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7" r:id="rId2"/>
    <p:sldId id="328" r:id="rId3"/>
    <p:sldId id="329" r:id="rId4"/>
    <p:sldId id="331" r:id="rId5"/>
    <p:sldId id="332" r:id="rId6"/>
    <p:sldId id="333" r:id="rId7"/>
    <p:sldId id="297" r:id="rId8"/>
    <p:sldId id="334" r:id="rId9"/>
    <p:sldId id="338" r:id="rId10"/>
    <p:sldId id="312" r:id="rId11"/>
    <p:sldId id="335" r:id="rId12"/>
    <p:sldId id="324" r:id="rId13"/>
    <p:sldId id="325" r:id="rId14"/>
    <p:sldId id="316" r:id="rId15"/>
    <p:sldId id="319" r:id="rId16"/>
    <p:sldId id="321" r:id="rId17"/>
    <p:sldId id="336" r:id="rId18"/>
    <p:sldId id="337" r:id="rId19"/>
    <p:sldId id="278" r:id="rId20"/>
    <p:sldId id="305" r:id="rId2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87A24"/>
    <a:srgbClr val="009E9A"/>
    <a:srgbClr val="00ADA9"/>
    <a:srgbClr val="F98637"/>
    <a:srgbClr val="66CAC8"/>
    <a:srgbClr val="BDE4FF"/>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6" autoAdjust="0"/>
    <p:restoredTop sz="82537" autoAdjust="0"/>
  </p:normalViewPr>
  <p:slideViewPr>
    <p:cSldViewPr>
      <p:cViewPr varScale="1">
        <p:scale>
          <a:sx n="81" d="100"/>
          <a:sy n="81" d="100"/>
        </p:scale>
        <p:origin x="82" y="8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190033-C8F9-4001-BA76-B1707BA7B576}" type="datetimeFigureOut">
              <a:rPr lang="zh-CN" altLang="en-US" smtClean="0"/>
              <a:t>2021/3/8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9CCDE-0485-440D-AAF8-0102124FEAB8}" type="slidenum">
              <a:rPr lang="zh-CN" altLang="en-US" smtClean="0"/>
              <a:t>‹#›</a:t>
            </a:fld>
            <a:endParaRPr lang="zh-CN" altLang="en-US"/>
          </a:p>
        </p:txBody>
      </p:sp>
    </p:spTree>
    <p:extLst>
      <p:ext uri="{BB962C8B-B14F-4D97-AF65-F5344CB8AC3E}">
        <p14:creationId xmlns:p14="http://schemas.microsoft.com/office/powerpoint/2010/main" val="1260818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a:t>
            </a:fld>
            <a:endParaRPr lang="zh-CN" altLang="en-US"/>
          </a:p>
        </p:txBody>
      </p:sp>
    </p:spTree>
    <p:extLst>
      <p:ext uri="{BB962C8B-B14F-4D97-AF65-F5344CB8AC3E}">
        <p14:creationId xmlns:p14="http://schemas.microsoft.com/office/powerpoint/2010/main" val="1770862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19</a:t>
            </a:fld>
            <a:endParaRPr lang="zh-CN" altLang="en-US"/>
          </a:p>
        </p:txBody>
      </p:sp>
    </p:spTree>
    <p:extLst>
      <p:ext uri="{BB962C8B-B14F-4D97-AF65-F5344CB8AC3E}">
        <p14:creationId xmlns:p14="http://schemas.microsoft.com/office/powerpoint/2010/main" val="2137881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20</a:t>
            </a:fld>
            <a:endParaRPr lang="zh-CN" altLang="en-US"/>
          </a:p>
        </p:txBody>
      </p:sp>
    </p:spTree>
    <p:extLst>
      <p:ext uri="{BB962C8B-B14F-4D97-AF65-F5344CB8AC3E}">
        <p14:creationId xmlns:p14="http://schemas.microsoft.com/office/powerpoint/2010/main" val="3102496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19CCDE-0485-440D-AAF8-0102124FEAB8}" type="slidenum">
              <a:rPr lang="zh-CN" altLang="en-US" smtClean="0"/>
              <a:t>2</a:t>
            </a:fld>
            <a:endParaRPr lang="zh-CN" altLang="en-US"/>
          </a:p>
        </p:txBody>
      </p:sp>
    </p:spTree>
    <p:extLst>
      <p:ext uri="{BB962C8B-B14F-4D97-AF65-F5344CB8AC3E}">
        <p14:creationId xmlns:p14="http://schemas.microsoft.com/office/powerpoint/2010/main" val="504018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分析的目的：获悉矢量场分布的空间变化状况、特征、特性、规律等；</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目标：建立分析方法，形成分析能力，得到分布变化结果。</a:t>
            </a:r>
          </a:p>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3</a:t>
            </a:fld>
            <a:endParaRPr lang="zh-CN" altLang="en-US"/>
          </a:p>
        </p:txBody>
      </p:sp>
    </p:spTree>
    <p:extLst>
      <p:ext uri="{BB962C8B-B14F-4D97-AF65-F5344CB8AC3E}">
        <p14:creationId xmlns:p14="http://schemas.microsoft.com/office/powerpoint/2010/main" val="3021470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5</a:t>
            </a:fld>
            <a:endParaRPr lang="zh-CN" altLang="en-US"/>
          </a:p>
        </p:txBody>
      </p:sp>
    </p:spTree>
    <p:extLst>
      <p:ext uri="{BB962C8B-B14F-4D97-AF65-F5344CB8AC3E}">
        <p14:creationId xmlns:p14="http://schemas.microsoft.com/office/powerpoint/2010/main" val="2283524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7</a:t>
            </a:fld>
            <a:endParaRPr lang="zh-CN" altLang="en-US"/>
          </a:p>
        </p:txBody>
      </p:sp>
    </p:spTree>
    <p:extLst>
      <p:ext uri="{BB962C8B-B14F-4D97-AF65-F5344CB8AC3E}">
        <p14:creationId xmlns:p14="http://schemas.microsoft.com/office/powerpoint/2010/main" val="945457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30000"/>
              </a:lnSpc>
            </a:pPr>
            <a:r>
              <a:rPr lang="en-US" altLang="zh-CN" b="0" dirty="0">
                <a:solidFill>
                  <a:schemeClr val="bg1"/>
                </a:solidFill>
                <a:latin typeface="幼圆" panose="02010509060101010101" pitchFamily="49" charset="-122"/>
                <a:ea typeface="幼圆" panose="02010509060101010101" pitchFamily="49" charset="-122"/>
              </a:rPr>
              <a:t> </a:t>
            </a:r>
            <a:r>
              <a:rPr lang="zh-CN" altLang="en-US" b="0" dirty="0">
                <a:solidFill>
                  <a:schemeClr val="bg1"/>
                </a:solidFill>
                <a:latin typeface="楷体_GB2312" pitchFamily="49" charset="-122"/>
                <a:ea typeface="楷体_GB2312" pitchFamily="49" charset="-122"/>
              </a:rPr>
              <a:t>矢量场的环流给出了矢量场与积分回路所围曲面内旋涡源的宏观联系。为了给出空间任意点矢量场与旋涡源的关系，引入矢量场的旋度</a:t>
            </a:r>
            <a:endParaRPr lang="zh-CN" altLang="en-US" b="0"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10</a:t>
            </a:fld>
            <a:endParaRPr lang="zh-CN" altLang="en-US"/>
          </a:p>
        </p:txBody>
      </p:sp>
    </p:spTree>
    <p:extLst>
      <p:ext uri="{BB962C8B-B14F-4D97-AF65-F5344CB8AC3E}">
        <p14:creationId xmlns:p14="http://schemas.microsoft.com/office/powerpoint/2010/main" val="1737454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12</a:t>
            </a:fld>
            <a:endParaRPr lang="zh-CN" altLang="en-US"/>
          </a:p>
        </p:txBody>
      </p:sp>
    </p:spTree>
    <p:extLst>
      <p:ext uri="{BB962C8B-B14F-4D97-AF65-F5344CB8AC3E}">
        <p14:creationId xmlns:p14="http://schemas.microsoft.com/office/powerpoint/2010/main" val="1262619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13</a:t>
            </a:fld>
            <a:endParaRPr lang="zh-CN" altLang="en-US"/>
          </a:p>
        </p:txBody>
      </p:sp>
    </p:spTree>
    <p:extLst>
      <p:ext uri="{BB962C8B-B14F-4D97-AF65-F5344CB8AC3E}">
        <p14:creationId xmlns:p14="http://schemas.microsoft.com/office/powerpoint/2010/main" val="252194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19CCDE-0485-440D-AAF8-0102124FEAB8}" type="slidenum">
              <a:rPr lang="zh-CN" altLang="en-US" smtClean="0"/>
              <a:t>16</a:t>
            </a:fld>
            <a:endParaRPr lang="zh-CN" altLang="en-US"/>
          </a:p>
        </p:txBody>
      </p:sp>
    </p:spTree>
    <p:extLst>
      <p:ext uri="{BB962C8B-B14F-4D97-AF65-F5344CB8AC3E}">
        <p14:creationId xmlns:p14="http://schemas.microsoft.com/office/powerpoint/2010/main" val="3168849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27078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415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7279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cxnSp>
        <p:nvCxnSpPr>
          <p:cNvPr id="12" name="直接连接符 11"/>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7"/>
          <p:cNvGrpSpPr>
            <a:grpSpLocks/>
          </p:cNvGrpSpPr>
          <p:nvPr userDrawn="1"/>
        </p:nvGrpSpPr>
        <p:grpSpPr bwMode="auto">
          <a:xfrm>
            <a:off x="323528" y="292895"/>
            <a:ext cx="390372" cy="205979"/>
            <a:chOff x="0" y="0"/>
            <a:chExt cx="1041399" cy="549275"/>
          </a:xfrm>
        </p:grpSpPr>
        <p:sp>
          <p:nvSpPr>
            <p:cNvPr id="14"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343646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9169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3.wmf"/><Relationship Id="rId17" Type="http://schemas.openxmlformats.org/officeDocument/2006/relationships/oleObject" Target="../embeddings/oleObject10.bin"/><Relationship Id="rId2" Type="http://schemas.openxmlformats.org/officeDocument/2006/relationships/notesSlide" Target="../notesSlides/notesSlide6.xml"/><Relationship Id="rId16" Type="http://schemas.openxmlformats.org/officeDocument/2006/relationships/image" Target="../media/image15.wmf"/><Relationship Id="rId1" Type="http://schemas.openxmlformats.org/officeDocument/2006/relationships/slideLayout" Target="../slideLayouts/slideLayout2.xml"/><Relationship Id="rId6" Type="http://schemas.openxmlformats.org/officeDocument/2006/relationships/image" Target="../media/image10.e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2.emf"/><Relationship Id="rId4" Type="http://schemas.openxmlformats.org/officeDocument/2006/relationships/image" Target="../media/image9.emf"/><Relationship Id="rId9" Type="http://schemas.openxmlformats.org/officeDocument/2006/relationships/oleObject" Target="../embeddings/oleObject6.bin"/><Relationship Id="rId14" Type="http://schemas.openxmlformats.org/officeDocument/2006/relationships/image" Target="../media/image14.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21.wmf"/><Relationship Id="rId3" Type="http://schemas.openxmlformats.org/officeDocument/2006/relationships/image" Target="../media/image16.emf"/><Relationship Id="rId7" Type="http://schemas.openxmlformats.org/officeDocument/2006/relationships/image" Target="../media/image18.emf"/><Relationship Id="rId12" Type="http://schemas.openxmlformats.org/officeDocument/2006/relationships/oleObject" Target="../embeddings/oleObject16.bin"/><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image" Target="../media/image20.emf"/><Relationship Id="rId5" Type="http://schemas.openxmlformats.org/officeDocument/2006/relationships/image" Target="../media/image17.e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9.emf"/></Relationships>
</file>

<file path=ppt/slides/_rels/slide12.x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oleObject" Target="../embeddings/oleObject22.bin"/><Relationship Id="rId18" Type="http://schemas.openxmlformats.org/officeDocument/2006/relationships/image" Target="../media/image23.wmf"/><Relationship Id="rId3" Type="http://schemas.openxmlformats.org/officeDocument/2006/relationships/oleObject" Target="../embeddings/oleObject17.bin"/><Relationship Id="rId21" Type="http://schemas.openxmlformats.org/officeDocument/2006/relationships/oleObject" Target="../embeddings/oleObject26.bin"/><Relationship Id="rId7" Type="http://schemas.openxmlformats.org/officeDocument/2006/relationships/oleObject" Target="../embeddings/oleObject19.bin"/><Relationship Id="rId12" Type="http://schemas.openxmlformats.org/officeDocument/2006/relationships/image" Target="../media/image20.emf"/><Relationship Id="rId17" Type="http://schemas.openxmlformats.org/officeDocument/2006/relationships/oleObject" Target="../embeddings/oleObject24.bin"/><Relationship Id="rId2" Type="http://schemas.openxmlformats.org/officeDocument/2006/relationships/notesSlide" Target="../notesSlides/notesSlide7.xml"/><Relationship Id="rId16" Type="http://schemas.openxmlformats.org/officeDocument/2006/relationships/image" Target="../media/image22.wmf"/><Relationship Id="rId20" Type="http://schemas.openxmlformats.org/officeDocument/2006/relationships/image" Target="../media/image24.wmf"/><Relationship Id="rId1" Type="http://schemas.openxmlformats.org/officeDocument/2006/relationships/slideLayout" Target="../slideLayouts/slideLayout2.xml"/><Relationship Id="rId6" Type="http://schemas.openxmlformats.org/officeDocument/2006/relationships/image" Target="../media/image17.e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19.emf"/><Relationship Id="rId19" Type="http://schemas.openxmlformats.org/officeDocument/2006/relationships/oleObject" Target="../embeddings/oleObject25.bin"/><Relationship Id="rId4" Type="http://schemas.openxmlformats.org/officeDocument/2006/relationships/image" Target="../media/image16.emf"/><Relationship Id="rId9" Type="http://schemas.openxmlformats.org/officeDocument/2006/relationships/oleObject" Target="../embeddings/oleObject20.bin"/><Relationship Id="rId14" Type="http://schemas.openxmlformats.org/officeDocument/2006/relationships/image" Target="../media/image21.wmf"/><Relationship Id="rId22" Type="http://schemas.openxmlformats.org/officeDocument/2006/relationships/image" Target="../media/image25.wmf"/></Relationships>
</file>

<file path=ppt/slides/_rels/slide13.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32.bin"/><Relationship Id="rId18" Type="http://schemas.openxmlformats.org/officeDocument/2006/relationships/image" Target="../media/image33.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0.wmf"/><Relationship Id="rId17" Type="http://schemas.openxmlformats.org/officeDocument/2006/relationships/oleObject" Target="../embeddings/oleObject34.bin"/><Relationship Id="rId2" Type="http://schemas.openxmlformats.org/officeDocument/2006/relationships/notesSlide" Target="../notesSlides/notesSlide8.xml"/><Relationship Id="rId16" Type="http://schemas.openxmlformats.org/officeDocument/2006/relationships/image" Target="../media/image32.wmf"/><Relationship Id="rId1" Type="http://schemas.openxmlformats.org/officeDocument/2006/relationships/slideLayout" Target="../slideLayouts/slideLayout2.xml"/><Relationship Id="rId6" Type="http://schemas.openxmlformats.org/officeDocument/2006/relationships/image" Target="../media/image27.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29.emf"/><Relationship Id="rId4" Type="http://schemas.openxmlformats.org/officeDocument/2006/relationships/image" Target="../media/image26.wmf"/><Relationship Id="rId9" Type="http://schemas.openxmlformats.org/officeDocument/2006/relationships/oleObject" Target="../embeddings/oleObject30.bin"/><Relationship Id="rId14" Type="http://schemas.openxmlformats.org/officeDocument/2006/relationships/image" Target="../media/image31.wmf"/></Relationships>
</file>

<file path=ppt/slides/_rels/slide14.x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35.bin"/><Relationship Id="rId1" Type="http://schemas.openxmlformats.org/officeDocument/2006/relationships/slideLayout" Target="../slideLayouts/slideLayout2.xml"/><Relationship Id="rId6" Type="http://schemas.openxmlformats.org/officeDocument/2006/relationships/oleObject" Target="../embeddings/oleObject37.bin"/><Relationship Id="rId5" Type="http://schemas.openxmlformats.org/officeDocument/2006/relationships/image" Target="../media/image35.wmf"/><Relationship Id="rId4" Type="http://schemas.openxmlformats.org/officeDocument/2006/relationships/oleObject" Target="../embeddings/oleObject36.bin"/></Relationships>
</file>

<file path=ppt/slides/_rels/slide1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38.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9.wmf"/><Relationship Id="rId4" Type="http://schemas.openxmlformats.org/officeDocument/2006/relationships/oleObject" Target="../embeddings/oleObject39.bin"/></Relationships>
</file>

<file path=ppt/slides/_rels/slide17.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40.wmf"/><Relationship Id="rId7" Type="http://schemas.openxmlformats.org/officeDocument/2006/relationships/oleObject" Target="../embeddings/oleObject42.bin"/><Relationship Id="rId12" Type="http://schemas.openxmlformats.org/officeDocument/2006/relationships/image" Target="../media/image45.wmf"/><Relationship Id="rId2"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oleObject" Target="../embeddings/oleObject44.bin"/><Relationship Id="rId5" Type="http://schemas.openxmlformats.org/officeDocument/2006/relationships/image" Target="../media/image41.wmf"/><Relationship Id="rId10" Type="http://schemas.openxmlformats.org/officeDocument/2006/relationships/image" Target="../media/image44.wmf"/><Relationship Id="rId4" Type="http://schemas.openxmlformats.org/officeDocument/2006/relationships/oleObject" Target="../embeddings/oleObject41.bin"/><Relationship Id="rId9" Type="http://schemas.openxmlformats.org/officeDocument/2006/relationships/oleObject" Target="../embeddings/oleObject43.bin"/></Relationships>
</file>

<file path=ppt/slides/_rels/slide18.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45.bin"/><Relationship Id="rId1" Type="http://schemas.openxmlformats.org/officeDocument/2006/relationships/slideLayout" Target="../slideLayouts/slideLayout2.xml"/><Relationship Id="rId5" Type="http://schemas.openxmlformats.org/officeDocument/2006/relationships/image" Target="../media/image47.wmf"/><Relationship Id="rId4" Type="http://schemas.openxmlformats.org/officeDocument/2006/relationships/oleObject" Target="../embeddings/oleObject46.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7.png"/><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0" y="555526"/>
            <a:ext cx="9131460" cy="4032448"/>
          </a:xfrm>
          <a:prstGeom prst="rect">
            <a:avLst/>
          </a:prstGeom>
        </p:spPr>
      </p:pic>
      <p:sp>
        <p:nvSpPr>
          <p:cNvPr id="4" name="TextBox 10"/>
          <p:cNvSpPr txBox="1"/>
          <p:nvPr/>
        </p:nvSpPr>
        <p:spPr>
          <a:xfrm>
            <a:off x="1833261" y="1867192"/>
            <a:ext cx="5547051" cy="992590"/>
          </a:xfrm>
          <a:prstGeom prst="rect">
            <a:avLst/>
          </a:prstGeom>
          <a:noFill/>
        </p:spPr>
        <p:txBody>
          <a:bodyPr wrap="none" lIns="68589" tIns="34295" rIns="68589" bIns="34295" rtlCol="0">
            <a:spAutoFit/>
          </a:bodyPr>
          <a:lstStyle/>
          <a:p>
            <a:pPr algn="ctr"/>
            <a:r>
              <a:rPr lang="zh-CN" altLang="en-US" sz="6000" b="1" dirty="0">
                <a:solidFill>
                  <a:schemeClr val="bg1"/>
                </a:solidFill>
                <a:latin typeface="黑体" panose="02010609060101010101" pitchFamily="49" charset="-122"/>
                <a:ea typeface="黑体" panose="02010609060101010101" pitchFamily="49" charset="-122"/>
              </a:rPr>
              <a:t>电磁场与电磁波</a:t>
            </a:r>
          </a:p>
        </p:txBody>
      </p:sp>
    </p:spTree>
    <p:extLst>
      <p:ext uri="{BB962C8B-B14F-4D97-AF65-F5344CB8AC3E}">
        <p14:creationId xmlns:p14="http://schemas.microsoft.com/office/powerpoint/2010/main" val="3342080376"/>
      </p:ext>
    </p:extLst>
  </p:cSld>
  <p:clrMapOvr>
    <a:masterClrMapping/>
  </p:clrMapOvr>
  <mc:AlternateContent xmlns:mc="http://schemas.openxmlformats.org/markup-compatibility/2006" xmlns:p14="http://schemas.microsoft.com/office/powerpoint/2010/main">
    <mc:Choice Requires="p14">
      <p:transition p14:dur="10" advTm="10592"/>
    </mc:Choice>
    <mc:Fallback xmlns="">
      <p:transition advTm="1059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2"/>
          <p:cNvSpPr txBox="1">
            <a:spLocks noChangeArrowheads="1"/>
          </p:cNvSpPr>
          <p:nvPr/>
        </p:nvSpPr>
        <p:spPr bwMode="auto">
          <a:xfrm>
            <a:off x="539552" y="226080"/>
            <a:ext cx="7416824" cy="605294"/>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nSpc>
                <a:spcPts val="4000"/>
              </a:lnSpc>
              <a:spcBef>
                <a:spcPts val="600"/>
              </a:spcBef>
              <a:buClr>
                <a:srgbClr val="1D77C9"/>
              </a:buClr>
              <a:buNone/>
            </a:pPr>
            <a:r>
              <a:rPr lang="zh-CN" altLang="en-US" dirty="0"/>
              <a:t>二、矢量场的旋度（</a:t>
            </a:r>
            <a:r>
              <a:rPr lang="en-US" altLang="zh-CN" dirty="0"/>
              <a:t>curl</a:t>
            </a:r>
            <a:r>
              <a:rPr lang="zh-CN" altLang="en-US" dirty="0"/>
              <a:t>）</a:t>
            </a:r>
          </a:p>
        </p:txBody>
      </p:sp>
      <p:grpSp>
        <p:nvGrpSpPr>
          <p:cNvPr id="36" name="Group 68"/>
          <p:cNvGrpSpPr>
            <a:grpSpLocks/>
          </p:cNvGrpSpPr>
          <p:nvPr/>
        </p:nvGrpSpPr>
        <p:grpSpPr bwMode="auto">
          <a:xfrm>
            <a:off x="480542" y="2211363"/>
            <a:ext cx="2160587" cy="2160587"/>
            <a:chOff x="4241" y="2568"/>
            <a:chExt cx="1361" cy="1361"/>
          </a:xfrm>
        </p:grpSpPr>
        <p:sp>
          <p:nvSpPr>
            <p:cNvPr id="37" name="Rectangle 69"/>
            <p:cNvSpPr>
              <a:spLocks noChangeArrowheads="1"/>
            </p:cNvSpPr>
            <p:nvPr/>
          </p:nvSpPr>
          <p:spPr bwMode="auto">
            <a:xfrm>
              <a:off x="4241" y="2568"/>
              <a:ext cx="1361" cy="1361"/>
            </a:xfrm>
            <a:prstGeom prst="rect">
              <a:avLst/>
            </a:prstGeom>
            <a:solidFill>
              <a:srgbClr val="00ADA9"/>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rgbClr val="333399"/>
                  </a:solidFill>
                  <a:latin typeface="Verdana" panose="020B0604030504040204" pitchFamily="34" charset="0"/>
                  <a:ea typeface="幼圆" panose="02010509060101010101" pitchFamily="49" charset="-122"/>
                </a:defRPr>
              </a:lvl1pPr>
              <a:lvl2pPr marL="742950" indent="-285750" eaLnBrk="0" hangingPunct="0">
                <a:defRPr sz="2400">
                  <a:solidFill>
                    <a:srgbClr val="333399"/>
                  </a:solidFill>
                  <a:latin typeface="Verdana" panose="020B0604030504040204" pitchFamily="34" charset="0"/>
                  <a:ea typeface="幼圆" panose="02010509060101010101" pitchFamily="49" charset="-122"/>
                </a:defRPr>
              </a:lvl2pPr>
              <a:lvl3pPr marL="1143000" indent="-228600" eaLnBrk="0" hangingPunct="0">
                <a:defRPr sz="2400">
                  <a:solidFill>
                    <a:srgbClr val="333399"/>
                  </a:solidFill>
                  <a:latin typeface="Verdana" panose="020B0604030504040204" pitchFamily="34" charset="0"/>
                  <a:ea typeface="幼圆" panose="02010509060101010101" pitchFamily="49" charset="-122"/>
                </a:defRPr>
              </a:lvl3pPr>
              <a:lvl4pPr marL="1600200" indent="-228600" eaLnBrk="0" hangingPunct="0">
                <a:defRPr sz="2400">
                  <a:solidFill>
                    <a:srgbClr val="333399"/>
                  </a:solidFill>
                  <a:latin typeface="Verdana" panose="020B0604030504040204" pitchFamily="34" charset="0"/>
                  <a:ea typeface="幼圆" panose="02010509060101010101" pitchFamily="49" charset="-122"/>
                </a:defRPr>
              </a:lvl4pPr>
              <a:lvl5pPr marL="2057400" indent="-228600" eaLnBrk="0" hangingPunct="0">
                <a:defRPr sz="2400">
                  <a:solidFill>
                    <a:srgbClr val="333399"/>
                  </a:solidFill>
                  <a:latin typeface="Verdana" panose="020B0604030504040204" pitchFamily="34" charset="0"/>
                  <a:ea typeface="幼圆" panose="02010509060101010101" pitchFamily="49" charset="-122"/>
                </a:defRPr>
              </a:lvl5pPr>
              <a:lvl6pPr marL="2514600" indent="-228600" eaLnBrk="0" fontAlgn="base" hangingPunct="0">
                <a:spcBef>
                  <a:spcPct val="0"/>
                </a:spcBef>
                <a:spcAft>
                  <a:spcPct val="0"/>
                </a:spcAft>
                <a:defRPr sz="2400">
                  <a:solidFill>
                    <a:srgbClr val="333399"/>
                  </a:solidFill>
                  <a:latin typeface="Verdana" panose="020B0604030504040204" pitchFamily="34" charset="0"/>
                  <a:ea typeface="幼圆" panose="02010509060101010101" pitchFamily="49" charset="-122"/>
                </a:defRPr>
              </a:lvl6pPr>
              <a:lvl7pPr marL="2971800" indent="-228600" eaLnBrk="0" fontAlgn="base" hangingPunct="0">
                <a:spcBef>
                  <a:spcPct val="0"/>
                </a:spcBef>
                <a:spcAft>
                  <a:spcPct val="0"/>
                </a:spcAft>
                <a:defRPr sz="2400">
                  <a:solidFill>
                    <a:srgbClr val="333399"/>
                  </a:solidFill>
                  <a:latin typeface="Verdana" panose="020B0604030504040204" pitchFamily="34" charset="0"/>
                  <a:ea typeface="幼圆" panose="02010509060101010101" pitchFamily="49" charset="-122"/>
                </a:defRPr>
              </a:lvl7pPr>
              <a:lvl8pPr marL="3429000" indent="-228600" eaLnBrk="0" fontAlgn="base" hangingPunct="0">
                <a:spcBef>
                  <a:spcPct val="0"/>
                </a:spcBef>
                <a:spcAft>
                  <a:spcPct val="0"/>
                </a:spcAft>
                <a:defRPr sz="2400">
                  <a:solidFill>
                    <a:srgbClr val="333399"/>
                  </a:solidFill>
                  <a:latin typeface="Verdana" panose="020B0604030504040204" pitchFamily="34" charset="0"/>
                  <a:ea typeface="幼圆" panose="02010509060101010101" pitchFamily="49" charset="-122"/>
                </a:defRPr>
              </a:lvl8pPr>
              <a:lvl9pPr marL="3886200" indent="-228600" eaLnBrk="0" fontAlgn="base" hangingPunct="0">
                <a:spcBef>
                  <a:spcPct val="0"/>
                </a:spcBef>
                <a:spcAft>
                  <a:spcPct val="0"/>
                </a:spcAft>
                <a:defRPr sz="2400">
                  <a:solidFill>
                    <a:srgbClr val="333399"/>
                  </a:solidFill>
                  <a:latin typeface="Verdana" panose="020B0604030504040204" pitchFamily="34" charset="0"/>
                  <a:ea typeface="幼圆" panose="02010509060101010101" pitchFamily="49" charset="-122"/>
                </a:defRPr>
              </a:lvl9pPr>
            </a:lstStyle>
            <a:p>
              <a:pPr eaLnBrk="1" hangingPunct="1"/>
              <a:endParaRPr lang="zh-CN" altLang="en-US" sz="1400">
                <a:solidFill>
                  <a:schemeClr val="tx1"/>
                </a:solidFill>
              </a:endParaRPr>
            </a:p>
          </p:txBody>
        </p:sp>
        <p:grpSp>
          <p:nvGrpSpPr>
            <p:cNvPr id="38" name="Group 70"/>
            <p:cNvGrpSpPr>
              <a:grpSpLocks/>
            </p:cNvGrpSpPr>
            <p:nvPr/>
          </p:nvGrpSpPr>
          <p:grpSpPr bwMode="auto">
            <a:xfrm>
              <a:off x="4390" y="2669"/>
              <a:ext cx="1006" cy="1174"/>
              <a:chOff x="4399" y="2347"/>
              <a:chExt cx="1006" cy="1174"/>
            </a:xfrm>
          </p:grpSpPr>
          <p:sp>
            <p:nvSpPr>
              <p:cNvPr id="39" name="Oval 71"/>
              <p:cNvSpPr>
                <a:spLocks noChangeArrowheads="1"/>
              </p:cNvSpPr>
              <p:nvPr/>
            </p:nvSpPr>
            <p:spPr bwMode="auto">
              <a:xfrm rot="2881200">
                <a:off x="4712" y="2616"/>
                <a:ext cx="458" cy="879"/>
              </a:xfrm>
              <a:prstGeom prst="ellipse">
                <a:avLst/>
              </a:prstGeom>
              <a:gradFill rotWithShape="1">
                <a:gsLst>
                  <a:gs pos="0">
                    <a:schemeClr val="accent2">
                      <a:gamma/>
                      <a:tint val="63137"/>
                      <a:invGamma/>
                    </a:schemeClr>
                  </a:gs>
                  <a:gs pos="100000">
                    <a:schemeClr val="accent2"/>
                  </a:gs>
                </a:gsLst>
                <a:path path="shape">
                  <a:fillToRect l="50000" t="50000" r="50000" b="50000"/>
                </a:path>
              </a:gradFill>
              <a:ln w="381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sz="1400"/>
              </a:p>
            </p:txBody>
          </p:sp>
          <p:sp>
            <p:nvSpPr>
              <p:cNvPr id="40" name="Line 72"/>
              <p:cNvSpPr>
                <a:spLocks noChangeShapeType="1"/>
              </p:cNvSpPr>
              <p:nvPr/>
            </p:nvSpPr>
            <p:spPr bwMode="auto">
              <a:xfrm flipH="1" flipV="1">
                <a:off x="4537" y="2628"/>
                <a:ext cx="363" cy="408"/>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1" name="Arc 73"/>
              <p:cNvSpPr>
                <a:spLocks/>
              </p:cNvSpPr>
              <p:nvPr/>
            </p:nvSpPr>
            <p:spPr bwMode="auto">
              <a:xfrm flipV="1">
                <a:off x="4840" y="3001"/>
                <a:ext cx="91" cy="520"/>
              </a:xfrm>
              <a:custGeom>
                <a:avLst/>
                <a:gdLst>
                  <a:gd name="T0" fmla="*/ 81 w 21600"/>
                  <a:gd name="T1" fmla="*/ 0 h 13573"/>
                  <a:gd name="T2" fmla="*/ 90 w 21600"/>
                  <a:gd name="T3" fmla="*/ 520 h 13573"/>
                  <a:gd name="T4" fmla="*/ 0 w 21600"/>
                  <a:gd name="T5" fmla="*/ 378 h 13573"/>
                  <a:gd name="T6" fmla="*/ 0 60000 65536"/>
                  <a:gd name="T7" fmla="*/ 0 60000 65536"/>
                  <a:gd name="T8" fmla="*/ 0 60000 65536"/>
                </a:gdLst>
                <a:ahLst/>
                <a:cxnLst>
                  <a:cxn ang="T6">
                    <a:pos x="T0" y="T1"/>
                  </a:cxn>
                  <a:cxn ang="T7">
                    <a:pos x="T2" y="T3"/>
                  </a:cxn>
                  <a:cxn ang="T8">
                    <a:pos x="T4" y="T5"/>
                  </a:cxn>
                </a:cxnLst>
                <a:rect l="0" t="0" r="r" b="b"/>
                <a:pathLst>
                  <a:path w="21600" h="13573" fill="none" extrusionOk="0">
                    <a:moveTo>
                      <a:pt x="19209" y="-1"/>
                    </a:moveTo>
                    <a:cubicBezTo>
                      <a:pt x="20780" y="3055"/>
                      <a:pt x="21600" y="6441"/>
                      <a:pt x="21600" y="9877"/>
                    </a:cubicBezTo>
                    <a:cubicBezTo>
                      <a:pt x="21600" y="11115"/>
                      <a:pt x="21493" y="12352"/>
                      <a:pt x="21281" y="13573"/>
                    </a:cubicBezTo>
                  </a:path>
                  <a:path w="21600" h="13573" stroke="0" extrusionOk="0">
                    <a:moveTo>
                      <a:pt x="19209" y="-1"/>
                    </a:moveTo>
                    <a:cubicBezTo>
                      <a:pt x="20780" y="3055"/>
                      <a:pt x="21600" y="6441"/>
                      <a:pt x="21600" y="9877"/>
                    </a:cubicBezTo>
                    <a:cubicBezTo>
                      <a:pt x="21600" y="11115"/>
                      <a:pt x="21493" y="12352"/>
                      <a:pt x="21281" y="13573"/>
                    </a:cubicBezTo>
                    <a:lnTo>
                      <a:pt x="0" y="9877"/>
                    </a:lnTo>
                    <a:lnTo>
                      <a:pt x="19209" y="-1"/>
                    </a:lnTo>
                    <a:close/>
                  </a:path>
                </a:pathLst>
              </a:custGeom>
              <a:noFill/>
              <a:ln w="38100">
                <a:solidFill>
                  <a:srgbClr val="3366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p>
            </p:txBody>
          </p:sp>
          <p:sp>
            <p:nvSpPr>
              <p:cNvPr id="42" name="Line 74"/>
              <p:cNvSpPr>
                <a:spLocks noChangeShapeType="1"/>
              </p:cNvSpPr>
              <p:nvPr/>
            </p:nvSpPr>
            <p:spPr bwMode="auto">
              <a:xfrm flipV="1">
                <a:off x="5027" y="3106"/>
                <a:ext cx="182" cy="18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3" name="Line 75"/>
              <p:cNvSpPr>
                <a:spLocks noChangeShapeType="1"/>
              </p:cNvSpPr>
              <p:nvPr/>
            </p:nvSpPr>
            <p:spPr bwMode="auto">
              <a:xfrm flipH="1">
                <a:off x="4600" y="2931"/>
                <a:ext cx="136" cy="18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4" name="Line 76"/>
              <p:cNvSpPr>
                <a:spLocks noChangeShapeType="1"/>
              </p:cNvSpPr>
              <p:nvPr/>
            </p:nvSpPr>
            <p:spPr bwMode="auto">
              <a:xfrm flipV="1">
                <a:off x="4931" y="2432"/>
                <a:ext cx="8" cy="603"/>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graphicFrame>
            <p:nvGraphicFramePr>
              <p:cNvPr id="45" name="Object 77"/>
              <p:cNvGraphicFramePr>
                <a:graphicFrameLocks noChangeAspect="1"/>
              </p:cNvGraphicFramePr>
              <p:nvPr>
                <p:extLst>
                  <p:ext uri="{D42A27DB-BD31-4B8C-83A1-F6EECF244321}">
                    <p14:modId xmlns:p14="http://schemas.microsoft.com/office/powerpoint/2010/main" val="3674949079"/>
                  </p:ext>
                </p:extLst>
              </p:nvPr>
            </p:nvGraphicFramePr>
            <p:xfrm>
              <a:off x="4657" y="3112"/>
              <a:ext cx="183" cy="132"/>
            </p:xfrm>
            <a:graphic>
              <a:graphicData uri="http://schemas.openxmlformats.org/presentationml/2006/ole">
                <mc:AlternateContent xmlns:mc="http://schemas.openxmlformats.org/markup-compatibility/2006">
                  <mc:Choice xmlns:v="urn:schemas-microsoft-com:vml" Requires="v">
                    <p:oleObj name="Equation" r:id="rId3" imgW="219118" imgH="171408" progId="Equation.DSMT4">
                      <p:embed/>
                    </p:oleObj>
                  </mc:Choice>
                  <mc:Fallback>
                    <p:oleObj name="Equation" r:id="rId3" imgW="219118" imgH="171408" progId="Equation.DSMT4">
                      <p:embed/>
                      <p:pic>
                        <p:nvPicPr>
                          <p:cNvPr id="60" name="Object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7" y="3112"/>
                            <a:ext cx="183" cy="132"/>
                          </a:xfrm>
                          <a:prstGeom prst="rect">
                            <a:avLst/>
                          </a:prstGeom>
                          <a:noFill/>
                          <a:ln>
                            <a:noFill/>
                          </a:ln>
                        </p:spPr>
                      </p:pic>
                    </p:oleObj>
                  </mc:Fallback>
                </mc:AlternateContent>
              </a:graphicData>
            </a:graphic>
          </p:graphicFrame>
          <p:graphicFrame>
            <p:nvGraphicFramePr>
              <p:cNvPr id="46" name="Object 78"/>
              <p:cNvGraphicFramePr>
                <a:graphicFrameLocks noChangeAspect="1"/>
              </p:cNvGraphicFramePr>
              <p:nvPr>
                <p:extLst>
                  <p:ext uri="{D42A27DB-BD31-4B8C-83A1-F6EECF244321}">
                    <p14:modId xmlns:p14="http://schemas.microsoft.com/office/powerpoint/2010/main" val="2998217802"/>
                  </p:ext>
                </p:extLst>
              </p:nvPr>
            </p:nvGraphicFramePr>
            <p:xfrm>
              <a:off x="5248" y="3018"/>
              <a:ext cx="157" cy="170"/>
            </p:xfrm>
            <a:graphic>
              <a:graphicData uri="http://schemas.openxmlformats.org/presentationml/2006/ole">
                <mc:AlternateContent xmlns:mc="http://schemas.openxmlformats.org/markup-compatibility/2006">
                  <mc:Choice xmlns:v="urn:schemas-microsoft-com:vml" Requires="v">
                    <p:oleObj name="Equation" r:id="rId5" imgW="142927" imgH="171408" progId="Equation.DSMT4">
                      <p:embed/>
                    </p:oleObj>
                  </mc:Choice>
                  <mc:Fallback>
                    <p:oleObj name="Equation" r:id="rId5" imgW="142927" imgH="171408" progId="Equation.DSMT4">
                      <p:embed/>
                      <p:pic>
                        <p:nvPicPr>
                          <p:cNvPr id="61" name="Object 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8" y="3018"/>
                            <a:ext cx="157" cy="170"/>
                          </a:xfrm>
                          <a:prstGeom prst="rect">
                            <a:avLst/>
                          </a:prstGeom>
                          <a:noFill/>
                          <a:ln>
                            <a:noFill/>
                          </a:ln>
                        </p:spPr>
                      </p:pic>
                    </p:oleObj>
                  </mc:Fallback>
                </mc:AlternateContent>
              </a:graphicData>
            </a:graphic>
          </p:graphicFrame>
          <p:graphicFrame>
            <p:nvGraphicFramePr>
              <p:cNvPr id="47" name="Object 79"/>
              <p:cNvGraphicFramePr>
                <a:graphicFrameLocks noChangeAspect="1"/>
              </p:cNvGraphicFramePr>
              <p:nvPr>
                <p:extLst>
                  <p:ext uri="{D42A27DB-BD31-4B8C-83A1-F6EECF244321}">
                    <p14:modId xmlns:p14="http://schemas.microsoft.com/office/powerpoint/2010/main" val="194460478"/>
                  </p:ext>
                </p:extLst>
              </p:nvPr>
            </p:nvGraphicFramePr>
            <p:xfrm>
              <a:off x="4937" y="2966"/>
              <a:ext cx="121" cy="142"/>
            </p:xfrm>
            <a:graphic>
              <a:graphicData uri="http://schemas.openxmlformats.org/presentationml/2006/ole">
                <mc:AlternateContent xmlns:mc="http://schemas.openxmlformats.org/markup-compatibility/2006">
                  <mc:Choice xmlns:v="urn:schemas-microsoft-com:vml" Requires="v">
                    <p:oleObj name="Equation" r:id="rId7" imgW="203040" imgH="164880" progId="Equation.DSMT4">
                      <p:embed/>
                    </p:oleObj>
                  </mc:Choice>
                  <mc:Fallback>
                    <p:oleObj name="Equation" r:id="rId7" imgW="203040" imgH="164880" progId="Equation.DSMT4">
                      <p:embed/>
                      <p:pic>
                        <p:nvPicPr>
                          <p:cNvPr id="62" name="Object 79"/>
                          <p:cNvPicPr>
                            <a:picLocks noChangeAspect="1" noChangeArrowheads="1"/>
                          </p:cNvPicPr>
                          <p:nvPr/>
                        </p:nvPicPr>
                        <p:blipFill>
                          <a:blip r:embed="rId8"/>
                          <a:srcRect/>
                          <a:stretch>
                            <a:fillRect/>
                          </a:stretch>
                        </p:blipFill>
                        <p:spPr bwMode="auto">
                          <a:xfrm>
                            <a:off x="4937" y="2966"/>
                            <a:ext cx="121" cy="142"/>
                          </a:xfrm>
                          <a:prstGeom prst="rect">
                            <a:avLst/>
                          </a:prstGeom>
                          <a:noFill/>
                          <a:ln>
                            <a:noFill/>
                          </a:ln>
                        </p:spPr>
                      </p:pic>
                    </p:oleObj>
                  </mc:Fallback>
                </mc:AlternateContent>
              </a:graphicData>
            </a:graphic>
          </p:graphicFrame>
          <p:graphicFrame>
            <p:nvGraphicFramePr>
              <p:cNvPr id="48" name="Object 80"/>
              <p:cNvGraphicFramePr>
                <a:graphicFrameLocks noChangeAspect="1"/>
              </p:cNvGraphicFramePr>
              <p:nvPr>
                <p:extLst>
                  <p:ext uri="{D42A27DB-BD31-4B8C-83A1-F6EECF244321}">
                    <p14:modId xmlns:p14="http://schemas.microsoft.com/office/powerpoint/2010/main" val="475720888"/>
                  </p:ext>
                </p:extLst>
              </p:nvPr>
            </p:nvGraphicFramePr>
            <p:xfrm>
              <a:off x="4954" y="2347"/>
              <a:ext cx="161" cy="171"/>
            </p:xfrm>
            <a:graphic>
              <a:graphicData uri="http://schemas.openxmlformats.org/presentationml/2006/ole">
                <mc:AlternateContent xmlns:mc="http://schemas.openxmlformats.org/markup-compatibility/2006">
                  <mc:Choice xmlns:v="urn:schemas-microsoft-com:vml" Requires="v">
                    <p:oleObj name="Equation" r:id="rId9" imgW="152383" imgH="180855" progId="Equation.DSMT4">
                      <p:embed/>
                    </p:oleObj>
                  </mc:Choice>
                  <mc:Fallback>
                    <p:oleObj name="Equation" r:id="rId9" imgW="152383" imgH="180855" progId="Equation.DSMT4">
                      <p:embed/>
                      <p:pic>
                        <p:nvPicPr>
                          <p:cNvPr id="63" name="Object 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4" y="2347"/>
                            <a:ext cx="161" cy="171"/>
                          </a:xfrm>
                          <a:prstGeom prst="rect">
                            <a:avLst/>
                          </a:prstGeom>
                          <a:noFill/>
                          <a:ln>
                            <a:noFill/>
                          </a:ln>
                        </p:spPr>
                      </p:pic>
                    </p:oleObj>
                  </mc:Fallback>
                </mc:AlternateContent>
              </a:graphicData>
            </a:graphic>
          </p:graphicFrame>
          <p:graphicFrame>
            <p:nvGraphicFramePr>
              <p:cNvPr id="49" name="Object 81"/>
              <p:cNvGraphicFramePr>
                <a:graphicFrameLocks noChangeAspect="1"/>
              </p:cNvGraphicFramePr>
              <p:nvPr>
                <p:extLst>
                  <p:ext uri="{D42A27DB-BD31-4B8C-83A1-F6EECF244321}">
                    <p14:modId xmlns:p14="http://schemas.microsoft.com/office/powerpoint/2010/main" val="3614167787"/>
                  </p:ext>
                </p:extLst>
              </p:nvPr>
            </p:nvGraphicFramePr>
            <p:xfrm>
              <a:off x="4399" y="2427"/>
              <a:ext cx="206" cy="217"/>
            </p:xfrm>
            <a:graphic>
              <a:graphicData uri="http://schemas.openxmlformats.org/presentationml/2006/ole">
                <mc:AlternateContent xmlns:mc="http://schemas.openxmlformats.org/markup-compatibility/2006">
                  <mc:Choice xmlns:v="urn:schemas-microsoft-com:vml" Requires="v">
                    <p:oleObj name="Equation" r:id="rId11" imgW="177480" imgH="215640" progId="Equation.DSMT4">
                      <p:embed/>
                    </p:oleObj>
                  </mc:Choice>
                  <mc:Fallback>
                    <p:oleObj name="Equation" r:id="rId11" imgW="177480" imgH="215640" progId="Equation.DSMT4">
                      <p:embed/>
                      <p:pic>
                        <p:nvPicPr>
                          <p:cNvPr id="64" name="Object 81"/>
                          <p:cNvPicPr>
                            <a:picLocks noChangeAspect="1" noChangeArrowheads="1"/>
                          </p:cNvPicPr>
                          <p:nvPr/>
                        </p:nvPicPr>
                        <p:blipFill>
                          <a:blip r:embed="rId12"/>
                          <a:srcRect/>
                          <a:stretch>
                            <a:fillRect/>
                          </a:stretch>
                        </p:blipFill>
                        <p:spPr bwMode="auto">
                          <a:xfrm>
                            <a:off x="4399" y="2427"/>
                            <a:ext cx="206" cy="217"/>
                          </a:xfrm>
                          <a:prstGeom prst="rect">
                            <a:avLst/>
                          </a:prstGeom>
                          <a:noFill/>
                          <a:ln>
                            <a:noFill/>
                          </a:ln>
                        </p:spPr>
                      </p:pic>
                    </p:oleObj>
                  </mc:Fallback>
                </mc:AlternateContent>
              </a:graphicData>
            </a:graphic>
          </p:graphicFrame>
        </p:grpSp>
      </p:grpSp>
      <p:graphicFrame>
        <p:nvGraphicFramePr>
          <p:cNvPr id="51" name="Object 68"/>
          <p:cNvGraphicFramePr>
            <a:graphicFrameLocks noChangeAspect="1"/>
          </p:cNvGraphicFramePr>
          <p:nvPr>
            <p:extLst>
              <p:ext uri="{D42A27DB-BD31-4B8C-83A1-F6EECF244321}">
                <p14:modId xmlns:p14="http://schemas.microsoft.com/office/powerpoint/2010/main" val="917413961"/>
              </p:ext>
            </p:extLst>
          </p:nvPr>
        </p:nvGraphicFramePr>
        <p:xfrm>
          <a:off x="3364735" y="1618692"/>
          <a:ext cx="2664296" cy="699160"/>
        </p:xfrm>
        <a:graphic>
          <a:graphicData uri="http://schemas.openxmlformats.org/presentationml/2006/ole">
            <mc:AlternateContent xmlns:mc="http://schemas.openxmlformats.org/markup-compatibility/2006">
              <mc:Choice xmlns:v="urn:schemas-microsoft-com:vml" Requires="v">
                <p:oleObj name="Equation" r:id="rId13" imgW="1600200" imgH="406080" progId="Equation.DSMT4">
                  <p:embed/>
                </p:oleObj>
              </mc:Choice>
              <mc:Fallback>
                <p:oleObj name="Equation" r:id="rId13" imgW="1600200" imgH="406080" progId="Equation.DSMT4">
                  <p:embed/>
                  <p:pic>
                    <p:nvPicPr>
                      <p:cNvPr id="227396" name="Object 68"/>
                      <p:cNvPicPr>
                        <a:picLocks noChangeAspect="1" noChangeArrowheads="1"/>
                      </p:cNvPicPr>
                      <p:nvPr/>
                    </p:nvPicPr>
                    <p:blipFill>
                      <a:blip r:embed="rId14"/>
                      <a:srcRect/>
                      <a:stretch>
                        <a:fillRect/>
                      </a:stretch>
                    </p:blipFill>
                    <p:spPr bwMode="auto">
                      <a:xfrm>
                        <a:off x="3364735" y="1618692"/>
                        <a:ext cx="2664296" cy="699160"/>
                      </a:xfrm>
                      <a:prstGeom prst="rect">
                        <a:avLst/>
                      </a:prstGeom>
                      <a:noFill/>
                      <a:ln>
                        <a:noFill/>
                      </a:ln>
                    </p:spPr>
                  </p:pic>
                </p:oleObj>
              </mc:Fallback>
            </mc:AlternateContent>
          </a:graphicData>
        </a:graphic>
      </p:graphicFrame>
      <p:sp>
        <p:nvSpPr>
          <p:cNvPr id="58" name="Rectangle 53"/>
          <p:cNvSpPr>
            <a:spLocks noChangeArrowheads="1"/>
          </p:cNvSpPr>
          <p:nvPr/>
        </p:nvSpPr>
        <p:spPr bwMode="auto">
          <a:xfrm>
            <a:off x="3347864" y="3390007"/>
            <a:ext cx="4968552"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200">
                <a:solidFill>
                  <a:schemeClr val="tx1"/>
                </a:solidFill>
                <a:latin typeface="Arial" panose="020B0604020202020204" pitchFamily="34" charset="0"/>
                <a:ea typeface="宋体" panose="02010600030101010101" pitchFamily="2" charset="-122"/>
              </a:defRPr>
            </a:lvl1pPr>
            <a:lvl2pPr marL="742950" indent="-285750">
              <a:defRPr sz="2200">
                <a:solidFill>
                  <a:schemeClr val="tx1"/>
                </a:solidFill>
                <a:latin typeface="Arial" panose="020B0604020202020204" pitchFamily="34" charset="0"/>
                <a:ea typeface="宋体" panose="02010600030101010101" pitchFamily="2" charset="-122"/>
              </a:defRPr>
            </a:lvl2pPr>
            <a:lvl3pPr marL="1143000" indent="-228600">
              <a:defRPr sz="2200">
                <a:solidFill>
                  <a:schemeClr val="tx1"/>
                </a:solidFill>
                <a:latin typeface="Arial" panose="020B0604020202020204" pitchFamily="34" charset="0"/>
                <a:ea typeface="宋体" panose="02010600030101010101" pitchFamily="2" charset="-122"/>
              </a:defRPr>
            </a:lvl3pPr>
            <a:lvl4pPr marL="1600200" indent="-228600">
              <a:defRPr sz="2200">
                <a:solidFill>
                  <a:schemeClr val="tx1"/>
                </a:solidFill>
                <a:latin typeface="Arial" panose="020B0604020202020204" pitchFamily="34" charset="0"/>
                <a:ea typeface="宋体" panose="02010600030101010101" pitchFamily="2" charset="-122"/>
              </a:defRPr>
            </a:lvl4pPr>
            <a:lvl5pPr marL="2057400" indent="-228600">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marL="457200" indent="-457200" eaLnBrk="1" hangingPunct="1">
              <a:buClr>
                <a:srgbClr val="7030A0"/>
              </a:buClr>
              <a:buSzPct val="100000"/>
              <a:buFont typeface="+mj-ea"/>
              <a:buAutoNum type="circleNumDbPlain" startAt="2"/>
            </a:pPr>
            <a:r>
              <a:rPr lang="zh-CN" altLang="en-US" sz="2000" b="1" kern="0" dirty="0">
                <a:latin typeface="Times New Roman" panose="02020603050405020304" pitchFamily="18" charset="0"/>
                <a:cs typeface="Times New Roman" panose="02020603050405020304" pitchFamily="18" charset="0"/>
              </a:rPr>
              <a:t>环流面密度的大小与面元形状无关</a:t>
            </a:r>
            <a:endParaRPr kumimoji="1" lang="zh-CN" altLang="en-US" sz="2000" b="1" dirty="0">
              <a:latin typeface="Times New Roman" panose="02020603050405020304" pitchFamily="18" charset="0"/>
              <a:cs typeface="Times New Roman" panose="02020603050405020304" pitchFamily="18" charset="0"/>
            </a:endParaRPr>
          </a:p>
        </p:txBody>
      </p:sp>
      <p:sp>
        <p:nvSpPr>
          <p:cNvPr id="15" name="内容占位符 2"/>
          <p:cNvSpPr txBox="1">
            <a:spLocks/>
          </p:cNvSpPr>
          <p:nvPr/>
        </p:nvSpPr>
        <p:spPr>
          <a:xfrm>
            <a:off x="899592" y="915566"/>
            <a:ext cx="7992888" cy="48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342900" indent="-342900">
              <a:lnSpc>
                <a:spcPct val="130000"/>
              </a:lnSpc>
              <a:spcBef>
                <a:spcPct val="0"/>
              </a:spcBef>
              <a:buClr>
                <a:srgbClr val="1D77C9"/>
              </a:buClr>
              <a:buSzTx/>
              <a:buFont typeface="Wingdings" panose="05000000000000000000" pitchFamily="2" charset="2"/>
              <a:buChar char="l"/>
              <a:defRPr sz="2200" b="1">
                <a:latin typeface="宋体" panose="02010600030101010101" pitchFamily="2" charset="-122"/>
                <a:ea typeface="宋体" panose="02010600030101010101" pitchFamily="2"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r>
              <a:rPr lang="zh-CN" altLang="en-US" dirty="0">
                <a:latin typeface="Times New Roman" panose="02020603050405020304" pitchFamily="18" charset="0"/>
                <a:cs typeface="Times New Roman" panose="02020603050405020304" pitchFamily="18" charset="0"/>
              </a:rPr>
              <a:t>环流面密度：单位面积的环流</a:t>
            </a:r>
          </a:p>
        </p:txBody>
      </p:sp>
      <p:grpSp>
        <p:nvGrpSpPr>
          <p:cNvPr id="5" name="组合 4"/>
          <p:cNvGrpSpPr/>
          <p:nvPr/>
        </p:nvGrpSpPr>
        <p:grpSpPr>
          <a:xfrm>
            <a:off x="3331219" y="2859782"/>
            <a:ext cx="5129213" cy="530225"/>
            <a:chOff x="3331219" y="3912964"/>
            <a:chExt cx="5129213" cy="530225"/>
          </a:xfrm>
        </p:grpSpPr>
        <p:grpSp>
          <p:nvGrpSpPr>
            <p:cNvPr id="54" name="Group 72"/>
            <p:cNvGrpSpPr>
              <a:grpSpLocks/>
            </p:cNvGrpSpPr>
            <p:nvPr/>
          </p:nvGrpSpPr>
          <p:grpSpPr bwMode="auto">
            <a:xfrm>
              <a:off x="3331219" y="3912964"/>
              <a:ext cx="5129213" cy="530225"/>
              <a:chOff x="476" y="2960"/>
              <a:chExt cx="3231" cy="334"/>
            </a:xfrm>
          </p:grpSpPr>
          <p:sp>
            <p:nvSpPr>
              <p:cNvPr id="56" name="Rectangle 53"/>
              <p:cNvSpPr>
                <a:spLocks noChangeArrowheads="1"/>
              </p:cNvSpPr>
              <p:nvPr/>
            </p:nvSpPr>
            <p:spPr bwMode="auto">
              <a:xfrm>
                <a:off x="476" y="2976"/>
                <a:ext cx="3231"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200">
                    <a:solidFill>
                      <a:schemeClr val="tx1"/>
                    </a:solidFill>
                    <a:latin typeface="Arial" panose="020B0604020202020204" pitchFamily="34" charset="0"/>
                    <a:ea typeface="宋体" panose="02010600030101010101" pitchFamily="2" charset="-122"/>
                  </a:defRPr>
                </a:lvl1pPr>
                <a:lvl2pPr marL="742950" indent="-285750">
                  <a:defRPr sz="2200">
                    <a:solidFill>
                      <a:schemeClr val="tx1"/>
                    </a:solidFill>
                    <a:latin typeface="Arial" panose="020B0604020202020204" pitchFamily="34" charset="0"/>
                    <a:ea typeface="宋体" panose="02010600030101010101" pitchFamily="2" charset="-122"/>
                  </a:defRPr>
                </a:lvl2pPr>
                <a:lvl3pPr marL="1143000" indent="-228600">
                  <a:defRPr sz="2200">
                    <a:solidFill>
                      <a:schemeClr val="tx1"/>
                    </a:solidFill>
                    <a:latin typeface="Arial" panose="020B0604020202020204" pitchFamily="34" charset="0"/>
                    <a:ea typeface="宋体" panose="02010600030101010101" pitchFamily="2" charset="-122"/>
                  </a:defRPr>
                </a:lvl3pPr>
                <a:lvl4pPr marL="1600200" indent="-228600">
                  <a:defRPr sz="2200">
                    <a:solidFill>
                      <a:schemeClr val="tx1"/>
                    </a:solidFill>
                    <a:latin typeface="Arial" panose="020B0604020202020204" pitchFamily="34" charset="0"/>
                    <a:ea typeface="宋体" panose="02010600030101010101" pitchFamily="2" charset="-122"/>
                  </a:defRPr>
                </a:lvl4pPr>
                <a:lvl5pPr marL="2057400" indent="-228600">
                  <a:defRPr sz="2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marL="457200" indent="-457200" eaLnBrk="1" hangingPunct="1">
                  <a:buClr>
                    <a:srgbClr val="7030A0"/>
                  </a:buClr>
                  <a:buSzPct val="100000"/>
                  <a:buFont typeface="+mj-ea"/>
                  <a:buAutoNum type="circleNumDbPlain"/>
                </a:pPr>
                <a:r>
                  <a:rPr lang="zh-CN" altLang="en-US" sz="2000" b="1" kern="0" dirty="0">
                    <a:latin typeface="Times New Roman" panose="02020603050405020304" pitchFamily="18" charset="0"/>
                    <a:cs typeface="Times New Roman" panose="02020603050405020304" pitchFamily="18" charset="0"/>
                  </a:rPr>
                  <a:t>环流面密度           </a:t>
                </a:r>
                <a:r>
                  <a:rPr kumimoji="1" lang="zh-CN" altLang="en-US" sz="2000" b="1" dirty="0">
                    <a:latin typeface="Times New Roman" panose="02020603050405020304" pitchFamily="18" charset="0"/>
                    <a:cs typeface="Times New Roman" panose="02020603050405020304" pitchFamily="18" charset="0"/>
                  </a:rPr>
                  <a:t>与面元方向     有关。</a:t>
                </a:r>
              </a:p>
            </p:txBody>
          </p:sp>
          <p:graphicFrame>
            <p:nvGraphicFramePr>
              <p:cNvPr id="57" name="Object 70"/>
              <p:cNvGraphicFramePr>
                <a:graphicFrameLocks noChangeAspect="1"/>
              </p:cNvGraphicFramePr>
              <p:nvPr>
                <p:extLst>
                  <p:ext uri="{D42A27DB-BD31-4B8C-83A1-F6EECF244321}">
                    <p14:modId xmlns:p14="http://schemas.microsoft.com/office/powerpoint/2010/main" val="286565652"/>
                  </p:ext>
                </p:extLst>
              </p:nvPr>
            </p:nvGraphicFramePr>
            <p:xfrm>
              <a:off x="1640" y="2960"/>
              <a:ext cx="434" cy="262"/>
            </p:xfrm>
            <a:graphic>
              <a:graphicData uri="http://schemas.openxmlformats.org/presentationml/2006/ole">
                <mc:AlternateContent xmlns:mc="http://schemas.openxmlformats.org/markup-compatibility/2006">
                  <mc:Choice xmlns:v="urn:schemas-microsoft-com:vml" Requires="v">
                    <p:oleObj name="Equation" r:id="rId15" imgW="431640" imgH="253800" progId="Equation.DSMT4">
                      <p:embed/>
                    </p:oleObj>
                  </mc:Choice>
                  <mc:Fallback>
                    <p:oleObj name="Equation" r:id="rId15" imgW="431640" imgH="253800" progId="Equation.DSMT4">
                      <p:embed/>
                      <p:pic>
                        <p:nvPicPr>
                          <p:cNvPr id="40" name="Object 70"/>
                          <p:cNvPicPr>
                            <a:picLocks noChangeAspect="1" noChangeArrowheads="1"/>
                          </p:cNvPicPr>
                          <p:nvPr/>
                        </p:nvPicPr>
                        <p:blipFill>
                          <a:blip r:embed="rId16"/>
                          <a:srcRect/>
                          <a:stretch>
                            <a:fillRect/>
                          </a:stretch>
                        </p:blipFill>
                        <p:spPr bwMode="auto">
                          <a:xfrm>
                            <a:off x="1640" y="2960"/>
                            <a:ext cx="434" cy="262"/>
                          </a:xfrm>
                          <a:prstGeom prst="rect">
                            <a:avLst/>
                          </a:prstGeom>
                          <a:noFill/>
                          <a:ln>
                            <a:noFill/>
                          </a:ln>
                        </p:spPr>
                      </p:pic>
                    </p:oleObj>
                  </mc:Fallback>
                </mc:AlternateContent>
              </a:graphicData>
            </a:graphic>
          </p:graphicFrame>
        </p:grpSp>
        <p:graphicFrame>
          <p:nvGraphicFramePr>
            <p:cNvPr id="31" name="Object 81"/>
            <p:cNvGraphicFramePr>
              <a:graphicFrameLocks noChangeAspect="1"/>
            </p:cNvGraphicFramePr>
            <p:nvPr>
              <p:extLst>
                <p:ext uri="{D42A27DB-BD31-4B8C-83A1-F6EECF244321}">
                  <p14:modId xmlns:p14="http://schemas.microsoft.com/office/powerpoint/2010/main" val="3100062398"/>
                </p:ext>
              </p:extLst>
            </p:nvPr>
          </p:nvGraphicFramePr>
          <p:xfrm>
            <a:off x="7164288" y="3931293"/>
            <a:ext cx="360040" cy="379266"/>
          </p:xfrm>
          <a:graphic>
            <a:graphicData uri="http://schemas.openxmlformats.org/presentationml/2006/ole">
              <mc:AlternateContent xmlns:mc="http://schemas.openxmlformats.org/markup-compatibility/2006">
                <mc:Choice xmlns:v="urn:schemas-microsoft-com:vml" Requires="v">
                  <p:oleObj name="Equation" r:id="rId17" imgW="177480" imgH="215640" progId="Equation.DSMT4">
                    <p:embed/>
                  </p:oleObj>
                </mc:Choice>
                <mc:Fallback>
                  <p:oleObj name="Equation" r:id="rId17" imgW="177480" imgH="215640" progId="Equation.DSMT4">
                    <p:embed/>
                    <p:pic>
                      <p:nvPicPr>
                        <p:cNvPr id="29" name="Object 81"/>
                        <p:cNvPicPr>
                          <a:picLocks noChangeAspect="1" noChangeArrowheads="1"/>
                        </p:cNvPicPr>
                        <p:nvPr/>
                      </p:nvPicPr>
                      <p:blipFill>
                        <a:blip r:embed="rId12"/>
                        <a:srcRect/>
                        <a:stretch>
                          <a:fillRect/>
                        </a:stretch>
                      </p:blipFill>
                      <p:spPr bwMode="auto">
                        <a:xfrm>
                          <a:off x="7164288" y="3931293"/>
                          <a:ext cx="360040" cy="379266"/>
                        </a:xfrm>
                        <a:prstGeom prst="rect">
                          <a:avLst/>
                        </a:prstGeom>
                        <a:noFill/>
                        <a:ln>
                          <a:noFill/>
                        </a:ln>
                      </p:spPr>
                    </p:pic>
                  </p:oleObj>
                </mc:Fallback>
              </mc:AlternateContent>
            </a:graphicData>
          </a:graphic>
        </p:graphicFrame>
      </p:grpSp>
    </p:spTree>
    <p:extLst>
      <p:ext uri="{BB962C8B-B14F-4D97-AF65-F5344CB8AC3E}">
        <p14:creationId xmlns:p14="http://schemas.microsoft.com/office/powerpoint/2010/main" val="71619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8"/>
          <p:cNvSpPr>
            <a:spLocks noChangeArrowheads="1"/>
          </p:cNvSpPr>
          <p:nvPr/>
        </p:nvSpPr>
        <p:spPr bwMode="auto">
          <a:xfrm>
            <a:off x="2289549" y="1692553"/>
            <a:ext cx="437068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spcBef>
                <a:spcPct val="50000"/>
              </a:spcBef>
            </a:pPr>
            <a:r>
              <a:rPr lang="zh-CN" altLang="en-US" sz="2400" b="1" dirty="0">
                <a:latin typeface="楷体_GB2312" pitchFamily="49" charset="-122"/>
              </a:rPr>
              <a:t>一定位置处，最大的环流面密度</a:t>
            </a:r>
            <a:endParaRPr lang="en-US" altLang="zh-CN" sz="2400" b="1" dirty="0">
              <a:latin typeface="楷体_GB2312" pitchFamily="49" charset="-122"/>
            </a:endParaRPr>
          </a:p>
          <a:p>
            <a:pPr marL="723900" lvl="1" indent="-266700">
              <a:lnSpc>
                <a:spcPct val="150000"/>
              </a:lnSpc>
              <a:spcBef>
                <a:spcPct val="50000"/>
              </a:spcBef>
              <a:buFont typeface="Arial" panose="020B0604020202020204" pitchFamily="34" charset="0"/>
              <a:buChar char="•"/>
            </a:pPr>
            <a:r>
              <a:rPr lang="zh-CN" altLang="en-US" sz="2400" b="1" dirty="0">
                <a:solidFill>
                  <a:schemeClr val="accent3"/>
                </a:solidFill>
                <a:latin typeface="楷体_GB2312" pitchFamily="49" charset="-122"/>
              </a:rPr>
              <a:t>在何方向？</a:t>
            </a:r>
            <a:endParaRPr lang="en-US" altLang="zh-CN" sz="2400" b="1" dirty="0">
              <a:solidFill>
                <a:schemeClr val="accent3"/>
              </a:solidFill>
              <a:latin typeface="楷体_GB2312" pitchFamily="49" charset="-122"/>
            </a:endParaRPr>
          </a:p>
          <a:p>
            <a:pPr marL="723900" lvl="1" indent="-266700">
              <a:lnSpc>
                <a:spcPct val="150000"/>
              </a:lnSpc>
              <a:spcBef>
                <a:spcPct val="50000"/>
              </a:spcBef>
              <a:buFont typeface="Arial" panose="020B0604020202020204" pitchFamily="34" charset="0"/>
              <a:buChar char="•"/>
            </a:pPr>
            <a:r>
              <a:rPr lang="zh-CN" altLang="en-US" sz="2400" b="1" dirty="0">
                <a:solidFill>
                  <a:schemeClr val="accent3"/>
                </a:solidFill>
                <a:latin typeface="楷体_GB2312" pitchFamily="49" charset="-122"/>
              </a:rPr>
              <a:t>其值多少？</a:t>
            </a:r>
            <a:endParaRPr lang="zh-CN" altLang="en-US" sz="2400" b="1" dirty="0">
              <a:solidFill>
                <a:schemeClr val="accent3"/>
              </a:solidFill>
              <a:latin typeface="幼圆" panose="02010509060101010101" pitchFamily="49" charset="-122"/>
              <a:ea typeface="幼圆" panose="02010509060101010101" pitchFamily="49" charset="-122"/>
            </a:endParaRPr>
          </a:p>
        </p:txBody>
      </p:sp>
      <p:grpSp>
        <p:nvGrpSpPr>
          <p:cNvPr id="22" name="组合 21"/>
          <p:cNvGrpSpPr/>
          <p:nvPr/>
        </p:nvGrpSpPr>
        <p:grpSpPr>
          <a:xfrm>
            <a:off x="661901" y="1419622"/>
            <a:ext cx="1533835" cy="2257029"/>
            <a:chOff x="1475656" y="1204510"/>
            <a:chExt cx="1835150" cy="2985165"/>
          </a:xfrm>
        </p:grpSpPr>
        <p:sp>
          <p:nvSpPr>
            <p:cNvPr id="2" name="Freeform 13"/>
            <p:cNvSpPr>
              <a:spLocks noEditPoints="1"/>
            </p:cNvSpPr>
            <p:nvPr/>
          </p:nvSpPr>
          <p:spPr bwMode="auto">
            <a:xfrm>
              <a:off x="1475656" y="1204510"/>
              <a:ext cx="1835150" cy="2169442"/>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lIns="68585" tIns="34293" rIns="68585" bIns="34293"/>
            <a:lstStyle/>
            <a:p>
              <a:pPr algn="just">
                <a:lnSpc>
                  <a:spcPct val="120000"/>
                </a:lnSpc>
                <a:spcBef>
                  <a:spcPts val="0"/>
                </a:spcBef>
                <a:spcAft>
                  <a:spcPts val="0"/>
                </a:spcAft>
                <a:defRPr/>
              </a:pPr>
              <a:endParaRPr lang="id-ID" sz="400" dirty="0">
                <a:ea typeface="微软雅黑" panose="020B0503020204020204" pitchFamily="34" charset="-122"/>
                <a:cs typeface="+mn-ea"/>
                <a:sym typeface="Arial" panose="020B0604020202020204" pitchFamily="34" charset="0"/>
              </a:endParaRPr>
            </a:p>
          </p:txBody>
        </p:sp>
        <p:sp>
          <p:nvSpPr>
            <p:cNvPr id="3" name="Freeform 16"/>
            <p:cNvSpPr>
              <a:spLocks noEditPoints="1"/>
            </p:cNvSpPr>
            <p:nvPr/>
          </p:nvSpPr>
          <p:spPr bwMode="auto">
            <a:xfrm>
              <a:off x="1924919" y="3435846"/>
              <a:ext cx="938212" cy="753829"/>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lIns="68585" tIns="34293" rIns="68585" bIns="34293"/>
            <a:lstStyle/>
            <a:p>
              <a:pPr algn="just">
                <a:lnSpc>
                  <a:spcPct val="120000"/>
                </a:lnSpc>
                <a:spcBef>
                  <a:spcPts val="0"/>
                </a:spcBef>
                <a:spcAft>
                  <a:spcPts val="0"/>
                </a:spcAft>
                <a:defRPr/>
              </a:pPr>
              <a:endParaRPr lang="id-ID" sz="400" dirty="0">
                <a:ea typeface="微软雅黑" panose="020B0503020204020204" pitchFamily="34" charset="-122"/>
                <a:cs typeface="+mn-ea"/>
                <a:sym typeface="Arial" panose="020B0604020202020204" pitchFamily="34" charset="0"/>
              </a:endParaRPr>
            </a:p>
          </p:txBody>
        </p:sp>
        <p:grpSp>
          <p:nvGrpSpPr>
            <p:cNvPr id="4" name="Group 12"/>
            <p:cNvGrpSpPr/>
            <p:nvPr/>
          </p:nvGrpSpPr>
          <p:grpSpPr>
            <a:xfrm>
              <a:off x="1635240" y="1348601"/>
              <a:ext cx="1517298" cy="1358128"/>
              <a:chOff x="8169276" y="952501"/>
              <a:chExt cx="3781424" cy="3384550"/>
            </a:xfrm>
            <a:solidFill>
              <a:schemeClr val="accent1"/>
            </a:solidFill>
          </p:grpSpPr>
          <p:sp>
            <p:nvSpPr>
              <p:cNvPr id="5" name="Freeform 10"/>
              <p:cNvSpPr>
                <a:spLocks/>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lIns="96435" tIns="48218" rIns="96435" bIns="48218"/>
              <a:lstStyle/>
              <a:p>
                <a:pPr algn="just">
                  <a:lnSpc>
                    <a:spcPct val="120000"/>
                  </a:lnSpc>
                  <a:spcBef>
                    <a:spcPts val="0"/>
                  </a:spcBef>
                  <a:spcAft>
                    <a:spcPts val="0"/>
                  </a:spcAft>
                  <a:defRPr/>
                </a:pPr>
                <a:endParaRPr lang="id-ID" sz="400" dirty="0">
                  <a:ea typeface="微软雅黑" panose="020B0503020204020204" pitchFamily="34" charset="-122"/>
                  <a:cs typeface="+mn-ea"/>
                  <a:sym typeface="Arial" panose="020B0604020202020204" pitchFamily="34" charset="0"/>
                </a:endParaRPr>
              </a:p>
            </p:txBody>
          </p:sp>
          <p:sp>
            <p:nvSpPr>
              <p:cNvPr id="6" name="Freeform 11"/>
              <p:cNvSpPr>
                <a:spLocks/>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lIns="96435" tIns="48218" rIns="96435" bIns="48218"/>
              <a:lstStyle/>
              <a:p>
                <a:pPr algn="just">
                  <a:lnSpc>
                    <a:spcPct val="120000"/>
                  </a:lnSpc>
                  <a:spcBef>
                    <a:spcPts val="0"/>
                  </a:spcBef>
                  <a:spcAft>
                    <a:spcPts val="0"/>
                  </a:spcAft>
                  <a:defRPr/>
                </a:pPr>
                <a:endParaRPr lang="id-ID" sz="400" dirty="0">
                  <a:ea typeface="微软雅黑" panose="020B0503020204020204" pitchFamily="34" charset="-122"/>
                  <a:cs typeface="+mn-ea"/>
                  <a:sym typeface="Arial" panose="020B0604020202020204" pitchFamily="34" charset="0"/>
                </a:endParaRPr>
              </a:p>
            </p:txBody>
          </p:sp>
        </p:grpSp>
        <p:sp>
          <p:nvSpPr>
            <p:cNvPr id="8" name="文本框 7"/>
            <p:cNvSpPr txBox="1"/>
            <p:nvPr/>
          </p:nvSpPr>
          <p:spPr>
            <a:xfrm>
              <a:off x="1996927" y="1707654"/>
              <a:ext cx="936104" cy="1108405"/>
            </a:xfrm>
            <a:prstGeom prst="rect">
              <a:avLst/>
            </a:prstGeom>
            <a:noFill/>
          </p:spPr>
          <p:txBody>
            <a:bodyPr wrap="square" rtlCol="0">
              <a:spAutoFit/>
            </a:bodyPr>
            <a:lstStyle/>
            <a:p>
              <a:r>
                <a:rPr lang="en-US" altLang="zh-CN" sz="6000" b="1" dirty="0">
                  <a:solidFill>
                    <a:srgbClr val="F87A24"/>
                  </a:solidFill>
                  <a:latin typeface="Arial" panose="020B0604020202020204" pitchFamily="34" charset="0"/>
                  <a:ea typeface="华文新魏" panose="02010800040101010101" pitchFamily="2" charset="-122"/>
                  <a:cs typeface="Arial" panose="020B0604020202020204" pitchFamily="34" charset="0"/>
                </a:rPr>
                <a:t>?</a:t>
              </a:r>
              <a:endParaRPr lang="zh-CN" altLang="en-US" sz="6000" b="1" dirty="0">
                <a:solidFill>
                  <a:srgbClr val="F87A24"/>
                </a:solidFill>
                <a:latin typeface="Arial" panose="020B0604020202020204" pitchFamily="34" charset="0"/>
                <a:ea typeface="华文新魏" panose="02010800040101010101" pitchFamily="2" charset="-122"/>
                <a:cs typeface="Arial" panose="020B0604020202020204" pitchFamily="34" charset="0"/>
              </a:endParaRPr>
            </a:p>
          </p:txBody>
        </p:sp>
      </p:grpSp>
      <p:grpSp>
        <p:nvGrpSpPr>
          <p:cNvPr id="9" name="Group 46"/>
          <p:cNvGrpSpPr>
            <a:grpSpLocks/>
          </p:cNvGrpSpPr>
          <p:nvPr/>
        </p:nvGrpSpPr>
        <p:grpSpPr bwMode="auto">
          <a:xfrm>
            <a:off x="6775792" y="1563638"/>
            <a:ext cx="1972672" cy="2160240"/>
            <a:chOff x="289" y="838"/>
            <a:chExt cx="1649" cy="1632"/>
          </a:xfrm>
        </p:grpSpPr>
        <p:sp>
          <p:nvSpPr>
            <p:cNvPr id="10" name="Rectangle 4"/>
            <p:cNvSpPr>
              <a:spLocks noChangeArrowheads="1"/>
            </p:cNvSpPr>
            <p:nvPr/>
          </p:nvSpPr>
          <p:spPr bwMode="auto">
            <a:xfrm>
              <a:off x="289" y="838"/>
              <a:ext cx="1649" cy="1632"/>
            </a:xfrm>
            <a:prstGeom prst="rect">
              <a:avLst/>
            </a:prstGeom>
            <a:solidFill>
              <a:srgbClr val="00ADA9"/>
            </a:solidFill>
            <a:ln w="9525">
              <a:solidFill>
                <a:srgbClr val="FF0000"/>
              </a:solidFill>
              <a:miter lim="800000"/>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sz="1600">
                <a:solidFill>
                  <a:srgbClr val="EA162F"/>
                </a:solidFill>
                <a:latin typeface="Times New Roman" panose="02020603050405020304" pitchFamily="18" charset="0"/>
                <a:ea typeface="幼圆" panose="02010509060101010101" pitchFamily="49" charset="-122"/>
              </a:endParaRPr>
            </a:p>
          </p:txBody>
        </p:sp>
        <p:sp>
          <p:nvSpPr>
            <p:cNvPr id="11" name="Oval 6"/>
            <p:cNvSpPr>
              <a:spLocks noChangeArrowheads="1"/>
            </p:cNvSpPr>
            <p:nvPr/>
          </p:nvSpPr>
          <p:spPr bwMode="auto">
            <a:xfrm rot="5400000">
              <a:off x="886" y="1298"/>
              <a:ext cx="549" cy="1065"/>
            </a:xfrm>
            <a:prstGeom prst="ellipse">
              <a:avLst/>
            </a:prstGeom>
            <a:solidFill>
              <a:schemeClr val="bg1"/>
            </a:solidFill>
            <a:ln w="38100">
              <a:solidFill>
                <a:srgbClr val="FF6600"/>
              </a:solidFill>
              <a:round/>
              <a:headEnd/>
              <a:tailEnd/>
            </a:ln>
          </p:spPr>
          <p:txBody>
            <a:bodyPr rot="10800000" vert="eaVert"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sz="1600">
                <a:solidFill>
                  <a:srgbClr val="EA162F"/>
                </a:solidFill>
                <a:latin typeface="Times New Roman" panose="02020603050405020304" pitchFamily="18" charset="0"/>
                <a:ea typeface="幼圆" panose="02010509060101010101" pitchFamily="49" charset="-122"/>
              </a:endParaRPr>
            </a:p>
          </p:txBody>
        </p:sp>
        <p:sp>
          <p:nvSpPr>
            <p:cNvPr id="12" name="Line 7"/>
            <p:cNvSpPr>
              <a:spLocks noChangeShapeType="1"/>
            </p:cNvSpPr>
            <p:nvPr/>
          </p:nvSpPr>
          <p:spPr bwMode="auto">
            <a:xfrm flipH="1" flipV="1">
              <a:off x="683" y="1306"/>
              <a:ext cx="439" cy="49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graphicFrame>
          <p:nvGraphicFramePr>
            <p:cNvPr id="13" name="Object 12"/>
            <p:cNvGraphicFramePr>
              <a:graphicFrameLocks noChangeAspect="1"/>
            </p:cNvGraphicFramePr>
            <p:nvPr>
              <p:extLst>
                <p:ext uri="{D42A27DB-BD31-4B8C-83A1-F6EECF244321}">
                  <p14:modId xmlns:p14="http://schemas.microsoft.com/office/powerpoint/2010/main" val="4187355248"/>
                </p:ext>
              </p:extLst>
            </p:nvPr>
          </p:nvGraphicFramePr>
          <p:xfrm>
            <a:off x="882" y="1838"/>
            <a:ext cx="223" cy="159"/>
          </p:xfrm>
          <a:graphic>
            <a:graphicData uri="http://schemas.openxmlformats.org/presentationml/2006/ole">
              <mc:AlternateContent xmlns:mc="http://schemas.openxmlformats.org/markup-compatibility/2006">
                <mc:Choice xmlns:v="urn:schemas-microsoft-com:vml" Requires="v">
                  <p:oleObj name="公式" r:id="rId2" imgW="124005" imgH="76434" progId="Equation.3">
                    <p:embed/>
                  </p:oleObj>
                </mc:Choice>
                <mc:Fallback>
                  <p:oleObj name="公式" r:id="rId2" imgW="124005" imgH="76434" progId="Equation.3">
                    <p:embed/>
                    <p:pic>
                      <p:nvPicPr>
                        <p:cNvPr id="7"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 y="1838"/>
                          <a:ext cx="223" cy="159"/>
                        </a:xfrm>
                        <a:prstGeom prst="rect">
                          <a:avLst/>
                        </a:prstGeom>
                        <a:noFill/>
                        <a:ln>
                          <a:noFill/>
                        </a:ln>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597218531"/>
                </p:ext>
              </p:extLst>
            </p:nvPr>
          </p:nvGraphicFramePr>
          <p:xfrm>
            <a:off x="501" y="1665"/>
            <a:ext cx="157" cy="167"/>
          </p:xfrm>
          <a:graphic>
            <a:graphicData uri="http://schemas.openxmlformats.org/presentationml/2006/ole">
              <mc:AlternateContent xmlns:mc="http://schemas.openxmlformats.org/markup-compatibility/2006">
                <mc:Choice xmlns:v="urn:schemas-microsoft-com:vml" Requires="v">
                  <p:oleObj name="Equation" r:id="rId4" imgW="47441" imgH="76434" progId="Equation.DSMT4">
                    <p:embed/>
                  </p:oleObj>
                </mc:Choice>
                <mc:Fallback>
                  <p:oleObj name="Equation" r:id="rId4" imgW="47441" imgH="76434" progId="Equation.DSMT4">
                    <p:embed/>
                    <p:pic>
                      <p:nvPicPr>
                        <p:cNvPr id="8"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 y="1665"/>
                          <a:ext cx="157" cy="167"/>
                        </a:xfrm>
                        <a:prstGeom prst="rect">
                          <a:avLst/>
                        </a:prstGeom>
                        <a:noFill/>
                        <a:ln>
                          <a:noFill/>
                        </a:ln>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980242088"/>
                </p:ext>
              </p:extLst>
            </p:nvPr>
          </p:nvGraphicFramePr>
          <p:xfrm>
            <a:off x="1178" y="1610"/>
            <a:ext cx="146" cy="168"/>
          </p:xfrm>
          <a:graphic>
            <a:graphicData uri="http://schemas.openxmlformats.org/presentationml/2006/ole">
              <mc:AlternateContent xmlns:mc="http://schemas.openxmlformats.org/markup-compatibility/2006">
                <mc:Choice xmlns:v="urn:schemas-microsoft-com:vml" Requires="v">
                  <p:oleObj name="Equation" r:id="rId6" imgW="95352" imgH="57209" progId="Equation.DSMT4">
                    <p:embed/>
                  </p:oleObj>
                </mc:Choice>
                <mc:Fallback>
                  <p:oleObj name="Equation" r:id="rId6" imgW="95352" imgH="57209" progId="Equation.DSMT4">
                    <p:embed/>
                    <p:pic>
                      <p:nvPicPr>
                        <p:cNvPr id="9"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8" y="1610"/>
                          <a:ext cx="146" cy="168"/>
                        </a:xfrm>
                        <a:prstGeom prst="rect">
                          <a:avLst/>
                        </a:prstGeom>
                        <a:noFill/>
                        <a:ln>
                          <a:noFill/>
                        </a:ln>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205477399"/>
                </p:ext>
              </p:extLst>
            </p:nvPr>
          </p:nvGraphicFramePr>
          <p:xfrm>
            <a:off x="1632" y="2064"/>
            <a:ext cx="188" cy="199"/>
          </p:xfrm>
          <a:graphic>
            <a:graphicData uri="http://schemas.openxmlformats.org/presentationml/2006/ole">
              <mc:AlternateContent xmlns:mc="http://schemas.openxmlformats.org/markup-compatibility/2006">
                <mc:Choice xmlns:v="urn:schemas-microsoft-com:vml" Requires="v">
                  <p:oleObj name="Equation" r:id="rId8" imgW="57305" imgH="85813" progId="Equation.DSMT4">
                    <p:embed/>
                  </p:oleObj>
                </mc:Choice>
                <mc:Fallback>
                  <p:oleObj name="Equation" r:id="rId8" imgW="57305" imgH="85813" progId="Equation.DSMT4">
                    <p:embed/>
                    <p:pic>
                      <p:nvPicPr>
                        <p:cNvPr id="1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2" y="2064"/>
                          <a:ext cx="188" cy="199"/>
                        </a:xfrm>
                        <a:prstGeom prst="rect">
                          <a:avLst/>
                        </a:prstGeom>
                        <a:noFill/>
                        <a:ln>
                          <a:noFill/>
                        </a:ln>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355393142"/>
                </p:ext>
              </p:extLst>
            </p:nvPr>
          </p:nvGraphicFramePr>
          <p:xfrm>
            <a:off x="543" y="1034"/>
            <a:ext cx="233" cy="266"/>
          </p:xfrm>
          <a:graphic>
            <a:graphicData uri="http://schemas.openxmlformats.org/presentationml/2006/ole">
              <mc:AlternateContent xmlns:mc="http://schemas.openxmlformats.org/markup-compatibility/2006">
                <mc:Choice xmlns:v="urn:schemas-microsoft-com:vml" Requires="v">
                  <p:oleObj name="Equation" r:id="rId10" imgW="47441" imgH="85813" progId="Equation.DSMT4">
                    <p:embed/>
                  </p:oleObj>
                </mc:Choice>
                <mc:Fallback>
                  <p:oleObj name="Equation" r:id="rId10" imgW="47441" imgH="85813" progId="Equation.DSMT4">
                    <p:embed/>
                    <p:pic>
                      <p:nvPicPr>
                        <p:cNvPr id="11"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3" y="1034"/>
                          <a:ext cx="233" cy="266"/>
                        </a:xfrm>
                        <a:prstGeom prst="rect">
                          <a:avLst/>
                        </a:prstGeom>
                        <a:noFill/>
                        <a:ln>
                          <a:noFill/>
                        </a:ln>
                      </p:spPr>
                    </p:pic>
                  </p:oleObj>
                </mc:Fallback>
              </mc:AlternateContent>
            </a:graphicData>
          </a:graphic>
        </p:graphicFrame>
        <p:sp>
          <p:nvSpPr>
            <p:cNvPr id="18" name="Line 9"/>
            <p:cNvSpPr>
              <a:spLocks noChangeShapeType="1"/>
            </p:cNvSpPr>
            <p:nvPr/>
          </p:nvSpPr>
          <p:spPr bwMode="auto">
            <a:xfrm flipV="1">
              <a:off x="1326" y="2045"/>
              <a:ext cx="329" cy="5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19" name="Oval 35"/>
            <p:cNvSpPr>
              <a:spLocks noChangeArrowheads="1"/>
            </p:cNvSpPr>
            <p:nvPr/>
          </p:nvSpPr>
          <p:spPr bwMode="auto">
            <a:xfrm rot="3161169">
              <a:off x="883" y="1304"/>
              <a:ext cx="563" cy="1065"/>
            </a:xfrm>
            <a:prstGeom prst="ellipse">
              <a:avLst/>
            </a:prstGeom>
            <a:solidFill>
              <a:schemeClr val="bg1">
                <a:alpha val="0"/>
              </a:schemeClr>
            </a:solidFill>
            <a:ln w="38100">
              <a:solidFill>
                <a:srgbClr val="0000CC"/>
              </a:solidFill>
              <a:round/>
              <a:headEnd/>
              <a:tailEnd/>
            </a:ln>
          </p:spPr>
          <p:txBody>
            <a:bodyPr rot="10800000" vert="eaVert"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sz="1600">
                <a:solidFill>
                  <a:srgbClr val="EA162F"/>
                </a:solidFill>
                <a:latin typeface="Times New Roman" panose="02020603050405020304" pitchFamily="18" charset="0"/>
                <a:ea typeface="幼圆" panose="02010509060101010101" pitchFamily="49" charset="-122"/>
              </a:endParaRPr>
            </a:p>
          </p:txBody>
        </p:sp>
        <p:sp>
          <p:nvSpPr>
            <p:cNvPr id="20" name="Line 36"/>
            <p:cNvSpPr>
              <a:spLocks noChangeShapeType="1"/>
            </p:cNvSpPr>
            <p:nvPr/>
          </p:nvSpPr>
          <p:spPr bwMode="auto">
            <a:xfrm flipV="1">
              <a:off x="1122" y="1175"/>
              <a:ext cx="0" cy="598"/>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graphicFrame>
          <p:nvGraphicFramePr>
            <p:cNvPr id="21" name="Object 58"/>
            <p:cNvGraphicFramePr>
              <a:graphicFrameLocks noChangeAspect="1"/>
            </p:cNvGraphicFramePr>
            <p:nvPr>
              <p:extLst>
                <p:ext uri="{D42A27DB-BD31-4B8C-83A1-F6EECF244321}">
                  <p14:modId xmlns:p14="http://schemas.microsoft.com/office/powerpoint/2010/main" val="3001395676"/>
                </p:ext>
              </p:extLst>
            </p:nvPr>
          </p:nvGraphicFramePr>
          <p:xfrm>
            <a:off x="1138" y="938"/>
            <a:ext cx="356" cy="309"/>
          </p:xfrm>
          <a:graphic>
            <a:graphicData uri="http://schemas.openxmlformats.org/presentationml/2006/ole">
              <mc:AlternateContent xmlns:mc="http://schemas.openxmlformats.org/markup-compatibility/2006">
                <mc:Choice xmlns:v="urn:schemas-microsoft-com:vml" Requires="v">
                  <p:oleObj name="Equation" r:id="rId12" imgW="215640" imgH="190440" progId="Equation.DSMT4">
                    <p:embed/>
                  </p:oleObj>
                </mc:Choice>
                <mc:Fallback>
                  <p:oleObj name="Equation" r:id="rId12" imgW="215640" imgH="190440" progId="Equation.DSMT4">
                    <p:embed/>
                    <p:pic>
                      <p:nvPicPr>
                        <p:cNvPr id="15" name="Object 58"/>
                        <p:cNvPicPr>
                          <a:picLocks noChangeAspect="1" noChangeArrowheads="1"/>
                        </p:cNvPicPr>
                        <p:nvPr/>
                      </p:nvPicPr>
                      <p:blipFill>
                        <a:blip r:embed="rId13"/>
                        <a:srcRect/>
                        <a:stretch>
                          <a:fillRect/>
                        </a:stretch>
                      </p:blipFill>
                      <p:spPr bwMode="auto">
                        <a:xfrm>
                          <a:off x="1138" y="938"/>
                          <a:ext cx="356" cy="309"/>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4251146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99245" y="339502"/>
            <a:ext cx="8065243" cy="48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342900" indent="-342900">
              <a:lnSpc>
                <a:spcPct val="130000"/>
              </a:lnSpc>
              <a:spcBef>
                <a:spcPct val="0"/>
              </a:spcBef>
              <a:buClr>
                <a:srgbClr val="1D77C9"/>
              </a:buClr>
              <a:buSzTx/>
              <a:buFont typeface="Wingdings" panose="05000000000000000000" pitchFamily="2" charset="2"/>
              <a:buChar char="l"/>
              <a:defRPr sz="22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r>
              <a:rPr lang="zh-CN" altLang="en-US" dirty="0"/>
              <a:t>旋度</a:t>
            </a:r>
          </a:p>
        </p:txBody>
      </p:sp>
      <p:grpSp>
        <p:nvGrpSpPr>
          <p:cNvPr id="3" name="Group 46"/>
          <p:cNvGrpSpPr>
            <a:grpSpLocks/>
          </p:cNvGrpSpPr>
          <p:nvPr/>
        </p:nvGrpSpPr>
        <p:grpSpPr bwMode="auto">
          <a:xfrm>
            <a:off x="7164288" y="1349936"/>
            <a:ext cx="1261185" cy="1219097"/>
            <a:chOff x="289" y="838"/>
            <a:chExt cx="1649" cy="1632"/>
          </a:xfrm>
        </p:grpSpPr>
        <p:sp>
          <p:nvSpPr>
            <p:cNvPr id="4" name="Rectangle 4"/>
            <p:cNvSpPr>
              <a:spLocks noChangeArrowheads="1"/>
            </p:cNvSpPr>
            <p:nvPr/>
          </p:nvSpPr>
          <p:spPr bwMode="auto">
            <a:xfrm>
              <a:off x="289" y="838"/>
              <a:ext cx="1649" cy="1632"/>
            </a:xfrm>
            <a:prstGeom prst="rect">
              <a:avLst/>
            </a:prstGeom>
            <a:solidFill>
              <a:srgbClr val="00ADA9"/>
            </a:solidFill>
            <a:ln w="9525">
              <a:solidFill>
                <a:srgbClr val="FF0000"/>
              </a:solidFill>
              <a:miter lim="800000"/>
              <a:headEnd/>
              <a:tailEnd/>
            </a:ln>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sz="1600">
                <a:solidFill>
                  <a:srgbClr val="EA162F"/>
                </a:solidFill>
                <a:latin typeface="Times New Roman" panose="02020603050405020304" pitchFamily="18" charset="0"/>
                <a:ea typeface="幼圆" panose="02010509060101010101" pitchFamily="49" charset="-122"/>
              </a:endParaRPr>
            </a:p>
          </p:txBody>
        </p:sp>
        <p:sp>
          <p:nvSpPr>
            <p:cNvPr id="5" name="Oval 6"/>
            <p:cNvSpPr>
              <a:spLocks noChangeArrowheads="1"/>
            </p:cNvSpPr>
            <p:nvPr/>
          </p:nvSpPr>
          <p:spPr bwMode="auto">
            <a:xfrm rot="5400000">
              <a:off x="886" y="1298"/>
              <a:ext cx="549" cy="1065"/>
            </a:xfrm>
            <a:prstGeom prst="ellipse">
              <a:avLst/>
            </a:prstGeom>
            <a:solidFill>
              <a:schemeClr val="bg1"/>
            </a:solidFill>
            <a:ln w="19050">
              <a:solidFill>
                <a:srgbClr val="FF6600"/>
              </a:solidFill>
              <a:round/>
              <a:headEnd/>
              <a:tailEnd/>
            </a:ln>
          </p:spPr>
          <p:txBody>
            <a:bodyPr rot="10800000" vert="eaVert"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sz="1600">
                <a:solidFill>
                  <a:srgbClr val="EA162F"/>
                </a:solidFill>
                <a:latin typeface="Times New Roman" panose="02020603050405020304" pitchFamily="18" charset="0"/>
                <a:ea typeface="幼圆" panose="02010509060101010101" pitchFamily="49" charset="-122"/>
              </a:endParaRPr>
            </a:p>
          </p:txBody>
        </p:sp>
        <p:sp>
          <p:nvSpPr>
            <p:cNvPr id="6" name="Line 7"/>
            <p:cNvSpPr>
              <a:spLocks noChangeShapeType="1"/>
            </p:cNvSpPr>
            <p:nvPr/>
          </p:nvSpPr>
          <p:spPr bwMode="auto">
            <a:xfrm flipH="1" flipV="1">
              <a:off x="683" y="1306"/>
              <a:ext cx="439" cy="490"/>
            </a:xfrm>
            <a:prstGeom prst="line">
              <a:avLst/>
            </a:prstGeom>
            <a:noFill/>
            <a:ln w="19050">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graphicFrame>
          <p:nvGraphicFramePr>
            <p:cNvPr id="7" name="Object 12"/>
            <p:cNvGraphicFramePr>
              <a:graphicFrameLocks noChangeAspect="1"/>
            </p:cNvGraphicFramePr>
            <p:nvPr>
              <p:extLst>
                <p:ext uri="{D42A27DB-BD31-4B8C-83A1-F6EECF244321}">
                  <p14:modId xmlns:p14="http://schemas.microsoft.com/office/powerpoint/2010/main" val="699860814"/>
                </p:ext>
              </p:extLst>
            </p:nvPr>
          </p:nvGraphicFramePr>
          <p:xfrm>
            <a:off x="882" y="1838"/>
            <a:ext cx="223" cy="159"/>
          </p:xfrm>
          <a:graphic>
            <a:graphicData uri="http://schemas.openxmlformats.org/presentationml/2006/ole">
              <mc:AlternateContent xmlns:mc="http://schemas.openxmlformats.org/markup-compatibility/2006">
                <mc:Choice xmlns:v="urn:schemas-microsoft-com:vml" Requires="v">
                  <p:oleObj name="公式" r:id="rId3" imgW="124005" imgH="76434" progId="Equation.3">
                    <p:embed/>
                  </p:oleObj>
                </mc:Choice>
                <mc:Fallback>
                  <p:oleObj name="公式" r:id="rId3" imgW="124005" imgH="76434" progId="Equation.3">
                    <p:embed/>
                    <p:pic>
                      <p:nvPicPr>
                        <p:cNvPr id="2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 y="1838"/>
                          <a:ext cx="223" cy="159"/>
                        </a:xfrm>
                        <a:prstGeom prst="rect">
                          <a:avLst/>
                        </a:prstGeom>
                        <a:noFill/>
                        <a:ln>
                          <a:noFill/>
                        </a:ln>
                      </p:spPr>
                    </p:pic>
                  </p:oleObj>
                </mc:Fallback>
              </mc:AlternateContent>
            </a:graphicData>
          </a:graphic>
        </p:graphicFrame>
        <p:graphicFrame>
          <p:nvGraphicFramePr>
            <p:cNvPr id="8" name="Object 13"/>
            <p:cNvGraphicFramePr>
              <a:graphicFrameLocks noChangeAspect="1"/>
            </p:cNvGraphicFramePr>
            <p:nvPr>
              <p:extLst>
                <p:ext uri="{D42A27DB-BD31-4B8C-83A1-F6EECF244321}">
                  <p14:modId xmlns:p14="http://schemas.microsoft.com/office/powerpoint/2010/main" val="4176110777"/>
                </p:ext>
              </p:extLst>
            </p:nvPr>
          </p:nvGraphicFramePr>
          <p:xfrm>
            <a:off x="501" y="1665"/>
            <a:ext cx="157" cy="167"/>
          </p:xfrm>
          <a:graphic>
            <a:graphicData uri="http://schemas.openxmlformats.org/presentationml/2006/ole">
              <mc:AlternateContent xmlns:mc="http://schemas.openxmlformats.org/markup-compatibility/2006">
                <mc:Choice xmlns:v="urn:schemas-microsoft-com:vml" Requires="v">
                  <p:oleObj name="Equation" r:id="rId5" imgW="47441" imgH="76434" progId="Equation.DSMT4">
                    <p:embed/>
                  </p:oleObj>
                </mc:Choice>
                <mc:Fallback>
                  <p:oleObj name="Equation" r:id="rId5" imgW="47441" imgH="76434" progId="Equation.DSMT4">
                    <p:embed/>
                    <p:pic>
                      <p:nvPicPr>
                        <p:cNvPr id="21"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 y="1665"/>
                          <a:ext cx="157" cy="167"/>
                        </a:xfrm>
                        <a:prstGeom prst="rect">
                          <a:avLst/>
                        </a:prstGeom>
                        <a:noFill/>
                        <a:ln>
                          <a:noFill/>
                        </a:ln>
                      </p:spPr>
                    </p:pic>
                  </p:oleObj>
                </mc:Fallback>
              </mc:AlternateContent>
            </a:graphicData>
          </a:graphic>
        </p:graphicFrame>
        <p:graphicFrame>
          <p:nvGraphicFramePr>
            <p:cNvPr id="9" name="Object 14"/>
            <p:cNvGraphicFramePr>
              <a:graphicFrameLocks noChangeAspect="1"/>
            </p:cNvGraphicFramePr>
            <p:nvPr>
              <p:extLst>
                <p:ext uri="{D42A27DB-BD31-4B8C-83A1-F6EECF244321}">
                  <p14:modId xmlns:p14="http://schemas.microsoft.com/office/powerpoint/2010/main" val="2654115696"/>
                </p:ext>
              </p:extLst>
            </p:nvPr>
          </p:nvGraphicFramePr>
          <p:xfrm>
            <a:off x="1178" y="1610"/>
            <a:ext cx="146" cy="168"/>
          </p:xfrm>
          <a:graphic>
            <a:graphicData uri="http://schemas.openxmlformats.org/presentationml/2006/ole">
              <mc:AlternateContent xmlns:mc="http://schemas.openxmlformats.org/markup-compatibility/2006">
                <mc:Choice xmlns:v="urn:schemas-microsoft-com:vml" Requires="v">
                  <p:oleObj name="Equation" r:id="rId7" imgW="95352" imgH="57209" progId="Equation.DSMT4">
                    <p:embed/>
                  </p:oleObj>
                </mc:Choice>
                <mc:Fallback>
                  <p:oleObj name="Equation" r:id="rId7" imgW="95352" imgH="57209" progId="Equation.DSMT4">
                    <p:embed/>
                    <p:pic>
                      <p:nvPicPr>
                        <p:cNvPr id="22"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8" y="1610"/>
                          <a:ext cx="146" cy="168"/>
                        </a:xfrm>
                        <a:prstGeom prst="rect">
                          <a:avLst/>
                        </a:prstGeom>
                        <a:noFill/>
                        <a:ln>
                          <a:noFill/>
                        </a:ln>
                      </p:spPr>
                    </p:pic>
                  </p:oleObj>
                </mc:Fallback>
              </mc:AlternateContent>
            </a:graphicData>
          </a:graphic>
        </p:graphicFrame>
        <p:graphicFrame>
          <p:nvGraphicFramePr>
            <p:cNvPr id="10" name="Object 15"/>
            <p:cNvGraphicFramePr>
              <a:graphicFrameLocks noChangeAspect="1"/>
            </p:cNvGraphicFramePr>
            <p:nvPr>
              <p:extLst>
                <p:ext uri="{D42A27DB-BD31-4B8C-83A1-F6EECF244321}">
                  <p14:modId xmlns:p14="http://schemas.microsoft.com/office/powerpoint/2010/main" val="2459137772"/>
                </p:ext>
              </p:extLst>
            </p:nvPr>
          </p:nvGraphicFramePr>
          <p:xfrm>
            <a:off x="1632" y="2064"/>
            <a:ext cx="188" cy="199"/>
          </p:xfrm>
          <a:graphic>
            <a:graphicData uri="http://schemas.openxmlformats.org/presentationml/2006/ole">
              <mc:AlternateContent xmlns:mc="http://schemas.openxmlformats.org/markup-compatibility/2006">
                <mc:Choice xmlns:v="urn:schemas-microsoft-com:vml" Requires="v">
                  <p:oleObj name="Equation" r:id="rId9" imgW="57305" imgH="85813" progId="Equation.DSMT4">
                    <p:embed/>
                  </p:oleObj>
                </mc:Choice>
                <mc:Fallback>
                  <p:oleObj name="Equation" r:id="rId9" imgW="57305" imgH="85813" progId="Equation.DSMT4">
                    <p:embed/>
                    <p:pic>
                      <p:nvPicPr>
                        <p:cNvPr id="23"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2" y="2064"/>
                          <a:ext cx="188" cy="199"/>
                        </a:xfrm>
                        <a:prstGeom prst="rect">
                          <a:avLst/>
                        </a:prstGeom>
                        <a:noFill/>
                        <a:ln>
                          <a:noFill/>
                        </a:ln>
                      </p:spPr>
                    </p:pic>
                  </p:oleObj>
                </mc:Fallback>
              </mc:AlternateContent>
            </a:graphicData>
          </a:graphic>
        </p:graphicFrame>
        <p:graphicFrame>
          <p:nvGraphicFramePr>
            <p:cNvPr id="11" name="Object 16"/>
            <p:cNvGraphicFramePr>
              <a:graphicFrameLocks noChangeAspect="1"/>
            </p:cNvGraphicFramePr>
            <p:nvPr>
              <p:extLst>
                <p:ext uri="{D42A27DB-BD31-4B8C-83A1-F6EECF244321}">
                  <p14:modId xmlns:p14="http://schemas.microsoft.com/office/powerpoint/2010/main" val="1272978782"/>
                </p:ext>
              </p:extLst>
            </p:nvPr>
          </p:nvGraphicFramePr>
          <p:xfrm>
            <a:off x="543" y="1034"/>
            <a:ext cx="233" cy="266"/>
          </p:xfrm>
          <a:graphic>
            <a:graphicData uri="http://schemas.openxmlformats.org/presentationml/2006/ole">
              <mc:AlternateContent xmlns:mc="http://schemas.openxmlformats.org/markup-compatibility/2006">
                <mc:Choice xmlns:v="urn:schemas-microsoft-com:vml" Requires="v">
                  <p:oleObj name="Equation" r:id="rId11" imgW="47441" imgH="85813" progId="Equation.DSMT4">
                    <p:embed/>
                  </p:oleObj>
                </mc:Choice>
                <mc:Fallback>
                  <p:oleObj name="Equation" r:id="rId11" imgW="47441" imgH="85813" progId="Equation.DSMT4">
                    <p:embed/>
                    <p:pic>
                      <p:nvPicPr>
                        <p:cNvPr id="24"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 y="1034"/>
                          <a:ext cx="233" cy="266"/>
                        </a:xfrm>
                        <a:prstGeom prst="rect">
                          <a:avLst/>
                        </a:prstGeom>
                        <a:noFill/>
                        <a:ln>
                          <a:noFill/>
                        </a:ln>
                      </p:spPr>
                    </p:pic>
                  </p:oleObj>
                </mc:Fallback>
              </mc:AlternateContent>
            </a:graphicData>
          </a:graphic>
        </p:graphicFrame>
        <p:sp>
          <p:nvSpPr>
            <p:cNvPr id="12" name="Line 9"/>
            <p:cNvSpPr>
              <a:spLocks noChangeShapeType="1"/>
            </p:cNvSpPr>
            <p:nvPr/>
          </p:nvSpPr>
          <p:spPr bwMode="auto">
            <a:xfrm flipV="1">
              <a:off x="1326" y="2045"/>
              <a:ext cx="329" cy="5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13" name="Oval 35"/>
            <p:cNvSpPr>
              <a:spLocks noChangeArrowheads="1"/>
            </p:cNvSpPr>
            <p:nvPr/>
          </p:nvSpPr>
          <p:spPr bwMode="auto">
            <a:xfrm rot="3161169">
              <a:off x="883" y="1304"/>
              <a:ext cx="563" cy="1065"/>
            </a:xfrm>
            <a:prstGeom prst="ellipse">
              <a:avLst/>
            </a:prstGeom>
            <a:solidFill>
              <a:schemeClr val="bg1">
                <a:alpha val="0"/>
              </a:schemeClr>
            </a:solidFill>
            <a:ln w="19050">
              <a:solidFill>
                <a:srgbClr val="0000CC"/>
              </a:solidFill>
              <a:round/>
              <a:headEnd/>
              <a:tailEnd/>
            </a:ln>
          </p:spPr>
          <p:txBody>
            <a:bodyPr rot="10800000" vert="eaVert"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sz="1600">
                <a:solidFill>
                  <a:srgbClr val="EA162F"/>
                </a:solidFill>
                <a:latin typeface="Times New Roman" panose="02020603050405020304" pitchFamily="18" charset="0"/>
                <a:ea typeface="幼圆" panose="02010509060101010101" pitchFamily="49" charset="-122"/>
              </a:endParaRPr>
            </a:p>
          </p:txBody>
        </p:sp>
        <p:sp>
          <p:nvSpPr>
            <p:cNvPr id="14" name="Line 36"/>
            <p:cNvSpPr>
              <a:spLocks noChangeShapeType="1"/>
            </p:cNvSpPr>
            <p:nvPr/>
          </p:nvSpPr>
          <p:spPr bwMode="auto">
            <a:xfrm flipV="1">
              <a:off x="1122" y="1175"/>
              <a:ext cx="0" cy="598"/>
            </a:xfrm>
            <a:prstGeom prst="line">
              <a:avLst/>
            </a:prstGeom>
            <a:noFill/>
            <a:ln w="1905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graphicFrame>
          <p:nvGraphicFramePr>
            <p:cNvPr id="15" name="Object 58"/>
            <p:cNvGraphicFramePr>
              <a:graphicFrameLocks noChangeAspect="1"/>
            </p:cNvGraphicFramePr>
            <p:nvPr>
              <p:extLst>
                <p:ext uri="{D42A27DB-BD31-4B8C-83A1-F6EECF244321}">
                  <p14:modId xmlns:p14="http://schemas.microsoft.com/office/powerpoint/2010/main" val="4149140811"/>
                </p:ext>
              </p:extLst>
            </p:nvPr>
          </p:nvGraphicFramePr>
          <p:xfrm>
            <a:off x="1138" y="938"/>
            <a:ext cx="356" cy="309"/>
          </p:xfrm>
          <a:graphic>
            <a:graphicData uri="http://schemas.openxmlformats.org/presentationml/2006/ole">
              <mc:AlternateContent xmlns:mc="http://schemas.openxmlformats.org/markup-compatibility/2006">
                <mc:Choice xmlns:v="urn:schemas-microsoft-com:vml" Requires="v">
                  <p:oleObj name="Equation" r:id="rId13" imgW="215640" imgH="190440" progId="Equation.DSMT4">
                    <p:embed/>
                  </p:oleObj>
                </mc:Choice>
                <mc:Fallback>
                  <p:oleObj name="Equation" r:id="rId13" imgW="215640" imgH="190440" progId="Equation.DSMT4">
                    <p:embed/>
                    <p:pic>
                      <p:nvPicPr>
                        <p:cNvPr id="28" name="Object 58"/>
                        <p:cNvPicPr>
                          <a:picLocks noChangeAspect="1" noChangeArrowheads="1"/>
                        </p:cNvPicPr>
                        <p:nvPr/>
                      </p:nvPicPr>
                      <p:blipFill>
                        <a:blip r:embed="rId14"/>
                        <a:srcRect/>
                        <a:stretch>
                          <a:fillRect/>
                        </a:stretch>
                      </p:blipFill>
                      <p:spPr bwMode="auto">
                        <a:xfrm>
                          <a:off x="1138" y="938"/>
                          <a:ext cx="356" cy="309"/>
                        </a:xfrm>
                        <a:prstGeom prst="rect">
                          <a:avLst/>
                        </a:prstGeom>
                        <a:noFill/>
                        <a:ln>
                          <a:noFill/>
                        </a:ln>
                        <a:effectLst/>
                      </p:spPr>
                    </p:pic>
                  </p:oleObj>
                </mc:Fallback>
              </mc:AlternateContent>
            </a:graphicData>
          </a:graphic>
        </p:graphicFrame>
      </p:grpSp>
      <p:graphicFrame>
        <p:nvGraphicFramePr>
          <p:cNvPr id="18" name="Object 32"/>
          <p:cNvGraphicFramePr>
            <a:graphicFrameLocks noChangeAspect="1"/>
          </p:cNvGraphicFramePr>
          <p:nvPr>
            <p:extLst>
              <p:ext uri="{D42A27DB-BD31-4B8C-83A1-F6EECF244321}">
                <p14:modId xmlns:p14="http://schemas.microsoft.com/office/powerpoint/2010/main" val="2122107424"/>
              </p:ext>
            </p:extLst>
          </p:nvPr>
        </p:nvGraphicFramePr>
        <p:xfrm>
          <a:off x="3499048" y="1646175"/>
          <a:ext cx="2153071" cy="436103"/>
        </p:xfrm>
        <a:graphic>
          <a:graphicData uri="http://schemas.openxmlformats.org/presentationml/2006/ole">
            <mc:AlternateContent xmlns:mc="http://schemas.openxmlformats.org/markup-compatibility/2006">
              <mc:Choice xmlns:v="urn:schemas-microsoft-com:vml" Requires="v">
                <p:oleObj name="Equation" r:id="rId15" imgW="1180800" imgH="215640" progId="Equation.DSMT4">
                  <p:embed/>
                </p:oleObj>
              </mc:Choice>
              <mc:Fallback>
                <p:oleObj name="Equation" r:id="rId15" imgW="1180800" imgH="215640" progId="Equation.DSMT4">
                  <p:embed/>
                  <p:pic>
                    <p:nvPicPr>
                      <p:cNvPr id="5" name="Object 32"/>
                      <p:cNvPicPr>
                        <a:picLocks noGrp="1" noChangeAspect="1" noChangeArrowheads="1"/>
                      </p:cNvPicPr>
                      <p:nvPr/>
                    </p:nvPicPr>
                    <p:blipFill>
                      <a:blip r:embed="rId16"/>
                      <a:srcRect/>
                      <a:stretch>
                        <a:fillRect/>
                      </a:stretch>
                    </p:blipFill>
                    <p:spPr bwMode="auto">
                      <a:xfrm>
                        <a:off x="3499048" y="1646175"/>
                        <a:ext cx="2153071" cy="436103"/>
                      </a:xfrm>
                      <a:prstGeom prst="rect">
                        <a:avLst/>
                      </a:prstGeom>
                      <a:noFill/>
                      <a:ln>
                        <a:noFill/>
                      </a:ln>
                      <a:effectLst/>
                    </p:spPr>
                  </p:pic>
                </p:oleObj>
              </mc:Fallback>
            </mc:AlternateContent>
          </a:graphicData>
        </a:graphic>
      </p:graphicFrame>
      <p:sp>
        <p:nvSpPr>
          <p:cNvPr id="19" name="矩形 18"/>
          <p:cNvSpPr/>
          <p:nvPr/>
        </p:nvSpPr>
        <p:spPr>
          <a:xfrm>
            <a:off x="2267398" y="789396"/>
            <a:ext cx="6552728" cy="990266"/>
          </a:xfrm>
          <a:prstGeom prst="rect">
            <a:avLst/>
          </a:prstGeom>
        </p:spPr>
        <p:txBody>
          <a:bodyPr/>
          <a:lstStyle/>
          <a:p>
            <a:pPr>
              <a:lnSpc>
                <a:spcPct val="130000"/>
              </a:lnSpc>
              <a:spcBef>
                <a:spcPct val="0"/>
              </a:spcBef>
              <a:buClr>
                <a:srgbClr val="1D77C9"/>
              </a:buClr>
            </a:pPr>
            <a:endParaRPr lang="zh-CN" altLang="en-US" sz="2200" b="1" dirty="0">
              <a:latin typeface="宋体" panose="02010600030101010101" pitchFamily="2" charset="-122"/>
            </a:endParaRPr>
          </a:p>
        </p:txBody>
      </p:sp>
      <p:sp>
        <p:nvSpPr>
          <p:cNvPr id="20" name="矩形 19"/>
          <p:cNvSpPr/>
          <p:nvPr/>
        </p:nvSpPr>
        <p:spPr>
          <a:xfrm>
            <a:off x="1403648" y="2070016"/>
            <a:ext cx="2706190" cy="546303"/>
          </a:xfrm>
          <a:prstGeom prst="rect">
            <a:avLst/>
          </a:prstGeom>
        </p:spPr>
        <p:txBody>
          <a:bodyPr/>
          <a:lstStyle/>
          <a:p>
            <a:pPr marL="355600" indent="-355600">
              <a:lnSpc>
                <a:spcPct val="150000"/>
              </a:lnSpc>
              <a:spcBef>
                <a:spcPct val="0"/>
              </a:spcBef>
              <a:buClr>
                <a:srgbClr val="7030A0"/>
              </a:buClr>
              <a:buFont typeface="+mj-ea"/>
              <a:buAutoNum type="circleNumDbPlain" startAt="2"/>
            </a:pPr>
            <a:r>
              <a:rPr lang="zh-CN" altLang="en-US" sz="2000" b="1" dirty="0">
                <a:latin typeface="+mn-ea"/>
              </a:rPr>
              <a:t>性质：</a:t>
            </a:r>
          </a:p>
        </p:txBody>
      </p:sp>
      <p:sp>
        <p:nvSpPr>
          <p:cNvPr id="21" name="Text Box 19"/>
          <p:cNvSpPr txBox="1">
            <a:spLocks noChangeArrowheads="1"/>
          </p:cNvSpPr>
          <p:nvPr/>
        </p:nvSpPr>
        <p:spPr bwMode="auto">
          <a:xfrm>
            <a:off x="1763688" y="2643758"/>
            <a:ext cx="6912768"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defRPr sz="2200">
                <a:solidFill>
                  <a:schemeClr val="tx1"/>
                </a:solidFill>
                <a:latin typeface="Arial" panose="020B0604020202020204" pitchFamily="34" charset="0"/>
                <a:ea typeface="宋体" panose="02010600030101010101" pitchFamily="2" charset="-122"/>
              </a:defRPr>
            </a:lvl1pPr>
            <a:lvl2pPr marL="800100" indent="-342900">
              <a:defRPr sz="2200">
                <a:solidFill>
                  <a:schemeClr val="tx1"/>
                </a:solidFill>
                <a:latin typeface="Arial" panose="020B0604020202020204" pitchFamily="34" charset="0"/>
                <a:ea typeface="宋体" panose="02010600030101010101" pitchFamily="2" charset="-122"/>
              </a:defRPr>
            </a:lvl2pPr>
            <a:lvl3pPr marL="1257300" indent="-342900">
              <a:defRPr sz="2200">
                <a:solidFill>
                  <a:schemeClr val="tx1"/>
                </a:solidFill>
                <a:latin typeface="Arial" panose="020B0604020202020204" pitchFamily="34" charset="0"/>
                <a:ea typeface="宋体" panose="02010600030101010101" pitchFamily="2" charset="-122"/>
              </a:defRPr>
            </a:lvl3pPr>
            <a:lvl4pPr marL="1714500" indent="-342900">
              <a:defRPr sz="2200">
                <a:solidFill>
                  <a:schemeClr val="tx1"/>
                </a:solidFill>
                <a:latin typeface="Arial" panose="020B0604020202020204" pitchFamily="34" charset="0"/>
                <a:ea typeface="宋体" panose="02010600030101010101" pitchFamily="2" charset="-122"/>
              </a:defRPr>
            </a:lvl4pPr>
            <a:lvl5pPr marL="2171700" indent="-342900">
              <a:defRPr sz="2200">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200">
                <a:solidFill>
                  <a:schemeClr val="tx1"/>
                </a:solidFill>
                <a:latin typeface="Arial" panose="020B0604020202020204" pitchFamily="34" charset="0"/>
                <a:ea typeface="宋体" panose="02010600030101010101" pitchFamily="2" charset="-122"/>
              </a:defRPr>
            </a:lvl9pPr>
          </a:lstStyle>
          <a:p>
            <a:pPr marL="268288" indent="-268288">
              <a:lnSpc>
                <a:spcPts val="3000"/>
              </a:lnSpc>
              <a:buClr>
                <a:schemeClr val="accent2"/>
              </a:buClr>
              <a:buSzPct val="100000"/>
              <a:buFont typeface="Arial" panose="020B0604020202020204" pitchFamily="34" charset="0"/>
              <a:buChar char="•"/>
            </a:pPr>
            <a:r>
              <a:rPr lang="zh-CN" altLang="en-US" sz="2000" b="1" dirty="0">
                <a:latin typeface="+mn-ea"/>
                <a:ea typeface="+mn-ea"/>
              </a:rPr>
              <a:t>矢量的旋度为矢量</a:t>
            </a:r>
            <a:r>
              <a:rPr lang="en-US" altLang="zh-CN" sz="2000" b="1" dirty="0">
                <a:latin typeface="+mn-ea"/>
                <a:ea typeface="+mn-ea"/>
              </a:rPr>
              <a:t>,</a:t>
            </a:r>
            <a:r>
              <a:rPr lang="zh-CN" altLang="en-US" sz="2000" b="1" kern="0" dirty="0">
                <a:latin typeface="Times New Roman" panose="02020603050405020304" pitchFamily="18" charset="0"/>
                <a:cs typeface="Times New Roman" panose="02020603050405020304" pitchFamily="18" charset="0"/>
              </a:rPr>
              <a:t>大小是最大环流面密度，方向表示矢量场在该点环量面密度最大</a:t>
            </a:r>
            <a:r>
              <a:rPr lang="zh-CN" altLang="en-US" sz="2000" b="1" dirty="0">
                <a:latin typeface="Times New Roman" panose="02020603050405020304" pitchFamily="18" charset="0"/>
              </a:rPr>
              <a:t>时面元法线的方向；</a:t>
            </a:r>
            <a:endParaRPr lang="zh-CN" altLang="en-US" sz="2000" b="1" dirty="0">
              <a:latin typeface="+mn-ea"/>
              <a:ea typeface="+mn-ea"/>
              <a:sym typeface="Symbol" panose="05050102010706020507" pitchFamily="18" charset="2"/>
            </a:endParaRPr>
          </a:p>
        </p:txBody>
      </p:sp>
      <p:grpSp>
        <p:nvGrpSpPr>
          <p:cNvPr id="16" name="组合 15"/>
          <p:cNvGrpSpPr/>
          <p:nvPr/>
        </p:nvGrpSpPr>
        <p:grpSpPr>
          <a:xfrm>
            <a:off x="1764258" y="3870216"/>
            <a:ext cx="6696174" cy="861774"/>
            <a:chOff x="1836266" y="4011910"/>
            <a:chExt cx="6696174" cy="861774"/>
          </a:xfrm>
        </p:grpSpPr>
        <p:graphicFrame>
          <p:nvGraphicFramePr>
            <p:cNvPr id="23" name="Object 29"/>
            <p:cNvGraphicFramePr>
              <a:graphicFrameLocks noChangeAspect="1"/>
            </p:cNvGraphicFramePr>
            <p:nvPr>
              <p:extLst>
                <p:ext uri="{D42A27DB-BD31-4B8C-83A1-F6EECF244321}">
                  <p14:modId xmlns:p14="http://schemas.microsoft.com/office/powerpoint/2010/main" val="1489949840"/>
                </p:ext>
              </p:extLst>
            </p:nvPr>
          </p:nvGraphicFramePr>
          <p:xfrm>
            <a:off x="6210332" y="4099065"/>
            <a:ext cx="953956" cy="310481"/>
          </p:xfrm>
          <a:graphic>
            <a:graphicData uri="http://schemas.openxmlformats.org/presentationml/2006/ole">
              <mc:AlternateContent xmlns:mc="http://schemas.openxmlformats.org/markup-compatibility/2006">
                <mc:Choice xmlns:v="urn:schemas-microsoft-com:vml" Requires="v">
                  <p:oleObj name="Equation" r:id="rId17" imgW="761760" imgH="228600" progId="Equation.DSMT4">
                    <p:embed/>
                  </p:oleObj>
                </mc:Choice>
                <mc:Fallback>
                  <p:oleObj name="Equation" r:id="rId17" imgW="761760" imgH="228600" progId="Equation.DSMT4">
                    <p:embed/>
                    <p:pic>
                      <p:nvPicPr>
                        <p:cNvPr id="11" name="Object 29"/>
                        <p:cNvPicPr>
                          <a:picLocks noChangeAspect="1" noChangeArrowheads="1"/>
                        </p:cNvPicPr>
                        <p:nvPr/>
                      </p:nvPicPr>
                      <p:blipFill>
                        <a:blip r:embed="rId18"/>
                        <a:srcRect/>
                        <a:stretch>
                          <a:fillRect/>
                        </a:stretch>
                      </p:blipFill>
                      <p:spPr bwMode="auto">
                        <a:xfrm>
                          <a:off x="6210332" y="4099065"/>
                          <a:ext cx="953956" cy="310481"/>
                        </a:xfrm>
                        <a:prstGeom prst="rect">
                          <a:avLst/>
                        </a:prstGeom>
                        <a:noFill/>
                        <a:ln>
                          <a:noFill/>
                        </a:ln>
                        <a:effectLst/>
                      </p:spPr>
                    </p:pic>
                  </p:oleObj>
                </mc:Fallback>
              </mc:AlternateContent>
            </a:graphicData>
          </a:graphic>
        </p:graphicFrame>
        <p:sp>
          <p:nvSpPr>
            <p:cNvPr id="25" name="Text Box 25"/>
            <p:cNvSpPr txBox="1">
              <a:spLocks noChangeArrowheads="1"/>
            </p:cNvSpPr>
            <p:nvPr/>
          </p:nvSpPr>
          <p:spPr bwMode="auto">
            <a:xfrm>
              <a:off x="1836266" y="4011910"/>
              <a:ext cx="6696174"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defPPr>
                <a:defRPr lang="zh-CN"/>
              </a:defPPr>
              <a:lvl1pPr marL="457200" indent="-457200">
                <a:lnSpc>
                  <a:spcPts val="4000"/>
                </a:lnSpc>
                <a:spcBef>
                  <a:spcPts val="600"/>
                </a:spcBef>
                <a:buClr>
                  <a:srgbClr val="7030A0"/>
                </a:buClr>
                <a:buSzPct val="100000"/>
                <a:buFont typeface="+mj-ea"/>
                <a:buAutoNum type="circleNumDbPlain"/>
                <a:defRPr sz="2000" b="1">
                  <a:latin typeface="+mn-ea"/>
                </a:defRPr>
              </a:lvl1pPr>
              <a:lvl2pPr marL="800100" indent="-342900">
                <a:defRPr sz="2200">
                  <a:latin typeface="Arial" panose="020B0604020202020204" pitchFamily="34" charset="0"/>
                  <a:ea typeface="宋体" panose="02010600030101010101" pitchFamily="2" charset="-122"/>
                </a:defRPr>
              </a:lvl2pPr>
              <a:lvl3pPr marL="1257300" indent="-342900">
                <a:defRPr sz="2200">
                  <a:latin typeface="Arial" panose="020B0604020202020204" pitchFamily="34" charset="0"/>
                  <a:ea typeface="宋体" panose="02010600030101010101" pitchFamily="2" charset="-122"/>
                </a:defRPr>
              </a:lvl3pPr>
              <a:lvl4pPr marL="1714500" indent="-342900">
                <a:defRPr sz="2200">
                  <a:latin typeface="Arial" panose="020B0604020202020204" pitchFamily="34" charset="0"/>
                  <a:ea typeface="宋体" panose="02010600030101010101" pitchFamily="2" charset="-122"/>
                </a:defRPr>
              </a:lvl4pPr>
              <a:lvl5pPr marL="2171700" indent="-342900">
                <a:defRPr sz="2200">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200">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200">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200">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200">
                  <a:latin typeface="Arial" panose="020B0604020202020204" pitchFamily="34" charset="0"/>
                  <a:ea typeface="宋体" panose="02010600030101010101" pitchFamily="2" charset="-122"/>
                </a:defRPr>
              </a:lvl9pPr>
            </a:lstStyle>
            <a:p>
              <a:pPr marL="268288" indent="-268288">
                <a:lnSpc>
                  <a:spcPts val="3000"/>
                </a:lnSpc>
                <a:buClr>
                  <a:schemeClr val="accent2"/>
                </a:buClr>
                <a:buFont typeface="Arial" panose="020B0604020202020204" pitchFamily="34" charset="0"/>
                <a:buChar char="•"/>
                <a:tabLst>
                  <a:tab pos="268288" algn="l"/>
                </a:tabLst>
              </a:pPr>
              <a:r>
                <a:rPr lang="zh-CN" altLang="en-US" dirty="0"/>
                <a:t>若         ，则称其为有旋场；若        处处成立，则称其为无旋场。</a:t>
              </a:r>
              <a:endParaRPr lang="zh-CN" altLang="en-US" dirty="0">
                <a:sym typeface="Symbol" panose="05050102010706020507" pitchFamily="18" charset="2"/>
              </a:endParaRPr>
            </a:p>
          </p:txBody>
        </p:sp>
        <p:graphicFrame>
          <p:nvGraphicFramePr>
            <p:cNvPr id="26" name="Object 26"/>
            <p:cNvGraphicFramePr>
              <a:graphicFrameLocks noChangeAspect="1"/>
            </p:cNvGraphicFramePr>
            <p:nvPr>
              <p:extLst>
                <p:ext uri="{D42A27DB-BD31-4B8C-83A1-F6EECF244321}">
                  <p14:modId xmlns:p14="http://schemas.microsoft.com/office/powerpoint/2010/main" val="3936444828"/>
                </p:ext>
              </p:extLst>
            </p:nvPr>
          </p:nvGraphicFramePr>
          <p:xfrm>
            <a:off x="2483768" y="4083918"/>
            <a:ext cx="1079946" cy="298146"/>
          </p:xfrm>
          <a:graphic>
            <a:graphicData uri="http://schemas.openxmlformats.org/presentationml/2006/ole">
              <mc:AlternateContent xmlns:mc="http://schemas.openxmlformats.org/markup-compatibility/2006">
                <mc:Choice xmlns:v="urn:schemas-microsoft-com:vml" Requires="v">
                  <p:oleObj name="Equation" r:id="rId19" imgW="825480" imgH="215640" progId="Equation.DSMT4">
                    <p:embed/>
                  </p:oleObj>
                </mc:Choice>
                <mc:Fallback>
                  <p:oleObj name="Equation" r:id="rId19" imgW="825480" imgH="215640" progId="Equation.DSMT4">
                    <p:embed/>
                    <p:pic>
                      <p:nvPicPr>
                        <p:cNvPr id="14" name="Object 26"/>
                        <p:cNvPicPr>
                          <a:picLocks noChangeAspect="1" noChangeArrowheads="1"/>
                        </p:cNvPicPr>
                        <p:nvPr/>
                      </p:nvPicPr>
                      <p:blipFill>
                        <a:blip r:embed="rId20"/>
                        <a:srcRect/>
                        <a:stretch>
                          <a:fillRect/>
                        </a:stretch>
                      </p:blipFill>
                      <p:spPr bwMode="auto">
                        <a:xfrm>
                          <a:off x="2483768" y="4083918"/>
                          <a:ext cx="1079946" cy="298146"/>
                        </a:xfrm>
                        <a:prstGeom prst="rect">
                          <a:avLst/>
                        </a:prstGeom>
                        <a:noFill/>
                        <a:ln>
                          <a:noFill/>
                        </a:ln>
                        <a:effectLst/>
                      </p:spPr>
                    </p:pic>
                  </p:oleObj>
                </mc:Fallback>
              </mc:AlternateContent>
            </a:graphicData>
          </a:graphic>
        </p:graphicFrame>
      </p:grpSp>
      <p:graphicFrame>
        <p:nvGraphicFramePr>
          <p:cNvPr id="27" name="Object 12"/>
          <p:cNvGraphicFramePr>
            <a:graphicFrameLocks noChangeAspect="1"/>
          </p:cNvGraphicFramePr>
          <p:nvPr>
            <p:extLst>
              <p:ext uri="{D42A27DB-BD31-4B8C-83A1-F6EECF244321}">
                <p14:modId xmlns:p14="http://schemas.microsoft.com/office/powerpoint/2010/main" val="1295668268"/>
              </p:ext>
            </p:extLst>
          </p:nvPr>
        </p:nvGraphicFramePr>
        <p:xfrm>
          <a:off x="4139952" y="3507854"/>
          <a:ext cx="1471598" cy="385421"/>
        </p:xfrm>
        <a:graphic>
          <a:graphicData uri="http://schemas.openxmlformats.org/presentationml/2006/ole">
            <mc:AlternateContent xmlns:mc="http://schemas.openxmlformats.org/markup-compatibility/2006">
              <mc:Choice xmlns:v="urn:schemas-microsoft-com:vml" Requires="v">
                <p:oleObj name="Equation" r:id="rId21" imgW="1079280" imgH="253800" progId="Equation.DSMT4">
                  <p:embed/>
                </p:oleObj>
              </mc:Choice>
              <mc:Fallback>
                <p:oleObj name="Equation" r:id="rId21" imgW="1079280" imgH="253800" progId="Equation.DSMT4">
                  <p:embed/>
                  <p:pic>
                    <p:nvPicPr>
                      <p:cNvPr id="15" name="Object 12"/>
                      <p:cNvPicPr>
                        <a:picLocks noChangeAspect="1" noChangeArrowheads="1"/>
                      </p:cNvPicPr>
                      <p:nvPr/>
                    </p:nvPicPr>
                    <p:blipFill>
                      <a:blip r:embed="rId22"/>
                      <a:srcRect/>
                      <a:stretch>
                        <a:fillRect/>
                      </a:stretch>
                    </p:blipFill>
                    <p:spPr bwMode="auto">
                      <a:xfrm>
                        <a:off x="4139952" y="3507854"/>
                        <a:ext cx="1471598" cy="385421"/>
                      </a:xfrm>
                      <a:prstGeom prst="rect">
                        <a:avLst/>
                      </a:prstGeom>
                      <a:noFill/>
                      <a:ln>
                        <a:noFill/>
                      </a:ln>
                    </p:spPr>
                  </p:pic>
                </p:oleObj>
              </mc:Fallback>
            </mc:AlternateContent>
          </a:graphicData>
        </a:graphic>
      </p:graphicFrame>
      <p:sp>
        <p:nvSpPr>
          <p:cNvPr id="22" name="矩形 21"/>
          <p:cNvSpPr/>
          <p:nvPr/>
        </p:nvSpPr>
        <p:spPr>
          <a:xfrm>
            <a:off x="1403302" y="845880"/>
            <a:ext cx="7345162" cy="943528"/>
          </a:xfrm>
          <a:prstGeom prst="rect">
            <a:avLst/>
          </a:prstGeom>
        </p:spPr>
        <p:txBody>
          <a:bodyPr wrap="square">
            <a:spAutoFit/>
          </a:bodyPr>
          <a:lstStyle/>
          <a:p>
            <a:pPr marL="342900" indent="-342900">
              <a:lnSpc>
                <a:spcPct val="150000"/>
              </a:lnSpc>
              <a:buClr>
                <a:srgbClr val="7030A0"/>
              </a:buClr>
              <a:buFont typeface="+mj-ea"/>
              <a:buAutoNum type="circleNumDbPlain"/>
            </a:pPr>
            <a:r>
              <a:rPr lang="zh-CN" altLang="en-US" sz="2000" b="1" dirty="0">
                <a:latin typeface="+mn-ea"/>
              </a:rPr>
              <a:t>定义：矢量场在空间某点处最大环流面密度及其相应方向所构成的矢量。</a:t>
            </a:r>
          </a:p>
        </p:txBody>
      </p:sp>
    </p:spTree>
    <p:extLst>
      <p:ext uri="{BB962C8B-B14F-4D97-AF65-F5344CB8AC3E}">
        <p14:creationId xmlns:p14="http://schemas.microsoft.com/office/powerpoint/2010/main" val="353435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4"/>
          <p:cNvGraphicFramePr>
            <a:graphicFrameLocks noChangeAspect="1"/>
          </p:cNvGraphicFramePr>
          <p:nvPr>
            <p:extLst>
              <p:ext uri="{D42A27DB-BD31-4B8C-83A1-F6EECF244321}">
                <p14:modId xmlns:p14="http://schemas.microsoft.com/office/powerpoint/2010/main" val="3590481135"/>
              </p:ext>
            </p:extLst>
          </p:nvPr>
        </p:nvGraphicFramePr>
        <p:xfrm>
          <a:off x="2987824" y="1131590"/>
          <a:ext cx="5328592" cy="890915"/>
        </p:xfrm>
        <a:graphic>
          <a:graphicData uri="http://schemas.openxmlformats.org/presentationml/2006/ole">
            <mc:AlternateContent xmlns:mc="http://schemas.openxmlformats.org/markup-compatibility/2006">
              <mc:Choice xmlns:v="urn:schemas-microsoft-com:vml" Requires="v">
                <p:oleObj name="Equation" r:id="rId3" imgW="3340080" imgH="583920" progId="Equation.DSMT4">
                  <p:embed/>
                </p:oleObj>
              </mc:Choice>
              <mc:Fallback>
                <p:oleObj name="Equation" r:id="rId3" imgW="3340080" imgH="583920" progId="Equation.DSMT4">
                  <p:embed/>
                  <p:pic>
                    <p:nvPicPr>
                      <p:cNvPr id="573444" name="Object 4"/>
                      <p:cNvPicPr>
                        <a:picLocks noChangeAspect="1" noChangeArrowheads="1"/>
                      </p:cNvPicPr>
                      <p:nvPr/>
                    </p:nvPicPr>
                    <p:blipFill>
                      <a:blip r:embed="rId4"/>
                      <a:srcRect/>
                      <a:stretch>
                        <a:fillRect/>
                      </a:stretch>
                    </p:blipFill>
                    <p:spPr bwMode="auto">
                      <a:xfrm>
                        <a:off x="2987824" y="1131590"/>
                        <a:ext cx="5328592" cy="890915"/>
                      </a:xfrm>
                      <a:prstGeom prst="rect">
                        <a:avLst/>
                      </a:prstGeom>
                      <a:noFill/>
                      <a:ln>
                        <a:noFill/>
                      </a:ln>
                      <a:effectLst/>
                    </p:spPr>
                  </p:pic>
                </p:oleObj>
              </mc:Fallback>
            </mc:AlternateContent>
          </a:graphicData>
        </a:graphic>
      </p:graphicFrame>
      <p:grpSp>
        <p:nvGrpSpPr>
          <p:cNvPr id="2" name="组合 1"/>
          <p:cNvGrpSpPr/>
          <p:nvPr/>
        </p:nvGrpSpPr>
        <p:grpSpPr>
          <a:xfrm>
            <a:off x="2771800" y="2139702"/>
            <a:ext cx="5832648" cy="1269710"/>
            <a:chOff x="612746" y="3417181"/>
            <a:chExt cx="5832648" cy="1269710"/>
          </a:xfrm>
        </p:grpSpPr>
        <p:graphicFrame>
          <p:nvGraphicFramePr>
            <p:cNvPr id="4" name="Object 5"/>
            <p:cNvGraphicFramePr>
              <a:graphicFrameLocks noChangeAspect="1"/>
            </p:cNvGraphicFramePr>
            <p:nvPr>
              <p:extLst>
                <p:ext uri="{D42A27DB-BD31-4B8C-83A1-F6EECF244321}">
                  <p14:modId xmlns:p14="http://schemas.microsoft.com/office/powerpoint/2010/main" val="2483212699"/>
                </p:ext>
              </p:extLst>
            </p:nvPr>
          </p:nvGraphicFramePr>
          <p:xfrm>
            <a:off x="1331640" y="3417181"/>
            <a:ext cx="5113754" cy="1269710"/>
          </p:xfrm>
          <a:graphic>
            <a:graphicData uri="http://schemas.openxmlformats.org/presentationml/2006/ole">
              <mc:AlternateContent xmlns:mc="http://schemas.openxmlformats.org/markup-compatibility/2006">
                <mc:Choice xmlns:v="urn:schemas-microsoft-com:vml" Requires="v">
                  <p:oleObj name="Equation" r:id="rId5" imgW="3466800" imgH="965160" progId="Equation.DSMT4">
                    <p:embed/>
                  </p:oleObj>
                </mc:Choice>
                <mc:Fallback>
                  <p:oleObj name="Equation" r:id="rId5" imgW="3466800" imgH="965160" progId="Equation.DSMT4">
                    <p:embed/>
                    <p:pic>
                      <p:nvPicPr>
                        <p:cNvPr id="573445" name="Object 5"/>
                        <p:cNvPicPr>
                          <a:picLocks noGrp="1" noChangeAspect="1" noChangeArrowheads="1"/>
                        </p:cNvPicPr>
                        <p:nvPr/>
                      </p:nvPicPr>
                      <p:blipFill>
                        <a:blip r:embed="rId6"/>
                        <a:srcRect/>
                        <a:stretch>
                          <a:fillRect/>
                        </a:stretch>
                      </p:blipFill>
                      <p:spPr bwMode="auto">
                        <a:xfrm>
                          <a:off x="1331640" y="3417181"/>
                          <a:ext cx="5113754" cy="1269710"/>
                        </a:xfrm>
                        <a:prstGeom prst="rect">
                          <a:avLst/>
                        </a:prstGeom>
                        <a:noFill/>
                        <a:ln>
                          <a:noFill/>
                        </a:ln>
                        <a:effectLst/>
                      </p:spPr>
                    </p:pic>
                  </p:oleObj>
                </mc:Fallback>
              </mc:AlternateContent>
            </a:graphicData>
          </a:graphic>
        </p:graphicFrame>
        <p:sp>
          <p:nvSpPr>
            <p:cNvPr id="5" name="Rectangle 6"/>
            <p:cNvSpPr>
              <a:spLocks noChangeArrowheads="1"/>
            </p:cNvSpPr>
            <p:nvPr/>
          </p:nvSpPr>
          <p:spPr bwMode="auto">
            <a:xfrm>
              <a:off x="612746" y="3502368"/>
              <a:ext cx="1008187" cy="43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0"/>
                </a:spcBef>
              </a:pPr>
              <a:r>
                <a:rPr kumimoji="1" lang="zh-CN" altLang="en-US" sz="1600" b="1" dirty="0">
                  <a:latin typeface="Times New Roman" panose="02020603050405020304" pitchFamily="18" charset="0"/>
                </a:rPr>
                <a:t>其中： </a:t>
              </a:r>
            </a:p>
          </p:txBody>
        </p:sp>
      </p:grpSp>
      <p:sp>
        <p:nvSpPr>
          <p:cNvPr id="8" name="Rectangle 9"/>
          <p:cNvSpPr>
            <a:spLocks noChangeArrowheads="1"/>
          </p:cNvSpPr>
          <p:nvPr/>
        </p:nvSpPr>
        <p:spPr bwMode="auto">
          <a:xfrm>
            <a:off x="2602449" y="627534"/>
            <a:ext cx="3265488"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40000"/>
              </a:lnSpc>
              <a:spcBef>
                <a:spcPct val="0"/>
              </a:spcBef>
            </a:pPr>
            <a:r>
              <a:rPr kumimoji="1" lang="zh-CN" altLang="en-US" b="1" dirty="0">
                <a:latin typeface="Times New Roman" panose="02020603050405020304" pitchFamily="18" charset="0"/>
                <a:sym typeface="Euclid Symbol" panose="05050102010706020507" pitchFamily="18" charset="2"/>
              </a:rPr>
              <a:t>以直角坐标系下</a:t>
            </a:r>
            <a:r>
              <a:rPr kumimoji="1" lang="zh-CN" altLang="en-US" b="1" dirty="0">
                <a:latin typeface="Times New Roman" panose="02020603050405020304" pitchFamily="18" charset="0"/>
              </a:rPr>
              <a:t>     </a:t>
            </a:r>
            <a:r>
              <a:rPr kumimoji="1" lang="zh-CN" altLang="en-US" b="1" i="1" dirty="0">
                <a:latin typeface="Times New Roman" panose="02020603050405020304" pitchFamily="18" charset="0"/>
              </a:rPr>
              <a:t>       </a:t>
            </a:r>
            <a:r>
              <a:rPr kumimoji="1" lang="zh-CN" altLang="en-US" b="1" dirty="0">
                <a:latin typeface="Times New Roman" panose="02020603050405020304" pitchFamily="18" charset="0"/>
              </a:rPr>
              <a:t>为例：</a:t>
            </a:r>
            <a:endParaRPr kumimoji="1" lang="zh-CN" altLang="en-US" i="1" dirty="0">
              <a:latin typeface="Times New Roman" panose="02020603050405020304" pitchFamily="18" charset="0"/>
              <a:ea typeface="宋体" panose="02010600030101010101" pitchFamily="2" charset="-122"/>
              <a:sym typeface="Euclid Symbol" panose="05050102010706020507" pitchFamily="18" charset="2"/>
            </a:endParaRPr>
          </a:p>
        </p:txBody>
      </p:sp>
      <p:graphicFrame>
        <p:nvGraphicFramePr>
          <p:cNvPr id="9" name="Object 10"/>
          <p:cNvGraphicFramePr>
            <a:graphicFrameLocks noChangeAspect="1"/>
          </p:cNvGraphicFramePr>
          <p:nvPr>
            <p:extLst>
              <p:ext uri="{D42A27DB-BD31-4B8C-83A1-F6EECF244321}">
                <p14:modId xmlns:p14="http://schemas.microsoft.com/office/powerpoint/2010/main" val="2035500189"/>
              </p:ext>
            </p:extLst>
          </p:nvPr>
        </p:nvGraphicFramePr>
        <p:xfrm>
          <a:off x="4356637" y="698972"/>
          <a:ext cx="647700" cy="382588"/>
        </p:xfrm>
        <a:graphic>
          <a:graphicData uri="http://schemas.openxmlformats.org/presentationml/2006/ole">
            <mc:AlternateContent xmlns:mc="http://schemas.openxmlformats.org/markup-compatibility/2006">
              <mc:Choice xmlns:v="urn:schemas-microsoft-com:vml" Requires="v">
                <p:oleObj name="Equation" r:id="rId7" imgW="431640" imgH="253800" progId="Equation.DSMT4">
                  <p:embed/>
                </p:oleObj>
              </mc:Choice>
              <mc:Fallback>
                <p:oleObj name="Equation" r:id="rId7" imgW="431640" imgH="253800" progId="Equation.DSMT4">
                  <p:embed/>
                  <p:pic>
                    <p:nvPicPr>
                      <p:cNvPr id="573450" name="Object 10"/>
                      <p:cNvPicPr>
                        <a:picLocks noChangeAspect="1" noChangeArrowheads="1"/>
                      </p:cNvPicPr>
                      <p:nvPr/>
                    </p:nvPicPr>
                    <p:blipFill>
                      <a:blip r:embed="rId8"/>
                      <a:srcRect/>
                      <a:stretch>
                        <a:fillRect/>
                      </a:stretch>
                    </p:blipFill>
                    <p:spPr bwMode="auto">
                      <a:xfrm>
                        <a:off x="4356637" y="698972"/>
                        <a:ext cx="647700" cy="382588"/>
                      </a:xfrm>
                      <a:prstGeom prst="rect">
                        <a:avLst/>
                      </a:prstGeom>
                      <a:noFill/>
                      <a:ln>
                        <a:noFill/>
                      </a:ln>
                      <a:effectLst/>
                    </p:spPr>
                  </p:pic>
                </p:oleObj>
              </mc:Fallback>
            </mc:AlternateContent>
          </a:graphicData>
        </a:graphic>
      </p:graphicFrame>
      <p:grpSp>
        <p:nvGrpSpPr>
          <p:cNvPr id="10" name="Group 11"/>
          <p:cNvGrpSpPr>
            <a:grpSpLocks/>
          </p:cNvGrpSpPr>
          <p:nvPr/>
        </p:nvGrpSpPr>
        <p:grpSpPr bwMode="auto">
          <a:xfrm>
            <a:off x="208991" y="947700"/>
            <a:ext cx="2153318" cy="1847450"/>
            <a:chOff x="3696" y="2251"/>
            <a:chExt cx="1907" cy="1630"/>
          </a:xfrm>
        </p:grpSpPr>
        <p:sp>
          <p:nvSpPr>
            <p:cNvPr id="11" name="Rectangle 12"/>
            <p:cNvSpPr>
              <a:spLocks noChangeArrowheads="1"/>
            </p:cNvSpPr>
            <p:nvPr/>
          </p:nvSpPr>
          <p:spPr bwMode="auto">
            <a:xfrm>
              <a:off x="3696" y="2251"/>
              <a:ext cx="1907" cy="1630"/>
            </a:xfrm>
            <a:prstGeom prst="rect">
              <a:avLst/>
            </a:prstGeom>
            <a:solidFill>
              <a:srgbClr val="00ADA9"/>
            </a:solidFill>
            <a:ln w="9525">
              <a:solidFill>
                <a:schemeClr val="accent1"/>
              </a:solidFill>
              <a:miter lim="800000"/>
              <a:headEnd/>
              <a:tailEnd/>
            </a:ln>
          </p:spPr>
          <p:txBody>
            <a:bodyPr/>
            <a:lstStyle/>
            <a:p>
              <a:endParaRPr lang="zh-CN" altLang="en-US" sz="1200" i="1">
                <a:latin typeface="Times New Roman" panose="02020603050405020304" pitchFamily="18" charset="0"/>
                <a:cs typeface="Times New Roman" panose="02020603050405020304" pitchFamily="18" charset="0"/>
              </a:endParaRPr>
            </a:p>
          </p:txBody>
        </p:sp>
        <p:sp>
          <p:nvSpPr>
            <p:cNvPr id="12" name="Freeform 13"/>
            <p:cNvSpPr>
              <a:spLocks noEditPoints="1"/>
            </p:cNvSpPr>
            <p:nvPr/>
          </p:nvSpPr>
          <p:spPr bwMode="auto">
            <a:xfrm>
              <a:off x="4196" y="2316"/>
              <a:ext cx="48" cy="1092"/>
            </a:xfrm>
            <a:custGeom>
              <a:avLst/>
              <a:gdLst>
                <a:gd name="T0" fmla="*/ 17 w 52"/>
                <a:gd name="T1" fmla="*/ 1150 h 1150"/>
                <a:gd name="T2" fmla="*/ 18 w 52"/>
                <a:gd name="T3" fmla="*/ 122 h 1150"/>
                <a:gd name="T4" fmla="*/ 34 w 52"/>
                <a:gd name="T5" fmla="*/ 122 h 1150"/>
                <a:gd name="T6" fmla="*/ 34 w 52"/>
                <a:gd name="T7" fmla="*/ 1150 h 1150"/>
                <a:gd name="T8" fmla="*/ 17 w 52"/>
                <a:gd name="T9" fmla="*/ 1150 h 1150"/>
                <a:gd name="T10" fmla="*/ 0 w 52"/>
                <a:gd name="T11" fmla="*/ 135 h 1150"/>
                <a:gd name="T12" fmla="*/ 26 w 52"/>
                <a:gd name="T13" fmla="*/ 0 h 1150"/>
                <a:gd name="T14" fmla="*/ 52 w 52"/>
                <a:gd name="T15" fmla="*/ 135 h 1150"/>
                <a:gd name="T16" fmla="*/ 0 w 52"/>
                <a:gd name="T17" fmla="*/ 135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150">
                  <a:moveTo>
                    <a:pt x="17" y="1150"/>
                  </a:moveTo>
                  <a:lnTo>
                    <a:pt x="18" y="122"/>
                  </a:lnTo>
                  <a:lnTo>
                    <a:pt x="34" y="122"/>
                  </a:lnTo>
                  <a:lnTo>
                    <a:pt x="34" y="1150"/>
                  </a:lnTo>
                  <a:lnTo>
                    <a:pt x="17" y="1150"/>
                  </a:lnTo>
                  <a:close/>
                  <a:moveTo>
                    <a:pt x="0" y="135"/>
                  </a:moveTo>
                  <a:lnTo>
                    <a:pt x="26" y="0"/>
                  </a:lnTo>
                  <a:lnTo>
                    <a:pt x="52" y="135"/>
                  </a:lnTo>
                  <a:lnTo>
                    <a:pt x="0" y="135"/>
                  </a:lnTo>
                  <a:close/>
                </a:path>
              </a:pathLst>
            </a:custGeom>
            <a:solidFill>
              <a:schemeClr val="tx1"/>
            </a:solidFill>
            <a:ln>
              <a:noFill/>
            </a:ln>
            <a:extLst>
              <a:ext uri="{91240B29-F687-4F45-9708-019B960494DF}">
                <a14:hiddenLine xmlns:a14="http://schemas.microsoft.com/office/drawing/2010/main" w="3175" cap="flat">
                  <a:solidFill>
                    <a:srgbClr val="FF0000"/>
                  </a:solidFill>
                  <a:prstDash val="solid"/>
                  <a:bevel/>
                  <a:headEnd/>
                  <a:tailEnd/>
                </a14:hiddenLine>
              </a:ext>
            </a:extLst>
          </p:spPr>
          <p:txBody>
            <a:bodyPr/>
            <a:lstStyle/>
            <a:p>
              <a:endParaRPr lang="zh-CN" altLang="en-US" sz="1200" i="1">
                <a:latin typeface="Times New Roman" panose="02020603050405020304" pitchFamily="18" charset="0"/>
                <a:cs typeface="Times New Roman" panose="02020603050405020304" pitchFamily="18" charset="0"/>
              </a:endParaRPr>
            </a:p>
          </p:txBody>
        </p:sp>
        <p:sp>
          <p:nvSpPr>
            <p:cNvPr id="13" name="Freeform 14"/>
            <p:cNvSpPr>
              <a:spLocks noEditPoints="1"/>
            </p:cNvSpPr>
            <p:nvPr/>
          </p:nvSpPr>
          <p:spPr bwMode="auto">
            <a:xfrm>
              <a:off x="3832" y="3371"/>
              <a:ext cx="402" cy="331"/>
            </a:xfrm>
            <a:custGeom>
              <a:avLst/>
              <a:gdLst>
                <a:gd name="T0" fmla="*/ 529 w 529"/>
                <a:gd name="T1" fmla="*/ 13 h 461"/>
                <a:gd name="T2" fmla="*/ 96 w 529"/>
                <a:gd name="T3" fmla="*/ 389 h 461"/>
                <a:gd name="T4" fmla="*/ 85 w 529"/>
                <a:gd name="T5" fmla="*/ 376 h 461"/>
                <a:gd name="T6" fmla="*/ 518 w 529"/>
                <a:gd name="T7" fmla="*/ 0 h 461"/>
                <a:gd name="T8" fmla="*/ 529 w 529"/>
                <a:gd name="T9" fmla="*/ 13 h 461"/>
                <a:gd name="T10" fmla="*/ 118 w 529"/>
                <a:gd name="T11" fmla="*/ 395 h 461"/>
                <a:gd name="T12" fmla="*/ 0 w 529"/>
                <a:gd name="T13" fmla="*/ 461 h 461"/>
                <a:gd name="T14" fmla="*/ 84 w 529"/>
                <a:gd name="T15" fmla="*/ 353 h 461"/>
                <a:gd name="T16" fmla="*/ 118 w 529"/>
                <a:gd name="T17" fmla="*/ 395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9" h="461">
                  <a:moveTo>
                    <a:pt x="529" y="13"/>
                  </a:moveTo>
                  <a:lnTo>
                    <a:pt x="96" y="389"/>
                  </a:lnTo>
                  <a:lnTo>
                    <a:pt x="85" y="376"/>
                  </a:lnTo>
                  <a:lnTo>
                    <a:pt x="518" y="0"/>
                  </a:lnTo>
                  <a:lnTo>
                    <a:pt x="529" y="13"/>
                  </a:lnTo>
                  <a:close/>
                  <a:moveTo>
                    <a:pt x="118" y="395"/>
                  </a:moveTo>
                  <a:lnTo>
                    <a:pt x="0" y="461"/>
                  </a:lnTo>
                  <a:lnTo>
                    <a:pt x="84" y="353"/>
                  </a:lnTo>
                  <a:lnTo>
                    <a:pt x="118" y="395"/>
                  </a:lnTo>
                  <a:close/>
                </a:path>
              </a:pathLst>
            </a:custGeom>
            <a:solidFill>
              <a:schemeClr val="tx1"/>
            </a:solidFill>
            <a:ln>
              <a:noFill/>
            </a:ln>
            <a:extLst>
              <a:ext uri="{91240B29-F687-4F45-9708-019B960494DF}">
                <a14:hiddenLine xmlns:a14="http://schemas.microsoft.com/office/drawing/2010/main" w="3175" cap="flat">
                  <a:solidFill>
                    <a:srgbClr val="FF0000"/>
                  </a:solidFill>
                  <a:prstDash val="solid"/>
                  <a:bevel/>
                  <a:headEnd/>
                  <a:tailEnd/>
                </a14:hiddenLine>
              </a:ext>
            </a:extLst>
          </p:spPr>
          <p:txBody>
            <a:bodyPr/>
            <a:lstStyle/>
            <a:p>
              <a:endParaRPr lang="zh-CN" altLang="en-US" sz="1200" i="1">
                <a:latin typeface="Times New Roman" panose="02020603050405020304" pitchFamily="18" charset="0"/>
                <a:cs typeface="Times New Roman" panose="02020603050405020304" pitchFamily="18" charset="0"/>
              </a:endParaRPr>
            </a:p>
          </p:txBody>
        </p:sp>
        <p:sp>
          <p:nvSpPr>
            <p:cNvPr id="14" name="Freeform 15"/>
            <p:cNvSpPr>
              <a:spLocks noEditPoints="1"/>
            </p:cNvSpPr>
            <p:nvPr/>
          </p:nvSpPr>
          <p:spPr bwMode="auto">
            <a:xfrm>
              <a:off x="4212" y="3366"/>
              <a:ext cx="1234" cy="52"/>
            </a:xfrm>
            <a:custGeom>
              <a:avLst/>
              <a:gdLst>
                <a:gd name="T0" fmla="*/ 0 w 1332"/>
                <a:gd name="T1" fmla="*/ 17 h 54"/>
                <a:gd name="T2" fmla="*/ 1213 w 1332"/>
                <a:gd name="T3" fmla="*/ 18 h 54"/>
                <a:gd name="T4" fmla="*/ 1213 w 1332"/>
                <a:gd name="T5" fmla="*/ 35 h 54"/>
                <a:gd name="T6" fmla="*/ 0 w 1332"/>
                <a:gd name="T7" fmla="*/ 34 h 54"/>
                <a:gd name="T8" fmla="*/ 0 w 1332"/>
                <a:gd name="T9" fmla="*/ 17 h 54"/>
                <a:gd name="T10" fmla="*/ 1200 w 1332"/>
                <a:gd name="T11" fmla="*/ 0 h 54"/>
                <a:gd name="T12" fmla="*/ 1332 w 1332"/>
                <a:gd name="T13" fmla="*/ 27 h 54"/>
                <a:gd name="T14" fmla="*/ 1200 w 1332"/>
                <a:gd name="T15" fmla="*/ 54 h 54"/>
                <a:gd name="T16" fmla="*/ 1200 w 133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2" h="54">
                  <a:moveTo>
                    <a:pt x="0" y="17"/>
                  </a:moveTo>
                  <a:lnTo>
                    <a:pt x="1213" y="18"/>
                  </a:lnTo>
                  <a:lnTo>
                    <a:pt x="1213" y="35"/>
                  </a:lnTo>
                  <a:lnTo>
                    <a:pt x="0" y="34"/>
                  </a:lnTo>
                  <a:lnTo>
                    <a:pt x="0" y="17"/>
                  </a:lnTo>
                  <a:close/>
                  <a:moveTo>
                    <a:pt x="1200" y="0"/>
                  </a:moveTo>
                  <a:lnTo>
                    <a:pt x="1332" y="27"/>
                  </a:lnTo>
                  <a:lnTo>
                    <a:pt x="1200" y="54"/>
                  </a:lnTo>
                  <a:lnTo>
                    <a:pt x="1200" y="0"/>
                  </a:lnTo>
                  <a:close/>
                </a:path>
              </a:pathLst>
            </a:custGeom>
            <a:solidFill>
              <a:srgbClr val="000000"/>
            </a:solidFill>
            <a:ln>
              <a:noFill/>
            </a:ln>
            <a:extLst>
              <a:ext uri="{91240B29-F687-4F45-9708-019B960494DF}">
                <a14:hiddenLine xmlns:a14="http://schemas.microsoft.com/office/drawing/2010/main" w="3175" cap="flat">
                  <a:solidFill>
                    <a:srgbClr val="FF0000"/>
                  </a:solidFill>
                  <a:prstDash val="solid"/>
                  <a:bevel/>
                  <a:headEnd/>
                  <a:tailEnd/>
                </a14:hiddenLine>
              </a:ext>
            </a:extLst>
          </p:spPr>
          <p:txBody>
            <a:bodyPr/>
            <a:lstStyle/>
            <a:p>
              <a:endParaRPr lang="zh-CN" altLang="en-US" sz="1200" i="1">
                <a:latin typeface="Times New Roman" panose="02020603050405020304" pitchFamily="18" charset="0"/>
                <a:cs typeface="Times New Roman" panose="02020603050405020304" pitchFamily="18" charset="0"/>
              </a:endParaRPr>
            </a:p>
          </p:txBody>
        </p:sp>
        <p:sp>
          <p:nvSpPr>
            <p:cNvPr id="15" name="Rectangle 16"/>
            <p:cNvSpPr>
              <a:spLocks noChangeArrowheads="1"/>
            </p:cNvSpPr>
            <p:nvPr/>
          </p:nvSpPr>
          <p:spPr bwMode="auto">
            <a:xfrm>
              <a:off x="4200" y="3352"/>
              <a:ext cx="6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1200" i="1">
                  <a:latin typeface="Times New Roman" panose="02020603050405020304" pitchFamily="18" charset="0"/>
                  <a:cs typeface="Times New Roman" panose="02020603050405020304" pitchFamily="18" charset="0"/>
                </a:rPr>
                <a:t>o</a:t>
              </a:r>
            </a:p>
          </p:txBody>
        </p:sp>
        <p:sp>
          <p:nvSpPr>
            <p:cNvPr id="16" name="Rectangle 17"/>
            <p:cNvSpPr>
              <a:spLocks noChangeArrowheads="1"/>
            </p:cNvSpPr>
            <p:nvPr/>
          </p:nvSpPr>
          <p:spPr bwMode="auto">
            <a:xfrm>
              <a:off x="5415" y="3362"/>
              <a:ext cx="5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1200" b="1" i="1">
                  <a:latin typeface="Times New Roman" panose="02020603050405020304" pitchFamily="18" charset="0"/>
                  <a:cs typeface="Times New Roman" panose="02020603050405020304" pitchFamily="18" charset="0"/>
                </a:rPr>
                <a:t>y</a:t>
              </a:r>
            </a:p>
          </p:txBody>
        </p:sp>
        <p:sp>
          <p:nvSpPr>
            <p:cNvPr id="17" name="Rectangle 18"/>
            <p:cNvSpPr>
              <a:spLocks noChangeArrowheads="1"/>
            </p:cNvSpPr>
            <p:nvPr/>
          </p:nvSpPr>
          <p:spPr bwMode="auto">
            <a:xfrm>
              <a:off x="4286" y="2875"/>
              <a:ext cx="12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12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cs typeface="Times New Roman" panose="02020603050405020304" pitchFamily="18" charset="0"/>
                </a:rPr>
                <a:t>z</a:t>
              </a:r>
            </a:p>
          </p:txBody>
        </p:sp>
        <p:sp>
          <p:nvSpPr>
            <p:cNvPr id="18" name="Rectangle 19"/>
            <p:cNvSpPr>
              <a:spLocks noChangeArrowheads="1"/>
            </p:cNvSpPr>
            <p:nvPr/>
          </p:nvSpPr>
          <p:spPr bwMode="auto">
            <a:xfrm>
              <a:off x="4762" y="3112"/>
              <a:ext cx="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1200" i="1">
                  <a:latin typeface="Times New Roman" panose="02020603050405020304" pitchFamily="18" charset="0"/>
                  <a:cs typeface="Times New Roman" panose="02020603050405020304" pitchFamily="18" charset="0"/>
                </a:rPr>
                <a:t> </a:t>
              </a:r>
            </a:p>
          </p:txBody>
        </p:sp>
        <p:sp>
          <p:nvSpPr>
            <p:cNvPr id="19" name="Rectangle 20"/>
            <p:cNvSpPr>
              <a:spLocks noChangeArrowheads="1"/>
            </p:cNvSpPr>
            <p:nvPr/>
          </p:nvSpPr>
          <p:spPr bwMode="auto">
            <a:xfrm flipH="1">
              <a:off x="4739" y="3113"/>
              <a:ext cx="25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12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cs typeface="Times New Roman" panose="02020603050405020304" pitchFamily="18" charset="0"/>
                </a:rPr>
                <a:t>y</a:t>
              </a:r>
            </a:p>
          </p:txBody>
        </p:sp>
        <p:grpSp>
          <p:nvGrpSpPr>
            <p:cNvPr id="20" name="Group 21"/>
            <p:cNvGrpSpPr>
              <a:grpSpLocks/>
            </p:cNvGrpSpPr>
            <p:nvPr/>
          </p:nvGrpSpPr>
          <p:grpSpPr bwMode="auto">
            <a:xfrm>
              <a:off x="4460" y="2616"/>
              <a:ext cx="904" cy="497"/>
              <a:chOff x="4151" y="2208"/>
              <a:chExt cx="597" cy="422"/>
            </a:xfrm>
          </p:grpSpPr>
          <p:sp>
            <p:nvSpPr>
              <p:cNvPr id="40" name="Rectangle 22"/>
              <p:cNvSpPr>
                <a:spLocks noChangeArrowheads="1"/>
              </p:cNvSpPr>
              <p:nvPr/>
            </p:nvSpPr>
            <p:spPr bwMode="auto">
              <a:xfrm>
                <a:off x="4151" y="2208"/>
                <a:ext cx="597" cy="42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i="1">
                  <a:latin typeface="Times New Roman" panose="02020603050405020304" pitchFamily="18" charset="0"/>
                  <a:cs typeface="Times New Roman" panose="02020603050405020304" pitchFamily="18" charset="0"/>
                </a:endParaRPr>
              </a:p>
            </p:txBody>
          </p:sp>
          <p:sp>
            <p:nvSpPr>
              <p:cNvPr id="41" name="Rectangle 23"/>
              <p:cNvSpPr>
                <a:spLocks noChangeArrowheads="1"/>
              </p:cNvSpPr>
              <p:nvPr/>
            </p:nvSpPr>
            <p:spPr bwMode="auto">
              <a:xfrm>
                <a:off x="4151" y="2208"/>
                <a:ext cx="597" cy="422"/>
              </a:xfrm>
              <a:prstGeom prst="rect">
                <a:avLst/>
              </a:prstGeom>
              <a:noFill/>
              <a:ln w="31750" cap="rnd">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i="1">
                  <a:latin typeface="Times New Roman" panose="02020603050405020304" pitchFamily="18" charset="0"/>
                  <a:cs typeface="Times New Roman" panose="02020603050405020304" pitchFamily="18" charset="0"/>
                </a:endParaRPr>
              </a:p>
            </p:txBody>
          </p:sp>
        </p:grpSp>
        <p:sp>
          <p:nvSpPr>
            <p:cNvPr id="21" name="Freeform 24"/>
            <p:cNvSpPr>
              <a:spLocks noEditPoints="1"/>
            </p:cNvSpPr>
            <p:nvPr/>
          </p:nvSpPr>
          <p:spPr bwMode="auto">
            <a:xfrm>
              <a:off x="5333" y="2707"/>
              <a:ext cx="53" cy="280"/>
            </a:xfrm>
            <a:custGeom>
              <a:avLst/>
              <a:gdLst>
                <a:gd name="T0" fmla="*/ 30 w 79"/>
                <a:gd name="T1" fmla="*/ 211 h 211"/>
                <a:gd name="T2" fmla="*/ 30 w 79"/>
                <a:gd name="T3" fmla="*/ 121 h 211"/>
                <a:gd name="T4" fmla="*/ 50 w 79"/>
                <a:gd name="T5" fmla="*/ 121 h 211"/>
                <a:gd name="T6" fmla="*/ 49 w 79"/>
                <a:gd name="T7" fmla="*/ 211 h 211"/>
                <a:gd name="T8" fmla="*/ 30 w 79"/>
                <a:gd name="T9" fmla="*/ 211 h 211"/>
                <a:gd name="T10" fmla="*/ 0 w 79"/>
                <a:gd name="T11" fmla="*/ 135 h 211"/>
                <a:gd name="T12" fmla="*/ 40 w 79"/>
                <a:gd name="T13" fmla="*/ 0 h 211"/>
                <a:gd name="T14" fmla="*/ 79 w 79"/>
                <a:gd name="T15" fmla="*/ 135 h 211"/>
                <a:gd name="T16" fmla="*/ 0 w 79"/>
                <a:gd name="T17" fmla="*/ 13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211">
                  <a:moveTo>
                    <a:pt x="30" y="211"/>
                  </a:moveTo>
                  <a:lnTo>
                    <a:pt x="30" y="121"/>
                  </a:lnTo>
                  <a:lnTo>
                    <a:pt x="50" y="121"/>
                  </a:lnTo>
                  <a:lnTo>
                    <a:pt x="49" y="211"/>
                  </a:lnTo>
                  <a:lnTo>
                    <a:pt x="30" y="211"/>
                  </a:lnTo>
                  <a:close/>
                  <a:moveTo>
                    <a:pt x="0" y="135"/>
                  </a:moveTo>
                  <a:lnTo>
                    <a:pt x="40" y="0"/>
                  </a:lnTo>
                  <a:lnTo>
                    <a:pt x="79" y="135"/>
                  </a:lnTo>
                  <a:lnTo>
                    <a:pt x="0" y="135"/>
                  </a:lnTo>
                  <a:close/>
                </a:path>
              </a:pathLst>
            </a:custGeom>
            <a:solidFill>
              <a:srgbClr val="0000FF"/>
            </a:solidFill>
            <a:ln>
              <a:noFill/>
            </a:ln>
            <a:extLst>
              <a:ext uri="{91240B29-F687-4F45-9708-019B960494DF}">
                <a14:hiddenLine xmlns:a14="http://schemas.microsoft.com/office/drawing/2010/main" w="3175" cap="flat">
                  <a:solidFill>
                    <a:srgbClr val="0000FF"/>
                  </a:solidFill>
                  <a:prstDash val="solid"/>
                  <a:bevel/>
                  <a:headEnd/>
                  <a:tailEnd/>
                </a14:hiddenLine>
              </a:ext>
            </a:extLst>
          </p:spPr>
          <p:txBody>
            <a:bodyPr/>
            <a:lstStyle/>
            <a:p>
              <a:endParaRPr lang="zh-CN" altLang="en-US" sz="1200" i="1">
                <a:latin typeface="Times New Roman" panose="02020603050405020304" pitchFamily="18" charset="0"/>
                <a:cs typeface="Times New Roman" panose="02020603050405020304" pitchFamily="18" charset="0"/>
              </a:endParaRPr>
            </a:p>
          </p:txBody>
        </p:sp>
        <p:sp>
          <p:nvSpPr>
            <p:cNvPr id="22" name="Freeform 25"/>
            <p:cNvSpPr>
              <a:spLocks noEditPoints="1"/>
            </p:cNvSpPr>
            <p:nvPr/>
          </p:nvSpPr>
          <p:spPr bwMode="auto">
            <a:xfrm>
              <a:off x="4432" y="2707"/>
              <a:ext cx="53" cy="280"/>
            </a:xfrm>
            <a:custGeom>
              <a:avLst/>
              <a:gdLst>
                <a:gd name="T0" fmla="*/ 49 w 79"/>
                <a:gd name="T1" fmla="*/ 0 h 211"/>
                <a:gd name="T2" fmla="*/ 49 w 79"/>
                <a:gd name="T3" fmla="*/ 89 h 211"/>
                <a:gd name="T4" fmla="*/ 30 w 79"/>
                <a:gd name="T5" fmla="*/ 89 h 211"/>
                <a:gd name="T6" fmla="*/ 29 w 79"/>
                <a:gd name="T7" fmla="*/ 0 h 211"/>
                <a:gd name="T8" fmla="*/ 49 w 79"/>
                <a:gd name="T9" fmla="*/ 0 h 211"/>
                <a:gd name="T10" fmla="*/ 79 w 79"/>
                <a:gd name="T11" fmla="*/ 75 h 211"/>
                <a:gd name="T12" fmla="*/ 40 w 79"/>
                <a:gd name="T13" fmla="*/ 211 h 211"/>
                <a:gd name="T14" fmla="*/ 0 w 79"/>
                <a:gd name="T15" fmla="*/ 76 h 211"/>
                <a:gd name="T16" fmla="*/ 79 w 79"/>
                <a:gd name="T17" fmla="*/ 7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211">
                  <a:moveTo>
                    <a:pt x="49" y="0"/>
                  </a:moveTo>
                  <a:lnTo>
                    <a:pt x="49" y="89"/>
                  </a:lnTo>
                  <a:lnTo>
                    <a:pt x="30" y="89"/>
                  </a:lnTo>
                  <a:lnTo>
                    <a:pt x="29" y="0"/>
                  </a:lnTo>
                  <a:lnTo>
                    <a:pt x="49" y="0"/>
                  </a:lnTo>
                  <a:close/>
                  <a:moveTo>
                    <a:pt x="79" y="75"/>
                  </a:moveTo>
                  <a:lnTo>
                    <a:pt x="40" y="211"/>
                  </a:lnTo>
                  <a:lnTo>
                    <a:pt x="0" y="76"/>
                  </a:lnTo>
                  <a:lnTo>
                    <a:pt x="79" y="75"/>
                  </a:lnTo>
                  <a:close/>
                </a:path>
              </a:pathLst>
            </a:custGeom>
            <a:solidFill>
              <a:srgbClr val="0000FF"/>
            </a:solidFill>
            <a:ln>
              <a:noFill/>
            </a:ln>
            <a:extLst>
              <a:ext uri="{91240B29-F687-4F45-9708-019B960494DF}">
                <a14:hiddenLine xmlns:a14="http://schemas.microsoft.com/office/drawing/2010/main" w="3175" cap="flat">
                  <a:solidFill>
                    <a:srgbClr val="0000FF"/>
                  </a:solidFill>
                  <a:prstDash val="solid"/>
                  <a:bevel/>
                  <a:headEnd/>
                  <a:tailEnd/>
                </a14:hiddenLine>
              </a:ext>
            </a:extLst>
          </p:spPr>
          <p:txBody>
            <a:bodyPr/>
            <a:lstStyle/>
            <a:p>
              <a:endParaRPr lang="zh-CN" altLang="en-US" sz="1200" i="1">
                <a:latin typeface="Times New Roman" panose="02020603050405020304" pitchFamily="18" charset="0"/>
                <a:cs typeface="Times New Roman" panose="02020603050405020304" pitchFamily="18" charset="0"/>
              </a:endParaRPr>
            </a:p>
          </p:txBody>
        </p:sp>
        <p:sp>
          <p:nvSpPr>
            <p:cNvPr id="23" name="Freeform 26"/>
            <p:cNvSpPr>
              <a:spLocks noEditPoints="1"/>
            </p:cNvSpPr>
            <p:nvPr/>
          </p:nvSpPr>
          <p:spPr bwMode="auto">
            <a:xfrm>
              <a:off x="4786" y="3087"/>
              <a:ext cx="312" cy="54"/>
            </a:xfrm>
            <a:custGeom>
              <a:avLst/>
              <a:gdLst>
                <a:gd name="T0" fmla="*/ 1 w 206"/>
                <a:gd name="T1" fmla="*/ 30 h 81"/>
                <a:gd name="T2" fmla="*/ 87 w 206"/>
                <a:gd name="T3" fmla="*/ 30 h 81"/>
                <a:gd name="T4" fmla="*/ 87 w 206"/>
                <a:gd name="T5" fmla="*/ 50 h 81"/>
                <a:gd name="T6" fmla="*/ 0 w 206"/>
                <a:gd name="T7" fmla="*/ 50 h 81"/>
                <a:gd name="T8" fmla="*/ 1 w 206"/>
                <a:gd name="T9" fmla="*/ 30 h 81"/>
                <a:gd name="T10" fmla="*/ 74 w 206"/>
                <a:gd name="T11" fmla="*/ 0 h 81"/>
                <a:gd name="T12" fmla="*/ 206 w 206"/>
                <a:gd name="T13" fmla="*/ 41 h 81"/>
                <a:gd name="T14" fmla="*/ 74 w 206"/>
                <a:gd name="T15" fmla="*/ 81 h 81"/>
                <a:gd name="T16" fmla="*/ 74 w 206"/>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81">
                  <a:moveTo>
                    <a:pt x="1" y="30"/>
                  </a:moveTo>
                  <a:lnTo>
                    <a:pt x="87" y="30"/>
                  </a:lnTo>
                  <a:lnTo>
                    <a:pt x="87" y="50"/>
                  </a:lnTo>
                  <a:lnTo>
                    <a:pt x="0" y="50"/>
                  </a:lnTo>
                  <a:lnTo>
                    <a:pt x="1" y="30"/>
                  </a:lnTo>
                  <a:close/>
                  <a:moveTo>
                    <a:pt x="74" y="0"/>
                  </a:moveTo>
                  <a:lnTo>
                    <a:pt x="206" y="41"/>
                  </a:lnTo>
                  <a:lnTo>
                    <a:pt x="74" y="81"/>
                  </a:lnTo>
                  <a:lnTo>
                    <a:pt x="74" y="0"/>
                  </a:lnTo>
                  <a:close/>
                </a:path>
              </a:pathLst>
            </a:custGeom>
            <a:solidFill>
              <a:srgbClr val="0000FF"/>
            </a:solidFill>
            <a:ln>
              <a:noFill/>
            </a:ln>
            <a:extLst>
              <a:ext uri="{91240B29-F687-4F45-9708-019B960494DF}">
                <a14:hiddenLine xmlns:a14="http://schemas.microsoft.com/office/drawing/2010/main" w="3175" cap="flat">
                  <a:solidFill>
                    <a:srgbClr val="0000FF"/>
                  </a:solidFill>
                  <a:prstDash val="solid"/>
                  <a:bevel/>
                  <a:headEnd/>
                  <a:tailEnd/>
                </a14:hiddenLine>
              </a:ext>
            </a:extLst>
          </p:spPr>
          <p:txBody>
            <a:bodyPr/>
            <a:lstStyle/>
            <a:p>
              <a:endParaRPr lang="zh-CN" altLang="en-US" sz="1200" i="1">
                <a:latin typeface="Times New Roman" panose="02020603050405020304" pitchFamily="18" charset="0"/>
                <a:cs typeface="Times New Roman" panose="02020603050405020304" pitchFamily="18" charset="0"/>
              </a:endParaRPr>
            </a:p>
          </p:txBody>
        </p:sp>
        <p:sp>
          <p:nvSpPr>
            <p:cNvPr id="24" name="Freeform 27"/>
            <p:cNvSpPr>
              <a:spLocks noEditPoints="1"/>
            </p:cNvSpPr>
            <p:nvPr/>
          </p:nvSpPr>
          <p:spPr bwMode="auto">
            <a:xfrm>
              <a:off x="4775" y="2584"/>
              <a:ext cx="310" cy="55"/>
            </a:xfrm>
            <a:custGeom>
              <a:avLst/>
              <a:gdLst>
                <a:gd name="T0" fmla="*/ 205 w 205"/>
                <a:gd name="T1" fmla="*/ 51 h 82"/>
                <a:gd name="T2" fmla="*/ 118 w 205"/>
                <a:gd name="T3" fmla="*/ 51 h 82"/>
                <a:gd name="T4" fmla="*/ 118 w 205"/>
                <a:gd name="T5" fmla="*/ 31 h 82"/>
                <a:gd name="T6" fmla="*/ 205 w 205"/>
                <a:gd name="T7" fmla="*/ 31 h 82"/>
                <a:gd name="T8" fmla="*/ 205 w 205"/>
                <a:gd name="T9" fmla="*/ 51 h 82"/>
                <a:gd name="T10" fmla="*/ 131 w 205"/>
                <a:gd name="T11" fmla="*/ 82 h 82"/>
                <a:gd name="T12" fmla="*/ 0 w 205"/>
                <a:gd name="T13" fmla="*/ 41 h 82"/>
                <a:gd name="T14" fmla="*/ 131 w 205"/>
                <a:gd name="T15" fmla="*/ 0 h 82"/>
                <a:gd name="T16" fmla="*/ 131 w 205"/>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82">
                  <a:moveTo>
                    <a:pt x="205" y="51"/>
                  </a:moveTo>
                  <a:lnTo>
                    <a:pt x="118" y="51"/>
                  </a:lnTo>
                  <a:lnTo>
                    <a:pt x="118" y="31"/>
                  </a:lnTo>
                  <a:lnTo>
                    <a:pt x="205" y="31"/>
                  </a:lnTo>
                  <a:lnTo>
                    <a:pt x="205" y="51"/>
                  </a:lnTo>
                  <a:close/>
                  <a:moveTo>
                    <a:pt x="131" y="82"/>
                  </a:moveTo>
                  <a:lnTo>
                    <a:pt x="0" y="41"/>
                  </a:lnTo>
                  <a:lnTo>
                    <a:pt x="131" y="0"/>
                  </a:lnTo>
                  <a:lnTo>
                    <a:pt x="131" y="82"/>
                  </a:lnTo>
                  <a:close/>
                </a:path>
              </a:pathLst>
            </a:custGeom>
            <a:solidFill>
              <a:srgbClr val="0000FF"/>
            </a:solidFill>
            <a:ln>
              <a:noFill/>
            </a:ln>
            <a:extLst>
              <a:ext uri="{91240B29-F687-4F45-9708-019B960494DF}">
                <a14:hiddenLine xmlns:a14="http://schemas.microsoft.com/office/drawing/2010/main" w="3175" cap="flat">
                  <a:solidFill>
                    <a:srgbClr val="0000FF"/>
                  </a:solidFill>
                  <a:prstDash val="solid"/>
                  <a:bevel/>
                  <a:headEnd/>
                  <a:tailEnd/>
                </a14:hiddenLine>
              </a:ext>
            </a:extLst>
          </p:spPr>
          <p:txBody>
            <a:bodyPr/>
            <a:lstStyle/>
            <a:p>
              <a:endParaRPr lang="zh-CN" altLang="en-US" sz="1200" i="1">
                <a:latin typeface="Times New Roman" panose="02020603050405020304" pitchFamily="18" charset="0"/>
                <a:cs typeface="Times New Roman" panose="02020603050405020304" pitchFamily="18" charset="0"/>
              </a:endParaRPr>
            </a:p>
          </p:txBody>
        </p:sp>
        <p:sp>
          <p:nvSpPr>
            <p:cNvPr id="25" name="Rectangle 28"/>
            <p:cNvSpPr>
              <a:spLocks noChangeArrowheads="1"/>
            </p:cNvSpPr>
            <p:nvPr/>
          </p:nvSpPr>
          <p:spPr bwMode="auto">
            <a:xfrm>
              <a:off x="5083" y="2424"/>
              <a:ext cx="8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1200" b="1" i="1">
                  <a:latin typeface="Times New Roman" panose="02020603050405020304" pitchFamily="18" charset="0"/>
                  <a:cs typeface="Times New Roman" panose="02020603050405020304" pitchFamily="18" charset="0"/>
                </a:rPr>
                <a:t>C</a:t>
              </a:r>
            </a:p>
          </p:txBody>
        </p:sp>
        <p:grpSp>
          <p:nvGrpSpPr>
            <p:cNvPr id="26" name="Group 29"/>
            <p:cNvGrpSpPr>
              <a:grpSpLocks/>
            </p:cNvGrpSpPr>
            <p:nvPr/>
          </p:nvGrpSpPr>
          <p:grpSpPr bwMode="auto">
            <a:xfrm>
              <a:off x="4866" y="2860"/>
              <a:ext cx="52" cy="54"/>
              <a:chOff x="4115" y="2583"/>
              <a:chExt cx="56" cy="58"/>
            </a:xfrm>
          </p:grpSpPr>
          <p:sp>
            <p:nvSpPr>
              <p:cNvPr id="38" name="Oval 30"/>
              <p:cNvSpPr>
                <a:spLocks noChangeArrowheads="1"/>
              </p:cNvSpPr>
              <p:nvPr/>
            </p:nvSpPr>
            <p:spPr bwMode="auto">
              <a:xfrm>
                <a:off x="4115" y="2583"/>
                <a:ext cx="56" cy="58"/>
              </a:xfrm>
              <a:prstGeom prst="ellipse">
                <a:avLst/>
              </a:prstGeom>
              <a:solidFill>
                <a:srgbClr val="000000"/>
              </a:solidFill>
              <a:ln w="0">
                <a:solidFill>
                  <a:srgbClr val="000000"/>
                </a:solidFill>
                <a:round/>
                <a:headEnd/>
                <a:tailEnd/>
              </a:ln>
            </p:spPr>
            <p:txBody>
              <a:bodyPr/>
              <a:lstStyle/>
              <a:p>
                <a:endParaRPr lang="zh-CN" altLang="en-US" sz="1200" i="1">
                  <a:latin typeface="Times New Roman" panose="02020603050405020304" pitchFamily="18" charset="0"/>
                  <a:cs typeface="Times New Roman" panose="02020603050405020304" pitchFamily="18" charset="0"/>
                </a:endParaRPr>
              </a:p>
            </p:txBody>
          </p:sp>
          <p:sp>
            <p:nvSpPr>
              <p:cNvPr id="39" name="Oval 31"/>
              <p:cNvSpPr>
                <a:spLocks noChangeArrowheads="1"/>
              </p:cNvSpPr>
              <p:nvPr/>
            </p:nvSpPr>
            <p:spPr bwMode="auto">
              <a:xfrm>
                <a:off x="4115" y="2583"/>
                <a:ext cx="56" cy="58"/>
              </a:xfrm>
              <a:prstGeom prst="ellipse">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200" i="1">
                  <a:latin typeface="Times New Roman" panose="02020603050405020304" pitchFamily="18" charset="0"/>
                  <a:cs typeface="Times New Roman" panose="02020603050405020304" pitchFamily="18" charset="0"/>
                </a:endParaRPr>
              </a:p>
            </p:txBody>
          </p:sp>
        </p:grpSp>
        <p:sp>
          <p:nvSpPr>
            <p:cNvPr id="27" name="Rectangle 32"/>
            <p:cNvSpPr>
              <a:spLocks noChangeArrowheads="1"/>
            </p:cNvSpPr>
            <p:nvPr/>
          </p:nvSpPr>
          <p:spPr bwMode="auto">
            <a:xfrm>
              <a:off x="4912" y="2682"/>
              <a:ext cx="10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1200" i="1">
                  <a:latin typeface="Times New Roman" panose="02020603050405020304" pitchFamily="18" charset="0"/>
                  <a:cs typeface="Times New Roman" panose="02020603050405020304" pitchFamily="18" charset="0"/>
                </a:rPr>
                <a:t>M</a:t>
              </a:r>
            </a:p>
          </p:txBody>
        </p:sp>
        <p:sp>
          <p:nvSpPr>
            <p:cNvPr id="28" name="Rectangle 33"/>
            <p:cNvSpPr>
              <a:spLocks noChangeArrowheads="1"/>
            </p:cNvSpPr>
            <p:nvPr/>
          </p:nvSpPr>
          <p:spPr bwMode="auto">
            <a:xfrm>
              <a:off x="4271" y="2251"/>
              <a:ext cx="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1200" b="1" i="1">
                  <a:latin typeface="Times New Roman" panose="02020603050405020304" pitchFamily="18" charset="0"/>
                  <a:cs typeface="Times New Roman" panose="02020603050405020304" pitchFamily="18" charset="0"/>
                </a:rPr>
                <a:t>z</a:t>
              </a:r>
            </a:p>
          </p:txBody>
        </p:sp>
        <p:sp>
          <p:nvSpPr>
            <p:cNvPr id="29" name="Rectangle 34"/>
            <p:cNvSpPr>
              <a:spLocks noChangeArrowheads="1"/>
            </p:cNvSpPr>
            <p:nvPr/>
          </p:nvSpPr>
          <p:spPr bwMode="auto">
            <a:xfrm>
              <a:off x="3791" y="3612"/>
              <a:ext cx="1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1200" i="1">
                  <a:latin typeface="Times New Roman" panose="02020603050405020304" pitchFamily="18" charset="0"/>
                  <a:cs typeface="Times New Roman" panose="02020603050405020304" pitchFamily="18" charset="0"/>
                </a:rPr>
                <a:t>x</a:t>
              </a:r>
            </a:p>
          </p:txBody>
        </p:sp>
        <p:sp>
          <p:nvSpPr>
            <p:cNvPr id="30" name="Freeform 35"/>
            <p:cNvSpPr>
              <a:spLocks noEditPoints="1"/>
            </p:cNvSpPr>
            <p:nvPr/>
          </p:nvSpPr>
          <p:spPr bwMode="auto">
            <a:xfrm>
              <a:off x="4500" y="2926"/>
              <a:ext cx="346" cy="311"/>
            </a:xfrm>
            <a:custGeom>
              <a:avLst/>
              <a:gdLst>
                <a:gd name="T0" fmla="*/ 374 w 374"/>
                <a:gd name="T1" fmla="*/ 21 h 328"/>
                <a:gd name="T2" fmla="*/ 99 w 374"/>
                <a:gd name="T3" fmla="*/ 260 h 328"/>
                <a:gd name="T4" fmla="*/ 82 w 374"/>
                <a:gd name="T5" fmla="*/ 239 h 328"/>
                <a:gd name="T6" fmla="*/ 357 w 374"/>
                <a:gd name="T7" fmla="*/ 0 h 328"/>
                <a:gd name="T8" fmla="*/ 374 w 374"/>
                <a:gd name="T9" fmla="*/ 21 h 328"/>
                <a:gd name="T10" fmla="*/ 117 w 374"/>
                <a:gd name="T11" fmla="*/ 261 h 328"/>
                <a:gd name="T12" fmla="*/ 0 w 374"/>
                <a:gd name="T13" fmla="*/ 328 h 328"/>
                <a:gd name="T14" fmla="*/ 83 w 374"/>
                <a:gd name="T15" fmla="*/ 220 h 328"/>
                <a:gd name="T16" fmla="*/ 117 w 374"/>
                <a:gd name="T17" fmla="*/ 26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4" h="328">
                  <a:moveTo>
                    <a:pt x="374" y="21"/>
                  </a:moveTo>
                  <a:lnTo>
                    <a:pt x="99" y="260"/>
                  </a:lnTo>
                  <a:lnTo>
                    <a:pt x="82" y="239"/>
                  </a:lnTo>
                  <a:lnTo>
                    <a:pt x="357" y="0"/>
                  </a:lnTo>
                  <a:lnTo>
                    <a:pt x="374" y="21"/>
                  </a:lnTo>
                  <a:close/>
                  <a:moveTo>
                    <a:pt x="117" y="261"/>
                  </a:moveTo>
                  <a:lnTo>
                    <a:pt x="0" y="328"/>
                  </a:lnTo>
                  <a:lnTo>
                    <a:pt x="83" y="220"/>
                  </a:lnTo>
                  <a:lnTo>
                    <a:pt x="117" y="261"/>
                  </a:lnTo>
                  <a:close/>
                </a:path>
              </a:pathLst>
            </a:custGeom>
            <a:solidFill>
              <a:srgbClr val="FF00FF"/>
            </a:solidFill>
            <a:ln>
              <a:noFill/>
            </a:ln>
            <a:extLst>
              <a:ext uri="{91240B29-F687-4F45-9708-019B960494DF}">
                <a14:hiddenLine xmlns:a14="http://schemas.microsoft.com/office/drawing/2010/main" w="3175" cap="flat">
                  <a:solidFill>
                    <a:srgbClr val="FF00FF"/>
                  </a:solidFill>
                  <a:prstDash val="solid"/>
                  <a:bevel/>
                  <a:headEnd/>
                  <a:tailEnd/>
                </a14:hiddenLine>
              </a:ext>
            </a:extLst>
          </p:spPr>
          <p:txBody>
            <a:bodyPr/>
            <a:lstStyle/>
            <a:p>
              <a:endParaRPr lang="zh-CN" altLang="en-US" sz="1200" i="1">
                <a:latin typeface="Times New Roman" panose="02020603050405020304" pitchFamily="18" charset="0"/>
                <a:cs typeface="Times New Roman" panose="02020603050405020304" pitchFamily="18" charset="0"/>
              </a:endParaRPr>
            </a:p>
          </p:txBody>
        </p:sp>
        <p:sp>
          <p:nvSpPr>
            <p:cNvPr id="31" name="Rectangle 36"/>
            <p:cNvSpPr>
              <a:spLocks noChangeArrowheads="1"/>
            </p:cNvSpPr>
            <p:nvPr/>
          </p:nvSpPr>
          <p:spPr bwMode="auto">
            <a:xfrm>
              <a:off x="5056" y="3113"/>
              <a:ext cx="6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1200" b="1" i="1">
                  <a:latin typeface="Times New Roman" panose="02020603050405020304" pitchFamily="18" charset="0"/>
                  <a:cs typeface="Times New Roman" panose="02020603050405020304" pitchFamily="18" charset="0"/>
                </a:rPr>
                <a:t>1</a:t>
              </a:r>
            </a:p>
          </p:txBody>
        </p:sp>
        <p:sp>
          <p:nvSpPr>
            <p:cNvPr id="32" name="Rectangle 37"/>
            <p:cNvSpPr>
              <a:spLocks noChangeArrowheads="1"/>
            </p:cNvSpPr>
            <p:nvPr/>
          </p:nvSpPr>
          <p:spPr bwMode="auto">
            <a:xfrm>
              <a:off x="5419" y="2750"/>
              <a:ext cx="6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1200" i="1">
                  <a:latin typeface="Times New Roman" panose="02020603050405020304" pitchFamily="18" charset="0"/>
                  <a:cs typeface="Times New Roman" panose="02020603050405020304" pitchFamily="18" charset="0"/>
                </a:rPr>
                <a:t>2</a:t>
              </a:r>
              <a:endParaRPr lang="en-US" altLang="zh-CN" sz="1200" b="1" i="1">
                <a:latin typeface="Times New Roman" panose="02020603050405020304" pitchFamily="18" charset="0"/>
                <a:cs typeface="Times New Roman" panose="02020603050405020304" pitchFamily="18" charset="0"/>
              </a:endParaRPr>
            </a:p>
          </p:txBody>
        </p:sp>
        <p:sp>
          <p:nvSpPr>
            <p:cNvPr id="33" name="Rectangle 38"/>
            <p:cNvSpPr>
              <a:spLocks noChangeArrowheads="1"/>
            </p:cNvSpPr>
            <p:nvPr/>
          </p:nvSpPr>
          <p:spPr bwMode="auto">
            <a:xfrm>
              <a:off x="4739" y="2422"/>
              <a:ext cx="6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1200" b="1" i="1">
                  <a:latin typeface="Times New Roman" panose="02020603050405020304" pitchFamily="18" charset="0"/>
                  <a:cs typeface="Times New Roman" panose="02020603050405020304" pitchFamily="18" charset="0"/>
                </a:rPr>
                <a:t>3</a:t>
              </a:r>
            </a:p>
          </p:txBody>
        </p:sp>
        <p:sp>
          <p:nvSpPr>
            <p:cNvPr id="34" name="Rectangle 39"/>
            <p:cNvSpPr>
              <a:spLocks noChangeArrowheads="1"/>
            </p:cNvSpPr>
            <p:nvPr/>
          </p:nvSpPr>
          <p:spPr bwMode="auto">
            <a:xfrm>
              <a:off x="4311" y="2731"/>
              <a:ext cx="6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sz="1200" b="1" i="1">
                  <a:latin typeface="Times New Roman" panose="02020603050405020304" pitchFamily="18" charset="0"/>
                  <a:cs typeface="Times New Roman" panose="02020603050405020304" pitchFamily="18" charset="0"/>
                </a:rPr>
                <a:t>4</a:t>
              </a:r>
            </a:p>
          </p:txBody>
        </p:sp>
        <p:grpSp>
          <p:nvGrpSpPr>
            <p:cNvPr id="35" name="Group 40"/>
            <p:cNvGrpSpPr>
              <a:grpSpLocks/>
            </p:cNvGrpSpPr>
            <p:nvPr/>
          </p:nvGrpSpPr>
          <p:grpSpPr bwMode="auto">
            <a:xfrm>
              <a:off x="3866" y="3648"/>
              <a:ext cx="1735" cy="233"/>
              <a:chOff x="3878" y="3648"/>
              <a:chExt cx="1735" cy="233"/>
            </a:xfrm>
          </p:grpSpPr>
          <p:sp>
            <p:nvSpPr>
              <p:cNvPr id="36" name="Rectangle 41"/>
              <p:cNvSpPr>
                <a:spLocks noChangeArrowheads="1"/>
              </p:cNvSpPr>
              <p:nvPr/>
            </p:nvSpPr>
            <p:spPr bwMode="auto">
              <a:xfrm>
                <a:off x="3878" y="3691"/>
                <a:ext cx="173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400" b="1" dirty="0">
                    <a:latin typeface="Times New Roman" panose="02020603050405020304" pitchFamily="18" charset="0"/>
                    <a:cs typeface="Times New Roman" panose="02020603050405020304" pitchFamily="18" charset="0"/>
                  </a:rPr>
                  <a:t>计算           的示意图 </a:t>
                </a:r>
              </a:p>
            </p:txBody>
          </p:sp>
          <p:graphicFrame>
            <p:nvGraphicFramePr>
              <p:cNvPr id="37" name="Object 42"/>
              <p:cNvGraphicFramePr>
                <a:graphicFrameLocks noChangeAspect="1"/>
              </p:cNvGraphicFramePr>
              <p:nvPr>
                <p:extLst>
                  <p:ext uri="{D42A27DB-BD31-4B8C-83A1-F6EECF244321}">
                    <p14:modId xmlns:p14="http://schemas.microsoft.com/office/powerpoint/2010/main" val="1778300365"/>
                  </p:ext>
                </p:extLst>
              </p:nvPr>
            </p:nvGraphicFramePr>
            <p:xfrm>
              <a:off x="4383" y="3648"/>
              <a:ext cx="450" cy="233"/>
            </p:xfrm>
            <a:graphic>
              <a:graphicData uri="http://schemas.openxmlformats.org/presentationml/2006/ole">
                <mc:AlternateContent xmlns:mc="http://schemas.openxmlformats.org/markup-compatibility/2006">
                  <mc:Choice xmlns:v="urn:schemas-microsoft-com:vml" Requires="v">
                    <p:oleObj name="Equation" r:id="rId9" imgW="393480" imgH="253800" progId="Equation.DSMT4">
                      <p:embed/>
                    </p:oleObj>
                  </mc:Choice>
                  <mc:Fallback>
                    <p:oleObj name="Equation" r:id="rId9" imgW="393480" imgH="253800" progId="Equation.DSMT4">
                      <p:embed/>
                      <p:pic>
                        <p:nvPicPr>
                          <p:cNvPr id="573482"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83" y="3648"/>
                            <a:ext cx="450" cy="233"/>
                          </a:xfrm>
                          <a:prstGeom prst="rect">
                            <a:avLst/>
                          </a:prstGeom>
                          <a:noFill/>
                          <a:ln>
                            <a:noFill/>
                          </a:ln>
                          <a:effectLst/>
                        </p:spPr>
                      </p:pic>
                    </p:oleObj>
                  </mc:Fallback>
                </mc:AlternateContent>
              </a:graphicData>
            </a:graphic>
          </p:graphicFrame>
        </p:grpSp>
      </p:grpSp>
      <p:sp>
        <p:nvSpPr>
          <p:cNvPr id="45" name="Rectangle 2"/>
          <p:cNvSpPr>
            <a:spLocks noChangeArrowheads="1"/>
          </p:cNvSpPr>
          <p:nvPr/>
        </p:nvSpPr>
        <p:spPr bwMode="auto">
          <a:xfrm>
            <a:off x="1398885" y="159581"/>
            <a:ext cx="4031927" cy="469900"/>
          </a:xfrm>
          <a:prstGeom prst="rect">
            <a:avLst/>
          </a:prstGeom>
        </p:spPr>
        <p:txBody>
          <a:bodyPr/>
          <a:lstStyle/>
          <a:p>
            <a:pPr marL="355600" indent="-355600">
              <a:lnSpc>
                <a:spcPct val="150000"/>
              </a:lnSpc>
              <a:spcBef>
                <a:spcPct val="0"/>
              </a:spcBef>
              <a:buClr>
                <a:srgbClr val="7030A0"/>
              </a:buClr>
              <a:buFont typeface="+mj-ea"/>
              <a:buAutoNum type="circleNumDbPlain" startAt="3"/>
            </a:pPr>
            <a:r>
              <a:rPr lang="zh-CN" altLang="en-US" sz="2000" b="1" dirty="0">
                <a:latin typeface="+mn-ea"/>
              </a:rPr>
              <a:t>旋度的计算</a:t>
            </a:r>
            <a:r>
              <a:rPr lang="en-US" altLang="zh-CN" sz="2000" b="1" dirty="0">
                <a:latin typeface="+mn-ea"/>
              </a:rPr>
              <a:t>:</a:t>
            </a:r>
            <a:endParaRPr lang="zh-CN" altLang="en-US" sz="2000" b="1" dirty="0">
              <a:latin typeface="+mn-ea"/>
            </a:endParaRPr>
          </a:p>
        </p:txBody>
      </p:sp>
      <p:graphicFrame>
        <p:nvGraphicFramePr>
          <p:cNvPr id="42" name="Object 21"/>
          <p:cNvGraphicFramePr>
            <a:graphicFrameLocks noChangeAspect="1"/>
          </p:cNvGraphicFramePr>
          <p:nvPr>
            <p:extLst>
              <p:ext uri="{D42A27DB-BD31-4B8C-83A1-F6EECF244321}">
                <p14:modId xmlns:p14="http://schemas.microsoft.com/office/powerpoint/2010/main" val="1555741356"/>
              </p:ext>
            </p:extLst>
          </p:nvPr>
        </p:nvGraphicFramePr>
        <p:xfrm>
          <a:off x="1979712" y="3587238"/>
          <a:ext cx="2448272" cy="640696"/>
        </p:xfrm>
        <a:graphic>
          <a:graphicData uri="http://schemas.openxmlformats.org/presentationml/2006/ole">
            <mc:AlternateContent xmlns:mc="http://schemas.openxmlformats.org/markup-compatibility/2006">
              <mc:Choice xmlns:v="urn:schemas-microsoft-com:vml" Requires="v">
                <p:oleObj name="Equation" r:id="rId11" imgW="1854000" imgH="444240" progId="Equation.DSMT4">
                  <p:embed/>
                </p:oleObj>
              </mc:Choice>
              <mc:Fallback>
                <p:oleObj name="Equation" r:id="rId11" imgW="1854000" imgH="444240" progId="Equation.DSMT4">
                  <p:embed/>
                  <p:pic>
                    <p:nvPicPr>
                      <p:cNvPr id="12" name="Object 21"/>
                      <p:cNvPicPr>
                        <a:picLocks noChangeAspect="1" noChangeArrowheads="1"/>
                      </p:cNvPicPr>
                      <p:nvPr/>
                    </p:nvPicPr>
                    <p:blipFill>
                      <a:blip r:embed="rId12"/>
                      <a:srcRect/>
                      <a:stretch>
                        <a:fillRect/>
                      </a:stretch>
                    </p:blipFill>
                    <p:spPr bwMode="auto">
                      <a:xfrm>
                        <a:off x="1979712" y="3587238"/>
                        <a:ext cx="2448272" cy="640696"/>
                      </a:xfrm>
                      <a:prstGeom prst="rect">
                        <a:avLst/>
                      </a:prstGeom>
                      <a:noFill/>
                      <a:ln>
                        <a:noFill/>
                      </a:ln>
                    </p:spPr>
                  </p:pic>
                </p:oleObj>
              </mc:Fallback>
            </mc:AlternateContent>
          </a:graphicData>
        </a:graphic>
      </p:graphicFrame>
      <p:sp>
        <p:nvSpPr>
          <p:cNvPr id="43" name="文本框 42"/>
          <p:cNvSpPr txBox="1"/>
          <p:nvPr/>
        </p:nvSpPr>
        <p:spPr>
          <a:xfrm>
            <a:off x="395536" y="3640082"/>
            <a:ext cx="1944216"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nSpc>
                <a:spcPct val="140000"/>
              </a:lnSpc>
              <a:spcBef>
                <a:spcPct val="0"/>
              </a:spcBef>
              <a:defRPr kumimoji="1" sz="2000" b="1">
                <a:latin typeface="Times New Roman" panose="02020603050405020304" pitchFamily="18" charset="0"/>
              </a:defRPr>
            </a:lvl1pPr>
          </a:lstStyle>
          <a:p>
            <a:r>
              <a:rPr lang="zh-CN" altLang="en-US" sz="1800" dirty="0"/>
              <a:t>代入整理有：</a:t>
            </a:r>
          </a:p>
        </p:txBody>
      </p:sp>
      <p:graphicFrame>
        <p:nvGraphicFramePr>
          <p:cNvPr id="44" name="Object 23"/>
          <p:cNvGraphicFramePr>
            <a:graphicFrameLocks noChangeAspect="1"/>
          </p:cNvGraphicFramePr>
          <p:nvPr>
            <p:extLst>
              <p:ext uri="{D42A27DB-BD31-4B8C-83A1-F6EECF244321}">
                <p14:modId xmlns:p14="http://schemas.microsoft.com/office/powerpoint/2010/main" val="317431257"/>
              </p:ext>
            </p:extLst>
          </p:nvPr>
        </p:nvGraphicFramePr>
        <p:xfrm>
          <a:off x="5580112" y="3417491"/>
          <a:ext cx="2952328" cy="810443"/>
        </p:xfrm>
        <a:graphic>
          <a:graphicData uri="http://schemas.openxmlformats.org/presentationml/2006/ole">
            <mc:AlternateContent xmlns:mc="http://schemas.openxmlformats.org/markup-compatibility/2006">
              <mc:Choice xmlns:v="urn:schemas-microsoft-com:vml" Requires="v">
                <p:oleObj name="Equation" r:id="rId13" imgW="2247840" imgH="520560" progId="Equation.DSMT4">
                  <p:embed/>
                </p:oleObj>
              </mc:Choice>
              <mc:Fallback>
                <p:oleObj name="Equation" r:id="rId13" imgW="2247840" imgH="520560" progId="Equation.DSMT4">
                  <p:embed/>
                  <p:pic>
                    <p:nvPicPr>
                      <p:cNvPr id="13" name="Object 23"/>
                      <p:cNvPicPr>
                        <a:picLocks noChangeAspect="1" noChangeArrowheads="1"/>
                      </p:cNvPicPr>
                      <p:nvPr/>
                    </p:nvPicPr>
                    <p:blipFill>
                      <a:blip r:embed="rId14"/>
                      <a:srcRect/>
                      <a:stretch>
                        <a:fillRect/>
                      </a:stretch>
                    </p:blipFill>
                    <p:spPr bwMode="auto">
                      <a:xfrm>
                        <a:off x="5580112" y="3417491"/>
                        <a:ext cx="2952328" cy="810443"/>
                      </a:xfrm>
                      <a:prstGeom prst="rect">
                        <a:avLst/>
                      </a:prstGeom>
                      <a:noFill/>
                      <a:ln>
                        <a:noFill/>
                      </a:ln>
                    </p:spPr>
                  </p:pic>
                </p:oleObj>
              </mc:Fallback>
            </mc:AlternateContent>
          </a:graphicData>
        </a:graphic>
      </p:graphicFrame>
      <p:sp>
        <p:nvSpPr>
          <p:cNvPr id="46" name="文本框 45"/>
          <p:cNvSpPr txBox="1"/>
          <p:nvPr/>
        </p:nvSpPr>
        <p:spPr>
          <a:xfrm>
            <a:off x="5004048" y="3622665"/>
            <a:ext cx="1944216"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nSpc>
                <a:spcPct val="140000"/>
              </a:lnSpc>
              <a:spcBef>
                <a:spcPct val="0"/>
              </a:spcBef>
              <a:defRPr kumimoji="1" sz="2200" b="1">
                <a:latin typeface="Times New Roman" panose="02020603050405020304" pitchFamily="18" charset="0"/>
              </a:defRPr>
            </a:lvl1pPr>
          </a:lstStyle>
          <a:p>
            <a:r>
              <a:rPr lang="zh-CN" altLang="en-US" sz="1800" dirty="0"/>
              <a:t>即：</a:t>
            </a:r>
          </a:p>
        </p:txBody>
      </p:sp>
      <p:graphicFrame>
        <p:nvGraphicFramePr>
          <p:cNvPr id="47" name="Object 26"/>
          <p:cNvGraphicFramePr>
            <a:graphicFrameLocks noChangeAspect="1"/>
          </p:cNvGraphicFramePr>
          <p:nvPr>
            <p:extLst>
              <p:ext uri="{D42A27DB-BD31-4B8C-83A1-F6EECF244321}">
                <p14:modId xmlns:p14="http://schemas.microsoft.com/office/powerpoint/2010/main" val="3691419485"/>
              </p:ext>
            </p:extLst>
          </p:nvPr>
        </p:nvGraphicFramePr>
        <p:xfrm>
          <a:off x="2194951" y="4227934"/>
          <a:ext cx="4321265" cy="718531"/>
        </p:xfrm>
        <a:graphic>
          <a:graphicData uri="http://schemas.openxmlformats.org/presentationml/2006/ole">
            <mc:AlternateContent xmlns:mc="http://schemas.openxmlformats.org/markup-compatibility/2006">
              <mc:Choice xmlns:v="urn:schemas-microsoft-com:vml" Requires="v">
                <p:oleObj name="Equation" r:id="rId15" imgW="2997000" imgH="444240" progId="Equation.DSMT4">
                  <p:embed/>
                </p:oleObj>
              </mc:Choice>
              <mc:Fallback>
                <p:oleObj name="Equation" r:id="rId15" imgW="2997000" imgH="444240" progId="Equation.DSMT4">
                  <p:embed/>
                  <p:pic>
                    <p:nvPicPr>
                      <p:cNvPr id="14" name="Object 26"/>
                      <p:cNvPicPr>
                        <a:picLocks noChangeAspect="1" noChangeArrowheads="1"/>
                      </p:cNvPicPr>
                      <p:nvPr/>
                    </p:nvPicPr>
                    <p:blipFill>
                      <a:blip r:embed="rId16"/>
                      <a:srcRect/>
                      <a:stretch>
                        <a:fillRect/>
                      </a:stretch>
                    </p:blipFill>
                    <p:spPr bwMode="auto">
                      <a:xfrm>
                        <a:off x="2194951" y="4227934"/>
                        <a:ext cx="4321265" cy="718531"/>
                      </a:xfrm>
                      <a:prstGeom prst="rect">
                        <a:avLst/>
                      </a:prstGeom>
                      <a:noFill/>
                      <a:ln>
                        <a:noFill/>
                      </a:ln>
                    </p:spPr>
                  </p:pic>
                </p:oleObj>
              </mc:Fallback>
            </mc:AlternateContent>
          </a:graphicData>
        </a:graphic>
      </p:graphicFrame>
      <p:sp>
        <p:nvSpPr>
          <p:cNvPr id="48" name="文本框 47"/>
          <p:cNvSpPr txBox="1"/>
          <p:nvPr/>
        </p:nvSpPr>
        <p:spPr>
          <a:xfrm>
            <a:off x="394751" y="4371950"/>
            <a:ext cx="1944216" cy="434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nSpc>
                <a:spcPct val="140000"/>
              </a:lnSpc>
              <a:spcBef>
                <a:spcPct val="0"/>
              </a:spcBef>
              <a:defRPr kumimoji="1" sz="2200" b="1">
                <a:latin typeface="Times New Roman" panose="02020603050405020304" pitchFamily="18" charset="0"/>
              </a:defRPr>
            </a:lvl1pPr>
          </a:lstStyle>
          <a:p>
            <a:r>
              <a:rPr lang="zh-CN" altLang="en-US" sz="1800" dirty="0"/>
              <a:t>同理</a:t>
            </a:r>
          </a:p>
        </p:txBody>
      </p:sp>
      <p:graphicFrame>
        <p:nvGraphicFramePr>
          <p:cNvPr id="49" name="Object 10"/>
          <p:cNvGraphicFramePr>
            <a:graphicFrameLocks noChangeAspect="1"/>
          </p:cNvGraphicFramePr>
          <p:nvPr>
            <p:extLst>
              <p:ext uri="{D42A27DB-BD31-4B8C-83A1-F6EECF244321}">
                <p14:modId xmlns:p14="http://schemas.microsoft.com/office/powerpoint/2010/main" val="646914999"/>
              </p:ext>
            </p:extLst>
          </p:nvPr>
        </p:nvGraphicFramePr>
        <p:xfrm>
          <a:off x="3347864" y="256992"/>
          <a:ext cx="3186545" cy="365125"/>
        </p:xfrm>
        <a:graphic>
          <a:graphicData uri="http://schemas.openxmlformats.org/presentationml/2006/ole">
            <mc:AlternateContent xmlns:mc="http://schemas.openxmlformats.org/markup-compatibility/2006">
              <mc:Choice xmlns:v="urn:schemas-microsoft-com:vml" Requires="v">
                <p:oleObj name="Equation" r:id="rId17" imgW="2336760" imgH="266400" progId="Equation.DSMT4">
                  <p:embed/>
                </p:oleObj>
              </mc:Choice>
              <mc:Fallback>
                <p:oleObj name="Equation" r:id="rId17" imgW="2336760" imgH="266400" progId="Equation.DSMT4">
                  <p:embed/>
                  <p:pic>
                    <p:nvPicPr>
                      <p:cNvPr id="0" name=""/>
                      <p:cNvPicPr>
                        <a:picLocks noChangeAspect="1" noChangeArrowheads="1"/>
                      </p:cNvPicPr>
                      <p:nvPr/>
                    </p:nvPicPr>
                    <p:blipFill>
                      <a:blip r:embed="rId18"/>
                      <a:srcRect/>
                      <a:stretch>
                        <a:fillRect/>
                      </a:stretch>
                    </p:blipFill>
                    <p:spPr bwMode="auto">
                      <a:xfrm>
                        <a:off x="3347864" y="256992"/>
                        <a:ext cx="3186545" cy="3651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5344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p:cNvSpPr>
            <a:spLocks noChangeArrowheads="1"/>
          </p:cNvSpPr>
          <p:nvPr/>
        </p:nvSpPr>
        <p:spPr bwMode="auto">
          <a:xfrm>
            <a:off x="1403648" y="361695"/>
            <a:ext cx="5196408" cy="481863"/>
          </a:xfrm>
          <a:prstGeom prst="rect">
            <a:avLst/>
          </a:prstGeom>
        </p:spPr>
        <p:txBody>
          <a:bodyPr/>
          <a:lstStyle/>
          <a:p>
            <a:pPr marL="355600" indent="-355600">
              <a:lnSpc>
                <a:spcPct val="150000"/>
              </a:lnSpc>
              <a:spcBef>
                <a:spcPct val="0"/>
              </a:spcBef>
              <a:buClr>
                <a:srgbClr val="7030A0"/>
              </a:buClr>
              <a:buFont typeface="+mj-ea"/>
              <a:buAutoNum type="circleNumDbPlain" startAt="4"/>
            </a:pPr>
            <a:r>
              <a:rPr lang="zh-CN" altLang="en-US" sz="2000" b="1" dirty="0">
                <a:latin typeface="+mn-ea"/>
              </a:rPr>
              <a:t>不同坐标系中的旋度计算式</a:t>
            </a:r>
          </a:p>
        </p:txBody>
      </p:sp>
      <p:grpSp>
        <p:nvGrpSpPr>
          <p:cNvPr id="13" name="组合 12"/>
          <p:cNvGrpSpPr/>
          <p:nvPr/>
        </p:nvGrpSpPr>
        <p:grpSpPr>
          <a:xfrm>
            <a:off x="8532440" y="4587188"/>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5"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6" name="组合 15"/>
          <p:cNvGrpSpPr/>
          <p:nvPr/>
        </p:nvGrpSpPr>
        <p:grpSpPr>
          <a:xfrm>
            <a:off x="7236296" y="4587581"/>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8"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 name="组合 18"/>
          <p:cNvGrpSpPr/>
          <p:nvPr/>
        </p:nvGrpSpPr>
        <p:grpSpPr>
          <a:xfrm>
            <a:off x="7884368" y="4587188"/>
            <a:ext cx="432833" cy="432834"/>
            <a:chOff x="5436096" y="1274820"/>
            <a:chExt cx="432833" cy="432834"/>
          </a:xfrm>
        </p:grpSpPr>
        <p:sp>
          <p:nvSpPr>
            <p:cNvPr id="20" name="椭圆 19"/>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2" name="组合 21"/>
          <p:cNvGrpSpPr/>
          <p:nvPr/>
        </p:nvGrpSpPr>
        <p:grpSpPr>
          <a:xfrm>
            <a:off x="5940152" y="4587188"/>
            <a:ext cx="432833" cy="432834"/>
            <a:chOff x="3491880" y="1274820"/>
            <a:chExt cx="432833" cy="432834"/>
          </a:xfrm>
        </p:grpSpPr>
        <p:sp>
          <p:nvSpPr>
            <p:cNvPr id="23"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4"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5" name="组合 24"/>
          <p:cNvGrpSpPr/>
          <p:nvPr/>
        </p:nvGrpSpPr>
        <p:grpSpPr>
          <a:xfrm>
            <a:off x="6588224" y="4587188"/>
            <a:ext cx="432833" cy="432834"/>
            <a:chOff x="4139952" y="1274820"/>
            <a:chExt cx="432833" cy="432834"/>
          </a:xfrm>
        </p:grpSpPr>
        <p:sp>
          <p:nvSpPr>
            <p:cNvPr id="26"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7"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aphicFrame>
        <p:nvGraphicFramePr>
          <p:cNvPr id="29" name="Object 7"/>
          <p:cNvGraphicFramePr>
            <a:graphicFrameLocks noChangeAspect="1"/>
          </p:cNvGraphicFramePr>
          <p:nvPr>
            <p:extLst>
              <p:ext uri="{D42A27DB-BD31-4B8C-83A1-F6EECF244321}">
                <p14:modId xmlns:p14="http://schemas.microsoft.com/office/powerpoint/2010/main" val="356592534"/>
              </p:ext>
            </p:extLst>
          </p:nvPr>
        </p:nvGraphicFramePr>
        <p:xfrm>
          <a:off x="1553022" y="915566"/>
          <a:ext cx="7116762" cy="1482725"/>
        </p:xfrm>
        <a:graphic>
          <a:graphicData uri="http://schemas.openxmlformats.org/presentationml/2006/ole">
            <mc:AlternateContent xmlns:mc="http://schemas.openxmlformats.org/markup-compatibility/2006">
              <mc:Choice xmlns:v="urn:schemas-microsoft-com:vml" Requires="v">
                <p:oleObj name="Equation" r:id="rId2" imgW="4749480" imgH="977760" progId="Equation.DSMT4">
                  <p:embed/>
                </p:oleObj>
              </mc:Choice>
              <mc:Fallback>
                <p:oleObj name="Equation" r:id="rId2" imgW="4749480" imgH="977760" progId="Equation.DSMT4">
                  <p:embed/>
                  <p:pic>
                    <p:nvPicPr>
                      <p:cNvPr id="407559" name="Object 7"/>
                      <p:cNvPicPr>
                        <a:picLocks noChangeAspect="1" noChangeArrowheads="1"/>
                      </p:cNvPicPr>
                      <p:nvPr/>
                    </p:nvPicPr>
                    <p:blipFill>
                      <a:blip r:embed="rId3"/>
                      <a:srcRect/>
                      <a:stretch>
                        <a:fillRect/>
                      </a:stretch>
                    </p:blipFill>
                    <p:spPr bwMode="auto">
                      <a:xfrm>
                        <a:off x="1553022" y="915566"/>
                        <a:ext cx="7116762" cy="1482725"/>
                      </a:xfrm>
                      <a:prstGeom prst="rect">
                        <a:avLst/>
                      </a:prstGeom>
                      <a:noFill/>
                      <a:ln>
                        <a:noFill/>
                      </a:ln>
                    </p:spPr>
                  </p:pic>
                </p:oleObj>
              </mc:Fallback>
            </mc:AlternateContent>
          </a:graphicData>
        </a:graphic>
      </p:graphicFrame>
      <p:graphicFrame>
        <p:nvGraphicFramePr>
          <p:cNvPr id="30" name="Object 14"/>
          <p:cNvGraphicFramePr>
            <a:graphicFrameLocks noChangeAspect="1"/>
          </p:cNvGraphicFramePr>
          <p:nvPr>
            <p:extLst>
              <p:ext uri="{D42A27DB-BD31-4B8C-83A1-F6EECF244321}">
                <p14:modId xmlns:p14="http://schemas.microsoft.com/office/powerpoint/2010/main" val="2565304649"/>
              </p:ext>
            </p:extLst>
          </p:nvPr>
        </p:nvGraphicFramePr>
        <p:xfrm>
          <a:off x="1537148" y="2413744"/>
          <a:ext cx="2753056" cy="1512490"/>
        </p:xfrm>
        <a:graphic>
          <a:graphicData uri="http://schemas.openxmlformats.org/presentationml/2006/ole">
            <mc:AlternateContent xmlns:mc="http://schemas.openxmlformats.org/markup-compatibility/2006">
              <mc:Choice xmlns:v="urn:schemas-microsoft-com:vml" Requires="v">
                <p:oleObj name="Equation" r:id="rId4" imgW="1676160" imgH="965160" progId="Equation.DSMT4">
                  <p:embed/>
                </p:oleObj>
              </mc:Choice>
              <mc:Fallback>
                <p:oleObj name="Equation" r:id="rId4" imgW="1676160" imgH="965160" progId="Equation.DSMT4">
                  <p:embed/>
                  <p:pic>
                    <p:nvPicPr>
                      <p:cNvPr id="407566" name="Object 14"/>
                      <p:cNvPicPr>
                        <a:picLocks noChangeAspect="1" noChangeArrowheads="1"/>
                      </p:cNvPicPr>
                      <p:nvPr/>
                    </p:nvPicPr>
                    <p:blipFill>
                      <a:blip r:embed="rId5"/>
                      <a:srcRect/>
                      <a:stretch>
                        <a:fillRect/>
                      </a:stretch>
                    </p:blipFill>
                    <p:spPr bwMode="auto">
                      <a:xfrm>
                        <a:off x="1537148" y="2413744"/>
                        <a:ext cx="2753056" cy="1512490"/>
                      </a:xfrm>
                      <a:prstGeom prst="rect">
                        <a:avLst/>
                      </a:prstGeom>
                      <a:noFill/>
                      <a:ln>
                        <a:noFill/>
                      </a:ln>
                      <a:effectLst/>
                    </p:spPr>
                  </p:pic>
                </p:oleObj>
              </mc:Fallback>
            </mc:AlternateContent>
          </a:graphicData>
        </a:graphic>
      </p:graphicFrame>
      <p:graphicFrame>
        <p:nvGraphicFramePr>
          <p:cNvPr id="31" name="Object 15"/>
          <p:cNvGraphicFramePr>
            <a:graphicFrameLocks noChangeAspect="1"/>
          </p:cNvGraphicFramePr>
          <p:nvPr>
            <p:extLst>
              <p:ext uri="{D42A27DB-BD31-4B8C-83A1-F6EECF244321}">
                <p14:modId xmlns:p14="http://schemas.microsoft.com/office/powerpoint/2010/main" val="440287810"/>
              </p:ext>
            </p:extLst>
          </p:nvPr>
        </p:nvGraphicFramePr>
        <p:xfrm>
          <a:off x="5355084" y="2485752"/>
          <a:ext cx="3546475" cy="1454150"/>
        </p:xfrm>
        <a:graphic>
          <a:graphicData uri="http://schemas.openxmlformats.org/presentationml/2006/ole">
            <mc:AlternateContent xmlns:mc="http://schemas.openxmlformats.org/markup-compatibility/2006">
              <mc:Choice xmlns:v="urn:schemas-microsoft-com:vml" Requires="v">
                <p:oleObj name="Equation" r:id="rId6" imgW="2323800" imgH="965160" progId="Equation.DSMT4">
                  <p:embed/>
                </p:oleObj>
              </mc:Choice>
              <mc:Fallback>
                <p:oleObj name="Equation" r:id="rId6" imgW="2323800" imgH="965160" progId="Equation.DSMT4">
                  <p:embed/>
                  <p:pic>
                    <p:nvPicPr>
                      <p:cNvPr id="407567" name="Object 15"/>
                      <p:cNvPicPr>
                        <a:picLocks noChangeAspect="1" noChangeArrowheads="1"/>
                      </p:cNvPicPr>
                      <p:nvPr/>
                    </p:nvPicPr>
                    <p:blipFill>
                      <a:blip r:embed="rId7"/>
                      <a:srcRect/>
                      <a:stretch>
                        <a:fillRect/>
                      </a:stretch>
                    </p:blipFill>
                    <p:spPr bwMode="auto">
                      <a:xfrm>
                        <a:off x="5355084" y="2485752"/>
                        <a:ext cx="3546475" cy="1454150"/>
                      </a:xfrm>
                      <a:prstGeom prst="rect">
                        <a:avLst/>
                      </a:prstGeom>
                      <a:noFill/>
                      <a:ln>
                        <a:noFill/>
                      </a:ln>
                      <a:effectLst/>
                    </p:spPr>
                  </p:pic>
                </p:oleObj>
              </mc:Fallback>
            </mc:AlternateContent>
          </a:graphicData>
        </a:graphic>
      </p:graphicFrame>
      <p:sp>
        <p:nvSpPr>
          <p:cNvPr id="33" name="Rectangle 12"/>
          <p:cNvSpPr>
            <a:spLocks noChangeArrowheads="1"/>
          </p:cNvSpPr>
          <p:nvPr/>
        </p:nvSpPr>
        <p:spPr bwMode="auto">
          <a:xfrm>
            <a:off x="107504" y="1419622"/>
            <a:ext cx="2016125"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b="1" dirty="0">
                <a:solidFill>
                  <a:srgbClr val="009E9A"/>
                </a:solidFill>
                <a:latin typeface="+mn-ea"/>
                <a:ea typeface="+mn-ea"/>
              </a:rPr>
              <a:t>直角坐标系</a:t>
            </a:r>
          </a:p>
        </p:txBody>
      </p:sp>
      <p:sp>
        <p:nvSpPr>
          <p:cNvPr id="36" name="Rectangle 13"/>
          <p:cNvSpPr>
            <a:spLocks noChangeArrowheads="1"/>
          </p:cNvSpPr>
          <p:nvPr/>
        </p:nvSpPr>
        <p:spPr bwMode="auto">
          <a:xfrm>
            <a:off x="107504" y="2990056"/>
            <a:ext cx="25209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b="1" dirty="0">
                <a:solidFill>
                  <a:srgbClr val="009E9A"/>
                </a:solidFill>
                <a:latin typeface="+mn-ea"/>
                <a:ea typeface="+mn-ea"/>
              </a:rPr>
              <a:t>圆柱坐标系</a:t>
            </a:r>
            <a:endParaRPr lang="zh-CN" altLang="en-US" dirty="0">
              <a:solidFill>
                <a:srgbClr val="009E9A"/>
              </a:solidFill>
              <a:latin typeface="+mn-ea"/>
              <a:ea typeface="+mn-ea"/>
            </a:endParaRPr>
          </a:p>
        </p:txBody>
      </p:sp>
      <p:sp>
        <p:nvSpPr>
          <p:cNvPr id="39" name="Rectangle 16"/>
          <p:cNvSpPr>
            <a:spLocks noChangeArrowheads="1"/>
          </p:cNvSpPr>
          <p:nvPr/>
        </p:nvSpPr>
        <p:spPr bwMode="auto">
          <a:xfrm>
            <a:off x="4355976" y="2989808"/>
            <a:ext cx="21605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742950" indent="-285750">
              <a:spcBef>
                <a:spcPct val="0"/>
              </a:spcBef>
              <a:defRPr>
                <a:solidFill>
                  <a:schemeClr val="tx1"/>
                </a:solidFill>
                <a:latin typeface="Arial" panose="020B0604020202020204" pitchFamily="34" charset="0"/>
                <a:ea typeface="宋体" panose="02010600030101010101" pitchFamily="2" charset="-122"/>
              </a:defRPr>
            </a:lvl2pPr>
            <a:lvl3pPr marL="1143000" indent="-228600">
              <a:spcBef>
                <a:spcPct val="0"/>
              </a:spcBef>
              <a:defRPr>
                <a:solidFill>
                  <a:schemeClr val="tx1"/>
                </a:solidFill>
                <a:latin typeface="Arial" panose="020B0604020202020204" pitchFamily="34" charset="0"/>
                <a:ea typeface="宋体" panose="02010600030101010101" pitchFamily="2" charset="-122"/>
              </a:defRPr>
            </a:lvl3pPr>
            <a:lvl4pPr marL="1600200" indent="-228600">
              <a:spcBef>
                <a:spcPct val="0"/>
              </a:spcBef>
              <a:defRPr>
                <a:solidFill>
                  <a:schemeClr val="tx1"/>
                </a:solidFill>
                <a:latin typeface="Arial" panose="020B0604020202020204" pitchFamily="34" charset="0"/>
                <a:ea typeface="宋体" panose="02010600030101010101" pitchFamily="2" charset="-122"/>
              </a:defRPr>
            </a:lvl4pPr>
            <a:lvl5pPr marL="2057400" indent="-228600">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b="1" dirty="0">
                <a:solidFill>
                  <a:srgbClr val="009E9A"/>
                </a:solidFill>
                <a:latin typeface="+mn-ea"/>
                <a:ea typeface="+mn-ea"/>
              </a:rPr>
              <a:t>球坐标系</a:t>
            </a:r>
            <a:endParaRPr lang="zh-CN" altLang="en-US" dirty="0">
              <a:solidFill>
                <a:srgbClr val="009E9A"/>
              </a:solidFill>
              <a:latin typeface="+mn-ea"/>
              <a:ea typeface="+mn-ea"/>
            </a:endParaRPr>
          </a:p>
        </p:txBody>
      </p:sp>
    </p:spTree>
    <p:extLst>
      <p:ext uri="{BB962C8B-B14F-4D97-AF65-F5344CB8AC3E}">
        <p14:creationId xmlns:p14="http://schemas.microsoft.com/office/powerpoint/2010/main" val="1788905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13"/>
          <p:cNvSpPr>
            <a:spLocks noChangeArrowheads="1"/>
          </p:cNvSpPr>
          <p:nvPr/>
        </p:nvSpPr>
        <p:spPr bwMode="auto">
          <a:xfrm>
            <a:off x="1391816" y="411510"/>
            <a:ext cx="5196408" cy="470065"/>
          </a:xfrm>
          <a:prstGeom prst="rect">
            <a:avLst/>
          </a:prstGeom>
        </p:spPr>
        <p:txBody>
          <a:bodyPr/>
          <a:lstStyle/>
          <a:p>
            <a:pPr marL="457200" indent="-457200">
              <a:lnSpc>
                <a:spcPct val="150000"/>
              </a:lnSpc>
              <a:spcBef>
                <a:spcPct val="0"/>
              </a:spcBef>
              <a:buClr>
                <a:srgbClr val="7030A0"/>
              </a:buClr>
              <a:buFont typeface="+mj-ea"/>
              <a:buAutoNum type="circleNumDbPlain" startAt="5"/>
            </a:pPr>
            <a:r>
              <a:rPr lang="zh-CN" altLang="en-US" sz="2000" b="1" dirty="0">
                <a:latin typeface="+mn-ea"/>
              </a:rPr>
              <a:t>旋度的</a:t>
            </a:r>
            <a:r>
              <a:rPr lang="zh-CN" altLang="en-US" sz="2000" b="1" dirty="0">
                <a:latin typeface="宋体" panose="02010600030101010101" pitchFamily="2" charset="-122"/>
              </a:rPr>
              <a:t>基本运算关系</a:t>
            </a:r>
            <a:endParaRPr lang="zh-CN" altLang="en-US" sz="2000" b="1" dirty="0">
              <a:latin typeface="+mn-ea"/>
            </a:endParaRPr>
          </a:p>
        </p:txBody>
      </p:sp>
      <p:grpSp>
        <p:nvGrpSpPr>
          <p:cNvPr id="56" name="Group 24"/>
          <p:cNvGrpSpPr>
            <a:grpSpLocks/>
          </p:cNvGrpSpPr>
          <p:nvPr/>
        </p:nvGrpSpPr>
        <p:grpSpPr bwMode="auto">
          <a:xfrm>
            <a:off x="2051720" y="2716338"/>
            <a:ext cx="6193288" cy="1150938"/>
            <a:chOff x="563" y="2366"/>
            <a:chExt cx="4399" cy="725"/>
          </a:xfrm>
        </p:grpSpPr>
        <p:sp>
          <p:nvSpPr>
            <p:cNvPr id="57" name="Rectangle 12"/>
            <p:cNvSpPr>
              <a:spLocks noChangeArrowheads="1"/>
            </p:cNvSpPr>
            <p:nvPr/>
          </p:nvSpPr>
          <p:spPr bwMode="auto">
            <a:xfrm>
              <a:off x="563" y="2819"/>
              <a:ext cx="1432" cy="272"/>
            </a:xfrm>
            <a:prstGeom prst="rect">
              <a:avLst/>
            </a:prstGeom>
            <a:noFill/>
            <a:ln w="28575">
              <a:solidFill>
                <a:srgbClr val="F98637"/>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sz="1600">
                <a:solidFill>
                  <a:schemeClr val="tx1"/>
                </a:solidFill>
                <a:latin typeface="+mn-ea"/>
                <a:ea typeface="+mn-ea"/>
              </a:endParaRPr>
            </a:p>
          </p:txBody>
        </p:sp>
        <p:sp>
          <p:nvSpPr>
            <p:cNvPr id="58" name="Rectangle 13"/>
            <p:cNvSpPr>
              <a:spLocks noChangeArrowheads="1"/>
            </p:cNvSpPr>
            <p:nvPr/>
          </p:nvSpPr>
          <p:spPr bwMode="auto">
            <a:xfrm>
              <a:off x="3846" y="2366"/>
              <a:ext cx="1116" cy="389"/>
            </a:xfrm>
            <a:prstGeom prst="rect">
              <a:avLst/>
            </a:prstGeom>
            <a:solidFill>
              <a:srgbClr val="FFFFFF"/>
            </a:solidFill>
            <a:ln w="25400">
              <a:solidFill>
                <a:srgbClr val="F98637"/>
              </a:solidFill>
              <a:miter lim="800000"/>
              <a:headEnd/>
              <a:tailEnd/>
            </a:ln>
          </p:spPr>
          <p:txBody>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buClrTx/>
                <a:buSzTx/>
                <a:buFontTx/>
                <a:buNone/>
              </a:pPr>
              <a:r>
                <a:rPr lang="zh-CN" altLang="en-US" sz="1600" dirty="0">
                  <a:solidFill>
                    <a:schemeClr val="tx1"/>
                  </a:solidFill>
                  <a:latin typeface="+mn-ea"/>
                  <a:ea typeface="+mn-ea"/>
                </a:rPr>
                <a:t>矢量场的旋度</a:t>
              </a:r>
            </a:p>
            <a:p>
              <a:pPr algn="ctr" eaLnBrk="1" hangingPunct="1">
                <a:buClrTx/>
                <a:buSzTx/>
                <a:buFontTx/>
                <a:buNone/>
              </a:pPr>
              <a:r>
                <a:rPr lang="zh-CN" altLang="en-US" sz="1600" dirty="0">
                  <a:solidFill>
                    <a:schemeClr val="tx1"/>
                  </a:solidFill>
                  <a:latin typeface="+mn-ea"/>
                  <a:ea typeface="+mn-ea"/>
                </a:rPr>
                <a:t>的散度恒为零</a:t>
              </a:r>
            </a:p>
          </p:txBody>
        </p:sp>
        <p:sp>
          <p:nvSpPr>
            <p:cNvPr id="59" name="Line 14"/>
            <p:cNvSpPr>
              <a:spLocks noChangeShapeType="1"/>
            </p:cNvSpPr>
            <p:nvPr/>
          </p:nvSpPr>
          <p:spPr bwMode="auto">
            <a:xfrm flipH="1">
              <a:off x="2160" y="2592"/>
              <a:ext cx="1680" cy="432"/>
            </a:xfrm>
            <a:prstGeom prst="line">
              <a:avLst/>
            </a:prstGeom>
            <a:noFill/>
            <a:ln w="28575">
              <a:solidFill>
                <a:srgbClr val="F9863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mn-ea"/>
              </a:endParaRPr>
            </a:p>
          </p:txBody>
        </p:sp>
      </p:grpSp>
      <p:grpSp>
        <p:nvGrpSpPr>
          <p:cNvPr id="60" name="Group 25"/>
          <p:cNvGrpSpPr>
            <a:grpSpLocks/>
          </p:cNvGrpSpPr>
          <p:nvPr/>
        </p:nvGrpSpPr>
        <p:grpSpPr bwMode="auto">
          <a:xfrm>
            <a:off x="2051308" y="3867897"/>
            <a:ext cx="6149643" cy="709613"/>
            <a:chOff x="619" y="3120"/>
            <a:chExt cx="4368" cy="447"/>
          </a:xfrm>
        </p:grpSpPr>
        <p:sp>
          <p:nvSpPr>
            <p:cNvPr id="61" name="Rectangle 16"/>
            <p:cNvSpPr>
              <a:spLocks noChangeArrowheads="1"/>
            </p:cNvSpPr>
            <p:nvPr/>
          </p:nvSpPr>
          <p:spPr bwMode="auto">
            <a:xfrm flipH="1">
              <a:off x="3944" y="3165"/>
              <a:ext cx="1043" cy="402"/>
            </a:xfrm>
            <a:prstGeom prst="rect">
              <a:avLst/>
            </a:prstGeom>
            <a:solidFill>
              <a:srgbClr val="FFFFFF"/>
            </a:solidFill>
            <a:ln w="25400">
              <a:solidFill>
                <a:srgbClr val="F98637"/>
              </a:solidFill>
              <a:miter lim="800000"/>
              <a:headEnd/>
              <a:tailEnd/>
            </a:ln>
          </p:spPr>
          <p:txBody>
            <a:bodyPr/>
            <a:lstStyle>
              <a:lvl1pPr marL="342900" indent="-342900">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buClrTx/>
                <a:buSzTx/>
                <a:buFontTx/>
                <a:buNone/>
              </a:pPr>
              <a:r>
                <a:rPr lang="zh-CN" altLang="en-US" sz="1600" dirty="0">
                  <a:solidFill>
                    <a:schemeClr val="tx1"/>
                  </a:solidFill>
                  <a:latin typeface="+mn-ea"/>
                  <a:ea typeface="+mn-ea"/>
                </a:rPr>
                <a:t>标量场的梯度</a:t>
              </a:r>
            </a:p>
            <a:p>
              <a:pPr algn="ctr" eaLnBrk="1" hangingPunct="1">
                <a:buClrTx/>
                <a:buSzTx/>
                <a:buFontTx/>
                <a:buNone/>
              </a:pPr>
              <a:r>
                <a:rPr lang="zh-CN" altLang="en-US" sz="1600" dirty="0">
                  <a:solidFill>
                    <a:schemeClr val="tx1"/>
                  </a:solidFill>
                  <a:latin typeface="+mn-ea"/>
                  <a:ea typeface="+mn-ea"/>
                </a:rPr>
                <a:t>的旋度恒为零</a:t>
              </a:r>
            </a:p>
          </p:txBody>
        </p:sp>
        <p:sp>
          <p:nvSpPr>
            <p:cNvPr id="62" name="Line 17"/>
            <p:cNvSpPr>
              <a:spLocks noChangeShapeType="1"/>
            </p:cNvSpPr>
            <p:nvPr/>
          </p:nvSpPr>
          <p:spPr bwMode="auto">
            <a:xfrm flipH="1" flipV="1">
              <a:off x="2160" y="3360"/>
              <a:ext cx="1733" cy="32"/>
            </a:xfrm>
            <a:prstGeom prst="line">
              <a:avLst/>
            </a:prstGeom>
            <a:noFill/>
            <a:ln w="28575">
              <a:solidFill>
                <a:srgbClr val="F9863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mn-ea"/>
              </a:endParaRPr>
            </a:p>
          </p:txBody>
        </p:sp>
        <p:sp>
          <p:nvSpPr>
            <p:cNvPr id="63" name="Rectangle 18"/>
            <p:cNvSpPr>
              <a:spLocks noChangeArrowheads="1"/>
            </p:cNvSpPr>
            <p:nvPr/>
          </p:nvSpPr>
          <p:spPr bwMode="auto">
            <a:xfrm flipH="1">
              <a:off x="619" y="3120"/>
              <a:ext cx="1438" cy="272"/>
            </a:xfrm>
            <a:prstGeom prst="rect">
              <a:avLst/>
            </a:prstGeom>
            <a:noFill/>
            <a:ln w="28575">
              <a:solidFill>
                <a:srgbClr val="F98637"/>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ctr" eaLnBrk="1" hangingPunct="1">
                <a:spcBef>
                  <a:spcPct val="0"/>
                </a:spcBef>
                <a:buClrTx/>
                <a:buSzTx/>
                <a:buFontTx/>
                <a:buNone/>
              </a:pPr>
              <a:endParaRPr lang="zh-CN" altLang="en-US" sz="1600">
                <a:solidFill>
                  <a:schemeClr val="tx1"/>
                </a:solidFill>
                <a:latin typeface="+mn-ea"/>
                <a:ea typeface="+mn-ea"/>
              </a:endParaRPr>
            </a:p>
          </p:txBody>
        </p:sp>
      </p:grpSp>
      <p:graphicFrame>
        <p:nvGraphicFramePr>
          <p:cNvPr id="64" name="Object 81"/>
          <p:cNvGraphicFramePr>
            <a:graphicFrameLocks noChangeAspect="1"/>
          </p:cNvGraphicFramePr>
          <p:nvPr>
            <p:extLst>
              <p:ext uri="{D42A27DB-BD31-4B8C-83A1-F6EECF244321}">
                <p14:modId xmlns:p14="http://schemas.microsoft.com/office/powerpoint/2010/main" val="3645848721"/>
              </p:ext>
            </p:extLst>
          </p:nvPr>
        </p:nvGraphicFramePr>
        <p:xfrm>
          <a:off x="2195737" y="1203598"/>
          <a:ext cx="5282622" cy="3024336"/>
        </p:xfrm>
        <a:graphic>
          <a:graphicData uri="http://schemas.openxmlformats.org/presentationml/2006/ole">
            <mc:AlternateContent xmlns:mc="http://schemas.openxmlformats.org/markup-compatibility/2006">
              <mc:Choice xmlns:v="urn:schemas-microsoft-com:vml" Requires="v">
                <p:oleObj name="Equation" r:id="rId2" imgW="2971897" imgH="1638417" progId="Equation.DSMT4">
                  <p:embed/>
                </p:oleObj>
              </mc:Choice>
              <mc:Fallback>
                <p:oleObj name="Equation" r:id="rId2" imgW="2971897" imgH="1638417" progId="Equation.DSMT4">
                  <p:embed/>
                  <p:pic>
                    <p:nvPicPr>
                      <p:cNvPr id="70662" name="Object 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7" y="1203598"/>
                        <a:ext cx="5282622" cy="3024336"/>
                      </a:xfrm>
                      <a:prstGeom prst="rect">
                        <a:avLst/>
                      </a:prstGeom>
                      <a:noFill/>
                      <a:ln>
                        <a:noFill/>
                      </a:ln>
                      <a:effectLst/>
                    </p:spPr>
                  </p:pic>
                </p:oleObj>
              </mc:Fallback>
            </mc:AlternateContent>
          </a:graphicData>
        </a:graphic>
      </p:graphicFrame>
      <p:sp>
        <p:nvSpPr>
          <p:cNvPr id="65" name="圆角矩形标注 64"/>
          <p:cNvSpPr/>
          <p:nvPr/>
        </p:nvSpPr>
        <p:spPr>
          <a:xfrm>
            <a:off x="3491880" y="4371950"/>
            <a:ext cx="1800200" cy="360040"/>
          </a:xfrm>
          <a:prstGeom prst="wedgeRoundRectCallout">
            <a:avLst>
              <a:gd name="adj1" fmla="val -71027"/>
              <a:gd name="adj2" fmla="val -101479"/>
              <a:gd name="adj3" fmla="val 16667"/>
            </a:avLst>
          </a:prstGeom>
          <a:solidFill>
            <a:srgbClr val="00ADA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mn-ea"/>
              </a:rPr>
              <a:t>无旋场的标量位</a:t>
            </a:r>
          </a:p>
        </p:txBody>
      </p:sp>
      <p:sp>
        <p:nvSpPr>
          <p:cNvPr id="66" name="圆角矩形标注 65"/>
          <p:cNvSpPr/>
          <p:nvPr/>
        </p:nvSpPr>
        <p:spPr>
          <a:xfrm>
            <a:off x="395536" y="2715766"/>
            <a:ext cx="1800158" cy="432048"/>
          </a:xfrm>
          <a:prstGeom prst="wedgeRoundRectCallout">
            <a:avLst>
              <a:gd name="adj1" fmla="val 96341"/>
              <a:gd name="adj2" fmla="val 118687"/>
              <a:gd name="adj3" fmla="val 16667"/>
            </a:avLst>
          </a:prstGeom>
          <a:solidFill>
            <a:srgbClr val="00ADA9"/>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mn-ea"/>
              </a:rPr>
              <a:t>无散场的矢量位</a:t>
            </a:r>
          </a:p>
        </p:txBody>
      </p:sp>
    </p:spTree>
    <p:extLst>
      <p:ext uri="{BB962C8B-B14F-4D97-AF65-F5344CB8AC3E}">
        <p14:creationId xmlns:p14="http://schemas.microsoft.com/office/powerpoint/2010/main" val="2607734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2"/>
          <p:cNvSpPr txBox="1">
            <a:spLocks noChangeArrowheads="1"/>
          </p:cNvSpPr>
          <p:nvPr/>
        </p:nvSpPr>
        <p:spPr bwMode="auto">
          <a:xfrm>
            <a:off x="1331640" y="649727"/>
            <a:ext cx="7416824" cy="481863"/>
          </a:xfrm>
          <a:prstGeom prst="rect">
            <a:avLst/>
          </a:prstGeom>
        </p:spPr>
        <p:txBody>
          <a:bodyPr/>
          <a:lstStyle>
            <a:defPPr>
              <a:defRPr lang="zh-CN"/>
            </a:defPPr>
            <a:lvl1pPr marL="457200" indent="-457200">
              <a:lnSpc>
                <a:spcPct val="150000"/>
              </a:lnSpc>
              <a:spcBef>
                <a:spcPct val="0"/>
              </a:spcBef>
              <a:buClr>
                <a:srgbClr val="7030A0"/>
              </a:buClr>
              <a:buFont typeface="+mj-ea"/>
              <a:buAutoNum type="circleNumDbPlain" startAt="5"/>
              <a:defRPr sz="2000" b="1">
                <a:latin typeface="+mn-ea"/>
              </a:defRPr>
            </a:lvl1pPr>
          </a:lstStyle>
          <a:p>
            <a:pPr>
              <a:buFont typeface="+mj-ea"/>
              <a:buAutoNum type="circleNumDbPlain" startAt="6"/>
            </a:pPr>
            <a:r>
              <a:rPr lang="zh-CN" altLang="en-US" dirty="0"/>
              <a:t>斯托克斯定理</a:t>
            </a:r>
          </a:p>
        </p:txBody>
      </p:sp>
      <p:grpSp>
        <p:nvGrpSpPr>
          <p:cNvPr id="25" name="Group 83"/>
          <p:cNvGrpSpPr>
            <a:grpSpLocks/>
          </p:cNvGrpSpPr>
          <p:nvPr/>
        </p:nvGrpSpPr>
        <p:grpSpPr bwMode="auto">
          <a:xfrm>
            <a:off x="6156176" y="1059583"/>
            <a:ext cx="2312538" cy="2255951"/>
            <a:chOff x="3334" y="2342"/>
            <a:chExt cx="1633" cy="1643"/>
          </a:xfrm>
        </p:grpSpPr>
        <p:pic>
          <p:nvPicPr>
            <p:cNvPr id="26"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4" y="2342"/>
              <a:ext cx="1633" cy="1632"/>
            </a:xfrm>
            <a:prstGeom prst="rect">
              <a:avLst/>
            </a:prstGeom>
            <a:solidFill>
              <a:srgbClr val="CCFFFF"/>
            </a:solidFill>
            <a:ln w="9525">
              <a:solidFill>
                <a:srgbClr val="F87A24"/>
              </a:solidFill>
              <a:miter lim="800000"/>
              <a:headEnd/>
              <a:tailEnd/>
            </a:ln>
          </p:spPr>
        </p:pic>
        <p:sp>
          <p:nvSpPr>
            <p:cNvPr id="27" name="Rectangle 77"/>
            <p:cNvSpPr>
              <a:spLocks noChangeArrowheads="1"/>
            </p:cNvSpPr>
            <p:nvPr/>
          </p:nvSpPr>
          <p:spPr bwMode="auto">
            <a:xfrm>
              <a:off x="3651" y="3747"/>
              <a:ext cx="1179" cy="18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400" dirty="0"/>
            </a:p>
          </p:txBody>
        </p:sp>
        <p:sp>
          <p:nvSpPr>
            <p:cNvPr id="28" name="Rectangle 78"/>
            <p:cNvSpPr>
              <a:spLocks noChangeArrowheads="1"/>
            </p:cNvSpPr>
            <p:nvPr/>
          </p:nvSpPr>
          <p:spPr bwMode="auto">
            <a:xfrm>
              <a:off x="3781" y="3758"/>
              <a:ext cx="82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a:solidFill>
                    <a:schemeClr val="tx1"/>
                  </a:solidFill>
                  <a:latin typeface="Arial" panose="020B0604020202020204" pitchFamily="34" charset="0"/>
                  <a:ea typeface="宋体" panose="02010600030101010101" pitchFamily="2" charset="-122"/>
                </a:defRPr>
              </a:lvl1pPr>
              <a:lvl2pPr marL="990600" indent="-5334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752600" indent="-381000">
                <a:spcBef>
                  <a:spcPct val="0"/>
                </a:spcBef>
                <a:defRPr>
                  <a:solidFill>
                    <a:schemeClr val="tx1"/>
                  </a:solidFill>
                  <a:latin typeface="Arial" panose="020B0604020202020204" pitchFamily="34" charset="0"/>
                  <a:ea typeface="宋体" panose="02010600030101010101" pitchFamily="2" charset="-122"/>
                </a:defRPr>
              </a:lvl4pPr>
              <a:lvl5pPr marL="2209800" indent="-381000">
                <a:spcBef>
                  <a:spcPct val="0"/>
                </a:spcBef>
                <a:defRPr>
                  <a:solidFill>
                    <a:schemeClr val="tx1"/>
                  </a:solidFill>
                  <a:latin typeface="Arial" panose="020B0604020202020204" pitchFamily="34" charset="0"/>
                  <a:ea typeface="宋体" panose="02010600030101010101" pitchFamily="2" charset="-122"/>
                </a:defRPr>
              </a:lvl5pPr>
              <a:lvl6pPr marL="2667000"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124200"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81400"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38600" indent="-381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400" b="1" dirty="0">
                  <a:latin typeface="幼圆" panose="02010509060101010101" pitchFamily="49" charset="-122"/>
                </a:rPr>
                <a:t>曲面的</a:t>
              </a:r>
              <a:r>
                <a:rPr kumimoji="1" lang="zh-CN" altLang="en-US" sz="1400" b="1" dirty="0"/>
                <a:t>剖分</a:t>
              </a:r>
            </a:p>
          </p:txBody>
        </p:sp>
      </p:grpSp>
      <p:sp>
        <p:nvSpPr>
          <p:cNvPr id="29" name="Rectangle 81"/>
          <p:cNvSpPr>
            <a:spLocks noChangeArrowheads="1"/>
          </p:cNvSpPr>
          <p:nvPr/>
        </p:nvSpPr>
        <p:spPr bwMode="auto">
          <a:xfrm>
            <a:off x="611560" y="1291145"/>
            <a:ext cx="532859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0"/>
              </a:spcBef>
            </a:pPr>
            <a:r>
              <a:rPr lang="zh-CN" altLang="en-US" sz="2000" b="1" dirty="0"/>
              <a:t>         从旋度的定义出发，可以得到闭合曲线积分与曲面积分之间的一个变换关系式，即</a:t>
            </a:r>
          </a:p>
        </p:txBody>
      </p:sp>
      <p:graphicFrame>
        <p:nvGraphicFramePr>
          <p:cNvPr id="30" name="Object 2"/>
          <p:cNvGraphicFramePr>
            <a:graphicFrameLocks noChangeAspect="1"/>
          </p:cNvGraphicFramePr>
          <p:nvPr>
            <p:extLst>
              <p:ext uri="{D42A27DB-BD31-4B8C-83A1-F6EECF244321}">
                <p14:modId xmlns:p14="http://schemas.microsoft.com/office/powerpoint/2010/main" val="4219768207"/>
              </p:ext>
            </p:extLst>
          </p:nvPr>
        </p:nvGraphicFramePr>
        <p:xfrm>
          <a:off x="2123728" y="2427734"/>
          <a:ext cx="2448272" cy="578221"/>
        </p:xfrm>
        <a:graphic>
          <a:graphicData uri="http://schemas.openxmlformats.org/presentationml/2006/ole">
            <mc:AlternateContent xmlns:mc="http://schemas.openxmlformats.org/markup-compatibility/2006">
              <mc:Choice xmlns:v="urn:schemas-microsoft-com:vml" Requires="v">
                <p:oleObj name="Equation" r:id="rId4" imgW="1549080" imgH="317160" progId="Equation.DSMT4">
                  <p:embed/>
                </p:oleObj>
              </mc:Choice>
              <mc:Fallback>
                <p:oleObj name="Equation" r:id="rId4" imgW="1549080" imgH="317160" progId="Equation.DSMT4">
                  <p:embed/>
                  <p:pic>
                    <p:nvPicPr>
                      <p:cNvPr id="10" name="Object 2"/>
                      <p:cNvPicPr>
                        <a:picLocks noChangeAspect="1" noChangeArrowheads="1"/>
                      </p:cNvPicPr>
                      <p:nvPr/>
                    </p:nvPicPr>
                    <p:blipFill>
                      <a:blip r:embed="rId5"/>
                      <a:srcRect/>
                      <a:stretch>
                        <a:fillRect/>
                      </a:stretch>
                    </p:blipFill>
                    <p:spPr bwMode="auto">
                      <a:xfrm>
                        <a:off x="2123728" y="2427734"/>
                        <a:ext cx="2448272" cy="578221"/>
                      </a:xfrm>
                      <a:prstGeom prst="rect">
                        <a:avLst/>
                      </a:prstGeom>
                      <a:noFill/>
                      <a:ln>
                        <a:noFill/>
                      </a:ln>
                    </p:spPr>
                  </p:pic>
                </p:oleObj>
              </mc:Fallback>
            </mc:AlternateContent>
          </a:graphicData>
        </a:graphic>
      </p:graphicFrame>
      <p:grpSp>
        <p:nvGrpSpPr>
          <p:cNvPr id="31" name="Group 82"/>
          <p:cNvGrpSpPr>
            <a:grpSpLocks/>
          </p:cNvGrpSpPr>
          <p:nvPr/>
        </p:nvGrpSpPr>
        <p:grpSpPr bwMode="auto">
          <a:xfrm>
            <a:off x="7307584" y="391319"/>
            <a:ext cx="1512888" cy="1460500"/>
            <a:chOff x="4286" y="1739"/>
            <a:chExt cx="953" cy="920"/>
          </a:xfrm>
        </p:grpSpPr>
        <p:sp>
          <p:nvSpPr>
            <p:cNvPr id="32" name="Text Box 18"/>
            <p:cNvSpPr txBox="1">
              <a:spLocks noChangeArrowheads="1"/>
            </p:cNvSpPr>
            <p:nvPr/>
          </p:nvSpPr>
          <p:spPr bwMode="auto">
            <a:xfrm>
              <a:off x="4286" y="1739"/>
              <a:ext cx="953" cy="330"/>
            </a:xfrm>
            <a:prstGeom prst="rect">
              <a:avLst/>
            </a:prstGeom>
            <a:noFill/>
            <a:ln w="22225">
              <a:solidFill>
                <a:srgbClr val="F87A24"/>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0"/>
                </a:spcBef>
              </a:pPr>
              <a:r>
                <a:rPr lang="zh-CN" altLang="en-US" sz="1400" b="1" dirty="0"/>
                <a:t>方向相反大小相等结果抵消</a:t>
              </a:r>
            </a:p>
          </p:txBody>
        </p:sp>
        <p:sp>
          <p:nvSpPr>
            <p:cNvPr id="33" name="Line 79"/>
            <p:cNvSpPr>
              <a:spLocks noChangeShapeType="1"/>
            </p:cNvSpPr>
            <p:nvPr/>
          </p:nvSpPr>
          <p:spPr bwMode="auto">
            <a:xfrm flipH="1">
              <a:off x="4377" y="2069"/>
              <a:ext cx="544" cy="590"/>
            </a:xfrm>
            <a:prstGeom prst="line">
              <a:avLst/>
            </a:prstGeom>
            <a:noFill/>
            <a:ln w="25400">
              <a:solidFill>
                <a:srgbClr val="F87A24"/>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sp>
        <p:nvSpPr>
          <p:cNvPr id="34" name="矩形 33"/>
          <p:cNvSpPr/>
          <p:nvPr/>
        </p:nvSpPr>
        <p:spPr>
          <a:xfrm>
            <a:off x="683568" y="3435846"/>
            <a:ext cx="8208912" cy="1231106"/>
          </a:xfrm>
          <a:prstGeom prst="rect">
            <a:avLst/>
          </a:prstGeom>
          <a:noFill/>
          <a:ln>
            <a:noFill/>
          </a:ln>
        </p:spPr>
        <p:txBody>
          <a:bodyPr wrap="square" lIns="0" tIns="0" rIns="0" bIns="0">
            <a:spAutoFit/>
          </a:bodyPr>
          <a:lstStyle/>
          <a:p>
            <a:pPr>
              <a:spcBef>
                <a:spcPts val="600"/>
              </a:spcBef>
              <a:spcAft>
                <a:spcPts val="600"/>
              </a:spcAft>
            </a:pPr>
            <a:r>
              <a:rPr lang="zh-CN" altLang="en-US" sz="2000" b="1" dirty="0">
                <a:solidFill>
                  <a:srgbClr val="00ADA9"/>
                </a:solidFill>
                <a:latin typeface="Times New Roman" panose="02020603050405020304" pitchFamily="18" charset="0"/>
                <a:cs typeface="Times New Roman" panose="02020603050405020304" pitchFamily="18" charset="0"/>
              </a:rPr>
              <a:t>斯托克斯</a:t>
            </a:r>
            <a:r>
              <a:rPr lang="zh-CN" altLang="zh-CN" sz="2000" b="1" dirty="0">
                <a:solidFill>
                  <a:srgbClr val="00ADA9"/>
                </a:solidFill>
                <a:latin typeface="Times New Roman" panose="02020603050405020304" pitchFamily="18" charset="0"/>
                <a:cs typeface="Times New Roman" panose="02020603050405020304" pitchFamily="18" charset="0"/>
              </a:rPr>
              <a:t>定理的物理内涵：</a:t>
            </a:r>
          </a:p>
          <a:p>
            <a:pPr marL="541338" lvl="1" indent="-180975">
              <a:spcBef>
                <a:spcPts val="600"/>
              </a:spcBef>
              <a:spcAft>
                <a:spcPts val="600"/>
              </a:spcAft>
              <a:buClr>
                <a:schemeClr val="accent1"/>
              </a:buClr>
              <a:buSzPct val="70000"/>
              <a:buFont typeface="Wingdings" panose="05000000000000000000" pitchFamily="2" charset="2"/>
              <a:buChar char="l"/>
            </a:pPr>
            <a:r>
              <a:rPr lang="zh-CN" altLang="zh-CN" sz="2000" b="1" dirty="0">
                <a:latin typeface="Times New Roman" panose="02020603050405020304" pitchFamily="18" charset="0"/>
                <a:cs typeface="Times New Roman" panose="02020603050405020304" pitchFamily="18" charset="0"/>
              </a:rPr>
              <a:t>矢量场</a:t>
            </a:r>
            <a:r>
              <a:rPr lang="zh-CN" altLang="en-US" sz="2000" b="1" dirty="0">
                <a:latin typeface="Times New Roman" panose="02020603050405020304" pitchFamily="18" charset="0"/>
                <a:cs typeface="Times New Roman" panose="02020603050405020304" pitchFamily="18" charset="0"/>
              </a:rPr>
              <a:t>在限定曲面的闭合曲线上的线积分</a:t>
            </a:r>
            <a:r>
              <a:rPr lang="zh-CN" altLang="zh-CN" sz="2000" b="1" dirty="0">
                <a:latin typeface="Times New Roman" panose="02020603050405020304" pitchFamily="18" charset="0"/>
                <a:cs typeface="Times New Roman" panose="02020603050405020304" pitchFamily="18" charset="0"/>
              </a:rPr>
              <a:t>等于</a:t>
            </a:r>
            <a:r>
              <a:rPr lang="zh-CN" altLang="en-US" sz="2000" b="1" dirty="0">
                <a:latin typeface="Times New Roman" panose="02020603050405020304" pitchFamily="18" charset="0"/>
                <a:cs typeface="Times New Roman" panose="02020603050405020304" pitchFamily="18" charset="0"/>
              </a:rPr>
              <a:t>矢量场旋度</a:t>
            </a:r>
            <a:r>
              <a:rPr lang="zh-CN" altLang="zh-CN" sz="2000" b="1" dirty="0">
                <a:latin typeface="Times New Roman" panose="02020603050405020304" pitchFamily="18" charset="0"/>
                <a:cs typeface="Times New Roman" panose="02020603050405020304" pitchFamily="18" charset="0"/>
              </a:rPr>
              <a:t>的</a:t>
            </a:r>
            <a:r>
              <a:rPr lang="zh-CN" altLang="en-US" sz="2000" b="1" dirty="0">
                <a:latin typeface="Times New Roman" panose="02020603050405020304" pitchFamily="18" charset="0"/>
                <a:cs typeface="Times New Roman" panose="02020603050405020304" pitchFamily="18" charset="0"/>
              </a:rPr>
              <a:t>面</a:t>
            </a:r>
            <a:r>
              <a:rPr lang="zh-CN" altLang="zh-CN" sz="2000" b="1" dirty="0">
                <a:latin typeface="Times New Roman" panose="02020603050405020304" pitchFamily="18" charset="0"/>
                <a:cs typeface="Times New Roman" panose="02020603050405020304" pitchFamily="18" charset="0"/>
              </a:rPr>
              <a:t>积分；</a:t>
            </a:r>
          </a:p>
          <a:p>
            <a:pPr marL="541338" lvl="1" indent="-180975">
              <a:spcBef>
                <a:spcPts val="600"/>
              </a:spcBef>
              <a:spcAft>
                <a:spcPts val="600"/>
              </a:spcAft>
              <a:buClr>
                <a:schemeClr val="accent1"/>
              </a:buClr>
              <a:buSzPct val="70000"/>
              <a:buFont typeface="Wingdings" panose="05000000000000000000" pitchFamily="2" charset="2"/>
              <a:buChar char="l"/>
            </a:pPr>
            <a:r>
              <a:rPr lang="zh-CN" altLang="zh-CN" sz="2000" b="1" dirty="0">
                <a:latin typeface="Times New Roman" panose="02020603050405020304" pitchFamily="18" charset="0"/>
                <a:cs typeface="Times New Roman" panose="02020603050405020304" pitchFamily="18" charset="0"/>
              </a:rPr>
              <a:t>一定</a:t>
            </a:r>
            <a:r>
              <a:rPr lang="zh-CN" altLang="en-US" sz="2000" b="1" dirty="0">
                <a:latin typeface="Times New Roman" panose="02020603050405020304" pitchFamily="18" charset="0"/>
                <a:cs typeface="Times New Roman" panose="02020603050405020304" pitchFamily="18" charset="0"/>
              </a:rPr>
              <a:t>面积</a:t>
            </a:r>
            <a:r>
              <a:rPr lang="en-US" altLang="zh-CN" sz="2000" b="1" i="1" dirty="0">
                <a:latin typeface="Times New Roman" panose="02020603050405020304" pitchFamily="18" charset="0"/>
                <a:cs typeface="Times New Roman" panose="02020603050405020304" pitchFamily="18" charset="0"/>
              </a:rPr>
              <a:t>S</a:t>
            </a:r>
            <a:r>
              <a:rPr lang="zh-CN" altLang="zh-CN" sz="2000" b="1" dirty="0">
                <a:latin typeface="Times New Roman" panose="02020603050405020304" pitchFamily="18" charset="0"/>
                <a:cs typeface="Times New Roman" panose="02020603050405020304" pitchFamily="18" charset="0"/>
              </a:rPr>
              <a:t>中矢量场的</a:t>
            </a:r>
            <a:r>
              <a:rPr lang="zh-CN" altLang="en-US" sz="2000" b="1" dirty="0">
                <a:latin typeface="Times New Roman" panose="02020603050405020304" pitchFamily="18" charset="0"/>
                <a:cs typeface="Times New Roman" panose="02020603050405020304" pitchFamily="18" charset="0"/>
              </a:rPr>
              <a:t>涡旋</a:t>
            </a:r>
            <a:r>
              <a:rPr lang="zh-CN" altLang="zh-CN" sz="2000" b="1" dirty="0">
                <a:latin typeface="Times New Roman" panose="02020603050405020304" pitchFamily="18" charset="0"/>
                <a:cs typeface="Times New Roman" panose="02020603050405020304" pitchFamily="18" charset="0"/>
              </a:rPr>
              <a:t>程度是其中各点处</a:t>
            </a:r>
            <a:r>
              <a:rPr lang="zh-CN" altLang="en-US" sz="2000" b="1" dirty="0">
                <a:latin typeface="Times New Roman" panose="02020603050405020304" pitchFamily="18" charset="0"/>
                <a:cs typeface="Times New Roman" panose="02020603050405020304" pitchFamily="18" charset="0"/>
              </a:rPr>
              <a:t>涡旋</a:t>
            </a:r>
            <a:r>
              <a:rPr lang="zh-CN" altLang="zh-CN" sz="2000" b="1" dirty="0">
                <a:latin typeface="Times New Roman" panose="02020603050405020304" pitchFamily="18" charset="0"/>
                <a:cs typeface="Times New Roman" panose="02020603050405020304" pitchFamily="18" charset="0"/>
              </a:rPr>
              <a:t>程度的</a:t>
            </a:r>
            <a:r>
              <a:rPr lang="zh-CN" altLang="en-US" sz="2000" b="1" dirty="0">
                <a:latin typeface="Times New Roman" panose="02020603050405020304" pitchFamily="18" charset="0"/>
                <a:cs typeface="Times New Roman" panose="02020603050405020304" pitchFamily="18" charset="0"/>
              </a:rPr>
              <a:t>叠加</a:t>
            </a:r>
            <a:r>
              <a:rPr lang="zh-CN" altLang="zh-CN"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47957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79263" y="195486"/>
            <a:ext cx="8785225" cy="1615827"/>
            <a:chOff x="107255" y="228083"/>
            <a:chExt cx="8785225" cy="1615827"/>
          </a:xfrm>
        </p:grpSpPr>
        <p:sp>
          <p:nvSpPr>
            <p:cNvPr id="3" name="Text Box 19"/>
            <p:cNvSpPr txBox="1">
              <a:spLocks noChangeArrowheads="1"/>
            </p:cNvSpPr>
            <p:nvPr/>
          </p:nvSpPr>
          <p:spPr bwMode="auto">
            <a:xfrm>
              <a:off x="107255" y="228083"/>
              <a:ext cx="8785225"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panose="05000000000000000000" pitchFamily="2" charset="2"/>
                <a:buChar char="•"/>
                <a:defRPr sz="3200" b="1">
                  <a:solidFill>
                    <a:srgbClr val="000000"/>
                  </a:solidFill>
                  <a:latin typeface="Verdana" panose="020B0604030504040204" pitchFamily="34" charset="0"/>
                  <a:ea typeface="楷体_GB2312" pitchFamily="49"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algn="just" latinLnBrk="1">
                <a:lnSpc>
                  <a:spcPct val="150000"/>
                </a:lnSpc>
                <a:spcBef>
                  <a:spcPct val="0"/>
                </a:spcBef>
                <a:buClrTx/>
                <a:buSzTx/>
                <a:buNone/>
              </a:pPr>
              <a:r>
                <a:rPr kumimoji="1" lang="en-US" altLang="zh-CN" sz="2200" dirty="0">
                  <a:solidFill>
                    <a:srgbClr val="F87A24"/>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200" dirty="0">
                  <a:solidFill>
                    <a:srgbClr val="F87A24"/>
                  </a:solidFill>
                  <a:latin typeface="Times New Roman" panose="02020603050405020304" pitchFamily="18" charset="0"/>
                  <a:ea typeface="宋体" panose="02010600030101010101" pitchFamily="2" charset="-122"/>
                  <a:cs typeface="Times New Roman" panose="02020603050405020304" pitchFamily="18" charset="0"/>
                </a:rPr>
                <a:t>例题巩固</a:t>
              </a:r>
              <a:r>
                <a:rPr kumimoji="1" lang="en-US" altLang="zh-CN" sz="2200" dirty="0">
                  <a:solidFill>
                    <a:srgbClr val="F87A24"/>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200" dirty="0">
                  <a:latin typeface="Times New Roman" panose="02020603050405020304" pitchFamily="18" charset="0"/>
                  <a:ea typeface="+mn-ea"/>
                  <a:cs typeface="Times New Roman" panose="02020603050405020304" pitchFamily="18" charset="0"/>
                </a:rPr>
                <a:t>求矢量</a:t>
              </a:r>
              <a:r>
                <a:rPr lang="en-US" altLang="zh-CN" sz="2200" dirty="0">
                  <a:latin typeface="Times New Roman" panose="02020603050405020304" pitchFamily="18" charset="0"/>
                  <a:ea typeface="+mn-ea"/>
                  <a:cs typeface="Times New Roman" panose="02020603050405020304" pitchFamily="18" charset="0"/>
                </a:rPr>
                <a:t>                                    </a:t>
              </a:r>
              <a:r>
                <a:rPr lang="zh-CN" altLang="zh-CN" sz="2200" dirty="0">
                  <a:latin typeface="Times New Roman" panose="02020603050405020304" pitchFamily="18" charset="0"/>
                  <a:ea typeface="+mn-ea"/>
                  <a:cs typeface="Times New Roman" panose="02020603050405020304" pitchFamily="18" charset="0"/>
                </a:rPr>
                <a:t>沿</a:t>
              </a:r>
              <a:r>
                <a:rPr lang="en-US" altLang="zh-CN" sz="2200" i="1" dirty="0" err="1">
                  <a:latin typeface="Times New Roman" panose="02020603050405020304" pitchFamily="18" charset="0"/>
                  <a:ea typeface="+mn-ea"/>
                  <a:cs typeface="Times New Roman" panose="02020603050405020304" pitchFamily="18" charset="0"/>
                </a:rPr>
                <a:t>xy</a:t>
              </a:r>
              <a:r>
                <a:rPr lang="zh-CN" altLang="zh-CN" sz="2200" dirty="0">
                  <a:latin typeface="Times New Roman" panose="02020603050405020304" pitchFamily="18" charset="0"/>
                  <a:ea typeface="+mn-ea"/>
                  <a:cs typeface="Times New Roman" panose="02020603050405020304" pitchFamily="18" charset="0"/>
                </a:rPr>
                <a:t>平面上的一个边长为</a:t>
              </a:r>
              <a:r>
                <a:rPr lang="en-US" altLang="zh-CN" sz="2200" dirty="0">
                  <a:latin typeface="Times New Roman" panose="02020603050405020304" pitchFamily="18" charset="0"/>
                  <a:ea typeface="+mn-ea"/>
                  <a:cs typeface="Times New Roman" panose="02020603050405020304" pitchFamily="18" charset="0"/>
                </a:rPr>
                <a:t>2</a:t>
              </a:r>
              <a:r>
                <a:rPr lang="zh-CN" altLang="zh-CN" sz="2200" dirty="0">
                  <a:latin typeface="Times New Roman" panose="02020603050405020304" pitchFamily="18" charset="0"/>
                  <a:ea typeface="+mn-ea"/>
                  <a:cs typeface="Times New Roman" panose="02020603050405020304" pitchFamily="18" charset="0"/>
                </a:rPr>
                <a:t>的正方形回路的线积分，此正方形的两边分别与</a:t>
              </a:r>
              <a:r>
                <a:rPr lang="en-US" altLang="zh-CN" sz="2200" i="1" dirty="0">
                  <a:latin typeface="Times New Roman" panose="02020603050405020304" pitchFamily="18" charset="0"/>
                  <a:ea typeface="+mn-ea"/>
                  <a:cs typeface="Times New Roman" panose="02020603050405020304" pitchFamily="18" charset="0"/>
                </a:rPr>
                <a:t>x</a:t>
              </a:r>
              <a:r>
                <a:rPr lang="zh-CN" altLang="zh-CN" sz="2200" dirty="0">
                  <a:latin typeface="Times New Roman" panose="02020603050405020304" pitchFamily="18" charset="0"/>
                  <a:ea typeface="+mn-ea"/>
                  <a:cs typeface="Times New Roman" panose="02020603050405020304" pitchFamily="18" charset="0"/>
                </a:rPr>
                <a:t>轴和</a:t>
              </a:r>
              <a:r>
                <a:rPr lang="en-US" altLang="zh-CN" sz="2200" i="1" dirty="0">
                  <a:latin typeface="Times New Roman" panose="02020603050405020304" pitchFamily="18" charset="0"/>
                  <a:ea typeface="+mn-ea"/>
                  <a:cs typeface="Times New Roman" panose="02020603050405020304" pitchFamily="18" charset="0"/>
                </a:rPr>
                <a:t>y</a:t>
              </a:r>
              <a:r>
                <a:rPr lang="zh-CN" altLang="zh-CN" sz="2200" dirty="0">
                  <a:latin typeface="Times New Roman" panose="02020603050405020304" pitchFamily="18" charset="0"/>
                  <a:ea typeface="+mn-ea"/>
                  <a:cs typeface="Times New Roman" panose="02020603050405020304" pitchFamily="18" charset="0"/>
                </a:rPr>
                <a:t>轴相重合。再求</a:t>
              </a:r>
              <a:endParaRPr lang="en-US" altLang="zh-CN" sz="2200" dirty="0">
                <a:latin typeface="Times New Roman" panose="02020603050405020304" pitchFamily="18" charset="0"/>
                <a:ea typeface="+mn-ea"/>
                <a:cs typeface="Times New Roman" panose="02020603050405020304" pitchFamily="18" charset="0"/>
              </a:endParaRPr>
            </a:p>
            <a:p>
              <a:pPr algn="just" latinLnBrk="1">
                <a:lnSpc>
                  <a:spcPct val="150000"/>
                </a:lnSpc>
                <a:spcBef>
                  <a:spcPct val="0"/>
                </a:spcBef>
                <a:buClrTx/>
                <a:buSzTx/>
                <a:buNone/>
              </a:pPr>
              <a:r>
                <a:rPr lang="en-US" altLang="zh-CN" sz="2200" dirty="0"/>
                <a:t>        </a:t>
              </a:r>
              <a:r>
                <a:rPr lang="zh-CN" altLang="zh-CN" sz="2200" dirty="0"/>
                <a:t>对此回路所包围的曲面积分，验证斯托克斯定理。</a:t>
              </a:r>
              <a:r>
                <a:rPr lang="en-US" altLang="zh-CN" sz="2200" dirty="0">
                  <a:latin typeface="Times New Roman" panose="02020603050405020304" pitchFamily="18" charset="0"/>
                  <a:ea typeface="+mn-ea"/>
                  <a:cs typeface="Times New Roman" panose="02020603050405020304" pitchFamily="18" charset="0"/>
                </a:rPr>
                <a:t>  </a:t>
              </a:r>
              <a:endParaRPr kumimoji="1" lang="zh-CN" altLang="en-US" sz="22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14" name="对象 13"/>
            <p:cNvGraphicFramePr>
              <a:graphicFrameLocks noChangeAspect="1"/>
            </p:cNvGraphicFramePr>
            <p:nvPr/>
          </p:nvGraphicFramePr>
          <p:xfrm>
            <a:off x="2771801" y="339502"/>
            <a:ext cx="2520280" cy="412804"/>
          </p:xfrm>
          <a:graphic>
            <a:graphicData uri="http://schemas.openxmlformats.org/presentationml/2006/ole">
              <mc:AlternateContent xmlns:mc="http://schemas.openxmlformats.org/markup-compatibility/2006">
                <mc:Choice xmlns:v="urn:schemas-microsoft-com:vml" Requires="v">
                  <p:oleObj name="Equation" r:id="rId2" imgW="1473120" imgH="241200" progId="Equation.DSMT4">
                    <p:embed/>
                  </p:oleObj>
                </mc:Choice>
                <mc:Fallback>
                  <p:oleObj name="Equation" r:id="rId2" imgW="1473120" imgH="241200" progId="Equation.DSMT4">
                    <p:embed/>
                    <p:pic>
                      <p:nvPicPr>
                        <p:cNvPr id="0" name=""/>
                        <p:cNvPicPr/>
                        <p:nvPr/>
                      </p:nvPicPr>
                      <p:blipFill>
                        <a:blip r:embed="rId3"/>
                        <a:stretch>
                          <a:fillRect/>
                        </a:stretch>
                      </p:blipFill>
                      <p:spPr>
                        <a:xfrm>
                          <a:off x="2771801" y="339502"/>
                          <a:ext cx="2520280" cy="412804"/>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251520" y="1347614"/>
            <a:ext cx="656319" cy="359917"/>
          </p:xfrm>
          <a:graphic>
            <a:graphicData uri="http://schemas.openxmlformats.org/presentationml/2006/ole">
              <mc:AlternateContent xmlns:mc="http://schemas.openxmlformats.org/markup-compatibility/2006">
                <mc:Choice xmlns:v="urn:schemas-microsoft-com:vml" Requires="v">
                  <p:oleObj name="Equation" r:id="rId4" imgW="393480" imgH="215640" progId="Equation.DSMT4">
                    <p:embed/>
                  </p:oleObj>
                </mc:Choice>
                <mc:Fallback>
                  <p:oleObj name="Equation" r:id="rId4" imgW="393480" imgH="215640" progId="Equation.DSMT4">
                    <p:embed/>
                    <p:pic>
                      <p:nvPicPr>
                        <p:cNvPr id="0" name=""/>
                        <p:cNvPicPr/>
                        <p:nvPr/>
                      </p:nvPicPr>
                      <p:blipFill>
                        <a:blip r:embed="rId5"/>
                        <a:stretch>
                          <a:fillRect/>
                        </a:stretch>
                      </p:blipFill>
                      <p:spPr>
                        <a:xfrm>
                          <a:off x="251520" y="1347614"/>
                          <a:ext cx="656319" cy="359917"/>
                        </a:xfrm>
                        <a:prstGeom prst="rect">
                          <a:avLst/>
                        </a:prstGeom>
                      </p:spPr>
                    </p:pic>
                  </p:oleObj>
                </mc:Fallback>
              </mc:AlternateContent>
            </a:graphicData>
          </a:graphic>
        </p:graphicFrame>
      </p:grpSp>
      <p:pic>
        <p:nvPicPr>
          <p:cNvPr id="17" name="图片 16"/>
          <p:cNvPicPr>
            <a:picLocks noChangeAspect="1"/>
          </p:cNvPicPr>
          <p:nvPr/>
        </p:nvPicPr>
        <p:blipFill rotWithShape="1">
          <a:blip r:embed="rId6">
            <a:extLst>
              <a:ext uri="{28A0092B-C50C-407E-A947-70E740481C1C}">
                <a14:useLocalDpi xmlns:a14="http://schemas.microsoft.com/office/drawing/2010/main" val="0"/>
              </a:ext>
            </a:extLst>
          </a:blip>
          <a:srcRect r="2124" b="12231"/>
          <a:stretch/>
        </p:blipFill>
        <p:spPr>
          <a:xfrm>
            <a:off x="0" y="2768912"/>
            <a:ext cx="2396263" cy="2345449"/>
          </a:xfrm>
          <a:prstGeom prst="rect">
            <a:avLst/>
          </a:prstGeom>
        </p:spPr>
      </p:pic>
      <p:sp>
        <p:nvSpPr>
          <p:cNvPr id="19" name="文本框 18"/>
          <p:cNvSpPr txBox="1"/>
          <p:nvPr/>
        </p:nvSpPr>
        <p:spPr>
          <a:xfrm>
            <a:off x="251520" y="1996847"/>
            <a:ext cx="936104" cy="430887"/>
          </a:xfrm>
          <a:prstGeom prst="rect">
            <a:avLst/>
          </a:prstGeom>
          <a:noFill/>
        </p:spPr>
        <p:txBody>
          <a:bodyPr wrap="square" rtlCol="0">
            <a:spAutoFit/>
          </a:bodyPr>
          <a:lstStyle/>
          <a:p>
            <a:r>
              <a:rPr lang="zh-CN" altLang="en-US" sz="2200" b="1" dirty="0"/>
              <a:t>解：</a:t>
            </a:r>
          </a:p>
        </p:txBody>
      </p:sp>
      <p:graphicFrame>
        <p:nvGraphicFramePr>
          <p:cNvPr id="20" name="对象 19"/>
          <p:cNvGraphicFramePr>
            <a:graphicFrameLocks noChangeAspect="1"/>
          </p:cNvGraphicFramePr>
          <p:nvPr/>
        </p:nvGraphicFramePr>
        <p:xfrm>
          <a:off x="908050" y="1923677"/>
          <a:ext cx="7912422" cy="618087"/>
        </p:xfrm>
        <a:graphic>
          <a:graphicData uri="http://schemas.openxmlformats.org/presentationml/2006/ole">
            <mc:AlternateContent xmlns:mc="http://schemas.openxmlformats.org/markup-compatibility/2006">
              <mc:Choice xmlns:v="urn:schemas-microsoft-com:vml" Requires="v">
                <p:oleObj name="Equation" r:id="rId7" imgW="5041800" imgH="355320" progId="Equation.DSMT4">
                  <p:embed/>
                </p:oleObj>
              </mc:Choice>
              <mc:Fallback>
                <p:oleObj name="Equation" r:id="rId7" imgW="5041800" imgH="355320" progId="Equation.DSMT4">
                  <p:embed/>
                  <p:pic>
                    <p:nvPicPr>
                      <p:cNvPr id="0" name=""/>
                      <p:cNvPicPr/>
                      <p:nvPr/>
                    </p:nvPicPr>
                    <p:blipFill>
                      <a:blip r:embed="rId8"/>
                      <a:stretch>
                        <a:fillRect/>
                      </a:stretch>
                    </p:blipFill>
                    <p:spPr>
                      <a:xfrm>
                        <a:off x="908050" y="1923677"/>
                        <a:ext cx="7912422" cy="618087"/>
                      </a:xfrm>
                      <a:prstGeom prst="rect">
                        <a:avLst/>
                      </a:prstGeom>
                    </p:spPr>
                  </p:pic>
                </p:oleObj>
              </mc:Fallback>
            </mc:AlternateContent>
          </a:graphicData>
        </a:graphic>
      </p:graphicFrame>
      <p:graphicFrame>
        <p:nvGraphicFramePr>
          <p:cNvPr id="21" name="对象 20"/>
          <p:cNvGraphicFramePr>
            <a:graphicFrameLocks noChangeAspect="1"/>
          </p:cNvGraphicFramePr>
          <p:nvPr/>
        </p:nvGraphicFramePr>
        <p:xfrm>
          <a:off x="1715814" y="2643758"/>
          <a:ext cx="4224338" cy="573087"/>
        </p:xfrm>
        <a:graphic>
          <a:graphicData uri="http://schemas.openxmlformats.org/presentationml/2006/ole">
            <mc:AlternateContent xmlns:mc="http://schemas.openxmlformats.org/markup-compatibility/2006">
              <mc:Choice xmlns:v="urn:schemas-microsoft-com:vml" Requires="v">
                <p:oleObj name="Equation" r:id="rId9" imgW="2692080" imgH="330120" progId="Equation.DSMT4">
                  <p:embed/>
                </p:oleObj>
              </mc:Choice>
              <mc:Fallback>
                <p:oleObj name="Equation" r:id="rId9" imgW="2692080" imgH="330120" progId="Equation.DSMT4">
                  <p:embed/>
                  <p:pic>
                    <p:nvPicPr>
                      <p:cNvPr id="0" name=""/>
                      <p:cNvPicPr/>
                      <p:nvPr/>
                    </p:nvPicPr>
                    <p:blipFill>
                      <a:blip r:embed="rId10"/>
                      <a:stretch>
                        <a:fillRect/>
                      </a:stretch>
                    </p:blipFill>
                    <p:spPr>
                      <a:xfrm>
                        <a:off x="1715814" y="2643758"/>
                        <a:ext cx="4224338" cy="573087"/>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3122414" y="3291830"/>
          <a:ext cx="4113882" cy="1674813"/>
        </p:xfrm>
        <a:graphic>
          <a:graphicData uri="http://schemas.openxmlformats.org/presentationml/2006/ole">
            <mc:AlternateContent xmlns:mc="http://schemas.openxmlformats.org/markup-compatibility/2006">
              <mc:Choice xmlns:v="urn:schemas-microsoft-com:vml" Requires="v">
                <p:oleObj name="Equation" r:id="rId11" imgW="2438280" imgH="965160" progId="Equation.DSMT4">
                  <p:embed/>
                </p:oleObj>
              </mc:Choice>
              <mc:Fallback>
                <p:oleObj name="Equation" r:id="rId11" imgW="2438280" imgH="965160" progId="Equation.DSMT4">
                  <p:embed/>
                  <p:pic>
                    <p:nvPicPr>
                      <p:cNvPr id="0" name=""/>
                      <p:cNvPicPr/>
                      <p:nvPr/>
                    </p:nvPicPr>
                    <p:blipFill>
                      <a:blip r:embed="rId12"/>
                      <a:stretch>
                        <a:fillRect/>
                      </a:stretch>
                    </p:blipFill>
                    <p:spPr>
                      <a:xfrm>
                        <a:off x="3122414" y="3291830"/>
                        <a:ext cx="4113882" cy="1674813"/>
                      </a:xfrm>
                      <a:prstGeom prst="rect">
                        <a:avLst/>
                      </a:prstGeom>
                    </p:spPr>
                  </p:pic>
                </p:oleObj>
              </mc:Fallback>
            </mc:AlternateContent>
          </a:graphicData>
        </a:graphic>
      </p:graphicFrame>
      <p:sp>
        <p:nvSpPr>
          <p:cNvPr id="23" name="文本框 22"/>
          <p:cNvSpPr txBox="1"/>
          <p:nvPr/>
        </p:nvSpPr>
        <p:spPr>
          <a:xfrm>
            <a:off x="2627784" y="3867894"/>
            <a:ext cx="936104" cy="430887"/>
          </a:xfrm>
          <a:prstGeom prst="rect">
            <a:avLst/>
          </a:prstGeom>
          <a:noFill/>
        </p:spPr>
        <p:txBody>
          <a:bodyPr wrap="square" rtlCol="0">
            <a:spAutoFit/>
          </a:bodyPr>
          <a:lstStyle/>
          <a:p>
            <a:r>
              <a:rPr lang="zh-CN" altLang="en-US" sz="2200" b="1" dirty="0"/>
              <a:t>又</a:t>
            </a:r>
          </a:p>
        </p:txBody>
      </p:sp>
    </p:spTree>
    <p:extLst>
      <p:ext uri="{BB962C8B-B14F-4D97-AF65-F5344CB8AC3E}">
        <p14:creationId xmlns:p14="http://schemas.microsoft.com/office/powerpoint/2010/main" val="3681742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627534"/>
            <a:ext cx="752129" cy="430887"/>
          </a:xfrm>
          <a:prstGeom prst="rect">
            <a:avLst/>
          </a:prstGeom>
          <a:noFill/>
        </p:spPr>
        <p:txBody>
          <a:bodyPr wrap="square" rtlCol="0">
            <a:spAutoFit/>
          </a:bodyPr>
          <a:lstStyle/>
          <a:p>
            <a:r>
              <a:rPr lang="zh-CN" altLang="zh-CN" sz="2200" b="1" dirty="0"/>
              <a:t>所以</a:t>
            </a:r>
          </a:p>
        </p:txBody>
      </p:sp>
      <p:graphicFrame>
        <p:nvGraphicFramePr>
          <p:cNvPr id="3" name="对象 2"/>
          <p:cNvGraphicFramePr>
            <a:graphicFrameLocks noChangeAspect="1"/>
          </p:cNvGraphicFramePr>
          <p:nvPr/>
        </p:nvGraphicFramePr>
        <p:xfrm>
          <a:off x="1475656" y="1275606"/>
          <a:ext cx="6396037" cy="573087"/>
        </p:xfrm>
        <a:graphic>
          <a:graphicData uri="http://schemas.openxmlformats.org/presentationml/2006/ole">
            <mc:AlternateContent xmlns:mc="http://schemas.openxmlformats.org/markup-compatibility/2006">
              <mc:Choice xmlns:v="urn:schemas-microsoft-com:vml" Requires="v">
                <p:oleObj name="Equation" r:id="rId2" imgW="4076640" imgH="330120" progId="Equation.DSMT4">
                  <p:embed/>
                </p:oleObj>
              </mc:Choice>
              <mc:Fallback>
                <p:oleObj name="Equation" r:id="rId2" imgW="4076640" imgH="330120" progId="Equation.DSMT4">
                  <p:embed/>
                  <p:pic>
                    <p:nvPicPr>
                      <p:cNvPr id="0" name=""/>
                      <p:cNvPicPr/>
                      <p:nvPr/>
                    </p:nvPicPr>
                    <p:blipFill>
                      <a:blip r:embed="rId3"/>
                      <a:stretch>
                        <a:fillRect/>
                      </a:stretch>
                    </p:blipFill>
                    <p:spPr>
                      <a:xfrm>
                        <a:off x="1475656" y="1275606"/>
                        <a:ext cx="6396037" cy="573087"/>
                      </a:xfrm>
                      <a:prstGeom prst="rect">
                        <a:avLst/>
                      </a:prstGeom>
                    </p:spPr>
                  </p:pic>
                </p:oleObj>
              </mc:Fallback>
            </mc:AlternateContent>
          </a:graphicData>
        </a:graphic>
      </p:graphicFrame>
      <p:sp>
        <p:nvSpPr>
          <p:cNvPr id="4" name="矩形 3"/>
          <p:cNvSpPr/>
          <p:nvPr/>
        </p:nvSpPr>
        <p:spPr>
          <a:xfrm>
            <a:off x="899592" y="2355726"/>
            <a:ext cx="752129" cy="430887"/>
          </a:xfrm>
          <a:prstGeom prst="rect">
            <a:avLst/>
          </a:prstGeom>
          <a:noFill/>
        </p:spPr>
        <p:txBody>
          <a:bodyPr wrap="square" rtlCol="0">
            <a:spAutoFit/>
          </a:bodyPr>
          <a:lstStyle/>
          <a:p>
            <a:r>
              <a:rPr lang="zh-CN" altLang="zh-CN" sz="2200" b="1" dirty="0"/>
              <a:t>故有</a:t>
            </a:r>
          </a:p>
        </p:txBody>
      </p:sp>
      <p:graphicFrame>
        <p:nvGraphicFramePr>
          <p:cNvPr id="5" name="对象 4"/>
          <p:cNvGraphicFramePr>
            <a:graphicFrameLocks noChangeAspect="1"/>
          </p:cNvGraphicFramePr>
          <p:nvPr/>
        </p:nvGraphicFramePr>
        <p:xfrm>
          <a:off x="3203848" y="2715766"/>
          <a:ext cx="2268537" cy="528637"/>
        </p:xfrm>
        <a:graphic>
          <a:graphicData uri="http://schemas.openxmlformats.org/presentationml/2006/ole">
            <mc:AlternateContent xmlns:mc="http://schemas.openxmlformats.org/markup-compatibility/2006">
              <mc:Choice xmlns:v="urn:schemas-microsoft-com:vml" Requires="v">
                <p:oleObj name="Equation" r:id="rId4" imgW="1447560" imgH="304560" progId="Equation.DSMT4">
                  <p:embed/>
                </p:oleObj>
              </mc:Choice>
              <mc:Fallback>
                <p:oleObj name="Equation" r:id="rId4" imgW="1447560" imgH="304560" progId="Equation.DSMT4">
                  <p:embed/>
                  <p:pic>
                    <p:nvPicPr>
                      <p:cNvPr id="0" name=""/>
                      <p:cNvPicPr/>
                      <p:nvPr/>
                    </p:nvPicPr>
                    <p:blipFill>
                      <a:blip r:embed="rId5"/>
                      <a:stretch>
                        <a:fillRect/>
                      </a:stretch>
                    </p:blipFill>
                    <p:spPr>
                      <a:xfrm>
                        <a:off x="3203848" y="2715766"/>
                        <a:ext cx="2268537" cy="528637"/>
                      </a:xfrm>
                      <a:prstGeom prst="rect">
                        <a:avLst/>
                      </a:prstGeom>
                    </p:spPr>
                  </p:pic>
                </p:oleObj>
              </mc:Fallback>
            </mc:AlternateContent>
          </a:graphicData>
        </a:graphic>
      </p:graphicFrame>
    </p:spTree>
    <p:extLst>
      <p:ext uri="{BB962C8B-B14F-4D97-AF65-F5344CB8AC3E}">
        <p14:creationId xmlns:p14="http://schemas.microsoft.com/office/powerpoint/2010/main" val="3276069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4"/>
          <p:cNvSpPr txBox="1"/>
          <p:nvPr/>
        </p:nvSpPr>
        <p:spPr>
          <a:xfrm>
            <a:off x="374947" y="346774"/>
            <a:ext cx="6285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2800" b="1" dirty="0">
                <a:solidFill>
                  <a:srgbClr val="005DA2"/>
                </a:solidFill>
                <a:latin typeface="微软雅黑" panose="020B0503020204020204" pitchFamily="34" charset="-122"/>
                <a:ea typeface="微软雅黑" panose="020B0503020204020204" pitchFamily="34" charset="-122"/>
              </a:rPr>
              <a:t>总</a:t>
            </a:r>
            <a:r>
              <a:rPr kumimoji="0" lang="zh-CN" altLang="en-US" sz="2800" b="1" i="0" u="none" strike="noStrike" kern="1200" cap="none" spc="0" normalizeH="0" baseline="0" noProof="0" dirty="0">
                <a:ln>
                  <a:noFill/>
                </a:ln>
                <a:solidFill>
                  <a:srgbClr val="005DA2"/>
                </a:solidFill>
                <a:effectLst/>
                <a:uLnTx/>
                <a:uFillTx/>
                <a:latin typeface="微软雅黑" panose="020B0503020204020204" pitchFamily="34" charset="-122"/>
                <a:ea typeface="微软雅黑" panose="020B0503020204020204" pitchFamily="34" charset="-122"/>
                <a:cs typeface="+mn-cs"/>
              </a:rPr>
              <a:t> 结：</a:t>
            </a:r>
            <a:r>
              <a:rPr lang="zh-CN" altLang="en-US" sz="2800" b="1" dirty="0">
                <a:solidFill>
                  <a:srgbClr val="005DA2"/>
                </a:solidFill>
                <a:latin typeface="微软雅黑" panose="020B0503020204020204" pitchFamily="34" charset="-122"/>
                <a:ea typeface="微软雅黑" panose="020B0503020204020204" pitchFamily="34" charset="-122"/>
              </a:rPr>
              <a:t>矢量场的环流与旋度</a:t>
            </a:r>
            <a:endParaRPr lang="en-GB" altLang="zh-CN" sz="2800" b="1" dirty="0">
              <a:solidFill>
                <a:srgbClr val="005DA2"/>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2627784" y="3179539"/>
            <a:ext cx="1656184" cy="646331"/>
          </a:xfrm>
          <a:prstGeom prst="rect">
            <a:avLst/>
          </a:prstGeom>
          <a:noFill/>
        </p:spPr>
        <p:txBody>
          <a:bodyPr wrap="square" rtlCol="0">
            <a:spAutoFit/>
          </a:bodyPr>
          <a:lstStyle>
            <a:defPPr>
              <a:defRPr lang="zh-CN"/>
            </a:defPPr>
            <a:lvl1pPr algn="ctr">
              <a:defRPr b="1">
                <a:solidFill>
                  <a:srgbClr val="F87A24"/>
                </a:solidFill>
                <a:latin typeface="宋体" panose="02010600030101010101" pitchFamily="2" charset="-122"/>
              </a:defRPr>
            </a:lvl1pPr>
          </a:lstStyle>
          <a:p>
            <a:r>
              <a:rPr lang="zh-CN" altLang="en-US" dirty="0"/>
              <a:t>分析矢量场的涡旋特性</a:t>
            </a:r>
          </a:p>
        </p:txBody>
      </p:sp>
      <p:sp>
        <p:nvSpPr>
          <p:cNvPr id="47" name="文本框 46"/>
          <p:cNvSpPr txBox="1"/>
          <p:nvPr/>
        </p:nvSpPr>
        <p:spPr>
          <a:xfrm>
            <a:off x="4635582" y="3149555"/>
            <a:ext cx="2312682" cy="646331"/>
          </a:xfrm>
          <a:prstGeom prst="rect">
            <a:avLst/>
          </a:prstGeom>
          <a:noFill/>
        </p:spPr>
        <p:txBody>
          <a:bodyPr wrap="square" rtlCol="0">
            <a:spAutoFit/>
          </a:bodyPr>
          <a:lstStyle>
            <a:defPPr>
              <a:defRPr lang="zh-CN"/>
            </a:defPPr>
            <a:lvl1pPr algn="ctr">
              <a:defRPr b="1">
                <a:solidFill>
                  <a:srgbClr val="F87A24"/>
                </a:solidFill>
                <a:latin typeface="宋体" panose="02010600030101010101" pitchFamily="2" charset="-122"/>
              </a:defRPr>
            </a:lvl1pPr>
          </a:lstStyle>
          <a:p>
            <a:r>
              <a:rPr lang="zh-CN" altLang="en-US" dirty="0"/>
              <a:t>分析</a:t>
            </a:r>
            <a:r>
              <a:rPr lang="zh-CN" altLang="zh-CN" dirty="0"/>
              <a:t>空间任意位置处矢量场</a:t>
            </a:r>
            <a:r>
              <a:rPr lang="zh-CN" altLang="en-US" dirty="0"/>
              <a:t>涡旋</a:t>
            </a:r>
            <a:r>
              <a:rPr lang="zh-CN" altLang="zh-CN" dirty="0"/>
              <a:t>变化规律</a:t>
            </a:r>
            <a:endParaRPr lang="zh-CN" altLang="en-US" dirty="0"/>
          </a:p>
        </p:txBody>
      </p:sp>
      <p:sp>
        <p:nvSpPr>
          <p:cNvPr id="48" name="Rectangle 18"/>
          <p:cNvSpPr>
            <a:spLocks noChangeArrowheads="1"/>
          </p:cNvSpPr>
          <p:nvPr/>
        </p:nvSpPr>
        <p:spPr bwMode="auto">
          <a:xfrm>
            <a:off x="107504" y="3891121"/>
            <a:ext cx="8856984" cy="984885"/>
          </a:xfrm>
          <a:prstGeom prst="rect">
            <a:avLst/>
          </a:prstGeom>
          <a:solidFill>
            <a:schemeClr val="accent1"/>
          </a:solidFill>
          <a:ln>
            <a:noFill/>
          </a:ln>
        </p:spPr>
        <p:txBody>
          <a:bodyPr wrap="square" lIns="0" tIns="0" rIns="0" bIns="0">
            <a:spAutoFit/>
          </a:bodyPr>
          <a:lstStyle/>
          <a:p>
            <a:pPr algn="ctr">
              <a:spcBef>
                <a:spcPct val="50000"/>
              </a:spcBef>
            </a:pPr>
            <a:r>
              <a:rPr lang="zh-CN" altLang="en-US" sz="2800" b="1" dirty="0">
                <a:solidFill>
                  <a:schemeClr val="bg1"/>
                </a:solidFill>
                <a:latin typeface="楷体_GB2312" pitchFamily="49" charset="-122"/>
              </a:rPr>
              <a:t>旋度的能力</a:t>
            </a:r>
            <a:endParaRPr lang="en-US" altLang="zh-CN" sz="2800" b="1" dirty="0">
              <a:solidFill>
                <a:schemeClr val="bg1"/>
              </a:solidFill>
              <a:latin typeface="楷体_GB2312" pitchFamily="49" charset="-122"/>
            </a:endParaRPr>
          </a:p>
          <a:p>
            <a:pPr algn="ctr">
              <a:spcBef>
                <a:spcPct val="50000"/>
              </a:spcBef>
            </a:pPr>
            <a:r>
              <a:rPr lang="zh-CN" altLang="zh-CN" sz="2400" b="1" dirty="0">
                <a:solidFill>
                  <a:schemeClr val="bg1"/>
                </a:solidFill>
                <a:latin typeface="楷体_GB2312" pitchFamily="49" charset="-122"/>
              </a:rPr>
              <a:t>空间中矢量场的</a:t>
            </a:r>
            <a:r>
              <a:rPr lang="zh-CN" altLang="en-US" sz="2400" b="1" dirty="0">
                <a:solidFill>
                  <a:schemeClr val="bg1"/>
                </a:solidFill>
                <a:latin typeface="楷体_GB2312" pitchFamily="49" charset="-122"/>
              </a:rPr>
              <a:t>涡旋特性可以</a:t>
            </a:r>
            <a:r>
              <a:rPr lang="zh-CN" altLang="zh-CN" sz="2400" b="1" dirty="0">
                <a:solidFill>
                  <a:schemeClr val="bg1"/>
                </a:solidFill>
                <a:latin typeface="楷体_GB2312" pitchFamily="49" charset="-122"/>
              </a:rPr>
              <a:t>通过对矢量场的</a:t>
            </a:r>
            <a:r>
              <a:rPr lang="zh-CN" altLang="en-US" sz="2400" b="1" dirty="0">
                <a:solidFill>
                  <a:schemeClr val="bg1"/>
                </a:solidFill>
                <a:latin typeface="楷体_GB2312" pitchFamily="49" charset="-122"/>
              </a:rPr>
              <a:t>旋</a:t>
            </a:r>
            <a:r>
              <a:rPr lang="zh-CN" altLang="zh-CN" sz="2400" b="1" dirty="0">
                <a:solidFill>
                  <a:schemeClr val="bg1"/>
                </a:solidFill>
                <a:latin typeface="楷体_GB2312" pitchFamily="49" charset="-122"/>
              </a:rPr>
              <a:t>度分析得到</a:t>
            </a:r>
            <a:r>
              <a:rPr lang="zh-CN" altLang="en-US" sz="2400" b="1" dirty="0">
                <a:solidFill>
                  <a:schemeClr val="bg1"/>
                </a:solidFill>
                <a:latin typeface="楷体_GB2312" pitchFamily="49" charset="-122"/>
              </a:rPr>
              <a:t>！</a:t>
            </a:r>
            <a:endParaRPr lang="zh-CN" altLang="zh-CN" sz="2400" b="1" dirty="0">
              <a:solidFill>
                <a:schemeClr val="bg1"/>
              </a:solidFill>
              <a:latin typeface="楷体_GB2312" pitchFamily="49" charset="-122"/>
            </a:endParaRPr>
          </a:p>
        </p:txBody>
      </p:sp>
      <p:sp>
        <p:nvSpPr>
          <p:cNvPr id="50" name="Hexagon 62"/>
          <p:cNvSpPr/>
          <p:nvPr/>
        </p:nvSpPr>
        <p:spPr>
          <a:xfrm rot="5400000">
            <a:off x="2662731" y="1240659"/>
            <a:ext cx="1581504" cy="136336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700" dirty="0">
              <a:latin typeface="Lato Light" charset="0"/>
            </a:endParaRPr>
          </a:p>
        </p:txBody>
      </p:sp>
      <p:sp>
        <p:nvSpPr>
          <p:cNvPr id="51" name="Shape 2641"/>
          <p:cNvSpPr/>
          <p:nvPr/>
        </p:nvSpPr>
        <p:spPr>
          <a:xfrm>
            <a:off x="3209766" y="1767249"/>
            <a:ext cx="487436" cy="310186"/>
          </a:xfrm>
          <a:custGeom>
            <a:avLst/>
            <a:gdLst/>
            <a:ahLst/>
            <a:cxnLst>
              <a:cxn ang="0">
                <a:pos x="wd2" y="hd2"/>
              </a:cxn>
              <a:cxn ang="5400000">
                <a:pos x="wd2" y="hd2"/>
              </a:cxn>
              <a:cxn ang="10800000">
                <a:pos x="wd2" y="hd2"/>
              </a:cxn>
              <a:cxn ang="16200000">
                <a:pos x="wd2" y="hd2"/>
              </a:cxn>
            </a:cxnLst>
            <a:rect l="0" t="0" r="r" b="b"/>
            <a:pathLst>
              <a:path w="21600" h="21600" extrusionOk="0">
                <a:moveTo>
                  <a:pt x="20618" y="16606"/>
                </a:moveTo>
                <a:lnTo>
                  <a:pt x="16691" y="14138"/>
                </a:lnTo>
                <a:lnTo>
                  <a:pt x="16691" y="7462"/>
                </a:lnTo>
                <a:lnTo>
                  <a:pt x="20618" y="4994"/>
                </a:lnTo>
                <a:cubicBezTo>
                  <a:pt x="20618" y="4994"/>
                  <a:pt x="20618" y="16606"/>
                  <a:pt x="20618" y="16606"/>
                </a:cubicBezTo>
                <a:close/>
                <a:moveTo>
                  <a:pt x="21109" y="3086"/>
                </a:moveTo>
                <a:cubicBezTo>
                  <a:pt x="21030" y="3086"/>
                  <a:pt x="20958" y="3122"/>
                  <a:pt x="20892" y="3174"/>
                </a:cubicBezTo>
                <a:lnTo>
                  <a:pt x="20890" y="3167"/>
                </a:lnTo>
                <a:lnTo>
                  <a:pt x="16018" y="6229"/>
                </a:lnTo>
                <a:cubicBezTo>
                  <a:pt x="16013" y="6233"/>
                  <a:pt x="16008" y="6235"/>
                  <a:pt x="16003" y="6239"/>
                </a:cubicBezTo>
                <a:lnTo>
                  <a:pt x="15980" y="6252"/>
                </a:lnTo>
                <a:lnTo>
                  <a:pt x="15983" y="6260"/>
                </a:lnTo>
                <a:cubicBezTo>
                  <a:pt x="15822" y="6387"/>
                  <a:pt x="15709" y="6641"/>
                  <a:pt x="15709" y="6943"/>
                </a:cubicBezTo>
                <a:lnTo>
                  <a:pt x="15709" y="14657"/>
                </a:lnTo>
                <a:cubicBezTo>
                  <a:pt x="15709" y="14959"/>
                  <a:pt x="15822" y="15213"/>
                  <a:pt x="15983" y="15340"/>
                </a:cubicBezTo>
                <a:lnTo>
                  <a:pt x="15980" y="15347"/>
                </a:lnTo>
                <a:lnTo>
                  <a:pt x="16002" y="15360"/>
                </a:lnTo>
                <a:cubicBezTo>
                  <a:pt x="16008" y="15365"/>
                  <a:pt x="16013" y="15368"/>
                  <a:pt x="16018" y="15371"/>
                </a:cubicBezTo>
                <a:lnTo>
                  <a:pt x="20890" y="18433"/>
                </a:lnTo>
                <a:lnTo>
                  <a:pt x="20892" y="18426"/>
                </a:lnTo>
                <a:cubicBezTo>
                  <a:pt x="20958" y="18478"/>
                  <a:pt x="21030" y="18514"/>
                  <a:pt x="21109" y="18514"/>
                </a:cubicBezTo>
                <a:cubicBezTo>
                  <a:pt x="21380" y="18514"/>
                  <a:pt x="21600" y="18169"/>
                  <a:pt x="21600" y="17743"/>
                </a:cubicBezTo>
                <a:lnTo>
                  <a:pt x="21600" y="3857"/>
                </a:lnTo>
                <a:cubicBezTo>
                  <a:pt x="21600" y="3431"/>
                  <a:pt x="21380" y="3086"/>
                  <a:pt x="21109" y="3086"/>
                </a:cubicBezTo>
                <a:moveTo>
                  <a:pt x="13745" y="18514"/>
                </a:moveTo>
                <a:cubicBezTo>
                  <a:pt x="13745" y="19367"/>
                  <a:pt x="13306" y="20057"/>
                  <a:pt x="12764" y="20057"/>
                </a:cubicBezTo>
                <a:lnTo>
                  <a:pt x="1964" y="20057"/>
                </a:lnTo>
                <a:cubicBezTo>
                  <a:pt x="1422" y="20057"/>
                  <a:pt x="982" y="19367"/>
                  <a:pt x="982" y="18514"/>
                </a:cubicBezTo>
                <a:lnTo>
                  <a:pt x="982" y="3086"/>
                </a:lnTo>
                <a:cubicBezTo>
                  <a:pt x="982" y="2233"/>
                  <a:pt x="1422" y="1543"/>
                  <a:pt x="1964" y="1543"/>
                </a:cubicBezTo>
                <a:lnTo>
                  <a:pt x="12764" y="1543"/>
                </a:lnTo>
                <a:cubicBezTo>
                  <a:pt x="13306" y="1543"/>
                  <a:pt x="13745" y="2233"/>
                  <a:pt x="13745" y="3086"/>
                </a:cubicBezTo>
                <a:cubicBezTo>
                  <a:pt x="13745" y="3086"/>
                  <a:pt x="13745" y="18514"/>
                  <a:pt x="13745" y="18514"/>
                </a:cubicBezTo>
                <a:close/>
                <a:moveTo>
                  <a:pt x="12764" y="0"/>
                </a:moveTo>
                <a:lnTo>
                  <a:pt x="1964" y="0"/>
                </a:lnTo>
                <a:cubicBezTo>
                  <a:pt x="879" y="0"/>
                  <a:pt x="0" y="1382"/>
                  <a:pt x="0" y="3086"/>
                </a:cubicBezTo>
                <a:lnTo>
                  <a:pt x="0" y="18514"/>
                </a:lnTo>
                <a:cubicBezTo>
                  <a:pt x="0" y="20219"/>
                  <a:pt x="879" y="21600"/>
                  <a:pt x="1964" y="21600"/>
                </a:cubicBezTo>
                <a:lnTo>
                  <a:pt x="12764" y="21600"/>
                </a:lnTo>
                <a:cubicBezTo>
                  <a:pt x="13848" y="21600"/>
                  <a:pt x="14727" y="20219"/>
                  <a:pt x="14727" y="18514"/>
                </a:cubicBezTo>
                <a:lnTo>
                  <a:pt x="14727" y="3086"/>
                </a:lnTo>
                <a:cubicBezTo>
                  <a:pt x="14727" y="1382"/>
                  <a:pt x="13848" y="0"/>
                  <a:pt x="12764" y="0"/>
                </a:cubicBezTo>
              </a:path>
            </a:pathLst>
          </a:custGeom>
          <a:solidFill>
            <a:schemeClr val="bg1"/>
          </a:solidFill>
          <a:ln w="12700">
            <a:miter lim="400000"/>
          </a:ln>
        </p:spPr>
        <p:txBody>
          <a:bodyPr lIns="14280" tIns="14280" rIns="14280" bIns="14280" anchor="ctr"/>
          <a:lstStyle/>
          <a:p>
            <a:pPr defTabSz="17134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0" dirty="0">
              <a:latin typeface="Lato Regular" charset="0"/>
              <a:ea typeface="Lato Regular" charset="0"/>
              <a:cs typeface="Lato Regular" charset="0"/>
            </a:endParaRPr>
          </a:p>
        </p:txBody>
      </p:sp>
      <p:sp>
        <p:nvSpPr>
          <p:cNvPr id="52" name="Shape 2688"/>
          <p:cNvSpPr/>
          <p:nvPr/>
        </p:nvSpPr>
        <p:spPr>
          <a:xfrm>
            <a:off x="5699575" y="1576633"/>
            <a:ext cx="487435" cy="487435"/>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bg1"/>
          </a:solidFill>
          <a:ln w="12700">
            <a:miter lim="400000"/>
          </a:ln>
        </p:spPr>
        <p:txBody>
          <a:bodyPr lIns="14280" tIns="14280" rIns="14280" bIns="14280" anchor="ctr"/>
          <a:lstStyle/>
          <a:p>
            <a:pPr defTabSz="17134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0" dirty="0">
              <a:latin typeface="Lato Regular" charset="0"/>
              <a:ea typeface="Lato Regular" charset="0"/>
              <a:cs typeface="Lato Regular" charset="0"/>
            </a:endParaRPr>
          </a:p>
        </p:txBody>
      </p:sp>
      <p:sp>
        <p:nvSpPr>
          <p:cNvPr id="54" name="TextBox 69"/>
          <p:cNvSpPr txBox="1"/>
          <p:nvPr/>
        </p:nvSpPr>
        <p:spPr>
          <a:xfrm>
            <a:off x="3127780" y="2783471"/>
            <a:ext cx="654667" cy="377026"/>
          </a:xfrm>
          <a:prstGeom prst="rect">
            <a:avLst/>
          </a:prstGeom>
          <a:noFill/>
        </p:spPr>
        <p:txBody>
          <a:bodyPr wrap="none" lIns="68580" tIns="34290" rIns="68580" bIns="34290" rtlCol="0" anchor="ctr" anchorCtr="0">
            <a:spAutoFit/>
          </a:bodyPr>
          <a:lstStyle/>
          <a:p>
            <a:pPr algn="ctr"/>
            <a:r>
              <a:rPr lang="zh-CN" altLang="en-US" sz="2000" b="1" dirty="0">
                <a:latin typeface="宋体" pitchFamily="2" charset="-122"/>
                <a:ea typeface="宋体" pitchFamily="2" charset="-122"/>
                <a:cs typeface="Microsoft JhengHei Light" panose="020B0304030504040204" pitchFamily="34" charset="-122"/>
              </a:rPr>
              <a:t>环流</a:t>
            </a:r>
          </a:p>
        </p:txBody>
      </p:sp>
      <p:sp>
        <p:nvSpPr>
          <p:cNvPr id="57" name="Hexagon 61"/>
          <p:cNvSpPr/>
          <p:nvPr/>
        </p:nvSpPr>
        <p:spPr>
          <a:xfrm rot="5400000">
            <a:off x="5030569" y="1210675"/>
            <a:ext cx="1581504" cy="136336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700" dirty="0">
              <a:latin typeface="Lato Light" charset="0"/>
            </a:endParaRPr>
          </a:p>
        </p:txBody>
      </p:sp>
      <p:sp>
        <p:nvSpPr>
          <p:cNvPr id="58" name="Shape 2688"/>
          <p:cNvSpPr/>
          <p:nvPr/>
        </p:nvSpPr>
        <p:spPr>
          <a:xfrm>
            <a:off x="5577604" y="1648641"/>
            <a:ext cx="487435" cy="487435"/>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bg1"/>
          </a:solidFill>
          <a:ln w="12700">
            <a:miter lim="400000"/>
          </a:ln>
        </p:spPr>
        <p:txBody>
          <a:bodyPr lIns="14280" tIns="14280" rIns="14280" bIns="14280" anchor="ctr"/>
          <a:lstStyle/>
          <a:p>
            <a:pPr defTabSz="17134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00" dirty="0">
              <a:latin typeface="Lato Regular" charset="0"/>
              <a:ea typeface="Lato Regular" charset="0"/>
              <a:cs typeface="Lato Regular" charset="0"/>
            </a:endParaRPr>
          </a:p>
        </p:txBody>
      </p:sp>
      <p:sp>
        <p:nvSpPr>
          <p:cNvPr id="59" name="TextBox 67"/>
          <p:cNvSpPr txBox="1"/>
          <p:nvPr/>
        </p:nvSpPr>
        <p:spPr>
          <a:xfrm>
            <a:off x="5495013" y="2765811"/>
            <a:ext cx="654666" cy="377026"/>
          </a:xfrm>
          <a:prstGeom prst="rect">
            <a:avLst/>
          </a:prstGeom>
          <a:noFill/>
        </p:spPr>
        <p:txBody>
          <a:bodyPr wrap="none" lIns="68580" tIns="34290" rIns="68580" bIns="34290" rtlCol="0" anchor="ctr" anchorCtr="0">
            <a:spAutoFit/>
          </a:bodyPr>
          <a:lstStyle>
            <a:defPPr>
              <a:defRPr lang="zh-CN"/>
            </a:defPPr>
            <a:lvl1pPr algn="ctr">
              <a:defRPr sz="2000" b="1">
                <a:latin typeface="宋体" pitchFamily="2" charset="-122"/>
                <a:ea typeface="宋体" pitchFamily="2" charset="-122"/>
                <a:cs typeface="Microsoft JhengHei Light" panose="020B0304030504040204" pitchFamily="34" charset="-122"/>
              </a:defRPr>
            </a:lvl1pPr>
          </a:lstStyle>
          <a:p>
            <a:r>
              <a:rPr lang="zh-CN" altLang="en-US" dirty="0"/>
              <a:t>旋度</a:t>
            </a:r>
          </a:p>
        </p:txBody>
      </p:sp>
    </p:spTree>
    <p:extLst>
      <p:ext uri="{BB962C8B-B14F-4D97-AF65-F5344CB8AC3E}">
        <p14:creationId xmlns:p14="http://schemas.microsoft.com/office/powerpoint/2010/main" val="3748390862"/>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 Placeholder 4"/>
          <p:cNvSpPr txBox="1">
            <a:spLocks/>
          </p:cNvSpPr>
          <p:nvPr/>
        </p:nvSpPr>
        <p:spPr>
          <a:xfrm>
            <a:off x="467544" y="285453"/>
            <a:ext cx="5502194" cy="579390"/>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defRPr/>
            </a:pPr>
            <a:r>
              <a:rPr lang="zh-CN" altLang="en-US"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物理量的</a:t>
            </a:r>
            <a:r>
              <a:rPr kumimoji="0" lang="zh-CN" altLang="en-US" sz="3200" b="1" i="0" u="none" strike="noStrike" kern="1200" cap="none" spc="0" normalizeH="0" baseline="0" noProof="0" dirty="0">
                <a:ln>
                  <a:noFill/>
                </a:ln>
                <a:solidFill>
                  <a:srgbClr val="005DA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分析方法</a:t>
            </a:r>
            <a:r>
              <a:rPr kumimoji="0" lang="en-US" altLang="zh-CN" sz="3200" b="1" i="0" u="none" strike="noStrike" kern="1200" cap="none" spc="0" normalizeH="0" baseline="0" noProof="0" dirty="0">
                <a:ln>
                  <a:noFill/>
                </a:ln>
                <a:solidFill>
                  <a:srgbClr val="005DA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rPr>
              <a:t> Analysis</a:t>
            </a:r>
            <a:endParaRPr lang="en-GB" b="1" dirty="0">
              <a:solidFill>
                <a:srgbClr val="005DA2"/>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92" name="直接连接符 91"/>
          <p:cNvCxnSpPr/>
          <p:nvPr/>
        </p:nvCxnSpPr>
        <p:spPr>
          <a:xfrm>
            <a:off x="666564" y="843558"/>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3" name="组合 92"/>
          <p:cNvGrpSpPr/>
          <p:nvPr/>
        </p:nvGrpSpPr>
        <p:grpSpPr>
          <a:xfrm>
            <a:off x="2411761" y="1400458"/>
            <a:ext cx="894259" cy="523220"/>
            <a:chOff x="2215144" y="927951"/>
            <a:chExt cx="1244730" cy="959254"/>
          </a:xfrm>
        </p:grpSpPr>
        <p:sp>
          <p:nvSpPr>
            <p:cNvPr id="94" name="平行四边形 93"/>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5" name="文本框 9"/>
            <p:cNvSpPr txBox="1"/>
            <p:nvPr/>
          </p:nvSpPr>
          <p:spPr>
            <a:xfrm>
              <a:off x="2393075" y="927951"/>
              <a:ext cx="1066799" cy="959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01</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96" name="组合 95"/>
          <p:cNvGrpSpPr/>
          <p:nvPr/>
        </p:nvGrpSpPr>
        <p:grpSpPr>
          <a:xfrm>
            <a:off x="2411761" y="2237308"/>
            <a:ext cx="894259" cy="523220"/>
            <a:chOff x="2215144" y="1952311"/>
            <a:chExt cx="1244730" cy="959257"/>
          </a:xfrm>
        </p:grpSpPr>
        <p:sp>
          <p:nvSpPr>
            <p:cNvPr id="97" name="平行四边形 96"/>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98" name="文本框 10"/>
            <p:cNvSpPr txBox="1"/>
            <p:nvPr/>
          </p:nvSpPr>
          <p:spPr>
            <a:xfrm>
              <a:off x="2393075" y="1952311"/>
              <a:ext cx="1066799" cy="9592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02</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99" name="组合 98"/>
          <p:cNvGrpSpPr/>
          <p:nvPr/>
        </p:nvGrpSpPr>
        <p:grpSpPr>
          <a:xfrm>
            <a:off x="2411761" y="3101404"/>
            <a:ext cx="894259" cy="523220"/>
            <a:chOff x="2215144" y="3018134"/>
            <a:chExt cx="1244730" cy="959255"/>
          </a:xfrm>
        </p:grpSpPr>
        <p:sp>
          <p:nvSpPr>
            <p:cNvPr id="100" name="平行四边形 99"/>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01" name="文本框 100"/>
            <p:cNvSpPr txBox="1"/>
            <p:nvPr/>
          </p:nvSpPr>
          <p:spPr>
            <a:xfrm>
              <a:off x="2393075" y="3018134"/>
              <a:ext cx="1066799" cy="9592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03</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grpSp>
        <p:nvGrpSpPr>
          <p:cNvPr id="102" name="组合 101"/>
          <p:cNvGrpSpPr/>
          <p:nvPr/>
        </p:nvGrpSpPr>
        <p:grpSpPr>
          <a:xfrm>
            <a:off x="2411761" y="3920738"/>
            <a:ext cx="894259" cy="523220"/>
            <a:chOff x="2215144" y="4047041"/>
            <a:chExt cx="1244730" cy="959256"/>
          </a:xfrm>
        </p:grpSpPr>
        <p:sp>
          <p:nvSpPr>
            <p:cNvPr id="103" name="平行四边形 102"/>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1" i="0" u="none" strike="noStrike" kern="1200" cap="none" spc="0" normalizeH="0" baseline="0" noProof="0">
                <a:ln>
                  <a:noFill/>
                </a:ln>
                <a:solidFill>
                  <a:prstClr val="white"/>
                </a:solidFill>
                <a:effectLst/>
                <a:uLnTx/>
                <a:uFillTx/>
                <a:latin typeface="Impact" panose="020B0806030902050204" pitchFamily="34" charset="0"/>
                <a:ea typeface="宋体" panose="02010600030101010101" pitchFamily="2" charset="-122"/>
                <a:cs typeface="+mn-cs"/>
              </a:endParaRPr>
            </a:p>
          </p:txBody>
        </p:sp>
        <p:sp>
          <p:nvSpPr>
            <p:cNvPr id="104" name="文本框 12"/>
            <p:cNvSpPr txBox="1"/>
            <p:nvPr/>
          </p:nvSpPr>
          <p:spPr>
            <a:xfrm>
              <a:off x="2393075" y="4047041"/>
              <a:ext cx="1066799" cy="9592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rPr>
                <a:t>04</a:t>
              </a:r>
              <a:endParaRPr kumimoji="0" lang="zh-CN" altLang="en-US" sz="2800" b="1" i="0" u="none" strike="noStrike" kern="1200" cap="none" spc="0" normalizeH="0" baseline="0" noProof="0" dirty="0">
                <a:ln>
                  <a:noFill/>
                </a:ln>
                <a:solidFill>
                  <a:prstClr val="white"/>
                </a:solidFill>
                <a:effectLst/>
                <a:uLnTx/>
                <a:uFillTx/>
                <a:latin typeface="Impact" panose="020B0806030902050204" pitchFamily="34" charset="0"/>
                <a:ea typeface="宋体" panose="02010600030101010101" pitchFamily="2" charset="-122"/>
                <a:cs typeface="+mn-cs"/>
              </a:endParaRPr>
            </a:p>
          </p:txBody>
        </p:sp>
      </p:grpSp>
      <p:sp>
        <p:nvSpPr>
          <p:cNvPr id="105" name="矩形 104"/>
          <p:cNvSpPr/>
          <p:nvPr/>
        </p:nvSpPr>
        <p:spPr>
          <a:xfrm>
            <a:off x="3203848" y="1484132"/>
            <a:ext cx="3194808" cy="377026"/>
          </a:xfrm>
          <a:prstGeom prst="rect">
            <a:avLst/>
          </a:prstGeom>
          <a:ln w="15875">
            <a:noFill/>
          </a:ln>
        </p:spPr>
        <p:txBody>
          <a:bodyPr wrap="square" lIns="68580" tIns="34290" rIns="68580" bIns="3429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rPr>
              <a:t>物理量与场及其形象化表</a:t>
            </a:r>
            <a:r>
              <a:rPr lang="zh-CN" altLang="en-US" sz="2000" b="1" noProof="0" dirty="0">
                <a:solidFill>
                  <a:schemeClr val="tx1">
                    <a:lumMod val="50000"/>
                    <a:lumOff val="50000"/>
                  </a:schemeClr>
                </a:solidFill>
                <a:latin typeface="微软雅黑" panose="020B0503020204020204" pitchFamily="34" charset="-122"/>
                <a:ea typeface="微软雅黑" panose="020B0503020204020204" pitchFamily="34" charset="-122"/>
              </a:rPr>
              <a:t>示</a:t>
            </a:r>
            <a:endParaRPr kumimoji="0" lang="en-GB" altLang="zh-CN" sz="2000" b="1" i="0"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06" name="平行四边形 105"/>
          <p:cNvSpPr/>
          <p:nvPr/>
        </p:nvSpPr>
        <p:spPr>
          <a:xfrm>
            <a:off x="3091014" y="1413769"/>
            <a:ext cx="349721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07" name="矩形 106"/>
          <p:cNvSpPr/>
          <p:nvPr/>
        </p:nvSpPr>
        <p:spPr>
          <a:xfrm>
            <a:off x="3329029" y="2338562"/>
            <a:ext cx="3194808" cy="377026"/>
          </a:xfrm>
          <a:prstGeom prst="rect">
            <a:avLst/>
          </a:prstGeom>
          <a:ln w="15875">
            <a:noFill/>
          </a:ln>
        </p:spPr>
        <p:txBody>
          <a:bodyPr wrap="square" lIns="68580" tIns="34290" rIns="68580" bIns="34290">
            <a:spAutoFit/>
          </a:bodyPr>
          <a:lstStyle/>
          <a:p>
            <a:pPr algn="ctr">
              <a:defRPr/>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标量场分析</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8" name="平行四边形 107"/>
          <p:cNvSpPr/>
          <p:nvPr/>
        </p:nvSpPr>
        <p:spPr>
          <a:xfrm>
            <a:off x="3091014" y="2265158"/>
            <a:ext cx="3497210" cy="48259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09" name="矩形 108"/>
          <p:cNvSpPr/>
          <p:nvPr/>
        </p:nvSpPr>
        <p:spPr>
          <a:xfrm>
            <a:off x="3275855" y="3205435"/>
            <a:ext cx="3194807" cy="377026"/>
          </a:xfrm>
          <a:prstGeom prst="rect">
            <a:avLst/>
          </a:prstGeom>
          <a:ln w="15875">
            <a:noFill/>
          </a:ln>
        </p:spPr>
        <p:txBody>
          <a:bodyPr wrap="square" lIns="68580" tIns="34290" rIns="68580" bIns="34290">
            <a:spAutoFit/>
          </a:bodyPr>
          <a:lstStyle/>
          <a:p>
            <a:pPr algn="ct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矢量场分析</a:t>
            </a:r>
            <a:endParaRPr lang="en-GB" altLang="zh-CN"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0" name="平行四边形 109"/>
          <p:cNvSpPr/>
          <p:nvPr/>
        </p:nvSpPr>
        <p:spPr>
          <a:xfrm>
            <a:off x="3091014" y="3121558"/>
            <a:ext cx="349721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sp>
        <p:nvSpPr>
          <p:cNvPr id="111" name="矩形 110"/>
          <p:cNvSpPr/>
          <p:nvPr/>
        </p:nvSpPr>
        <p:spPr>
          <a:xfrm>
            <a:off x="3305442" y="3958796"/>
            <a:ext cx="3194808" cy="407291"/>
          </a:xfrm>
          <a:prstGeom prst="rect">
            <a:avLst/>
          </a:prstGeom>
          <a:ln w="15875">
            <a:noFill/>
          </a:ln>
        </p:spPr>
        <p:txBody>
          <a:bodyPr wrap="square" lIns="68580" tIns="34290" rIns="68580" bIns="34290">
            <a:spAutoFit/>
          </a:bodyPr>
          <a:lstStyle/>
          <a:p>
            <a:pPr algn="ctr">
              <a:lnSpc>
                <a:spcPct val="120000"/>
              </a:lnSpc>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物理量分析的数理基础</a:t>
            </a:r>
          </a:p>
        </p:txBody>
      </p:sp>
      <p:sp>
        <p:nvSpPr>
          <p:cNvPr id="112" name="平行四边形 111"/>
          <p:cNvSpPr/>
          <p:nvPr/>
        </p:nvSpPr>
        <p:spPr>
          <a:xfrm>
            <a:off x="3091014" y="3952553"/>
            <a:ext cx="349721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1" i="0" strike="noStrike" kern="1200" cap="none" spc="0" normalizeH="0" baseline="0" noProof="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endParaRPr>
          </a:p>
        </p:txBody>
      </p:sp>
      <p:grpSp>
        <p:nvGrpSpPr>
          <p:cNvPr id="113" name="组合 112"/>
          <p:cNvGrpSpPr/>
          <p:nvPr/>
        </p:nvGrpSpPr>
        <p:grpSpPr>
          <a:xfrm>
            <a:off x="7884368" y="346817"/>
            <a:ext cx="432048" cy="432834"/>
            <a:chOff x="6084168" y="1274820"/>
            <a:chExt cx="432048" cy="432834"/>
          </a:xfrm>
        </p:grpSpPr>
        <p:sp>
          <p:nvSpPr>
            <p:cNvPr id="1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15"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16" name="组合 115"/>
          <p:cNvGrpSpPr/>
          <p:nvPr/>
        </p:nvGrpSpPr>
        <p:grpSpPr>
          <a:xfrm>
            <a:off x="6876256" y="347210"/>
            <a:ext cx="432048" cy="432048"/>
            <a:chOff x="4788024" y="1275213"/>
            <a:chExt cx="432048" cy="432048"/>
          </a:xfrm>
        </p:grpSpPr>
        <p:sp>
          <p:nvSpPr>
            <p:cNvPr id="1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18"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19" name="组合 118"/>
          <p:cNvGrpSpPr/>
          <p:nvPr/>
        </p:nvGrpSpPr>
        <p:grpSpPr>
          <a:xfrm>
            <a:off x="7379527" y="346817"/>
            <a:ext cx="432833" cy="432834"/>
            <a:chOff x="5436096" y="1274820"/>
            <a:chExt cx="432833" cy="432834"/>
          </a:xfrm>
        </p:grpSpPr>
        <p:sp>
          <p:nvSpPr>
            <p:cNvPr id="120"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22" name="组合 121"/>
          <p:cNvGrpSpPr/>
          <p:nvPr/>
        </p:nvGrpSpPr>
        <p:grpSpPr>
          <a:xfrm>
            <a:off x="5723343" y="346817"/>
            <a:ext cx="432833" cy="432834"/>
            <a:chOff x="3491880" y="1274820"/>
            <a:chExt cx="432833" cy="432834"/>
          </a:xfrm>
        </p:grpSpPr>
        <p:sp>
          <p:nvSpPr>
            <p:cNvPr id="123"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4"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25" name="组合 124"/>
          <p:cNvGrpSpPr/>
          <p:nvPr/>
        </p:nvGrpSpPr>
        <p:grpSpPr>
          <a:xfrm>
            <a:off x="6299407" y="346817"/>
            <a:ext cx="432833" cy="432834"/>
            <a:chOff x="4139952" y="1274820"/>
            <a:chExt cx="432833" cy="432834"/>
          </a:xfrm>
        </p:grpSpPr>
        <p:sp>
          <p:nvSpPr>
            <p:cNvPr id="126"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7"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pic>
        <p:nvPicPr>
          <p:cNvPr id="39"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6696520" y="1413769"/>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22" descr="u=2454598576,2208575018&amp;fm=26&amp;gp=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6863626" y="3095872"/>
            <a:ext cx="372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21" descr="3D勾图片素材 创意图片"/>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6732240" y="2197967"/>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2178830"/>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1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10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Isosceles Triangle 2"/>
          <p:cNvSpPr/>
          <p:nvPr/>
        </p:nvSpPr>
        <p:spPr bwMode="auto">
          <a:xfrm>
            <a:off x="1354410" y="4085082"/>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Isosceles Triangle 2"/>
          <p:cNvSpPr/>
          <p:nvPr/>
        </p:nvSpPr>
        <p:spPr bwMode="auto">
          <a:xfrm>
            <a:off x="1965598" y="3704199"/>
            <a:ext cx="1009650" cy="1099797"/>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Isosceles Triangle 2"/>
          <p:cNvSpPr/>
          <p:nvPr/>
        </p:nvSpPr>
        <p:spPr bwMode="auto">
          <a:xfrm>
            <a:off x="2743473" y="3966055"/>
            <a:ext cx="927100" cy="83794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Isosceles Triangle 2"/>
          <p:cNvSpPr/>
          <p:nvPr/>
        </p:nvSpPr>
        <p:spPr bwMode="auto">
          <a:xfrm>
            <a:off x="3441974" y="4226325"/>
            <a:ext cx="865187"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Isosceles Triangle 2"/>
          <p:cNvSpPr/>
          <p:nvPr/>
        </p:nvSpPr>
        <p:spPr bwMode="auto">
          <a:xfrm>
            <a:off x="4027760" y="4085083"/>
            <a:ext cx="100965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Isosceles Triangle 2"/>
          <p:cNvSpPr/>
          <p:nvPr/>
        </p:nvSpPr>
        <p:spPr bwMode="auto">
          <a:xfrm>
            <a:off x="4638948" y="4385026"/>
            <a:ext cx="1009650" cy="41897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Isosceles Triangle 2"/>
          <p:cNvSpPr/>
          <p:nvPr/>
        </p:nvSpPr>
        <p:spPr bwMode="auto">
          <a:xfrm>
            <a:off x="5169173" y="3551845"/>
            <a:ext cx="1073150" cy="125215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Isosceles Triangle 2"/>
          <p:cNvSpPr/>
          <p:nvPr/>
        </p:nvSpPr>
        <p:spPr bwMode="auto">
          <a:xfrm>
            <a:off x="5734323" y="4226325"/>
            <a:ext cx="1001712" cy="57767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Isosceles Triangle 2"/>
          <p:cNvSpPr/>
          <p:nvPr/>
        </p:nvSpPr>
        <p:spPr bwMode="auto">
          <a:xfrm>
            <a:off x="6226448" y="4085083"/>
            <a:ext cx="1168400" cy="71891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Isosceles Triangle 2"/>
          <p:cNvSpPr/>
          <p:nvPr/>
        </p:nvSpPr>
        <p:spPr bwMode="auto">
          <a:xfrm>
            <a:off x="6810648" y="3972403"/>
            <a:ext cx="1001712" cy="83159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1" fmla="*/ 0 w 1278647"/>
              <a:gd name="connsiteY0-2" fmla="*/ 1102282 h 1102282"/>
              <a:gd name="connsiteX1-3" fmla="*/ 639324 w 1278647"/>
              <a:gd name="connsiteY1-4" fmla="*/ 0 h 1102282"/>
              <a:gd name="connsiteX2-5" fmla="*/ 1278647 w 1278647"/>
              <a:gd name="connsiteY2-6" fmla="*/ 1102282 h 1102282"/>
              <a:gd name="connsiteX3-7" fmla="*/ 0 w 1278647"/>
              <a:gd name="connsiteY3-8" fmla="*/ 1102282 h 1102282"/>
              <a:gd name="connsiteX0-9" fmla="*/ 0 w 1278647"/>
              <a:gd name="connsiteY0-10" fmla="*/ 1102284 h 1102284"/>
              <a:gd name="connsiteX1-11" fmla="*/ 639324 w 1278647"/>
              <a:gd name="connsiteY1-12" fmla="*/ 2 h 1102284"/>
              <a:gd name="connsiteX2-13" fmla="*/ 1278647 w 1278647"/>
              <a:gd name="connsiteY2-14" fmla="*/ 1102284 h 1102284"/>
              <a:gd name="connsiteX3-15" fmla="*/ 0 w 1278647"/>
              <a:gd name="connsiteY3-16" fmla="*/ 1102284 h 1102284"/>
            </a:gdLst>
            <a:ahLst/>
            <a:cxnLst>
              <a:cxn ang="0">
                <a:pos x="connsiteX0-1" y="connsiteY0-2"/>
              </a:cxn>
              <a:cxn ang="0">
                <a:pos x="connsiteX1-3" y="connsiteY1-4"/>
              </a:cxn>
              <a:cxn ang="0">
                <a:pos x="connsiteX2-5" y="connsiteY2-6"/>
              </a:cxn>
              <a:cxn ang="0">
                <a:pos x="connsiteX3-7" y="connsiteY3-8"/>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矩形 1"/>
          <p:cNvSpPr/>
          <p:nvPr/>
        </p:nvSpPr>
        <p:spPr>
          <a:xfrm>
            <a:off x="2829235" y="1740753"/>
            <a:ext cx="3406703" cy="830997"/>
          </a:xfrm>
          <a:prstGeom prst="rect">
            <a:avLst/>
          </a:prstGeom>
        </p:spPr>
        <p:txBody>
          <a:bodyPr wrap="none">
            <a:spAutoFit/>
          </a:bodyPr>
          <a:lstStyle/>
          <a:p>
            <a:pPr algn="ctr"/>
            <a:r>
              <a:rPr lang="zh-CN" altLang="en-US" sz="4400" b="1" dirty="0"/>
              <a:t> </a:t>
            </a:r>
            <a:r>
              <a:rPr lang="zh-CN" altLang="en-US" sz="4800" b="1" dirty="0"/>
              <a:t>谢谢倾听</a:t>
            </a:r>
            <a:r>
              <a:rPr lang="zh-CN" altLang="en-US" sz="4800" b="1" dirty="0">
                <a:latin typeface="+mj-ea"/>
              </a:rPr>
              <a:t>！</a:t>
            </a:r>
          </a:p>
        </p:txBody>
      </p:sp>
    </p:spTree>
    <p:extLst>
      <p:ext uri="{BB962C8B-B14F-4D97-AF65-F5344CB8AC3E}">
        <p14:creationId xmlns:p14="http://schemas.microsoft.com/office/powerpoint/2010/main" val="43256034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651830"/>
            <a:ext cx="9144000" cy="1814777"/>
            <a:chOff x="170694" y="177982"/>
            <a:chExt cx="3936004" cy="781165"/>
          </a:xfrm>
        </p:grpSpPr>
        <p:sp>
          <p:nvSpPr>
            <p:cNvPr id="3" name="等腰三角形 2"/>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等腰三角形 3"/>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矩形 4"/>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平行四边形 5"/>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p:cNvSpPr txBox="1"/>
            <p:nvPr/>
          </p:nvSpPr>
          <p:spPr>
            <a:xfrm>
              <a:off x="650907" y="284178"/>
              <a:ext cx="569115" cy="559734"/>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rPr>
                <a:t>03</a:t>
              </a:r>
              <a:endParaRPr kumimoji="0" lang="zh-CN" altLang="en-US"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endParaRPr>
            </a:p>
          </p:txBody>
        </p:sp>
      </p:grpSp>
      <p:sp>
        <p:nvSpPr>
          <p:cNvPr id="8" name="TextBox 7"/>
          <p:cNvSpPr txBox="1"/>
          <p:nvPr/>
        </p:nvSpPr>
        <p:spPr>
          <a:xfrm>
            <a:off x="2627784" y="2236532"/>
            <a:ext cx="5513085" cy="623250"/>
          </a:xfrm>
          <a:prstGeom prst="rect">
            <a:avLst/>
          </a:prstGeom>
          <a:noFill/>
        </p:spPr>
        <p:txBody>
          <a:bodyPr wrap="square" lIns="68584" tIns="34291" rIns="68584" bIns="34291" rtlCol="0">
            <a:spAutoFit/>
          </a:bodyPr>
          <a:lstStyle/>
          <a:p>
            <a:pPr algn="ctr">
              <a:defRPr/>
            </a:pPr>
            <a:r>
              <a:rPr lang="zh-CN" altLang="en-US" sz="3600" b="1" dirty="0">
                <a:solidFill>
                  <a:schemeClr val="bg1"/>
                </a:solidFill>
                <a:latin typeface="微软雅黑" panose="020B0503020204020204" pitchFamily="34" charset="-122"/>
                <a:ea typeface="微软雅黑" panose="020B0503020204020204" pitchFamily="34" charset="-122"/>
              </a:rPr>
              <a:t>矢量场分析</a:t>
            </a:r>
            <a:endParaRPr lang="en-GB" altLang="zh-CN" sz="36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extLst>
      <p:ext uri="{BB962C8B-B14F-4D97-AF65-F5344CB8AC3E}">
        <p14:creationId xmlns:p14="http://schemas.microsoft.com/office/powerpoint/2010/main" val="377681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4"/>
          <p:cNvSpPr txBox="1"/>
          <p:nvPr/>
        </p:nvSpPr>
        <p:spPr>
          <a:xfrm>
            <a:off x="374947" y="339502"/>
            <a:ext cx="4917133"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2800" b="1" dirty="0">
                <a:solidFill>
                  <a:srgbClr val="005DA2"/>
                </a:solidFill>
                <a:latin typeface="微软雅黑" panose="020B0503020204020204" pitchFamily="34" charset="-122"/>
                <a:ea typeface="微软雅黑" panose="020B0503020204020204" pitchFamily="34" charset="-122"/>
              </a:rPr>
              <a:t>矢量场分析的两个方面</a:t>
            </a:r>
            <a:endParaRPr lang="en-GB" altLang="zh-CN" sz="2800" b="1" dirty="0">
              <a:solidFill>
                <a:srgbClr val="005DA2"/>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2415505" y="1437650"/>
            <a:ext cx="1724447" cy="2502252"/>
            <a:chOff x="2271489" y="1365642"/>
            <a:chExt cx="1724447" cy="2502252"/>
          </a:xfrm>
        </p:grpSpPr>
        <p:sp>
          <p:nvSpPr>
            <p:cNvPr id="10" name="Shape 1452"/>
            <p:cNvSpPr/>
            <p:nvPr/>
          </p:nvSpPr>
          <p:spPr>
            <a:xfrm>
              <a:off x="2271489" y="1995686"/>
              <a:ext cx="172444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11" name="Shape 1460"/>
            <p:cNvSpPr/>
            <p:nvPr/>
          </p:nvSpPr>
          <p:spPr>
            <a:xfrm>
              <a:off x="2493170" y="1365642"/>
              <a:ext cx="1266825" cy="12664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12" name="Group 20"/>
            <p:cNvGrpSpPr>
              <a:grpSpLocks/>
            </p:cNvGrpSpPr>
            <p:nvPr/>
          </p:nvGrpSpPr>
          <p:grpSpPr bwMode="auto">
            <a:xfrm>
              <a:off x="2439194" y="1395796"/>
              <a:ext cx="355600" cy="355490"/>
              <a:chOff x="1369087" y="2088729"/>
              <a:chExt cx="474017" cy="474016"/>
            </a:xfrm>
          </p:grpSpPr>
          <p:sp>
            <p:nvSpPr>
              <p:cNvPr id="15"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16" name="Shape 1464"/>
              <p:cNvSpPr/>
              <p:nvPr/>
            </p:nvSpPr>
            <p:spPr>
              <a:xfrm>
                <a:off x="1477010" y="2232627"/>
                <a:ext cx="232776" cy="186221"/>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13" name="Text Placeholder 5"/>
            <p:cNvSpPr txBox="1">
              <a:spLocks/>
            </p:cNvSpPr>
            <p:nvPr/>
          </p:nvSpPr>
          <p:spPr>
            <a:xfrm>
              <a:off x="2627784" y="1707654"/>
              <a:ext cx="981075" cy="502872"/>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Font typeface="Arial" pitchFamily="34" charset="0"/>
                <a:buNone/>
                <a:defRPr/>
              </a:pPr>
              <a:r>
                <a:rPr lang="en-US" altLang="zh-CN" sz="4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a:t>
              </a:r>
              <a:endParaRPr lang="zh-CN" altLang="en-US" sz="40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Text Placeholder 6"/>
            <p:cNvSpPr txBox="1">
              <a:spLocks/>
            </p:cNvSpPr>
            <p:nvPr/>
          </p:nvSpPr>
          <p:spPr>
            <a:xfrm>
              <a:off x="2284638" y="2835213"/>
              <a:ext cx="1711298" cy="850637"/>
            </a:xfrm>
            <a:prstGeom prst="rect">
              <a:avLst/>
            </a:prstGeom>
          </p:spPr>
          <p:txBody>
            <a:bodyPr lIns="65032" tIns="32516" rIns="65032" bIns="32516"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None/>
              </a:pPr>
              <a:r>
                <a:rPr lang="zh-CN" altLang="zh-CN" sz="2400" b="1" dirty="0">
                  <a:latin typeface="华文新魏" panose="02010800040101010101" pitchFamily="2" charset="-122"/>
                  <a:ea typeface="华文新魏" panose="02010800040101010101" pitchFamily="2" charset="-122"/>
                  <a:cs typeface="Segoe UI Semilight" panose="020B0402040204020203" pitchFamily="34" charset="0"/>
                </a:rPr>
                <a:t>矢量场的通量与散度</a:t>
              </a:r>
              <a:endParaRPr lang="en-US" altLang="zh-CN" sz="2400" b="1" dirty="0">
                <a:latin typeface="华文新魏" panose="02010800040101010101" pitchFamily="2" charset="-122"/>
                <a:ea typeface="华文新魏" panose="02010800040101010101" pitchFamily="2" charset="-122"/>
                <a:cs typeface="Segoe UI Semilight" panose="020B0402040204020203" pitchFamily="34" charset="0"/>
              </a:endParaRPr>
            </a:p>
          </p:txBody>
        </p:sp>
      </p:grpSp>
      <p:grpSp>
        <p:nvGrpSpPr>
          <p:cNvPr id="2" name="组合 1"/>
          <p:cNvGrpSpPr/>
          <p:nvPr/>
        </p:nvGrpSpPr>
        <p:grpSpPr>
          <a:xfrm>
            <a:off x="5004048" y="1439237"/>
            <a:ext cx="1728192" cy="2492252"/>
            <a:chOff x="5148064" y="1367229"/>
            <a:chExt cx="1728192" cy="2492252"/>
          </a:xfrm>
        </p:grpSpPr>
        <p:sp>
          <p:nvSpPr>
            <p:cNvPr id="20" name="Shape 1452"/>
            <p:cNvSpPr/>
            <p:nvPr/>
          </p:nvSpPr>
          <p:spPr>
            <a:xfrm>
              <a:off x="5148064" y="1987273"/>
              <a:ext cx="1724447" cy="1872208"/>
            </a:xfrm>
            <a:prstGeom prst="roundRect">
              <a:avLst>
                <a:gd name="adj" fmla="val 6924"/>
              </a:avLst>
            </a:prstGeom>
            <a:ln w="12700">
              <a:solidFill>
                <a:srgbClr val="A6AAA9"/>
              </a:solidFill>
              <a:miter lim="400000"/>
            </a:ln>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23" name="组合 22"/>
            <p:cNvGrpSpPr/>
            <p:nvPr/>
          </p:nvGrpSpPr>
          <p:grpSpPr>
            <a:xfrm>
              <a:off x="5199311" y="1367229"/>
              <a:ext cx="1676945" cy="2356649"/>
              <a:chOff x="5199311" y="1367229"/>
              <a:chExt cx="1676945" cy="2356649"/>
            </a:xfrm>
          </p:grpSpPr>
          <p:sp>
            <p:nvSpPr>
              <p:cNvPr id="25" name="Shape 1471"/>
              <p:cNvSpPr/>
              <p:nvPr/>
            </p:nvSpPr>
            <p:spPr>
              <a:xfrm>
                <a:off x="5392539" y="1367229"/>
                <a:ext cx="1262063" cy="12632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lIns="14287" tIns="14287" rIns="14287" bIns="14287"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nvGrpSpPr>
              <p:cNvPr id="26" name="Group 40"/>
              <p:cNvGrpSpPr>
                <a:grpSpLocks/>
              </p:cNvGrpSpPr>
              <p:nvPr/>
            </p:nvGrpSpPr>
            <p:grpSpPr bwMode="auto">
              <a:xfrm>
                <a:off x="5324276" y="1395796"/>
                <a:ext cx="355600" cy="355490"/>
                <a:chOff x="8994965" y="2088733"/>
                <a:chExt cx="474017" cy="474017"/>
              </a:xfrm>
            </p:grpSpPr>
            <p:sp>
              <p:nvSpPr>
                <p:cNvPr id="29" name="Shape 1476"/>
                <p:cNvSpPr/>
                <p:nvPr/>
              </p:nvSpPr>
              <p:spPr>
                <a:xfrm>
                  <a:off x="8994965"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lumMod val="75000"/>
                  </a:schemeClr>
                </a:solidFill>
                <a:ln w="12700">
                  <a:miter lim="400000"/>
                </a:ln>
              </p:spPr>
              <p:txBody>
                <a:bodyPr lIns="26784" tIns="26784" rIns="26784" bIns="26784"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sp>
              <p:nvSpPr>
                <p:cNvPr id="30" name="Shape 1481"/>
                <p:cNvSpPr/>
                <p:nvPr/>
              </p:nvSpPr>
              <p:spPr>
                <a:xfrm>
                  <a:off x="9132514" y="2211470"/>
                  <a:ext cx="194686" cy="186221"/>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bg1"/>
                </a:solidFill>
                <a:ln w="12700">
                  <a:miter lim="400000"/>
                </a:ln>
              </p:spPr>
              <p:txBody>
                <a:bodyPr lIns="0" tIns="0" rIns="0" bIns="0" anchor="ctr"/>
                <a:lstStyle/>
                <a:p>
                  <a:pPr>
                    <a:lnSpc>
                      <a:spcPct val="120000"/>
                    </a:lnSpc>
                    <a:defRPr/>
                  </a:pPr>
                  <a:endParaRPr sz="1300" dirty="0">
                    <a:ea typeface="微软雅黑" panose="020B0503020204020204" pitchFamily="34" charset="-122"/>
                    <a:cs typeface="+mn-ea"/>
                    <a:sym typeface="Arial" panose="020B0604020202020204" pitchFamily="34" charset="0"/>
                  </a:endParaRPr>
                </a:p>
              </p:txBody>
            </p:sp>
          </p:grpSp>
          <p:sp>
            <p:nvSpPr>
              <p:cNvPr id="27" name="Text Placeholder 5"/>
              <p:cNvSpPr txBox="1">
                <a:spLocks/>
              </p:cNvSpPr>
              <p:nvPr/>
            </p:nvSpPr>
            <p:spPr>
              <a:xfrm>
                <a:off x="5652119" y="1847692"/>
                <a:ext cx="802859" cy="279162"/>
              </a:xfrm>
              <a:prstGeom prst="rect">
                <a:avLst/>
              </a:prstGeom>
            </p:spPr>
            <p:txBody>
              <a:bodyPr lIns="0" tIns="0" rIns="0" bIns="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defRPr/>
                </a:pPr>
                <a:r>
                  <a:rPr lang="en-US" altLang="zh-CN"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Text Placeholder 6"/>
              <p:cNvSpPr txBox="1">
                <a:spLocks/>
              </p:cNvSpPr>
              <p:nvPr/>
            </p:nvSpPr>
            <p:spPr>
              <a:xfrm>
                <a:off x="5199311" y="2873241"/>
                <a:ext cx="1676945" cy="850637"/>
              </a:xfrm>
              <a:prstGeom prst="rect">
                <a:avLst/>
              </a:prstGeom>
            </p:spPr>
            <p:txBody>
              <a:bodyPr lIns="65032" tIns="32516" rIns="65032" bIns="32516" anchor="ctr"/>
              <a:lstStyle>
                <a:defPPr>
                  <a:defRPr lang="zh-CN"/>
                </a:defPPr>
                <a:lvl1pPr indent="0" algn="ctr">
                  <a:lnSpc>
                    <a:spcPct val="120000"/>
                  </a:lnSpc>
                  <a:spcBef>
                    <a:spcPct val="20000"/>
                  </a:spcBef>
                  <a:buFont typeface="Arial" pitchFamily="34" charset="0"/>
                  <a:buNone/>
                  <a:defRPr sz="2400" b="1">
                    <a:latin typeface="华文新魏" panose="02010800040101010101" pitchFamily="2" charset="-122"/>
                    <a:ea typeface="华文新魏" panose="02010800040101010101" pitchFamily="2" charset="-122"/>
                    <a:cs typeface="Segoe UI Semilight" panose="020B0402040204020203" pitchFamily="34" charset="0"/>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zh-CN" dirty="0"/>
                  <a:t>矢量场的环流与旋度</a:t>
                </a:r>
                <a:endParaRPr lang="en-US" altLang="zh-CN" dirty="0"/>
              </a:p>
            </p:txBody>
          </p:sp>
        </p:grpSp>
      </p:grpSp>
      <p:pic>
        <p:nvPicPr>
          <p:cNvPr id="21" name="Picture 21" descr="3D勾图片素材 创意图片"/>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3131840" y="3988841"/>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2" descr="u=2454598576,2208575018&amp;fm=26&amp;gp=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5796136" y="4028313"/>
            <a:ext cx="372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组合 23"/>
          <p:cNvGrpSpPr/>
          <p:nvPr/>
        </p:nvGrpSpPr>
        <p:grpSpPr>
          <a:xfrm>
            <a:off x="258629" y="2083763"/>
            <a:ext cx="2031325" cy="1826240"/>
            <a:chOff x="986101" y="1203598"/>
            <a:chExt cx="3328085" cy="3133027"/>
          </a:xfrm>
        </p:grpSpPr>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7624" y="1203598"/>
              <a:ext cx="2854221" cy="2579667"/>
            </a:xfrm>
            <a:prstGeom prst="rect">
              <a:avLst/>
            </a:prstGeom>
          </p:spPr>
        </p:pic>
        <p:sp>
          <p:nvSpPr>
            <p:cNvPr id="33" name="矩形 32"/>
            <p:cNvSpPr/>
            <p:nvPr/>
          </p:nvSpPr>
          <p:spPr>
            <a:xfrm>
              <a:off x="986101" y="3755815"/>
              <a:ext cx="3328085" cy="580810"/>
            </a:xfrm>
            <a:prstGeom prst="rect">
              <a:avLst/>
            </a:prstGeom>
          </p:spPr>
          <p:txBody>
            <a:bodyPr wrap="none">
              <a:spAutoFit/>
            </a:bodyPr>
            <a:lstStyle/>
            <a:p>
              <a:pPr algn="ctr"/>
              <a:r>
                <a:rPr lang="zh-CN" altLang="zh-CN" sz="1600" dirty="0">
                  <a:solidFill>
                    <a:srgbClr val="009E9A"/>
                  </a:solidFill>
                  <a:latin typeface="Times New Roman" panose="02020603050405020304" pitchFamily="18" charset="0"/>
                  <a:ea typeface="微软雅黑" panose="020B0503020204020204" pitchFamily="34" charset="-122"/>
                  <a:cs typeface="Times New Roman" panose="02020603050405020304" pitchFamily="18" charset="0"/>
                </a:rPr>
                <a:t>发散状特征的场分布</a:t>
              </a:r>
              <a:endParaRPr lang="zh-CN" altLang="en-US" sz="1600" dirty="0">
                <a:solidFill>
                  <a:srgbClr val="009E9A"/>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4" name="组合 33"/>
          <p:cNvGrpSpPr/>
          <p:nvPr/>
        </p:nvGrpSpPr>
        <p:grpSpPr>
          <a:xfrm>
            <a:off x="6848880" y="1851670"/>
            <a:ext cx="2031325" cy="2115193"/>
            <a:chOff x="4641296" y="1275606"/>
            <a:chExt cx="2798871" cy="2952835"/>
          </a:xfrm>
        </p:grpSpPr>
        <p:grpSp>
          <p:nvGrpSpPr>
            <p:cNvPr id="35" name="Group 45"/>
            <p:cNvGrpSpPr>
              <a:grpSpLocks/>
            </p:cNvGrpSpPr>
            <p:nvPr/>
          </p:nvGrpSpPr>
          <p:grpSpPr bwMode="auto">
            <a:xfrm>
              <a:off x="4778233" y="1275606"/>
              <a:ext cx="2386055" cy="2448272"/>
              <a:chOff x="2129" y="532"/>
              <a:chExt cx="1266" cy="958"/>
            </a:xfrm>
          </p:grpSpPr>
          <p:sp>
            <p:nvSpPr>
              <p:cNvPr id="37" name="Line 46"/>
              <p:cNvSpPr>
                <a:spLocks noChangeShapeType="1"/>
              </p:cNvSpPr>
              <p:nvPr/>
            </p:nvSpPr>
            <p:spPr bwMode="auto">
              <a:xfrm>
                <a:off x="2762" y="532"/>
                <a:ext cx="0" cy="36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nvGrpSpPr>
              <p:cNvPr id="38" name="Group 47"/>
              <p:cNvGrpSpPr>
                <a:grpSpLocks/>
              </p:cNvGrpSpPr>
              <p:nvPr/>
            </p:nvGrpSpPr>
            <p:grpSpPr bwMode="auto">
              <a:xfrm>
                <a:off x="2129" y="825"/>
                <a:ext cx="1266" cy="280"/>
                <a:chOff x="2961" y="970"/>
                <a:chExt cx="3600" cy="2340"/>
              </a:xfrm>
            </p:grpSpPr>
            <p:sp>
              <p:nvSpPr>
                <p:cNvPr id="45" name="Oval 48"/>
                <p:cNvSpPr>
                  <a:spLocks noChangeArrowheads="1"/>
                </p:cNvSpPr>
                <p:nvPr/>
              </p:nvSpPr>
              <p:spPr bwMode="auto">
                <a:xfrm>
                  <a:off x="4131" y="1906"/>
                  <a:ext cx="1260" cy="468"/>
                </a:xfrm>
                <a:prstGeom prst="ellipse">
                  <a:avLst/>
                </a:prstGeom>
                <a:noFill/>
                <a:ln w="9525">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00"/>
                </a:p>
              </p:txBody>
            </p:sp>
            <p:sp>
              <p:nvSpPr>
                <p:cNvPr id="46" name="Oval 49"/>
                <p:cNvSpPr>
                  <a:spLocks noChangeArrowheads="1"/>
                </p:cNvSpPr>
                <p:nvPr/>
              </p:nvSpPr>
              <p:spPr bwMode="auto">
                <a:xfrm>
                  <a:off x="3771" y="1594"/>
                  <a:ext cx="1980" cy="1092"/>
                </a:xfrm>
                <a:prstGeom prst="ellipse">
                  <a:avLst/>
                </a:prstGeom>
                <a:noFill/>
                <a:ln w="9525">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00"/>
                </a:p>
              </p:txBody>
            </p:sp>
            <p:sp>
              <p:nvSpPr>
                <p:cNvPr id="47" name="Oval 50"/>
                <p:cNvSpPr>
                  <a:spLocks noChangeArrowheads="1"/>
                </p:cNvSpPr>
                <p:nvPr/>
              </p:nvSpPr>
              <p:spPr bwMode="auto">
                <a:xfrm>
                  <a:off x="3411" y="1360"/>
                  <a:ext cx="2700" cy="1560"/>
                </a:xfrm>
                <a:prstGeom prst="ellipse">
                  <a:avLst/>
                </a:prstGeom>
                <a:noFill/>
                <a:ln w="9525">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00"/>
                </a:p>
              </p:txBody>
            </p:sp>
            <p:sp>
              <p:nvSpPr>
                <p:cNvPr id="48" name="Oval 51"/>
                <p:cNvSpPr>
                  <a:spLocks noChangeArrowheads="1"/>
                </p:cNvSpPr>
                <p:nvPr/>
              </p:nvSpPr>
              <p:spPr bwMode="auto">
                <a:xfrm>
                  <a:off x="2961" y="970"/>
                  <a:ext cx="3600" cy="2340"/>
                </a:xfrm>
                <a:prstGeom prst="ellipse">
                  <a:avLst/>
                </a:prstGeom>
                <a:noFill/>
                <a:ln w="9525">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600"/>
                </a:p>
              </p:txBody>
            </p:sp>
          </p:grpSp>
          <p:sp>
            <p:nvSpPr>
              <p:cNvPr id="39" name="Line 52"/>
              <p:cNvSpPr>
                <a:spLocks noChangeShapeType="1"/>
              </p:cNvSpPr>
              <p:nvPr/>
            </p:nvSpPr>
            <p:spPr bwMode="auto">
              <a:xfrm>
                <a:off x="2762" y="948"/>
                <a:ext cx="0" cy="160"/>
              </a:xfrm>
              <a:prstGeom prst="line">
                <a:avLst/>
              </a:prstGeom>
              <a:noFill/>
              <a:ln w="28575">
                <a:solidFill>
                  <a:srgbClr val="FF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40" name="Line 53"/>
              <p:cNvSpPr>
                <a:spLocks noChangeShapeType="1"/>
              </p:cNvSpPr>
              <p:nvPr/>
            </p:nvSpPr>
            <p:spPr bwMode="auto">
              <a:xfrm>
                <a:off x="2762" y="1129"/>
                <a:ext cx="0" cy="36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1" name="Line 54"/>
              <p:cNvSpPr>
                <a:spLocks noChangeShapeType="1"/>
              </p:cNvSpPr>
              <p:nvPr/>
            </p:nvSpPr>
            <p:spPr bwMode="auto">
              <a:xfrm>
                <a:off x="2762" y="991"/>
                <a:ext cx="127"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42" name="Line 55"/>
              <p:cNvSpPr>
                <a:spLocks noChangeShapeType="1"/>
              </p:cNvSpPr>
              <p:nvPr/>
            </p:nvSpPr>
            <p:spPr bwMode="auto">
              <a:xfrm>
                <a:off x="2762" y="590"/>
                <a:ext cx="0" cy="36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43" name="Line 56"/>
              <p:cNvSpPr>
                <a:spLocks noChangeShapeType="1"/>
              </p:cNvSpPr>
              <p:nvPr/>
            </p:nvSpPr>
            <p:spPr bwMode="auto">
              <a:xfrm>
                <a:off x="2846" y="1053"/>
                <a:ext cx="127"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sp>
            <p:nvSpPr>
              <p:cNvPr id="44" name="Line 57"/>
              <p:cNvSpPr>
                <a:spLocks noChangeShapeType="1"/>
              </p:cNvSpPr>
              <p:nvPr/>
            </p:nvSpPr>
            <p:spPr bwMode="auto">
              <a:xfrm>
                <a:off x="2909" y="1102"/>
                <a:ext cx="127"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p>
            </p:txBody>
          </p:sp>
        </p:grpSp>
        <p:sp>
          <p:nvSpPr>
            <p:cNvPr id="36" name="矩形 35"/>
            <p:cNvSpPr/>
            <p:nvPr/>
          </p:nvSpPr>
          <p:spPr>
            <a:xfrm>
              <a:off x="4641296" y="3755816"/>
              <a:ext cx="2798871" cy="472625"/>
            </a:xfrm>
            <a:prstGeom prst="rect">
              <a:avLst/>
            </a:prstGeom>
          </p:spPr>
          <p:txBody>
            <a:bodyPr wrap="none">
              <a:spAutoFit/>
            </a:bodyPr>
            <a:lstStyle/>
            <a:p>
              <a:pPr algn="ctr"/>
              <a:r>
                <a:rPr lang="zh-CN" altLang="zh-CN" sz="1600" dirty="0">
                  <a:solidFill>
                    <a:srgbClr val="009E9A"/>
                  </a:solidFill>
                  <a:latin typeface="Times New Roman" panose="02020603050405020304" pitchFamily="18" charset="0"/>
                  <a:ea typeface="微软雅黑" panose="020B0503020204020204" pitchFamily="34" charset="-122"/>
                  <a:cs typeface="Times New Roman" panose="02020603050405020304" pitchFamily="18" charset="0"/>
                </a:rPr>
                <a:t>涡旋状特征的场分布</a:t>
              </a:r>
              <a:endParaRPr lang="zh-CN" altLang="en-US" sz="1600" dirty="0">
                <a:solidFill>
                  <a:srgbClr val="009E9A"/>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47965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10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22" presetClass="entr" presetSubtype="1"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up)">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651830"/>
            <a:ext cx="9144000" cy="1814777"/>
            <a:chOff x="170694" y="177982"/>
            <a:chExt cx="3936004" cy="781165"/>
          </a:xfrm>
        </p:grpSpPr>
        <p:sp>
          <p:nvSpPr>
            <p:cNvPr id="3" name="等腰三角形 2"/>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等腰三角形 3"/>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矩形 4"/>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平行四边形 5"/>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p:cNvSpPr txBox="1"/>
            <p:nvPr/>
          </p:nvSpPr>
          <p:spPr>
            <a:xfrm>
              <a:off x="650907" y="284178"/>
              <a:ext cx="569115" cy="559734"/>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rPr>
                <a:t>03</a:t>
              </a:r>
              <a:endParaRPr kumimoji="0" lang="zh-CN" altLang="en-US" sz="8000" b="0" i="0" u="none" strike="noStrike" kern="1200" cap="none" spc="0" normalizeH="0" baseline="0" noProof="0" dirty="0">
                <a:ln>
                  <a:noFill/>
                </a:ln>
                <a:solidFill>
                  <a:prstClr val="white">
                    <a:lumMod val="95000"/>
                  </a:prstClr>
                </a:solidFill>
                <a:effectLst/>
                <a:uLnTx/>
                <a:uFillTx/>
                <a:latin typeface="Impact" panose="020B0806030902050204" pitchFamily="34" charset="0"/>
                <a:ea typeface="宋体" panose="02010600030101010101" pitchFamily="2" charset="-122"/>
                <a:cs typeface="+mn-cs"/>
              </a:endParaRPr>
            </a:p>
          </p:txBody>
        </p:sp>
      </p:grpSp>
      <p:sp>
        <p:nvSpPr>
          <p:cNvPr id="8" name="TextBox 7"/>
          <p:cNvSpPr txBox="1"/>
          <p:nvPr/>
        </p:nvSpPr>
        <p:spPr>
          <a:xfrm>
            <a:off x="2627784" y="2236532"/>
            <a:ext cx="6336704" cy="1177247"/>
          </a:xfrm>
          <a:prstGeom prst="rect">
            <a:avLst/>
          </a:prstGeom>
          <a:noFill/>
        </p:spPr>
        <p:txBody>
          <a:bodyPr wrap="square" lIns="68584" tIns="34291" rIns="68584" bIns="34291" rtlCol="0">
            <a:spAutoFit/>
          </a:bodyPr>
          <a:lstStyle/>
          <a:p>
            <a:pPr algn="ctr">
              <a:defRPr/>
            </a:pPr>
            <a:r>
              <a:rPr lang="zh-CN" altLang="en-US" sz="3600" b="1" dirty="0">
                <a:solidFill>
                  <a:schemeClr val="bg1"/>
                </a:solidFill>
                <a:latin typeface="微软雅黑" panose="020B0503020204020204" pitchFamily="34" charset="-122"/>
                <a:ea typeface="微软雅黑" panose="020B0503020204020204" pitchFamily="34" charset="-122"/>
              </a:rPr>
              <a:t>矢量场分析</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zh-CN" sz="2400" b="1" dirty="0">
                <a:solidFill>
                  <a:schemeClr val="bg1"/>
                </a:solidFill>
                <a:latin typeface="微软雅黑" panose="020B0503020204020204" pitchFamily="34" charset="-122"/>
                <a:ea typeface="微软雅黑" panose="020B0503020204020204" pitchFamily="34" charset="-122"/>
              </a:rPr>
              <a:t>矢量场的</a:t>
            </a:r>
            <a:r>
              <a:rPr lang="zh-CN" altLang="en-US" sz="2400" b="1" dirty="0">
                <a:solidFill>
                  <a:schemeClr val="bg1"/>
                </a:solidFill>
                <a:latin typeface="微软雅黑" panose="020B0503020204020204" pitchFamily="34" charset="-122"/>
                <a:ea typeface="微软雅黑" panose="020B0503020204020204" pitchFamily="34" charset="-122"/>
              </a:rPr>
              <a:t>环流</a:t>
            </a:r>
            <a:r>
              <a:rPr lang="zh-CN" altLang="zh-CN" sz="2400" b="1" dirty="0">
                <a:solidFill>
                  <a:schemeClr val="bg1"/>
                </a:solidFill>
                <a:latin typeface="微软雅黑" panose="020B0503020204020204" pitchFamily="34" charset="-122"/>
                <a:ea typeface="微软雅黑" panose="020B0503020204020204" pitchFamily="34" charset="-122"/>
              </a:rPr>
              <a:t>与</a:t>
            </a:r>
            <a:r>
              <a:rPr lang="zh-CN" altLang="en-US" sz="2400" b="1" dirty="0">
                <a:solidFill>
                  <a:schemeClr val="bg1"/>
                </a:solidFill>
                <a:latin typeface="微软雅黑" panose="020B0503020204020204" pitchFamily="34" charset="-122"/>
                <a:ea typeface="微软雅黑" panose="020B0503020204020204" pitchFamily="34" charset="-122"/>
              </a:rPr>
              <a:t>旋</a:t>
            </a:r>
            <a:r>
              <a:rPr lang="zh-CN" altLang="zh-CN" sz="2400" b="1" dirty="0">
                <a:solidFill>
                  <a:schemeClr val="bg1"/>
                </a:solidFill>
                <a:latin typeface="微软雅黑" panose="020B0503020204020204" pitchFamily="34" charset="-122"/>
                <a:ea typeface="微软雅黑" panose="020B0503020204020204" pitchFamily="34" charset="-122"/>
              </a:rPr>
              <a:t>度</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defRPr/>
            </a:pPr>
            <a:endParaRPr lang="en-GB" altLang="zh-CN" sz="3600" b="1" dirty="0">
              <a:solidFill>
                <a:schemeClr val="bg1"/>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5940152" y="1274820"/>
            <a:ext cx="432048" cy="432834"/>
            <a:chOff x="6084168" y="1274820"/>
            <a:chExt cx="432048" cy="432834"/>
          </a:xfrm>
        </p:grpSpPr>
        <p:sp>
          <p:nvSpPr>
            <p:cNvPr id="1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3" name="组合 12"/>
          <p:cNvGrpSpPr/>
          <p:nvPr/>
        </p:nvGrpSpPr>
        <p:grpSpPr>
          <a:xfrm>
            <a:off x="4644008" y="1275213"/>
            <a:ext cx="432048" cy="432048"/>
            <a:chOff x="4788024" y="1275213"/>
            <a:chExt cx="432048" cy="432048"/>
          </a:xfrm>
        </p:grpSpPr>
        <p:sp>
          <p:nvSpPr>
            <p:cNvPr id="1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6" name="组合 15"/>
          <p:cNvGrpSpPr/>
          <p:nvPr/>
        </p:nvGrpSpPr>
        <p:grpSpPr>
          <a:xfrm>
            <a:off x="5292080" y="1274820"/>
            <a:ext cx="432833" cy="432834"/>
            <a:chOff x="5436096" y="1274820"/>
            <a:chExt cx="432833" cy="432834"/>
          </a:xfrm>
        </p:grpSpPr>
        <p:sp>
          <p:nvSpPr>
            <p:cNvPr id="17"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1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19" name="组合 18"/>
          <p:cNvGrpSpPr/>
          <p:nvPr/>
        </p:nvGrpSpPr>
        <p:grpSpPr>
          <a:xfrm>
            <a:off x="3347864" y="1274820"/>
            <a:ext cx="432833" cy="432834"/>
            <a:chOff x="3491880" y="1274820"/>
            <a:chExt cx="432833" cy="432834"/>
          </a:xfrm>
        </p:grpSpPr>
        <p:sp>
          <p:nvSpPr>
            <p:cNvPr id="2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grpSp>
        <p:nvGrpSpPr>
          <p:cNvPr id="22" name="组合 21"/>
          <p:cNvGrpSpPr/>
          <p:nvPr/>
        </p:nvGrpSpPr>
        <p:grpSpPr>
          <a:xfrm>
            <a:off x="3995936" y="1274820"/>
            <a:ext cx="432833" cy="432834"/>
            <a:chOff x="4139952" y="1274820"/>
            <a:chExt cx="432833" cy="432834"/>
          </a:xfrm>
        </p:grpSpPr>
        <p:sp>
          <p:nvSpPr>
            <p:cNvPr id="23"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sp>
          <p:nvSpPr>
            <p:cNvPr id="24"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Roboto Light"/>
                <a:ea typeface="+mn-ea"/>
                <a:cs typeface="+mn-cs"/>
              </a:endParaRPr>
            </a:p>
          </p:txBody>
        </p:sp>
      </p:grpSp>
    </p:spTree>
    <p:extLst>
      <p:ext uri="{BB962C8B-B14F-4D97-AF65-F5344CB8AC3E}">
        <p14:creationId xmlns:p14="http://schemas.microsoft.com/office/powerpoint/2010/main" val="4134865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txBox="1"/>
          <p:nvPr/>
        </p:nvSpPr>
        <p:spPr>
          <a:xfrm>
            <a:off x="374947" y="346774"/>
            <a:ext cx="4917133"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2800" b="1" dirty="0">
                <a:solidFill>
                  <a:srgbClr val="005DA2"/>
                </a:solidFill>
                <a:latin typeface="微软雅黑" panose="020B0503020204020204" pitchFamily="34" charset="-122"/>
                <a:ea typeface="微软雅黑" panose="020B0503020204020204" pitchFamily="34" charset="-122"/>
              </a:rPr>
              <a:t>主要知识点</a:t>
            </a:r>
            <a:endParaRPr lang="en-GB" altLang="zh-CN" sz="2800" b="1" dirty="0">
              <a:solidFill>
                <a:srgbClr val="005DA2"/>
              </a:solidFill>
              <a:latin typeface="微软雅黑" panose="020B0503020204020204" pitchFamily="34" charset="-122"/>
              <a:ea typeface="微软雅黑" panose="020B0503020204020204" pitchFamily="34" charset="-122"/>
            </a:endParaRPr>
          </a:p>
        </p:txBody>
      </p:sp>
      <p:sp>
        <p:nvSpPr>
          <p:cNvPr id="8" name="Freeform 6"/>
          <p:cNvSpPr>
            <a:spLocks/>
          </p:cNvSpPr>
          <p:nvPr/>
        </p:nvSpPr>
        <p:spPr bwMode="auto">
          <a:xfrm>
            <a:off x="2444836" y="1707654"/>
            <a:ext cx="1983148" cy="1944217"/>
          </a:xfrm>
          <a:custGeom>
            <a:avLst/>
            <a:gdLst>
              <a:gd name="T0" fmla="*/ 836 w 1058"/>
              <a:gd name="T1" fmla="*/ 96 h 1042"/>
              <a:gd name="T2" fmla="*/ 848 w 1058"/>
              <a:gd name="T3" fmla="*/ 244 h 1042"/>
              <a:gd name="T4" fmla="*/ 876 w 1058"/>
              <a:gd name="T5" fmla="*/ 278 h 1042"/>
              <a:gd name="T6" fmla="*/ 918 w 1058"/>
              <a:gd name="T7" fmla="*/ 354 h 1042"/>
              <a:gd name="T8" fmla="*/ 1042 w 1058"/>
              <a:gd name="T9" fmla="*/ 394 h 1042"/>
              <a:gd name="T10" fmla="*/ 956 w 1058"/>
              <a:gd name="T11" fmla="*/ 518 h 1042"/>
              <a:gd name="T12" fmla="*/ 954 w 1058"/>
              <a:gd name="T13" fmla="*/ 560 h 1042"/>
              <a:gd name="T14" fmla="*/ 940 w 1058"/>
              <a:gd name="T15" fmla="*/ 646 h 1042"/>
              <a:gd name="T16" fmla="*/ 1008 w 1058"/>
              <a:gd name="T17" fmla="*/ 756 h 1042"/>
              <a:gd name="T18" fmla="*/ 864 w 1058"/>
              <a:gd name="T19" fmla="*/ 794 h 1042"/>
              <a:gd name="T20" fmla="*/ 834 w 1058"/>
              <a:gd name="T21" fmla="*/ 828 h 1042"/>
              <a:gd name="T22" fmla="*/ 768 w 1058"/>
              <a:gd name="T23" fmla="*/ 884 h 1042"/>
              <a:gd name="T24" fmla="*/ 750 w 1058"/>
              <a:gd name="T25" fmla="*/ 1012 h 1042"/>
              <a:gd name="T26" fmla="*/ 614 w 1058"/>
              <a:gd name="T27" fmla="*/ 948 h 1042"/>
              <a:gd name="T28" fmla="*/ 572 w 1058"/>
              <a:gd name="T29" fmla="*/ 954 h 1042"/>
              <a:gd name="T30" fmla="*/ 486 w 1058"/>
              <a:gd name="T31" fmla="*/ 954 h 1042"/>
              <a:gd name="T32" fmla="*/ 388 w 1058"/>
              <a:gd name="T33" fmla="*/ 1042 h 1042"/>
              <a:gd name="T34" fmla="*/ 326 w 1058"/>
              <a:gd name="T35" fmla="*/ 906 h 1042"/>
              <a:gd name="T36" fmla="*/ 288 w 1058"/>
              <a:gd name="T37" fmla="*/ 884 h 1042"/>
              <a:gd name="T38" fmla="*/ 222 w 1058"/>
              <a:gd name="T39" fmla="*/ 828 h 1042"/>
              <a:gd name="T40" fmla="*/ 92 w 1058"/>
              <a:gd name="T41" fmla="*/ 832 h 1042"/>
              <a:gd name="T42" fmla="*/ 132 w 1058"/>
              <a:gd name="T43" fmla="*/ 686 h 1042"/>
              <a:gd name="T44" fmla="*/ 118 w 1058"/>
              <a:gd name="T45" fmla="*/ 646 h 1042"/>
              <a:gd name="T46" fmla="*/ 102 w 1058"/>
              <a:gd name="T47" fmla="*/ 560 h 1042"/>
              <a:gd name="T48" fmla="*/ 0 w 1058"/>
              <a:gd name="T49" fmla="*/ 480 h 1042"/>
              <a:gd name="T50" fmla="*/ 122 w 1058"/>
              <a:gd name="T51" fmla="*/ 394 h 1042"/>
              <a:gd name="T52" fmla="*/ 138 w 1058"/>
              <a:gd name="T53" fmla="*/ 354 h 1042"/>
              <a:gd name="T54" fmla="*/ 182 w 1058"/>
              <a:gd name="T55" fmla="*/ 278 h 1042"/>
              <a:gd name="T56" fmla="*/ 154 w 1058"/>
              <a:gd name="T57" fmla="*/ 152 h 1042"/>
              <a:gd name="T58" fmla="*/ 304 w 1058"/>
              <a:gd name="T59" fmla="*/ 164 h 1042"/>
              <a:gd name="T60" fmla="*/ 342 w 1058"/>
              <a:gd name="T61" fmla="*/ 144 h 1042"/>
              <a:gd name="T62" fmla="*/ 424 w 1058"/>
              <a:gd name="T63" fmla="*/ 114 h 1042"/>
              <a:gd name="T64" fmla="*/ 486 w 1058"/>
              <a:gd name="T65" fmla="*/ 0 h 1042"/>
              <a:gd name="T66" fmla="*/ 590 w 1058"/>
              <a:gd name="T67" fmla="*/ 106 h 1042"/>
              <a:gd name="T68" fmla="*/ 634 w 1058"/>
              <a:gd name="T69" fmla="*/ 114 h 1042"/>
              <a:gd name="T70" fmla="*/ 714 w 1058"/>
              <a:gd name="T71" fmla="*/ 144 h 1042"/>
              <a:gd name="T72" fmla="*/ 752 w 1058"/>
              <a:gd name="T73" fmla="*/ 164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8" h="1042">
                <a:moveTo>
                  <a:pt x="752" y="164"/>
                </a:moveTo>
                <a:lnTo>
                  <a:pt x="836" y="96"/>
                </a:lnTo>
                <a:lnTo>
                  <a:pt x="902" y="152"/>
                </a:lnTo>
                <a:lnTo>
                  <a:pt x="848" y="244"/>
                </a:lnTo>
                <a:lnTo>
                  <a:pt x="848" y="244"/>
                </a:lnTo>
                <a:lnTo>
                  <a:pt x="876" y="278"/>
                </a:lnTo>
                <a:lnTo>
                  <a:pt x="898" y="316"/>
                </a:lnTo>
                <a:lnTo>
                  <a:pt x="918" y="354"/>
                </a:lnTo>
                <a:lnTo>
                  <a:pt x="934" y="394"/>
                </a:lnTo>
                <a:lnTo>
                  <a:pt x="1042" y="394"/>
                </a:lnTo>
                <a:lnTo>
                  <a:pt x="1058" y="480"/>
                </a:lnTo>
                <a:lnTo>
                  <a:pt x="956" y="518"/>
                </a:lnTo>
                <a:lnTo>
                  <a:pt x="956" y="518"/>
                </a:lnTo>
                <a:lnTo>
                  <a:pt x="954" y="560"/>
                </a:lnTo>
                <a:lnTo>
                  <a:pt x="950" y="604"/>
                </a:lnTo>
                <a:lnTo>
                  <a:pt x="940" y="646"/>
                </a:lnTo>
                <a:lnTo>
                  <a:pt x="926" y="686"/>
                </a:lnTo>
                <a:lnTo>
                  <a:pt x="1008" y="756"/>
                </a:lnTo>
                <a:lnTo>
                  <a:pt x="966" y="832"/>
                </a:lnTo>
                <a:lnTo>
                  <a:pt x="864" y="794"/>
                </a:lnTo>
                <a:lnTo>
                  <a:pt x="864" y="794"/>
                </a:lnTo>
                <a:lnTo>
                  <a:pt x="834" y="828"/>
                </a:lnTo>
                <a:lnTo>
                  <a:pt x="804" y="856"/>
                </a:lnTo>
                <a:lnTo>
                  <a:pt x="768" y="884"/>
                </a:lnTo>
                <a:lnTo>
                  <a:pt x="732" y="906"/>
                </a:lnTo>
                <a:lnTo>
                  <a:pt x="750" y="1012"/>
                </a:lnTo>
                <a:lnTo>
                  <a:pt x="668" y="1042"/>
                </a:lnTo>
                <a:lnTo>
                  <a:pt x="614" y="948"/>
                </a:lnTo>
                <a:lnTo>
                  <a:pt x="614" y="948"/>
                </a:lnTo>
                <a:lnTo>
                  <a:pt x="572" y="954"/>
                </a:lnTo>
                <a:lnTo>
                  <a:pt x="528" y="958"/>
                </a:lnTo>
                <a:lnTo>
                  <a:pt x="486" y="954"/>
                </a:lnTo>
                <a:lnTo>
                  <a:pt x="442" y="948"/>
                </a:lnTo>
                <a:lnTo>
                  <a:pt x="388" y="1042"/>
                </a:lnTo>
                <a:lnTo>
                  <a:pt x="306" y="1012"/>
                </a:lnTo>
                <a:lnTo>
                  <a:pt x="326" y="906"/>
                </a:lnTo>
                <a:lnTo>
                  <a:pt x="326" y="906"/>
                </a:lnTo>
                <a:lnTo>
                  <a:pt x="288" y="884"/>
                </a:lnTo>
                <a:lnTo>
                  <a:pt x="254" y="856"/>
                </a:lnTo>
                <a:lnTo>
                  <a:pt x="222" y="828"/>
                </a:lnTo>
                <a:lnTo>
                  <a:pt x="194" y="794"/>
                </a:lnTo>
                <a:lnTo>
                  <a:pt x="92" y="832"/>
                </a:lnTo>
                <a:lnTo>
                  <a:pt x="48" y="756"/>
                </a:lnTo>
                <a:lnTo>
                  <a:pt x="132" y="686"/>
                </a:lnTo>
                <a:lnTo>
                  <a:pt x="132" y="686"/>
                </a:lnTo>
                <a:lnTo>
                  <a:pt x="118" y="646"/>
                </a:lnTo>
                <a:lnTo>
                  <a:pt x="108" y="604"/>
                </a:lnTo>
                <a:lnTo>
                  <a:pt x="102" y="560"/>
                </a:lnTo>
                <a:lnTo>
                  <a:pt x="102" y="518"/>
                </a:lnTo>
                <a:lnTo>
                  <a:pt x="0" y="480"/>
                </a:lnTo>
                <a:lnTo>
                  <a:pt x="14" y="394"/>
                </a:lnTo>
                <a:lnTo>
                  <a:pt x="122" y="394"/>
                </a:lnTo>
                <a:lnTo>
                  <a:pt x="122" y="394"/>
                </a:lnTo>
                <a:lnTo>
                  <a:pt x="138" y="354"/>
                </a:lnTo>
                <a:lnTo>
                  <a:pt x="158" y="316"/>
                </a:lnTo>
                <a:lnTo>
                  <a:pt x="182" y="278"/>
                </a:lnTo>
                <a:lnTo>
                  <a:pt x="210" y="244"/>
                </a:lnTo>
                <a:lnTo>
                  <a:pt x="154" y="152"/>
                </a:lnTo>
                <a:lnTo>
                  <a:pt x="222" y="96"/>
                </a:lnTo>
                <a:lnTo>
                  <a:pt x="304" y="164"/>
                </a:lnTo>
                <a:lnTo>
                  <a:pt x="304" y="164"/>
                </a:lnTo>
                <a:lnTo>
                  <a:pt x="342" y="144"/>
                </a:lnTo>
                <a:lnTo>
                  <a:pt x="382" y="128"/>
                </a:lnTo>
                <a:lnTo>
                  <a:pt x="424" y="114"/>
                </a:lnTo>
                <a:lnTo>
                  <a:pt x="466" y="106"/>
                </a:lnTo>
                <a:lnTo>
                  <a:pt x="486" y="0"/>
                </a:lnTo>
                <a:lnTo>
                  <a:pt x="572" y="0"/>
                </a:lnTo>
                <a:lnTo>
                  <a:pt x="590" y="106"/>
                </a:lnTo>
                <a:lnTo>
                  <a:pt x="590" y="106"/>
                </a:lnTo>
                <a:lnTo>
                  <a:pt x="634" y="114"/>
                </a:lnTo>
                <a:lnTo>
                  <a:pt x="674" y="128"/>
                </a:lnTo>
                <a:lnTo>
                  <a:pt x="714" y="144"/>
                </a:lnTo>
                <a:lnTo>
                  <a:pt x="752" y="164"/>
                </a:lnTo>
                <a:lnTo>
                  <a:pt x="752" y="164"/>
                </a:lnTo>
                <a:close/>
              </a:path>
            </a:pathLst>
          </a:custGeom>
          <a:solidFill>
            <a:srgbClr val="00ADA9"/>
          </a:solidFill>
          <a:ln w="28575">
            <a:solidFill>
              <a:schemeClr val="accent3">
                <a:lumMod val="20000"/>
                <a:lumOff val="80000"/>
              </a:schemeClr>
            </a:solidFill>
          </a:ln>
        </p:spPr>
        <p:txBody>
          <a:bodyPr vert="horz" wrap="square" lIns="91431" tIns="45716" rIns="91431" bIns="45716" numCol="1" anchor="t" anchorCtr="0" compatLnSpc="1">
            <a:prstTxWarp prst="textNoShape">
              <a:avLst/>
            </a:prstTxWarp>
          </a:bodyPr>
          <a:lstStyle/>
          <a:p>
            <a:endParaRPr lang="zh-CN" altLang="en-US" sz="2800" b="1">
              <a:latin typeface="华文新魏" panose="02010800040101010101" pitchFamily="2" charset="-122"/>
              <a:ea typeface="华文新魏" panose="02010800040101010101" pitchFamily="2" charset="-122"/>
            </a:endParaRPr>
          </a:p>
        </p:txBody>
      </p:sp>
      <p:sp>
        <p:nvSpPr>
          <p:cNvPr id="9" name="矩形 8"/>
          <p:cNvSpPr/>
          <p:nvPr/>
        </p:nvSpPr>
        <p:spPr>
          <a:xfrm>
            <a:off x="2736259" y="2402590"/>
            <a:ext cx="1400302" cy="582759"/>
          </a:xfrm>
          <a:prstGeom prst="rect">
            <a:avLst/>
          </a:prstGeom>
        </p:spPr>
        <p:txBody>
          <a:bodyPr wrap="square" lIns="91431" tIns="45716" rIns="91431" bIns="45716">
            <a:spAutoFit/>
          </a:bodyPr>
          <a:lstStyle/>
          <a:p>
            <a:pPr algn="ctr" defTabSz="1600040">
              <a:spcBef>
                <a:spcPct val="0"/>
              </a:spcBef>
            </a:pPr>
            <a:r>
              <a:rPr lang="zh-CN" altLang="en-US" sz="2800" b="1" dirty="0">
                <a:solidFill>
                  <a:schemeClr val="bg1"/>
                </a:solidFill>
                <a:latin typeface="华文新魏" panose="02010800040101010101" pitchFamily="2" charset="-122"/>
                <a:ea typeface="华文新魏" panose="02010800040101010101" pitchFamily="2" charset="-122"/>
              </a:rPr>
              <a:t>环流</a:t>
            </a:r>
          </a:p>
        </p:txBody>
      </p:sp>
      <p:sp>
        <p:nvSpPr>
          <p:cNvPr id="10" name="Freeform 6"/>
          <p:cNvSpPr>
            <a:spLocks/>
          </p:cNvSpPr>
          <p:nvPr/>
        </p:nvSpPr>
        <p:spPr bwMode="auto">
          <a:xfrm>
            <a:off x="4749092" y="1707654"/>
            <a:ext cx="1983148" cy="1944217"/>
          </a:xfrm>
          <a:custGeom>
            <a:avLst/>
            <a:gdLst>
              <a:gd name="T0" fmla="*/ 836 w 1058"/>
              <a:gd name="T1" fmla="*/ 96 h 1042"/>
              <a:gd name="T2" fmla="*/ 848 w 1058"/>
              <a:gd name="T3" fmla="*/ 244 h 1042"/>
              <a:gd name="T4" fmla="*/ 876 w 1058"/>
              <a:gd name="T5" fmla="*/ 278 h 1042"/>
              <a:gd name="T6" fmla="*/ 918 w 1058"/>
              <a:gd name="T7" fmla="*/ 354 h 1042"/>
              <a:gd name="T8" fmla="*/ 1042 w 1058"/>
              <a:gd name="T9" fmla="*/ 394 h 1042"/>
              <a:gd name="T10" fmla="*/ 956 w 1058"/>
              <a:gd name="T11" fmla="*/ 518 h 1042"/>
              <a:gd name="T12" fmla="*/ 954 w 1058"/>
              <a:gd name="T13" fmla="*/ 560 h 1042"/>
              <a:gd name="T14" fmla="*/ 940 w 1058"/>
              <a:gd name="T15" fmla="*/ 646 h 1042"/>
              <a:gd name="T16" fmla="*/ 1008 w 1058"/>
              <a:gd name="T17" fmla="*/ 756 h 1042"/>
              <a:gd name="T18" fmla="*/ 864 w 1058"/>
              <a:gd name="T19" fmla="*/ 794 h 1042"/>
              <a:gd name="T20" fmla="*/ 834 w 1058"/>
              <a:gd name="T21" fmla="*/ 828 h 1042"/>
              <a:gd name="T22" fmla="*/ 768 w 1058"/>
              <a:gd name="T23" fmla="*/ 884 h 1042"/>
              <a:gd name="T24" fmla="*/ 750 w 1058"/>
              <a:gd name="T25" fmla="*/ 1012 h 1042"/>
              <a:gd name="T26" fmla="*/ 614 w 1058"/>
              <a:gd name="T27" fmla="*/ 948 h 1042"/>
              <a:gd name="T28" fmla="*/ 572 w 1058"/>
              <a:gd name="T29" fmla="*/ 954 h 1042"/>
              <a:gd name="T30" fmla="*/ 486 w 1058"/>
              <a:gd name="T31" fmla="*/ 954 h 1042"/>
              <a:gd name="T32" fmla="*/ 388 w 1058"/>
              <a:gd name="T33" fmla="*/ 1042 h 1042"/>
              <a:gd name="T34" fmla="*/ 326 w 1058"/>
              <a:gd name="T35" fmla="*/ 906 h 1042"/>
              <a:gd name="T36" fmla="*/ 288 w 1058"/>
              <a:gd name="T37" fmla="*/ 884 h 1042"/>
              <a:gd name="T38" fmla="*/ 222 w 1058"/>
              <a:gd name="T39" fmla="*/ 828 h 1042"/>
              <a:gd name="T40" fmla="*/ 92 w 1058"/>
              <a:gd name="T41" fmla="*/ 832 h 1042"/>
              <a:gd name="T42" fmla="*/ 132 w 1058"/>
              <a:gd name="T43" fmla="*/ 686 h 1042"/>
              <a:gd name="T44" fmla="*/ 118 w 1058"/>
              <a:gd name="T45" fmla="*/ 646 h 1042"/>
              <a:gd name="T46" fmla="*/ 102 w 1058"/>
              <a:gd name="T47" fmla="*/ 560 h 1042"/>
              <a:gd name="T48" fmla="*/ 0 w 1058"/>
              <a:gd name="T49" fmla="*/ 480 h 1042"/>
              <a:gd name="T50" fmla="*/ 122 w 1058"/>
              <a:gd name="T51" fmla="*/ 394 h 1042"/>
              <a:gd name="T52" fmla="*/ 138 w 1058"/>
              <a:gd name="T53" fmla="*/ 354 h 1042"/>
              <a:gd name="T54" fmla="*/ 182 w 1058"/>
              <a:gd name="T55" fmla="*/ 278 h 1042"/>
              <a:gd name="T56" fmla="*/ 154 w 1058"/>
              <a:gd name="T57" fmla="*/ 152 h 1042"/>
              <a:gd name="T58" fmla="*/ 304 w 1058"/>
              <a:gd name="T59" fmla="*/ 164 h 1042"/>
              <a:gd name="T60" fmla="*/ 342 w 1058"/>
              <a:gd name="T61" fmla="*/ 144 h 1042"/>
              <a:gd name="T62" fmla="*/ 424 w 1058"/>
              <a:gd name="T63" fmla="*/ 114 h 1042"/>
              <a:gd name="T64" fmla="*/ 486 w 1058"/>
              <a:gd name="T65" fmla="*/ 0 h 1042"/>
              <a:gd name="T66" fmla="*/ 590 w 1058"/>
              <a:gd name="T67" fmla="*/ 106 h 1042"/>
              <a:gd name="T68" fmla="*/ 634 w 1058"/>
              <a:gd name="T69" fmla="*/ 114 h 1042"/>
              <a:gd name="T70" fmla="*/ 714 w 1058"/>
              <a:gd name="T71" fmla="*/ 144 h 1042"/>
              <a:gd name="T72" fmla="*/ 752 w 1058"/>
              <a:gd name="T73" fmla="*/ 164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8" h="1042">
                <a:moveTo>
                  <a:pt x="752" y="164"/>
                </a:moveTo>
                <a:lnTo>
                  <a:pt x="836" y="96"/>
                </a:lnTo>
                <a:lnTo>
                  <a:pt x="902" y="152"/>
                </a:lnTo>
                <a:lnTo>
                  <a:pt x="848" y="244"/>
                </a:lnTo>
                <a:lnTo>
                  <a:pt x="848" y="244"/>
                </a:lnTo>
                <a:lnTo>
                  <a:pt x="876" y="278"/>
                </a:lnTo>
                <a:lnTo>
                  <a:pt x="898" y="316"/>
                </a:lnTo>
                <a:lnTo>
                  <a:pt x="918" y="354"/>
                </a:lnTo>
                <a:lnTo>
                  <a:pt x="934" y="394"/>
                </a:lnTo>
                <a:lnTo>
                  <a:pt x="1042" y="394"/>
                </a:lnTo>
                <a:lnTo>
                  <a:pt x="1058" y="480"/>
                </a:lnTo>
                <a:lnTo>
                  <a:pt x="956" y="518"/>
                </a:lnTo>
                <a:lnTo>
                  <a:pt x="956" y="518"/>
                </a:lnTo>
                <a:lnTo>
                  <a:pt x="954" y="560"/>
                </a:lnTo>
                <a:lnTo>
                  <a:pt x="950" y="604"/>
                </a:lnTo>
                <a:lnTo>
                  <a:pt x="940" y="646"/>
                </a:lnTo>
                <a:lnTo>
                  <a:pt x="926" y="686"/>
                </a:lnTo>
                <a:lnTo>
                  <a:pt x="1008" y="756"/>
                </a:lnTo>
                <a:lnTo>
                  <a:pt x="966" y="832"/>
                </a:lnTo>
                <a:lnTo>
                  <a:pt x="864" y="794"/>
                </a:lnTo>
                <a:lnTo>
                  <a:pt x="864" y="794"/>
                </a:lnTo>
                <a:lnTo>
                  <a:pt x="834" y="828"/>
                </a:lnTo>
                <a:lnTo>
                  <a:pt x="804" y="856"/>
                </a:lnTo>
                <a:lnTo>
                  <a:pt x="768" y="884"/>
                </a:lnTo>
                <a:lnTo>
                  <a:pt x="732" y="906"/>
                </a:lnTo>
                <a:lnTo>
                  <a:pt x="750" y="1012"/>
                </a:lnTo>
                <a:lnTo>
                  <a:pt x="668" y="1042"/>
                </a:lnTo>
                <a:lnTo>
                  <a:pt x="614" y="948"/>
                </a:lnTo>
                <a:lnTo>
                  <a:pt x="614" y="948"/>
                </a:lnTo>
                <a:lnTo>
                  <a:pt x="572" y="954"/>
                </a:lnTo>
                <a:lnTo>
                  <a:pt x="528" y="958"/>
                </a:lnTo>
                <a:lnTo>
                  <a:pt x="486" y="954"/>
                </a:lnTo>
                <a:lnTo>
                  <a:pt x="442" y="948"/>
                </a:lnTo>
                <a:lnTo>
                  <a:pt x="388" y="1042"/>
                </a:lnTo>
                <a:lnTo>
                  <a:pt x="306" y="1012"/>
                </a:lnTo>
                <a:lnTo>
                  <a:pt x="326" y="906"/>
                </a:lnTo>
                <a:lnTo>
                  <a:pt x="326" y="906"/>
                </a:lnTo>
                <a:lnTo>
                  <a:pt x="288" y="884"/>
                </a:lnTo>
                <a:lnTo>
                  <a:pt x="254" y="856"/>
                </a:lnTo>
                <a:lnTo>
                  <a:pt x="222" y="828"/>
                </a:lnTo>
                <a:lnTo>
                  <a:pt x="194" y="794"/>
                </a:lnTo>
                <a:lnTo>
                  <a:pt x="92" y="832"/>
                </a:lnTo>
                <a:lnTo>
                  <a:pt x="48" y="756"/>
                </a:lnTo>
                <a:lnTo>
                  <a:pt x="132" y="686"/>
                </a:lnTo>
                <a:lnTo>
                  <a:pt x="132" y="686"/>
                </a:lnTo>
                <a:lnTo>
                  <a:pt x="118" y="646"/>
                </a:lnTo>
                <a:lnTo>
                  <a:pt x="108" y="604"/>
                </a:lnTo>
                <a:lnTo>
                  <a:pt x="102" y="560"/>
                </a:lnTo>
                <a:lnTo>
                  <a:pt x="102" y="518"/>
                </a:lnTo>
                <a:lnTo>
                  <a:pt x="0" y="480"/>
                </a:lnTo>
                <a:lnTo>
                  <a:pt x="14" y="394"/>
                </a:lnTo>
                <a:lnTo>
                  <a:pt x="122" y="394"/>
                </a:lnTo>
                <a:lnTo>
                  <a:pt x="122" y="394"/>
                </a:lnTo>
                <a:lnTo>
                  <a:pt x="138" y="354"/>
                </a:lnTo>
                <a:lnTo>
                  <a:pt x="158" y="316"/>
                </a:lnTo>
                <a:lnTo>
                  <a:pt x="182" y="278"/>
                </a:lnTo>
                <a:lnTo>
                  <a:pt x="210" y="244"/>
                </a:lnTo>
                <a:lnTo>
                  <a:pt x="154" y="152"/>
                </a:lnTo>
                <a:lnTo>
                  <a:pt x="222" y="96"/>
                </a:lnTo>
                <a:lnTo>
                  <a:pt x="304" y="164"/>
                </a:lnTo>
                <a:lnTo>
                  <a:pt x="304" y="164"/>
                </a:lnTo>
                <a:lnTo>
                  <a:pt x="342" y="144"/>
                </a:lnTo>
                <a:lnTo>
                  <a:pt x="382" y="128"/>
                </a:lnTo>
                <a:lnTo>
                  <a:pt x="424" y="114"/>
                </a:lnTo>
                <a:lnTo>
                  <a:pt x="466" y="106"/>
                </a:lnTo>
                <a:lnTo>
                  <a:pt x="486" y="0"/>
                </a:lnTo>
                <a:lnTo>
                  <a:pt x="572" y="0"/>
                </a:lnTo>
                <a:lnTo>
                  <a:pt x="590" y="106"/>
                </a:lnTo>
                <a:lnTo>
                  <a:pt x="590" y="106"/>
                </a:lnTo>
                <a:lnTo>
                  <a:pt x="634" y="114"/>
                </a:lnTo>
                <a:lnTo>
                  <a:pt x="674" y="128"/>
                </a:lnTo>
                <a:lnTo>
                  <a:pt x="714" y="144"/>
                </a:lnTo>
                <a:lnTo>
                  <a:pt x="752" y="164"/>
                </a:lnTo>
                <a:lnTo>
                  <a:pt x="752" y="164"/>
                </a:lnTo>
                <a:close/>
              </a:path>
            </a:pathLst>
          </a:custGeom>
          <a:solidFill>
            <a:schemeClr val="accent4"/>
          </a:solidFill>
          <a:ln w="28575">
            <a:solidFill>
              <a:schemeClr val="accent4">
                <a:lumMod val="20000"/>
                <a:lumOff val="80000"/>
              </a:schemeClr>
            </a:solidFill>
          </a:ln>
        </p:spPr>
        <p:txBody>
          <a:bodyPr vert="horz" wrap="square" lIns="91431" tIns="45716" rIns="91431" bIns="45716" numCol="1" anchor="t" anchorCtr="0" compatLnSpc="1">
            <a:prstTxWarp prst="textNoShape">
              <a:avLst/>
            </a:prstTxWarp>
          </a:bodyPr>
          <a:lstStyle/>
          <a:p>
            <a:endParaRPr lang="zh-CN" altLang="en-US" sz="2800" b="1">
              <a:latin typeface="华文新魏" panose="02010800040101010101" pitchFamily="2" charset="-122"/>
              <a:ea typeface="华文新魏" panose="02010800040101010101" pitchFamily="2" charset="-122"/>
            </a:endParaRPr>
          </a:p>
        </p:txBody>
      </p:sp>
      <p:sp>
        <p:nvSpPr>
          <p:cNvPr id="11" name="矩形 10"/>
          <p:cNvSpPr/>
          <p:nvPr/>
        </p:nvSpPr>
        <p:spPr>
          <a:xfrm>
            <a:off x="4860032" y="2427734"/>
            <a:ext cx="1716514" cy="582759"/>
          </a:xfrm>
          <a:prstGeom prst="rect">
            <a:avLst/>
          </a:prstGeom>
        </p:spPr>
        <p:txBody>
          <a:bodyPr wrap="square" lIns="91431" tIns="45716" rIns="91431" bIns="45716">
            <a:spAutoFit/>
          </a:bodyPr>
          <a:lstStyle/>
          <a:p>
            <a:pPr algn="ctr" defTabSz="1600040">
              <a:spcBef>
                <a:spcPct val="0"/>
              </a:spcBef>
            </a:pPr>
            <a:r>
              <a:rPr lang="zh-CN" altLang="en-US" sz="2800" b="1" dirty="0">
                <a:solidFill>
                  <a:schemeClr val="bg1"/>
                </a:solidFill>
                <a:latin typeface="华文新魏" panose="02010800040101010101" pitchFamily="2" charset="-122"/>
                <a:ea typeface="华文新魏" panose="02010800040101010101" pitchFamily="2" charset="-122"/>
              </a:rPr>
              <a:t>旋度</a:t>
            </a:r>
          </a:p>
        </p:txBody>
      </p:sp>
    </p:spTree>
    <p:extLst>
      <p:ext uri="{BB962C8B-B14F-4D97-AF65-F5344CB8AC3E}">
        <p14:creationId xmlns:p14="http://schemas.microsoft.com/office/powerpoint/2010/main" val="428251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Box 2"/>
          <p:cNvSpPr txBox="1">
            <a:spLocks noChangeArrowheads="1"/>
          </p:cNvSpPr>
          <p:nvPr/>
        </p:nvSpPr>
        <p:spPr bwMode="auto">
          <a:xfrm>
            <a:off x="539552" y="195486"/>
            <a:ext cx="7416824" cy="576248"/>
          </a:xfrm>
          <a:prstGeom prst="rect">
            <a:avLst/>
          </a:prstGeom>
          <a:noFill/>
          <a:ln w="25400">
            <a:noFill/>
            <a:miter lim="800000"/>
          </a:ln>
        </p:spPr>
        <p:txBody>
          <a:bodyPr wrap="square">
            <a:spAutoFit/>
          </a:bodyPr>
          <a:lstStyle>
            <a:defPPr>
              <a:defRPr lang="zh-CN"/>
            </a:defPPr>
            <a:lvl1pPr marL="457200" indent="-457200">
              <a:lnSpc>
                <a:spcPct val="150000"/>
              </a:lnSpc>
              <a:spcBef>
                <a:spcPct val="20000"/>
              </a:spcBef>
              <a:buClr>
                <a:schemeClr val="accent5"/>
              </a:buClr>
              <a:buSzTx/>
              <a:buFont typeface="Wingdings" panose="05000000000000000000" pitchFamily="2" charset="2"/>
              <a:buChar char="l"/>
              <a:defRPr sz="2400" b="1">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pPr marL="0" indent="0">
              <a:buNone/>
            </a:pPr>
            <a:r>
              <a:rPr lang="zh-CN" altLang="en-US" dirty="0"/>
              <a:t>一、矢量场的环流</a:t>
            </a:r>
          </a:p>
        </p:txBody>
      </p:sp>
      <p:sp>
        <p:nvSpPr>
          <p:cNvPr id="27" name="Text Box 11"/>
          <p:cNvSpPr txBox="1">
            <a:spLocks noChangeArrowheads="1"/>
          </p:cNvSpPr>
          <p:nvPr/>
        </p:nvSpPr>
        <p:spPr bwMode="auto">
          <a:xfrm>
            <a:off x="899592" y="843558"/>
            <a:ext cx="8064896" cy="92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342900" indent="-342900">
              <a:lnSpc>
                <a:spcPct val="130000"/>
              </a:lnSpc>
              <a:spcBef>
                <a:spcPct val="0"/>
              </a:spcBef>
              <a:buClr>
                <a:srgbClr val="1D77C9"/>
              </a:buClr>
              <a:buSzTx/>
              <a:buFont typeface="Wingdings" panose="05000000000000000000" pitchFamily="2" charset="2"/>
              <a:buChar char="l"/>
              <a:defRPr sz="2200" b="1">
                <a:latin typeface="宋体" panose="02010600030101010101" pitchFamily="2" charset="-122"/>
                <a:ea typeface="宋体" panose="02010600030101010101" pitchFamily="2" charset="-122"/>
              </a:defRPr>
            </a:lvl1pPr>
            <a:lvl2pPr marL="742950" indent="-285750">
              <a:spcBef>
                <a:spcPct val="20000"/>
              </a:spcBef>
              <a:buClr>
                <a:schemeClr val="tx1"/>
              </a:buClr>
              <a:buChar char="–"/>
              <a:defRPr sz="2800" b="1">
                <a:solidFill>
                  <a:srgbClr val="000000"/>
                </a:solidFill>
                <a:latin typeface="Verdana" panose="020B0604030504040204" pitchFamily="34" charset="0"/>
                <a:ea typeface="楷体_GB2312" pitchFamily="49" charset="-122"/>
              </a:defRPr>
            </a:lvl2pPr>
            <a:lvl3pPr marL="1143000" indent="-228600">
              <a:spcBef>
                <a:spcPct val="20000"/>
              </a:spcBef>
              <a:buClr>
                <a:schemeClr val="hlink"/>
              </a:buClr>
              <a:buSzPct val="60000"/>
              <a:buFont typeface="Wingdings" panose="05000000000000000000" pitchFamily="2" charset="2"/>
              <a:buChar char="•"/>
              <a:defRPr sz="2400" b="1">
                <a:solidFill>
                  <a:srgbClr val="000000"/>
                </a:solidFill>
                <a:latin typeface="Verdana" panose="020B0604030504040204" pitchFamily="34" charset="0"/>
                <a:ea typeface="楷体_GB2312" pitchFamily="49" charset="-122"/>
              </a:defRPr>
            </a:lvl3pPr>
            <a:lvl4pPr marL="1600200" indent="-228600">
              <a:spcBef>
                <a:spcPct val="20000"/>
              </a:spcBef>
              <a:buClr>
                <a:schemeClr val="tx1"/>
              </a:buClr>
              <a:buChar char="–"/>
              <a:defRPr sz="2000" b="1">
                <a:solidFill>
                  <a:srgbClr val="000000"/>
                </a:solidFill>
                <a:latin typeface="Verdana" panose="020B0604030504040204" pitchFamily="34" charset="0"/>
                <a:ea typeface="楷体_GB2312" pitchFamily="49" charset="-122"/>
              </a:defRPr>
            </a:lvl4pPr>
            <a:lvl5pPr marL="2057400" indent="-228600">
              <a:spcBef>
                <a:spcPct val="20000"/>
              </a:spcBef>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
              <a:defRPr sz="2000" b="1">
                <a:solidFill>
                  <a:srgbClr val="000000"/>
                </a:solidFill>
                <a:latin typeface="Verdana" panose="020B0604030504040204" pitchFamily="34" charset="0"/>
                <a:ea typeface="楷体_GB2312" pitchFamily="49" charset="-122"/>
              </a:defRPr>
            </a:lvl9pPr>
          </a:lstStyle>
          <a:p>
            <a:r>
              <a:rPr lang="zh-CN" altLang="en-US" dirty="0"/>
              <a:t>定义：</a:t>
            </a:r>
            <a:r>
              <a:rPr lang="zh-CN" altLang="en-US" dirty="0">
                <a:latin typeface="Times New Roman" panose="02020603050405020304" pitchFamily="18" charset="0"/>
                <a:ea typeface="楷体_GB2312" pitchFamily="49" charset="-122"/>
              </a:rPr>
              <a:t>矢量场对于闭合曲线</a:t>
            </a:r>
            <a:r>
              <a:rPr lang="en-US" altLang="zh-CN" i="1" dirty="0">
                <a:latin typeface="Times New Roman" panose="02020603050405020304" pitchFamily="18" charset="0"/>
                <a:ea typeface="楷体_GB2312" pitchFamily="49" charset="-122"/>
              </a:rPr>
              <a:t>C </a:t>
            </a:r>
            <a:r>
              <a:rPr lang="zh-CN" altLang="en-US" dirty="0">
                <a:latin typeface="Times New Roman" panose="02020603050405020304" pitchFamily="18" charset="0"/>
                <a:ea typeface="楷体_GB2312" pitchFamily="49" charset="-122"/>
              </a:rPr>
              <a:t>的环流定义为该矢量对闭合曲</a:t>
            </a:r>
            <a:endParaRPr lang="en-US" altLang="zh-CN" dirty="0">
              <a:latin typeface="Times New Roman" panose="02020603050405020304" pitchFamily="18" charset="0"/>
              <a:ea typeface="楷体_GB2312" pitchFamily="49" charset="-122"/>
            </a:endParaRPr>
          </a:p>
          <a:p>
            <a:pPr marL="0" indent="0">
              <a:buNone/>
            </a:pP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线</a:t>
            </a:r>
            <a:r>
              <a:rPr lang="en-US" altLang="zh-CN" i="1" dirty="0">
                <a:latin typeface="Times New Roman" panose="02020603050405020304" pitchFamily="18" charset="0"/>
                <a:ea typeface="楷体_GB2312" pitchFamily="49" charset="-122"/>
              </a:rPr>
              <a:t>C </a:t>
            </a:r>
            <a:r>
              <a:rPr lang="zh-CN" altLang="en-US" dirty="0">
                <a:latin typeface="Times New Roman" panose="02020603050405020304" pitchFamily="18" charset="0"/>
                <a:ea typeface="楷体_GB2312" pitchFamily="49" charset="-122"/>
              </a:rPr>
              <a:t>的线积分</a:t>
            </a:r>
            <a:endParaRPr lang="zh-CN" altLang="en-US" dirty="0"/>
          </a:p>
        </p:txBody>
      </p:sp>
      <p:graphicFrame>
        <p:nvGraphicFramePr>
          <p:cNvPr id="35" name="Object 3"/>
          <p:cNvGraphicFramePr>
            <a:graphicFrameLocks noChangeAspect="1"/>
          </p:cNvGraphicFramePr>
          <p:nvPr>
            <p:extLst>
              <p:ext uri="{D42A27DB-BD31-4B8C-83A1-F6EECF244321}">
                <p14:modId xmlns:p14="http://schemas.microsoft.com/office/powerpoint/2010/main" val="2170119458"/>
              </p:ext>
            </p:extLst>
          </p:nvPr>
        </p:nvGraphicFramePr>
        <p:xfrm>
          <a:off x="3361110" y="1874304"/>
          <a:ext cx="2146994" cy="553430"/>
        </p:xfrm>
        <a:graphic>
          <a:graphicData uri="http://schemas.openxmlformats.org/presentationml/2006/ole">
            <mc:AlternateContent xmlns:mc="http://schemas.openxmlformats.org/markup-compatibility/2006">
              <mc:Choice xmlns:v="urn:schemas-microsoft-com:vml" Requires="v">
                <p:oleObj name="Equation" r:id="rId3" imgW="1320480" imgH="317160" progId="Equation.DSMT4">
                  <p:embed/>
                </p:oleObj>
              </mc:Choice>
              <mc:Fallback>
                <p:oleObj name="Equation" r:id="rId3" imgW="1320480" imgH="317160" progId="Equation.DSMT4">
                  <p:embed/>
                  <p:pic>
                    <p:nvPicPr>
                      <p:cNvPr id="376835" name="Object 3"/>
                      <p:cNvPicPr>
                        <a:picLocks noChangeAspect="1" noChangeArrowheads="1"/>
                      </p:cNvPicPr>
                      <p:nvPr/>
                    </p:nvPicPr>
                    <p:blipFill>
                      <a:blip r:embed="rId4"/>
                      <a:srcRect/>
                      <a:stretch>
                        <a:fillRect/>
                      </a:stretch>
                    </p:blipFill>
                    <p:spPr bwMode="auto">
                      <a:xfrm>
                        <a:off x="3361110" y="1874304"/>
                        <a:ext cx="2146994" cy="553430"/>
                      </a:xfrm>
                      <a:prstGeom prst="rect">
                        <a:avLst/>
                      </a:prstGeom>
                      <a:noFill/>
                      <a:ln>
                        <a:noFill/>
                      </a:ln>
                    </p:spPr>
                  </p:pic>
                </p:oleObj>
              </mc:Fallback>
            </mc:AlternateContent>
          </a:graphicData>
        </a:graphic>
      </p:graphicFrame>
      <p:sp>
        <p:nvSpPr>
          <p:cNvPr id="2" name="矩形 1"/>
          <p:cNvSpPr/>
          <p:nvPr/>
        </p:nvSpPr>
        <p:spPr>
          <a:xfrm>
            <a:off x="899592" y="2611292"/>
            <a:ext cx="8136904" cy="2400657"/>
          </a:xfrm>
          <a:prstGeom prst="rect">
            <a:avLst/>
          </a:prstGeom>
        </p:spPr>
        <p:txBody>
          <a:bodyPr wrap="square">
            <a:spAutoFit/>
          </a:bodyPr>
          <a:lstStyle/>
          <a:p>
            <a:pPr marL="342900" indent="-342900">
              <a:lnSpc>
                <a:spcPts val="3000"/>
              </a:lnSpc>
              <a:buClr>
                <a:srgbClr val="1D77C9"/>
              </a:buClr>
              <a:buFont typeface="Wingdings" panose="05000000000000000000" pitchFamily="2" charset="2"/>
              <a:buChar char="l"/>
            </a:pPr>
            <a:r>
              <a:rPr lang="zh-CN" altLang="en-US" sz="2200" b="1" dirty="0">
                <a:latin typeface="宋体" panose="02010600030101010101" pitchFamily="2" charset="-122"/>
                <a:ea typeface="宋体" panose="02010600030101010101" pitchFamily="2" charset="-122"/>
              </a:rPr>
              <a:t>物理意义</a:t>
            </a:r>
            <a:endParaRPr lang="en-US" altLang="zh-CN" sz="2200" b="1" dirty="0">
              <a:latin typeface="宋体" panose="02010600030101010101" pitchFamily="2" charset="-122"/>
              <a:ea typeface="宋体" panose="02010600030101010101" pitchFamily="2" charset="-122"/>
            </a:endParaRPr>
          </a:p>
          <a:p>
            <a:pPr marL="857250" lvl="1" indent="-457200">
              <a:lnSpc>
                <a:spcPts val="3000"/>
              </a:lnSpc>
              <a:buClr>
                <a:srgbClr val="7030A0"/>
              </a:buClr>
              <a:buFont typeface="+mj-ea"/>
              <a:buAutoNum type="circleNumDbPlain"/>
            </a:pPr>
            <a:r>
              <a:rPr lang="zh-CN" altLang="en-US" sz="2000" b="1" dirty="0">
                <a:latin typeface="+mj-ea"/>
              </a:rPr>
              <a:t>如果矢量场的任意闭合回路的环流恒为零，称该矢量场为</a:t>
            </a:r>
            <a:r>
              <a:rPr lang="zh-CN" altLang="en-US" sz="2000" b="1" dirty="0">
                <a:solidFill>
                  <a:srgbClr val="F98637"/>
                </a:solidFill>
                <a:latin typeface="+mj-ea"/>
              </a:rPr>
              <a:t>无旋场</a:t>
            </a:r>
            <a:r>
              <a:rPr lang="zh-CN" altLang="en-US" sz="2000" b="1" dirty="0">
                <a:latin typeface="+mj-ea"/>
              </a:rPr>
              <a:t>，又称为</a:t>
            </a:r>
            <a:r>
              <a:rPr lang="zh-CN" altLang="en-US" sz="2000" b="1" dirty="0">
                <a:solidFill>
                  <a:srgbClr val="F98637"/>
                </a:solidFill>
                <a:latin typeface="+mj-ea"/>
              </a:rPr>
              <a:t>保守场</a:t>
            </a:r>
            <a:r>
              <a:rPr lang="zh-CN" altLang="en-US" sz="2000" b="1" dirty="0">
                <a:latin typeface="+mj-ea"/>
              </a:rPr>
              <a:t>。</a:t>
            </a:r>
          </a:p>
          <a:p>
            <a:pPr marL="857250" lvl="1" indent="-457200">
              <a:lnSpc>
                <a:spcPts val="3000"/>
              </a:lnSpc>
              <a:buClr>
                <a:srgbClr val="7030A0"/>
              </a:buClr>
              <a:buFont typeface="+mj-ea"/>
              <a:buAutoNum type="circleNumDbPlain"/>
            </a:pPr>
            <a:r>
              <a:rPr lang="zh-CN" altLang="en-US" sz="2000" b="1" dirty="0">
                <a:latin typeface="+mj-ea"/>
              </a:rPr>
              <a:t>如果矢量场对于任何闭合曲线的环流不为零，称该矢量场为</a:t>
            </a:r>
            <a:r>
              <a:rPr lang="zh-CN" altLang="en-US" sz="2000" b="1" dirty="0">
                <a:solidFill>
                  <a:srgbClr val="F98637"/>
                </a:solidFill>
                <a:latin typeface="+mj-ea"/>
              </a:rPr>
              <a:t>有旋矢量场</a:t>
            </a:r>
            <a:r>
              <a:rPr lang="zh-CN" altLang="en-US" sz="2000" b="1" dirty="0">
                <a:latin typeface="+mj-ea"/>
              </a:rPr>
              <a:t>，能够激发有旋矢量场的源称为</a:t>
            </a:r>
            <a:r>
              <a:rPr lang="zh-CN" altLang="en-US" sz="2000" b="1" dirty="0">
                <a:solidFill>
                  <a:srgbClr val="F98637"/>
                </a:solidFill>
                <a:latin typeface="+mj-ea"/>
              </a:rPr>
              <a:t>旋涡源</a:t>
            </a:r>
            <a:r>
              <a:rPr lang="zh-CN" altLang="en-US" sz="2000" b="1" dirty="0">
                <a:latin typeface="+mj-ea"/>
              </a:rPr>
              <a:t>。电流是磁场的旋涡源。</a:t>
            </a:r>
            <a:endParaRPr lang="zh-CN" altLang="en-US" b="1" dirty="0"/>
          </a:p>
        </p:txBody>
      </p:sp>
      <p:grpSp>
        <p:nvGrpSpPr>
          <p:cNvPr id="5" name="组合 4"/>
          <p:cNvGrpSpPr/>
          <p:nvPr/>
        </p:nvGrpSpPr>
        <p:grpSpPr>
          <a:xfrm>
            <a:off x="6804248" y="1347614"/>
            <a:ext cx="1944216" cy="1584176"/>
            <a:chOff x="251520" y="2211710"/>
            <a:chExt cx="2088232" cy="1800200"/>
          </a:xfrm>
        </p:grpSpPr>
        <p:grpSp>
          <p:nvGrpSpPr>
            <p:cNvPr id="3" name="组合 2"/>
            <p:cNvGrpSpPr/>
            <p:nvPr/>
          </p:nvGrpSpPr>
          <p:grpSpPr>
            <a:xfrm>
              <a:off x="251520" y="2211710"/>
              <a:ext cx="2088232" cy="1800200"/>
              <a:chOff x="251520" y="2211710"/>
              <a:chExt cx="2628292" cy="2131082"/>
            </a:xfrm>
          </p:grpSpPr>
          <p:pic>
            <p:nvPicPr>
              <p:cNvPr id="42" name="Picture 40" descr="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2211710"/>
                <a:ext cx="2628292" cy="2131082"/>
              </a:xfrm>
              <a:prstGeom prst="rect">
                <a:avLst/>
              </a:prstGeom>
              <a:noFill/>
              <a:ln w="28575">
                <a:solidFill>
                  <a:srgbClr val="00ADA9"/>
                </a:solidFill>
                <a:miter lim="800000"/>
                <a:headEnd/>
                <a:tailEnd/>
              </a:ln>
            </p:spPr>
          </p:pic>
          <p:sp>
            <p:nvSpPr>
              <p:cNvPr id="44" name="文本框 43"/>
              <p:cNvSpPr txBox="1"/>
              <p:nvPr/>
            </p:nvSpPr>
            <p:spPr>
              <a:xfrm>
                <a:off x="1970477" y="2918662"/>
                <a:ext cx="274475" cy="290685"/>
              </a:xfrm>
              <a:prstGeom prst="rect">
                <a:avLst/>
              </a:prstGeom>
              <a:solidFill>
                <a:srgbClr val="FFFFCC"/>
              </a:solidFill>
            </p:spPr>
            <p:txBody>
              <a:bodyPr wrap="square" rtlCol="0">
                <a:spAutoFit/>
              </a:bodyPr>
              <a:lstStyle/>
              <a:p>
                <a:endParaRPr lang="zh-CN" altLang="en-US" sz="2400" b="1" i="1" dirty="0">
                  <a:latin typeface="Times New Roman" panose="02020603050405020304" pitchFamily="18" charset="0"/>
                  <a:ea typeface="+mj-ea"/>
                  <a:cs typeface="Times New Roman" panose="02020603050405020304" pitchFamily="18" charset="0"/>
                </a:endParaRPr>
              </a:p>
            </p:txBody>
          </p:sp>
          <p:sp>
            <p:nvSpPr>
              <p:cNvPr id="45" name="文本框 44"/>
              <p:cNvSpPr txBox="1"/>
              <p:nvPr/>
            </p:nvSpPr>
            <p:spPr>
              <a:xfrm>
                <a:off x="2195736" y="3373379"/>
                <a:ext cx="288031" cy="206859"/>
              </a:xfrm>
              <a:prstGeom prst="rect">
                <a:avLst/>
              </a:prstGeom>
              <a:solidFill>
                <a:srgbClr val="FFFFCC"/>
              </a:solidFill>
            </p:spPr>
            <p:txBody>
              <a:bodyPr wrap="square" rtlCol="0">
                <a:spAutoFit/>
              </a:bodyPr>
              <a:lstStyle/>
              <a:p>
                <a:endParaRPr lang="zh-CN" altLang="en-US" sz="2400" b="1" i="1" dirty="0">
                  <a:latin typeface="Times New Roman" panose="02020603050405020304" pitchFamily="18" charset="0"/>
                  <a:ea typeface="+mj-ea"/>
                  <a:cs typeface="Times New Roman" panose="02020603050405020304" pitchFamily="18" charset="0"/>
                </a:endParaRPr>
              </a:p>
            </p:txBody>
          </p:sp>
        </p:grpSp>
        <p:graphicFrame>
          <p:nvGraphicFramePr>
            <p:cNvPr id="4" name="对象 3"/>
            <p:cNvGraphicFramePr>
              <a:graphicFrameLocks noChangeAspect="1"/>
            </p:cNvGraphicFramePr>
            <p:nvPr>
              <p:extLst>
                <p:ext uri="{D42A27DB-BD31-4B8C-83A1-F6EECF244321}">
                  <p14:modId xmlns:p14="http://schemas.microsoft.com/office/powerpoint/2010/main" val="1276977806"/>
                </p:ext>
              </p:extLst>
            </p:nvPr>
          </p:nvGraphicFramePr>
          <p:xfrm>
            <a:off x="1835343" y="2593472"/>
            <a:ext cx="216377" cy="266310"/>
          </p:xfrm>
          <a:graphic>
            <a:graphicData uri="http://schemas.openxmlformats.org/presentationml/2006/ole">
              <mc:AlternateContent xmlns:mc="http://schemas.openxmlformats.org/markup-compatibility/2006">
                <mc:Choice xmlns:v="urn:schemas-microsoft-com:vml" Requires="v">
                  <p:oleObj name="Equation" r:id="rId6" imgW="164880" imgH="203040" progId="Equation.DSMT4">
                    <p:embed/>
                  </p:oleObj>
                </mc:Choice>
                <mc:Fallback>
                  <p:oleObj name="Equation" r:id="rId6" imgW="164880" imgH="203040" progId="Equation.DSMT4">
                    <p:embed/>
                    <p:pic>
                      <p:nvPicPr>
                        <p:cNvPr id="0" name=""/>
                        <p:cNvPicPr/>
                        <p:nvPr/>
                      </p:nvPicPr>
                      <p:blipFill>
                        <a:blip r:embed="rId7"/>
                        <a:stretch>
                          <a:fillRect/>
                        </a:stretch>
                      </p:blipFill>
                      <p:spPr>
                        <a:xfrm>
                          <a:off x="1835343" y="2593472"/>
                          <a:ext cx="216377" cy="266310"/>
                        </a:xfrm>
                        <a:prstGeom prst="rect">
                          <a:avLst/>
                        </a:prstGeom>
                        <a:solidFill>
                          <a:srgbClr val="FFFFCC"/>
                        </a:solidFill>
                      </p:spPr>
                    </p:pic>
                  </p:oleObj>
                </mc:Fallback>
              </mc:AlternateContent>
            </a:graphicData>
          </a:graphic>
        </p:graphicFrame>
      </p:grpSp>
    </p:spTree>
    <p:extLst>
      <p:ext uri="{BB962C8B-B14F-4D97-AF65-F5344CB8AC3E}">
        <p14:creationId xmlns:p14="http://schemas.microsoft.com/office/powerpoint/2010/main" val="3931308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3"/>
          <p:cNvSpPr>
            <a:spLocks noEditPoints="1"/>
          </p:cNvSpPr>
          <p:nvPr/>
        </p:nvSpPr>
        <p:spPr bwMode="auto">
          <a:xfrm>
            <a:off x="1800746" y="1098753"/>
            <a:ext cx="1835150" cy="2169442"/>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lIns="68585" tIns="34293" rIns="68585" bIns="34293"/>
          <a:lstStyle/>
          <a:p>
            <a:pPr algn="just">
              <a:lnSpc>
                <a:spcPct val="120000"/>
              </a:lnSpc>
              <a:spcBef>
                <a:spcPts val="0"/>
              </a:spcBef>
              <a:spcAft>
                <a:spcPts val="0"/>
              </a:spcAft>
              <a:defRPr/>
            </a:pPr>
            <a:endParaRPr lang="id-ID" sz="600" dirty="0">
              <a:ea typeface="微软雅黑" panose="020B0503020204020204" pitchFamily="34" charset="-122"/>
              <a:cs typeface="+mn-ea"/>
              <a:sym typeface="Arial" panose="020B0604020202020204" pitchFamily="34" charset="0"/>
            </a:endParaRPr>
          </a:p>
        </p:txBody>
      </p:sp>
      <p:sp>
        <p:nvSpPr>
          <p:cNvPr id="3" name="Freeform 16"/>
          <p:cNvSpPr>
            <a:spLocks noEditPoints="1"/>
          </p:cNvSpPr>
          <p:nvPr/>
        </p:nvSpPr>
        <p:spPr bwMode="auto">
          <a:xfrm>
            <a:off x="2250009" y="3330089"/>
            <a:ext cx="938212" cy="753829"/>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lIns="68585" tIns="34293" rIns="68585" bIns="34293"/>
          <a:lstStyle/>
          <a:p>
            <a:pPr algn="just">
              <a:lnSpc>
                <a:spcPct val="120000"/>
              </a:lnSpc>
              <a:spcBef>
                <a:spcPts val="0"/>
              </a:spcBef>
              <a:spcAft>
                <a:spcPts val="0"/>
              </a:spcAft>
              <a:defRPr/>
            </a:pPr>
            <a:endParaRPr lang="id-ID" sz="600" dirty="0">
              <a:ea typeface="微软雅黑" panose="020B0503020204020204" pitchFamily="34" charset="-122"/>
              <a:cs typeface="+mn-ea"/>
              <a:sym typeface="Arial" panose="020B0604020202020204" pitchFamily="34" charset="0"/>
            </a:endParaRPr>
          </a:p>
        </p:txBody>
      </p:sp>
      <p:grpSp>
        <p:nvGrpSpPr>
          <p:cNvPr id="4" name="Group 12"/>
          <p:cNvGrpSpPr/>
          <p:nvPr/>
        </p:nvGrpSpPr>
        <p:grpSpPr>
          <a:xfrm>
            <a:off x="1960330" y="1242844"/>
            <a:ext cx="1517298" cy="1358128"/>
            <a:chOff x="8169276" y="952501"/>
            <a:chExt cx="3781424" cy="3384550"/>
          </a:xfrm>
          <a:solidFill>
            <a:schemeClr val="accent1"/>
          </a:solidFill>
        </p:grpSpPr>
        <p:sp>
          <p:nvSpPr>
            <p:cNvPr id="5" name="Freeform 10"/>
            <p:cNvSpPr>
              <a:spLocks/>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lIns="96435" tIns="48218" rIns="96435" bIns="48218"/>
            <a:lstStyle/>
            <a:p>
              <a:pPr algn="just">
                <a:lnSpc>
                  <a:spcPct val="120000"/>
                </a:lnSpc>
                <a:spcBef>
                  <a:spcPts val="0"/>
                </a:spcBef>
                <a:spcAft>
                  <a:spcPts val="0"/>
                </a:spcAft>
                <a:defRPr/>
              </a:pPr>
              <a:endParaRPr lang="id-ID" sz="600" dirty="0">
                <a:ea typeface="微软雅黑" panose="020B0503020204020204" pitchFamily="34" charset="-122"/>
                <a:cs typeface="+mn-ea"/>
                <a:sym typeface="Arial" panose="020B0604020202020204" pitchFamily="34" charset="0"/>
              </a:endParaRPr>
            </a:p>
          </p:txBody>
        </p:sp>
        <p:sp>
          <p:nvSpPr>
            <p:cNvPr id="6" name="Freeform 11"/>
            <p:cNvSpPr>
              <a:spLocks/>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lIns="96435" tIns="48218" rIns="96435" bIns="48218"/>
            <a:lstStyle/>
            <a:p>
              <a:pPr algn="just">
                <a:lnSpc>
                  <a:spcPct val="120000"/>
                </a:lnSpc>
                <a:spcBef>
                  <a:spcPts val="0"/>
                </a:spcBef>
                <a:spcAft>
                  <a:spcPts val="0"/>
                </a:spcAft>
                <a:defRPr/>
              </a:pPr>
              <a:endParaRPr lang="id-ID" sz="600" dirty="0">
                <a:ea typeface="微软雅黑" panose="020B0503020204020204" pitchFamily="34" charset="-122"/>
                <a:cs typeface="+mn-ea"/>
                <a:sym typeface="Arial" panose="020B0604020202020204" pitchFamily="34" charset="0"/>
              </a:endParaRPr>
            </a:p>
          </p:txBody>
        </p:sp>
      </p:grpSp>
      <p:sp>
        <p:nvSpPr>
          <p:cNvPr id="7" name="Rectangle 18"/>
          <p:cNvSpPr>
            <a:spLocks noChangeArrowheads="1"/>
          </p:cNvSpPr>
          <p:nvPr/>
        </p:nvSpPr>
        <p:spPr bwMode="auto">
          <a:xfrm>
            <a:off x="3839315" y="1921908"/>
            <a:ext cx="352839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50000"/>
              </a:lnSpc>
              <a:spcBef>
                <a:spcPct val="10000"/>
              </a:spcBef>
            </a:pPr>
            <a:r>
              <a:rPr kumimoji="1" lang="zh-CN" altLang="en-US" sz="2400" b="1" dirty="0">
                <a:latin typeface="宋体" panose="02010600030101010101" pitchFamily="2" charset="-122"/>
                <a:cs typeface="Times New Roman" panose="02020603050405020304" pitchFamily="18" charset="0"/>
              </a:rPr>
              <a:t>如何确定</a:t>
            </a:r>
            <a:r>
              <a:rPr lang="zh-CN" altLang="en-US" sz="2400" b="1" dirty="0">
                <a:latin typeface="楷体_GB2312" pitchFamily="49" charset="-122"/>
                <a:ea typeface="楷体_GB2312" pitchFamily="49" charset="-122"/>
              </a:rPr>
              <a:t>空间任意点矢量场与旋涡源的关系？</a:t>
            </a:r>
            <a:endParaRPr kumimoji="1" lang="zh-CN" altLang="en-US" sz="2400" b="1" dirty="0">
              <a:latin typeface="宋体" panose="02010600030101010101" pitchFamily="2" charset="-122"/>
              <a:cs typeface="Times New Roman" panose="02020603050405020304" pitchFamily="18" charset="0"/>
            </a:endParaRPr>
          </a:p>
        </p:txBody>
      </p:sp>
      <p:sp>
        <p:nvSpPr>
          <p:cNvPr id="8" name="文本框 7"/>
          <p:cNvSpPr txBox="1"/>
          <p:nvPr/>
        </p:nvSpPr>
        <p:spPr>
          <a:xfrm>
            <a:off x="2322017" y="1601897"/>
            <a:ext cx="936104" cy="1200329"/>
          </a:xfrm>
          <a:prstGeom prst="rect">
            <a:avLst/>
          </a:prstGeom>
          <a:noFill/>
        </p:spPr>
        <p:txBody>
          <a:bodyPr wrap="square" rtlCol="0">
            <a:spAutoFit/>
          </a:bodyPr>
          <a:lstStyle/>
          <a:p>
            <a:r>
              <a:rPr lang="en-US" altLang="zh-CN" sz="7200" b="1" dirty="0">
                <a:solidFill>
                  <a:srgbClr val="F87A24"/>
                </a:solidFill>
                <a:latin typeface="Arial" panose="020B0604020202020204" pitchFamily="34" charset="0"/>
                <a:ea typeface="华文新魏" panose="02010800040101010101" pitchFamily="2" charset="-122"/>
                <a:cs typeface="Arial" panose="020B0604020202020204" pitchFamily="34" charset="0"/>
              </a:rPr>
              <a:t>?</a:t>
            </a:r>
            <a:endParaRPr lang="zh-CN" altLang="en-US" sz="7200" b="1" dirty="0">
              <a:solidFill>
                <a:srgbClr val="F87A24"/>
              </a:solidFill>
              <a:latin typeface="Arial" panose="020B0604020202020204" pitchFamily="34" charset="0"/>
              <a:ea typeface="华文新魏" panose="02010800040101010101" pitchFamily="2" charset="-122"/>
              <a:cs typeface="Arial" panose="020B0604020202020204" pitchFamily="34" charset="0"/>
            </a:endParaRPr>
          </a:p>
        </p:txBody>
      </p:sp>
    </p:spTree>
    <p:extLst>
      <p:ext uri="{BB962C8B-B14F-4D97-AF65-F5344CB8AC3E}">
        <p14:creationId xmlns:p14="http://schemas.microsoft.com/office/powerpoint/2010/main" val="78426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txBox="1"/>
          <p:nvPr/>
        </p:nvSpPr>
        <p:spPr>
          <a:xfrm>
            <a:off x="374947" y="346774"/>
            <a:ext cx="4917133"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defRPr/>
            </a:pPr>
            <a:r>
              <a:rPr lang="zh-CN" altLang="en-US" sz="2800" b="1" dirty="0">
                <a:solidFill>
                  <a:srgbClr val="005DA2"/>
                </a:solidFill>
                <a:latin typeface="微软雅黑" panose="020B0503020204020204" pitchFamily="34" charset="-122"/>
                <a:ea typeface="微软雅黑" panose="020B0503020204020204" pitchFamily="34" charset="-122"/>
              </a:rPr>
              <a:t>主要知识点</a:t>
            </a:r>
            <a:endParaRPr lang="en-GB" altLang="zh-CN" sz="2800" b="1" dirty="0">
              <a:solidFill>
                <a:srgbClr val="005DA2"/>
              </a:solidFill>
              <a:latin typeface="微软雅黑" panose="020B0503020204020204" pitchFamily="34" charset="-122"/>
              <a:ea typeface="微软雅黑" panose="020B0503020204020204" pitchFamily="34" charset="-122"/>
            </a:endParaRPr>
          </a:p>
        </p:txBody>
      </p:sp>
      <p:sp>
        <p:nvSpPr>
          <p:cNvPr id="8" name="Freeform 6"/>
          <p:cNvSpPr>
            <a:spLocks/>
          </p:cNvSpPr>
          <p:nvPr/>
        </p:nvSpPr>
        <p:spPr bwMode="auto">
          <a:xfrm>
            <a:off x="2444836" y="1707654"/>
            <a:ext cx="1983148" cy="1944217"/>
          </a:xfrm>
          <a:custGeom>
            <a:avLst/>
            <a:gdLst>
              <a:gd name="T0" fmla="*/ 836 w 1058"/>
              <a:gd name="T1" fmla="*/ 96 h 1042"/>
              <a:gd name="T2" fmla="*/ 848 w 1058"/>
              <a:gd name="T3" fmla="*/ 244 h 1042"/>
              <a:gd name="T4" fmla="*/ 876 w 1058"/>
              <a:gd name="T5" fmla="*/ 278 h 1042"/>
              <a:gd name="T6" fmla="*/ 918 w 1058"/>
              <a:gd name="T7" fmla="*/ 354 h 1042"/>
              <a:gd name="T8" fmla="*/ 1042 w 1058"/>
              <a:gd name="T9" fmla="*/ 394 h 1042"/>
              <a:gd name="T10" fmla="*/ 956 w 1058"/>
              <a:gd name="T11" fmla="*/ 518 h 1042"/>
              <a:gd name="T12" fmla="*/ 954 w 1058"/>
              <a:gd name="T13" fmla="*/ 560 h 1042"/>
              <a:gd name="T14" fmla="*/ 940 w 1058"/>
              <a:gd name="T15" fmla="*/ 646 h 1042"/>
              <a:gd name="T16" fmla="*/ 1008 w 1058"/>
              <a:gd name="T17" fmla="*/ 756 h 1042"/>
              <a:gd name="T18" fmla="*/ 864 w 1058"/>
              <a:gd name="T19" fmla="*/ 794 h 1042"/>
              <a:gd name="T20" fmla="*/ 834 w 1058"/>
              <a:gd name="T21" fmla="*/ 828 h 1042"/>
              <a:gd name="T22" fmla="*/ 768 w 1058"/>
              <a:gd name="T23" fmla="*/ 884 h 1042"/>
              <a:gd name="T24" fmla="*/ 750 w 1058"/>
              <a:gd name="T25" fmla="*/ 1012 h 1042"/>
              <a:gd name="T26" fmla="*/ 614 w 1058"/>
              <a:gd name="T27" fmla="*/ 948 h 1042"/>
              <a:gd name="T28" fmla="*/ 572 w 1058"/>
              <a:gd name="T29" fmla="*/ 954 h 1042"/>
              <a:gd name="T30" fmla="*/ 486 w 1058"/>
              <a:gd name="T31" fmla="*/ 954 h 1042"/>
              <a:gd name="T32" fmla="*/ 388 w 1058"/>
              <a:gd name="T33" fmla="*/ 1042 h 1042"/>
              <a:gd name="T34" fmla="*/ 326 w 1058"/>
              <a:gd name="T35" fmla="*/ 906 h 1042"/>
              <a:gd name="T36" fmla="*/ 288 w 1058"/>
              <a:gd name="T37" fmla="*/ 884 h 1042"/>
              <a:gd name="T38" fmla="*/ 222 w 1058"/>
              <a:gd name="T39" fmla="*/ 828 h 1042"/>
              <a:gd name="T40" fmla="*/ 92 w 1058"/>
              <a:gd name="T41" fmla="*/ 832 h 1042"/>
              <a:gd name="T42" fmla="*/ 132 w 1058"/>
              <a:gd name="T43" fmla="*/ 686 h 1042"/>
              <a:gd name="T44" fmla="*/ 118 w 1058"/>
              <a:gd name="T45" fmla="*/ 646 h 1042"/>
              <a:gd name="T46" fmla="*/ 102 w 1058"/>
              <a:gd name="T47" fmla="*/ 560 h 1042"/>
              <a:gd name="T48" fmla="*/ 0 w 1058"/>
              <a:gd name="T49" fmla="*/ 480 h 1042"/>
              <a:gd name="T50" fmla="*/ 122 w 1058"/>
              <a:gd name="T51" fmla="*/ 394 h 1042"/>
              <a:gd name="T52" fmla="*/ 138 w 1058"/>
              <a:gd name="T53" fmla="*/ 354 h 1042"/>
              <a:gd name="T54" fmla="*/ 182 w 1058"/>
              <a:gd name="T55" fmla="*/ 278 h 1042"/>
              <a:gd name="T56" fmla="*/ 154 w 1058"/>
              <a:gd name="T57" fmla="*/ 152 h 1042"/>
              <a:gd name="T58" fmla="*/ 304 w 1058"/>
              <a:gd name="T59" fmla="*/ 164 h 1042"/>
              <a:gd name="T60" fmla="*/ 342 w 1058"/>
              <a:gd name="T61" fmla="*/ 144 h 1042"/>
              <a:gd name="T62" fmla="*/ 424 w 1058"/>
              <a:gd name="T63" fmla="*/ 114 h 1042"/>
              <a:gd name="T64" fmla="*/ 486 w 1058"/>
              <a:gd name="T65" fmla="*/ 0 h 1042"/>
              <a:gd name="T66" fmla="*/ 590 w 1058"/>
              <a:gd name="T67" fmla="*/ 106 h 1042"/>
              <a:gd name="T68" fmla="*/ 634 w 1058"/>
              <a:gd name="T69" fmla="*/ 114 h 1042"/>
              <a:gd name="T70" fmla="*/ 714 w 1058"/>
              <a:gd name="T71" fmla="*/ 144 h 1042"/>
              <a:gd name="T72" fmla="*/ 752 w 1058"/>
              <a:gd name="T73" fmla="*/ 164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8" h="1042">
                <a:moveTo>
                  <a:pt x="752" y="164"/>
                </a:moveTo>
                <a:lnTo>
                  <a:pt x="836" y="96"/>
                </a:lnTo>
                <a:lnTo>
                  <a:pt x="902" y="152"/>
                </a:lnTo>
                <a:lnTo>
                  <a:pt x="848" y="244"/>
                </a:lnTo>
                <a:lnTo>
                  <a:pt x="848" y="244"/>
                </a:lnTo>
                <a:lnTo>
                  <a:pt x="876" y="278"/>
                </a:lnTo>
                <a:lnTo>
                  <a:pt x="898" y="316"/>
                </a:lnTo>
                <a:lnTo>
                  <a:pt x="918" y="354"/>
                </a:lnTo>
                <a:lnTo>
                  <a:pt x="934" y="394"/>
                </a:lnTo>
                <a:lnTo>
                  <a:pt x="1042" y="394"/>
                </a:lnTo>
                <a:lnTo>
                  <a:pt x="1058" y="480"/>
                </a:lnTo>
                <a:lnTo>
                  <a:pt x="956" y="518"/>
                </a:lnTo>
                <a:lnTo>
                  <a:pt x="956" y="518"/>
                </a:lnTo>
                <a:lnTo>
                  <a:pt x="954" y="560"/>
                </a:lnTo>
                <a:lnTo>
                  <a:pt x="950" y="604"/>
                </a:lnTo>
                <a:lnTo>
                  <a:pt x="940" y="646"/>
                </a:lnTo>
                <a:lnTo>
                  <a:pt x="926" y="686"/>
                </a:lnTo>
                <a:lnTo>
                  <a:pt x="1008" y="756"/>
                </a:lnTo>
                <a:lnTo>
                  <a:pt x="966" y="832"/>
                </a:lnTo>
                <a:lnTo>
                  <a:pt x="864" y="794"/>
                </a:lnTo>
                <a:lnTo>
                  <a:pt x="864" y="794"/>
                </a:lnTo>
                <a:lnTo>
                  <a:pt x="834" y="828"/>
                </a:lnTo>
                <a:lnTo>
                  <a:pt x="804" y="856"/>
                </a:lnTo>
                <a:lnTo>
                  <a:pt x="768" y="884"/>
                </a:lnTo>
                <a:lnTo>
                  <a:pt x="732" y="906"/>
                </a:lnTo>
                <a:lnTo>
                  <a:pt x="750" y="1012"/>
                </a:lnTo>
                <a:lnTo>
                  <a:pt x="668" y="1042"/>
                </a:lnTo>
                <a:lnTo>
                  <a:pt x="614" y="948"/>
                </a:lnTo>
                <a:lnTo>
                  <a:pt x="614" y="948"/>
                </a:lnTo>
                <a:lnTo>
                  <a:pt x="572" y="954"/>
                </a:lnTo>
                <a:lnTo>
                  <a:pt x="528" y="958"/>
                </a:lnTo>
                <a:lnTo>
                  <a:pt x="486" y="954"/>
                </a:lnTo>
                <a:lnTo>
                  <a:pt x="442" y="948"/>
                </a:lnTo>
                <a:lnTo>
                  <a:pt x="388" y="1042"/>
                </a:lnTo>
                <a:lnTo>
                  <a:pt x="306" y="1012"/>
                </a:lnTo>
                <a:lnTo>
                  <a:pt x="326" y="906"/>
                </a:lnTo>
                <a:lnTo>
                  <a:pt x="326" y="906"/>
                </a:lnTo>
                <a:lnTo>
                  <a:pt x="288" y="884"/>
                </a:lnTo>
                <a:lnTo>
                  <a:pt x="254" y="856"/>
                </a:lnTo>
                <a:lnTo>
                  <a:pt x="222" y="828"/>
                </a:lnTo>
                <a:lnTo>
                  <a:pt x="194" y="794"/>
                </a:lnTo>
                <a:lnTo>
                  <a:pt x="92" y="832"/>
                </a:lnTo>
                <a:lnTo>
                  <a:pt x="48" y="756"/>
                </a:lnTo>
                <a:lnTo>
                  <a:pt x="132" y="686"/>
                </a:lnTo>
                <a:lnTo>
                  <a:pt x="132" y="686"/>
                </a:lnTo>
                <a:lnTo>
                  <a:pt x="118" y="646"/>
                </a:lnTo>
                <a:lnTo>
                  <a:pt x="108" y="604"/>
                </a:lnTo>
                <a:lnTo>
                  <a:pt x="102" y="560"/>
                </a:lnTo>
                <a:lnTo>
                  <a:pt x="102" y="518"/>
                </a:lnTo>
                <a:lnTo>
                  <a:pt x="0" y="480"/>
                </a:lnTo>
                <a:lnTo>
                  <a:pt x="14" y="394"/>
                </a:lnTo>
                <a:lnTo>
                  <a:pt x="122" y="394"/>
                </a:lnTo>
                <a:lnTo>
                  <a:pt x="122" y="394"/>
                </a:lnTo>
                <a:lnTo>
                  <a:pt x="138" y="354"/>
                </a:lnTo>
                <a:lnTo>
                  <a:pt x="158" y="316"/>
                </a:lnTo>
                <a:lnTo>
                  <a:pt x="182" y="278"/>
                </a:lnTo>
                <a:lnTo>
                  <a:pt x="210" y="244"/>
                </a:lnTo>
                <a:lnTo>
                  <a:pt x="154" y="152"/>
                </a:lnTo>
                <a:lnTo>
                  <a:pt x="222" y="96"/>
                </a:lnTo>
                <a:lnTo>
                  <a:pt x="304" y="164"/>
                </a:lnTo>
                <a:lnTo>
                  <a:pt x="304" y="164"/>
                </a:lnTo>
                <a:lnTo>
                  <a:pt x="342" y="144"/>
                </a:lnTo>
                <a:lnTo>
                  <a:pt x="382" y="128"/>
                </a:lnTo>
                <a:lnTo>
                  <a:pt x="424" y="114"/>
                </a:lnTo>
                <a:lnTo>
                  <a:pt x="466" y="106"/>
                </a:lnTo>
                <a:lnTo>
                  <a:pt x="486" y="0"/>
                </a:lnTo>
                <a:lnTo>
                  <a:pt x="572" y="0"/>
                </a:lnTo>
                <a:lnTo>
                  <a:pt x="590" y="106"/>
                </a:lnTo>
                <a:lnTo>
                  <a:pt x="590" y="106"/>
                </a:lnTo>
                <a:lnTo>
                  <a:pt x="634" y="114"/>
                </a:lnTo>
                <a:lnTo>
                  <a:pt x="674" y="128"/>
                </a:lnTo>
                <a:lnTo>
                  <a:pt x="714" y="144"/>
                </a:lnTo>
                <a:lnTo>
                  <a:pt x="752" y="164"/>
                </a:lnTo>
                <a:lnTo>
                  <a:pt x="752" y="164"/>
                </a:lnTo>
                <a:close/>
              </a:path>
            </a:pathLst>
          </a:custGeom>
          <a:solidFill>
            <a:srgbClr val="00ADA9"/>
          </a:solidFill>
          <a:ln w="28575">
            <a:solidFill>
              <a:schemeClr val="accent3">
                <a:lumMod val="20000"/>
                <a:lumOff val="80000"/>
              </a:schemeClr>
            </a:solidFill>
          </a:ln>
        </p:spPr>
        <p:txBody>
          <a:bodyPr vert="horz" wrap="square" lIns="91431" tIns="45716" rIns="91431" bIns="45716" numCol="1" anchor="t" anchorCtr="0" compatLnSpc="1">
            <a:prstTxWarp prst="textNoShape">
              <a:avLst/>
            </a:prstTxWarp>
          </a:bodyPr>
          <a:lstStyle/>
          <a:p>
            <a:endParaRPr lang="zh-CN" altLang="en-US" sz="2800" b="1">
              <a:latin typeface="华文新魏" panose="02010800040101010101" pitchFamily="2" charset="-122"/>
              <a:ea typeface="华文新魏" panose="02010800040101010101" pitchFamily="2" charset="-122"/>
            </a:endParaRPr>
          </a:p>
        </p:txBody>
      </p:sp>
      <p:sp>
        <p:nvSpPr>
          <p:cNvPr id="9" name="矩形 8"/>
          <p:cNvSpPr/>
          <p:nvPr/>
        </p:nvSpPr>
        <p:spPr>
          <a:xfrm>
            <a:off x="2736259" y="2402590"/>
            <a:ext cx="1400302" cy="582759"/>
          </a:xfrm>
          <a:prstGeom prst="rect">
            <a:avLst/>
          </a:prstGeom>
        </p:spPr>
        <p:txBody>
          <a:bodyPr wrap="square" lIns="91431" tIns="45716" rIns="91431" bIns="45716">
            <a:spAutoFit/>
          </a:bodyPr>
          <a:lstStyle/>
          <a:p>
            <a:pPr algn="ctr" defTabSz="1600040">
              <a:spcBef>
                <a:spcPct val="0"/>
              </a:spcBef>
            </a:pPr>
            <a:r>
              <a:rPr lang="zh-CN" altLang="en-US" sz="2800" b="1" dirty="0">
                <a:solidFill>
                  <a:schemeClr val="bg1"/>
                </a:solidFill>
                <a:latin typeface="华文新魏" panose="02010800040101010101" pitchFamily="2" charset="-122"/>
                <a:ea typeface="华文新魏" panose="02010800040101010101" pitchFamily="2" charset="-122"/>
              </a:rPr>
              <a:t>环流</a:t>
            </a:r>
          </a:p>
        </p:txBody>
      </p:sp>
      <p:sp>
        <p:nvSpPr>
          <p:cNvPr id="10" name="Freeform 6"/>
          <p:cNvSpPr>
            <a:spLocks/>
          </p:cNvSpPr>
          <p:nvPr/>
        </p:nvSpPr>
        <p:spPr bwMode="auto">
          <a:xfrm>
            <a:off x="4749092" y="1707654"/>
            <a:ext cx="1983148" cy="1944217"/>
          </a:xfrm>
          <a:custGeom>
            <a:avLst/>
            <a:gdLst>
              <a:gd name="T0" fmla="*/ 836 w 1058"/>
              <a:gd name="T1" fmla="*/ 96 h 1042"/>
              <a:gd name="T2" fmla="*/ 848 w 1058"/>
              <a:gd name="T3" fmla="*/ 244 h 1042"/>
              <a:gd name="T4" fmla="*/ 876 w 1058"/>
              <a:gd name="T5" fmla="*/ 278 h 1042"/>
              <a:gd name="T6" fmla="*/ 918 w 1058"/>
              <a:gd name="T7" fmla="*/ 354 h 1042"/>
              <a:gd name="T8" fmla="*/ 1042 w 1058"/>
              <a:gd name="T9" fmla="*/ 394 h 1042"/>
              <a:gd name="T10" fmla="*/ 956 w 1058"/>
              <a:gd name="T11" fmla="*/ 518 h 1042"/>
              <a:gd name="T12" fmla="*/ 954 w 1058"/>
              <a:gd name="T13" fmla="*/ 560 h 1042"/>
              <a:gd name="T14" fmla="*/ 940 w 1058"/>
              <a:gd name="T15" fmla="*/ 646 h 1042"/>
              <a:gd name="T16" fmla="*/ 1008 w 1058"/>
              <a:gd name="T17" fmla="*/ 756 h 1042"/>
              <a:gd name="T18" fmla="*/ 864 w 1058"/>
              <a:gd name="T19" fmla="*/ 794 h 1042"/>
              <a:gd name="T20" fmla="*/ 834 w 1058"/>
              <a:gd name="T21" fmla="*/ 828 h 1042"/>
              <a:gd name="T22" fmla="*/ 768 w 1058"/>
              <a:gd name="T23" fmla="*/ 884 h 1042"/>
              <a:gd name="T24" fmla="*/ 750 w 1058"/>
              <a:gd name="T25" fmla="*/ 1012 h 1042"/>
              <a:gd name="T26" fmla="*/ 614 w 1058"/>
              <a:gd name="T27" fmla="*/ 948 h 1042"/>
              <a:gd name="T28" fmla="*/ 572 w 1058"/>
              <a:gd name="T29" fmla="*/ 954 h 1042"/>
              <a:gd name="T30" fmla="*/ 486 w 1058"/>
              <a:gd name="T31" fmla="*/ 954 h 1042"/>
              <a:gd name="T32" fmla="*/ 388 w 1058"/>
              <a:gd name="T33" fmla="*/ 1042 h 1042"/>
              <a:gd name="T34" fmla="*/ 326 w 1058"/>
              <a:gd name="T35" fmla="*/ 906 h 1042"/>
              <a:gd name="T36" fmla="*/ 288 w 1058"/>
              <a:gd name="T37" fmla="*/ 884 h 1042"/>
              <a:gd name="T38" fmla="*/ 222 w 1058"/>
              <a:gd name="T39" fmla="*/ 828 h 1042"/>
              <a:gd name="T40" fmla="*/ 92 w 1058"/>
              <a:gd name="T41" fmla="*/ 832 h 1042"/>
              <a:gd name="T42" fmla="*/ 132 w 1058"/>
              <a:gd name="T43" fmla="*/ 686 h 1042"/>
              <a:gd name="T44" fmla="*/ 118 w 1058"/>
              <a:gd name="T45" fmla="*/ 646 h 1042"/>
              <a:gd name="T46" fmla="*/ 102 w 1058"/>
              <a:gd name="T47" fmla="*/ 560 h 1042"/>
              <a:gd name="T48" fmla="*/ 0 w 1058"/>
              <a:gd name="T49" fmla="*/ 480 h 1042"/>
              <a:gd name="T50" fmla="*/ 122 w 1058"/>
              <a:gd name="T51" fmla="*/ 394 h 1042"/>
              <a:gd name="T52" fmla="*/ 138 w 1058"/>
              <a:gd name="T53" fmla="*/ 354 h 1042"/>
              <a:gd name="T54" fmla="*/ 182 w 1058"/>
              <a:gd name="T55" fmla="*/ 278 h 1042"/>
              <a:gd name="T56" fmla="*/ 154 w 1058"/>
              <a:gd name="T57" fmla="*/ 152 h 1042"/>
              <a:gd name="T58" fmla="*/ 304 w 1058"/>
              <a:gd name="T59" fmla="*/ 164 h 1042"/>
              <a:gd name="T60" fmla="*/ 342 w 1058"/>
              <a:gd name="T61" fmla="*/ 144 h 1042"/>
              <a:gd name="T62" fmla="*/ 424 w 1058"/>
              <a:gd name="T63" fmla="*/ 114 h 1042"/>
              <a:gd name="T64" fmla="*/ 486 w 1058"/>
              <a:gd name="T65" fmla="*/ 0 h 1042"/>
              <a:gd name="T66" fmla="*/ 590 w 1058"/>
              <a:gd name="T67" fmla="*/ 106 h 1042"/>
              <a:gd name="T68" fmla="*/ 634 w 1058"/>
              <a:gd name="T69" fmla="*/ 114 h 1042"/>
              <a:gd name="T70" fmla="*/ 714 w 1058"/>
              <a:gd name="T71" fmla="*/ 144 h 1042"/>
              <a:gd name="T72" fmla="*/ 752 w 1058"/>
              <a:gd name="T73" fmla="*/ 164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8" h="1042">
                <a:moveTo>
                  <a:pt x="752" y="164"/>
                </a:moveTo>
                <a:lnTo>
                  <a:pt x="836" y="96"/>
                </a:lnTo>
                <a:lnTo>
                  <a:pt x="902" y="152"/>
                </a:lnTo>
                <a:lnTo>
                  <a:pt x="848" y="244"/>
                </a:lnTo>
                <a:lnTo>
                  <a:pt x="848" y="244"/>
                </a:lnTo>
                <a:lnTo>
                  <a:pt x="876" y="278"/>
                </a:lnTo>
                <a:lnTo>
                  <a:pt x="898" y="316"/>
                </a:lnTo>
                <a:lnTo>
                  <a:pt x="918" y="354"/>
                </a:lnTo>
                <a:lnTo>
                  <a:pt x="934" y="394"/>
                </a:lnTo>
                <a:lnTo>
                  <a:pt x="1042" y="394"/>
                </a:lnTo>
                <a:lnTo>
                  <a:pt x="1058" y="480"/>
                </a:lnTo>
                <a:lnTo>
                  <a:pt x="956" y="518"/>
                </a:lnTo>
                <a:lnTo>
                  <a:pt x="956" y="518"/>
                </a:lnTo>
                <a:lnTo>
                  <a:pt x="954" y="560"/>
                </a:lnTo>
                <a:lnTo>
                  <a:pt x="950" y="604"/>
                </a:lnTo>
                <a:lnTo>
                  <a:pt x="940" y="646"/>
                </a:lnTo>
                <a:lnTo>
                  <a:pt x="926" y="686"/>
                </a:lnTo>
                <a:lnTo>
                  <a:pt x="1008" y="756"/>
                </a:lnTo>
                <a:lnTo>
                  <a:pt x="966" y="832"/>
                </a:lnTo>
                <a:lnTo>
                  <a:pt x="864" y="794"/>
                </a:lnTo>
                <a:lnTo>
                  <a:pt x="864" y="794"/>
                </a:lnTo>
                <a:lnTo>
                  <a:pt x="834" y="828"/>
                </a:lnTo>
                <a:lnTo>
                  <a:pt x="804" y="856"/>
                </a:lnTo>
                <a:lnTo>
                  <a:pt x="768" y="884"/>
                </a:lnTo>
                <a:lnTo>
                  <a:pt x="732" y="906"/>
                </a:lnTo>
                <a:lnTo>
                  <a:pt x="750" y="1012"/>
                </a:lnTo>
                <a:lnTo>
                  <a:pt x="668" y="1042"/>
                </a:lnTo>
                <a:lnTo>
                  <a:pt x="614" y="948"/>
                </a:lnTo>
                <a:lnTo>
                  <a:pt x="614" y="948"/>
                </a:lnTo>
                <a:lnTo>
                  <a:pt x="572" y="954"/>
                </a:lnTo>
                <a:lnTo>
                  <a:pt x="528" y="958"/>
                </a:lnTo>
                <a:lnTo>
                  <a:pt x="486" y="954"/>
                </a:lnTo>
                <a:lnTo>
                  <a:pt x="442" y="948"/>
                </a:lnTo>
                <a:lnTo>
                  <a:pt x="388" y="1042"/>
                </a:lnTo>
                <a:lnTo>
                  <a:pt x="306" y="1012"/>
                </a:lnTo>
                <a:lnTo>
                  <a:pt x="326" y="906"/>
                </a:lnTo>
                <a:lnTo>
                  <a:pt x="326" y="906"/>
                </a:lnTo>
                <a:lnTo>
                  <a:pt x="288" y="884"/>
                </a:lnTo>
                <a:lnTo>
                  <a:pt x="254" y="856"/>
                </a:lnTo>
                <a:lnTo>
                  <a:pt x="222" y="828"/>
                </a:lnTo>
                <a:lnTo>
                  <a:pt x="194" y="794"/>
                </a:lnTo>
                <a:lnTo>
                  <a:pt x="92" y="832"/>
                </a:lnTo>
                <a:lnTo>
                  <a:pt x="48" y="756"/>
                </a:lnTo>
                <a:lnTo>
                  <a:pt x="132" y="686"/>
                </a:lnTo>
                <a:lnTo>
                  <a:pt x="132" y="686"/>
                </a:lnTo>
                <a:lnTo>
                  <a:pt x="118" y="646"/>
                </a:lnTo>
                <a:lnTo>
                  <a:pt x="108" y="604"/>
                </a:lnTo>
                <a:lnTo>
                  <a:pt x="102" y="560"/>
                </a:lnTo>
                <a:lnTo>
                  <a:pt x="102" y="518"/>
                </a:lnTo>
                <a:lnTo>
                  <a:pt x="0" y="480"/>
                </a:lnTo>
                <a:lnTo>
                  <a:pt x="14" y="394"/>
                </a:lnTo>
                <a:lnTo>
                  <a:pt x="122" y="394"/>
                </a:lnTo>
                <a:lnTo>
                  <a:pt x="122" y="394"/>
                </a:lnTo>
                <a:lnTo>
                  <a:pt x="138" y="354"/>
                </a:lnTo>
                <a:lnTo>
                  <a:pt x="158" y="316"/>
                </a:lnTo>
                <a:lnTo>
                  <a:pt x="182" y="278"/>
                </a:lnTo>
                <a:lnTo>
                  <a:pt x="210" y="244"/>
                </a:lnTo>
                <a:lnTo>
                  <a:pt x="154" y="152"/>
                </a:lnTo>
                <a:lnTo>
                  <a:pt x="222" y="96"/>
                </a:lnTo>
                <a:lnTo>
                  <a:pt x="304" y="164"/>
                </a:lnTo>
                <a:lnTo>
                  <a:pt x="304" y="164"/>
                </a:lnTo>
                <a:lnTo>
                  <a:pt x="342" y="144"/>
                </a:lnTo>
                <a:lnTo>
                  <a:pt x="382" y="128"/>
                </a:lnTo>
                <a:lnTo>
                  <a:pt x="424" y="114"/>
                </a:lnTo>
                <a:lnTo>
                  <a:pt x="466" y="106"/>
                </a:lnTo>
                <a:lnTo>
                  <a:pt x="486" y="0"/>
                </a:lnTo>
                <a:lnTo>
                  <a:pt x="572" y="0"/>
                </a:lnTo>
                <a:lnTo>
                  <a:pt x="590" y="106"/>
                </a:lnTo>
                <a:lnTo>
                  <a:pt x="590" y="106"/>
                </a:lnTo>
                <a:lnTo>
                  <a:pt x="634" y="114"/>
                </a:lnTo>
                <a:lnTo>
                  <a:pt x="674" y="128"/>
                </a:lnTo>
                <a:lnTo>
                  <a:pt x="714" y="144"/>
                </a:lnTo>
                <a:lnTo>
                  <a:pt x="752" y="164"/>
                </a:lnTo>
                <a:lnTo>
                  <a:pt x="752" y="164"/>
                </a:lnTo>
                <a:close/>
              </a:path>
            </a:pathLst>
          </a:custGeom>
          <a:solidFill>
            <a:schemeClr val="accent4"/>
          </a:solidFill>
          <a:ln w="28575">
            <a:solidFill>
              <a:schemeClr val="accent4">
                <a:lumMod val="20000"/>
                <a:lumOff val="80000"/>
              </a:schemeClr>
            </a:solidFill>
          </a:ln>
        </p:spPr>
        <p:txBody>
          <a:bodyPr vert="horz" wrap="square" lIns="91431" tIns="45716" rIns="91431" bIns="45716" numCol="1" anchor="t" anchorCtr="0" compatLnSpc="1">
            <a:prstTxWarp prst="textNoShape">
              <a:avLst/>
            </a:prstTxWarp>
          </a:bodyPr>
          <a:lstStyle/>
          <a:p>
            <a:endParaRPr lang="zh-CN" altLang="en-US" sz="2800" b="1">
              <a:latin typeface="华文新魏" panose="02010800040101010101" pitchFamily="2" charset="-122"/>
              <a:ea typeface="华文新魏" panose="02010800040101010101" pitchFamily="2" charset="-122"/>
            </a:endParaRPr>
          </a:p>
        </p:txBody>
      </p:sp>
      <p:sp>
        <p:nvSpPr>
          <p:cNvPr id="11" name="矩形 10"/>
          <p:cNvSpPr/>
          <p:nvPr/>
        </p:nvSpPr>
        <p:spPr>
          <a:xfrm>
            <a:off x="4860032" y="2427734"/>
            <a:ext cx="1716514" cy="582759"/>
          </a:xfrm>
          <a:prstGeom prst="rect">
            <a:avLst/>
          </a:prstGeom>
        </p:spPr>
        <p:txBody>
          <a:bodyPr wrap="square" lIns="91431" tIns="45716" rIns="91431" bIns="45716">
            <a:spAutoFit/>
          </a:bodyPr>
          <a:lstStyle/>
          <a:p>
            <a:pPr algn="ctr" defTabSz="1600040">
              <a:spcBef>
                <a:spcPct val="0"/>
              </a:spcBef>
            </a:pPr>
            <a:r>
              <a:rPr lang="zh-CN" altLang="en-US" sz="2800" b="1" dirty="0">
                <a:solidFill>
                  <a:schemeClr val="bg1"/>
                </a:solidFill>
                <a:latin typeface="华文新魏" panose="02010800040101010101" pitchFamily="2" charset="-122"/>
                <a:ea typeface="华文新魏" panose="02010800040101010101" pitchFamily="2" charset="-122"/>
              </a:rPr>
              <a:t>旋度</a:t>
            </a:r>
          </a:p>
        </p:txBody>
      </p:sp>
      <p:pic>
        <p:nvPicPr>
          <p:cNvPr id="7" name="Picture 21" descr="3D勾图片素材 创意图片"/>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7804" r="11372" b="12785"/>
          <a:stretch>
            <a:fillRect/>
          </a:stretch>
        </p:blipFill>
        <p:spPr bwMode="auto">
          <a:xfrm>
            <a:off x="3131840" y="3988841"/>
            <a:ext cx="560632" cy="517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2" descr="u=2454598576,2208575018&amp;fm=26&amp;gp=0"/>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0164" t="14166" r="11237" b="19583"/>
          <a:stretch>
            <a:fillRect/>
          </a:stretch>
        </p:blipFill>
        <p:spPr bwMode="auto">
          <a:xfrm>
            <a:off x="5718289" y="3988841"/>
            <a:ext cx="372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351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自定义 15">
      <a:dk1>
        <a:srgbClr val="000000"/>
      </a:dk1>
      <a:lt1>
        <a:srgbClr val="FFFFFF"/>
      </a:lt1>
      <a:dk2>
        <a:srgbClr val="768395"/>
      </a:dk2>
      <a:lt2>
        <a:srgbClr val="F0F0F0"/>
      </a:lt2>
      <a:accent1>
        <a:srgbClr val="00ADA9"/>
      </a:accent1>
      <a:accent2>
        <a:srgbClr val="027F7D"/>
      </a:accent2>
      <a:accent3>
        <a:srgbClr val="125CCB"/>
      </a:accent3>
      <a:accent4>
        <a:srgbClr val="F98637"/>
      </a:accent4>
      <a:accent5>
        <a:srgbClr val="2F79E6"/>
      </a:accent5>
      <a:accent6>
        <a:srgbClr val="006A68"/>
      </a:accent6>
      <a:hlink>
        <a:srgbClr val="00ADA9"/>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1926</TotalTime>
  <Words>635</Words>
  <Application>Microsoft Office PowerPoint</Application>
  <PresentationFormat>全屏显示(16:9)</PresentationFormat>
  <Paragraphs>114</Paragraphs>
  <Slides>20</Slides>
  <Notes>11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20</vt:i4>
      </vt:variant>
    </vt:vector>
  </HeadingPairs>
  <TitlesOfParts>
    <vt:vector size="39" baseType="lpstr">
      <vt:lpstr>Lato Light</vt:lpstr>
      <vt:lpstr>Lato Regular</vt:lpstr>
      <vt:lpstr>Roboto Light</vt:lpstr>
      <vt:lpstr>黑体</vt:lpstr>
      <vt:lpstr>华文新魏</vt:lpstr>
      <vt:lpstr>楷体_GB2312</vt:lpstr>
      <vt:lpstr>宋体</vt:lpstr>
      <vt:lpstr>微软雅黑</vt:lpstr>
      <vt:lpstr>幼圆</vt:lpstr>
      <vt:lpstr>Arial</vt:lpstr>
      <vt:lpstr>Calibri</vt:lpstr>
      <vt:lpstr>Impact</vt:lpstr>
      <vt:lpstr>Times New Roman</vt:lpstr>
      <vt:lpstr>Verdana</vt:lpstr>
      <vt:lpstr>Wingdings</vt:lpstr>
      <vt:lpstr>Office 主题​​</vt:lpstr>
      <vt:lpstr>Equation</vt:lpstr>
      <vt:lpstr>公式</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摄图网设计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400105372</dc:title>
  <dc:creator>摄图网设计</dc:creator>
  <cp:lastModifiedBy>apple</cp:lastModifiedBy>
  <cp:revision>264</cp:revision>
  <dcterms:created xsi:type="dcterms:W3CDTF">2018-02-02T09:54:18Z</dcterms:created>
  <dcterms:modified xsi:type="dcterms:W3CDTF">2021-03-08T01:11:10Z</dcterms:modified>
</cp:coreProperties>
</file>