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7" r:id="rId2"/>
    <p:sldId id="328" r:id="rId3"/>
    <p:sldId id="332" r:id="rId4"/>
    <p:sldId id="333" r:id="rId5"/>
    <p:sldId id="340" r:id="rId6"/>
    <p:sldId id="297" r:id="rId7"/>
    <p:sldId id="336" r:id="rId8"/>
    <p:sldId id="337" r:id="rId9"/>
    <p:sldId id="338" r:id="rId10"/>
    <p:sldId id="339" r:id="rId11"/>
    <p:sldId id="343" r:id="rId12"/>
    <p:sldId id="341" r:id="rId13"/>
    <p:sldId id="278" r:id="rId14"/>
    <p:sldId id="342" r:id="rId15"/>
    <p:sldId id="305"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9A"/>
    <a:srgbClr val="FFFFCC"/>
    <a:srgbClr val="F87A24"/>
    <a:srgbClr val="00ADA9"/>
    <a:srgbClr val="F98637"/>
    <a:srgbClr val="66CAC8"/>
    <a:srgbClr val="BDE4FF"/>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77022" autoAdjust="0"/>
  </p:normalViewPr>
  <p:slideViewPr>
    <p:cSldViewPr>
      <p:cViewPr varScale="1">
        <p:scale>
          <a:sx n="118" d="100"/>
          <a:sy n="118" d="100"/>
        </p:scale>
        <p:origin x="1314"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emf"/><Relationship Id="rId6" Type="http://schemas.openxmlformats.org/officeDocument/2006/relationships/image" Target="../media/image25.wmf"/><Relationship Id="rId5" Type="http://schemas.openxmlformats.org/officeDocument/2006/relationships/image" Target="../media/image24.png"/><Relationship Id="rId4"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2020/12/9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26081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1770862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11</a:t>
            </a:fld>
            <a:endParaRPr lang="zh-CN" altLang="en-US"/>
          </a:p>
        </p:txBody>
      </p:sp>
    </p:spTree>
    <p:extLst>
      <p:ext uri="{BB962C8B-B14F-4D97-AF65-F5344CB8AC3E}">
        <p14:creationId xmlns:p14="http://schemas.microsoft.com/office/powerpoint/2010/main" val="75895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任何物理矢量在空间分布所形成的矢量场，都是由其场源所产生而形成的结果。通过矢量场分析可知，有两种产生矢量场的场源，分别为散度源和旋度源，并形成相应的无旋场和无散场。场源可以点分布、线分布、面分布、体分布等四种形式存在于空间各区域中与包围面上。一定空间中的任意矢量场，均可通过因果关系的分析认识，由该空间内的体分布场源以及该空间包围面上的面分布场源的贡献，给出其表达式。</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12</a:t>
            </a:fld>
            <a:endParaRPr lang="zh-CN" altLang="en-US"/>
          </a:p>
        </p:txBody>
      </p:sp>
    </p:spTree>
    <p:extLst>
      <p:ext uri="{BB962C8B-B14F-4D97-AF65-F5344CB8AC3E}">
        <p14:creationId xmlns:p14="http://schemas.microsoft.com/office/powerpoint/2010/main" val="1098879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13</a:t>
            </a:fld>
            <a:endParaRPr lang="zh-CN" altLang="en-US"/>
          </a:p>
        </p:txBody>
      </p:sp>
    </p:spTree>
    <p:extLst>
      <p:ext uri="{BB962C8B-B14F-4D97-AF65-F5344CB8AC3E}">
        <p14:creationId xmlns:p14="http://schemas.microsoft.com/office/powerpoint/2010/main" val="2137881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14</a:t>
            </a:fld>
            <a:endParaRPr lang="zh-CN" altLang="en-US"/>
          </a:p>
        </p:txBody>
      </p:sp>
    </p:spTree>
    <p:extLst>
      <p:ext uri="{BB962C8B-B14F-4D97-AF65-F5344CB8AC3E}">
        <p14:creationId xmlns:p14="http://schemas.microsoft.com/office/powerpoint/2010/main" val="4091885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15</a:t>
            </a:fld>
            <a:endParaRPr lang="zh-CN" altLang="en-US"/>
          </a:p>
        </p:txBody>
      </p:sp>
    </p:spTree>
    <p:extLst>
      <p:ext uri="{BB962C8B-B14F-4D97-AF65-F5344CB8AC3E}">
        <p14:creationId xmlns:p14="http://schemas.microsoft.com/office/powerpoint/2010/main" val="310249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a:t>
            </a:fld>
            <a:endParaRPr lang="zh-CN" altLang="en-US"/>
          </a:p>
        </p:txBody>
      </p:sp>
    </p:spTree>
    <p:extLst>
      <p:ext uri="{BB962C8B-B14F-4D97-AF65-F5344CB8AC3E}">
        <p14:creationId xmlns:p14="http://schemas.microsoft.com/office/powerpoint/2010/main" val="50401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3</a:t>
            </a:fld>
            <a:endParaRPr lang="zh-CN" altLang="en-US"/>
          </a:p>
        </p:txBody>
      </p:sp>
    </p:spTree>
    <p:extLst>
      <p:ext uri="{BB962C8B-B14F-4D97-AF65-F5344CB8AC3E}">
        <p14:creationId xmlns:p14="http://schemas.microsoft.com/office/powerpoint/2010/main" val="2283524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4</a:t>
            </a:fld>
            <a:endParaRPr lang="zh-CN" altLang="en-US"/>
          </a:p>
        </p:txBody>
      </p:sp>
    </p:spTree>
    <p:extLst>
      <p:ext uri="{BB962C8B-B14F-4D97-AF65-F5344CB8AC3E}">
        <p14:creationId xmlns:p14="http://schemas.microsoft.com/office/powerpoint/2010/main" val="1373902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通过对自然界存在的各种矢量场的观察得知，矢量场可以发散状或涡旋状分布于空间中，也可以两者叠加组合的形式分布于空间中。矢量场的空间分布变化和类型，由其发散场和涡旋场源强类型和分布决定。由此，根据矢量场空间中的源强类型和分布，可将矢量场分为四种类型，分别为：</a:t>
            </a:r>
            <a:r>
              <a:rPr lang="zh-CN" altLang="zh-CN" sz="1200" b="1" kern="1200" dirty="0" smtClean="0">
                <a:solidFill>
                  <a:schemeClr val="tx1"/>
                </a:solidFill>
                <a:effectLst/>
                <a:latin typeface="+mn-lt"/>
                <a:ea typeface="+mn-ea"/>
                <a:cs typeface="+mn-cs"/>
              </a:rPr>
              <a:t>无旋场</a:t>
            </a:r>
            <a:r>
              <a:rPr lang="zh-CN" altLang="zh-CN" sz="1200" kern="1200" dirty="0" smtClean="0">
                <a:solidFill>
                  <a:schemeClr val="tx1"/>
                </a:solidFill>
                <a:effectLst/>
                <a:latin typeface="+mn-lt"/>
                <a:ea typeface="+mn-ea"/>
                <a:cs typeface="+mn-cs"/>
              </a:rPr>
              <a:t>，即场分布空间内不存在旋度源，而仅可存在散度源；</a:t>
            </a:r>
            <a:r>
              <a:rPr lang="zh-CN" altLang="zh-CN" sz="1200" b="1" kern="1200" dirty="0" smtClean="0">
                <a:solidFill>
                  <a:schemeClr val="tx1"/>
                </a:solidFill>
                <a:effectLst/>
                <a:latin typeface="+mn-lt"/>
                <a:ea typeface="+mn-ea"/>
                <a:cs typeface="+mn-cs"/>
              </a:rPr>
              <a:t>无散场</a:t>
            </a:r>
            <a:r>
              <a:rPr lang="zh-CN" altLang="zh-CN" sz="1200" kern="1200" dirty="0" smtClean="0">
                <a:solidFill>
                  <a:schemeClr val="tx1"/>
                </a:solidFill>
                <a:effectLst/>
                <a:latin typeface="+mn-lt"/>
                <a:ea typeface="+mn-ea"/>
                <a:cs typeface="+mn-cs"/>
              </a:rPr>
              <a:t>，即场分布空间内不存在散度源，而仅可存在旋度源；</a:t>
            </a:r>
            <a:r>
              <a:rPr lang="zh-CN" altLang="zh-CN" sz="1200" b="1" kern="1200" dirty="0" smtClean="0">
                <a:solidFill>
                  <a:schemeClr val="tx1"/>
                </a:solidFill>
                <a:effectLst/>
                <a:latin typeface="+mn-lt"/>
                <a:ea typeface="+mn-ea"/>
                <a:cs typeface="+mn-cs"/>
              </a:rPr>
              <a:t>有散有旋场</a:t>
            </a:r>
            <a:r>
              <a:rPr lang="zh-CN" altLang="zh-CN" sz="1200" kern="1200" dirty="0" smtClean="0">
                <a:solidFill>
                  <a:schemeClr val="tx1"/>
                </a:solidFill>
                <a:effectLst/>
                <a:latin typeface="+mn-lt"/>
                <a:ea typeface="+mn-ea"/>
                <a:cs typeface="+mn-cs"/>
              </a:rPr>
              <a:t>，即场分布空间内即存在散度源也存在旋度源；</a:t>
            </a:r>
            <a:r>
              <a:rPr lang="zh-CN" altLang="zh-CN" sz="1200" b="1" kern="1200" dirty="0" smtClean="0">
                <a:solidFill>
                  <a:schemeClr val="tx1"/>
                </a:solidFill>
                <a:effectLst/>
                <a:latin typeface="+mn-lt"/>
                <a:ea typeface="+mn-ea"/>
                <a:cs typeface="+mn-cs"/>
              </a:rPr>
              <a:t>无散无旋场</a:t>
            </a:r>
            <a:r>
              <a:rPr lang="zh-CN" altLang="zh-CN" sz="1200" kern="1200" dirty="0" smtClean="0">
                <a:solidFill>
                  <a:schemeClr val="tx1"/>
                </a:solidFill>
                <a:effectLst/>
                <a:latin typeface="+mn-lt"/>
                <a:ea typeface="+mn-ea"/>
                <a:cs typeface="+mn-cs"/>
              </a:rPr>
              <a:t>，即场分布空间内无场源存在。需要注意的是无散无旋场，并不一定是场域空间中没有场分布，而是可以存在非零场分布，只是其场源位于所关心的场空间以外区域，或场空间的包围面上。</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5</a:t>
            </a:fld>
            <a:endParaRPr lang="zh-CN" altLang="en-US"/>
          </a:p>
        </p:txBody>
      </p:sp>
    </p:spTree>
    <p:extLst>
      <p:ext uri="{BB962C8B-B14F-4D97-AF65-F5344CB8AC3E}">
        <p14:creationId xmlns:p14="http://schemas.microsoft.com/office/powerpoint/2010/main" val="4238262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分析方法：由无旋场特性及其数学表达可知，无旋场分析问题可转化为标量场分析问题。首先通过引入标量场并对其进行分析，进而对该标量场求梯度完成相应无旋场的分析。所引入的标量场也称为该无旋场的标量位函数。</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6</a:t>
            </a:fld>
            <a:endParaRPr lang="zh-CN" altLang="en-US"/>
          </a:p>
        </p:txBody>
      </p:sp>
    </p:spTree>
    <p:extLst>
      <p:ext uri="{BB962C8B-B14F-4D97-AF65-F5344CB8AC3E}">
        <p14:creationId xmlns:p14="http://schemas.microsoft.com/office/powerpoint/2010/main" val="94545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分析方法：由无旋场特性及其数学表达可知，无散场分析问题可转化为引入另一个不受散度约束的矢量场分析问题。即，如果获知了所引入的矢量场结果，则对其求旋度便可得到相应无散场的结果。通过引入不受散度约束矢量场的分析求知无散场的有利因素在于，任意规定引入场的散度结果，均不会对待求无散场的结果产生任何影响。这样，分析引入场时，借助选择规定其恰当的散度，可望较直接分析无散场更为便利。所引入的矢量场也称为该无散场的矢量位函数。</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7</a:t>
            </a:fld>
            <a:endParaRPr lang="zh-CN" altLang="en-US"/>
          </a:p>
        </p:txBody>
      </p:sp>
    </p:spTree>
    <p:extLst>
      <p:ext uri="{BB962C8B-B14F-4D97-AF65-F5344CB8AC3E}">
        <p14:creationId xmlns:p14="http://schemas.microsoft.com/office/powerpoint/2010/main" val="4160934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分析方法：将分别求知的无旋场和无散场进行叠加。无旋场和无散场可分别通过相应的标量位和矢量位分析得到。</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B19CCDE-0485-440D-AAF8-0102124FEAB8}" type="slidenum">
              <a:rPr lang="zh-CN" altLang="en-US" smtClean="0"/>
              <a:t>8</a:t>
            </a:fld>
            <a:endParaRPr lang="zh-CN" altLang="en-US"/>
          </a:p>
        </p:txBody>
      </p:sp>
    </p:spTree>
    <p:extLst>
      <p:ext uri="{BB962C8B-B14F-4D97-AF65-F5344CB8AC3E}">
        <p14:creationId xmlns:p14="http://schemas.microsoft.com/office/powerpoint/2010/main" val="2970621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分析方法：首先对其无散场相应的标量位进行拉普拉斯运算分析，然后对分析得到的标量位函数进行梯度运算，从而得出该无散无旋场分布。</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9</a:t>
            </a:fld>
            <a:endParaRPr lang="zh-CN" altLang="en-US"/>
          </a:p>
        </p:txBody>
      </p:sp>
    </p:spTree>
    <p:extLst>
      <p:ext uri="{BB962C8B-B14F-4D97-AF65-F5344CB8AC3E}">
        <p14:creationId xmlns:p14="http://schemas.microsoft.com/office/powerpoint/2010/main" val="1059987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7078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15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72790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a:grpSpLocks/>
          </p:cNvGrpSpPr>
          <p:nvPr userDrawn="1"/>
        </p:nvGrpSpPr>
        <p:grpSpPr bwMode="auto">
          <a:xfrm>
            <a:off x="323528" y="292895"/>
            <a:ext cx="390372" cy="205979"/>
            <a:chOff x="0" y="0"/>
            <a:chExt cx="1041399" cy="549275"/>
          </a:xfrm>
        </p:grpSpPr>
        <p:sp>
          <p:nvSpPr>
            <p:cNvPr id="14"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43646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16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4.png"/><Relationship Id="rId3" Type="http://schemas.openxmlformats.org/officeDocument/2006/relationships/notesSlide" Target="../notesSlides/notesSlide11.xml"/><Relationship Id="rId7" Type="http://schemas.openxmlformats.org/officeDocument/2006/relationships/image" Target="../media/image21.wmf"/><Relationship Id="rId12"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image" Target="../media/image23.wmf"/><Relationship Id="rId5" Type="http://schemas.openxmlformats.org/officeDocument/2006/relationships/image" Target="../media/image20.emf"/><Relationship Id="rId15" Type="http://schemas.openxmlformats.org/officeDocument/2006/relationships/image" Target="../media/image25.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2.wmf"/><Relationship Id="rId1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emf"/><Relationship Id="rId5" Type="http://schemas.openxmlformats.org/officeDocument/2006/relationships/image" Target="../media/image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13.w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5.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0" y="555526"/>
            <a:ext cx="9131460" cy="4032448"/>
          </a:xfrm>
          <a:prstGeom prst="rect">
            <a:avLst/>
          </a:prstGeom>
        </p:spPr>
      </p:pic>
      <p:sp>
        <p:nvSpPr>
          <p:cNvPr id="4" name="TextBox 10"/>
          <p:cNvSpPr txBox="1"/>
          <p:nvPr/>
        </p:nvSpPr>
        <p:spPr>
          <a:xfrm>
            <a:off x="1833261" y="1867192"/>
            <a:ext cx="5547051" cy="992590"/>
          </a:xfrm>
          <a:prstGeom prst="rect">
            <a:avLst/>
          </a:prstGeom>
          <a:noFill/>
        </p:spPr>
        <p:txBody>
          <a:bodyPr wrap="none" lIns="68589" tIns="34295" rIns="68589" bIns="34295" rtlCol="0">
            <a:spAutoFit/>
          </a:bodyPr>
          <a:lstStyle/>
          <a:p>
            <a:pPr algn="ctr"/>
            <a:r>
              <a:rPr lang="zh-CN" altLang="en-US" sz="6000" b="1" dirty="0">
                <a:solidFill>
                  <a:schemeClr val="bg1"/>
                </a:solidFill>
                <a:latin typeface="黑体" panose="02010609060101010101" pitchFamily="49" charset="-122"/>
                <a:ea typeface="黑体" panose="02010609060101010101" pitchFamily="49" charset="-122"/>
              </a:rPr>
              <a:t>电磁场与电磁波</a:t>
            </a:r>
          </a:p>
        </p:txBody>
      </p:sp>
    </p:spTree>
    <p:extLst>
      <p:ext uri="{BB962C8B-B14F-4D97-AF65-F5344CB8AC3E}">
        <p14:creationId xmlns:p14="http://schemas.microsoft.com/office/powerpoint/2010/main" val="3342080376"/>
      </p:ext>
    </p:extLst>
  </p:cSld>
  <p:clrMapOvr>
    <a:masterClrMapping/>
  </p:clrMapOvr>
  <mc:AlternateContent xmlns:mc="http://schemas.openxmlformats.org/markup-compatibility/2006" xmlns:p14="http://schemas.microsoft.com/office/powerpoint/2010/main">
    <mc:Choice Requires="p14">
      <p:transition p14:dur="10" advTm="10592"/>
    </mc:Choice>
    <mc:Fallback xmlns="">
      <p:transition advTm="1059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5"/>
          <p:cNvGraphicFramePr>
            <a:graphicFrameLocks/>
          </p:cNvGraphicFramePr>
          <p:nvPr>
            <p:extLst>
              <p:ext uri="{D42A27DB-BD31-4B8C-83A1-F6EECF244321}">
                <p14:modId xmlns:p14="http://schemas.microsoft.com/office/powerpoint/2010/main" val="2101119496"/>
              </p:ext>
            </p:extLst>
          </p:nvPr>
        </p:nvGraphicFramePr>
        <p:xfrm>
          <a:off x="3185665" y="1125736"/>
          <a:ext cx="2901950" cy="869950"/>
        </p:xfrm>
        <a:graphic>
          <a:graphicData uri="http://schemas.openxmlformats.org/presentationml/2006/ole">
            <mc:AlternateContent xmlns:mc="http://schemas.openxmlformats.org/markup-compatibility/2006">
              <mc:Choice xmlns:v="urn:schemas-microsoft-com:vml" Requires="v">
                <p:oleObj spid="_x0000_s33884" name="Equation" r:id="rId3" imgW="1485720" imgH="444240" progId="Equation.DSMT4">
                  <p:embed/>
                </p:oleObj>
              </mc:Choice>
              <mc:Fallback>
                <p:oleObj name="Equation" r:id="rId3" imgW="1485720" imgH="444240" progId="Equation.DSMT4">
                  <p:embed/>
                  <p:pic>
                    <p:nvPicPr>
                      <p:cNvPr id="2" name="Object 35"/>
                      <p:cNvPicPr>
                        <a:picLocks noChangeArrowheads="1"/>
                      </p:cNvPicPr>
                      <p:nvPr/>
                    </p:nvPicPr>
                    <p:blipFill>
                      <a:blip r:embed="rId4"/>
                      <a:srcRect/>
                      <a:stretch>
                        <a:fillRect/>
                      </a:stretch>
                    </p:blipFill>
                    <p:spPr bwMode="auto">
                      <a:xfrm>
                        <a:off x="3185665" y="1125736"/>
                        <a:ext cx="2901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5"/>
          <p:cNvSpPr>
            <a:spLocks noChangeArrowheads="1"/>
          </p:cNvSpPr>
          <p:nvPr/>
        </p:nvSpPr>
        <p:spPr bwMode="auto">
          <a:xfrm>
            <a:off x="539552" y="339502"/>
            <a:ext cx="2041526"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76176" bIns="76176"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400" dirty="0" smtClean="0">
                <a:solidFill>
                  <a:srgbClr val="009E9A"/>
                </a:solidFill>
                <a:latin typeface="宋体" panose="02010600030101010101" pitchFamily="2" charset="-122"/>
                <a:ea typeface="宋体" panose="02010600030101010101" pitchFamily="2" charset="-122"/>
                <a:cs typeface="Times New Roman" panose="02020603050405020304" pitchFamily="18" charset="0"/>
              </a:rPr>
              <a:t>拉普拉斯</a:t>
            </a:r>
            <a:r>
              <a:rPr lang="zh-CN" altLang="en-US" sz="2400" dirty="0">
                <a:solidFill>
                  <a:srgbClr val="009E9A"/>
                </a:solidFill>
                <a:latin typeface="宋体" panose="02010600030101010101" pitchFamily="2" charset="-122"/>
                <a:ea typeface="宋体" panose="02010600030101010101" pitchFamily="2" charset="-122"/>
                <a:cs typeface="Times New Roman" panose="02020603050405020304" pitchFamily="18" charset="0"/>
              </a:rPr>
              <a:t>运算</a:t>
            </a:r>
          </a:p>
        </p:txBody>
      </p:sp>
      <p:graphicFrame>
        <p:nvGraphicFramePr>
          <p:cNvPr id="6" name="Object 35"/>
          <p:cNvGraphicFramePr>
            <a:graphicFrameLocks/>
          </p:cNvGraphicFramePr>
          <p:nvPr>
            <p:extLst>
              <p:ext uri="{D42A27DB-BD31-4B8C-83A1-F6EECF244321}">
                <p14:modId xmlns:p14="http://schemas.microsoft.com/office/powerpoint/2010/main" val="1228075711"/>
              </p:ext>
            </p:extLst>
          </p:nvPr>
        </p:nvGraphicFramePr>
        <p:xfrm>
          <a:off x="3197870" y="2355726"/>
          <a:ext cx="4389438" cy="869950"/>
        </p:xfrm>
        <a:graphic>
          <a:graphicData uri="http://schemas.openxmlformats.org/presentationml/2006/ole">
            <mc:AlternateContent xmlns:mc="http://schemas.openxmlformats.org/markup-compatibility/2006">
              <mc:Choice xmlns:v="urn:schemas-microsoft-com:vml" Requires="v">
                <p:oleObj spid="_x0000_s33885" name="Equation" r:id="rId5" imgW="2247840" imgH="444240" progId="Equation.DSMT4">
                  <p:embed/>
                </p:oleObj>
              </mc:Choice>
              <mc:Fallback>
                <p:oleObj name="Equation" r:id="rId5" imgW="2247840" imgH="444240" progId="Equation.DSMT4">
                  <p:embed/>
                  <p:pic>
                    <p:nvPicPr>
                      <p:cNvPr id="2" name="Object 35"/>
                      <p:cNvPicPr>
                        <a:picLocks noChangeArrowheads="1"/>
                      </p:cNvPicPr>
                      <p:nvPr/>
                    </p:nvPicPr>
                    <p:blipFill>
                      <a:blip r:embed="rId6"/>
                      <a:srcRect/>
                      <a:stretch>
                        <a:fillRect/>
                      </a:stretch>
                    </p:blipFill>
                    <p:spPr bwMode="auto">
                      <a:xfrm>
                        <a:off x="3197870" y="2355726"/>
                        <a:ext cx="4389438"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5"/>
          <p:cNvGraphicFramePr>
            <a:graphicFrameLocks/>
          </p:cNvGraphicFramePr>
          <p:nvPr>
            <p:extLst>
              <p:ext uri="{D42A27DB-BD31-4B8C-83A1-F6EECF244321}">
                <p14:modId xmlns:p14="http://schemas.microsoft.com/office/powerpoint/2010/main" val="2794490325"/>
              </p:ext>
            </p:extLst>
          </p:nvPr>
        </p:nvGraphicFramePr>
        <p:xfrm>
          <a:off x="1541686" y="3716436"/>
          <a:ext cx="7191375" cy="871538"/>
        </p:xfrm>
        <a:graphic>
          <a:graphicData uri="http://schemas.openxmlformats.org/presentationml/2006/ole">
            <mc:AlternateContent xmlns:mc="http://schemas.openxmlformats.org/markup-compatibility/2006">
              <mc:Choice xmlns:v="urn:schemas-microsoft-com:vml" Requires="v">
                <p:oleObj spid="_x0000_s33886" name="Equation" r:id="rId7" imgW="3682800" imgH="444240" progId="Equation.DSMT4">
                  <p:embed/>
                </p:oleObj>
              </mc:Choice>
              <mc:Fallback>
                <p:oleObj name="Equation" r:id="rId7" imgW="3682800" imgH="444240" progId="Equation.DSMT4">
                  <p:embed/>
                  <p:pic>
                    <p:nvPicPr>
                      <p:cNvPr id="6" name="Object 35"/>
                      <p:cNvPicPr>
                        <a:picLocks noChangeArrowheads="1"/>
                      </p:cNvPicPr>
                      <p:nvPr/>
                    </p:nvPicPr>
                    <p:blipFill>
                      <a:blip r:embed="rId8"/>
                      <a:srcRect/>
                      <a:stretch>
                        <a:fillRect/>
                      </a:stretch>
                    </p:blipFill>
                    <p:spPr bwMode="auto">
                      <a:xfrm>
                        <a:off x="1541686" y="3716436"/>
                        <a:ext cx="719137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903039" y="1059582"/>
            <a:ext cx="1887055" cy="430887"/>
          </a:xfrm>
          <a:prstGeom prst="rect">
            <a:avLst/>
          </a:prstGeom>
        </p:spPr>
        <p:txBody>
          <a:bodyPr wrap="none">
            <a:spAutoFit/>
          </a:bodyPr>
          <a:lstStyle/>
          <a:p>
            <a:r>
              <a:rPr lang="zh-CN" altLang="zh-CN" sz="2200" b="1" dirty="0" smtClean="0">
                <a:latin typeface="+mn-ea"/>
                <a:cs typeface="Times New Roman" panose="02020603050405020304" pitchFamily="18" charset="0"/>
              </a:rPr>
              <a:t>直角坐标系下</a:t>
            </a:r>
            <a:endParaRPr lang="zh-CN" altLang="en-US" sz="2200" b="1" dirty="0">
              <a:latin typeface="+mn-ea"/>
            </a:endParaRPr>
          </a:p>
        </p:txBody>
      </p:sp>
      <p:sp>
        <p:nvSpPr>
          <p:cNvPr id="9" name="矩形 8"/>
          <p:cNvSpPr/>
          <p:nvPr/>
        </p:nvSpPr>
        <p:spPr>
          <a:xfrm>
            <a:off x="903039" y="2139702"/>
            <a:ext cx="1887055" cy="430887"/>
          </a:xfrm>
          <a:prstGeom prst="rect">
            <a:avLst/>
          </a:prstGeom>
        </p:spPr>
        <p:txBody>
          <a:bodyPr wrap="none">
            <a:spAutoFit/>
          </a:bodyPr>
          <a:lstStyle/>
          <a:p>
            <a:r>
              <a:rPr lang="zh-CN" altLang="zh-CN" sz="2200" b="1" dirty="0" smtClean="0">
                <a:latin typeface="+mn-ea"/>
                <a:cs typeface="Times New Roman" panose="02020603050405020304" pitchFamily="18" charset="0"/>
              </a:rPr>
              <a:t>圆柱</a:t>
            </a:r>
            <a:r>
              <a:rPr lang="zh-CN" altLang="zh-CN" sz="2200" b="1" dirty="0">
                <a:latin typeface="+mn-ea"/>
                <a:cs typeface="Times New Roman" panose="02020603050405020304" pitchFamily="18" charset="0"/>
              </a:rPr>
              <a:t>坐标系下</a:t>
            </a:r>
            <a:endParaRPr lang="zh-CN" altLang="en-US" sz="2200" b="1" dirty="0">
              <a:latin typeface="+mn-ea"/>
            </a:endParaRPr>
          </a:p>
        </p:txBody>
      </p:sp>
      <p:sp>
        <p:nvSpPr>
          <p:cNvPr id="10" name="矩形 9"/>
          <p:cNvSpPr/>
          <p:nvPr/>
        </p:nvSpPr>
        <p:spPr>
          <a:xfrm>
            <a:off x="946474" y="3219822"/>
            <a:ext cx="1603324" cy="430887"/>
          </a:xfrm>
          <a:prstGeom prst="rect">
            <a:avLst/>
          </a:prstGeom>
        </p:spPr>
        <p:txBody>
          <a:bodyPr wrap="none">
            <a:spAutoFit/>
          </a:bodyPr>
          <a:lstStyle/>
          <a:p>
            <a:r>
              <a:rPr lang="zh-CN" altLang="zh-CN" sz="2200" b="1" dirty="0" smtClean="0">
                <a:latin typeface="+mn-ea"/>
                <a:cs typeface="Times New Roman" panose="02020603050405020304" pitchFamily="18" charset="0"/>
              </a:rPr>
              <a:t>球</a:t>
            </a:r>
            <a:r>
              <a:rPr lang="zh-CN" altLang="zh-CN" sz="2200" b="1" dirty="0">
                <a:latin typeface="+mn-ea"/>
                <a:cs typeface="Times New Roman" panose="02020603050405020304" pitchFamily="18" charset="0"/>
              </a:rPr>
              <a:t>坐标系下</a:t>
            </a:r>
            <a:endParaRPr lang="zh-CN" altLang="en-US" sz="2200" b="1" dirty="0">
              <a:latin typeface="+mn-ea"/>
            </a:endParaRPr>
          </a:p>
        </p:txBody>
      </p:sp>
    </p:spTree>
    <p:extLst>
      <p:ext uri="{BB962C8B-B14F-4D97-AF65-F5344CB8AC3E}">
        <p14:creationId xmlns:p14="http://schemas.microsoft.com/office/powerpoint/2010/main" val="121038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p:nvPr/>
        </p:nvSpPr>
        <p:spPr>
          <a:xfrm>
            <a:off x="374947" y="346774"/>
            <a:ext cx="4917133"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smtClean="0">
                <a:solidFill>
                  <a:srgbClr val="005DA2"/>
                </a:solidFill>
                <a:latin typeface="微软雅黑" panose="020B0503020204020204" pitchFamily="34" charset="-122"/>
                <a:ea typeface="微软雅黑" panose="020B0503020204020204" pitchFamily="34" charset="-122"/>
              </a:rPr>
              <a:t>主要知识点</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sp>
        <p:nvSpPr>
          <p:cNvPr id="34" name="矩形 33"/>
          <p:cNvSpPr/>
          <p:nvPr/>
        </p:nvSpPr>
        <p:spPr>
          <a:xfrm>
            <a:off x="2843729" y="2193715"/>
            <a:ext cx="1383632" cy="954099"/>
          </a:xfrm>
          <a:prstGeom prst="rect">
            <a:avLst/>
          </a:prstGeom>
        </p:spPr>
        <p:txBody>
          <a:bodyPr wrap="square" lIns="91431" tIns="45716" rIns="91431" bIns="45716">
            <a:spAutoFit/>
          </a:bodyPr>
          <a:lstStyle/>
          <a:p>
            <a:pPr algn="ctr" defTabSz="1600040">
              <a:spcBef>
                <a:spcPct val="0"/>
              </a:spcBef>
            </a:pPr>
            <a:r>
              <a:rPr lang="zh-CN" altLang="en-US" sz="2800" b="1" dirty="0" smtClean="0">
                <a:solidFill>
                  <a:schemeClr val="bg1"/>
                </a:solidFill>
                <a:latin typeface="华文新魏" panose="02010800040101010101" pitchFamily="2" charset="-122"/>
                <a:ea typeface="华文新魏" panose="02010800040101010101" pitchFamily="2" charset="-122"/>
              </a:rPr>
              <a:t>矢量场的分类</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37" name="矩形 36"/>
          <p:cNvSpPr/>
          <p:nvPr/>
        </p:nvSpPr>
        <p:spPr>
          <a:xfrm>
            <a:off x="5123491" y="2193716"/>
            <a:ext cx="1120016" cy="954099"/>
          </a:xfrm>
          <a:prstGeom prst="rect">
            <a:avLst/>
          </a:prstGeom>
        </p:spPr>
        <p:txBody>
          <a:bodyPr wrap="square" lIns="91431" tIns="45716" rIns="91431" bIns="45716">
            <a:spAutoFit/>
          </a:bodyPr>
          <a:lstStyle/>
          <a:p>
            <a:pPr algn="ctr" defTabSz="1600040">
              <a:spcBef>
                <a:spcPct val="0"/>
              </a:spcBef>
            </a:pPr>
            <a:r>
              <a:rPr lang="zh-CN" altLang="en-US" sz="2800" b="1" dirty="0" smtClean="0">
                <a:solidFill>
                  <a:schemeClr val="bg1"/>
                </a:solidFill>
                <a:latin typeface="华文新魏" panose="02010800040101010101" pitchFamily="2" charset="-122"/>
                <a:ea typeface="华文新魏" panose="02010800040101010101" pitchFamily="2" charset="-122"/>
              </a:rPr>
              <a:t>散度定理</a:t>
            </a:r>
            <a:endParaRPr lang="zh-CN" altLang="en-US" sz="2800" b="1" dirty="0">
              <a:solidFill>
                <a:schemeClr val="bg1"/>
              </a:solidFill>
              <a:latin typeface="华文新魏" panose="02010800040101010101" pitchFamily="2" charset="-122"/>
              <a:ea typeface="华文新魏" panose="02010800040101010101" pitchFamily="2" charset="-122"/>
            </a:endParaRPr>
          </a:p>
        </p:txBody>
      </p:sp>
      <p:grpSp>
        <p:nvGrpSpPr>
          <p:cNvPr id="39" name="组合 38"/>
          <p:cNvGrpSpPr/>
          <p:nvPr/>
        </p:nvGrpSpPr>
        <p:grpSpPr>
          <a:xfrm>
            <a:off x="2339751" y="1365642"/>
            <a:ext cx="1556769" cy="2502252"/>
            <a:chOff x="2339751" y="1365642"/>
            <a:chExt cx="1556769" cy="2502252"/>
          </a:xfrm>
        </p:grpSpPr>
        <p:sp>
          <p:nvSpPr>
            <p:cNvPr id="40" name="Shape 1452"/>
            <p:cNvSpPr/>
            <p:nvPr/>
          </p:nvSpPr>
          <p:spPr>
            <a:xfrm>
              <a:off x="2339751" y="1995686"/>
              <a:ext cx="151216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41" name="Shape 1460"/>
            <p:cNvSpPr/>
            <p:nvPr/>
          </p:nvSpPr>
          <p:spPr>
            <a:xfrm>
              <a:off x="2493170" y="1365642"/>
              <a:ext cx="1266825" cy="12664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42" name="Group 20"/>
            <p:cNvGrpSpPr>
              <a:grpSpLocks/>
            </p:cNvGrpSpPr>
            <p:nvPr/>
          </p:nvGrpSpPr>
          <p:grpSpPr bwMode="auto">
            <a:xfrm>
              <a:off x="2439194" y="1395796"/>
              <a:ext cx="355600" cy="355490"/>
              <a:chOff x="1369087" y="2088729"/>
              <a:chExt cx="474017" cy="474016"/>
            </a:xfrm>
          </p:grpSpPr>
          <p:sp>
            <p:nvSpPr>
              <p:cNvPr id="45"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46" name="Shape 1464"/>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43" name="Text Placeholder 5"/>
            <p:cNvSpPr txBox="1">
              <a:spLocks/>
            </p:cNvSpPr>
            <p:nvPr/>
          </p:nvSpPr>
          <p:spPr>
            <a:xfrm>
              <a:off x="2627784" y="1707654"/>
              <a:ext cx="981075" cy="502872"/>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4000"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zh-CN" altLang="en-US"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Text Placeholder 6"/>
            <p:cNvSpPr txBox="1">
              <a:spLocks/>
            </p:cNvSpPr>
            <p:nvPr/>
          </p:nvSpPr>
          <p:spPr>
            <a:xfrm>
              <a:off x="2356645" y="2835213"/>
              <a:ext cx="1539875" cy="85063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None/>
              </a:pPr>
              <a:r>
                <a:rPr lang="zh-CN" altLang="en-US" sz="2400" b="1" dirty="0" smtClean="0">
                  <a:latin typeface="华文新魏" panose="02010800040101010101" pitchFamily="2" charset="-122"/>
                  <a:ea typeface="华文新魏" panose="02010800040101010101" pitchFamily="2" charset="-122"/>
                  <a:cs typeface="Segoe UI Semilight" panose="020B0402040204020203" pitchFamily="34" charset="0"/>
                </a:rPr>
                <a:t>矢量场的分类</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grpSp>
      <p:grpSp>
        <p:nvGrpSpPr>
          <p:cNvPr id="47" name="组合 46"/>
          <p:cNvGrpSpPr/>
          <p:nvPr/>
        </p:nvGrpSpPr>
        <p:grpSpPr>
          <a:xfrm>
            <a:off x="5292080" y="1367229"/>
            <a:ext cx="1512168" cy="2500665"/>
            <a:chOff x="5292080" y="1367229"/>
            <a:chExt cx="1512168" cy="2500665"/>
          </a:xfrm>
        </p:grpSpPr>
        <p:sp>
          <p:nvSpPr>
            <p:cNvPr id="48" name="Shape 1458"/>
            <p:cNvSpPr/>
            <p:nvPr/>
          </p:nvSpPr>
          <p:spPr>
            <a:xfrm>
              <a:off x="5292080" y="1995686"/>
              <a:ext cx="1512168"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49"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50" name="Group 40"/>
            <p:cNvGrpSpPr>
              <a:grpSpLocks/>
            </p:cNvGrpSpPr>
            <p:nvPr/>
          </p:nvGrpSpPr>
          <p:grpSpPr bwMode="auto">
            <a:xfrm>
              <a:off x="5324276" y="1395796"/>
              <a:ext cx="355600" cy="355490"/>
              <a:chOff x="8994965" y="2088733"/>
              <a:chExt cx="474017" cy="474017"/>
            </a:xfrm>
          </p:grpSpPr>
          <p:sp>
            <p:nvSpPr>
              <p:cNvPr id="53"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54"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51" name="Text Placeholder 5"/>
            <p:cNvSpPr txBox="1">
              <a:spLocks/>
            </p:cNvSpPr>
            <p:nvPr/>
          </p:nvSpPr>
          <p:spPr>
            <a:xfrm>
              <a:off x="5652119" y="1847692"/>
              <a:ext cx="802859" cy="279162"/>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 Placeholder 6"/>
            <p:cNvSpPr txBox="1">
              <a:spLocks/>
            </p:cNvSpPr>
            <p:nvPr/>
          </p:nvSpPr>
          <p:spPr>
            <a:xfrm>
              <a:off x="5371753" y="2835213"/>
              <a:ext cx="1360487" cy="850637"/>
            </a:xfrm>
            <a:prstGeom prst="rect">
              <a:avLst/>
            </a:prstGeom>
          </p:spPr>
          <p:txBody>
            <a:bodyPr lIns="65032" tIns="32516" rIns="65032" bIns="32516" anchor="ctr"/>
            <a:lstStyle>
              <a:defPPr>
                <a:defRPr lang="zh-CN"/>
              </a:defPPr>
              <a:lvl1pPr indent="0" algn="ctr">
                <a:lnSpc>
                  <a:spcPct val="12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pPr>
              <a:r>
                <a:rPr lang="zh-CN" altLang="en-US" dirty="0" smtClean="0"/>
                <a:t>矢量场与源的因果关系</a:t>
              </a:r>
              <a:endParaRPr lang="en-US" altLang="zh-CN" dirty="0"/>
            </a:p>
          </p:txBody>
        </p:sp>
      </p:grpSp>
      <p:pic>
        <p:nvPicPr>
          <p:cNvPr id="21"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2868718" y="4068448"/>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2" descr="u=2454598576,2208575018&amp;fm=26&amp;gp=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5870837" y="4063027"/>
            <a:ext cx="37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94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10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1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39552" y="381893"/>
            <a:ext cx="7416824" cy="461665"/>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lnSpc>
                <a:spcPct val="100000"/>
              </a:lnSpc>
              <a:buNone/>
            </a:pPr>
            <a:r>
              <a:rPr lang="zh-CN" altLang="en-US" dirty="0" smtClean="0"/>
              <a:t>二</a:t>
            </a:r>
            <a:r>
              <a:rPr lang="zh-CN" altLang="en-US" dirty="0"/>
              <a:t>、</a:t>
            </a:r>
            <a:r>
              <a:rPr lang="zh-CN" altLang="en-US" dirty="0" smtClean="0"/>
              <a:t>矢量场与</a:t>
            </a:r>
            <a:r>
              <a:rPr lang="zh-CN" altLang="en-US" dirty="0"/>
              <a:t>源的因果</a:t>
            </a:r>
            <a:r>
              <a:rPr lang="zh-CN" altLang="en-US" dirty="0" smtClean="0"/>
              <a:t>关系</a:t>
            </a:r>
            <a:r>
              <a:rPr lang="en-US" altLang="zh-CN" dirty="0" smtClean="0"/>
              <a:t>——</a:t>
            </a:r>
            <a:r>
              <a:rPr lang="zh-CN" altLang="en-US" dirty="0" smtClean="0"/>
              <a:t>亥姆霍兹定理</a:t>
            </a:r>
            <a:endParaRPr lang="en-US" altLang="zh-CN" dirty="0"/>
          </a:p>
        </p:txBody>
      </p:sp>
      <p:sp>
        <p:nvSpPr>
          <p:cNvPr id="3" name="Text Box 11"/>
          <p:cNvSpPr txBox="1">
            <a:spLocks noChangeArrowheads="1"/>
          </p:cNvSpPr>
          <p:nvPr/>
        </p:nvSpPr>
        <p:spPr bwMode="auto">
          <a:xfrm>
            <a:off x="179512" y="994577"/>
            <a:ext cx="8830195"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FF66"/>
                </a:solidFill>
                <a:latin typeface="Times New Roman" panose="02020603050405020304" pitchFamily="18" charset="0"/>
                <a:ea typeface="楷体_GB2312" panose="02010609030101010101" pitchFamily="49" charset="-122"/>
              </a:defRPr>
            </a:lvl1pPr>
            <a:lvl2pPr marL="742950" indent="-285750">
              <a:defRPr kumimoji="1" sz="2800" b="1">
                <a:solidFill>
                  <a:srgbClr val="FFFF66"/>
                </a:solidFill>
                <a:latin typeface="Times New Roman" panose="02020603050405020304" pitchFamily="18" charset="0"/>
                <a:ea typeface="楷体_GB2312" panose="02010609030101010101" pitchFamily="49" charset="-122"/>
              </a:defRPr>
            </a:lvl2pPr>
            <a:lvl3pPr marL="1143000" indent="-228600">
              <a:defRPr kumimoji="1" sz="2800" b="1">
                <a:solidFill>
                  <a:srgbClr val="FFFF66"/>
                </a:solidFill>
                <a:latin typeface="Times New Roman" panose="02020603050405020304" pitchFamily="18" charset="0"/>
                <a:ea typeface="楷体_GB2312" panose="02010609030101010101" pitchFamily="49" charset="-122"/>
              </a:defRPr>
            </a:lvl3pPr>
            <a:lvl4pPr marL="1600200" indent="-228600">
              <a:defRPr kumimoji="1" sz="2800" b="1">
                <a:solidFill>
                  <a:srgbClr val="FFFF66"/>
                </a:solidFill>
                <a:latin typeface="Times New Roman" panose="02020603050405020304" pitchFamily="18" charset="0"/>
                <a:ea typeface="楷体_GB2312" panose="02010609030101010101" pitchFamily="49" charset="-122"/>
              </a:defRPr>
            </a:lvl4pPr>
            <a:lvl5pPr marL="2057400" indent="-228600">
              <a:defRPr kumimoji="1" sz="2800" b="1">
                <a:solidFill>
                  <a:srgbClr val="FFFF66"/>
                </a:solidFill>
                <a:latin typeface="Times New Roman" panose="02020603050405020304" pitchFamily="18" charset="0"/>
                <a:ea typeface="楷体_GB2312" panose="02010609030101010101" pitchFamily="49" charset="-122"/>
              </a:defRPr>
            </a:lvl5pPr>
            <a:lvl6pPr marL="2514600" indent="-228600" eaLnBrk="0" fontAlgn="base" hangingPunct="0">
              <a:spcBef>
                <a:spcPct val="50000"/>
              </a:spcBef>
              <a:spcAft>
                <a:spcPct val="0"/>
              </a:spcAft>
              <a:defRPr kumimoji="1" sz="2800" b="1">
                <a:solidFill>
                  <a:srgbClr val="FFFF66"/>
                </a:solidFill>
                <a:latin typeface="Times New Roman" panose="02020603050405020304" pitchFamily="18" charset="0"/>
                <a:ea typeface="楷体_GB2312" panose="02010609030101010101" pitchFamily="49" charset="-122"/>
              </a:defRPr>
            </a:lvl6pPr>
            <a:lvl7pPr marL="2971800" indent="-228600" eaLnBrk="0" fontAlgn="base" hangingPunct="0">
              <a:spcBef>
                <a:spcPct val="50000"/>
              </a:spcBef>
              <a:spcAft>
                <a:spcPct val="0"/>
              </a:spcAft>
              <a:defRPr kumimoji="1" sz="2800" b="1">
                <a:solidFill>
                  <a:srgbClr val="FFFF66"/>
                </a:solidFill>
                <a:latin typeface="Times New Roman" panose="02020603050405020304" pitchFamily="18" charset="0"/>
                <a:ea typeface="楷体_GB2312" panose="02010609030101010101" pitchFamily="49" charset="-122"/>
              </a:defRPr>
            </a:lvl7pPr>
            <a:lvl8pPr marL="3429000" indent="-228600" eaLnBrk="0" fontAlgn="base" hangingPunct="0">
              <a:spcBef>
                <a:spcPct val="50000"/>
              </a:spcBef>
              <a:spcAft>
                <a:spcPct val="0"/>
              </a:spcAft>
              <a:defRPr kumimoji="1" sz="2800" b="1">
                <a:solidFill>
                  <a:srgbClr val="FFFF66"/>
                </a:solidFill>
                <a:latin typeface="Times New Roman" panose="02020603050405020304" pitchFamily="18" charset="0"/>
                <a:ea typeface="楷体_GB2312" panose="02010609030101010101" pitchFamily="49" charset="-122"/>
              </a:defRPr>
            </a:lvl8pPr>
            <a:lvl9pPr marL="3886200" indent="-228600" eaLnBrk="0" fontAlgn="base" hangingPunct="0">
              <a:spcBef>
                <a:spcPct val="50000"/>
              </a:spcBef>
              <a:spcAft>
                <a:spcPct val="0"/>
              </a:spcAft>
              <a:defRPr kumimoji="1" sz="2800" b="1">
                <a:solidFill>
                  <a:srgbClr val="FFFF66"/>
                </a:solidFill>
                <a:latin typeface="Times New Roman" panose="02020603050405020304" pitchFamily="18" charset="0"/>
                <a:ea typeface="楷体_GB2312" panose="02010609030101010101" pitchFamily="49" charset="-122"/>
              </a:defRPr>
            </a:lvl9pPr>
          </a:lstStyle>
          <a:p>
            <a:pPr>
              <a:lnSpc>
                <a:spcPct val="130000"/>
              </a:lnSpc>
            </a:pPr>
            <a:r>
              <a:rPr lang="zh-CN" altLang="en-US" sz="2200" dirty="0" smtClean="0">
                <a:solidFill>
                  <a:schemeClr val="tx1"/>
                </a:solidFill>
                <a:latin typeface="Times" panose="02020603050405020304" pitchFamily="18" charset="0"/>
                <a:ea typeface="宋体" panose="02010600030101010101" pitchFamily="2" charset="-122"/>
                <a:cs typeface="Times" panose="02020603050405020304" pitchFamily="18" charset="0"/>
              </a:rPr>
              <a:t>        在有限的区域</a:t>
            </a:r>
            <a:r>
              <a:rPr lang="en-US" altLang="zh-CN" sz="2200" i="1" dirty="0" smtClean="0">
                <a:solidFill>
                  <a:schemeClr val="tx1"/>
                </a:solidFill>
                <a:latin typeface="Times" panose="02020603050405020304" pitchFamily="18" charset="0"/>
                <a:ea typeface="宋体" panose="02010600030101010101" pitchFamily="2" charset="-122"/>
                <a:cs typeface="Times" panose="02020603050405020304" pitchFamily="18" charset="0"/>
              </a:rPr>
              <a:t>V</a:t>
            </a:r>
            <a:r>
              <a:rPr lang="zh-CN" altLang="en-US" sz="2200" dirty="0" smtClean="0">
                <a:solidFill>
                  <a:schemeClr val="tx1"/>
                </a:solidFill>
                <a:latin typeface="Times" panose="02020603050405020304" pitchFamily="18" charset="0"/>
                <a:ea typeface="宋体" panose="02010600030101010101" pitchFamily="2" charset="-122"/>
                <a:cs typeface="Times" panose="02020603050405020304" pitchFamily="18" charset="0"/>
              </a:rPr>
              <a:t>内，其中的矢量场由</a:t>
            </a:r>
            <a:r>
              <a:rPr lang="en-US" altLang="zh-CN" sz="2200" dirty="0" smtClean="0">
                <a:solidFill>
                  <a:schemeClr val="tx1"/>
                </a:solidFill>
                <a:latin typeface="Times" panose="02020603050405020304" pitchFamily="18" charset="0"/>
                <a:ea typeface="宋体" panose="02010600030101010101" pitchFamily="2" charset="-122"/>
                <a:cs typeface="Times" panose="02020603050405020304" pitchFamily="18" charset="0"/>
              </a:rPr>
              <a:t>V</a:t>
            </a:r>
            <a:r>
              <a:rPr lang="zh-CN" altLang="en-US" sz="2200" dirty="0" smtClean="0">
                <a:solidFill>
                  <a:schemeClr val="tx1"/>
                </a:solidFill>
                <a:latin typeface="Times" panose="02020603050405020304" pitchFamily="18" charset="0"/>
                <a:ea typeface="宋体" panose="02010600030101010101" pitchFamily="2" charset="-122"/>
                <a:cs typeface="Times" panose="02020603050405020304" pitchFamily="18" charset="0"/>
              </a:rPr>
              <a:t>中和</a:t>
            </a:r>
            <a:r>
              <a:rPr lang="en-US" altLang="zh-CN" sz="2200" dirty="0" smtClean="0">
                <a:solidFill>
                  <a:schemeClr val="tx1"/>
                </a:solidFill>
                <a:latin typeface="Times" panose="02020603050405020304" pitchFamily="18" charset="0"/>
                <a:ea typeface="宋体" panose="02010600030101010101" pitchFamily="2" charset="-122"/>
                <a:cs typeface="Times" panose="02020603050405020304" pitchFamily="18" charset="0"/>
              </a:rPr>
              <a:t>S</a:t>
            </a:r>
            <a:r>
              <a:rPr lang="zh-CN" altLang="en-US" sz="2200" dirty="0" smtClean="0">
                <a:solidFill>
                  <a:schemeClr val="tx1"/>
                </a:solidFill>
                <a:latin typeface="Times" panose="02020603050405020304" pitchFamily="18" charset="0"/>
                <a:ea typeface="宋体" panose="02010600030101010101" pitchFamily="2" charset="-122"/>
                <a:cs typeface="Times" panose="02020603050405020304" pitchFamily="18" charset="0"/>
              </a:rPr>
              <a:t>面上分布的散度源和旋度源惟一</a:t>
            </a:r>
            <a:r>
              <a:rPr lang="zh-CN" altLang="en-US" sz="2200" dirty="0">
                <a:solidFill>
                  <a:schemeClr val="tx1"/>
                </a:solidFill>
                <a:latin typeface="Times" panose="02020603050405020304" pitchFamily="18" charset="0"/>
                <a:ea typeface="宋体" panose="02010600030101010101" pitchFamily="2" charset="-122"/>
                <a:cs typeface="Times" panose="02020603050405020304" pitchFamily="18" charset="0"/>
              </a:rPr>
              <a:t>地确定</a:t>
            </a:r>
            <a:r>
              <a:rPr lang="zh-CN" altLang="en-US" sz="2200" dirty="0" smtClean="0">
                <a:solidFill>
                  <a:schemeClr val="tx1"/>
                </a:solidFill>
                <a:latin typeface="Times" panose="02020603050405020304" pitchFamily="18" charset="0"/>
                <a:ea typeface="宋体" panose="02010600030101010101" pitchFamily="2" charset="-122"/>
                <a:cs typeface="Times" panose="02020603050405020304" pitchFamily="18" charset="0"/>
              </a:rPr>
              <a:t>。 </a:t>
            </a:r>
            <a:endParaRPr lang="zh-CN" altLang="en-US" sz="2200" dirty="0">
              <a:solidFill>
                <a:schemeClr val="tx1"/>
              </a:solidFill>
              <a:latin typeface="Times" panose="02020603050405020304" pitchFamily="18" charset="0"/>
              <a:ea typeface="宋体" panose="02010600030101010101" pitchFamily="2" charset="-122"/>
              <a:cs typeface="Times" panose="02020603050405020304"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015994104"/>
              </p:ext>
            </p:extLst>
          </p:nvPr>
        </p:nvGraphicFramePr>
        <p:xfrm>
          <a:off x="2915816" y="1499081"/>
          <a:ext cx="3043136" cy="468070"/>
        </p:xfrm>
        <a:graphic>
          <a:graphicData uri="http://schemas.openxmlformats.org/presentationml/2006/ole">
            <mc:AlternateContent xmlns:mc="http://schemas.openxmlformats.org/markup-compatibility/2006">
              <mc:Choice xmlns:v="urn:schemas-microsoft-com:vml" Requires="v">
                <p:oleObj spid="_x0000_s34895" name="Equation" r:id="rId4" imgW="1304873" imgH="114417" progId="Equation.DSMT4">
                  <p:embed/>
                </p:oleObj>
              </mc:Choice>
              <mc:Fallback>
                <p:oleObj name="Equation" r:id="rId4" imgW="1304873" imgH="114417" progId="Equation.DSMT4">
                  <p:embed/>
                  <p:pic>
                    <p:nvPicPr>
                      <p:cNvPr id="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1499081"/>
                        <a:ext cx="3043136" cy="468070"/>
                      </a:xfrm>
                      <a:prstGeom prst="rect">
                        <a:avLst/>
                      </a:prstGeom>
                      <a:noFill/>
                      <a:ln>
                        <a:noFill/>
                      </a:ln>
                    </p:spPr>
                  </p:pic>
                </p:oleObj>
              </mc:Fallback>
            </mc:AlternateContent>
          </a:graphicData>
        </a:graphic>
      </p:graphicFrame>
      <p:grpSp>
        <p:nvGrpSpPr>
          <p:cNvPr id="12" name="组合 11"/>
          <p:cNvGrpSpPr/>
          <p:nvPr/>
        </p:nvGrpSpPr>
        <p:grpSpPr>
          <a:xfrm>
            <a:off x="755576" y="2089345"/>
            <a:ext cx="5832648" cy="1510439"/>
            <a:chOff x="2629110" y="2951645"/>
            <a:chExt cx="5832648" cy="1510439"/>
          </a:xfrm>
        </p:grpSpPr>
        <p:graphicFrame>
          <p:nvGraphicFramePr>
            <p:cNvPr id="7" name="Object 4"/>
            <p:cNvGraphicFramePr>
              <a:graphicFrameLocks noChangeAspect="1"/>
            </p:cNvGraphicFramePr>
            <p:nvPr>
              <p:extLst>
                <p:ext uri="{D42A27DB-BD31-4B8C-83A1-F6EECF244321}">
                  <p14:modId xmlns:p14="http://schemas.microsoft.com/office/powerpoint/2010/main" val="3194095039"/>
                </p:ext>
              </p:extLst>
            </p:nvPr>
          </p:nvGraphicFramePr>
          <p:xfrm>
            <a:off x="3911859" y="2951645"/>
            <a:ext cx="4549899" cy="1510439"/>
          </p:xfrm>
          <a:graphic>
            <a:graphicData uri="http://schemas.openxmlformats.org/presentationml/2006/ole">
              <mc:AlternateContent xmlns:mc="http://schemas.openxmlformats.org/markup-compatibility/2006">
                <mc:Choice xmlns:v="urn:schemas-microsoft-com:vml" Requires="v">
                  <p:oleObj spid="_x0000_s34896" name="Equation" r:id="rId6" imgW="3225600" imgH="1002960" progId="Equation.DSMT4">
                    <p:embed/>
                  </p:oleObj>
                </mc:Choice>
                <mc:Fallback>
                  <p:oleObj name="Equation" r:id="rId6" imgW="3225600" imgH="1002960" progId="Equation.DSMT4">
                    <p:embed/>
                    <p:pic>
                      <p:nvPicPr>
                        <p:cNvPr id="6" name="Object 4"/>
                        <p:cNvPicPr>
                          <a:picLocks noChangeAspect="1" noChangeArrowheads="1"/>
                        </p:cNvPicPr>
                        <p:nvPr/>
                      </p:nvPicPr>
                      <p:blipFill>
                        <a:blip r:embed="rId7"/>
                        <a:srcRect/>
                        <a:stretch>
                          <a:fillRect/>
                        </a:stretch>
                      </p:blipFill>
                      <p:spPr bwMode="auto">
                        <a:xfrm>
                          <a:off x="3911859" y="2951645"/>
                          <a:ext cx="4549899" cy="1510439"/>
                        </a:xfrm>
                        <a:prstGeom prst="rect">
                          <a:avLst/>
                        </a:prstGeom>
                        <a:noFill/>
                        <a:ln>
                          <a:noFill/>
                        </a:ln>
                      </p:spPr>
                    </p:pic>
                  </p:oleObj>
                </mc:Fallback>
              </mc:AlternateContent>
            </a:graphicData>
          </a:graphic>
        </p:graphicFrame>
        <p:sp>
          <p:nvSpPr>
            <p:cNvPr id="11" name="文本框 10"/>
            <p:cNvSpPr txBox="1"/>
            <p:nvPr/>
          </p:nvSpPr>
          <p:spPr>
            <a:xfrm>
              <a:off x="2629110" y="3339402"/>
              <a:ext cx="1155035" cy="369332"/>
            </a:xfrm>
            <a:prstGeom prst="rect">
              <a:avLst/>
            </a:prstGeom>
            <a:noFill/>
          </p:spPr>
          <p:txBody>
            <a:bodyPr wrap="square" rtlCol="0">
              <a:spAutoFit/>
            </a:bodyPr>
            <a:lstStyle/>
            <a:p>
              <a:r>
                <a:rPr lang="zh-CN" altLang="en-US" b="1" dirty="0" smtClean="0"/>
                <a:t>其中：</a:t>
              </a:r>
              <a:endParaRPr lang="zh-CN" altLang="en-US" b="1" dirty="0"/>
            </a:p>
          </p:txBody>
        </p:sp>
      </p:grpSp>
      <p:grpSp>
        <p:nvGrpSpPr>
          <p:cNvPr id="13" name="组合 12"/>
          <p:cNvGrpSpPr/>
          <p:nvPr/>
        </p:nvGrpSpPr>
        <p:grpSpPr>
          <a:xfrm>
            <a:off x="8532440" y="4587974"/>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5"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7236296" y="4587581"/>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8"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7884368" y="4587188"/>
            <a:ext cx="432833" cy="432834"/>
            <a:chOff x="5436096" y="1274820"/>
            <a:chExt cx="432833" cy="432834"/>
          </a:xfrm>
        </p:grpSpPr>
        <p:sp>
          <p:nvSpPr>
            <p:cNvPr id="20" name="椭圆 19"/>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5" name="组合 24"/>
          <p:cNvGrpSpPr/>
          <p:nvPr/>
        </p:nvGrpSpPr>
        <p:grpSpPr>
          <a:xfrm>
            <a:off x="6588224" y="4587188"/>
            <a:ext cx="432833" cy="432834"/>
            <a:chOff x="4139952" y="1274820"/>
            <a:chExt cx="432833" cy="432834"/>
          </a:xfrm>
        </p:grpSpPr>
        <p:sp>
          <p:nvSpPr>
            <p:cNvPr id="26"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7"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aphicFrame>
        <p:nvGraphicFramePr>
          <p:cNvPr id="28" name="Object 4"/>
          <p:cNvGraphicFramePr>
            <a:graphicFrameLocks noChangeAspect="1"/>
          </p:cNvGraphicFramePr>
          <p:nvPr>
            <p:extLst>
              <p:ext uri="{D42A27DB-BD31-4B8C-83A1-F6EECF244321}">
                <p14:modId xmlns:p14="http://schemas.microsoft.com/office/powerpoint/2010/main" val="1835893194"/>
              </p:ext>
            </p:extLst>
          </p:nvPr>
        </p:nvGraphicFramePr>
        <p:xfrm>
          <a:off x="1564907" y="3680499"/>
          <a:ext cx="1970087" cy="363537"/>
        </p:xfrm>
        <a:graphic>
          <a:graphicData uri="http://schemas.openxmlformats.org/presentationml/2006/ole">
            <mc:AlternateContent xmlns:mc="http://schemas.openxmlformats.org/markup-compatibility/2006">
              <mc:Choice xmlns:v="urn:schemas-microsoft-com:vml" Requires="v">
                <p:oleObj spid="_x0000_s34897" name="Equation" r:id="rId8" imgW="1396800" imgH="241200" progId="Equation.DSMT4">
                  <p:embed/>
                </p:oleObj>
              </mc:Choice>
              <mc:Fallback>
                <p:oleObj name="Equation" r:id="rId8" imgW="1396800" imgH="241200" progId="Equation.DSMT4">
                  <p:embed/>
                  <p:pic>
                    <p:nvPicPr>
                      <p:cNvPr id="0" name=""/>
                      <p:cNvPicPr>
                        <a:picLocks noChangeAspect="1" noChangeArrowheads="1"/>
                      </p:cNvPicPr>
                      <p:nvPr/>
                    </p:nvPicPr>
                    <p:blipFill>
                      <a:blip r:embed="rId9"/>
                      <a:srcRect/>
                      <a:stretch>
                        <a:fillRect/>
                      </a:stretch>
                    </p:blipFill>
                    <p:spPr bwMode="auto">
                      <a:xfrm>
                        <a:off x="1564907" y="3680499"/>
                        <a:ext cx="1970087" cy="363537"/>
                      </a:xfrm>
                      <a:prstGeom prst="rect">
                        <a:avLst/>
                      </a:prstGeom>
                      <a:noFill/>
                      <a:ln>
                        <a:noFill/>
                      </a:ln>
                    </p:spPr>
                  </p:pic>
                </p:oleObj>
              </mc:Fallback>
            </mc:AlternateContent>
          </a:graphicData>
        </a:graphic>
      </p:graphicFrame>
      <p:sp>
        <p:nvSpPr>
          <p:cNvPr id="29" name="文本框 28"/>
          <p:cNvSpPr txBox="1"/>
          <p:nvPr/>
        </p:nvSpPr>
        <p:spPr>
          <a:xfrm>
            <a:off x="748415" y="3700798"/>
            <a:ext cx="1155035" cy="369332"/>
          </a:xfrm>
          <a:prstGeom prst="rect">
            <a:avLst/>
          </a:prstGeom>
          <a:noFill/>
        </p:spPr>
        <p:txBody>
          <a:bodyPr wrap="square" rtlCol="0">
            <a:spAutoFit/>
          </a:bodyPr>
          <a:lstStyle/>
          <a:p>
            <a:r>
              <a:rPr lang="zh-CN" altLang="en-US" b="1" dirty="0" smtClean="0"/>
              <a:t>式中：</a:t>
            </a:r>
            <a:endParaRPr lang="zh-CN" altLang="en-US" b="1" dirty="0"/>
          </a:p>
        </p:txBody>
      </p:sp>
      <p:graphicFrame>
        <p:nvGraphicFramePr>
          <p:cNvPr id="30" name="Object 4"/>
          <p:cNvGraphicFramePr>
            <a:graphicFrameLocks noChangeAspect="1"/>
          </p:cNvGraphicFramePr>
          <p:nvPr>
            <p:extLst>
              <p:ext uri="{D42A27DB-BD31-4B8C-83A1-F6EECF244321}">
                <p14:modId xmlns:p14="http://schemas.microsoft.com/office/powerpoint/2010/main" val="3538793114"/>
              </p:ext>
            </p:extLst>
          </p:nvPr>
        </p:nvGraphicFramePr>
        <p:xfrm>
          <a:off x="1611603" y="4193477"/>
          <a:ext cx="1825625" cy="382588"/>
        </p:xfrm>
        <a:graphic>
          <a:graphicData uri="http://schemas.openxmlformats.org/presentationml/2006/ole">
            <mc:AlternateContent xmlns:mc="http://schemas.openxmlformats.org/markup-compatibility/2006">
              <mc:Choice xmlns:v="urn:schemas-microsoft-com:vml" Requires="v">
                <p:oleObj spid="_x0000_s34898" name="Equation" r:id="rId10" imgW="1295280" imgH="253800" progId="Equation.DSMT4">
                  <p:embed/>
                </p:oleObj>
              </mc:Choice>
              <mc:Fallback>
                <p:oleObj name="Equation" r:id="rId10" imgW="1295280" imgH="253800" progId="Equation.DSMT4">
                  <p:embed/>
                  <p:pic>
                    <p:nvPicPr>
                      <p:cNvPr id="0" name=""/>
                      <p:cNvPicPr>
                        <a:picLocks noChangeAspect="1" noChangeArrowheads="1"/>
                      </p:cNvPicPr>
                      <p:nvPr/>
                    </p:nvPicPr>
                    <p:blipFill>
                      <a:blip r:embed="rId11"/>
                      <a:srcRect/>
                      <a:stretch>
                        <a:fillRect/>
                      </a:stretch>
                    </p:blipFill>
                    <p:spPr bwMode="auto">
                      <a:xfrm>
                        <a:off x="1611603" y="4193477"/>
                        <a:ext cx="1825625" cy="382588"/>
                      </a:xfrm>
                      <a:prstGeom prst="rect">
                        <a:avLst/>
                      </a:prstGeom>
                      <a:noFill/>
                      <a:ln>
                        <a:noFill/>
                      </a:ln>
                    </p:spPr>
                  </p:pic>
                </p:oleObj>
              </mc:Fallback>
            </mc:AlternateContent>
          </a:graphicData>
        </a:graphic>
      </p:graphicFrame>
      <p:sp>
        <p:nvSpPr>
          <p:cNvPr id="32" name="文本框 31"/>
          <p:cNvSpPr txBox="1"/>
          <p:nvPr/>
        </p:nvSpPr>
        <p:spPr>
          <a:xfrm>
            <a:off x="3535644" y="3713519"/>
            <a:ext cx="3026846" cy="369332"/>
          </a:xfrm>
          <a:prstGeom prst="rect">
            <a:avLst/>
          </a:prstGeom>
          <a:noFill/>
        </p:spPr>
        <p:txBody>
          <a:bodyPr wrap="square" rtlCol="0">
            <a:spAutoFit/>
          </a:bodyPr>
          <a:lstStyle/>
          <a:p>
            <a:r>
              <a:rPr lang="zh-CN" altLang="en-US" b="1" dirty="0" smtClean="0"/>
              <a:t>分别为散度源和旋度体密度；</a:t>
            </a:r>
            <a:endParaRPr lang="zh-CN" altLang="en-US" b="1" dirty="0"/>
          </a:p>
        </p:txBody>
      </p:sp>
      <p:sp>
        <p:nvSpPr>
          <p:cNvPr id="33" name="文本框 32"/>
          <p:cNvSpPr txBox="1"/>
          <p:nvPr/>
        </p:nvSpPr>
        <p:spPr>
          <a:xfrm>
            <a:off x="3540306" y="4181248"/>
            <a:ext cx="3026846" cy="369332"/>
          </a:xfrm>
          <a:prstGeom prst="rect">
            <a:avLst/>
          </a:prstGeom>
          <a:noFill/>
        </p:spPr>
        <p:txBody>
          <a:bodyPr wrap="square" rtlCol="0">
            <a:spAutoFit/>
          </a:bodyPr>
          <a:lstStyle/>
          <a:p>
            <a:r>
              <a:rPr lang="zh-CN" altLang="en-US" b="1" dirty="0" smtClean="0"/>
              <a:t>分别为散度源和旋度面密度。</a:t>
            </a:r>
            <a:endParaRPr lang="zh-CN" altLang="en-US" b="1" dirty="0"/>
          </a:p>
        </p:txBody>
      </p:sp>
      <p:graphicFrame>
        <p:nvGraphicFramePr>
          <p:cNvPr id="31" name="Object 7"/>
          <p:cNvGraphicFramePr>
            <a:graphicFrameLocks noChangeAspect="1"/>
          </p:cNvGraphicFramePr>
          <p:nvPr>
            <p:extLst>
              <p:ext uri="{D42A27DB-BD31-4B8C-83A1-F6EECF244321}">
                <p14:modId xmlns:p14="http://schemas.microsoft.com/office/powerpoint/2010/main" val="3755517254"/>
              </p:ext>
            </p:extLst>
          </p:nvPr>
        </p:nvGraphicFramePr>
        <p:xfrm>
          <a:off x="7021057" y="1800247"/>
          <a:ext cx="1647297" cy="2220046"/>
        </p:xfrm>
        <a:graphic>
          <a:graphicData uri="http://schemas.openxmlformats.org/presentationml/2006/ole">
            <mc:AlternateContent xmlns:mc="http://schemas.openxmlformats.org/markup-compatibility/2006">
              <mc:Choice xmlns:v="urn:schemas-microsoft-com:vml" Requires="v">
                <p:oleObj spid="_x0000_s34899" name="BMP 图象" r:id="rId12" imgW="2514286" imgH="3533333" progId="Paint.Picture">
                  <p:embed/>
                </p:oleObj>
              </mc:Choice>
              <mc:Fallback>
                <p:oleObj name="BMP 图象" r:id="rId12" imgW="2514286" imgH="3533333" progId="Paint.Picture">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21057" y="1800247"/>
                        <a:ext cx="1647297" cy="2220046"/>
                      </a:xfrm>
                      <a:prstGeom prst="rect">
                        <a:avLst/>
                      </a:prstGeom>
                      <a:noFill/>
                      <a:ln>
                        <a:noFill/>
                      </a:ln>
                      <a:effectLst/>
                    </p:spPr>
                  </p:pic>
                </p:oleObj>
              </mc:Fallback>
            </mc:AlternateContent>
          </a:graphicData>
        </a:graphic>
      </p:graphicFrame>
      <p:graphicFrame>
        <p:nvGraphicFramePr>
          <p:cNvPr id="34" name="Object 4"/>
          <p:cNvGraphicFramePr>
            <a:graphicFrameLocks noChangeAspect="1"/>
          </p:cNvGraphicFramePr>
          <p:nvPr>
            <p:extLst>
              <p:ext uri="{D42A27DB-BD31-4B8C-83A1-F6EECF244321}">
                <p14:modId xmlns:p14="http://schemas.microsoft.com/office/powerpoint/2010/main" val="2408462578"/>
              </p:ext>
            </p:extLst>
          </p:nvPr>
        </p:nvGraphicFramePr>
        <p:xfrm>
          <a:off x="7538864" y="2663077"/>
          <a:ext cx="417512" cy="366713"/>
        </p:xfrm>
        <a:graphic>
          <a:graphicData uri="http://schemas.openxmlformats.org/presentationml/2006/ole">
            <mc:AlternateContent xmlns:mc="http://schemas.openxmlformats.org/markup-compatibility/2006">
              <mc:Choice xmlns:v="urn:schemas-microsoft-com:vml" Requires="v">
                <p:oleObj spid="_x0000_s34900" name="Equation" r:id="rId14" imgW="431640" imgH="215640" progId="Equation.DSMT4">
                  <p:embed/>
                </p:oleObj>
              </mc:Choice>
              <mc:Fallback>
                <p:oleObj name="Equation" r:id="rId14" imgW="431640" imgH="215640" progId="Equation.DSMT4">
                  <p:embed/>
                  <p:pic>
                    <p:nvPicPr>
                      <p:cNvPr id="0" name=""/>
                      <p:cNvPicPr>
                        <a:picLocks noChangeAspect="1" noChangeArrowheads="1"/>
                      </p:cNvPicPr>
                      <p:nvPr/>
                    </p:nvPicPr>
                    <p:blipFill>
                      <a:blip r:embed="rId15"/>
                      <a:srcRect/>
                      <a:stretch>
                        <a:fillRect/>
                      </a:stretch>
                    </p:blipFill>
                    <p:spPr bwMode="auto">
                      <a:xfrm>
                        <a:off x="7538864" y="2663077"/>
                        <a:ext cx="417512" cy="3667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8338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1"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up)">
                                      <p:cBhvr>
                                        <p:cTn id="15" dur="20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up)">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4"/>
          <p:cNvSpPr txBox="1"/>
          <p:nvPr/>
        </p:nvSpPr>
        <p:spPr>
          <a:xfrm>
            <a:off x="374947" y="267494"/>
            <a:ext cx="8301509"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a:solidFill>
                  <a:srgbClr val="005DA2"/>
                </a:solidFill>
                <a:latin typeface="微软雅黑" panose="020B0503020204020204" pitchFamily="34" charset="-122"/>
                <a:ea typeface="微软雅黑" panose="020B0503020204020204" pitchFamily="34" charset="-122"/>
              </a:rPr>
              <a:t>总</a:t>
            </a:r>
            <a:r>
              <a:rPr kumimoji="0" lang="zh-CN" altLang="en-US" sz="2800" b="1" i="0" u="none" strike="noStrike" kern="1200" cap="none" spc="0" normalizeH="0" baseline="0" noProof="0" dirty="0">
                <a:ln>
                  <a:noFill/>
                </a:ln>
                <a:solidFill>
                  <a:srgbClr val="005DA2"/>
                </a:solidFill>
                <a:effectLst/>
                <a:uLnTx/>
                <a:uFillTx/>
                <a:latin typeface="微软雅黑" panose="020B0503020204020204" pitchFamily="34" charset="-122"/>
                <a:ea typeface="微软雅黑" panose="020B0503020204020204" pitchFamily="34" charset="-122"/>
                <a:cs typeface="+mn-cs"/>
              </a:rPr>
              <a:t> 结</a:t>
            </a:r>
            <a:r>
              <a:rPr kumimoji="0" lang="zh-CN" altLang="en-US" sz="2800" b="1" i="0" u="none" strike="noStrike" kern="1200" cap="none" spc="0" normalizeH="0" baseline="0" noProof="0" dirty="0" smtClean="0">
                <a:ln>
                  <a:noFill/>
                </a:ln>
                <a:solidFill>
                  <a:srgbClr val="005DA2"/>
                </a:solidFill>
                <a:effectLst/>
                <a:uLnTx/>
                <a:uFillTx/>
                <a:latin typeface="微软雅黑" panose="020B0503020204020204" pitchFamily="34" charset="-122"/>
                <a:ea typeface="微软雅黑" panose="020B0503020204020204" pitchFamily="34" charset="-122"/>
                <a:cs typeface="+mn-cs"/>
              </a:rPr>
              <a:t>：</a:t>
            </a:r>
            <a:r>
              <a:rPr lang="zh-CN" altLang="zh-CN" sz="2800" b="1" dirty="0" smtClean="0">
                <a:solidFill>
                  <a:srgbClr val="005DA2"/>
                </a:solidFill>
                <a:latin typeface="微软雅黑" panose="020B0503020204020204" pitchFamily="34" charset="-122"/>
                <a:ea typeface="微软雅黑" panose="020B0503020204020204" pitchFamily="34" charset="-122"/>
              </a:rPr>
              <a:t>矢量场</a:t>
            </a:r>
            <a:r>
              <a:rPr lang="zh-CN" altLang="zh-CN" sz="2800" b="1" dirty="0">
                <a:solidFill>
                  <a:srgbClr val="005DA2"/>
                </a:solidFill>
                <a:latin typeface="微软雅黑" panose="020B0503020204020204" pitchFamily="34" charset="-122"/>
                <a:ea typeface="微软雅黑" panose="020B0503020204020204" pitchFamily="34" charset="-122"/>
              </a:rPr>
              <a:t>的</a:t>
            </a:r>
            <a:r>
              <a:rPr lang="zh-CN" altLang="en-US" sz="2800" b="1" dirty="0">
                <a:solidFill>
                  <a:srgbClr val="005DA2"/>
                </a:solidFill>
                <a:latin typeface="微软雅黑" panose="020B0503020204020204" pitchFamily="34" charset="-122"/>
                <a:ea typeface="微软雅黑" panose="020B0503020204020204" pitchFamily="34" charset="-122"/>
              </a:rPr>
              <a:t>分类及其</a:t>
            </a:r>
            <a:r>
              <a:rPr lang="zh-CN" altLang="en-US" sz="2800" b="1" dirty="0" smtClean="0">
                <a:solidFill>
                  <a:srgbClr val="005DA2"/>
                </a:solidFill>
                <a:latin typeface="微软雅黑" panose="020B0503020204020204" pitchFamily="34" charset="-122"/>
                <a:ea typeface="微软雅黑" panose="020B0503020204020204" pitchFamily="34" charset="-122"/>
              </a:rPr>
              <a:t>场与源的因果关系</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sp>
        <p:nvSpPr>
          <p:cNvPr id="48" name="Rectangle 18"/>
          <p:cNvSpPr>
            <a:spLocks noChangeArrowheads="1"/>
          </p:cNvSpPr>
          <p:nvPr/>
        </p:nvSpPr>
        <p:spPr bwMode="auto">
          <a:xfrm>
            <a:off x="72008" y="3788916"/>
            <a:ext cx="8964488" cy="1231106"/>
          </a:xfrm>
          <a:prstGeom prst="rect">
            <a:avLst/>
          </a:prstGeom>
          <a:solidFill>
            <a:schemeClr val="accent1"/>
          </a:solidFill>
          <a:ln>
            <a:noFill/>
          </a:ln>
          <a:extLst/>
        </p:spPr>
        <p:txBody>
          <a:bodyPr wrap="square" lIns="0" tIns="0" rIns="0" bIns="0">
            <a:spAutoFit/>
          </a:bodyPr>
          <a:lstStyle/>
          <a:p>
            <a:pPr marL="342900" indent="-342900">
              <a:lnSpc>
                <a:spcPts val="3000"/>
              </a:lnSpc>
              <a:spcBef>
                <a:spcPts val="600"/>
              </a:spcBef>
              <a:buFont typeface="Wingdings" panose="05000000000000000000" pitchFamily="2" charset="2"/>
              <a:buChar char="l"/>
            </a:pPr>
            <a:r>
              <a:rPr lang="zh-CN" altLang="zh-CN" sz="2400" b="1" dirty="0">
                <a:solidFill>
                  <a:schemeClr val="bg1"/>
                </a:solidFill>
              </a:rPr>
              <a:t>空间中任意发散、涡旋的矢量场，按其分布特性可分为四种</a:t>
            </a:r>
            <a:r>
              <a:rPr lang="zh-CN" altLang="zh-CN" sz="2400" b="1" dirty="0" smtClean="0">
                <a:solidFill>
                  <a:schemeClr val="bg1"/>
                </a:solidFill>
              </a:rPr>
              <a:t>类型</a:t>
            </a:r>
            <a:r>
              <a:rPr lang="zh-CN" altLang="en-US" sz="2400" b="1" dirty="0" smtClean="0">
                <a:solidFill>
                  <a:schemeClr val="bg1"/>
                </a:solidFill>
              </a:rPr>
              <a:t>；</a:t>
            </a:r>
            <a:r>
              <a:rPr lang="zh-CN" altLang="zh-CN" sz="2400" b="1" dirty="0" smtClean="0">
                <a:solidFill>
                  <a:schemeClr val="bg1"/>
                </a:solidFill>
              </a:rPr>
              <a:t>各类矢量场</a:t>
            </a:r>
            <a:r>
              <a:rPr lang="zh-CN" altLang="zh-CN" sz="2400" b="1" dirty="0">
                <a:solidFill>
                  <a:schemeClr val="bg1"/>
                </a:solidFill>
              </a:rPr>
              <a:t>的分布可通过引入标量位和矢量位进行</a:t>
            </a:r>
            <a:r>
              <a:rPr lang="zh-CN" altLang="zh-CN" sz="2400" b="1" dirty="0" smtClean="0">
                <a:solidFill>
                  <a:schemeClr val="bg1"/>
                </a:solidFill>
              </a:rPr>
              <a:t>分析</a:t>
            </a:r>
            <a:r>
              <a:rPr lang="zh-CN" altLang="en-US" sz="2400" b="1" dirty="0" smtClean="0">
                <a:solidFill>
                  <a:schemeClr val="bg1"/>
                </a:solidFill>
              </a:rPr>
              <a:t>；</a:t>
            </a:r>
            <a:endParaRPr lang="en-US" altLang="zh-CN" sz="2400" b="1" dirty="0" smtClean="0">
              <a:solidFill>
                <a:schemeClr val="bg1"/>
              </a:solidFill>
            </a:endParaRPr>
          </a:p>
          <a:p>
            <a:pPr marL="342900" indent="-342900">
              <a:lnSpc>
                <a:spcPts val="3000"/>
              </a:lnSpc>
              <a:spcBef>
                <a:spcPts val="600"/>
              </a:spcBef>
              <a:buFont typeface="Wingdings" panose="05000000000000000000" pitchFamily="2" charset="2"/>
              <a:buChar char="l"/>
            </a:pPr>
            <a:r>
              <a:rPr lang="zh-CN" altLang="en-US" sz="2400" b="1" dirty="0" smtClean="0">
                <a:solidFill>
                  <a:schemeClr val="bg1"/>
                </a:solidFill>
                <a:latin typeface="宋体" panose="02010600030101010101" pitchFamily="2" charset="-122"/>
              </a:rPr>
              <a:t>亥姆霍兹定理给出了分析和求解电磁问题的</a:t>
            </a:r>
            <a:r>
              <a:rPr lang="zh-CN" altLang="en-US" sz="2400" b="1" dirty="0">
                <a:solidFill>
                  <a:schemeClr val="bg1"/>
                </a:solidFill>
                <a:latin typeface="宋体" panose="02010600030101010101" pitchFamily="2" charset="-122"/>
              </a:rPr>
              <a:t>一条主线</a:t>
            </a:r>
            <a:r>
              <a:rPr lang="zh-CN" altLang="en-US" sz="2400" b="1" dirty="0" smtClean="0">
                <a:solidFill>
                  <a:schemeClr val="bg1"/>
                </a:solidFill>
                <a:latin typeface="宋体" panose="02010600030101010101" pitchFamily="2" charset="-122"/>
              </a:rPr>
              <a:t>。</a:t>
            </a:r>
            <a:endParaRPr lang="zh-CN" altLang="zh-CN" sz="2400" b="1" dirty="0">
              <a:solidFill>
                <a:schemeClr val="bg1"/>
              </a:solidFill>
            </a:endParaRPr>
          </a:p>
        </p:txBody>
      </p:sp>
      <p:grpSp>
        <p:nvGrpSpPr>
          <p:cNvPr id="29" name="组合 28"/>
          <p:cNvGrpSpPr/>
          <p:nvPr/>
        </p:nvGrpSpPr>
        <p:grpSpPr>
          <a:xfrm>
            <a:off x="1777254" y="976331"/>
            <a:ext cx="2736304" cy="2747547"/>
            <a:chOff x="1043608" y="1275606"/>
            <a:chExt cx="2736304" cy="2747547"/>
          </a:xfrm>
        </p:grpSpPr>
        <p:sp>
          <p:nvSpPr>
            <p:cNvPr id="30" name="Hexagon 62"/>
            <p:cNvSpPr/>
            <p:nvPr/>
          </p:nvSpPr>
          <p:spPr>
            <a:xfrm rot="5400000">
              <a:off x="1587634" y="1384675"/>
              <a:ext cx="1581504" cy="13633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7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Shape 2641"/>
            <p:cNvSpPr/>
            <p:nvPr/>
          </p:nvSpPr>
          <p:spPr>
            <a:xfrm>
              <a:off x="2134669" y="1911265"/>
              <a:ext cx="487436" cy="310186"/>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14280" tIns="14280" rIns="14280" bIns="14280"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TextBox 69"/>
            <p:cNvSpPr txBox="1"/>
            <p:nvPr/>
          </p:nvSpPr>
          <p:spPr>
            <a:xfrm>
              <a:off x="1541325" y="2927487"/>
              <a:ext cx="1677382" cy="377026"/>
            </a:xfrm>
            <a:prstGeom prst="rect">
              <a:avLst/>
            </a:prstGeom>
            <a:noFill/>
          </p:spPr>
          <p:txBody>
            <a:bodyPr wrap="none" lIns="68580" tIns="34290" rIns="68580" bIns="34290" rtlCol="0" anchor="ctr" anchorCtr="0">
              <a:spAutoFit/>
            </a:bodyPr>
            <a:lstStyle>
              <a:defPPr>
                <a:defRPr lang="zh-CN"/>
              </a:defPPr>
              <a:lvl1pPr algn="ctr">
                <a:defRPr sz="2000">
                  <a:latin typeface="Times New Roman" panose="02020603050405020304" pitchFamily="18" charset="0"/>
                  <a:ea typeface="微软雅黑" panose="020B0503020204020204" pitchFamily="34" charset="-122"/>
                  <a:cs typeface="Times New Roman" panose="02020603050405020304" pitchFamily="18" charset="0"/>
                </a:defRPr>
              </a:lvl1pPr>
            </a:lstStyle>
            <a:p>
              <a:r>
                <a:rPr lang="zh-CN" altLang="zh-CN" dirty="0"/>
                <a:t>矢量场的</a:t>
              </a:r>
              <a:r>
                <a:rPr lang="zh-CN" altLang="en-US" dirty="0"/>
                <a:t>分类</a:t>
              </a:r>
            </a:p>
          </p:txBody>
        </p:sp>
        <p:sp>
          <p:nvSpPr>
            <p:cNvPr id="33" name="文本框 32"/>
            <p:cNvSpPr txBox="1"/>
            <p:nvPr/>
          </p:nvSpPr>
          <p:spPr>
            <a:xfrm>
              <a:off x="1043608" y="3376822"/>
              <a:ext cx="2736304" cy="646331"/>
            </a:xfrm>
            <a:prstGeom prst="rect">
              <a:avLst/>
            </a:prstGeom>
            <a:noFill/>
          </p:spPr>
          <p:txBody>
            <a:bodyPr wrap="square" rtlCol="0">
              <a:spAutoFit/>
            </a:bodyPr>
            <a:lstStyle/>
            <a:p>
              <a:pPr algn="ctr"/>
              <a:r>
                <a:rPr lang="zh-CN" altLang="en-US" dirty="0" smtClean="0">
                  <a:solidFill>
                    <a:srgbClr val="F87A24"/>
                  </a:solidFill>
                  <a:latin typeface="Times New Roman" panose="02020603050405020304" pitchFamily="18" charset="0"/>
                  <a:ea typeface="微软雅黑" panose="020B0503020204020204" pitchFamily="34" charset="-122"/>
                  <a:cs typeface="Times New Roman" panose="02020603050405020304" pitchFamily="18" charset="0"/>
                </a:rPr>
                <a:t>无旋场、无散场、有散有旋场、无散无旋场</a:t>
              </a:r>
              <a:endParaRPr lang="zh-CN" altLang="en-US" dirty="0">
                <a:solidFill>
                  <a:srgbClr val="F87A24"/>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0" name="组合 39"/>
          <p:cNvGrpSpPr/>
          <p:nvPr/>
        </p:nvGrpSpPr>
        <p:grpSpPr>
          <a:xfrm>
            <a:off x="4821024" y="958483"/>
            <a:ext cx="2703304" cy="2497847"/>
            <a:chOff x="5520391" y="1275606"/>
            <a:chExt cx="2703304" cy="2497847"/>
          </a:xfrm>
        </p:grpSpPr>
        <p:sp>
          <p:nvSpPr>
            <p:cNvPr id="41" name="TextBox 70"/>
            <p:cNvSpPr txBox="1"/>
            <p:nvPr/>
          </p:nvSpPr>
          <p:spPr>
            <a:xfrm>
              <a:off x="5520391" y="2898064"/>
              <a:ext cx="2703304" cy="377026"/>
            </a:xfrm>
            <a:prstGeom prst="rect">
              <a:avLst/>
            </a:prstGeom>
            <a:noFill/>
          </p:spPr>
          <p:txBody>
            <a:bodyPr wrap="none" lIns="68580" tIns="34290" rIns="68580" bIns="34290" rtlCol="0" anchor="ctr" anchorCtr="0">
              <a:spAutoFit/>
            </a:bodyPr>
            <a:lstStyle>
              <a:defPPr>
                <a:defRPr lang="zh-CN"/>
              </a:defPPr>
              <a:lvl1pPr algn="ctr">
                <a:defRPr sz="2000">
                  <a:latin typeface="Times New Roman" panose="02020603050405020304" pitchFamily="18" charset="0"/>
                  <a:ea typeface="微软雅黑" panose="020B0503020204020204" pitchFamily="34" charset="-122"/>
                  <a:cs typeface="Times New Roman" panose="02020603050405020304" pitchFamily="18" charset="0"/>
                </a:defRPr>
              </a:lvl1pPr>
            </a:lstStyle>
            <a:p>
              <a:r>
                <a:rPr lang="zh-CN" altLang="en-US" dirty="0"/>
                <a:t>矢量场与源的因果关系</a:t>
              </a:r>
              <a:endParaRPr lang="en-US" altLang="zh-CN" dirty="0"/>
            </a:p>
          </p:txBody>
        </p:sp>
        <p:grpSp>
          <p:nvGrpSpPr>
            <p:cNvPr id="42" name="组合 41"/>
            <p:cNvGrpSpPr/>
            <p:nvPr/>
          </p:nvGrpSpPr>
          <p:grpSpPr>
            <a:xfrm>
              <a:off x="5859718" y="1275606"/>
              <a:ext cx="2024650" cy="2497847"/>
              <a:chOff x="5859718" y="1275606"/>
              <a:chExt cx="2024650" cy="2497847"/>
            </a:xfrm>
          </p:grpSpPr>
          <p:sp>
            <p:nvSpPr>
              <p:cNvPr id="46" name="Hexagon 59"/>
              <p:cNvSpPr/>
              <p:nvPr/>
            </p:nvSpPr>
            <p:spPr>
              <a:xfrm rot="5400000">
                <a:off x="5958247" y="1384675"/>
                <a:ext cx="1581504" cy="136336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7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Shape 2787"/>
              <p:cNvSpPr/>
              <p:nvPr/>
            </p:nvSpPr>
            <p:spPr>
              <a:xfrm>
                <a:off x="6505434" y="1822617"/>
                <a:ext cx="487133" cy="48745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4280" tIns="14280" rIns="14280" bIns="14280"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文本框 48"/>
              <p:cNvSpPr txBox="1"/>
              <p:nvPr/>
            </p:nvSpPr>
            <p:spPr>
              <a:xfrm>
                <a:off x="5859718" y="3404121"/>
                <a:ext cx="2024650" cy="369332"/>
              </a:xfrm>
              <a:prstGeom prst="rect">
                <a:avLst/>
              </a:prstGeom>
              <a:noFill/>
            </p:spPr>
            <p:txBody>
              <a:bodyPr wrap="square" rtlCol="0">
                <a:spAutoFit/>
              </a:bodyPr>
              <a:lstStyle/>
              <a:p>
                <a:pPr algn="ctr"/>
                <a:r>
                  <a:rPr lang="zh-CN" altLang="en-US" dirty="0" smtClean="0">
                    <a:solidFill>
                      <a:srgbClr val="F87A24"/>
                    </a:solidFill>
                    <a:latin typeface="Times New Roman" panose="02020603050405020304" pitchFamily="18" charset="0"/>
                    <a:ea typeface="微软雅黑" panose="020B0503020204020204" pitchFamily="34" charset="-122"/>
                    <a:cs typeface="Times New Roman" panose="02020603050405020304" pitchFamily="18" charset="0"/>
                  </a:rPr>
                  <a:t>亥姆霍兹定理</a:t>
                </a:r>
                <a:endParaRPr lang="zh-CN" altLang="en-US" dirty="0">
                  <a:solidFill>
                    <a:srgbClr val="F87A24"/>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Tree>
    <p:extLst>
      <p:ext uri="{BB962C8B-B14F-4D97-AF65-F5344CB8AC3E}">
        <p14:creationId xmlns:p14="http://schemas.microsoft.com/office/powerpoint/2010/main" val="3748390862"/>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1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up)">
                                      <p:cBhvr>
                                        <p:cTn id="1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 Placeholder 4"/>
          <p:cNvSpPr txBox="1">
            <a:spLocks/>
          </p:cNvSpPr>
          <p:nvPr/>
        </p:nvSpPr>
        <p:spPr>
          <a:xfrm>
            <a:off x="467544" y="285453"/>
            <a:ext cx="5502194" cy="579390"/>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b="1" dirty="0" smtClean="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物理量的</a:t>
            </a:r>
            <a:r>
              <a:rPr kumimoji="0" lang="zh-CN" altLang="en-US" sz="3200" b="1" i="0" u="none" strike="noStrike" kern="1200" cap="none" spc="0" normalizeH="0" baseline="0" noProof="0" dirty="0" smtClean="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分析方法</a:t>
            </a:r>
            <a:r>
              <a:rPr kumimoji="0" lang="en-US" altLang="zh-CN" sz="3200" b="1" i="0" u="none" strike="noStrike" kern="1200" cap="none" spc="0" normalizeH="0" baseline="0" noProof="0" dirty="0" smtClean="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smtClean="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Analysis</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2" name="直接连接符 91"/>
          <p:cNvCxnSpPr/>
          <p:nvPr/>
        </p:nvCxnSpPr>
        <p:spPr>
          <a:xfrm>
            <a:off x="666564" y="843558"/>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2411761" y="1400458"/>
            <a:ext cx="894259" cy="523220"/>
            <a:chOff x="2215144" y="927951"/>
            <a:chExt cx="1244730" cy="959254"/>
          </a:xfrm>
        </p:grpSpPr>
        <p:sp>
          <p:nvSpPr>
            <p:cNvPr id="94" name="平行四边形 93"/>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5"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96" name="组合 95"/>
          <p:cNvGrpSpPr/>
          <p:nvPr/>
        </p:nvGrpSpPr>
        <p:grpSpPr>
          <a:xfrm>
            <a:off x="2411761" y="2237308"/>
            <a:ext cx="894259" cy="523220"/>
            <a:chOff x="2215144" y="1952311"/>
            <a:chExt cx="1244730" cy="959257"/>
          </a:xfrm>
        </p:grpSpPr>
        <p:sp>
          <p:nvSpPr>
            <p:cNvPr id="97" name="平行四边形 96"/>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8"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99" name="组合 98"/>
          <p:cNvGrpSpPr/>
          <p:nvPr/>
        </p:nvGrpSpPr>
        <p:grpSpPr>
          <a:xfrm>
            <a:off x="2411761" y="3101404"/>
            <a:ext cx="894259" cy="523220"/>
            <a:chOff x="2215144" y="3018134"/>
            <a:chExt cx="1244730" cy="959255"/>
          </a:xfrm>
        </p:grpSpPr>
        <p:sp>
          <p:nvSpPr>
            <p:cNvPr id="100" name="平行四边形 99"/>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01" name="文本框 100"/>
            <p:cNvSpPr txBox="1"/>
            <p:nvPr/>
          </p:nvSpPr>
          <p:spPr>
            <a:xfrm>
              <a:off x="2393075" y="3018134"/>
              <a:ext cx="1066799" cy="9592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102" name="组合 101"/>
          <p:cNvGrpSpPr/>
          <p:nvPr/>
        </p:nvGrpSpPr>
        <p:grpSpPr>
          <a:xfrm>
            <a:off x="2411761" y="3920738"/>
            <a:ext cx="894259" cy="523220"/>
            <a:chOff x="2215144" y="4047041"/>
            <a:chExt cx="1244730" cy="959256"/>
          </a:xfrm>
        </p:grpSpPr>
        <p:sp>
          <p:nvSpPr>
            <p:cNvPr id="103" name="平行四边形 102"/>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04" name="文本框 12"/>
            <p:cNvSpPr txBox="1"/>
            <p:nvPr/>
          </p:nvSpPr>
          <p:spPr>
            <a:xfrm>
              <a:off x="2393075" y="4047041"/>
              <a:ext cx="1066799" cy="9592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105" name="矩形 104"/>
          <p:cNvSpPr/>
          <p:nvPr/>
        </p:nvSpPr>
        <p:spPr>
          <a:xfrm>
            <a:off x="3203848" y="1484132"/>
            <a:ext cx="3194808" cy="377026"/>
          </a:xfrm>
          <a:prstGeom prst="rect">
            <a:avLst/>
          </a:prstGeom>
          <a:ln w="15875">
            <a:noFill/>
          </a:ln>
        </p:spPr>
        <p:txBody>
          <a:bodyPr wrap="square" lIns="68580" tIns="34290" rIns="68580" bIns="3429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物理量与场及其形象化表</a:t>
            </a:r>
            <a:r>
              <a:rPr lang="zh-CN" altLang="en-US" sz="2000" b="1" noProof="0" dirty="0" smtClean="0">
                <a:solidFill>
                  <a:schemeClr val="tx1">
                    <a:lumMod val="50000"/>
                    <a:lumOff val="50000"/>
                  </a:schemeClr>
                </a:solidFill>
                <a:latin typeface="微软雅黑" panose="020B0503020204020204" pitchFamily="34" charset="-122"/>
                <a:ea typeface="微软雅黑" panose="020B0503020204020204" pitchFamily="34" charset="-122"/>
              </a:rPr>
              <a:t>示</a:t>
            </a:r>
            <a:endParaRPr kumimoji="0" lang="en-GB" altLang="zh-CN" sz="2000" b="1" i="0"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6" name="平行四边形 105"/>
          <p:cNvSpPr/>
          <p:nvPr/>
        </p:nvSpPr>
        <p:spPr>
          <a:xfrm>
            <a:off x="3091014" y="1413769"/>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7" name="矩形 106"/>
          <p:cNvSpPr/>
          <p:nvPr/>
        </p:nvSpPr>
        <p:spPr>
          <a:xfrm>
            <a:off x="3329029" y="2338562"/>
            <a:ext cx="3194808" cy="377026"/>
          </a:xfrm>
          <a:prstGeom prst="rect">
            <a:avLst/>
          </a:prstGeom>
          <a:ln w="15875">
            <a:noFill/>
          </a:ln>
        </p:spPr>
        <p:txBody>
          <a:bodyPr wrap="square" lIns="68580" tIns="34290" rIns="68580" bIns="34290">
            <a:spAutoFit/>
          </a:bodyPr>
          <a:lstStyle/>
          <a:p>
            <a:pPr algn="ctr">
              <a:defRPr/>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标量场分析</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8" name="平行四边形 107"/>
          <p:cNvSpPr/>
          <p:nvPr/>
        </p:nvSpPr>
        <p:spPr>
          <a:xfrm>
            <a:off x="3091014" y="2265158"/>
            <a:ext cx="3497210"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9" name="矩形 108"/>
          <p:cNvSpPr/>
          <p:nvPr/>
        </p:nvSpPr>
        <p:spPr>
          <a:xfrm>
            <a:off x="3275855" y="3205435"/>
            <a:ext cx="3194807" cy="377026"/>
          </a:xfrm>
          <a:prstGeom prst="rect">
            <a:avLst/>
          </a:prstGeom>
          <a:ln w="15875">
            <a:noFill/>
          </a:ln>
        </p:spPr>
        <p:txBody>
          <a:bodyPr wrap="square" lIns="68580" tIns="34290" rIns="68580" bIns="34290">
            <a:spAutoFit/>
          </a:bodyPr>
          <a:lstStyle/>
          <a:p>
            <a:pPr algn="ct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矢量场分析</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0" name="平行四边形 109"/>
          <p:cNvSpPr/>
          <p:nvPr/>
        </p:nvSpPr>
        <p:spPr>
          <a:xfrm>
            <a:off x="3091014" y="3121558"/>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11" name="矩形 110"/>
          <p:cNvSpPr/>
          <p:nvPr/>
        </p:nvSpPr>
        <p:spPr>
          <a:xfrm>
            <a:off x="3305442" y="3958796"/>
            <a:ext cx="3194808" cy="438582"/>
          </a:xfrm>
          <a:prstGeom prst="rect">
            <a:avLst/>
          </a:prstGeom>
          <a:ln w="15875">
            <a:noFill/>
          </a:ln>
        </p:spPr>
        <p:txBody>
          <a:bodyPr wrap="square" lIns="68580" tIns="34290" rIns="68580" bIns="34290">
            <a:spAutoFit/>
          </a:bodyPr>
          <a:lstStyle/>
          <a:p>
            <a:pPr algn="ctr">
              <a:lnSpc>
                <a:spcPct val="120000"/>
              </a:lnSpc>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物理量分析的数</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学</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基础</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2" name="平行四边形 111"/>
          <p:cNvSpPr/>
          <p:nvPr/>
        </p:nvSpPr>
        <p:spPr>
          <a:xfrm>
            <a:off x="3091014" y="3952553"/>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7884368" y="346817"/>
            <a:ext cx="432048" cy="432834"/>
            <a:chOff x="6084168" y="1274820"/>
            <a:chExt cx="432048" cy="432834"/>
          </a:xfrm>
        </p:grpSpPr>
        <p:sp>
          <p:nvSpPr>
            <p:cNvPr id="1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15"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6" name="组合 115"/>
          <p:cNvGrpSpPr/>
          <p:nvPr/>
        </p:nvGrpSpPr>
        <p:grpSpPr>
          <a:xfrm>
            <a:off x="6876256" y="347210"/>
            <a:ext cx="432048" cy="432048"/>
            <a:chOff x="4788024" y="1275213"/>
            <a:chExt cx="432048" cy="432048"/>
          </a:xfrm>
        </p:grpSpPr>
        <p:sp>
          <p:nvSpPr>
            <p:cNvPr id="1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18"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9" name="组合 118"/>
          <p:cNvGrpSpPr/>
          <p:nvPr/>
        </p:nvGrpSpPr>
        <p:grpSpPr>
          <a:xfrm>
            <a:off x="7379527" y="346817"/>
            <a:ext cx="432833" cy="432834"/>
            <a:chOff x="5436096" y="1274820"/>
            <a:chExt cx="432833" cy="432834"/>
          </a:xfrm>
        </p:grpSpPr>
        <p:sp>
          <p:nvSpPr>
            <p:cNvPr id="120"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2" name="组合 121"/>
          <p:cNvGrpSpPr/>
          <p:nvPr/>
        </p:nvGrpSpPr>
        <p:grpSpPr>
          <a:xfrm>
            <a:off x="5723343" y="346817"/>
            <a:ext cx="432833" cy="432834"/>
            <a:chOff x="3491880" y="1274820"/>
            <a:chExt cx="432833" cy="432834"/>
          </a:xfrm>
        </p:grpSpPr>
        <p:sp>
          <p:nvSpPr>
            <p:cNvPr id="123"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4"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5" name="组合 124"/>
          <p:cNvGrpSpPr/>
          <p:nvPr/>
        </p:nvGrpSpPr>
        <p:grpSpPr>
          <a:xfrm>
            <a:off x="6299407" y="346817"/>
            <a:ext cx="432833" cy="432834"/>
            <a:chOff x="4139952" y="1274820"/>
            <a:chExt cx="432833" cy="432834"/>
          </a:xfrm>
        </p:grpSpPr>
        <p:sp>
          <p:nvSpPr>
            <p:cNvPr id="126"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7"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pic>
        <p:nvPicPr>
          <p:cNvPr id="39"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696520" y="1413769"/>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2" descr="u=2454598576,2208575018&amp;fm=26&amp;gp=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6831703" y="3926658"/>
            <a:ext cx="37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732240" y="2197967"/>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730836" y="3011197"/>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0369503"/>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10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10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horizontal)">
                                      <p:cBhvr>
                                        <p:cTn id="22"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829235" y="1740753"/>
            <a:ext cx="3406703" cy="830997"/>
          </a:xfrm>
          <a:prstGeom prst="rect">
            <a:avLst/>
          </a:prstGeom>
        </p:spPr>
        <p:txBody>
          <a:bodyPr wrap="none">
            <a:spAutoFit/>
          </a:bodyPr>
          <a:lstStyle/>
          <a:p>
            <a:pPr algn="ctr"/>
            <a:r>
              <a:rPr lang="zh-CN" altLang="en-US" sz="4400" b="1" dirty="0"/>
              <a:t> </a:t>
            </a:r>
            <a:r>
              <a:rPr lang="zh-CN" altLang="en-US" sz="4800" b="1" dirty="0"/>
              <a:t>谢谢倾听</a:t>
            </a:r>
            <a:r>
              <a:rPr lang="zh-CN" altLang="en-US" sz="4800" b="1" dirty="0">
                <a:latin typeface="+mj-ea"/>
              </a:rPr>
              <a:t>！</a:t>
            </a:r>
          </a:p>
        </p:txBody>
      </p:sp>
    </p:spTree>
    <p:extLst>
      <p:ext uri="{BB962C8B-B14F-4D97-AF65-F5344CB8AC3E}">
        <p14:creationId xmlns:p14="http://schemas.microsoft.com/office/powerpoint/2010/main" val="43256034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 Placeholder 4"/>
          <p:cNvSpPr txBox="1">
            <a:spLocks/>
          </p:cNvSpPr>
          <p:nvPr/>
        </p:nvSpPr>
        <p:spPr>
          <a:xfrm>
            <a:off x="467544" y="285453"/>
            <a:ext cx="5502194" cy="579390"/>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b="1" dirty="0" smtClean="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物理量的</a:t>
            </a:r>
            <a:r>
              <a:rPr kumimoji="0" lang="zh-CN" altLang="en-US" sz="3200" b="1" i="0" u="none" strike="noStrike" kern="1200" cap="none" spc="0" normalizeH="0" baseline="0" noProof="0" dirty="0" smtClean="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分析方法</a:t>
            </a:r>
            <a:r>
              <a:rPr kumimoji="0" lang="en-US" altLang="zh-CN" sz="3200" b="1" i="0" u="none" strike="noStrike" kern="1200" cap="none" spc="0" normalizeH="0" baseline="0" noProof="0" dirty="0" smtClean="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smtClean="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Analysis</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2" name="直接连接符 91"/>
          <p:cNvCxnSpPr/>
          <p:nvPr/>
        </p:nvCxnSpPr>
        <p:spPr>
          <a:xfrm>
            <a:off x="666564" y="843558"/>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2411761" y="1400458"/>
            <a:ext cx="894259" cy="523220"/>
            <a:chOff x="2215144" y="927951"/>
            <a:chExt cx="1244730" cy="959254"/>
          </a:xfrm>
        </p:grpSpPr>
        <p:sp>
          <p:nvSpPr>
            <p:cNvPr id="94" name="平行四边形 93"/>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5"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96" name="组合 95"/>
          <p:cNvGrpSpPr/>
          <p:nvPr/>
        </p:nvGrpSpPr>
        <p:grpSpPr>
          <a:xfrm>
            <a:off x="2411761" y="2237308"/>
            <a:ext cx="894259" cy="523220"/>
            <a:chOff x="2215144" y="1952311"/>
            <a:chExt cx="1244730" cy="959257"/>
          </a:xfrm>
        </p:grpSpPr>
        <p:sp>
          <p:nvSpPr>
            <p:cNvPr id="97" name="平行四边形 96"/>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8"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99" name="组合 98"/>
          <p:cNvGrpSpPr/>
          <p:nvPr/>
        </p:nvGrpSpPr>
        <p:grpSpPr>
          <a:xfrm>
            <a:off x="2411761" y="3101404"/>
            <a:ext cx="894259" cy="523220"/>
            <a:chOff x="2215144" y="3018134"/>
            <a:chExt cx="1244730" cy="959255"/>
          </a:xfrm>
        </p:grpSpPr>
        <p:sp>
          <p:nvSpPr>
            <p:cNvPr id="100" name="平行四边形 99"/>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01" name="文本框 100"/>
            <p:cNvSpPr txBox="1"/>
            <p:nvPr/>
          </p:nvSpPr>
          <p:spPr>
            <a:xfrm>
              <a:off x="2393075" y="3018134"/>
              <a:ext cx="1066799" cy="9592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102" name="组合 101"/>
          <p:cNvGrpSpPr/>
          <p:nvPr/>
        </p:nvGrpSpPr>
        <p:grpSpPr>
          <a:xfrm>
            <a:off x="2411761" y="3920738"/>
            <a:ext cx="894259" cy="523220"/>
            <a:chOff x="2215144" y="4047041"/>
            <a:chExt cx="1244730" cy="959256"/>
          </a:xfrm>
        </p:grpSpPr>
        <p:sp>
          <p:nvSpPr>
            <p:cNvPr id="103" name="平行四边形 102"/>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04" name="文本框 12"/>
            <p:cNvSpPr txBox="1"/>
            <p:nvPr/>
          </p:nvSpPr>
          <p:spPr>
            <a:xfrm>
              <a:off x="2393075" y="4047041"/>
              <a:ext cx="1066799" cy="9592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105" name="矩形 104"/>
          <p:cNvSpPr/>
          <p:nvPr/>
        </p:nvSpPr>
        <p:spPr>
          <a:xfrm>
            <a:off x="3203848" y="1484132"/>
            <a:ext cx="3194808" cy="377026"/>
          </a:xfrm>
          <a:prstGeom prst="rect">
            <a:avLst/>
          </a:prstGeom>
          <a:ln w="15875">
            <a:noFill/>
          </a:ln>
        </p:spPr>
        <p:txBody>
          <a:bodyPr wrap="square" lIns="68580" tIns="34290" rIns="68580" bIns="3429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物理量与场及其形象化表</a:t>
            </a:r>
            <a:r>
              <a:rPr lang="zh-CN" altLang="en-US" sz="2000" b="1" noProof="0" dirty="0" smtClean="0">
                <a:solidFill>
                  <a:schemeClr val="tx1">
                    <a:lumMod val="50000"/>
                    <a:lumOff val="50000"/>
                  </a:schemeClr>
                </a:solidFill>
                <a:latin typeface="微软雅黑" panose="020B0503020204020204" pitchFamily="34" charset="-122"/>
                <a:ea typeface="微软雅黑" panose="020B0503020204020204" pitchFamily="34" charset="-122"/>
              </a:rPr>
              <a:t>示</a:t>
            </a:r>
            <a:endParaRPr kumimoji="0" lang="en-GB" altLang="zh-CN" sz="2000" b="1" i="0"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6" name="平行四边形 105"/>
          <p:cNvSpPr/>
          <p:nvPr/>
        </p:nvSpPr>
        <p:spPr>
          <a:xfrm>
            <a:off x="3091014" y="1413769"/>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7" name="矩形 106"/>
          <p:cNvSpPr/>
          <p:nvPr/>
        </p:nvSpPr>
        <p:spPr>
          <a:xfrm>
            <a:off x="3329029" y="2338562"/>
            <a:ext cx="3194808" cy="377026"/>
          </a:xfrm>
          <a:prstGeom prst="rect">
            <a:avLst/>
          </a:prstGeom>
          <a:ln w="15875">
            <a:noFill/>
          </a:ln>
        </p:spPr>
        <p:txBody>
          <a:bodyPr wrap="square" lIns="68580" tIns="34290" rIns="68580" bIns="34290">
            <a:spAutoFit/>
          </a:bodyPr>
          <a:lstStyle/>
          <a:p>
            <a:pPr algn="ctr">
              <a:defRPr/>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标量场分析</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8" name="平行四边形 107"/>
          <p:cNvSpPr/>
          <p:nvPr/>
        </p:nvSpPr>
        <p:spPr>
          <a:xfrm>
            <a:off x="3091014" y="2265158"/>
            <a:ext cx="3497210"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9" name="矩形 108"/>
          <p:cNvSpPr/>
          <p:nvPr/>
        </p:nvSpPr>
        <p:spPr>
          <a:xfrm>
            <a:off x="3275855" y="3205435"/>
            <a:ext cx="3194807" cy="377026"/>
          </a:xfrm>
          <a:prstGeom prst="rect">
            <a:avLst/>
          </a:prstGeom>
          <a:ln w="15875">
            <a:noFill/>
          </a:ln>
        </p:spPr>
        <p:txBody>
          <a:bodyPr wrap="square" lIns="68580" tIns="34290" rIns="68580" bIns="34290">
            <a:spAutoFit/>
          </a:bodyPr>
          <a:lstStyle/>
          <a:p>
            <a:pPr algn="ct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矢量场分析</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0" name="平行四边形 109"/>
          <p:cNvSpPr/>
          <p:nvPr/>
        </p:nvSpPr>
        <p:spPr>
          <a:xfrm>
            <a:off x="3091014" y="3121558"/>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11" name="矩形 110"/>
          <p:cNvSpPr/>
          <p:nvPr/>
        </p:nvSpPr>
        <p:spPr>
          <a:xfrm>
            <a:off x="3305442" y="3958796"/>
            <a:ext cx="3194808" cy="438582"/>
          </a:xfrm>
          <a:prstGeom prst="rect">
            <a:avLst/>
          </a:prstGeom>
          <a:ln w="15875">
            <a:noFill/>
          </a:ln>
        </p:spPr>
        <p:txBody>
          <a:bodyPr wrap="square" lIns="68580" tIns="34290" rIns="68580" bIns="34290">
            <a:spAutoFit/>
          </a:bodyPr>
          <a:lstStyle/>
          <a:p>
            <a:pPr algn="ctr">
              <a:lnSpc>
                <a:spcPct val="120000"/>
              </a:lnSpc>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物理量分析的数</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学</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基础</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2" name="平行四边形 111"/>
          <p:cNvSpPr/>
          <p:nvPr/>
        </p:nvSpPr>
        <p:spPr>
          <a:xfrm>
            <a:off x="3091014" y="3952553"/>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7884368" y="346817"/>
            <a:ext cx="432048" cy="432834"/>
            <a:chOff x="6084168" y="1274820"/>
            <a:chExt cx="432048" cy="432834"/>
          </a:xfrm>
        </p:grpSpPr>
        <p:sp>
          <p:nvSpPr>
            <p:cNvPr id="1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15"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6" name="组合 115"/>
          <p:cNvGrpSpPr/>
          <p:nvPr/>
        </p:nvGrpSpPr>
        <p:grpSpPr>
          <a:xfrm>
            <a:off x="6876256" y="347210"/>
            <a:ext cx="432048" cy="432048"/>
            <a:chOff x="4788024" y="1275213"/>
            <a:chExt cx="432048" cy="432048"/>
          </a:xfrm>
        </p:grpSpPr>
        <p:sp>
          <p:nvSpPr>
            <p:cNvPr id="1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18"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9" name="组合 118"/>
          <p:cNvGrpSpPr/>
          <p:nvPr/>
        </p:nvGrpSpPr>
        <p:grpSpPr>
          <a:xfrm>
            <a:off x="7379527" y="346817"/>
            <a:ext cx="432833" cy="432834"/>
            <a:chOff x="5436096" y="1274820"/>
            <a:chExt cx="432833" cy="432834"/>
          </a:xfrm>
        </p:grpSpPr>
        <p:sp>
          <p:nvSpPr>
            <p:cNvPr id="120"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2" name="组合 121"/>
          <p:cNvGrpSpPr/>
          <p:nvPr/>
        </p:nvGrpSpPr>
        <p:grpSpPr>
          <a:xfrm>
            <a:off x="5723343" y="346817"/>
            <a:ext cx="432833" cy="432834"/>
            <a:chOff x="3491880" y="1274820"/>
            <a:chExt cx="432833" cy="432834"/>
          </a:xfrm>
        </p:grpSpPr>
        <p:sp>
          <p:nvSpPr>
            <p:cNvPr id="123"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4"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5" name="组合 124"/>
          <p:cNvGrpSpPr/>
          <p:nvPr/>
        </p:nvGrpSpPr>
        <p:grpSpPr>
          <a:xfrm>
            <a:off x="6299407" y="346817"/>
            <a:ext cx="432833" cy="432834"/>
            <a:chOff x="4139952" y="1274820"/>
            <a:chExt cx="432833" cy="432834"/>
          </a:xfrm>
        </p:grpSpPr>
        <p:sp>
          <p:nvSpPr>
            <p:cNvPr id="126"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7"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pic>
        <p:nvPicPr>
          <p:cNvPr id="39"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696520" y="1413769"/>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2" descr="u=2454598576,2208575018&amp;fm=26&amp;gp=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6863626" y="3095872"/>
            <a:ext cx="37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732240" y="2197967"/>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2178830"/>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10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0" normalizeH="0" baseline="0" noProof="0" dirty="0" smtClean="0">
                  <a:ln>
                    <a:noFill/>
                  </a:ln>
                  <a:solidFill>
                    <a:prstClr val="white">
                      <a:lumMod val="95000"/>
                    </a:prstClr>
                  </a:solidFill>
                  <a:effectLst/>
                  <a:uLnTx/>
                  <a:uFillTx/>
                  <a:latin typeface="Impact" panose="020B0806030902050204" pitchFamily="34" charset="0"/>
                  <a:ea typeface="宋体" panose="02010600030101010101" pitchFamily="2" charset="-122"/>
                  <a:cs typeface="+mn-cs"/>
                </a:rPr>
                <a:t>03</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2627784" y="2236532"/>
            <a:ext cx="6336704" cy="992581"/>
          </a:xfrm>
          <a:prstGeom prst="rect">
            <a:avLst/>
          </a:prstGeom>
          <a:noFill/>
        </p:spPr>
        <p:txBody>
          <a:bodyPr wrap="square" lIns="68584" tIns="34291" rIns="68584" bIns="34291" rtlCol="0">
            <a:spAutoFit/>
          </a:bodyPr>
          <a:lstStyle/>
          <a:p>
            <a:pPr algn="ctr">
              <a:defRPr/>
            </a:pPr>
            <a:r>
              <a:rPr lang="zh-CN" altLang="en-US" sz="3600" b="1" dirty="0" smtClean="0">
                <a:solidFill>
                  <a:schemeClr val="bg1"/>
                </a:solidFill>
                <a:latin typeface="微软雅黑" panose="020B0503020204020204" pitchFamily="34" charset="-122"/>
                <a:ea typeface="微软雅黑" panose="020B0503020204020204" pitchFamily="34" charset="-122"/>
              </a:rPr>
              <a:t>矢量场分析</a:t>
            </a:r>
            <a:r>
              <a:rPr lang="en-US" altLang="zh-CN" sz="3600" b="1" dirty="0" smtClean="0">
                <a:solidFill>
                  <a:schemeClr val="bg1"/>
                </a:solidFill>
                <a:latin typeface="微软雅黑" panose="020B0503020204020204" pitchFamily="34" charset="-122"/>
                <a:ea typeface="微软雅黑" panose="020B0503020204020204" pitchFamily="34" charset="-122"/>
              </a:rPr>
              <a:t>——</a:t>
            </a:r>
            <a:r>
              <a:rPr lang="zh-CN" altLang="zh-CN" sz="2400" b="1" dirty="0">
                <a:solidFill>
                  <a:schemeClr val="bg1"/>
                </a:solidFill>
                <a:latin typeface="微软雅黑" panose="020B0503020204020204" pitchFamily="34" charset="-122"/>
                <a:ea typeface="微软雅黑" panose="020B0503020204020204" pitchFamily="34" charset="-122"/>
              </a:rPr>
              <a:t>矢量场</a:t>
            </a:r>
            <a:r>
              <a:rPr lang="zh-CN" altLang="zh-CN" sz="2400" b="1" dirty="0" smtClean="0">
                <a:solidFill>
                  <a:schemeClr val="bg1"/>
                </a:solidFill>
                <a:latin typeface="微软雅黑" panose="020B0503020204020204" pitchFamily="34" charset="-122"/>
                <a:ea typeface="微软雅黑" panose="020B0503020204020204" pitchFamily="34" charset="-122"/>
              </a:rPr>
              <a:t>的</a:t>
            </a:r>
            <a:r>
              <a:rPr lang="zh-CN" altLang="en-US" sz="2400" b="1" dirty="0" smtClean="0">
                <a:solidFill>
                  <a:schemeClr val="bg1"/>
                </a:solidFill>
                <a:latin typeface="微软雅黑" panose="020B0503020204020204" pitchFamily="34" charset="-122"/>
                <a:ea typeface="微软雅黑" panose="020B0503020204020204" pitchFamily="34" charset="-122"/>
              </a:rPr>
              <a:t>分类及其场</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defRPr/>
            </a:pPr>
            <a:r>
              <a:rPr lang="en-US" altLang="zh-CN" sz="2400" b="1" dirty="0">
                <a:solidFill>
                  <a:schemeClr val="bg1"/>
                </a:solidFill>
                <a:latin typeface="微软雅黑" panose="020B0503020204020204" pitchFamily="34" charset="-122"/>
                <a:ea typeface="微软雅黑" panose="020B0503020204020204" pitchFamily="34" charset="-122"/>
              </a:rPr>
              <a:t> </a:t>
            </a:r>
            <a:r>
              <a:rPr lang="en-US" altLang="zh-CN" sz="2400" b="1" dirty="0" smtClean="0">
                <a:solidFill>
                  <a:schemeClr val="bg1"/>
                </a:solidFill>
                <a:latin typeface="微软雅黑" panose="020B0503020204020204" pitchFamily="34" charset="-122"/>
                <a:ea typeface="微软雅黑" panose="020B0503020204020204" pitchFamily="34" charset="-122"/>
              </a:rPr>
              <a:t>                                   </a:t>
            </a:r>
            <a:r>
              <a:rPr lang="zh-CN" altLang="en-US" sz="2400" b="1" dirty="0" smtClean="0">
                <a:solidFill>
                  <a:schemeClr val="bg1"/>
                </a:solidFill>
                <a:latin typeface="微软雅黑" panose="020B0503020204020204" pitchFamily="34" charset="-122"/>
                <a:ea typeface="微软雅黑" panose="020B0503020204020204" pitchFamily="34" charset="-122"/>
              </a:rPr>
              <a:t>与源的因果关系</a:t>
            </a:r>
            <a:endParaRPr lang="en-GB" altLang="zh-CN"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4134865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p:nvPr/>
        </p:nvSpPr>
        <p:spPr>
          <a:xfrm>
            <a:off x="374947" y="346774"/>
            <a:ext cx="4917133"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smtClean="0">
                <a:solidFill>
                  <a:srgbClr val="005DA2"/>
                </a:solidFill>
                <a:latin typeface="微软雅黑" panose="020B0503020204020204" pitchFamily="34" charset="-122"/>
                <a:ea typeface="微软雅黑" panose="020B0503020204020204" pitchFamily="34" charset="-122"/>
              </a:rPr>
              <a:t>主要知识点</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sp>
        <p:nvSpPr>
          <p:cNvPr id="34" name="矩形 33"/>
          <p:cNvSpPr/>
          <p:nvPr/>
        </p:nvSpPr>
        <p:spPr>
          <a:xfrm>
            <a:off x="2843729" y="2193715"/>
            <a:ext cx="1383632" cy="954099"/>
          </a:xfrm>
          <a:prstGeom prst="rect">
            <a:avLst/>
          </a:prstGeom>
        </p:spPr>
        <p:txBody>
          <a:bodyPr wrap="square" lIns="91431" tIns="45716" rIns="91431" bIns="45716">
            <a:spAutoFit/>
          </a:bodyPr>
          <a:lstStyle/>
          <a:p>
            <a:pPr algn="ctr" defTabSz="1600040">
              <a:spcBef>
                <a:spcPct val="0"/>
              </a:spcBef>
            </a:pPr>
            <a:r>
              <a:rPr lang="zh-CN" altLang="en-US" sz="2800" b="1" dirty="0" smtClean="0">
                <a:solidFill>
                  <a:schemeClr val="bg1"/>
                </a:solidFill>
                <a:latin typeface="华文新魏" panose="02010800040101010101" pitchFamily="2" charset="-122"/>
                <a:ea typeface="华文新魏" panose="02010800040101010101" pitchFamily="2" charset="-122"/>
              </a:rPr>
              <a:t>矢量场的分类</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37" name="矩形 36"/>
          <p:cNvSpPr/>
          <p:nvPr/>
        </p:nvSpPr>
        <p:spPr>
          <a:xfrm>
            <a:off x="5123491" y="2193716"/>
            <a:ext cx="1120016" cy="954099"/>
          </a:xfrm>
          <a:prstGeom prst="rect">
            <a:avLst/>
          </a:prstGeom>
        </p:spPr>
        <p:txBody>
          <a:bodyPr wrap="square" lIns="91431" tIns="45716" rIns="91431" bIns="45716">
            <a:spAutoFit/>
          </a:bodyPr>
          <a:lstStyle/>
          <a:p>
            <a:pPr algn="ctr" defTabSz="1600040">
              <a:spcBef>
                <a:spcPct val="0"/>
              </a:spcBef>
            </a:pPr>
            <a:r>
              <a:rPr lang="zh-CN" altLang="en-US" sz="2800" b="1" dirty="0" smtClean="0">
                <a:solidFill>
                  <a:schemeClr val="bg1"/>
                </a:solidFill>
                <a:latin typeface="华文新魏" panose="02010800040101010101" pitchFamily="2" charset="-122"/>
                <a:ea typeface="华文新魏" panose="02010800040101010101" pitchFamily="2" charset="-122"/>
              </a:rPr>
              <a:t>散度定理</a:t>
            </a:r>
            <a:endParaRPr lang="zh-CN" altLang="en-US" sz="2800" b="1" dirty="0">
              <a:solidFill>
                <a:schemeClr val="bg1"/>
              </a:solidFill>
              <a:latin typeface="华文新魏" panose="02010800040101010101" pitchFamily="2" charset="-122"/>
              <a:ea typeface="华文新魏" panose="02010800040101010101" pitchFamily="2" charset="-122"/>
            </a:endParaRPr>
          </a:p>
        </p:txBody>
      </p:sp>
      <p:grpSp>
        <p:nvGrpSpPr>
          <p:cNvPr id="39" name="组合 38"/>
          <p:cNvGrpSpPr/>
          <p:nvPr/>
        </p:nvGrpSpPr>
        <p:grpSpPr>
          <a:xfrm>
            <a:off x="2339751" y="1365642"/>
            <a:ext cx="1556769" cy="2502252"/>
            <a:chOff x="2339751" y="1365642"/>
            <a:chExt cx="1556769" cy="2502252"/>
          </a:xfrm>
        </p:grpSpPr>
        <p:sp>
          <p:nvSpPr>
            <p:cNvPr id="40" name="Shape 1452"/>
            <p:cNvSpPr/>
            <p:nvPr/>
          </p:nvSpPr>
          <p:spPr>
            <a:xfrm>
              <a:off x="2339751" y="1995686"/>
              <a:ext cx="151216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41" name="Shape 1460"/>
            <p:cNvSpPr/>
            <p:nvPr/>
          </p:nvSpPr>
          <p:spPr>
            <a:xfrm>
              <a:off x="2493170" y="1365642"/>
              <a:ext cx="1266825" cy="12664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42" name="Group 20"/>
            <p:cNvGrpSpPr>
              <a:grpSpLocks/>
            </p:cNvGrpSpPr>
            <p:nvPr/>
          </p:nvGrpSpPr>
          <p:grpSpPr bwMode="auto">
            <a:xfrm>
              <a:off x="2439194" y="1395796"/>
              <a:ext cx="355600" cy="355490"/>
              <a:chOff x="1369087" y="2088729"/>
              <a:chExt cx="474017" cy="474016"/>
            </a:xfrm>
          </p:grpSpPr>
          <p:sp>
            <p:nvSpPr>
              <p:cNvPr id="45"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46" name="Shape 1464"/>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43" name="Text Placeholder 5"/>
            <p:cNvSpPr txBox="1">
              <a:spLocks/>
            </p:cNvSpPr>
            <p:nvPr/>
          </p:nvSpPr>
          <p:spPr>
            <a:xfrm>
              <a:off x="2627784" y="1707654"/>
              <a:ext cx="981075" cy="502872"/>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4000"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zh-CN" altLang="en-US"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Text Placeholder 6"/>
            <p:cNvSpPr txBox="1">
              <a:spLocks/>
            </p:cNvSpPr>
            <p:nvPr/>
          </p:nvSpPr>
          <p:spPr>
            <a:xfrm>
              <a:off x="2356645" y="2835213"/>
              <a:ext cx="1539875" cy="85063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None/>
              </a:pPr>
              <a:r>
                <a:rPr lang="zh-CN" altLang="en-US" sz="2400" b="1" dirty="0" smtClean="0">
                  <a:latin typeface="华文新魏" panose="02010800040101010101" pitchFamily="2" charset="-122"/>
                  <a:ea typeface="华文新魏" panose="02010800040101010101" pitchFamily="2" charset="-122"/>
                  <a:cs typeface="Segoe UI Semilight" panose="020B0402040204020203" pitchFamily="34" charset="0"/>
                </a:rPr>
                <a:t>矢量场的分类</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grpSp>
      <p:grpSp>
        <p:nvGrpSpPr>
          <p:cNvPr id="47" name="组合 46"/>
          <p:cNvGrpSpPr/>
          <p:nvPr/>
        </p:nvGrpSpPr>
        <p:grpSpPr>
          <a:xfrm>
            <a:off x="5292080" y="1367229"/>
            <a:ext cx="1512168" cy="2500665"/>
            <a:chOff x="5292080" y="1367229"/>
            <a:chExt cx="1512168" cy="2500665"/>
          </a:xfrm>
        </p:grpSpPr>
        <p:sp>
          <p:nvSpPr>
            <p:cNvPr id="48" name="Shape 1458"/>
            <p:cNvSpPr/>
            <p:nvPr/>
          </p:nvSpPr>
          <p:spPr>
            <a:xfrm>
              <a:off x="5292080" y="1995686"/>
              <a:ext cx="1512168"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49"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50" name="Group 40"/>
            <p:cNvGrpSpPr>
              <a:grpSpLocks/>
            </p:cNvGrpSpPr>
            <p:nvPr/>
          </p:nvGrpSpPr>
          <p:grpSpPr bwMode="auto">
            <a:xfrm>
              <a:off x="5324276" y="1395796"/>
              <a:ext cx="355600" cy="355490"/>
              <a:chOff x="8994965" y="2088733"/>
              <a:chExt cx="474017" cy="474017"/>
            </a:xfrm>
          </p:grpSpPr>
          <p:sp>
            <p:nvSpPr>
              <p:cNvPr id="53"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54"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51" name="Text Placeholder 5"/>
            <p:cNvSpPr txBox="1">
              <a:spLocks/>
            </p:cNvSpPr>
            <p:nvPr/>
          </p:nvSpPr>
          <p:spPr>
            <a:xfrm>
              <a:off x="5652119" y="1847692"/>
              <a:ext cx="802859" cy="279162"/>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 Placeholder 6"/>
            <p:cNvSpPr txBox="1">
              <a:spLocks/>
            </p:cNvSpPr>
            <p:nvPr/>
          </p:nvSpPr>
          <p:spPr>
            <a:xfrm>
              <a:off x="5371753" y="2835213"/>
              <a:ext cx="1360487" cy="850637"/>
            </a:xfrm>
            <a:prstGeom prst="rect">
              <a:avLst/>
            </a:prstGeom>
          </p:spPr>
          <p:txBody>
            <a:bodyPr lIns="65032" tIns="32516" rIns="65032" bIns="32516" anchor="ctr"/>
            <a:lstStyle>
              <a:defPPr>
                <a:defRPr lang="zh-CN"/>
              </a:defPPr>
              <a:lvl1pPr indent="0" algn="ctr">
                <a:lnSpc>
                  <a:spcPct val="12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pPr>
              <a:r>
                <a:rPr lang="zh-CN" altLang="en-US" dirty="0" smtClean="0"/>
                <a:t>矢量场与源的因果关系</a:t>
              </a:r>
              <a:endParaRPr lang="en-US" altLang="zh-CN" dirty="0"/>
            </a:p>
          </p:txBody>
        </p:sp>
      </p:grpSp>
    </p:spTree>
    <p:extLst>
      <p:ext uri="{BB962C8B-B14F-4D97-AF65-F5344CB8AC3E}">
        <p14:creationId xmlns:p14="http://schemas.microsoft.com/office/powerpoint/2010/main" val="42825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39552" y="195486"/>
            <a:ext cx="7416824" cy="576248"/>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buNone/>
            </a:pPr>
            <a:r>
              <a:rPr lang="zh-CN" altLang="en-US" dirty="0" smtClean="0"/>
              <a:t>一、矢量场的分类</a:t>
            </a:r>
            <a:endParaRPr lang="zh-CN" altLang="en-US" dirty="0"/>
          </a:p>
        </p:txBody>
      </p:sp>
      <p:grpSp>
        <p:nvGrpSpPr>
          <p:cNvPr id="3" name="组合 2"/>
          <p:cNvGrpSpPr/>
          <p:nvPr/>
        </p:nvGrpSpPr>
        <p:grpSpPr>
          <a:xfrm>
            <a:off x="3171204" y="1351310"/>
            <a:ext cx="2784443" cy="2804616"/>
            <a:chOff x="3327400" y="1556372"/>
            <a:chExt cx="3712591" cy="3739488"/>
          </a:xfrm>
        </p:grpSpPr>
        <p:grpSp>
          <p:nvGrpSpPr>
            <p:cNvPr id="4" name="Group 37"/>
            <p:cNvGrpSpPr/>
            <p:nvPr/>
          </p:nvGrpSpPr>
          <p:grpSpPr>
            <a:xfrm>
              <a:off x="5086637" y="3233854"/>
              <a:ext cx="1931072" cy="1929074"/>
              <a:chOff x="3636963" y="2760663"/>
              <a:chExt cx="1533525" cy="1531938"/>
            </a:xfrm>
          </p:grpSpPr>
          <p:sp>
            <p:nvSpPr>
              <p:cNvPr id="14" name="Freeform: Shape 38"/>
              <p:cNvSpPr>
                <a:spLocks/>
              </p:cNvSpPr>
              <p:nvPr/>
            </p:nvSpPr>
            <p:spPr bwMode="auto">
              <a:xfrm>
                <a:off x="3636963" y="2760663"/>
                <a:ext cx="1533525" cy="1531938"/>
              </a:xfrm>
              <a:custGeom>
                <a:avLst/>
                <a:gdLst/>
                <a:ahLst/>
                <a:cxnLst>
                  <a:cxn ang="0">
                    <a:pos x="686" y="343"/>
                  </a:cxn>
                  <a:cxn ang="0">
                    <a:pos x="646" y="294"/>
                  </a:cxn>
                  <a:cxn ang="0">
                    <a:pos x="671" y="243"/>
                  </a:cxn>
                  <a:cxn ang="0">
                    <a:pos x="618" y="206"/>
                  </a:cxn>
                  <a:cxn ang="0">
                    <a:pos x="626" y="150"/>
                  </a:cxn>
                  <a:cxn ang="0">
                    <a:pos x="565" y="131"/>
                  </a:cxn>
                  <a:cxn ang="0">
                    <a:pos x="556" y="75"/>
                  </a:cxn>
                  <a:cxn ang="0">
                    <a:pos x="493" y="75"/>
                  </a:cxn>
                  <a:cxn ang="0">
                    <a:pos x="467" y="23"/>
                  </a:cxn>
                  <a:cxn ang="0">
                    <a:pos x="406" y="42"/>
                  </a:cxn>
                  <a:cxn ang="0">
                    <a:pos x="366" y="1"/>
                  </a:cxn>
                  <a:cxn ang="0">
                    <a:pos x="319" y="1"/>
                  </a:cxn>
                  <a:cxn ang="0">
                    <a:pos x="279" y="42"/>
                  </a:cxn>
                  <a:cxn ang="0">
                    <a:pos x="219" y="23"/>
                  </a:cxn>
                  <a:cxn ang="0">
                    <a:pos x="193" y="75"/>
                  </a:cxn>
                  <a:cxn ang="0">
                    <a:pos x="129" y="75"/>
                  </a:cxn>
                  <a:cxn ang="0">
                    <a:pos x="120" y="131"/>
                  </a:cxn>
                  <a:cxn ang="0">
                    <a:pos x="59" y="150"/>
                  </a:cxn>
                  <a:cxn ang="0">
                    <a:pos x="67" y="206"/>
                  </a:cxn>
                  <a:cxn ang="0">
                    <a:pos x="15" y="243"/>
                  </a:cxn>
                  <a:cxn ang="0">
                    <a:pos x="39" y="294"/>
                  </a:cxn>
                  <a:cxn ang="0">
                    <a:pos x="0" y="343"/>
                  </a:cxn>
                  <a:cxn ang="0">
                    <a:pos x="35" y="352"/>
                  </a:cxn>
                  <a:cxn ang="0">
                    <a:pos x="4" y="398"/>
                  </a:cxn>
                  <a:cxn ang="0">
                    <a:pos x="52" y="442"/>
                  </a:cxn>
                  <a:cxn ang="0">
                    <a:pos x="35" y="495"/>
                  </a:cxn>
                  <a:cxn ang="0">
                    <a:pos x="94" y="524"/>
                  </a:cxn>
                  <a:cxn ang="0">
                    <a:pos x="93" y="579"/>
                  </a:cxn>
                  <a:cxn ang="0">
                    <a:pos x="158" y="589"/>
                  </a:cxn>
                  <a:cxn ang="0">
                    <a:pos x="173" y="641"/>
                  </a:cxn>
                  <a:cxn ang="0">
                    <a:pos x="238" y="632"/>
                  </a:cxn>
                  <a:cxn ang="0">
                    <a:pos x="268" y="678"/>
                  </a:cxn>
                  <a:cxn ang="0">
                    <a:pos x="327" y="650"/>
                  </a:cxn>
                  <a:cxn ang="0">
                    <a:pos x="359" y="650"/>
                  </a:cxn>
                  <a:cxn ang="0">
                    <a:pos x="417" y="678"/>
                  </a:cxn>
                  <a:cxn ang="0">
                    <a:pos x="448" y="632"/>
                  </a:cxn>
                  <a:cxn ang="0">
                    <a:pos x="512" y="641"/>
                  </a:cxn>
                  <a:cxn ang="0">
                    <a:pos x="528" y="589"/>
                  </a:cxn>
                  <a:cxn ang="0">
                    <a:pos x="592" y="579"/>
                  </a:cxn>
                  <a:cxn ang="0">
                    <a:pos x="592" y="524"/>
                  </a:cxn>
                  <a:cxn ang="0">
                    <a:pos x="650" y="495"/>
                  </a:cxn>
                  <a:cxn ang="0">
                    <a:pos x="634" y="442"/>
                  </a:cxn>
                  <a:cxn ang="0">
                    <a:pos x="681" y="398"/>
                  </a:cxn>
                  <a:cxn ang="0">
                    <a:pos x="650" y="352"/>
                  </a:cxn>
                  <a:cxn ang="0">
                    <a:pos x="343" y="597"/>
                  </a:cxn>
                  <a:cxn ang="0">
                    <a:pos x="343" y="88"/>
                  </a:cxn>
                  <a:cxn ang="0">
                    <a:pos x="343" y="597"/>
                  </a:cxn>
                </a:cxnLst>
                <a:rect l="0" t="0" r="r" b="b"/>
                <a:pathLst>
                  <a:path w="686" h="685">
                    <a:moveTo>
                      <a:pt x="686" y="344"/>
                    </a:moveTo>
                    <a:cubicBezTo>
                      <a:pt x="686" y="344"/>
                      <a:pt x="686" y="343"/>
                      <a:pt x="686" y="343"/>
                    </a:cubicBezTo>
                    <a:cubicBezTo>
                      <a:pt x="686" y="327"/>
                      <a:pt x="685" y="312"/>
                      <a:pt x="683" y="296"/>
                    </a:cubicBezTo>
                    <a:cubicBezTo>
                      <a:pt x="646" y="294"/>
                      <a:pt x="646" y="294"/>
                      <a:pt x="646" y="294"/>
                    </a:cubicBezTo>
                    <a:cubicBezTo>
                      <a:pt x="644" y="283"/>
                      <a:pt x="642" y="272"/>
                      <a:pt x="639" y="261"/>
                    </a:cubicBezTo>
                    <a:cubicBezTo>
                      <a:pt x="671" y="243"/>
                      <a:pt x="671" y="243"/>
                      <a:pt x="671" y="243"/>
                    </a:cubicBezTo>
                    <a:cubicBezTo>
                      <a:pt x="666" y="227"/>
                      <a:pt x="660" y="212"/>
                      <a:pt x="654" y="198"/>
                    </a:cubicBezTo>
                    <a:cubicBezTo>
                      <a:pt x="618" y="206"/>
                      <a:pt x="618" y="206"/>
                      <a:pt x="618" y="206"/>
                    </a:cubicBezTo>
                    <a:cubicBezTo>
                      <a:pt x="613" y="196"/>
                      <a:pt x="608" y="186"/>
                      <a:pt x="601" y="177"/>
                    </a:cubicBezTo>
                    <a:cubicBezTo>
                      <a:pt x="626" y="150"/>
                      <a:pt x="626" y="150"/>
                      <a:pt x="626" y="150"/>
                    </a:cubicBezTo>
                    <a:cubicBezTo>
                      <a:pt x="617" y="137"/>
                      <a:pt x="608" y="124"/>
                      <a:pt x="597" y="113"/>
                    </a:cubicBezTo>
                    <a:cubicBezTo>
                      <a:pt x="565" y="131"/>
                      <a:pt x="565" y="131"/>
                      <a:pt x="565" y="131"/>
                    </a:cubicBezTo>
                    <a:cubicBezTo>
                      <a:pt x="558" y="123"/>
                      <a:pt x="549" y="115"/>
                      <a:pt x="540" y="108"/>
                    </a:cubicBezTo>
                    <a:cubicBezTo>
                      <a:pt x="556" y="75"/>
                      <a:pt x="556" y="75"/>
                      <a:pt x="556" y="75"/>
                    </a:cubicBezTo>
                    <a:cubicBezTo>
                      <a:pt x="544" y="65"/>
                      <a:pt x="531" y="56"/>
                      <a:pt x="517" y="48"/>
                    </a:cubicBezTo>
                    <a:cubicBezTo>
                      <a:pt x="493" y="75"/>
                      <a:pt x="493" y="75"/>
                      <a:pt x="493" y="75"/>
                    </a:cubicBezTo>
                    <a:cubicBezTo>
                      <a:pt x="483" y="69"/>
                      <a:pt x="472" y="64"/>
                      <a:pt x="461" y="59"/>
                    </a:cubicBezTo>
                    <a:cubicBezTo>
                      <a:pt x="467" y="23"/>
                      <a:pt x="467" y="23"/>
                      <a:pt x="467" y="23"/>
                    </a:cubicBezTo>
                    <a:cubicBezTo>
                      <a:pt x="452" y="17"/>
                      <a:pt x="437" y="13"/>
                      <a:pt x="422" y="9"/>
                    </a:cubicBezTo>
                    <a:cubicBezTo>
                      <a:pt x="406" y="42"/>
                      <a:pt x="406" y="42"/>
                      <a:pt x="406" y="42"/>
                    </a:cubicBezTo>
                    <a:cubicBezTo>
                      <a:pt x="395" y="40"/>
                      <a:pt x="383" y="38"/>
                      <a:pt x="372" y="37"/>
                    </a:cubicBezTo>
                    <a:cubicBezTo>
                      <a:pt x="366" y="1"/>
                      <a:pt x="366" y="1"/>
                      <a:pt x="366" y="1"/>
                    </a:cubicBezTo>
                    <a:cubicBezTo>
                      <a:pt x="359" y="0"/>
                      <a:pt x="351" y="0"/>
                      <a:pt x="343" y="0"/>
                    </a:cubicBezTo>
                    <a:cubicBezTo>
                      <a:pt x="335" y="0"/>
                      <a:pt x="327" y="0"/>
                      <a:pt x="319" y="1"/>
                    </a:cubicBezTo>
                    <a:cubicBezTo>
                      <a:pt x="314" y="37"/>
                      <a:pt x="314" y="37"/>
                      <a:pt x="314" y="37"/>
                    </a:cubicBezTo>
                    <a:cubicBezTo>
                      <a:pt x="302" y="38"/>
                      <a:pt x="291" y="40"/>
                      <a:pt x="279" y="42"/>
                    </a:cubicBezTo>
                    <a:cubicBezTo>
                      <a:pt x="264" y="9"/>
                      <a:pt x="264" y="9"/>
                      <a:pt x="264" y="9"/>
                    </a:cubicBezTo>
                    <a:cubicBezTo>
                      <a:pt x="248" y="13"/>
                      <a:pt x="233" y="17"/>
                      <a:pt x="219" y="23"/>
                    </a:cubicBezTo>
                    <a:cubicBezTo>
                      <a:pt x="224" y="59"/>
                      <a:pt x="224" y="59"/>
                      <a:pt x="224" y="59"/>
                    </a:cubicBezTo>
                    <a:cubicBezTo>
                      <a:pt x="213" y="64"/>
                      <a:pt x="203" y="69"/>
                      <a:pt x="193" y="75"/>
                    </a:cubicBezTo>
                    <a:cubicBezTo>
                      <a:pt x="168" y="48"/>
                      <a:pt x="168" y="48"/>
                      <a:pt x="168" y="48"/>
                    </a:cubicBezTo>
                    <a:cubicBezTo>
                      <a:pt x="154" y="56"/>
                      <a:pt x="141" y="65"/>
                      <a:pt x="129" y="75"/>
                    </a:cubicBezTo>
                    <a:cubicBezTo>
                      <a:pt x="145" y="108"/>
                      <a:pt x="145" y="108"/>
                      <a:pt x="145" y="108"/>
                    </a:cubicBezTo>
                    <a:cubicBezTo>
                      <a:pt x="136" y="115"/>
                      <a:pt x="128" y="123"/>
                      <a:pt x="120" y="131"/>
                    </a:cubicBezTo>
                    <a:cubicBezTo>
                      <a:pt x="88" y="113"/>
                      <a:pt x="88" y="113"/>
                      <a:pt x="88" y="113"/>
                    </a:cubicBezTo>
                    <a:cubicBezTo>
                      <a:pt x="78" y="124"/>
                      <a:pt x="68" y="137"/>
                      <a:pt x="59" y="150"/>
                    </a:cubicBezTo>
                    <a:cubicBezTo>
                      <a:pt x="84" y="177"/>
                      <a:pt x="84" y="177"/>
                      <a:pt x="84" y="177"/>
                    </a:cubicBezTo>
                    <a:cubicBezTo>
                      <a:pt x="78" y="186"/>
                      <a:pt x="72" y="196"/>
                      <a:pt x="67" y="206"/>
                    </a:cubicBezTo>
                    <a:cubicBezTo>
                      <a:pt x="32" y="198"/>
                      <a:pt x="32" y="198"/>
                      <a:pt x="32" y="198"/>
                    </a:cubicBezTo>
                    <a:cubicBezTo>
                      <a:pt x="25" y="212"/>
                      <a:pt x="19" y="227"/>
                      <a:pt x="15" y="243"/>
                    </a:cubicBezTo>
                    <a:cubicBezTo>
                      <a:pt x="46" y="261"/>
                      <a:pt x="46" y="261"/>
                      <a:pt x="46" y="261"/>
                    </a:cubicBezTo>
                    <a:cubicBezTo>
                      <a:pt x="43" y="272"/>
                      <a:pt x="41" y="283"/>
                      <a:pt x="39" y="294"/>
                    </a:cubicBezTo>
                    <a:cubicBezTo>
                      <a:pt x="3" y="296"/>
                      <a:pt x="3" y="296"/>
                      <a:pt x="3" y="296"/>
                    </a:cubicBezTo>
                    <a:cubicBezTo>
                      <a:pt x="1" y="312"/>
                      <a:pt x="0" y="327"/>
                      <a:pt x="0" y="343"/>
                    </a:cubicBezTo>
                    <a:cubicBezTo>
                      <a:pt x="0" y="343"/>
                      <a:pt x="0" y="344"/>
                      <a:pt x="0" y="344"/>
                    </a:cubicBezTo>
                    <a:cubicBezTo>
                      <a:pt x="35" y="352"/>
                      <a:pt x="35" y="352"/>
                      <a:pt x="35" y="352"/>
                    </a:cubicBezTo>
                    <a:cubicBezTo>
                      <a:pt x="36" y="363"/>
                      <a:pt x="37" y="374"/>
                      <a:pt x="38" y="385"/>
                    </a:cubicBezTo>
                    <a:cubicBezTo>
                      <a:pt x="4" y="398"/>
                      <a:pt x="4" y="398"/>
                      <a:pt x="4" y="398"/>
                    </a:cubicBezTo>
                    <a:cubicBezTo>
                      <a:pt x="7" y="414"/>
                      <a:pt x="10" y="430"/>
                      <a:pt x="15" y="445"/>
                    </a:cubicBezTo>
                    <a:cubicBezTo>
                      <a:pt x="52" y="442"/>
                      <a:pt x="52" y="442"/>
                      <a:pt x="52" y="442"/>
                    </a:cubicBezTo>
                    <a:cubicBezTo>
                      <a:pt x="55" y="453"/>
                      <a:pt x="59" y="463"/>
                      <a:pt x="64" y="473"/>
                    </a:cubicBezTo>
                    <a:cubicBezTo>
                      <a:pt x="35" y="495"/>
                      <a:pt x="35" y="495"/>
                      <a:pt x="35" y="495"/>
                    </a:cubicBezTo>
                    <a:cubicBezTo>
                      <a:pt x="43" y="510"/>
                      <a:pt x="51" y="524"/>
                      <a:pt x="60" y="537"/>
                    </a:cubicBezTo>
                    <a:cubicBezTo>
                      <a:pt x="94" y="524"/>
                      <a:pt x="94" y="524"/>
                      <a:pt x="94" y="524"/>
                    </a:cubicBezTo>
                    <a:cubicBezTo>
                      <a:pt x="100" y="532"/>
                      <a:pt x="107" y="541"/>
                      <a:pt x="114" y="549"/>
                    </a:cubicBezTo>
                    <a:cubicBezTo>
                      <a:pt x="93" y="579"/>
                      <a:pt x="93" y="579"/>
                      <a:pt x="93" y="579"/>
                    </a:cubicBezTo>
                    <a:cubicBezTo>
                      <a:pt x="105" y="591"/>
                      <a:pt x="117" y="602"/>
                      <a:pt x="129" y="612"/>
                    </a:cubicBezTo>
                    <a:cubicBezTo>
                      <a:pt x="158" y="589"/>
                      <a:pt x="158" y="589"/>
                      <a:pt x="158" y="589"/>
                    </a:cubicBezTo>
                    <a:cubicBezTo>
                      <a:pt x="166" y="595"/>
                      <a:pt x="175" y="601"/>
                      <a:pt x="184" y="607"/>
                    </a:cubicBezTo>
                    <a:cubicBezTo>
                      <a:pt x="173" y="641"/>
                      <a:pt x="173" y="641"/>
                      <a:pt x="173" y="641"/>
                    </a:cubicBezTo>
                    <a:cubicBezTo>
                      <a:pt x="187" y="649"/>
                      <a:pt x="202" y="656"/>
                      <a:pt x="217" y="662"/>
                    </a:cubicBezTo>
                    <a:cubicBezTo>
                      <a:pt x="238" y="632"/>
                      <a:pt x="238" y="632"/>
                      <a:pt x="238" y="632"/>
                    </a:cubicBezTo>
                    <a:cubicBezTo>
                      <a:pt x="248" y="636"/>
                      <a:pt x="258" y="639"/>
                      <a:pt x="268" y="641"/>
                    </a:cubicBezTo>
                    <a:cubicBezTo>
                      <a:pt x="268" y="678"/>
                      <a:pt x="268" y="678"/>
                      <a:pt x="268" y="678"/>
                    </a:cubicBezTo>
                    <a:cubicBezTo>
                      <a:pt x="284" y="681"/>
                      <a:pt x="300" y="684"/>
                      <a:pt x="316" y="685"/>
                    </a:cubicBezTo>
                    <a:cubicBezTo>
                      <a:pt x="327" y="650"/>
                      <a:pt x="327" y="650"/>
                      <a:pt x="327" y="650"/>
                    </a:cubicBezTo>
                    <a:cubicBezTo>
                      <a:pt x="332" y="650"/>
                      <a:pt x="337" y="650"/>
                      <a:pt x="343" y="650"/>
                    </a:cubicBezTo>
                    <a:cubicBezTo>
                      <a:pt x="348" y="650"/>
                      <a:pt x="353" y="650"/>
                      <a:pt x="359" y="650"/>
                    </a:cubicBezTo>
                    <a:cubicBezTo>
                      <a:pt x="369" y="685"/>
                      <a:pt x="369" y="685"/>
                      <a:pt x="369" y="685"/>
                    </a:cubicBezTo>
                    <a:cubicBezTo>
                      <a:pt x="386" y="684"/>
                      <a:pt x="402" y="681"/>
                      <a:pt x="417" y="678"/>
                    </a:cubicBezTo>
                    <a:cubicBezTo>
                      <a:pt x="417" y="641"/>
                      <a:pt x="417" y="641"/>
                      <a:pt x="417" y="641"/>
                    </a:cubicBezTo>
                    <a:cubicBezTo>
                      <a:pt x="428" y="639"/>
                      <a:pt x="438" y="636"/>
                      <a:pt x="448" y="632"/>
                    </a:cubicBezTo>
                    <a:cubicBezTo>
                      <a:pt x="468" y="662"/>
                      <a:pt x="468" y="662"/>
                      <a:pt x="468" y="662"/>
                    </a:cubicBezTo>
                    <a:cubicBezTo>
                      <a:pt x="483" y="656"/>
                      <a:pt x="498" y="649"/>
                      <a:pt x="512" y="641"/>
                    </a:cubicBezTo>
                    <a:cubicBezTo>
                      <a:pt x="501" y="607"/>
                      <a:pt x="501" y="607"/>
                      <a:pt x="501" y="607"/>
                    </a:cubicBezTo>
                    <a:cubicBezTo>
                      <a:pt x="510" y="601"/>
                      <a:pt x="519" y="595"/>
                      <a:pt x="528" y="589"/>
                    </a:cubicBezTo>
                    <a:cubicBezTo>
                      <a:pt x="556" y="612"/>
                      <a:pt x="556" y="612"/>
                      <a:pt x="556" y="612"/>
                    </a:cubicBezTo>
                    <a:cubicBezTo>
                      <a:pt x="569" y="602"/>
                      <a:pt x="581" y="591"/>
                      <a:pt x="592" y="579"/>
                    </a:cubicBezTo>
                    <a:cubicBezTo>
                      <a:pt x="571" y="549"/>
                      <a:pt x="571" y="549"/>
                      <a:pt x="571" y="549"/>
                    </a:cubicBezTo>
                    <a:cubicBezTo>
                      <a:pt x="578" y="541"/>
                      <a:pt x="585" y="532"/>
                      <a:pt x="592" y="524"/>
                    </a:cubicBezTo>
                    <a:cubicBezTo>
                      <a:pt x="626" y="537"/>
                      <a:pt x="626" y="537"/>
                      <a:pt x="626" y="537"/>
                    </a:cubicBezTo>
                    <a:cubicBezTo>
                      <a:pt x="635" y="524"/>
                      <a:pt x="643" y="510"/>
                      <a:pt x="650" y="495"/>
                    </a:cubicBezTo>
                    <a:cubicBezTo>
                      <a:pt x="622" y="473"/>
                      <a:pt x="622" y="473"/>
                      <a:pt x="622" y="473"/>
                    </a:cubicBezTo>
                    <a:cubicBezTo>
                      <a:pt x="626" y="463"/>
                      <a:pt x="630" y="453"/>
                      <a:pt x="634" y="442"/>
                    </a:cubicBezTo>
                    <a:cubicBezTo>
                      <a:pt x="670" y="445"/>
                      <a:pt x="670" y="445"/>
                      <a:pt x="670" y="445"/>
                    </a:cubicBezTo>
                    <a:cubicBezTo>
                      <a:pt x="675" y="430"/>
                      <a:pt x="679" y="414"/>
                      <a:pt x="681" y="398"/>
                    </a:cubicBezTo>
                    <a:cubicBezTo>
                      <a:pt x="647" y="385"/>
                      <a:pt x="647" y="385"/>
                      <a:pt x="647" y="385"/>
                    </a:cubicBezTo>
                    <a:cubicBezTo>
                      <a:pt x="649" y="374"/>
                      <a:pt x="650" y="363"/>
                      <a:pt x="650" y="352"/>
                    </a:cubicBezTo>
                    <a:lnTo>
                      <a:pt x="686" y="344"/>
                    </a:lnTo>
                    <a:close/>
                    <a:moveTo>
                      <a:pt x="343" y="597"/>
                    </a:moveTo>
                    <a:cubicBezTo>
                      <a:pt x="202" y="597"/>
                      <a:pt x="88" y="483"/>
                      <a:pt x="88" y="343"/>
                    </a:cubicBezTo>
                    <a:cubicBezTo>
                      <a:pt x="88" y="202"/>
                      <a:pt x="202" y="88"/>
                      <a:pt x="343" y="88"/>
                    </a:cubicBezTo>
                    <a:cubicBezTo>
                      <a:pt x="483" y="88"/>
                      <a:pt x="597" y="202"/>
                      <a:pt x="597" y="343"/>
                    </a:cubicBezTo>
                    <a:cubicBezTo>
                      <a:pt x="597" y="483"/>
                      <a:pt x="483" y="597"/>
                      <a:pt x="343" y="597"/>
                    </a:cubicBezTo>
                    <a:close/>
                  </a:path>
                </a:pathLst>
              </a:custGeom>
              <a:solidFill>
                <a:schemeClr val="accent1"/>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sp>
            <p:nvSpPr>
              <p:cNvPr id="15" name="Oval 39"/>
              <p:cNvSpPr>
                <a:spLocks/>
              </p:cNvSpPr>
              <p:nvPr/>
            </p:nvSpPr>
            <p:spPr bwMode="auto">
              <a:xfrm>
                <a:off x="3965575" y="3089276"/>
                <a:ext cx="876300" cy="874713"/>
              </a:xfrm>
              <a:prstGeom prst="ellipse">
                <a:avLst/>
              </a:prstGeom>
              <a:solidFill>
                <a:schemeClr val="accent1"/>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grpSp>
        <p:grpSp>
          <p:nvGrpSpPr>
            <p:cNvPr id="5" name="Group 40"/>
            <p:cNvGrpSpPr/>
            <p:nvPr/>
          </p:nvGrpSpPr>
          <p:grpSpPr>
            <a:xfrm>
              <a:off x="3421067" y="3726613"/>
              <a:ext cx="1541956" cy="1569247"/>
              <a:chOff x="2508251" y="3046413"/>
              <a:chExt cx="717550" cy="730250"/>
            </a:xfrm>
          </p:grpSpPr>
          <p:sp>
            <p:nvSpPr>
              <p:cNvPr id="12" name="Freeform: Shape 41"/>
              <p:cNvSpPr>
                <a:spLocks/>
              </p:cNvSpPr>
              <p:nvPr/>
            </p:nvSpPr>
            <p:spPr bwMode="auto">
              <a:xfrm>
                <a:off x="2508251" y="3046413"/>
                <a:ext cx="717550" cy="730250"/>
              </a:xfrm>
              <a:custGeom>
                <a:avLst/>
                <a:gdLst/>
                <a:ahLst/>
                <a:cxnLst>
                  <a:cxn ang="0">
                    <a:pos x="321" y="183"/>
                  </a:cxn>
                  <a:cxn ang="0">
                    <a:pos x="321" y="141"/>
                  </a:cxn>
                  <a:cxn ang="0">
                    <a:pos x="290" y="136"/>
                  </a:cxn>
                  <a:cxn ang="0">
                    <a:pos x="275" y="98"/>
                  </a:cxn>
                  <a:cxn ang="0">
                    <a:pos x="296" y="75"/>
                  </a:cxn>
                  <a:cxn ang="0">
                    <a:pos x="269" y="42"/>
                  </a:cxn>
                  <a:cxn ang="0">
                    <a:pos x="241" y="59"/>
                  </a:cxn>
                  <a:cxn ang="0">
                    <a:pos x="206" y="39"/>
                  </a:cxn>
                  <a:cxn ang="0">
                    <a:pos x="207" y="7"/>
                  </a:cxn>
                  <a:cxn ang="0">
                    <a:pos x="165" y="0"/>
                  </a:cxn>
                  <a:cxn ang="0">
                    <a:pos x="155" y="31"/>
                  </a:cxn>
                  <a:cxn ang="0">
                    <a:pos x="116" y="39"/>
                  </a:cxn>
                  <a:cxn ang="0">
                    <a:pos x="96" y="13"/>
                  </a:cxn>
                  <a:cxn ang="0">
                    <a:pos x="59" y="34"/>
                  </a:cxn>
                  <a:cxn ang="0">
                    <a:pos x="71" y="66"/>
                  </a:cxn>
                  <a:cxn ang="0">
                    <a:pos x="47" y="96"/>
                  </a:cxn>
                  <a:cxn ang="0">
                    <a:pos x="14" y="89"/>
                  </a:cxn>
                  <a:cxn ang="0">
                    <a:pos x="0" y="129"/>
                  </a:cxn>
                  <a:cxn ang="0">
                    <a:pos x="30" y="145"/>
                  </a:cxn>
                  <a:cxn ang="0">
                    <a:pos x="29" y="163"/>
                  </a:cxn>
                  <a:cxn ang="0">
                    <a:pos x="30" y="184"/>
                  </a:cxn>
                  <a:cxn ang="0">
                    <a:pos x="1" y="200"/>
                  </a:cxn>
                  <a:cxn ang="0">
                    <a:pos x="15" y="240"/>
                  </a:cxn>
                  <a:cxn ang="0">
                    <a:pos x="49" y="233"/>
                  </a:cxn>
                  <a:cxn ang="0">
                    <a:pos x="74" y="262"/>
                  </a:cxn>
                  <a:cxn ang="0">
                    <a:pos x="61" y="293"/>
                  </a:cxn>
                  <a:cxn ang="0">
                    <a:pos x="98" y="315"/>
                  </a:cxn>
                  <a:cxn ang="0">
                    <a:pos x="119" y="288"/>
                  </a:cxn>
                  <a:cxn ang="0">
                    <a:pos x="158" y="295"/>
                  </a:cxn>
                  <a:cxn ang="0">
                    <a:pos x="168" y="326"/>
                  </a:cxn>
                  <a:cxn ang="0">
                    <a:pos x="210" y="319"/>
                  </a:cxn>
                  <a:cxn ang="0">
                    <a:pos x="209" y="286"/>
                  </a:cxn>
                  <a:cxn ang="0">
                    <a:pos x="243" y="266"/>
                  </a:cxn>
                  <a:cxn ang="0">
                    <a:pos x="271" y="282"/>
                  </a:cxn>
                  <a:cxn ang="0">
                    <a:pos x="298" y="250"/>
                  </a:cxn>
                  <a:cxn ang="0">
                    <a:pos x="277" y="226"/>
                  </a:cxn>
                  <a:cxn ang="0">
                    <a:pos x="290" y="188"/>
                  </a:cxn>
                  <a:cxn ang="0">
                    <a:pos x="321" y="183"/>
                  </a:cxn>
                  <a:cxn ang="0">
                    <a:pos x="161" y="260"/>
                  </a:cxn>
                  <a:cxn ang="0">
                    <a:pos x="64" y="163"/>
                  </a:cxn>
                  <a:cxn ang="0">
                    <a:pos x="161" y="67"/>
                  </a:cxn>
                  <a:cxn ang="0">
                    <a:pos x="257" y="163"/>
                  </a:cxn>
                  <a:cxn ang="0">
                    <a:pos x="161" y="260"/>
                  </a:cxn>
                </a:cxnLst>
                <a:rect l="0" t="0" r="r" b="b"/>
                <a:pathLst>
                  <a:path w="321" h="326">
                    <a:moveTo>
                      <a:pt x="321" y="183"/>
                    </a:moveTo>
                    <a:cubicBezTo>
                      <a:pt x="321" y="141"/>
                      <a:pt x="321" y="141"/>
                      <a:pt x="321" y="141"/>
                    </a:cubicBezTo>
                    <a:cubicBezTo>
                      <a:pt x="290" y="136"/>
                      <a:pt x="290" y="136"/>
                      <a:pt x="290" y="136"/>
                    </a:cubicBezTo>
                    <a:cubicBezTo>
                      <a:pt x="287" y="122"/>
                      <a:pt x="282" y="110"/>
                      <a:pt x="275" y="98"/>
                    </a:cubicBezTo>
                    <a:cubicBezTo>
                      <a:pt x="296" y="75"/>
                      <a:pt x="296" y="75"/>
                      <a:pt x="296" y="75"/>
                    </a:cubicBezTo>
                    <a:cubicBezTo>
                      <a:pt x="269" y="42"/>
                      <a:pt x="269" y="42"/>
                      <a:pt x="269" y="42"/>
                    </a:cubicBezTo>
                    <a:cubicBezTo>
                      <a:pt x="241" y="59"/>
                      <a:pt x="241" y="59"/>
                      <a:pt x="241" y="59"/>
                    </a:cubicBezTo>
                    <a:cubicBezTo>
                      <a:pt x="231" y="51"/>
                      <a:pt x="219" y="44"/>
                      <a:pt x="206" y="39"/>
                    </a:cubicBezTo>
                    <a:cubicBezTo>
                      <a:pt x="207" y="7"/>
                      <a:pt x="207" y="7"/>
                      <a:pt x="207" y="7"/>
                    </a:cubicBezTo>
                    <a:cubicBezTo>
                      <a:pt x="165" y="0"/>
                      <a:pt x="165" y="0"/>
                      <a:pt x="165" y="0"/>
                    </a:cubicBezTo>
                    <a:cubicBezTo>
                      <a:pt x="155" y="31"/>
                      <a:pt x="155" y="31"/>
                      <a:pt x="155" y="31"/>
                    </a:cubicBezTo>
                    <a:cubicBezTo>
                      <a:pt x="141" y="32"/>
                      <a:pt x="128" y="34"/>
                      <a:pt x="116" y="39"/>
                    </a:cubicBezTo>
                    <a:cubicBezTo>
                      <a:pt x="96" y="13"/>
                      <a:pt x="96" y="13"/>
                      <a:pt x="96" y="13"/>
                    </a:cubicBezTo>
                    <a:cubicBezTo>
                      <a:pt x="59" y="34"/>
                      <a:pt x="59" y="34"/>
                      <a:pt x="59" y="34"/>
                    </a:cubicBezTo>
                    <a:cubicBezTo>
                      <a:pt x="71" y="66"/>
                      <a:pt x="71" y="66"/>
                      <a:pt x="71" y="66"/>
                    </a:cubicBezTo>
                    <a:cubicBezTo>
                      <a:pt x="62" y="75"/>
                      <a:pt x="54" y="85"/>
                      <a:pt x="47" y="96"/>
                    </a:cubicBezTo>
                    <a:cubicBezTo>
                      <a:pt x="14" y="89"/>
                      <a:pt x="14" y="89"/>
                      <a:pt x="14" y="89"/>
                    </a:cubicBezTo>
                    <a:cubicBezTo>
                      <a:pt x="0" y="129"/>
                      <a:pt x="0" y="129"/>
                      <a:pt x="0" y="129"/>
                    </a:cubicBezTo>
                    <a:cubicBezTo>
                      <a:pt x="30" y="145"/>
                      <a:pt x="30" y="145"/>
                      <a:pt x="30" y="145"/>
                    </a:cubicBezTo>
                    <a:cubicBezTo>
                      <a:pt x="29" y="151"/>
                      <a:pt x="29" y="157"/>
                      <a:pt x="29" y="163"/>
                    </a:cubicBezTo>
                    <a:cubicBezTo>
                      <a:pt x="29" y="170"/>
                      <a:pt x="29" y="177"/>
                      <a:pt x="30" y="184"/>
                    </a:cubicBezTo>
                    <a:cubicBezTo>
                      <a:pt x="1" y="200"/>
                      <a:pt x="1" y="200"/>
                      <a:pt x="1" y="200"/>
                    </a:cubicBezTo>
                    <a:cubicBezTo>
                      <a:pt x="15" y="240"/>
                      <a:pt x="15" y="240"/>
                      <a:pt x="15" y="240"/>
                    </a:cubicBezTo>
                    <a:cubicBezTo>
                      <a:pt x="49" y="233"/>
                      <a:pt x="49" y="233"/>
                      <a:pt x="49" y="233"/>
                    </a:cubicBezTo>
                    <a:cubicBezTo>
                      <a:pt x="56" y="244"/>
                      <a:pt x="64" y="254"/>
                      <a:pt x="74" y="262"/>
                    </a:cubicBezTo>
                    <a:cubicBezTo>
                      <a:pt x="61" y="293"/>
                      <a:pt x="61" y="293"/>
                      <a:pt x="61" y="293"/>
                    </a:cubicBezTo>
                    <a:cubicBezTo>
                      <a:pt x="98" y="315"/>
                      <a:pt x="98" y="315"/>
                      <a:pt x="98" y="315"/>
                    </a:cubicBezTo>
                    <a:cubicBezTo>
                      <a:pt x="119" y="288"/>
                      <a:pt x="119" y="288"/>
                      <a:pt x="119" y="288"/>
                    </a:cubicBezTo>
                    <a:cubicBezTo>
                      <a:pt x="131" y="292"/>
                      <a:pt x="144" y="295"/>
                      <a:pt x="158" y="295"/>
                    </a:cubicBezTo>
                    <a:cubicBezTo>
                      <a:pt x="168" y="326"/>
                      <a:pt x="168" y="326"/>
                      <a:pt x="168" y="326"/>
                    </a:cubicBezTo>
                    <a:cubicBezTo>
                      <a:pt x="210" y="319"/>
                      <a:pt x="210" y="319"/>
                      <a:pt x="210" y="319"/>
                    </a:cubicBezTo>
                    <a:cubicBezTo>
                      <a:pt x="209" y="286"/>
                      <a:pt x="209" y="286"/>
                      <a:pt x="209" y="286"/>
                    </a:cubicBezTo>
                    <a:cubicBezTo>
                      <a:pt x="221" y="281"/>
                      <a:pt x="233" y="274"/>
                      <a:pt x="243" y="266"/>
                    </a:cubicBezTo>
                    <a:cubicBezTo>
                      <a:pt x="271" y="282"/>
                      <a:pt x="271" y="282"/>
                      <a:pt x="271" y="282"/>
                    </a:cubicBezTo>
                    <a:cubicBezTo>
                      <a:pt x="298" y="250"/>
                      <a:pt x="298" y="250"/>
                      <a:pt x="298" y="250"/>
                    </a:cubicBezTo>
                    <a:cubicBezTo>
                      <a:pt x="277" y="226"/>
                      <a:pt x="277" y="226"/>
                      <a:pt x="277" y="226"/>
                    </a:cubicBezTo>
                    <a:cubicBezTo>
                      <a:pt x="283" y="214"/>
                      <a:pt x="287" y="201"/>
                      <a:pt x="290" y="188"/>
                    </a:cubicBezTo>
                    <a:lnTo>
                      <a:pt x="321" y="183"/>
                    </a:lnTo>
                    <a:close/>
                    <a:moveTo>
                      <a:pt x="161" y="260"/>
                    </a:moveTo>
                    <a:cubicBezTo>
                      <a:pt x="107" y="260"/>
                      <a:pt x="64" y="216"/>
                      <a:pt x="64" y="163"/>
                    </a:cubicBezTo>
                    <a:cubicBezTo>
                      <a:pt x="64" y="110"/>
                      <a:pt x="107" y="67"/>
                      <a:pt x="161" y="67"/>
                    </a:cubicBezTo>
                    <a:cubicBezTo>
                      <a:pt x="214" y="67"/>
                      <a:pt x="257" y="110"/>
                      <a:pt x="257" y="163"/>
                    </a:cubicBezTo>
                    <a:cubicBezTo>
                      <a:pt x="257" y="216"/>
                      <a:pt x="214" y="260"/>
                      <a:pt x="161" y="260"/>
                    </a:cubicBezTo>
                    <a:close/>
                  </a:path>
                </a:pathLst>
              </a:custGeom>
              <a:solidFill>
                <a:schemeClr val="accent3"/>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sp>
            <p:nvSpPr>
              <p:cNvPr id="13" name="Oval 42"/>
              <p:cNvSpPr>
                <a:spLocks/>
              </p:cNvSpPr>
              <p:nvPr/>
            </p:nvSpPr>
            <p:spPr bwMode="auto">
              <a:xfrm>
                <a:off x="2684146" y="3228658"/>
                <a:ext cx="365760" cy="365760"/>
              </a:xfrm>
              <a:prstGeom prst="ellipse">
                <a:avLst/>
              </a:prstGeom>
              <a:solidFill>
                <a:schemeClr val="accent3"/>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grpSp>
        <p:grpSp>
          <p:nvGrpSpPr>
            <p:cNvPr id="6" name="Group 46"/>
            <p:cNvGrpSpPr/>
            <p:nvPr/>
          </p:nvGrpSpPr>
          <p:grpSpPr>
            <a:xfrm>
              <a:off x="5498731" y="1556372"/>
              <a:ext cx="1541260" cy="1541260"/>
              <a:chOff x="4044951" y="1506538"/>
              <a:chExt cx="1223963" cy="1223963"/>
            </a:xfrm>
          </p:grpSpPr>
          <p:sp>
            <p:nvSpPr>
              <p:cNvPr id="10" name="Freeform: Shape 47"/>
              <p:cNvSpPr>
                <a:spLocks/>
              </p:cNvSpPr>
              <p:nvPr/>
            </p:nvSpPr>
            <p:spPr bwMode="auto">
              <a:xfrm>
                <a:off x="4044951" y="1506538"/>
                <a:ext cx="1223963" cy="1223963"/>
              </a:xfrm>
              <a:custGeom>
                <a:avLst/>
                <a:gdLst/>
                <a:ahLst/>
                <a:cxnLst>
                  <a:cxn ang="0">
                    <a:pos x="547" y="287"/>
                  </a:cxn>
                  <a:cxn ang="0">
                    <a:pos x="498" y="237"/>
                  </a:cxn>
                  <a:cxn ang="0">
                    <a:pos x="529" y="175"/>
                  </a:cxn>
                  <a:cxn ang="0">
                    <a:pos x="463" y="148"/>
                  </a:cxn>
                  <a:cxn ang="0">
                    <a:pos x="466" y="79"/>
                  </a:cxn>
                  <a:cxn ang="0">
                    <a:pos x="393" y="81"/>
                  </a:cxn>
                  <a:cxn ang="0">
                    <a:pos x="369" y="17"/>
                  </a:cxn>
                  <a:cxn ang="0">
                    <a:pos x="303" y="49"/>
                  </a:cxn>
                  <a:cxn ang="0">
                    <a:pos x="274" y="0"/>
                  </a:cxn>
                  <a:cxn ang="0">
                    <a:pos x="245" y="49"/>
                  </a:cxn>
                  <a:cxn ang="0">
                    <a:pos x="178" y="17"/>
                  </a:cxn>
                  <a:cxn ang="0">
                    <a:pos x="154" y="81"/>
                  </a:cxn>
                  <a:cxn ang="0">
                    <a:pos x="81" y="79"/>
                  </a:cxn>
                  <a:cxn ang="0">
                    <a:pos x="85" y="148"/>
                  </a:cxn>
                  <a:cxn ang="0">
                    <a:pos x="18" y="175"/>
                  </a:cxn>
                  <a:cxn ang="0">
                    <a:pos x="49" y="237"/>
                  </a:cxn>
                  <a:cxn ang="0">
                    <a:pos x="0" y="287"/>
                  </a:cxn>
                  <a:cxn ang="0">
                    <a:pos x="53" y="332"/>
                  </a:cxn>
                  <a:cxn ang="0">
                    <a:pos x="28" y="397"/>
                  </a:cxn>
                  <a:cxn ang="0">
                    <a:pos x="96" y="417"/>
                  </a:cxn>
                  <a:cxn ang="0">
                    <a:pos x="98" y="485"/>
                  </a:cxn>
                  <a:cxn ang="0">
                    <a:pos x="168" y="476"/>
                  </a:cxn>
                  <a:cxn ang="0">
                    <a:pos x="197" y="538"/>
                  </a:cxn>
                  <a:cxn ang="0">
                    <a:pos x="258" y="502"/>
                  </a:cxn>
                  <a:cxn ang="0">
                    <a:pos x="290" y="502"/>
                  </a:cxn>
                  <a:cxn ang="0">
                    <a:pos x="350" y="538"/>
                  </a:cxn>
                  <a:cxn ang="0">
                    <a:pos x="379" y="476"/>
                  </a:cxn>
                  <a:cxn ang="0">
                    <a:pos x="449" y="485"/>
                  </a:cxn>
                  <a:cxn ang="0">
                    <a:pos x="451" y="417"/>
                  </a:cxn>
                  <a:cxn ang="0">
                    <a:pos x="519" y="397"/>
                  </a:cxn>
                  <a:cxn ang="0">
                    <a:pos x="494" y="332"/>
                  </a:cxn>
                  <a:cxn ang="0">
                    <a:pos x="274" y="457"/>
                  </a:cxn>
                  <a:cxn ang="0">
                    <a:pos x="274" y="90"/>
                  </a:cxn>
                  <a:cxn ang="0">
                    <a:pos x="274" y="457"/>
                  </a:cxn>
                </a:cxnLst>
                <a:rect l="0" t="0" r="r" b="b"/>
                <a:pathLst>
                  <a:path w="547" h="547">
                    <a:moveTo>
                      <a:pt x="543" y="327"/>
                    </a:moveTo>
                    <a:cubicBezTo>
                      <a:pt x="545" y="314"/>
                      <a:pt x="547" y="301"/>
                      <a:pt x="547" y="287"/>
                    </a:cubicBezTo>
                    <a:cubicBezTo>
                      <a:pt x="501" y="273"/>
                      <a:pt x="501" y="273"/>
                      <a:pt x="501" y="273"/>
                    </a:cubicBezTo>
                    <a:cubicBezTo>
                      <a:pt x="501" y="261"/>
                      <a:pt x="500" y="249"/>
                      <a:pt x="498" y="237"/>
                    </a:cubicBezTo>
                    <a:cubicBezTo>
                      <a:pt x="541" y="213"/>
                      <a:pt x="541" y="213"/>
                      <a:pt x="541" y="213"/>
                    </a:cubicBezTo>
                    <a:cubicBezTo>
                      <a:pt x="538" y="200"/>
                      <a:pt x="534" y="187"/>
                      <a:pt x="529" y="175"/>
                    </a:cubicBezTo>
                    <a:cubicBezTo>
                      <a:pt x="481" y="180"/>
                      <a:pt x="481" y="180"/>
                      <a:pt x="481" y="180"/>
                    </a:cubicBezTo>
                    <a:cubicBezTo>
                      <a:pt x="476" y="169"/>
                      <a:pt x="469" y="158"/>
                      <a:pt x="463" y="148"/>
                    </a:cubicBezTo>
                    <a:cubicBezTo>
                      <a:pt x="492" y="109"/>
                      <a:pt x="492" y="109"/>
                      <a:pt x="492" y="109"/>
                    </a:cubicBezTo>
                    <a:cubicBezTo>
                      <a:pt x="484" y="98"/>
                      <a:pt x="475" y="88"/>
                      <a:pt x="466" y="79"/>
                    </a:cubicBezTo>
                    <a:cubicBezTo>
                      <a:pt x="424" y="104"/>
                      <a:pt x="424" y="104"/>
                      <a:pt x="424" y="104"/>
                    </a:cubicBezTo>
                    <a:cubicBezTo>
                      <a:pt x="414" y="96"/>
                      <a:pt x="404" y="88"/>
                      <a:pt x="393" y="81"/>
                    </a:cubicBezTo>
                    <a:cubicBezTo>
                      <a:pt x="404" y="33"/>
                      <a:pt x="404" y="33"/>
                      <a:pt x="404" y="33"/>
                    </a:cubicBezTo>
                    <a:cubicBezTo>
                      <a:pt x="393" y="27"/>
                      <a:pt x="381" y="22"/>
                      <a:pt x="369" y="17"/>
                    </a:cubicBezTo>
                    <a:cubicBezTo>
                      <a:pt x="340" y="57"/>
                      <a:pt x="340" y="57"/>
                      <a:pt x="340" y="57"/>
                    </a:cubicBezTo>
                    <a:cubicBezTo>
                      <a:pt x="328" y="53"/>
                      <a:pt x="316" y="51"/>
                      <a:pt x="303" y="49"/>
                    </a:cubicBezTo>
                    <a:cubicBezTo>
                      <a:pt x="293" y="1"/>
                      <a:pt x="293" y="1"/>
                      <a:pt x="293" y="1"/>
                    </a:cubicBezTo>
                    <a:cubicBezTo>
                      <a:pt x="286" y="1"/>
                      <a:pt x="280" y="0"/>
                      <a:pt x="274" y="0"/>
                    </a:cubicBezTo>
                    <a:cubicBezTo>
                      <a:pt x="267" y="0"/>
                      <a:pt x="261" y="1"/>
                      <a:pt x="254" y="1"/>
                    </a:cubicBezTo>
                    <a:cubicBezTo>
                      <a:pt x="245" y="49"/>
                      <a:pt x="245" y="49"/>
                      <a:pt x="245" y="49"/>
                    </a:cubicBezTo>
                    <a:cubicBezTo>
                      <a:pt x="232" y="51"/>
                      <a:pt x="219" y="53"/>
                      <a:pt x="207" y="57"/>
                    </a:cubicBezTo>
                    <a:cubicBezTo>
                      <a:pt x="178" y="17"/>
                      <a:pt x="178" y="17"/>
                      <a:pt x="178" y="17"/>
                    </a:cubicBezTo>
                    <a:cubicBezTo>
                      <a:pt x="166" y="22"/>
                      <a:pt x="154" y="27"/>
                      <a:pt x="143" y="33"/>
                    </a:cubicBezTo>
                    <a:cubicBezTo>
                      <a:pt x="154" y="81"/>
                      <a:pt x="154" y="81"/>
                      <a:pt x="154" y="81"/>
                    </a:cubicBezTo>
                    <a:cubicBezTo>
                      <a:pt x="143" y="88"/>
                      <a:pt x="133" y="96"/>
                      <a:pt x="123" y="104"/>
                    </a:cubicBezTo>
                    <a:cubicBezTo>
                      <a:pt x="81" y="79"/>
                      <a:pt x="81" y="79"/>
                      <a:pt x="81" y="79"/>
                    </a:cubicBezTo>
                    <a:cubicBezTo>
                      <a:pt x="72" y="88"/>
                      <a:pt x="63" y="98"/>
                      <a:pt x="55" y="109"/>
                    </a:cubicBezTo>
                    <a:cubicBezTo>
                      <a:pt x="85" y="148"/>
                      <a:pt x="85" y="148"/>
                      <a:pt x="85" y="148"/>
                    </a:cubicBezTo>
                    <a:cubicBezTo>
                      <a:pt x="78" y="158"/>
                      <a:pt x="72" y="169"/>
                      <a:pt x="66" y="180"/>
                    </a:cubicBezTo>
                    <a:cubicBezTo>
                      <a:pt x="18" y="175"/>
                      <a:pt x="18" y="175"/>
                      <a:pt x="18" y="175"/>
                    </a:cubicBezTo>
                    <a:cubicBezTo>
                      <a:pt x="13" y="187"/>
                      <a:pt x="9" y="200"/>
                      <a:pt x="6" y="213"/>
                    </a:cubicBezTo>
                    <a:cubicBezTo>
                      <a:pt x="49" y="237"/>
                      <a:pt x="49" y="237"/>
                      <a:pt x="49" y="237"/>
                    </a:cubicBezTo>
                    <a:cubicBezTo>
                      <a:pt x="47" y="249"/>
                      <a:pt x="46" y="261"/>
                      <a:pt x="46" y="273"/>
                    </a:cubicBezTo>
                    <a:cubicBezTo>
                      <a:pt x="0" y="287"/>
                      <a:pt x="0" y="287"/>
                      <a:pt x="0" y="287"/>
                    </a:cubicBezTo>
                    <a:cubicBezTo>
                      <a:pt x="0" y="301"/>
                      <a:pt x="2" y="314"/>
                      <a:pt x="4" y="327"/>
                    </a:cubicBezTo>
                    <a:cubicBezTo>
                      <a:pt x="53" y="332"/>
                      <a:pt x="53" y="332"/>
                      <a:pt x="53" y="332"/>
                    </a:cubicBezTo>
                    <a:cubicBezTo>
                      <a:pt x="56" y="343"/>
                      <a:pt x="60" y="354"/>
                      <a:pt x="65" y="365"/>
                    </a:cubicBezTo>
                    <a:cubicBezTo>
                      <a:pt x="28" y="397"/>
                      <a:pt x="28" y="397"/>
                      <a:pt x="28" y="397"/>
                    </a:cubicBezTo>
                    <a:cubicBezTo>
                      <a:pt x="34" y="409"/>
                      <a:pt x="41" y="421"/>
                      <a:pt x="49" y="432"/>
                    </a:cubicBezTo>
                    <a:cubicBezTo>
                      <a:pt x="96" y="417"/>
                      <a:pt x="96" y="417"/>
                      <a:pt x="96" y="417"/>
                    </a:cubicBezTo>
                    <a:cubicBezTo>
                      <a:pt x="103" y="425"/>
                      <a:pt x="110" y="433"/>
                      <a:pt x="118" y="441"/>
                    </a:cubicBezTo>
                    <a:cubicBezTo>
                      <a:pt x="98" y="485"/>
                      <a:pt x="98" y="485"/>
                      <a:pt x="98" y="485"/>
                    </a:cubicBezTo>
                    <a:cubicBezTo>
                      <a:pt x="109" y="494"/>
                      <a:pt x="120" y="502"/>
                      <a:pt x="132" y="509"/>
                    </a:cubicBezTo>
                    <a:cubicBezTo>
                      <a:pt x="168" y="476"/>
                      <a:pt x="168" y="476"/>
                      <a:pt x="168" y="476"/>
                    </a:cubicBezTo>
                    <a:cubicBezTo>
                      <a:pt x="177" y="481"/>
                      <a:pt x="187" y="485"/>
                      <a:pt x="197" y="489"/>
                    </a:cubicBezTo>
                    <a:cubicBezTo>
                      <a:pt x="197" y="538"/>
                      <a:pt x="197" y="538"/>
                      <a:pt x="197" y="538"/>
                    </a:cubicBezTo>
                    <a:cubicBezTo>
                      <a:pt x="210" y="542"/>
                      <a:pt x="224" y="545"/>
                      <a:pt x="238" y="547"/>
                    </a:cubicBezTo>
                    <a:cubicBezTo>
                      <a:pt x="258" y="502"/>
                      <a:pt x="258" y="502"/>
                      <a:pt x="258" y="502"/>
                    </a:cubicBezTo>
                    <a:cubicBezTo>
                      <a:pt x="263" y="502"/>
                      <a:pt x="268" y="502"/>
                      <a:pt x="274" y="502"/>
                    </a:cubicBezTo>
                    <a:cubicBezTo>
                      <a:pt x="279" y="502"/>
                      <a:pt x="284" y="502"/>
                      <a:pt x="290" y="502"/>
                    </a:cubicBezTo>
                    <a:cubicBezTo>
                      <a:pt x="309" y="547"/>
                      <a:pt x="309" y="547"/>
                      <a:pt x="309" y="547"/>
                    </a:cubicBezTo>
                    <a:cubicBezTo>
                      <a:pt x="323" y="545"/>
                      <a:pt x="337" y="542"/>
                      <a:pt x="350" y="538"/>
                    </a:cubicBezTo>
                    <a:cubicBezTo>
                      <a:pt x="350" y="489"/>
                      <a:pt x="350" y="489"/>
                      <a:pt x="350" y="489"/>
                    </a:cubicBezTo>
                    <a:cubicBezTo>
                      <a:pt x="360" y="485"/>
                      <a:pt x="370" y="481"/>
                      <a:pt x="379" y="476"/>
                    </a:cubicBezTo>
                    <a:cubicBezTo>
                      <a:pt x="415" y="509"/>
                      <a:pt x="415" y="509"/>
                      <a:pt x="415" y="509"/>
                    </a:cubicBezTo>
                    <a:cubicBezTo>
                      <a:pt x="427" y="502"/>
                      <a:pt x="439" y="494"/>
                      <a:pt x="449" y="485"/>
                    </a:cubicBezTo>
                    <a:cubicBezTo>
                      <a:pt x="429" y="441"/>
                      <a:pt x="429" y="441"/>
                      <a:pt x="429" y="441"/>
                    </a:cubicBezTo>
                    <a:cubicBezTo>
                      <a:pt x="437" y="433"/>
                      <a:pt x="445" y="425"/>
                      <a:pt x="451" y="417"/>
                    </a:cubicBezTo>
                    <a:cubicBezTo>
                      <a:pt x="498" y="432"/>
                      <a:pt x="498" y="432"/>
                      <a:pt x="498" y="432"/>
                    </a:cubicBezTo>
                    <a:cubicBezTo>
                      <a:pt x="506" y="421"/>
                      <a:pt x="513" y="409"/>
                      <a:pt x="519" y="397"/>
                    </a:cubicBezTo>
                    <a:cubicBezTo>
                      <a:pt x="483" y="365"/>
                      <a:pt x="483" y="365"/>
                      <a:pt x="483" y="365"/>
                    </a:cubicBezTo>
                    <a:cubicBezTo>
                      <a:pt x="487" y="354"/>
                      <a:pt x="491" y="343"/>
                      <a:pt x="494" y="332"/>
                    </a:cubicBezTo>
                    <a:lnTo>
                      <a:pt x="543" y="327"/>
                    </a:lnTo>
                    <a:close/>
                    <a:moveTo>
                      <a:pt x="274" y="457"/>
                    </a:moveTo>
                    <a:cubicBezTo>
                      <a:pt x="172" y="457"/>
                      <a:pt x="91" y="375"/>
                      <a:pt x="91" y="274"/>
                    </a:cubicBezTo>
                    <a:cubicBezTo>
                      <a:pt x="91" y="172"/>
                      <a:pt x="172" y="90"/>
                      <a:pt x="274" y="90"/>
                    </a:cubicBezTo>
                    <a:cubicBezTo>
                      <a:pt x="375" y="90"/>
                      <a:pt x="457" y="172"/>
                      <a:pt x="457" y="274"/>
                    </a:cubicBezTo>
                    <a:cubicBezTo>
                      <a:pt x="457" y="375"/>
                      <a:pt x="375" y="457"/>
                      <a:pt x="274" y="457"/>
                    </a:cubicBezTo>
                    <a:close/>
                  </a:path>
                </a:pathLst>
              </a:custGeom>
              <a:solidFill>
                <a:schemeClr val="accent4"/>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sp>
            <p:nvSpPr>
              <p:cNvPr id="11" name="Oval 48"/>
              <p:cNvSpPr>
                <a:spLocks/>
              </p:cNvSpPr>
              <p:nvPr/>
            </p:nvSpPr>
            <p:spPr bwMode="auto">
              <a:xfrm>
                <a:off x="4333082" y="1793875"/>
                <a:ext cx="647700" cy="649288"/>
              </a:xfrm>
              <a:prstGeom prst="ellipse">
                <a:avLst/>
              </a:prstGeom>
              <a:solidFill>
                <a:schemeClr val="accent4"/>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grpSp>
        <p:grpSp>
          <p:nvGrpSpPr>
            <p:cNvPr id="7" name="Group 52"/>
            <p:cNvGrpSpPr/>
            <p:nvPr/>
          </p:nvGrpSpPr>
          <p:grpSpPr>
            <a:xfrm>
              <a:off x="3327400" y="1556372"/>
              <a:ext cx="2010966" cy="2008322"/>
              <a:chOff x="2762251" y="1952625"/>
              <a:chExt cx="1208088" cy="1206500"/>
            </a:xfrm>
          </p:grpSpPr>
          <p:sp>
            <p:nvSpPr>
              <p:cNvPr id="8" name="Freeform: Shape 53"/>
              <p:cNvSpPr>
                <a:spLocks/>
              </p:cNvSpPr>
              <p:nvPr/>
            </p:nvSpPr>
            <p:spPr bwMode="auto">
              <a:xfrm>
                <a:off x="2762251" y="1952625"/>
                <a:ext cx="1208088" cy="1206500"/>
              </a:xfrm>
              <a:custGeom>
                <a:avLst/>
                <a:gdLst/>
                <a:ahLst/>
                <a:cxnLst>
                  <a:cxn ang="0">
                    <a:pos x="540" y="269"/>
                  </a:cxn>
                  <a:cxn ang="0">
                    <a:pos x="498" y="224"/>
                  </a:cxn>
                  <a:cxn ang="0">
                    <a:pos x="522" y="171"/>
                  </a:cxn>
                  <a:cxn ang="0">
                    <a:pos x="466" y="145"/>
                  </a:cxn>
                  <a:cxn ang="0">
                    <a:pos x="469" y="87"/>
                  </a:cxn>
                  <a:cxn ang="0">
                    <a:pos x="407" y="82"/>
                  </a:cxn>
                  <a:cxn ang="0">
                    <a:pos x="388" y="27"/>
                  </a:cxn>
                  <a:cxn ang="0">
                    <a:pos x="329" y="46"/>
                  </a:cxn>
                  <a:cxn ang="0">
                    <a:pos x="291" y="1"/>
                  </a:cxn>
                  <a:cxn ang="0">
                    <a:pos x="250" y="1"/>
                  </a:cxn>
                  <a:cxn ang="0">
                    <a:pos x="212" y="46"/>
                  </a:cxn>
                  <a:cxn ang="0">
                    <a:pos x="153" y="27"/>
                  </a:cxn>
                  <a:cxn ang="0">
                    <a:pos x="134" y="82"/>
                  </a:cxn>
                  <a:cxn ang="0">
                    <a:pos x="72" y="87"/>
                  </a:cxn>
                  <a:cxn ang="0">
                    <a:pos x="75" y="145"/>
                  </a:cxn>
                  <a:cxn ang="0">
                    <a:pos x="19" y="171"/>
                  </a:cxn>
                  <a:cxn ang="0">
                    <a:pos x="43" y="224"/>
                  </a:cxn>
                  <a:cxn ang="0">
                    <a:pos x="0" y="269"/>
                  </a:cxn>
                  <a:cxn ang="0">
                    <a:pos x="42" y="309"/>
                  </a:cxn>
                  <a:cxn ang="0">
                    <a:pos x="18" y="367"/>
                  </a:cxn>
                  <a:cxn ang="0">
                    <a:pos x="71" y="388"/>
                  </a:cxn>
                  <a:cxn ang="0">
                    <a:pos x="70" y="451"/>
                  </a:cxn>
                  <a:cxn ang="0">
                    <a:pos x="126" y="451"/>
                  </a:cxn>
                  <a:cxn ang="0">
                    <a:pos x="149" y="511"/>
                  </a:cxn>
                  <a:cxn ang="0">
                    <a:pos x="200" y="491"/>
                  </a:cxn>
                  <a:cxn ang="0">
                    <a:pos x="243" y="539"/>
                  </a:cxn>
                  <a:cxn ang="0">
                    <a:pos x="270" y="502"/>
                  </a:cxn>
                  <a:cxn ang="0">
                    <a:pos x="298" y="539"/>
                  </a:cxn>
                  <a:cxn ang="0">
                    <a:pos x="340" y="491"/>
                  </a:cxn>
                  <a:cxn ang="0">
                    <a:pos x="392" y="511"/>
                  </a:cxn>
                  <a:cxn ang="0">
                    <a:pos x="414" y="451"/>
                  </a:cxn>
                  <a:cxn ang="0">
                    <a:pos x="470" y="451"/>
                  </a:cxn>
                  <a:cxn ang="0">
                    <a:pos x="470" y="388"/>
                  </a:cxn>
                  <a:cxn ang="0">
                    <a:pos x="522" y="367"/>
                  </a:cxn>
                  <a:cxn ang="0">
                    <a:pos x="499" y="309"/>
                  </a:cxn>
                  <a:cxn ang="0">
                    <a:pos x="270" y="458"/>
                  </a:cxn>
                  <a:cxn ang="0">
                    <a:pos x="270" y="81"/>
                  </a:cxn>
                  <a:cxn ang="0">
                    <a:pos x="270" y="458"/>
                  </a:cxn>
                </a:cxnLst>
                <a:rect l="0" t="0" r="r" b="b"/>
                <a:pathLst>
                  <a:path w="540" h="539">
                    <a:moveTo>
                      <a:pt x="502" y="280"/>
                    </a:moveTo>
                    <a:cubicBezTo>
                      <a:pt x="540" y="269"/>
                      <a:pt x="540" y="269"/>
                      <a:pt x="540" y="269"/>
                    </a:cubicBezTo>
                    <a:cubicBezTo>
                      <a:pt x="540" y="255"/>
                      <a:pt x="539" y="241"/>
                      <a:pt x="537" y="227"/>
                    </a:cubicBezTo>
                    <a:cubicBezTo>
                      <a:pt x="498" y="224"/>
                      <a:pt x="498" y="224"/>
                      <a:pt x="498" y="224"/>
                    </a:cubicBezTo>
                    <a:cubicBezTo>
                      <a:pt x="496" y="214"/>
                      <a:pt x="493" y="204"/>
                      <a:pt x="490" y="195"/>
                    </a:cubicBezTo>
                    <a:cubicBezTo>
                      <a:pt x="522" y="171"/>
                      <a:pt x="522" y="171"/>
                      <a:pt x="522" y="171"/>
                    </a:cubicBezTo>
                    <a:cubicBezTo>
                      <a:pt x="517" y="158"/>
                      <a:pt x="511" y="146"/>
                      <a:pt x="504" y="134"/>
                    </a:cubicBezTo>
                    <a:cubicBezTo>
                      <a:pt x="466" y="145"/>
                      <a:pt x="466" y="145"/>
                      <a:pt x="466" y="145"/>
                    </a:cubicBezTo>
                    <a:cubicBezTo>
                      <a:pt x="460" y="136"/>
                      <a:pt x="454" y="128"/>
                      <a:pt x="447" y="120"/>
                    </a:cubicBezTo>
                    <a:cubicBezTo>
                      <a:pt x="469" y="87"/>
                      <a:pt x="469" y="87"/>
                      <a:pt x="469" y="87"/>
                    </a:cubicBezTo>
                    <a:cubicBezTo>
                      <a:pt x="459" y="76"/>
                      <a:pt x="449" y="67"/>
                      <a:pt x="438" y="58"/>
                    </a:cubicBezTo>
                    <a:cubicBezTo>
                      <a:pt x="407" y="82"/>
                      <a:pt x="407" y="82"/>
                      <a:pt x="407" y="82"/>
                    </a:cubicBezTo>
                    <a:cubicBezTo>
                      <a:pt x="398" y="76"/>
                      <a:pt x="390" y="71"/>
                      <a:pt x="380" y="66"/>
                    </a:cubicBezTo>
                    <a:cubicBezTo>
                      <a:pt x="388" y="27"/>
                      <a:pt x="388" y="27"/>
                      <a:pt x="388" y="27"/>
                    </a:cubicBezTo>
                    <a:cubicBezTo>
                      <a:pt x="376" y="21"/>
                      <a:pt x="363" y="16"/>
                      <a:pt x="350" y="12"/>
                    </a:cubicBezTo>
                    <a:cubicBezTo>
                      <a:pt x="329" y="46"/>
                      <a:pt x="329" y="46"/>
                      <a:pt x="329" y="46"/>
                    </a:cubicBezTo>
                    <a:cubicBezTo>
                      <a:pt x="319" y="43"/>
                      <a:pt x="308" y="41"/>
                      <a:pt x="298" y="40"/>
                    </a:cubicBezTo>
                    <a:cubicBezTo>
                      <a:pt x="291" y="1"/>
                      <a:pt x="291" y="1"/>
                      <a:pt x="291" y="1"/>
                    </a:cubicBezTo>
                    <a:cubicBezTo>
                      <a:pt x="284" y="0"/>
                      <a:pt x="277" y="0"/>
                      <a:pt x="270" y="0"/>
                    </a:cubicBezTo>
                    <a:cubicBezTo>
                      <a:pt x="263" y="0"/>
                      <a:pt x="257" y="0"/>
                      <a:pt x="250" y="1"/>
                    </a:cubicBezTo>
                    <a:cubicBezTo>
                      <a:pt x="243" y="40"/>
                      <a:pt x="243" y="40"/>
                      <a:pt x="243" y="40"/>
                    </a:cubicBezTo>
                    <a:cubicBezTo>
                      <a:pt x="232" y="41"/>
                      <a:pt x="222" y="43"/>
                      <a:pt x="212" y="46"/>
                    </a:cubicBezTo>
                    <a:cubicBezTo>
                      <a:pt x="191" y="12"/>
                      <a:pt x="191" y="12"/>
                      <a:pt x="191" y="12"/>
                    </a:cubicBezTo>
                    <a:cubicBezTo>
                      <a:pt x="178" y="16"/>
                      <a:pt x="165" y="21"/>
                      <a:pt x="153" y="27"/>
                    </a:cubicBezTo>
                    <a:cubicBezTo>
                      <a:pt x="160" y="66"/>
                      <a:pt x="160" y="66"/>
                      <a:pt x="160" y="66"/>
                    </a:cubicBezTo>
                    <a:cubicBezTo>
                      <a:pt x="151" y="71"/>
                      <a:pt x="142" y="76"/>
                      <a:pt x="134" y="82"/>
                    </a:cubicBezTo>
                    <a:cubicBezTo>
                      <a:pt x="102" y="58"/>
                      <a:pt x="102" y="58"/>
                      <a:pt x="102" y="58"/>
                    </a:cubicBezTo>
                    <a:cubicBezTo>
                      <a:pt x="92" y="67"/>
                      <a:pt x="81" y="76"/>
                      <a:pt x="72" y="87"/>
                    </a:cubicBezTo>
                    <a:cubicBezTo>
                      <a:pt x="93" y="120"/>
                      <a:pt x="93" y="120"/>
                      <a:pt x="93" y="120"/>
                    </a:cubicBezTo>
                    <a:cubicBezTo>
                      <a:pt x="87" y="128"/>
                      <a:pt x="81" y="136"/>
                      <a:pt x="75" y="145"/>
                    </a:cubicBezTo>
                    <a:cubicBezTo>
                      <a:pt x="37" y="134"/>
                      <a:pt x="37" y="134"/>
                      <a:pt x="37" y="134"/>
                    </a:cubicBezTo>
                    <a:cubicBezTo>
                      <a:pt x="30" y="146"/>
                      <a:pt x="24" y="158"/>
                      <a:pt x="19" y="171"/>
                    </a:cubicBezTo>
                    <a:cubicBezTo>
                      <a:pt x="51" y="195"/>
                      <a:pt x="51" y="195"/>
                      <a:pt x="51" y="195"/>
                    </a:cubicBezTo>
                    <a:cubicBezTo>
                      <a:pt x="48" y="204"/>
                      <a:pt x="45" y="214"/>
                      <a:pt x="43" y="224"/>
                    </a:cubicBezTo>
                    <a:cubicBezTo>
                      <a:pt x="4" y="227"/>
                      <a:pt x="4" y="227"/>
                      <a:pt x="4" y="227"/>
                    </a:cubicBezTo>
                    <a:cubicBezTo>
                      <a:pt x="1" y="241"/>
                      <a:pt x="0" y="255"/>
                      <a:pt x="0" y="269"/>
                    </a:cubicBezTo>
                    <a:cubicBezTo>
                      <a:pt x="39" y="280"/>
                      <a:pt x="39" y="280"/>
                      <a:pt x="39" y="280"/>
                    </a:cubicBezTo>
                    <a:cubicBezTo>
                      <a:pt x="39" y="290"/>
                      <a:pt x="40" y="299"/>
                      <a:pt x="42" y="309"/>
                    </a:cubicBezTo>
                    <a:cubicBezTo>
                      <a:pt x="6" y="326"/>
                      <a:pt x="6" y="326"/>
                      <a:pt x="6" y="326"/>
                    </a:cubicBezTo>
                    <a:cubicBezTo>
                      <a:pt x="9" y="340"/>
                      <a:pt x="13" y="354"/>
                      <a:pt x="18" y="367"/>
                    </a:cubicBezTo>
                    <a:cubicBezTo>
                      <a:pt x="58" y="363"/>
                      <a:pt x="58" y="363"/>
                      <a:pt x="58" y="363"/>
                    </a:cubicBezTo>
                    <a:cubicBezTo>
                      <a:pt x="62" y="372"/>
                      <a:pt x="66" y="380"/>
                      <a:pt x="71" y="388"/>
                    </a:cubicBezTo>
                    <a:cubicBezTo>
                      <a:pt x="44" y="417"/>
                      <a:pt x="44" y="417"/>
                      <a:pt x="44" y="417"/>
                    </a:cubicBezTo>
                    <a:cubicBezTo>
                      <a:pt x="52" y="429"/>
                      <a:pt x="61" y="441"/>
                      <a:pt x="70" y="451"/>
                    </a:cubicBezTo>
                    <a:cubicBezTo>
                      <a:pt x="106" y="433"/>
                      <a:pt x="106" y="433"/>
                      <a:pt x="106" y="433"/>
                    </a:cubicBezTo>
                    <a:cubicBezTo>
                      <a:pt x="112" y="440"/>
                      <a:pt x="119" y="446"/>
                      <a:pt x="126" y="451"/>
                    </a:cubicBezTo>
                    <a:cubicBezTo>
                      <a:pt x="112" y="488"/>
                      <a:pt x="112" y="488"/>
                      <a:pt x="112" y="488"/>
                    </a:cubicBezTo>
                    <a:cubicBezTo>
                      <a:pt x="123" y="497"/>
                      <a:pt x="136" y="504"/>
                      <a:pt x="149" y="511"/>
                    </a:cubicBezTo>
                    <a:cubicBezTo>
                      <a:pt x="175" y="481"/>
                      <a:pt x="175" y="481"/>
                      <a:pt x="175" y="481"/>
                    </a:cubicBezTo>
                    <a:cubicBezTo>
                      <a:pt x="183" y="485"/>
                      <a:pt x="192" y="488"/>
                      <a:pt x="200" y="491"/>
                    </a:cubicBezTo>
                    <a:cubicBezTo>
                      <a:pt x="200" y="531"/>
                      <a:pt x="200" y="531"/>
                      <a:pt x="200" y="531"/>
                    </a:cubicBezTo>
                    <a:cubicBezTo>
                      <a:pt x="214" y="534"/>
                      <a:pt x="228" y="537"/>
                      <a:pt x="243" y="539"/>
                    </a:cubicBezTo>
                    <a:cubicBezTo>
                      <a:pt x="257" y="501"/>
                      <a:pt x="257" y="501"/>
                      <a:pt x="257" y="501"/>
                    </a:cubicBezTo>
                    <a:cubicBezTo>
                      <a:pt x="261" y="502"/>
                      <a:pt x="266" y="502"/>
                      <a:pt x="270" y="502"/>
                    </a:cubicBezTo>
                    <a:cubicBezTo>
                      <a:pt x="275" y="502"/>
                      <a:pt x="279" y="502"/>
                      <a:pt x="284" y="501"/>
                    </a:cubicBezTo>
                    <a:cubicBezTo>
                      <a:pt x="298" y="539"/>
                      <a:pt x="298" y="539"/>
                      <a:pt x="298" y="539"/>
                    </a:cubicBezTo>
                    <a:cubicBezTo>
                      <a:pt x="312" y="537"/>
                      <a:pt x="327" y="534"/>
                      <a:pt x="341" y="531"/>
                    </a:cubicBezTo>
                    <a:cubicBezTo>
                      <a:pt x="340" y="491"/>
                      <a:pt x="340" y="491"/>
                      <a:pt x="340" y="491"/>
                    </a:cubicBezTo>
                    <a:cubicBezTo>
                      <a:pt x="349" y="488"/>
                      <a:pt x="357" y="485"/>
                      <a:pt x="365" y="481"/>
                    </a:cubicBezTo>
                    <a:cubicBezTo>
                      <a:pt x="392" y="511"/>
                      <a:pt x="392" y="511"/>
                      <a:pt x="392" y="511"/>
                    </a:cubicBezTo>
                    <a:cubicBezTo>
                      <a:pt x="405" y="504"/>
                      <a:pt x="417" y="497"/>
                      <a:pt x="429" y="488"/>
                    </a:cubicBezTo>
                    <a:cubicBezTo>
                      <a:pt x="414" y="451"/>
                      <a:pt x="414" y="451"/>
                      <a:pt x="414" y="451"/>
                    </a:cubicBezTo>
                    <a:cubicBezTo>
                      <a:pt x="422" y="446"/>
                      <a:pt x="428" y="440"/>
                      <a:pt x="435" y="433"/>
                    </a:cubicBezTo>
                    <a:cubicBezTo>
                      <a:pt x="470" y="451"/>
                      <a:pt x="470" y="451"/>
                      <a:pt x="470" y="451"/>
                    </a:cubicBezTo>
                    <a:cubicBezTo>
                      <a:pt x="480" y="441"/>
                      <a:pt x="489" y="429"/>
                      <a:pt x="497" y="417"/>
                    </a:cubicBezTo>
                    <a:cubicBezTo>
                      <a:pt x="470" y="388"/>
                      <a:pt x="470" y="388"/>
                      <a:pt x="470" y="388"/>
                    </a:cubicBezTo>
                    <a:cubicBezTo>
                      <a:pt x="475" y="380"/>
                      <a:pt x="479" y="372"/>
                      <a:pt x="483" y="363"/>
                    </a:cubicBezTo>
                    <a:cubicBezTo>
                      <a:pt x="522" y="367"/>
                      <a:pt x="522" y="367"/>
                      <a:pt x="522" y="367"/>
                    </a:cubicBezTo>
                    <a:cubicBezTo>
                      <a:pt x="527" y="354"/>
                      <a:pt x="531" y="340"/>
                      <a:pt x="534" y="326"/>
                    </a:cubicBezTo>
                    <a:cubicBezTo>
                      <a:pt x="499" y="309"/>
                      <a:pt x="499" y="309"/>
                      <a:pt x="499" y="309"/>
                    </a:cubicBezTo>
                    <a:cubicBezTo>
                      <a:pt x="500" y="299"/>
                      <a:pt x="502" y="290"/>
                      <a:pt x="502" y="280"/>
                    </a:cubicBezTo>
                    <a:close/>
                    <a:moveTo>
                      <a:pt x="270" y="458"/>
                    </a:moveTo>
                    <a:cubicBezTo>
                      <a:pt x="166" y="458"/>
                      <a:pt x="82" y="373"/>
                      <a:pt x="82" y="269"/>
                    </a:cubicBezTo>
                    <a:cubicBezTo>
                      <a:pt x="82" y="165"/>
                      <a:pt x="166" y="81"/>
                      <a:pt x="270" y="81"/>
                    </a:cubicBezTo>
                    <a:cubicBezTo>
                      <a:pt x="374" y="81"/>
                      <a:pt x="459" y="165"/>
                      <a:pt x="459" y="269"/>
                    </a:cubicBezTo>
                    <a:cubicBezTo>
                      <a:pt x="459" y="373"/>
                      <a:pt x="374" y="458"/>
                      <a:pt x="270" y="458"/>
                    </a:cubicBezTo>
                    <a:close/>
                  </a:path>
                </a:pathLst>
              </a:custGeom>
              <a:solidFill>
                <a:schemeClr val="accent2"/>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sp>
            <p:nvSpPr>
              <p:cNvPr id="9" name="Oval 54"/>
              <p:cNvSpPr>
                <a:spLocks/>
              </p:cNvSpPr>
              <p:nvPr/>
            </p:nvSpPr>
            <p:spPr bwMode="auto">
              <a:xfrm>
                <a:off x="3066258" y="2255044"/>
                <a:ext cx="600075" cy="601663"/>
              </a:xfrm>
              <a:prstGeom prst="ellipse">
                <a:avLst/>
              </a:prstGeom>
              <a:solidFill>
                <a:schemeClr val="accent2"/>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grpSp>
      </p:grpSp>
      <p:sp>
        <p:nvSpPr>
          <p:cNvPr id="16" name="矩形 15"/>
          <p:cNvSpPr/>
          <p:nvPr/>
        </p:nvSpPr>
        <p:spPr>
          <a:xfrm>
            <a:off x="6120876" y="1701249"/>
            <a:ext cx="1681481" cy="510461"/>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dirty="0" smtClean="0">
                <a:latin typeface="华文新魏" panose="02010800040101010101" pitchFamily="2" charset="-122"/>
                <a:ea typeface="华文新魏" panose="02010800040101010101" pitchFamily="2" charset="-122"/>
              </a:rPr>
              <a:t>无散场</a:t>
            </a:r>
            <a:endParaRPr lang="zh-CN" altLang="en-US" sz="2400" dirty="0">
              <a:latin typeface="华文新魏" panose="02010800040101010101" pitchFamily="2" charset="-122"/>
              <a:ea typeface="华文新魏" panose="02010800040101010101" pitchFamily="2" charset="-122"/>
            </a:endParaRPr>
          </a:p>
        </p:txBody>
      </p:sp>
      <p:sp>
        <p:nvSpPr>
          <p:cNvPr id="17" name="矩形 16"/>
          <p:cNvSpPr/>
          <p:nvPr/>
        </p:nvSpPr>
        <p:spPr>
          <a:xfrm>
            <a:off x="6120876" y="3147814"/>
            <a:ext cx="190750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dirty="0" smtClean="0">
                <a:latin typeface="华文新魏" panose="02010800040101010101" pitchFamily="2" charset="-122"/>
                <a:ea typeface="华文新魏" panose="02010800040101010101" pitchFamily="2" charset="-122"/>
              </a:rPr>
              <a:t>无散无旋场</a:t>
            </a:r>
            <a:endParaRPr lang="zh-CN" altLang="en-US" sz="2400" dirty="0">
              <a:latin typeface="华文新魏" panose="02010800040101010101" pitchFamily="2" charset="-122"/>
              <a:ea typeface="华文新魏" panose="02010800040101010101" pitchFamily="2" charset="-122"/>
            </a:endParaRPr>
          </a:p>
        </p:txBody>
      </p:sp>
      <p:sp>
        <p:nvSpPr>
          <p:cNvPr id="18" name="矩形 17"/>
          <p:cNvSpPr/>
          <p:nvPr/>
        </p:nvSpPr>
        <p:spPr>
          <a:xfrm>
            <a:off x="1378351" y="1707654"/>
            <a:ext cx="1681481" cy="51046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dirty="0" smtClean="0">
                <a:latin typeface="华文新魏" panose="02010800040101010101" pitchFamily="2" charset="-122"/>
                <a:ea typeface="华文新魏" panose="02010800040101010101" pitchFamily="2" charset="-122"/>
              </a:rPr>
              <a:t>无旋场</a:t>
            </a:r>
            <a:endParaRPr lang="zh-CN" altLang="en-US" sz="2400" dirty="0">
              <a:latin typeface="华文新魏" panose="02010800040101010101" pitchFamily="2" charset="-122"/>
              <a:ea typeface="华文新魏" panose="02010800040101010101" pitchFamily="2" charset="-122"/>
            </a:endParaRPr>
          </a:p>
        </p:txBody>
      </p:sp>
      <p:sp>
        <p:nvSpPr>
          <p:cNvPr id="19" name="矩形 18"/>
          <p:cNvSpPr/>
          <p:nvPr/>
        </p:nvSpPr>
        <p:spPr>
          <a:xfrm>
            <a:off x="1403648" y="3260355"/>
            <a:ext cx="1825497"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dirty="0" smtClean="0">
                <a:latin typeface="华文新魏" panose="02010800040101010101" pitchFamily="2" charset="-122"/>
                <a:ea typeface="华文新魏" panose="02010800040101010101" pitchFamily="2" charset="-122"/>
              </a:rPr>
              <a:t>有散有旋场</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49259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4"/>
          <p:cNvSpPr txBox="1">
            <a:spLocks noChangeArrowheads="1"/>
          </p:cNvSpPr>
          <p:nvPr/>
        </p:nvSpPr>
        <p:spPr bwMode="auto">
          <a:xfrm>
            <a:off x="611560" y="915566"/>
            <a:ext cx="82089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1085850" lvl="1" indent="-342900">
              <a:lnSpc>
                <a:spcPct val="150000"/>
              </a:lnSpc>
              <a:spcBef>
                <a:spcPct val="0"/>
              </a:spcBef>
              <a:buClr>
                <a:srgbClr val="7030A0"/>
              </a:buClr>
              <a:buFont typeface="+mj-ea"/>
              <a:buAutoNum type="circleNumDbPlain"/>
            </a:pPr>
            <a:r>
              <a:rPr lang="zh-CN" altLang="en-US" sz="1800" dirty="0" smtClean="0">
                <a:latin typeface="+mn-ea"/>
                <a:ea typeface="+mn-ea"/>
              </a:rPr>
              <a:t>特性：</a:t>
            </a:r>
            <a:r>
              <a:rPr lang="zh-CN" altLang="zh-CN" sz="1800" dirty="0" smtClean="0">
                <a:latin typeface="+mn-ea"/>
                <a:ea typeface="+mn-ea"/>
              </a:rPr>
              <a:t>无旋场</a:t>
            </a:r>
            <a:r>
              <a:rPr lang="zh-CN" altLang="zh-CN" sz="1800" dirty="0">
                <a:latin typeface="+mn-ea"/>
                <a:ea typeface="+mn-ea"/>
              </a:rPr>
              <a:t>无旋！即场空间无旋度源，矢量场呈发散状</a:t>
            </a:r>
            <a:r>
              <a:rPr lang="zh-CN" altLang="zh-CN" sz="1800" dirty="0" smtClean="0">
                <a:latin typeface="+mn-ea"/>
                <a:ea typeface="+mn-ea"/>
              </a:rPr>
              <a:t>分布</a:t>
            </a:r>
            <a:r>
              <a:rPr lang="zh-CN" altLang="zh-CN" sz="1800" dirty="0">
                <a:latin typeface="+mn-ea"/>
                <a:ea typeface="+mn-ea"/>
              </a:rPr>
              <a:t>，其</a:t>
            </a:r>
            <a:r>
              <a:rPr lang="zh-CN" altLang="zh-CN" sz="1800" dirty="0" smtClean="0">
                <a:latin typeface="+mn-ea"/>
                <a:ea typeface="+mn-ea"/>
              </a:rPr>
              <a:t>各</a:t>
            </a:r>
            <a:endParaRPr lang="en-US" altLang="zh-CN" sz="1800" dirty="0" smtClean="0">
              <a:latin typeface="+mn-ea"/>
              <a:ea typeface="+mn-ea"/>
            </a:endParaRPr>
          </a:p>
          <a:p>
            <a:pPr lvl="1" indent="0">
              <a:lnSpc>
                <a:spcPct val="150000"/>
              </a:lnSpc>
              <a:spcBef>
                <a:spcPct val="0"/>
              </a:spcBef>
              <a:buClr>
                <a:srgbClr val="7030A0"/>
              </a:buClr>
              <a:buNone/>
            </a:pPr>
            <a:r>
              <a:rPr lang="en-US" altLang="zh-CN" sz="1800" dirty="0">
                <a:latin typeface="+mn-ea"/>
                <a:ea typeface="+mn-ea"/>
              </a:rPr>
              <a:t> </a:t>
            </a:r>
            <a:r>
              <a:rPr lang="en-US" altLang="zh-CN" sz="1800" dirty="0" smtClean="0">
                <a:latin typeface="+mn-ea"/>
                <a:ea typeface="+mn-ea"/>
              </a:rPr>
              <a:t>        </a:t>
            </a:r>
            <a:r>
              <a:rPr lang="zh-CN" altLang="zh-CN" sz="1800" dirty="0" smtClean="0">
                <a:latin typeface="+mn-ea"/>
                <a:ea typeface="+mn-ea"/>
              </a:rPr>
              <a:t>处</a:t>
            </a:r>
            <a:r>
              <a:rPr lang="zh-CN" altLang="zh-CN" sz="1800" dirty="0">
                <a:latin typeface="+mn-ea"/>
                <a:ea typeface="+mn-ea"/>
              </a:rPr>
              <a:t>的旋度为</a:t>
            </a:r>
            <a:r>
              <a:rPr lang="zh-CN" altLang="zh-CN" sz="1800" dirty="0" smtClean="0">
                <a:latin typeface="+mn-ea"/>
                <a:ea typeface="+mn-ea"/>
              </a:rPr>
              <a:t>零</a:t>
            </a:r>
            <a:r>
              <a:rPr lang="zh-CN" altLang="en-US" sz="1800" dirty="0" smtClean="0">
                <a:latin typeface="+mn-ea"/>
                <a:ea typeface="+mn-ea"/>
              </a:rPr>
              <a:t>。</a:t>
            </a:r>
            <a:endParaRPr lang="zh-CN" altLang="en-US" sz="1800" dirty="0">
              <a:solidFill>
                <a:schemeClr val="tx1"/>
              </a:solidFill>
              <a:latin typeface="+mn-ea"/>
              <a:ea typeface="+mn-ea"/>
            </a:endParaRPr>
          </a:p>
        </p:txBody>
      </p:sp>
      <p:sp>
        <p:nvSpPr>
          <p:cNvPr id="55" name="Text Box 4"/>
          <p:cNvSpPr txBox="1">
            <a:spLocks noChangeArrowheads="1"/>
          </p:cNvSpPr>
          <p:nvPr/>
        </p:nvSpPr>
        <p:spPr bwMode="auto">
          <a:xfrm>
            <a:off x="611560" y="1995686"/>
            <a:ext cx="345638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1085850" lvl="1" indent="-342900">
              <a:lnSpc>
                <a:spcPct val="150000"/>
              </a:lnSpc>
              <a:spcBef>
                <a:spcPct val="0"/>
              </a:spcBef>
              <a:buClr>
                <a:srgbClr val="7030A0"/>
              </a:buClr>
              <a:buFont typeface="+mj-ea"/>
              <a:buAutoNum type="circleNumDbPlain"/>
              <a:defRPr b="1">
                <a:solidFill>
                  <a:srgbClr val="000000"/>
                </a:solidFill>
                <a:latin typeface="+mn-ea"/>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lvl="1">
              <a:buFont typeface="+mj-ea"/>
              <a:buAutoNum type="circleNumDbPlain" startAt="2"/>
            </a:pPr>
            <a:r>
              <a:rPr lang="zh-CN" altLang="en-US" dirty="0"/>
              <a:t>数学表达：</a:t>
            </a:r>
          </a:p>
        </p:txBody>
      </p:sp>
      <p:graphicFrame>
        <p:nvGraphicFramePr>
          <p:cNvPr id="56" name="Object 5"/>
          <p:cNvGraphicFramePr>
            <a:graphicFrameLocks noChangeAspect="1"/>
          </p:cNvGraphicFramePr>
          <p:nvPr>
            <p:extLst>
              <p:ext uri="{D42A27DB-BD31-4B8C-83A1-F6EECF244321}">
                <p14:modId xmlns:p14="http://schemas.microsoft.com/office/powerpoint/2010/main" val="3959718867"/>
              </p:ext>
            </p:extLst>
          </p:nvPr>
        </p:nvGraphicFramePr>
        <p:xfrm>
          <a:off x="3995937" y="3568481"/>
          <a:ext cx="1295728" cy="515437"/>
        </p:xfrm>
        <a:graphic>
          <a:graphicData uri="http://schemas.openxmlformats.org/presentationml/2006/ole">
            <mc:AlternateContent xmlns:mc="http://schemas.openxmlformats.org/markup-compatibility/2006">
              <mc:Choice xmlns:v="urn:schemas-microsoft-com:vml" Requires="v">
                <p:oleObj spid="_x0000_s7969" name="Equation" r:id="rId4" imgW="825480" imgH="317160" progId="Equation.DSMT4">
                  <p:embed/>
                </p:oleObj>
              </mc:Choice>
              <mc:Fallback>
                <p:oleObj name="Equation" r:id="rId4" imgW="825480" imgH="317160" progId="Equation.DSMT4">
                  <p:embed/>
                  <p:pic>
                    <p:nvPicPr>
                      <p:cNvPr id="79892" name="Object 5"/>
                      <p:cNvPicPr>
                        <a:picLocks noChangeAspect="1" noChangeArrowheads="1"/>
                      </p:cNvPicPr>
                      <p:nvPr/>
                    </p:nvPicPr>
                    <p:blipFill>
                      <a:blip r:embed="rId5"/>
                      <a:srcRect/>
                      <a:stretch>
                        <a:fillRect/>
                      </a:stretch>
                    </p:blipFill>
                    <p:spPr bwMode="auto">
                      <a:xfrm>
                        <a:off x="3995937" y="3568481"/>
                        <a:ext cx="1295728" cy="515437"/>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66409105"/>
              </p:ext>
            </p:extLst>
          </p:nvPr>
        </p:nvGraphicFramePr>
        <p:xfrm>
          <a:off x="3995936" y="2848401"/>
          <a:ext cx="1154631" cy="425574"/>
        </p:xfrm>
        <a:graphic>
          <a:graphicData uri="http://schemas.openxmlformats.org/presentationml/2006/ole">
            <mc:AlternateContent xmlns:mc="http://schemas.openxmlformats.org/markup-compatibility/2006">
              <mc:Choice xmlns:v="urn:schemas-microsoft-com:vml" Requires="v">
                <p:oleObj spid="_x0000_s7970" name="Equation" r:id="rId6" imgW="634680" imgH="215640" progId="Equation.DSMT4">
                  <p:embed/>
                </p:oleObj>
              </mc:Choice>
              <mc:Fallback>
                <p:oleObj name="Equation" r:id="rId6" imgW="634680" imgH="215640" progId="Equation.DSMT4">
                  <p:embed/>
                  <p:pic>
                    <p:nvPicPr>
                      <p:cNvPr id="0" name=""/>
                      <p:cNvPicPr/>
                      <p:nvPr/>
                    </p:nvPicPr>
                    <p:blipFill>
                      <a:blip r:embed="rId7"/>
                      <a:stretch>
                        <a:fillRect/>
                      </a:stretch>
                    </p:blipFill>
                    <p:spPr>
                      <a:xfrm>
                        <a:off x="3995936" y="2848401"/>
                        <a:ext cx="1154631" cy="425574"/>
                      </a:xfrm>
                      <a:prstGeom prst="rect">
                        <a:avLst/>
                      </a:prstGeom>
                    </p:spPr>
                  </p:pic>
                </p:oleObj>
              </mc:Fallback>
            </mc:AlternateContent>
          </a:graphicData>
        </a:graphic>
      </p:graphicFrame>
      <p:grpSp>
        <p:nvGrpSpPr>
          <p:cNvPr id="57" name="Group 86"/>
          <p:cNvGrpSpPr>
            <a:grpSpLocks/>
          </p:cNvGrpSpPr>
          <p:nvPr/>
        </p:nvGrpSpPr>
        <p:grpSpPr bwMode="auto">
          <a:xfrm>
            <a:off x="988146" y="2704085"/>
            <a:ext cx="2448459" cy="1923678"/>
            <a:chOff x="3107" y="799"/>
            <a:chExt cx="1418" cy="1043"/>
          </a:xfrm>
        </p:grpSpPr>
        <p:sp>
          <p:nvSpPr>
            <p:cNvPr id="58" name="Rectangle 31"/>
            <p:cNvSpPr>
              <a:spLocks noChangeArrowheads="1"/>
            </p:cNvSpPr>
            <p:nvPr/>
          </p:nvSpPr>
          <p:spPr bwMode="auto">
            <a:xfrm>
              <a:off x="3107" y="799"/>
              <a:ext cx="1418" cy="1043"/>
            </a:xfrm>
            <a:prstGeom prst="rect">
              <a:avLst/>
            </a:prstGeom>
            <a:solidFill>
              <a:srgbClr val="CCFFFF"/>
            </a:solidFill>
            <a:ln w="9525">
              <a:solidFill>
                <a:srgbClr val="993300"/>
              </a:solidFill>
              <a:miter lim="800000"/>
              <a:headEnd/>
              <a:tailEnd/>
            </a:ln>
          </p:spPr>
          <p:txBody>
            <a:bodyPr wrap="none" anchor="ct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buClrTx/>
                <a:buSzTx/>
                <a:buFontTx/>
                <a:buNone/>
              </a:pPr>
              <a:endParaRPr lang="zh-CN" altLang="zh-CN" sz="2400" b="0">
                <a:solidFill>
                  <a:schemeClr val="tx1"/>
                </a:solidFill>
                <a:latin typeface="Arial" panose="020B0604020202020204" pitchFamily="34" charset="0"/>
              </a:endParaRPr>
            </a:p>
          </p:txBody>
        </p:sp>
        <p:grpSp>
          <p:nvGrpSpPr>
            <p:cNvPr id="59" name="Group 51"/>
            <p:cNvGrpSpPr>
              <a:grpSpLocks/>
            </p:cNvGrpSpPr>
            <p:nvPr/>
          </p:nvGrpSpPr>
          <p:grpSpPr bwMode="auto">
            <a:xfrm>
              <a:off x="3403" y="889"/>
              <a:ext cx="875" cy="885"/>
              <a:chOff x="3403" y="1253"/>
              <a:chExt cx="875" cy="885"/>
            </a:xfrm>
          </p:grpSpPr>
          <p:grpSp>
            <p:nvGrpSpPr>
              <p:cNvPr id="60" name="Group 36"/>
              <p:cNvGrpSpPr>
                <a:grpSpLocks/>
              </p:cNvGrpSpPr>
              <p:nvPr/>
            </p:nvGrpSpPr>
            <p:grpSpPr bwMode="auto">
              <a:xfrm>
                <a:off x="3837" y="1253"/>
                <a:ext cx="441" cy="448"/>
                <a:chOff x="3837" y="1253"/>
                <a:chExt cx="441" cy="448"/>
              </a:xfrm>
            </p:grpSpPr>
            <p:sp>
              <p:nvSpPr>
                <p:cNvPr id="71" name="Line 32"/>
                <p:cNvSpPr>
                  <a:spLocks noChangeShapeType="1"/>
                </p:cNvSpPr>
                <p:nvPr/>
              </p:nvSpPr>
              <p:spPr bwMode="auto">
                <a:xfrm flipV="1">
                  <a:off x="3841" y="1253"/>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2" name="Line 33"/>
                <p:cNvSpPr>
                  <a:spLocks noChangeShapeType="1"/>
                </p:cNvSpPr>
                <p:nvPr/>
              </p:nvSpPr>
              <p:spPr bwMode="auto">
                <a:xfrm rot="1800000" flipV="1">
                  <a:off x="3953" y="1293"/>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3" name="Line 34"/>
                <p:cNvSpPr>
                  <a:spLocks noChangeShapeType="1"/>
                </p:cNvSpPr>
                <p:nvPr/>
              </p:nvSpPr>
              <p:spPr bwMode="auto">
                <a:xfrm rot="3600000" flipV="1">
                  <a:off x="4041" y="1373"/>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4" name="Line 35"/>
                <p:cNvSpPr>
                  <a:spLocks noChangeShapeType="1"/>
                </p:cNvSpPr>
                <p:nvPr/>
              </p:nvSpPr>
              <p:spPr bwMode="auto">
                <a:xfrm rot="5400000" flipV="1">
                  <a:off x="4074" y="1494"/>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61" name="Line 38"/>
              <p:cNvSpPr>
                <a:spLocks noChangeShapeType="1"/>
              </p:cNvSpPr>
              <p:nvPr/>
            </p:nvSpPr>
            <p:spPr bwMode="auto">
              <a:xfrm>
                <a:off x="3845" y="1730"/>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2" name="Line 39"/>
              <p:cNvSpPr>
                <a:spLocks noChangeShapeType="1"/>
              </p:cNvSpPr>
              <p:nvPr/>
            </p:nvSpPr>
            <p:spPr bwMode="auto">
              <a:xfrm rot="-1800000">
                <a:off x="3957" y="1690"/>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3" name="Line 40"/>
              <p:cNvSpPr>
                <a:spLocks noChangeShapeType="1"/>
              </p:cNvSpPr>
              <p:nvPr/>
            </p:nvSpPr>
            <p:spPr bwMode="auto">
              <a:xfrm rot="-3600000">
                <a:off x="4045" y="1610"/>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64" name="Group 49"/>
              <p:cNvGrpSpPr>
                <a:grpSpLocks/>
              </p:cNvGrpSpPr>
              <p:nvPr/>
            </p:nvGrpSpPr>
            <p:grpSpPr bwMode="auto">
              <a:xfrm flipH="1">
                <a:off x="3403" y="1298"/>
                <a:ext cx="441" cy="805"/>
                <a:chOff x="3973" y="1429"/>
                <a:chExt cx="441" cy="805"/>
              </a:xfrm>
            </p:grpSpPr>
            <p:sp>
              <p:nvSpPr>
                <p:cNvPr id="66" name="Line 44"/>
                <p:cNvSpPr>
                  <a:spLocks noChangeShapeType="1"/>
                </p:cNvSpPr>
                <p:nvPr/>
              </p:nvSpPr>
              <p:spPr bwMode="auto">
                <a:xfrm rot="1800000" flipV="1">
                  <a:off x="4089" y="1429"/>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7" name="Line 45"/>
                <p:cNvSpPr>
                  <a:spLocks noChangeShapeType="1"/>
                </p:cNvSpPr>
                <p:nvPr/>
              </p:nvSpPr>
              <p:spPr bwMode="auto">
                <a:xfrm rot="3600000" flipV="1">
                  <a:off x="4177" y="1509"/>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8" name="Line 46"/>
                <p:cNvSpPr>
                  <a:spLocks noChangeShapeType="1"/>
                </p:cNvSpPr>
                <p:nvPr/>
              </p:nvSpPr>
              <p:spPr bwMode="auto">
                <a:xfrm rot="5400000" flipV="1">
                  <a:off x="4210" y="1630"/>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9" name="Line 47"/>
                <p:cNvSpPr>
                  <a:spLocks noChangeShapeType="1"/>
                </p:cNvSpPr>
                <p:nvPr/>
              </p:nvSpPr>
              <p:spPr bwMode="auto">
                <a:xfrm rot="-1800000">
                  <a:off x="4093" y="1826"/>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0" name="Line 48"/>
                <p:cNvSpPr>
                  <a:spLocks noChangeShapeType="1"/>
                </p:cNvSpPr>
                <p:nvPr/>
              </p:nvSpPr>
              <p:spPr bwMode="auto">
                <a:xfrm rot="-3600000">
                  <a:off x="4181" y="1746"/>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65" name="Oval 50"/>
              <p:cNvSpPr>
                <a:spLocks noChangeArrowheads="1"/>
              </p:cNvSpPr>
              <p:nvPr/>
            </p:nvSpPr>
            <p:spPr bwMode="auto">
              <a:xfrm>
                <a:off x="3795" y="1661"/>
                <a:ext cx="91" cy="91"/>
              </a:xfrm>
              <a:prstGeom prst="ellipse">
                <a:avLst/>
              </a:prstGeom>
              <a:solidFill>
                <a:srgbClr val="FF6600"/>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grpSp>
      </p:grpSp>
      <p:graphicFrame>
        <p:nvGraphicFramePr>
          <p:cNvPr id="7" name="对象 6"/>
          <p:cNvGraphicFramePr>
            <a:graphicFrameLocks noChangeAspect="1"/>
          </p:cNvGraphicFramePr>
          <p:nvPr>
            <p:extLst>
              <p:ext uri="{D42A27DB-BD31-4B8C-83A1-F6EECF244321}">
                <p14:modId xmlns:p14="http://schemas.microsoft.com/office/powerpoint/2010/main" val="444836564"/>
              </p:ext>
            </p:extLst>
          </p:nvPr>
        </p:nvGraphicFramePr>
        <p:xfrm>
          <a:off x="5352361" y="2848400"/>
          <a:ext cx="1595903" cy="425574"/>
        </p:xfrm>
        <a:graphic>
          <a:graphicData uri="http://schemas.openxmlformats.org/presentationml/2006/ole">
            <mc:AlternateContent xmlns:mc="http://schemas.openxmlformats.org/markup-compatibility/2006">
              <mc:Choice xmlns:v="urn:schemas-microsoft-com:vml" Requires="v">
                <p:oleObj spid="_x0000_s7971" name="Equation" r:id="rId8" imgW="761760" imgH="203040" progId="Equation.DSMT4">
                  <p:embed/>
                </p:oleObj>
              </mc:Choice>
              <mc:Fallback>
                <p:oleObj name="Equation" r:id="rId8" imgW="761760" imgH="203040" progId="Equation.DSMT4">
                  <p:embed/>
                  <p:pic>
                    <p:nvPicPr>
                      <p:cNvPr id="0" name=""/>
                      <p:cNvPicPr/>
                      <p:nvPr/>
                    </p:nvPicPr>
                    <p:blipFill>
                      <a:blip r:embed="rId9"/>
                      <a:stretch>
                        <a:fillRect/>
                      </a:stretch>
                    </p:blipFill>
                    <p:spPr>
                      <a:xfrm>
                        <a:off x="5352361" y="2848400"/>
                        <a:ext cx="1595903" cy="425574"/>
                      </a:xfrm>
                      <a:prstGeom prst="rect">
                        <a:avLst/>
                      </a:prstGeom>
                    </p:spPr>
                  </p:pic>
                </p:oleObj>
              </mc:Fallback>
            </mc:AlternateContent>
          </a:graphicData>
        </a:graphic>
      </p:graphicFrame>
      <p:graphicFrame>
        <p:nvGraphicFramePr>
          <p:cNvPr id="82" name="Object 13"/>
          <p:cNvGraphicFramePr>
            <a:graphicFrameLocks noChangeAspect="1"/>
          </p:cNvGraphicFramePr>
          <p:nvPr>
            <p:extLst>
              <p:ext uri="{D42A27DB-BD31-4B8C-83A1-F6EECF244321}">
                <p14:modId xmlns:p14="http://schemas.microsoft.com/office/powerpoint/2010/main" val="1300122146"/>
              </p:ext>
            </p:extLst>
          </p:nvPr>
        </p:nvGraphicFramePr>
        <p:xfrm>
          <a:off x="7020272" y="2920409"/>
          <a:ext cx="1008112" cy="357063"/>
        </p:xfrm>
        <a:graphic>
          <a:graphicData uri="http://schemas.openxmlformats.org/presentationml/2006/ole">
            <mc:AlternateContent xmlns:mc="http://schemas.openxmlformats.org/markup-compatibility/2006">
              <mc:Choice xmlns:v="urn:schemas-microsoft-com:vml" Requires="v">
                <p:oleObj spid="_x0000_s7972" name="Equation" r:id="rId10" imgW="504945" imgH="114417" progId="Equation.DSMT4">
                  <p:embed/>
                </p:oleObj>
              </mc:Choice>
              <mc:Fallback>
                <p:oleObj name="Equation" r:id="rId10" imgW="504945" imgH="114417" progId="Equation.DSMT4">
                  <p:embed/>
                  <p:pic>
                    <p:nvPicPr>
                      <p:cNvPr id="497677"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20272" y="2920409"/>
                        <a:ext cx="1008112" cy="357063"/>
                      </a:xfrm>
                      <a:prstGeom prst="rect">
                        <a:avLst/>
                      </a:prstGeom>
                      <a:noFill/>
                      <a:ln>
                        <a:noFill/>
                      </a:ln>
                      <a:effectLst/>
                    </p:spPr>
                  </p:pic>
                </p:oleObj>
              </mc:Fallback>
            </mc:AlternateContent>
          </a:graphicData>
        </a:graphic>
      </p:graphicFrame>
      <p:sp>
        <p:nvSpPr>
          <p:cNvPr id="8" name="圆角矩形标注 7"/>
          <p:cNvSpPr/>
          <p:nvPr/>
        </p:nvSpPr>
        <p:spPr>
          <a:xfrm>
            <a:off x="6516216" y="3424464"/>
            <a:ext cx="1368152" cy="547955"/>
          </a:xfrm>
          <a:prstGeom prst="wedgeRoundRectCallout">
            <a:avLst>
              <a:gd name="adj1" fmla="val 53091"/>
              <a:gd name="adj2" fmla="val -737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Times" panose="02020603050405020304" pitchFamily="18" charset="0"/>
                <a:cs typeface="Times" panose="02020603050405020304" pitchFamily="18" charset="0"/>
              </a:rPr>
              <a:t>无旋场的标量位函数</a:t>
            </a:r>
            <a:endParaRPr lang="zh-CN" altLang="en-US" sz="1600" dirty="0"/>
          </a:p>
        </p:txBody>
      </p:sp>
      <p:sp>
        <p:nvSpPr>
          <p:cNvPr id="28" name="Text Box 4"/>
          <p:cNvSpPr txBox="1">
            <a:spLocks noChangeArrowheads="1"/>
          </p:cNvSpPr>
          <p:nvPr/>
        </p:nvSpPr>
        <p:spPr bwMode="auto">
          <a:xfrm>
            <a:off x="861392" y="162336"/>
            <a:ext cx="7887072" cy="52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342900" indent="-342900">
              <a:lnSpc>
                <a:spcPct val="150000"/>
              </a:lnSpc>
              <a:spcBef>
                <a:spcPct val="0"/>
              </a:spcBef>
              <a:buClr>
                <a:srgbClr val="1D77C9"/>
              </a:buClr>
              <a:buSzTx/>
              <a:buFont typeface="Wingdings" panose="05000000000000000000" pitchFamily="2" charset="2"/>
              <a:buChar char="l"/>
            </a:pPr>
            <a:r>
              <a:rPr lang="zh-CN" altLang="en-US" sz="2200" dirty="0" smtClean="0">
                <a:latin typeface="+mn-ea"/>
                <a:ea typeface="+mn-ea"/>
              </a:rPr>
              <a:t>无旋场</a:t>
            </a:r>
            <a:endParaRPr lang="zh-CN" altLang="en-US" sz="2200" dirty="0">
              <a:solidFill>
                <a:schemeClr val="tx1"/>
              </a:solidFill>
              <a:latin typeface="+mn-ea"/>
              <a:ea typeface="+mn-ea"/>
            </a:endParaRPr>
          </a:p>
        </p:txBody>
      </p:sp>
    </p:spTree>
    <p:extLst>
      <p:ext uri="{BB962C8B-B14F-4D97-AF65-F5344CB8AC3E}">
        <p14:creationId xmlns:p14="http://schemas.microsoft.com/office/powerpoint/2010/main" val="3931308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par>
                                <p:cTn id="8" presetID="22" presetClass="entr" presetSubtype="1"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2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27584" y="224799"/>
            <a:ext cx="74168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50000"/>
              </a:lnSpc>
              <a:spcBef>
                <a:spcPct val="0"/>
              </a:spcBef>
              <a:buClr>
                <a:srgbClr val="1D77C9"/>
              </a:buClr>
              <a:buSzTx/>
              <a:buFont typeface="Wingdings" panose="05000000000000000000" pitchFamily="2" charset="2"/>
              <a:buChar char="l"/>
              <a:defRPr sz="2200" b="1">
                <a:solidFill>
                  <a:srgbClr val="000000"/>
                </a:solidFill>
                <a:latin typeface="+mn-ea"/>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smtClean="0"/>
              <a:t>无</a:t>
            </a:r>
            <a:r>
              <a:rPr lang="zh-CN" altLang="en-US" dirty="0"/>
              <a:t>散场</a:t>
            </a:r>
          </a:p>
        </p:txBody>
      </p:sp>
      <p:sp>
        <p:nvSpPr>
          <p:cNvPr id="3" name="Text Box 4"/>
          <p:cNvSpPr txBox="1">
            <a:spLocks noChangeArrowheads="1"/>
          </p:cNvSpPr>
          <p:nvPr/>
        </p:nvSpPr>
        <p:spPr bwMode="auto">
          <a:xfrm>
            <a:off x="611560" y="915566"/>
            <a:ext cx="82089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1085850" lvl="1" indent="-342900">
              <a:lnSpc>
                <a:spcPct val="150000"/>
              </a:lnSpc>
              <a:spcBef>
                <a:spcPct val="0"/>
              </a:spcBef>
              <a:buClr>
                <a:srgbClr val="7030A0"/>
              </a:buClr>
              <a:buFont typeface="+mj-ea"/>
              <a:buAutoNum type="circleNumDbPlain"/>
              <a:defRPr b="1">
                <a:solidFill>
                  <a:srgbClr val="000000"/>
                </a:solidFill>
                <a:latin typeface="+mn-ea"/>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lvl="1"/>
            <a:r>
              <a:rPr lang="zh-CN" altLang="en-US" dirty="0"/>
              <a:t>特性：</a:t>
            </a:r>
            <a:r>
              <a:rPr lang="zh-CN" altLang="zh-CN" dirty="0"/>
              <a:t>无散场无散！即场空间无散度源，矢量场呈涡旋状分布，其各</a:t>
            </a:r>
            <a:endParaRPr lang="en-US" altLang="zh-CN" dirty="0"/>
          </a:p>
          <a:p>
            <a:pPr marL="742950" lvl="1" indent="0">
              <a:buNone/>
            </a:pPr>
            <a:r>
              <a:rPr lang="en-US" altLang="zh-CN" dirty="0"/>
              <a:t>         </a:t>
            </a:r>
            <a:r>
              <a:rPr lang="zh-CN" altLang="zh-CN" dirty="0"/>
              <a:t>处散度为零。</a:t>
            </a:r>
            <a:endParaRPr lang="zh-CN" altLang="en-US" dirty="0"/>
          </a:p>
        </p:txBody>
      </p:sp>
      <p:sp>
        <p:nvSpPr>
          <p:cNvPr id="4" name="Text Box 4"/>
          <p:cNvSpPr txBox="1">
            <a:spLocks noChangeArrowheads="1"/>
          </p:cNvSpPr>
          <p:nvPr/>
        </p:nvSpPr>
        <p:spPr bwMode="auto">
          <a:xfrm>
            <a:off x="645368" y="2067694"/>
            <a:ext cx="788707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1085850" lvl="1" indent="-342900">
              <a:lnSpc>
                <a:spcPct val="150000"/>
              </a:lnSpc>
              <a:spcBef>
                <a:spcPct val="0"/>
              </a:spcBef>
              <a:buClr>
                <a:srgbClr val="7030A0"/>
              </a:buClr>
              <a:buFont typeface="+mj-ea"/>
              <a:buAutoNum type="circleNumDbPlain"/>
              <a:defRPr b="1">
                <a:solidFill>
                  <a:srgbClr val="000000"/>
                </a:solidFill>
                <a:latin typeface="+mn-ea"/>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lvl="1">
              <a:buFont typeface="+mj-ea"/>
              <a:buAutoNum type="circleNumDbPlain" startAt="2"/>
            </a:pPr>
            <a:r>
              <a:rPr lang="zh-CN" altLang="en-US" dirty="0"/>
              <a:t>数学表达：</a:t>
            </a:r>
          </a:p>
        </p:txBody>
      </p:sp>
      <p:graphicFrame>
        <p:nvGraphicFramePr>
          <p:cNvPr id="6" name="对象 5"/>
          <p:cNvGraphicFramePr>
            <a:graphicFrameLocks noChangeAspect="1"/>
          </p:cNvGraphicFramePr>
          <p:nvPr>
            <p:extLst>
              <p:ext uri="{D42A27DB-BD31-4B8C-83A1-F6EECF244321}">
                <p14:modId xmlns:p14="http://schemas.microsoft.com/office/powerpoint/2010/main" val="3626834836"/>
              </p:ext>
            </p:extLst>
          </p:nvPr>
        </p:nvGraphicFramePr>
        <p:xfrm>
          <a:off x="4076936" y="2971196"/>
          <a:ext cx="1010098" cy="396196"/>
        </p:xfrm>
        <a:graphic>
          <a:graphicData uri="http://schemas.openxmlformats.org/presentationml/2006/ole">
            <mc:AlternateContent xmlns:mc="http://schemas.openxmlformats.org/markup-compatibility/2006">
              <mc:Choice xmlns:v="urn:schemas-microsoft-com:vml" Requires="v">
                <p:oleObj spid="_x0000_s30890" name="Equation" r:id="rId4" imgW="596880" imgH="215640" progId="Equation.DSMT4">
                  <p:embed/>
                </p:oleObj>
              </mc:Choice>
              <mc:Fallback>
                <p:oleObj name="Equation" r:id="rId4" imgW="596880" imgH="215640" progId="Equation.DSMT4">
                  <p:embed/>
                  <p:pic>
                    <p:nvPicPr>
                      <p:cNvPr id="6" name="对象 5"/>
                      <p:cNvPicPr/>
                      <p:nvPr/>
                    </p:nvPicPr>
                    <p:blipFill>
                      <a:blip r:embed="rId5"/>
                      <a:stretch>
                        <a:fillRect/>
                      </a:stretch>
                    </p:blipFill>
                    <p:spPr>
                      <a:xfrm>
                        <a:off x="4076936" y="2971196"/>
                        <a:ext cx="1010098" cy="396196"/>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887595255"/>
              </p:ext>
            </p:extLst>
          </p:nvPr>
        </p:nvGraphicFramePr>
        <p:xfrm>
          <a:off x="5229592" y="2873788"/>
          <a:ext cx="1674812" cy="477837"/>
        </p:xfrm>
        <a:graphic>
          <a:graphicData uri="http://schemas.openxmlformats.org/presentationml/2006/ole">
            <mc:AlternateContent xmlns:mc="http://schemas.openxmlformats.org/markup-compatibility/2006">
              <mc:Choice xmlns:v="urn:schemas-microsoft-com:vml" Requires="v">
                <p:oleObj spid="_x0000_s30891" name="Equation" r:id="rId6" imgW="799920" imgH="228600" progId="Equation.DSMT4">
                  <p:embed/>
                </p:oleObj>
              </mc:Choice>
              <mc:Fallback>
                <p:oleObj name="Equation" r:id="rId6" imgW="799920" imgH="228600" progId="Equation.DSMT4">
                  <p:embed/>
                  <p:pic>
                    <p:nvPicPr>
                      <p:cNvPr id="7" name="对象 6"/>
                      <p:cNvPicPr/>
                      <p:nvPr/>
                    </p:nvPicPr>
                    <p:blipFill>
                      <a:blip r:embed="rId7"/>
                      <a:stretch>
                        <a:fillRect/>
                      </a:stretch>
                    </p:blipFill>
                    <p:spPr>
                      <a:xfrm>
                        <a:off x="5229592" y="2873788"/>
                        <a:ext cx="1674812" cy="477837"/>
                      </a:xfrm>
                      <a:prstGeom prst="rect">
                        <a:avLst/>
                      </a:prstGeom>
                    </p:spPr>
                  </p:pic>
                </p:oleObj>
              </mc:Fallback>
            </mc:AlternateContent>
          </a:graphicData>
        </a:graphic>
      </p:graphicFrame>
      <p:sp>
        <p:nvSpPr>
          <p:cNvPr id="27" name="圆角矩形标注 26"/>
          <p:cNvSpPr/>
          <p:nvPr/>
        </p:nvSpPr>
        <p:spPr>
          <a:xfrm>
            <a:off x="6414603" y="3487165"/>
            <a:ext cx="1479285" cy="519771"/>
          </a:xfrm>
          <a:prstGeom prst="wedgeRoundRectCallout">
            <a:avLst>
              <a:gd name="adj1" fmla="val 51853"/>
              <a:gd name="adj2" fmla="val -737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Times" panose="02020603050405020304" pitchFamily="18" charset="0"/>
                <a:cs typeface="Times" panose="02020603050405020304" pitchFamily="18" charset="0"/>
              </a:rPr>
              <a:t>无散场的矢量位函数</a:t>
            </a:r>
          </a:p>
        </p:txBody>
      </p:sp>
      <p:grpSp>
        <p:nvGrpSpPr>
          <p:cNvPr id="28" name="Group 67"/>
          <p:cNvGrpSpPr>
            <a:grpSpLocks/>
          </p:cNvGrpSpPr>
          <p:nvPr/>
        </p:nvGrpSpPr>
        <p:grpSpPr bwMode="auto">
          <a:xfrm>
            <a:off x="1043608" y="2798226"/>
            <a:ext cx="2449513" cy="1800225"/>
            <a:chOff x="340" y="1842"/>
            <a:chExt cx="1543" cy="1134"/>
          </a:xfrm>
        </p:grpSpPr>
        <p:sp>
          <p:nvSpPr>
            <p:cNvPr id="29" name="Rectangle 52"/>
            <p:cNvSpPr>
              <a:spLocks noChangeAspect="1" noChangeArrowheads="1"/>
            </p:cNvSpPr>
            <p:nvPr/>
          </p:nvSpPr>
          <p:spPr bwMode="auto">
            <a:xfrm>
              <a:off x="340" y="1842"/>
              <a:ext cx="1543" cy="1134"/>
            </a:xfrm>
            <a:prstGeom prst="rect">
              <a:avLst/>
            </a:prstGeom>
            <a:solidFill>
              <a:srgbClr val="CCFFFF"/>
            </a:solidFill>
            <a:ln w="9525">
              <a:solidFill>
                <a:srgbClr val="993300"/>
              </a:solidFill>
              <a:miter lim="800000"/>
              <a:headEnd/>
              <a:tailEnd/>
            </a:ln>
          </p:spPr>
          <p:txBody>
            <a:bodyPr wrap="none" anchor="ct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buClrTx/>
                <a:buSzTx/>
                <a:buFontTx/>
                <a:buNone/>
              </a:pPr>
              <a:endParaRPr lang="zh-CN" altLang="zh-CN" sz="2400" b="0">
                <a:solidFill>
                  <a:schemeClr val="tx1"/>
                </a:solidFill>
                <a:latin typeface="Arial" panose="020B0604020202020204" pitchFamily="34" charset="0"/>
              </a:endParaRPr>
            </a:p>
          </p:txBody>
        </p:sp>
        <p:grpSp>
          <p:nvGrpSpPr>
            <p:cNvPr id="30" name="Group 60"/>
            <p:cNvGrpSpPr>
              <a:grpSpLocks noChangeAspect="1"/>
            </p:cNvGrpSpPr>
            <p:nvPr/>
          </p:nvGrpSpPr>
          <p:grpSpPr bwMode="auto">
            <a:xfrm>
              <a:off x="634" y="1939"/>
              <a:ext cx="952" cy="952"/>
              <a:chOff x="657" y="1933"/>
              <a:chExt cx="861" cy="861"/>
            </a:xfrm>
          </p:grpSpPr>
          <p:sp>
            <p:nvSpPr>
              <p:cNvPr id="38" name="Oval 54"/>
              <p:cNvSpPr>
                <a:spLocks noChangeAspect="1" noChangeArrowheads="1"/>
              </p:cNvSpPr>
              <p:nvPr/>
            </p:nvSpPr>
            <p:spPr bwMode="auto">
              <a:xfrm>
                <a:off x="657" y="1933"/>
                <a:ext cx="861" cy="861"/>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sp>
            <p:nvSpPr>
              <p:cNvPr id="39" name="Oval 55"/>
              <p:cNvSpPr>
                <a:spLocks noChangeAspect="1" noChangeArrowheads="1"/>
              </p:cNvSpPr>
              <p:nvPr/>
            </p:nvSpPr>
            <p:spPr bwMode="auto">
              <a:xfrm>
                <a:off x="749" y="2024"/>
                <a:ext cx="680" cy="68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sp>
            <p:nvSpPr>
              <p:cNvPr id="40" name="Oval 56"/>
              <p:cNvSpPr>
                <a:spLocks noChangeAspect="1" noChangeArrowheads="1"/>
              </p:cNvSpPr>
              <p:nvPr/>
            </p:nvSpPr>
            <p:spPr bwMode="auto">
              <a:xfrm>
                <a:off x="839" y="2115"/>
                <a:ext cx="499" cy="499"/>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sp>
            <p:nvSpPr>
              <p:cNvPr id="41" name="Oval 57"/>
              <p:cNvSpPr>
                <a:spLocks noChangeAspect="1" noChangeArrowheads="1"/>
              </p:cNvSpPr>
              <p:nvPr/>
            </p:nvSpPr>
            <p:spPr bwMode="auto">
              <a:xfrm>
                <a:off x="930" y="2206"/>
                <a:ext cx="317" cy="317"/>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sp>
            <p:nvSpPr>
              <p:cNvPr id="42" name="Oval 58"/>
              <p:cNvSpPr>
                <a:spLocks noChangeAspect="1" noChangeArrowheads="1"/>
              </p:cNvSpPr>
              <p:nvPr/>
            </p:nvSpPr>
            <p:spPr bwMode="auto">
              <a:xfrm>
                <a:off x="1020" y="2296"/>
                <a:ext cx="136" cy="136"/>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grpSp>
        <p:sp>
          <p:nvSpPr>
            <p:cNvPr id="31" name="Oval 59"/>
            <p:cNvSpPr>
              <a:spLocks noChangeArrowheads="1"/>
            </p:cNvSpPr>
            <p:nvPr/>
          </p:nvSpPr>
          <p:spPr bwMode="auto">
            <a:xfrm>
              <a:off x="1065" y="2371"/>
              <a:ext cx="91" cy="91"/>
            </a:xfrm>
            <a:prstGeom prst="ellipse">
              <a:avLst/>
            </a:prstGeom>
            <a:solidFill>
              <a:srgbClr val="FF6600"/>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grpSp>
          <p:nvGrpSpPr>
            <p:cNvPr id="32" name="Group 66"/>
            <p:cNvGrpSpPr>
              <a:grpSpLocks/>
            </p:cNvGrpSpPr>
            <p:nvPr/>
          </p:nvGrpSpPr>
          <p:grpSpPr bwMode="auto">
            <a:xfrm>
              <a:off x="1180" y="2355"/>
              <a:ext cx="401" cy="136"/>
              <a:chOff x="1180" y="2326"/>
              <a:chExt cx="401" cy="136"/>
            </a:xfrm>
          </p:grpSpPr>
          <p:sp>
            <p:nvSpPr>
              <p:cNvPr id="33" name="Line 61"/>
              <p:cNvSpPr>
                <a:spLocks noChangeShapeType="1"/>
              </p:cNvSpPr>
              <p:nvPr/>
            </p:nvSpPr>
            <p:spPr bwMode="auto">
              <a:xfrm>
                <a:off x="1581" y="2326"/>
                <a:ext cx="0" cy="136"/>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4" name="Line 62"/>
              <p:cNvSpPr>
                <a:spLocks noChangeShapeType="1"/>
              </p:cNvSpPr>
              <p:nvPr/>
            </p:nvSpPr>
            <p:spPr bwMode="auto">
              <a:xfrm>
                <a:off x="1482" y="2326"/>
                <a:ext cx="0" cy="136"/>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5" name="Line 63"/>
              <p:cNvSpPr>
                <a:spLocks noChangeShapeType="1"/>
              </p:cNvSpPr>
              <p:nvPr/>
            </p:nvSpPr>
            <p:spPr bwMode="auto">
              <a:xfrm>
                <a:off x="1383" y="2326"/>
                <a:ext cx="0" cy="136"/>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6" name="Line 64"/>
              <p:cNvSpPr>
                <a:spLocks noChangeShapeType="1"/>
              </p:cNvSpPr>
              <p:nvPr/>
            </p:nvSpPr>
            <p:spPr bwMode="auto">
              <a:xfrm>
                <a:off x="1279" y="2326"/>
                <a:ext cx="0" cy="136"/>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7" name="Line 65"/>
              <p:cNvSpPr>
                <a:spLocks noChangeShapeType="1"/>
              </p:cNvSpPr>
              <p:nvPr/>
            </p:nvSpPr>
            <p:spPr bwMode="auto">
              <a:xfrm>
                <a:off x="1180" y="2348"/>
                <a:ext cx="0" cy="106"/>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43" name="Object 11"/>
          <p:cNvGraphicFramePr>
            <a:graphicFrameLocks noChangeAspect="1"/>
          </p:cNvGraphicFramePr>
          <p:nvPr>
            <p:extLst>
              <p:ext uri="{D42A27DB-BD31-4B8C-83A1-F6EECF244321}">
                <p14:modId xmlns:p14="http://schemas.microsoft.com/office/powerpoint/2010/main" val="528758837"/>
              </p:ext>
            </p:extLst>
          </p:nvPr>
        </p:nvGraphicFramePr>
        <p:xfrm>
          <a:off x="6957784" y="2970501"/>
          <a:ext cx="1142608" cy="379679"/>
        </p:xfrm>
        <a:graphic>
          <a:graphicData uri="http://schemas.openxmlformats.org/presentationml/2006/ole">
            <mc:AlternateContent xmlns:mc="http://schemas.openxmlformats.org/markup-compatibility/2006">
              <mc:Choice xmlns:v="urn:schemas-microsoft-com:vml" Requires="v">
                <p:oleObj spid="_x0000_s30892" name="Equation" r:id="rId8" imgW="672840" imgH="215640" progId="Equation.DSMT4">
                  <p:embed/>
                </p:oleObj>
              </mc:Choice>
              <mc:Fallback>
                <p:oleObj name="Equation" r:id="rId8" imgW="672840" imgH="215640" progId="Equation.DSMT4">
                  <p:embed/>
                  <p:pic>
                    <p:nvPicPr>
                      <p:cNvPr id="498699" name="Object 11"/>
                      <p:cNvPicPr>
                        <a:picLocks noChangeAspect="1" noChangeArrowheads="1"/>
                      </p:cNvPicPr>
                      <p:nvPr/>
                    </p:nvPicPr>
                    <p:blipFill>
                      <a:blip r:embed="rId9"/>
                      <a:srcRect/>
                      <a:stretch>
                        <a:fillRect/>
                      </a:stretch>
                    </p:blipFill>
                    <p:spPr bwMode="auto">
                      <a:xfrm>
                        <a:off x="6957784" y="2970501"/>
                        <a:ext cx="1142608" cy="379679"/>
                      </a:xfrm>
                      <a:prstGeom prst="rect">
                        <a:avLst/>
                      </a:prstGeom>
                      <a:noFill/>
                      <a:ln>
                        <a:noFill/>
                      </a:ln>
                      <a:effectLst/>
                      <a:extLst/>
                    </p:spPr>
                  </p:pic>
                </p:oleObj>
              </mc:Fallback>
            </mc:AlternateContent>
          </a:graphicData>
        </a:graphic>
      </p:graphicFrame>
      <p:graphicFrame>
        <p:nvGraphicFramePr>
          <p:cNvPr id="44" name="Object 5"/>
          <p:cNvGraphicFramePr>
            <a:graphicFrameLocks noChangeAspect="1"/>
          </p:cNvGraphicFramePr>
          <p:nvPr>
            <p:extLst>
              <p:ext uri="{D42A27DB-BD31-4B8C-83A1-F6EECF244321}">
                <p14:modId xmlns:p14="http://schemas.microsoft.com/office/powerpoint/2010/main" val="1578332780"/>
              </p:ext>
            </p:extLst>
          </p:nvPr>
        </p:nvGraphicFramePr>
        <p:xfrm>
          <a:off x="4077464" y="3690582"/>
          <a:ext cx="1234274" cy="537352"/>
        </p:xfrm>
        <a:graphic>
          <a:graphicData uri="http://schemas.openxmlformats.org/presentationml/2006/ole">
            <mc:AlternateContent xmlns:mc="http://schemas.openxmlformats.org/markup-compatibility/2006">
              <mc:Choice xmlns:v="urn:schemas-microsoft-com:vml" Requires="v">
                <p:oleObj spid="_x0000_s30893" name="Equation" r:id="rId10" imgW="838080" imgH="317160" progId="Equation.DSMT4">
                  <p:embed/>
                </p:oleObj>
              </mc:Choice>
              <mc:Fallback>
                <p:oleObj name="Equation" r:id="rId10" imgW="838080" imgH="317160" progId="Equation.DSMT4">
                  <p:embed/>
                  <p:pic>
                    <p:nvPicPr>
                      <p:cNvPr id="81938" name="Object 5"/>
                      <p:cNvPicPr>
                        <a:picLocks noChangeAspect="1" noChangeArrowheads="1"/>
                      </p:cNvPicPr>
                      <p:nvPr/>
                    </p:nvPicPr>
                    <p:blipFill>
                      <a:blip r:embed="rId11"/>
                      <a:srcRect/>
                      <a:stretch>
                        <a:fillRect/>
                      </a:stretch>
                    </p:blipFill>
                    <p:spPr bwMode="auto">
                      <a:xfrm>
                        <a:off x="4077464" y="3690582"/>
                        <a:ext cx="1234274" cy="53735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3858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1000"/>
                                        <p:tgtEl>
                                          <p:spTgt spid="28"/>
                                        </p:tgtEl>
                                      </p:cBhvr>
                                    </p:animEffect>
                                  </p:childTnLst>
                                </p:cTn>
                              </p:par>
                              <p:par>
                                <p:cTn id="8" presetID="22" presetClass="entr" presetSubtype="1"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43394"/>
            <a:ext cx="74168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50000"/>
              </a:lnSpc>
              <a:spcBef>
                <a:spcPct val="0"/>
              </a:spcBef>
              <a:buClr>
                <a:srgbClr val="1D77C9"/>
              </a:buClr>
              <a:buSzTx/>
              <a:buFont typeface="Wingdings" panose="05000000000000000000" pitchFamily="2" charset="2"/>
              <a:buChar char="l"/>
              <a:defRPr sz="2200" b="1">
                <a:solidFill>
                  <a:srgbClr val="000000"/>
                </a:solidFill>
                <a:latin typeface="+mn-ea"/>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smtClean="0"/>
              <a:t>有</a:t>
            </a:r>
            <a:r>
              <a:rPr lang="zh-CN" altLang="en-US" dirty="0"/>
              <a:t>散有旋场</a:t>
            </a:r>
          </a:p>
        </p:txBody>
      </p:sp>
      <p:sp>
        <p:nvSpPr>
          <p:cNvPr id="3" name="Text Box 4"/>
          <p:cNvSpPr txBox="1">
            <a:spLocks noChangeArrowheads="1"/>
          </p:cNvSpPr>
          <p:nvPr/>
        </p:nvSpPr>
        <p:spPr bwMode="auto">
          <a:xfrm>
            <a:off x="861392" y="915566"/>
            <a:ext cx="8031088" cy="85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1085850" lvl="1" indent="-342900">
              <a:lnSpc>
                <a:spcPct val="150000"/>
              </a:lnSpc>
              <a:spcBef>
                <a:spcPct val="0"/>
              </a:spcBef>
              <a:buClr>
                <a:srgbClr val="7030A0"/>
              </a:buClr>
              <a:buSzTx/>
              <a:buFont typeface="+mj-ea"/>
              <a:buAutoNum type="circleNumDbPlain"/>
            </a:pPr>
            <a:r>
              <a:rPr lang="zh-CN" altLang="en-US" sz="1800" dirty="0">
                <a:latin typeface="+mn-ea"/>
                <a:ea typeface="+mn-ea"/>
              </a:rPr>
              <a:t>特性：</a:t>
            </a:r>
            <a:r>
              <a:rPr lang="zh-CN" altLang="zh-CN" sz="1800" dirty="0">
                <a:latin typeface="+mn-ea"/>
                <a:ea typeface="+mn-ea"/>
              </a:rPr>
              <a:t>场空间即存在散度源，也存在旋度源。场源所在</a:t>
            </a:r>
            <a:r>
              <a:rPr lang="zh-CN" altLang="zh-CN" sz="1800" dirty="0" smtClean="0">
                <a:latin typeface="+mn-ea"/>
                <a:ea typeface="+mn-ea"/>
              </a:rPr>
              <a:t>位置处</a:t>
            </a:r>
            <a:r>
              <a:rPr lang="zh-CN" altLang="zh-CN" sz="1800" dirty="0">
                <a:latin typeface="+mn-ea"/>
                <a:ea typeface="+mn-ea"/>
              </a:rPr>
              <a:t>，</a:t>
            </a:r>
            <a:r>
              <a:rPr lang="zh-CN" altLang="zh-CN" sz="1800" dirty="0" smtClean="0">
                <a:latin typeface="+mn-ea"/>
                <a:ea typeface="+mn-ea"/>
              </a:rPr>
              <a:t>其</a:t>
            </a:r>
            <a:endParaRPr lang="en-US" altLang="zh-CN" sz="1800" dirty="0" smtClean="0">
              <a:latin typeface="+mn-ea"/>
              <a:ea typeface="+mn-ea"/>
            </a:endParaRPr>
          </a:p>
          <a:p>
            <a:pPr lvl="1" indent="0">
              <a:lnSpc>
                <a:spcPct val="150000"/>
              </a:lnSpc>
              <a:spcBef>
                <a:spcPct val="0"/>
              </a:spcBef>
              <a:buClr>
                <a:srgbClr val="7030A0"/>
              </a:buClr>
              <a:buSzTx/>
              <a:buNone/>
            </a:pPr>
            <a:r>
              <a:rPr lang="en-US" altLang="zh-CN" sz="1800" dirty="0">
                <a:latin typeface="+mn-ea"/>
                <a:ea typeface="+mn-ea"/>
              </a:rPr>
              <a:t> </a:t>
            </a:r>
            <a:r>
              <a:rPr lang="en-US" altLang="zh-CN" sz="1800" dirty="0" smtClean="0">
                <a:latin typeface="+mn-ea"/>
                <a:ea typeface="+mn-ea"/>
              </a:rPr>
              <a:t>        </a:t>
            </a:r>
            <a:r>
              <a:rPr lang="zh-CN" altLang="zh-CN" sz="1800" dirty="0" smtClean="0">
                <a:latin typeface="+mn-ea"/>
                <a:ea typeface="+mn-ea"/>
              </a:rPr>
              <a:t>相应</a:t>
            </a:r>
            <a:r>
              <a:rPr lang="zh-CN" altLang="zh-CN" sz="1800" dirty="0">
                <a:latin typeface="+mn-ea"/>
                <a:ea typeface="+mn-ea"/>
              </a:rPr>
              <a:t>的散度或旋度不为零。</a:t>
            </a:r>
            <a:endParaRPr lang="zh-CN" altLang="en-US" sz="1800" dirty="0">
              <a:latin typeface="+mn-ea"/>
              <a:ea typeface="+mn-ea"/>
            </a:endParaRPr>
          </a:p>
        </p:txBody>
      </p:sp>
      <p:sp>
        <p:nvSpPr>
          <p:cNvPr id="4" name="Text Box 4"/>
          <p:cNvSpPr txBox="1">
            <a:spLocks noChangeArrowheads="1"/>
          </p:cNvSpPr>
          <p:nvPr/>
        </p:nvSpPr>
        <p:spPr bwMode="auto">
          <a:xfrm>
            <a:off x="861392" y="2067694"/>
            <a:ext cx="788707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1085850" lvl="1" indent="-342900">
              <a:lnSpc>
                <a:spcPct val="150000"/>
              </a:lnSpc>
              <a:spcBef>
                <a:spcPct val="0"/>
              </a:spcBef>
              <a:buClr>
                <a:srgbClr val="7030A0"/>
              </a:buClr>
              <a:buSzTx/>
              <a:buFont typeface="+mj-ea"/>
              <a:buAutoNum type="circleNumDbPlain"/>
              <a:defRPr b="1">
                <a:solidFill>
                  <a:srgbClr val="000000"/>
                </a:solidFill>
                <a:latin typeface="+mn-ea"/>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lvl="1">
              <a:buFont typeface="+mj-ea"/>
              <a:buAutoNum type="circleNumDbPlain" startAt="2"/>
            </a:pPr>
            <a:r>
              <a:rPr lang="zh-CN" altLang="en-US" dirty="0"/>
              <a:t>数学表达：</a:t>
            </a:r>
          </a:p>
        </p:txBody>
      </p:sp>
      <p:grpSp>
        <p:nvGrpSpPr>
          <p:cNvPr id="25" name="Group 88"/>
          <p:cNvGrpSpPr>
            <a:grpSpLocks/>
          </p:cNvGrpSpPr>
          <p:nvPr/>
        </p:nvGrpSpPr>
        <p:grpSpPr bwMode="auto">
          <a:xfrm>
            <a:off x="1072073" y="2859782"/>
            <a:ext cx="2449512" cy="1828800"/>
            <a:chOff x="3106" y="2342"/>
            <a:chExt cx="1543" cy="1088"/>
          </a:xfrm>
        </p:grpSpPr>
        <p:sp>
          <p:nvSpPr>
            <p:cNvPr id="26" name="Rectangle 68"/>
            <p:cNvSpPr>
              <a:spLocks noChangeArrowheads="1"/>
            </p:cNvSpPr>
            <p:nvPr/>
          </p:nvSpPr>
          <p:spPr bwMode="auto">
            <a:xfrm>
              <a:off x="3106" y="2342"/>
              <a:ext cx="1543" cy="1088"/>
            </a:xfrm>
            <a:prstGeom prst="rect">
              <a:avLst/>
            </a:prstGeom>
            <a:solidFill>
              <a:srgbClr val="CCFFFF"/>
            </a:solidFill>
            <a:ln w="9525">
              <a:solidFill>
                <a:srgbClr val="993300"/>
              </a:solidFill>
              <a:miter lim="800000"/>
              <a:headEnd/>
              <a:tailEnd/>
            </a:ln>
          </p:spPr>
          <p:txBody>
            <a:bodyPr wrap="none" anchor="ct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buClrTx/>
                <a:buSzTx/>
                <a:buFontTx/>
                <a:buNone/>
              </a:pPr>
              <a:endParaRPr lang="zh-CN" altLang="zh-CN" sz="2400" b="0">
                <a:solidFill>
                  <a:schemeClr val="tx1"/>
                </a:solidFill>
                <a:latin typeface="Arial" panose="020B0604020202020204" pitchFamily="34" charset="0"/>
              </a:endParaRPr>
            </a:p>
          </p:txBody>
        </p:sp>
        <p:grpSp>
          <p:nvGrpSpPr>
            <p:cNvPr id="27" name="Group 85"/>
            <p:cNvGrpSpPr>
              <a:grpSpLocks/>
            </p:cNvGrpSpPr>
            <p:nvPr/>
          </p:nvGrpSpPr>
          <p:grpSpPr bwMode="auto">
            <a:xfrm>
              <a:off x="3453" y="2478"/>
              <a:ext cx="760" cy="862"/>
              <a:chOff x="3120" y="2341"/>
              <a:chExt cx="760" cy="862"/>
            </a:xfrm>
          </p:grpSpPr>
          <p:grpSp>
            <p:nvGrpSpPr>
              <p:cNvPr id="28" name="Group 73"/>
              <p:cNvGrpSpPr>
                <a:grpSpLocks/>
              </p:cNvGrpSpPr>
              <p:nvPr/>
            </p:nvGrpSpPr>
            <p:grpSpPr bwMode="auto">
              <a:xfrm>
                <a:off x="3168" y="2341"/>
                <a:ext cx="696" cy="440"/>
                <a:chOff x="3168" y="2341"/>
                <a:chExt cx="696" cy="440"/>
              </a:xfrm>
            </p:grpSpPr>
            <p:sp>
              <p:nvSpPr>
                <p:cNvPr id="40" name="Freeform 69"/>
                <p:cNvSpPr>
                  <a:spLocks/>
                </p:cNvSpPr>
                <p:nvPr/>
              </p:nvSpPr>
              <p:spPr bwMode="auto">
                <a:xfrm>
                  <a:off x="3168" y="2387"/>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Freeform 70"/>
                <p:cNvSpPr>
                  <a:spLocks/>
                </p:cNvSpPr>
                <p:nvPr/>
              </p:nvSpPr>
              <p:spPr bwMode="auto">
                <a:xfrm rot="1800000">
                  <a:off x="3280" y="2341"/>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Freeform 71"/>
                <p:cNvSpPr>
                  <a:spLocks/>
                </p:cNvSpPr>
                <p:nvPr/>
              </p:nvSpPr>
              <p:spPr bwMode="auto">
                <a:xfrm rot="3600000">
                  <a:off x="3400" y="2359"/>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sp>
              <p:nvSpPr>
                <p:cNvPr id="43" name="Freeform 72"/>
                <p:cNvSpPr>
                  <a:spLocks/>
                </p:cNvSpPr>
                <p:nvPr/>
              </p:nvSpPr>
              <p:spPr bwMode="auto">
                <a:xfrm rot="5400000">
                  <a:off x="3511" y="2428"/>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grpSp>
          <p:grpSp>
            <p:nvGrpSpPr>
              <p:cNvPr id="29" name="Group 74"/>
              <p:cNvGrpSpPr>
                <a:grpSpLocks/>
              </p:cNvGrpSpPr>
              <p:nvPr/>
            </p:nvGrpSpPr>
            <p:grpSpPr bwMode="auto">
              <a:xfrm rot="7200000">
                <a:off x="3312" y="2635"/>
                <a:ext cx="696" cy="440"/>
                <a:chOff x="3168" y="2341"/>
                <a:chExt cx="696" cy="440"/>
              </a:xfrm>
            </p:grpSpPr>
            <p:sp>
              <p:nvSpPr>
                <p:cNvPr id="36" name="Freeform 75"/>
                <p:cNvSpPr>
                  <a:spLocks/>
                </p:cNvSpPr>
                <p:nvPr/>
              </p:nvSpPr>
              <p:spPr bwMode="auto">
                <a:xfrm>
                  <a:off x="3168" y="2387"/>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sp>
              <p:nvSpPr>
                <p:cNvPr id="37" name="Freeform 76"/>
                <p:cNvSpPr>
                  <a:spLocks/>
                </p:cNvSpPr>
                <p:nvPr/>
              </p:nvSpPr>
              <p:spPr bwMode="auto">
                <a:xfrm rot="1800000">
                  <a:off x="3280" y="2341"/>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38" name="Freeform 77"/>
                <p:cNvSpPr>
                  <a:spLocks/>
                </p:cNvSpPr>
                <p:nvPr/>
              </p:nvSpPr>
              <p:spPr bwMode="auto">
                <a:xfrm rot="3600000">
                  <a:off x="3400" y="2359"/>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39" name="Freeform 78"/>
                <p:cNvSpPr>
                  <a:spLocks/>
                </p:cNvSpPr>
                <p:nvPr/>
              </p:nvSpPr>
              <p:spPr bwMode="auto">
                <a:xfrm rot="5400000">
                  <a:off x="3511" y="2428"/>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grpSp>
          <p:grpSp>
            <p:nvGrpSpPr>
              <p:cNvPr id="30" name="Group 79"/>
              <p:cNvGrpSpPr>
                <a:grpSpLocks/>
              </p:cNvGrpSpPr>
              <p:nvPr/>
            </p:nvGrpSpPr>
            <p:grpSpPr bwMode="auto">
              <a:xfrm rot="-7200000">
                <a:off x="2992" y="2606"/>
                <a:ext cx="696" cy="440"/>
                <a:chOff x="3168" y="2341"/>
                <a:chExt cx="696" cy="440"/>
              </a:xfrm>
            </p:grpSpPr>
            <p:sp>
              <p:nvSpPr>
                <p:cNvPr id="32" name="Freeform 80"/>
                <p:cNvSpPr>
                  <a:spLocks/>
                </p:cNvSpPr>
                <p:nvPr/>
              </p:nvSpPr>
              <p:spPr bwMode="auto">
                <a:xfrm>
                  <a:off x="3168" y="2387"/>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33" name="Freeform 81"/>
                <p:cNvSpPr>
                  <a:spLocks/>
                </p:cNvSpPr>
                <p:nvPr/>
              </p:nvSpPr>
              <p:spPr bwMode="auto">
                <a:xfrm rot="1800000">
                  <a:off x="3280" y="2341"/>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34" name="Freeform 82"/>
                <p:cNvSpPr>
                  <a:spLocks/>
                </p:cNvSpPr>
                <p:nvPr/>
              </p:nvSpPr>
              <p:spPr bwMode="auto">
                <a:xfrm rot="3600000">
                  <a:off x="3400" y="2359"/>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35" name="Freeform 83"/>
                <p:cNvSpPr>
                  <a:spLocks/>
                </p:cNvSpPr>
                <p:nvPr/>
              </p:nvSpPr>
              <p:spPr bwMode="auto">
                <a:xfrm rot="5400000">
                  <a:off x="3511" y="2428"/>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1" name="Oval 84"/>
              <p:cNvSpPr>
                <a:spLocks noChangeArrowheads="1"/>
              </p:cNvSpPr>
              <p:nvPr/>
            </p:nvSpPr>
            <p:spPr bwMode="auto">
              <a:xfrm>
                <a:off x="3454" y="2704"/>
                <a:ext cx="91" cy="91"/>
              </a:xfrm>
              <a:prstGeom prst="ellipse">
                <a:avLst/>
              </a:prstGeom>
              <a:solidFill>
                <a:srgbClr val="FF6600"/>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grpSp>
      </p:grpSp>
      <p:graphicFrame>
        <p:nvGraphicFramePr>
          <p:cNvPr id="55" name="Object 16"/>
          <p:cNvGraphicFramePr>
            <a:graphicFrameLocks noChangeAspect="1"/>
          </p:cNvGraphicFramePr>
          <p:nvPr>
            <p:extLst>
              <p:ext uri="{D42A27DB-BD31-4B8C-83A1-F6EECF244321}">
                <p14:modId xmlns:p14="http://schemas.microsoft.com/office/powerpoint/2010/main" val="3233678651"/>
              </p:ext>
            </p:extLst>
          </p:nvPr>
        </p:nvGraphicFramePr>
        <p:xfrm>
          <a:off x="5995004" y="3181252"/>
          <a:ext cx="2391819" cy="436856"/>
        </p:xfrm>
        <a:graphic>
          <a:graphicData uri="http://schemas.openxmlformats.org/presentationml/2006/ole">
            <mc:AlternateContent xmlns:mc="http://schemas.openxmlformats.org/markup-compatibility/2006">
              <mc:Choice xmlns:v="urn:schemas-microsoft-com:vml" Requires="v">
                <p:oleObj spid="_x0000_s31838" name="Equation" r:id="rId4" imgW="1320227" imgH="241195" progId="Equation.DSMT4">
                  <p:embed/>
                </p:oleObj>
              </mc:Choice>
              <mc:Fallback>
                <p:oleObj name="Equation" r:id="rId4" imgW="1320227" imgH="241195" progId="Equation.DSMT4">
                  <p:embed/>
                  <p:pic>
                    <p:nvPicPr>
                      <p:cNvPr id="29"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5004" y="3181252"/>
                        <a:ext cx="2391819" cy="436856"/>
                      </a:xfrm>
                      <a:prstGeom prst="rect">
                        <a:avLst/>
                      </a:prstGeom>
                      <a:noFill/>
                      <a:ln>
                        <a:noFill/>
                      </a:ln>
                      <a:effectLst/>
                      <a:extLst/>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4256288641"/>
              </p:ext>
            </p:extLst>
          </p:nvPr>
        </p:nvGraphicFramePr>
        <p:xfrm>
          <a:off x="3741305" y="3197579"/>
          <a:ext cx="2270855" cy="420529"/>
        </p:xfrm>
        <a:graphic>
          <a:graphicData uri="http://schemas.openxmlformats.org/presentationml/2006/ole">
            <mc:AlternateContent xmlns:mc="http://schemas.openxmlformats.org/markup-compatibility/2006">
              <mc:Choice xmlns:v="urn:schemas-microsoft-com:vml" Requires="v">
                <p:oleObj spid="_x0000_s31839" name="Equation" r:id="rId6" imgW="1371600" imgH="253800" progId="Equation.DSMT4">
                  <p:embed/>
                </p:oleObj>
              </mc:Choice>
              <mc:Fallback>
                <p:oleObj name="Equation" r:id="rId6" imgW="1371600" imgH="253800" progId="Equation.DSMT4">
                  <p:embed/>
                  <p:pic>
                    <p:nvPicPr>
                      <p:cNvPr id="0" name=""/>
                      <p:cNvPicPr/>
                      <p:nvPr/>
                    </p:nvPicPr>
                    <p:blipFill>
                      <a:blip r:embed="rId7"/>
                      <a:stretch>
                        <a:fillRect/>
                      </a:stretch>
                    </p:blipFill>
                    <p:spPr>
                      <a:xfrm>
                        <a:off x="3741305" y="3197579"/>
                        <a:ext cx="2270855" cy="420529"/>
                      </a:xfrm>
                      <a:prstGeom prst="rect">
                        <a:avLst/>
                      </a:prstGeom>
                    </p:spPr>
                  </p:pic>
                </p:oleObj>
              </mc:Fallback>
            </mc:AlternateContent>
          </a:graphicData>
        </a:graphic>
      </p:graphicFrame>
      <p:sp>
        <p:nvSpPr>
          <p:cNvPr id="59" name="圆角矩形标注 58"/>
          <p:cNvSpPr/>
          <p:nvPr/>
        </p:nvSpPr>
        <p:spPr>
          <a:xfrm>
            <a:off x="3711160" y="3689754"/>
            <a:ext cx="1250586" cy="289407"/>
          </a:xfrm>
          <a:prstGeom prst="wedgeRoundRectCallout">
            <a:avLst>
              <a:gd name="adj1" fmla="val 46129"/>
              <a:gd name="adj2" fmla="val -921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Times" panose="02020603050405020304" pitchFamily="18" charset="0"/>
                <a:cs typeface="Times" panose="02020603050405020304" pitchFamily="18" charset="0"/>
              </a:rPr>
              <a:t>无旋场</a:t>
            </a:r>
            <a:r>
              <a:rPr lang="zh-CN" altLang="en-US" sz="1600" b="1" dirty="0" smtClean="0">
                <a:latin typeface="Times" panose="02020603050405020304" pitchFamily="18" charset="0"/>
                <a:cs typeface="Times" panose="02020603050405020304" pitchFamily="18" charset="0"/>
              </a:rPr>
              <a:t>部分</a:t>
            </a:r>
            <a:endParaRPr lang="zh-CN" altLang="en-US" sz="1600" b="1" dirty="0">
              <a:latin typeface="Times" panose="02020603050405020304" pitchFamily="18" charset="0"/>
              <a:cs typeface="Times" panose="02020603050405020304" pitchFamily="18" charset="0"/>
            </a:endParaRPr>
          </a:p>
        </p:txBody>
      </p:sp>
      <p:sp>
        <p:nvSpPr>
          <p:cNvPr id="61" name="圆角矩形标注 60"/>
          <p:cNvSpPr/>
          <p:nvPr/>
        </p:nvSpPr>
        <p:spPr>
          <a:xfrm>
            <a:off x="5580112" y="3691712"/>
            <a:ext cx="1296144" cy="289407"/>
          </a:xfrm>
          <a:prstGeom prst="wedgeRoundRectCallout">
            <a:avLst>
              <a:gd name="adj1" fmla="val -49235"/>
              <a:gd name="adj2" fmla="val -877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Times" panose="02020603050405020304" pitchFamily="18" charset="0"/>
                <a:cs typeface="Times" panose="02020603050405020304" pitchFamily="18" charset="0"/>
              </a:rPr>
              <a:t>无</a:t>
            </a:r>
            <a:r>
              <a:rPr lang="zh-CN" altLang="en-US" sz="1600" b="1" dirty="0">
                <a:latin typeface="Times" panose="02020603050405020304" pitchFamily="18" charset="0"/>
                <a:cs typeface="Times" panose="02020603050405020304" pitchFamily="18" charset="0"/>
              </a:rPr>
              <a:t>散</a:t>
            </a:r>
            <a:r>
              <a:rPr lang="zh-CN" altLang="en-US" sz="1600" b="1" dirty="0" smtClean="0">
                <a:latin typeface="Times" panose="02020603050405020304" pitchFamily="18" charset="0"/>
                <a:cs typeface="Times" panose="02020603050405020304" pitchFamily="18" charset="0"/>
              </a:rPr>
              <a:t>场部分</a:t>
            </a:r>
            <a:endParaRPr lang="zh-CN" altLang="en-US" sz="16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4942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1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up)">
                                      <p:cBhvr>
                                        <p:cTn id="12"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2"/>
          <p:cNvSpPr txBox="1">
            <a:spLocks noChangeArrowheads="1"/>
          </p:cNvSpPr>
          <p:nvPr/>
        </p:nvSpPr>
        <p:spPr bwMode="auto">
          <a:xfrm>
            <a:off x="827584" y="245260"/>
            <a:ext cx="74168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50000"/>
              </a:lnSpc>
              <a:spcBef>
                <a:spcPct val="0"/>
              </a:spcBef>
              <a:buClr>
                <a:srgbClr val="1D77C9"/>
              </a:buClr>
              <a:buSzTx/>
              <a:buFont typeface="Wingdings" panose="05000000000000000000" pitchFamily="2" charset="2"/>
              <a:buChar char="l"/>
              <a:defRPr sz="2200" b="1">
                <a:solidFill>
                  <a:srgbClr val="000000"/>
                </a:solidFill>
                <a:latin typeface="+mn-ea"/>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smtClean="0"/>
              <a:t>无</a:t>
            </a:r>
            <a:r>
              <a:rPr lang="zh-CN" altLang="en-US" dirty="0"/>
              <a:t>散无旋场</a:t>
            </a:r>
          </a:p>
        </p:txBody>
      </p:sp>
      <p:sp>
        <p:nvSpPr>
          <p:cNvPr id="28" name="Text Box 4"/>
          <p:cNvSpPr txBox="1">
            <a:spLocks noChangeArrowheads="1"/>
          </p:cNvSpPr>
          <p:nvPr/>
        </p:nvSpPr>
        <p:spPr bwMode="auto">
          <a:xfrm>
            <a:off x="628464" y="880348"/>
            <a:ext cx="788707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50000"/>
              </a:lnSpc>
              <a:spcBef>
                <a:spcPct val="0"/>
              </a:spcBef>
              <a:buClr>
                <a:srgbClr val="1D77C9"/>
              </a:buClr>
              <a:buSzTx/>
              <a:buFont typeface="Wingdings" panose="05000000000000000000" pitchFamily="2" charset="2"/>
              <a:buChar char="l"/>
              <a:defRPr sz="2200" b="1">
                <a:latin typeface="+mn-ea"/>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1085850" lvl="1" indent="-342900">
              <a:lnSpc>
                <a:spcPct val="150000"/>
              </a:lnSpc>
              <a:spcBef>
                <a:spcPct val="0"/>
              </a:spcBef>
              <a:buClr>
                <a:srgbClr val="7030A0"/>
              </a:buClr>
              <a:buFont typeface="+mj-ea"/>
              <a:buAutoNum type="circleNumDbPlain"/>
            </a:pPr>
            <a:r>
              <a:rPr lang="zh-CN" altLang="en-US" sz="1800" dirty="0">
                <a:latin typeface="+mn-ea"/>
                <a:ea typeface="+mn-ea"/>
              </a:rPr>
              <a:t>特性：</a:t>
            </a:r>
            <a:r>
              <a:rPr lang="zh-CN" altLang="zh-CN" sz="1800" dirty="0">
                <a:latin typeface="+mn-ea"/>
                <a:ea typeface="+mn-ea"/>
              </a:rPr>
              <a:t>所关心的场空间内无源，其中各处的散度和旋度均</a:t>
            </a:r>
            <a:r>
              <a:rPr lang="zh-CN" altLang="zh-CN" sz="1800" dirty="0" smtClean="0">
                <a:latin typeface="+mn-ea"/>
                <a:ea typeface="+mn-ea"/>
              </a:rPr>
              <a:t>为零</a:t>
            </a:r>
            <a:r>
              <a:rPr lang="zh-CN" altLang="zh-CN" sz="1800" dirty="0">
                <a:latin typeface="+mn-ea"/>
                <a:ea typeface="+mn-ea"/>
              </a:rPr>
              <a:t>。</a:t>
            </a:r>
          </a:p>
        </p:txBody>
      </p:sp>
      <p:sp>
        <p:nvSpPr>
          <p:cNvPr id="29" name="Text Box 4"/>
          <p:cNvSpPr txBox="1">
            <a:spLocks noChangeArrowheads="1"/>
          </p:cNvSpPr>
          <p:nvPr/>
        </p:nvSpPr>
        <p:spPr bwMode="auto">
          <a:xfrm>
            <a:off x="632119" y="1707654"/>
            <a:ext cx="788707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50000"/>
              </a:lnSpc>
              <a:spcBef>
                <a:spcPct val="0"/>
              </a:spcBef>
              <a:buClr>
                <a:srgbClr val="1D77C9"/>
              </a:buClr>
              <a:buSzTx/>
              <a:buFont typeface="Wingdings" panose="05000000000000000000" pitchFamily="2" charset="2"/>
              <a:buChar char="l"/>
              <a:defRPr sz="2200" b="1">
                <a:latin typeface="+mn-ea"/>
              </a:defRPr>
            </a:lvl1pPr>
            <a:lvl2pPr marL="1085850" lvl="1" indent="-342900">
              <a:lnSpc>
                <a:spcPct val="150000"/>
              </a:lnSpc>
              <a:spcBef>
                <a:spcPct val="0"/>
              </a:spcBef>
              <a:buClr>
                <a:srgbClr val="7030A0"/>
              </a:buClr>
              <a:buFont typeface="+mj-ea"/>
              <a:buAutoNum type="circleNumDbPlain"/>
              <a:defRPr b="1">
                <a:solidFill>
                  <a:srgbClr val="000000"/>
                </a:solidFill>
                <a:latin typeface="+mn-ea"/>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lvl="1">
              <a:buFont typeface="+mj-ea"/>
              <a:buAutoNum type="circleNumDbPlain" startAt="2"/>
            </a:pPr>
            <a:r>
              <a:rPr lang="zh-CN" altLang="en-US" dirty="0"/>
              <a:t>数学表达：</a:t>
            </a:r>
          </a:p>
        </p:txBody>
      </p:sp>
      <p:sp>
        <p:nvSpPr>
          <p:cNvPr id="54" name="Rectangle 21"/>
          <p:cNvSpPr>
            <a:spLocks noChangeArrowheads="1"/>
          </p:cNvSpPr>
          <p:nvPr/>
        </p:nvSpPr>
        <p:spPr bwMode="auto">
          <a:xfrm>
            <a:off x="1331640" y="2679972"/>
            <a:ext cx="2449513" cy="1655763"/>
          </a:xfrm>
          <a:prstGeom prst="rect">
            <a:avLst/>
          </a:prstGeom>
          <a:solidFill>
            <a:srgbClr val="CCFFFF"/>
          </a:solidFill>
          <a:ln w="9525">
            <a:solidFill>
              <a:srgbClr val="993300"/>
            </a:solidFill>
            <a:miter lim="800000"/>
            <a:headEnd/>
            <a:tailEnd/>
          </a:ln>
        </p:spPr>
        <p:txBody>
          <a:bodyPr wrap="none" anchor="ct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buClrTx/>
              <a:buSzTx/>
              <a:buFontTx/>
              <a:buNone/>
            </a:pPr>
            <a:endParaRPr lang="zh-CN" altLang="zh-CN" sz="2400" b="0">
              <a:solidFill>
                <a:schemeClr val="tx1"/>
              </a:solidFill>
              <a:latin typeface="Arial" panose="020B0604020202020204" pitchFamily="34" charset="0"/>
            </a:endParaRPr>
          </a:p>
        </p:txBody>
      </p:sp>
      <p:grpSp>
        <p:nvGrpSpPr>
          <p:cNvPr id="55" name="Group 28"/>
          <p:cNvGrpSpPr>
            <a:grpSpLocks/>
          </p:cNvGrpSpPr>
          <p:nvPr/>
        </p:nvGrpSpPr>
        <p:grpSpPr bwMode="auto">
          <a:xfrm>
            <a:off x="1547540" y="2930797"/>
            <a:ext cx="1944688" cy="1079500"/>
            <a:chOff x="793" y="890"/>
            <a:chExt cx="1225" cy="680"/>
          </a:xfrm>
        </p:grpSpPr>
        <p:sp>
          <p:nvSpPr>
            <p:cNvPr id="57" name="Line 22"/>
            <p:cNvSpPr>
              <a:spLocks noChangeShapeType="1"/>
            </p:cNvSpPr>
            <p:nvPr/>
          </p:nvSpPr>
          <p:spPr bwMode="auto">
            <a:xfrm>
              <a:off x="793" y="890"/>
              <a:ext cx="1225" cy="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8" name="Line 23"/>
            <p:cNvSpPr>
              <a:spLocks noChangeShapeType="1"/>
            </p:cNvSpPr>
            <p:nvPr/>
          </p:nvSpPr>
          <p:spPr bwMode="auto">
            <a:xfrm>
              <a:off x="793" y="1026"/>
              <a:ext cx="1225" cy="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9" name="Line 24"/>
            <p:cNvSpPr>
              <a:spLocks noChangeShapeType="1"/>
            </p:cNvSpPr>
            <p:nvPr/>
          </p:nvSpPr>
          <p:spPr bwMode="auto">
            <a:xfrm>
              <a:off x="793" y="1162"/>
              <a:ext cx="1225" cy="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 name="Line 25"/>
            <p:cNvSpPr>
              <a:spLocks noChangeShapeType="1"/>
            </p:cNvSpPr>
            <p:nvPr/>
          </p:nvSpPr>
          <p:spPr bwMode="auto">
            <a:xfrm>
              <a:off x="793" y="1298"/>
              <a:ext cx="1225" cy="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1" name="Line 26"/>
            <p:cNvSpPr>
              <a:spLocks noChangeShapeType="1"/>
            </p:cNvSpPr>
            <p:nvPr/>
          </p:nvSpPr>
          <p:spPr bwMode="auto">
            <a:xfrm>
              <a:off x="793" y="1434"/>
              <a:ext cx="1225" cy="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2" name="Line 27"/>
            <p:cNvSpPr>
              <a:spLocks noChangeShapeType="1"/>
            </p:cNvSpPr>
            <p:nvPr/>
          </p:nvSpPr>
          <p:spPr bwMode="auto">
            <a:xfrm>
              <a:off x="793" y="1570"/>
              <a:ext cx="1225" cy="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63" name="Object 4"/>
          <p:cNvGraphicFramePr>
            <a:graphicFrameLocks noChangeAspect="1"/>
          </p:cNvGraphicFramePr>
          <p:nvPr>
            <p:extLst>
              <p:ext uri="{D42A27DB-BD31-4B8C-83A1-F6EECF244321}">
                <p14:modId xmlns:p14="http://schemas.microsoft.com/office/powerpoint/2010/main" val="3757918429"/>
              </p:ext>
            </p:extLst>
          </p:nvPr>
        </p:nvGraphicFramePr>
        <p:xfrm>
          <a:off x="4533900" y="2794000"/>
          <a:ext cx="2236788" cy="352425"/>
        </p:xfrm>
        <a:graphic>
          <a:graphicData uri="http://schemas.openxmlformats.org/presentationml/2006/ole">
            <mc:AlternateContent xmlns:mc="http://schemas.openxmlformats.org/markup-compatibility/2006">
              <mc:Choice xmlns:v="urn:schemas-microsoft-com:vml" Requires="v">
                <p:oleObj spid="_x0000_s32838" name="Equation" r:id="rId4" imgW="1549080" imgH="215640" progId="Equation.DSMT4">
                  <p:embed/>
                </p:oleObj>
              </mc:Choice>
              <mc:Fallback>
                <p:oleObj name="Equation" r:id="rId4" imgW="1549080" imgH="215640" progId="Equation.DSMT4">
                  <p:embed/>
                  <p:pic>
                    <p:nvPicPr>
                      <p:cNvPr id="499716" name="Object 4"/>
                      <p:cNvPicPr>
                        <a:picLocks noChangeAspect="1" noChangeArrowheads="1"/>
                      </p:cNvPicPr>
                      <p:nvPr/>
                    </p:nvPicPr>
                    <p:blipFill>
                      <a:blip r:embed="rId5"/>
                      <a:srcRect/>
                      <a:stretch>
                        <a:fillRect/>
                      </a:stretch>
                    </p:blipFill>
                    <p:spPr bwMode="auto">
                      <a:xfrm>
                        <a:off x="4533900" y="2794000"/>
                        <a:ext cx="2236788" cy="352425"/>
                      </a:xfrm>
                      <a:prstGeom prst="rect">
                        <a:avLst/>
                      </a:prstGeom>
                      <a:noFill/>
                      <a:ln>
                        <a:noFill/>
                      </a:ln>
                      <a:effectLst/>
                    </p:spPr>
                  </p:pic>
                </p:oleObj>
              </mc:Fallback>
            </mc:AlternateContent>
          </a:graphicData>
        </a:graphic>
      </p:graphicFrame>
      <p:graphicFrame>
        <p:nvGraphicFramePr>
          <p:cNvPr id="64" name="Object 30"/>
          <p:cNvGraphicFramePr>
            <a:graphicFrameLocks noChangeAspect="1"/>
          </p:cNvGraphicFramePr>
          <p:nvPr>
            <p:extLst>
              <p:ext uri="{D42A27DB-BD31-4B8C-83A1-F6EECF244321}">
                <p14:modId xmlns:p14="http://schemas.microsoft.com/office/powerpoint/2010/main" val="847083150"/>
              </p:ext>
            </p:extLst>
          </p:nvPr>
        </p:nvGraphicFramePr>
        <p:xfrm>
          <a:off x="4746683" y="3435846"/>
          <a:ext cx="1841541" cy="421411"/>
        </p:xfrm>
        <a:graphic>
          <a:graphicData uri="http://schemas.openxmlformats.org/presentationml/2006/ole">
            <mc:AlternateContent xmlns:mc="http://schemas.openxmlformats.org/markup-compatibility/2006">
              <mc:Choice xmlns:v="urn:schemas-microsoft-com:vml" Requires="v">
                <p:oleObj spid="_x0000_s32839" name="Equation" r:id="rId6" imgW="1155600" imgH="228600" progId="Equation.DSMT4">
                  <p:embed/>
                </p:oleObj>
              </mc:Choice>
              <mc:Fallback>
                <p:oleObj name="Equation" r:id="rId6" imgW="1155600" imgH="228600" progId="Equation.DSMT4">
                  <p:embed/>
                  <p:pic>
                    <p:nvPicPr>
                      <p:cNvPr id="82956" name="Object 30"/>
                      <p:cNvPicPr>
                        <a:picLocks noChangeAspect="1" noChangeArrowheads="1"/>
                      </p:cNvPicPr>
                      <p:nvPr/>
                    </p:nvPicPr>
                    <p:blipFill>
                      <a:blip r:embed="rId7"/>
                      <a:srcRect/>
                      <a:stretch>
                        <a:fillRect/>
                      </a:stretch>
                    </p:blipFill>
                    <p:spPr bwMode="auto">
                      <a:xfrm>
                        <a:off x="4746683" y="3435846"/>
                        <a:ext cx="1841541" cy="42141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7215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up)">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up)">
                                      <p:cBhvr>
                                        <p:cTn id="1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1968</TotalTime>
  <Words>1009</Words>
  <Application>Microsoft Office PowerPoint</Application>
  <PresentationFormat>全屏显示(16:9)</PresentationFormat>
  <Paragraphs>98</Paragraphs>
  <Slides>15</Slides>
  <Notes>14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15</vt:i4>
      </vt:variant>
    </vt:vector>
  </HeadingPairs>
  <TitlesOfParts>
    <vt:vector size="34" baseType="lpstr">
      <vt:lpstr>Gill Sans</vt:lpstr>
      <vt:lpstr>Roboto Light</vt:lpstr>
      <vt:lpstr>黑体</vt:lpstr>
      <vt:lpstr>华文新魏</vt:lpstr>
      <vt:lpstr>楷体_GB2312</vt:lpstr>
      <vt:lpstr>宋体</vt:lpstr>
      <vt:lpstr>微软雅黑</vt:lpstr>
      <vt:lpstr>幼圆</vt:lpstr>
      <vt:lpstr>Arial</vt:lpstr>
      <vt:lpstr>Calibri</vt:lpstr>
      <vt:lpstr>Impact</vt:lpstr>
      <vt:lpstr>Segoe UI Semilight</vt:lpstr>
      <vt:lpstr>Times</vt:lpstr>
      <vt:lpstr>Times New Roman</vt:lpstr>
      <vt:lpstr>Wingdings</vt:lpstr>
      <vt:lpstr>Office 主题​​</vt:lpstr>
      <vt:lpstr>MathType 6.0 Equation</vt:lpstr>
      <vt:lpstr>Equation</vt:lpstr>
      <vt:lpstr>BMP 图象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Administrator</cp:lastModifiedBy>
  <cp:revision>295</cp:revision>
  <dcterms:created xsi:type="dcterms:W3CDTF">2018-02-02T09:54:18Z</dcterms:created>
  <dcterms:modified xsi:type="dcterms:W3CDTF">2020-12-09T05:28:40Z</dcterms:modified>
</cp:coreProperties>
</file>