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ebp" ContentType="image/jpe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9" r:id="rId2"/>
    <p:sldId id="307" r:id="rId3"/>
    <p:sldId id="315" r:id="rId4"/>
    <p:sldId id="330" r:id="rId5"/>
    <p:sldId id="356" r:id="rId6"/>
    <p:sldId id="357" r:id="rId7"/>
    <p:sldId id="358" r:id="rId8"/>
    <p:sldId id="359" r:id="rId9"/>
    <p:sldId id="360" r:id="rId10"/>
    <p:sldId id="361" r:id="rId11"/>
    <p:sldId id="362" r:id="rId12"/>
    <p:sldId id="363" r:id="rId13"/>
    <p:sldId id="364" r:id="rId14"/>
    <p:sldId id="374" r:id="rId15"/>
    <p:sldId id="365" r:id="rId16"/>
    <p:sldId id="366" r:id="rId17"/>
    <p:sldId id="367" r:id="rId18"/>
    <p:sldId id="368" r:id="rId19"/>
    <p:sldId id="370" r:id="rId20"/>
    <p:sldId id="369" r:id="rId21"/>
    <p:sldId id="372" r:id="rId22"/>
    <p:sldId id="371" r:id="rId23"/>
    <p:sldId id="373" r:id="rId24"/>
    <p:sldId id="305" r:id="rId2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87A24"/>
    <a:srgbClr val="CCFFFF"/>
    <a:srgbClr val="FFFFFF"/>
    <a:srgbClr val="027F7D"/>
    <a:srgbClr val="00ADA9"/>
    <a:srgbClr val="009E9A"/>
    <a:srgbClr val="969696"/>
    <a:srgbClr val="BDE4FF"/>
    <a:srgbClr val="F9863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0515" autoAdjust="0"/>
  </p:normalViewPr>
  <p:slideViewPr>
    <p:cSldViewPr>
      <p:cViewPr varScale="1">
        <p:scale>
          <a:sx n="80" d="100"/>
          <a:sy n="80" d="100"/>
        </p:scale>
        <p:origin x="144" y="5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0033-C8F9-4001-BA76-B1707BA7B576}" type="datetimeFigureOut">
              <a:rPr lang="zh-CN" altLang="en-US" smtClean="0"/>
              <a:t>2021/3/18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CDE-0485-440D-AAF8-0102124FEAB8}" type="slidenum">
              <a:rPr lang="zh-CN" altLang="en-US" smtClean="0"/>
              <a:t>‹#›</a:t>
            </a:fld>
            <a:endParaRPr lang="zh-CN" altLang="en-US"/>
          </a:p>
        </p:txBody>
      </p:sp>
    </p:spTree>
    <p:extLst>
      <p:ext uri="{BB962C8B-B14F-4D97-AF65-F5344CB8AC3E}">
        <p14:creationId xmlns:p14="http://schemas.microsoft.com/office/powerpoint/2010/main" val="176702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a:t>
            </a:fld>
            <a:endParaRPr lang="zh-CN" altLang="en-US"/>
          </a:p>
        </p:txBody>
      </p:sp>
    </p:spTree>
    <p:extLst>
      <p:ext uri="{BB962C8B-B14F-4D97-AF65-F5344CB8AC3E}">
        <p14:creationId xmlns:p14="http://schemas.microsoft.com/office/powerpoint/2010/main" val="1181101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11</a:t>
            </a:fld>
            <a:endParaRPr lang="zh-CN" altLang="en-US"/>
          </a:p>
        </p:txBody>
      </p:sp>
    </p:spTree>
    <p:extLst>
      <p:ext uri="{BB962C8B-B14F-4D97-AF65-F5344CB8AC3E}">
        <p14:creationId xmlns:p14="http://schemas.microsoft.com/office/powerpoint/2010/main" val="3503919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导体中的自由电荷在电场作用下与原子间在不断碰撞中加速，每一次碰撞它们都会损失从电场力所获得的动能。因此，能量通过自由电荷不断将电场能量传递到原子，促进其热运动，并最终势必导致导体的温度升高。这意味着通电导体中，电能不断地转化成热。该热耗能可通过电场对导体中自由电荷漂移所做的功来得到</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12</a:t>
            </a:fld>
            <a:endParaRPr lang="zh-CN" altLang="en-US"/>
          </a:p>
        </p:txBody>
      </p:sp>
    </p:spTree>
    <p:extLst>
      <p:ext uri="{BB962C8B-B14F-4D97-AF65-F5344CB8AC3E}">
        <p14:creationId xmlns:p14="http://schemas.microsoft.com/office/powerpoint/2010/main" val="2454209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20</a:t>
            </a:fld>
            <a:endParaRPr lang="zh-CN" altLang="en-US"/>
          </a:p>
        </p:txBody>
      </p:sp>
    </p:spTree>
    <p:extLst>
      <p:ext uri="{BB962C8B-B14F-4D97-AF65-F5344CB8AC3E}">
        <p14:creationId xmlns:p14="http://schemas.microsoft.com/office/powerpoint/2010/main" val="3557574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21</a:t>
            </a:fld>
            <a:endParaRPr lang="zh-CN" altLang="en-US"/>
          </a:p>
        </p:txBody>
      </p:sp>
    </p:spTree>
    <p:extLst>
      <p:ext uri="{BB962C8B-B14F-4D97-AF65-F5344CB8AC3E}">
        <p14:creationId xmlns:p14="http://schemas.microsoft.com/office/powerpoint/2010/main" val="3153295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23</a:t>
            </a:fld>
            <a:endParaRPr lang="zh-CN" altLang="en-US"/>
          </a:p>
        </p:txBody>
      </p:sp>
    </p:spTree>
    <p:extLst>
      <p:ext uri="{BB962C8B-B14F-4D97-AF65-F5344CB8AC3E}">
        <p14:creationId xmlns:p14="http://schemas.microsoft.com/office/powerpoint/2010/main" val="643875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24</a:t>
            </a:fld>
            <a:endParaRPr lang="zh-CN" altLang="en-US"/>
          </a:p>
        </p:txBody>
      </p:sp>
    </p:spTree>
    <p:extLst>
      <p:ext uri="{BB962C8B-B14F-4D97-AF65-F5344CB8AC3E}">
        <p14:creationId xmlns:p14="http://schemas.microsoft.com/office/powerpoint/2010/main" val="355726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2</a:t>
            </a:fld>
            <a:endParaRPr lang="zh-CN" altLang="en-US"/>
          </a:p>
        </p:txBody>
      </p:sp>
    </p:spTree>
    <p:extLst>
      <p:ext uri="{BB962C8B-B14F-4D97-AF65-F5344CB8AC3E}">
        <p14:creationId xmlns:p14="http://schemas.microsoft.com/office/powerpoint/2010/main" val="773773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3</a:t>
            </a:fld>
            <a:endParaRPr lang="zh-CN" altLang="en-US"/>
          </a:p>
        </p:txBody>
      </p:sp>
    </p:spTree>
    <p:extLst>
      <p:ext uri="{BB962C8B-B14F-4D97-AF65-F5344CB8AC3E}">
        <p14:creationId xmlns:p14="http://schemas.microsoft.com/office/powerpoint/2010/main" val="2821225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4</a:t>
            </a:fld>
            <a:endParaRPr lang="zh-CN" altLang="en-US"/>
          </a:p>
        </p:txBody>
      </p:sp>
    </p:spTree>
    <p:extLst>
      <p:ext uri="{BB962C8B-B14F-4D97-AF65-F5344CB8AC3E}">
        <p14:creationId xmlns:p14="http://schemas.microsoft.com/office/powerpoint/2010/main" val="661648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B19CCDE-0485-440D-AAF8-0102124FEAB8}" type="slidenum">
              <a:rPr lang="zh-CN" altLang="en-US" smtClean="0"/>
              <a:t>5</a:t>
            </a:fld>
            <a:endParaRPr lang="zh-CN" altLang="en-US"/>
          </a:p>
        </p:txBody>
      </p:sp>
    </p:spTree>
    <p:extLst>
      <p:ext uri="{BB962C8B-B14F-4D97-AF65-F5344CB8AC3E}">
        <p14:creationId xmlns:p14="http://schemas.microsoft.com/office/powerpoint/2010/main" val="3686517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defTabSz="762000">
              <a:lnSpc>
                <a:spcPct val="150000"/>
              </a:lnSpc>
              <a:spcBef>
                <a:spcPct val="30000"/>
              </a:spcBef>
              <a:buClr>
                <a:srgbClr val="009E9A"/>
              </a:buClr>
              <a:buFont typeface="Wingdings" panose="05000000000000000000" pitchFamily="2" charset="2"/>
              <a:buNone/>
            </a:pPr>
            <a:endParaRPr kumimoji="1" lang="zh-CN" altLang="en-US" sz="1200" b="1" dirty="0">
              <a:latin typeface="宋体" panose="02010600030101010101" pitchFamily="2" charset="-122"/>
              <a:ea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7</a:t>
            </a:fld>
            <a:endParaRPr lang="zh-CN" altLang="en-US"/>
          </a:p>
        </p:txBody>
      </p:sp>
    </p:spTree>
    <p:extLst>
      <p:ext uri="{BB962C8B-B14F-4D97-AF65-F5344CB8AC3E}">
        <p14:creationId xmlns:p14="http://schemas.microsoft.com/office/powerpoint/2010/main" val="2525634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b="0" dirty="0">
                <a:latin typeface="宋体" panose="02010600030101010101" pitchFamily="2" charset="-122"/>
                <a:ea typeface="+mn-ea"/>
                <a:cs typeface="Times New Roman" panose="02020603050405020304" pitchFamily="18" charset="0"/>
              </a:rPr>
              <a:t>达到静电平衡后的导体表面，将形成不为零的表面电荷分布，而在导体内部，自由电子停止定向漂移。</a:t>
            </a:r>
            <a:endParaRPr kumimoji="1" lang="en-US" altLang="zh-CN" sz="1200" b="0" dirty="0">
              <a:latin typeface="宋体" panose="02010600030101010101" pitchFamily="2" charset="-122"/>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zh-CN" sz="1200" b="0" dirty="0">
                <a:latin typeface="宋体" panose="02010600030101010101" pitchFamily="2" charset="-122"/>
                <a:ea typeface="+mn-ea"/>
                <a:cs typeface="Times New Roman" panose="02020603050405020304" pitchFamily="18" charset="0"/>
              </a:rPr>
              <a:t>在该情况下，反映导体内电流与总电场关系的规律即是欧姆定律。与此同时，反映电荷运动与原子碰撞生热的功率损耗规律，即是焦耳定律。</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8</a:t>
            </a:fld>
            <a:endParaRPr lang="zh-CN" altLang="en-US"/>
          </a:p>
        </p:txBody>
      </p:sp>
    </p:spTree>
    <p:extLst>
      <p:ext uri="{BB962C8B-B14F-4D97-AF65-F5344CB8AC3E}">
        <p14:creationId xmlns:p14="http://schemas.microsoft.com/office/powerpoint/2010/main" val="3826260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9</a:t>
            </a:fld>
            <a:endParaRPr lang="zh-CN" altLang="en-US"/>
          </a:p>
        </p:txBody>
      </p:sp>
    </p:spTree>
    <p:extLst>
      <p:ext uri="{BB962C8B-B14F-4D97-AF65-F5344CB8AC3E}">
        <p14:creationId xmlns:p14="http://schemas.microsoft.com/office/powerpoint/2010/main" val="608550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10</a:t>
            </a:fld>
            <a:endParaRPr lang="zh-CN" altLang="en-US"/>
          </a:p>
        </p:txBody>
      </p:sp>
    </p:spTree>
    <p:extLst>
      <p:ext uri="{BB962C8B-B14F-4D97-AF65-F5344CB8AC3E}">
        <p14:creationId xmlns:p14="http://schemas.microsoft.com/office/powerpoint/2010/main" val="2201197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cxnSp>
        <p:nvCxnSpPr>
          <p:cNvPr id="12" name="直接连接符 11"/>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p:cNvGrpSpPr/>
          <p:nvPr userDrawn="1"/>
        </p:nvGrpSpPr>
        <p:grpSpPr bwMode="auto">
          <a:xfrm>
            <a:off x="323528" y="292895"/>
            <a:ext cx="390372" cy="205979"/>
            <a:chOff x="0" y="0"/>
            <a:chExt cx="1041399" cy="549275"/>
          </a:xfrm>
        </p:grpSpPr>
        <p:sp>
          <p:nvSpPr>
            <p:cNvPr id="14"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2274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3.wmf"/><Relationship Id="rId3" Type="http://schemas.openxmlformats.org/officeDocument/2006/relationships/oleObject" Target="../embeddings/oleObject3.bin"/><Relationship Id="rId12" Type="http://schemas.openxmlformats.org/officeDocument/2006/relationships/oleObject" Target="../embeddings/oleObject5.bin"/><Relationship Id="rId17" Type="http://schemas.openxmlformats.org/officeDocument/2006/relationships/image" Target="../media/image15.wmf"/><Relationship Id="rId2" Type="http://schemas.openxmlformats.org/officeDocument/2006/relationships/notesSlide" Target="../notesSlides/notesSlide9.xml"/><Relationship Id="rId16" Type="http://schemas.openxmlformats.org/officeDocument/2006/relationships/oleObject" Target="../embeddings/oleObject7.bin"/><Relationship Id="rId1" Type="http://schemas.openxmlformats.org/officeDocument/2006/relationships/slideLayout" Target="../slideLayouts/slideLayout5.xml"/><Relationship Id="rId6" Type="http://schemas.openxmlformats.org/officeDocument/2006/relationships/image" Target="../media/image12.wmf"/><Relationship Id="rId11" Type="http://schemas.openxmlformats.org/officeDocument/2006/relationships/image" Target="../media/image17.png"/><Relationship Id="rId5" Type="http://schemas.openxmlformats.org/officeDocument/2006/relationships/oleObject" Target="../embeddings/oleObject4.bin"/><Relationship Id="rId15" Type="http://schemas.openxmlformats.org/officeDocument/2006/relationships/image" Target="../media/image14.wmf"/><Relationship Id="rId10" Type="http://schemas.openxmlformats.org/officeDocument/2006/relationships/image" Target="../media/image16.png"/><Relationship Id="rId4" Type="http://schemas.openxmlformats.org/officeDocument/2006/relationships/image" Target="../media/image11.wmf"/><Relationship Id="rId9" Type="http://schemas.openxmlformats.org/officeDocument/2006/relationships/image" Target="../media/image12.wmf"/><Relationship Id="rId1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20.wmf"/><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7.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1.xml"/><Relationship Id="rId7" Type="http://schemas.openxmlformats.org/officeDocument/2006/relationships/image" Target="../media/image21.wmf"/><Relationship Id="rId2" Type="http://schemas.openxmlformats.org/officeDocument/2006/relationships/slideLayout" Target="../slideLayouts/slideLayout5.xml"/><Relationship Id="rId1" Type="http://schemas.openxmlformats.org/officeDocument/2006/relationships/tags" Target="../tags/tag7.xml"/><Relationship Id="rId6" Type="http://schemas.openxmlformats.org/officeDocument/2006/relationships/oleObject" Target="../embeddings/oleObject13.bin"/><Relationship Id="rId5" Type="http://schemas.openxmlformats.org/officeDocument/2006/relationships/image" Target="../media/image25.png"/><Relationship Id="rId9" Type="http://schemas.openxmlformats.org/officeDocument/2006/relationships/image" Target="../media/image22.wmf"/></Relationships>
</file>

<file path=ppt/slides/_rels/slide1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5.bin"/><Relationship Id="rId1" Type="http://schemas.openxmlformats.org/officeDocument/2006/relationships/slideLayout" Target="../slideLayouts/slideLayout5.xml"/><Relationship Id="rId5" Type="http://schemas.openxmlformats.org/officeDocument/2006/relationships/image" Target="../media/image24.wmf"/><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7.bin"/><Relationship Id="rId1" Type="http://schemas.openxmlformats.org/officeDocument/2006/relationships/slideLayout" Target="../slideLayouts/slideLayout5.xml"/><Relationship Id="rId5" Type="http://schemas.openxmlformats.org/officeDocument/2006/relationships/image" Target="../media/image26.wmf"/><Relationship Id="rId4"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7.wmf"/><Relationship Id="rId7" Type="http://schemas.openxmlformats.org/officeDocument/2006/relationships/image" Target="../media/image28.wmf"/><Relationship Id="rId2" Type="http://schemas.openxmlformats.org/officeDocument/2006/relationships/oleObject" Target="../embeddings/oleObject19.bin"/><Relationship Id="rId1" Type="http://schemas.openxmlformats.org/officeDocument/2006/relationships/slideLayout" Target="../slideLayouts/slideLayout5.xml"/><Relationship Id="rId6" Type="http://schemas.openxmlformats.org/officeDocument/2006/relationships/oleObject" Target="../embeddings/oleObject20.bin"/><Relationship Id="rId5" Type="http://schemas.openxmlformats.org/officeDocument/2006/relationships/image" Target="../media/image34.png"/><Relationship Id="rId9" Type="http://schemas.openxmlformats.org/officeDocument/2006/relationships/image" Target="../media/image29.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30.wmf"/><Relationship Id="rId7" Type="http://schemas.openxmlformats.org/officeDocument/2006/relationships/image" Target="../media/image31.wmf"/><Relationship Id="rId2" Type="http://schemas.openxmlformats.org/officeDocument/2006/relationships/oleObject" Target="../embeddings/oleObject22.bin"/><Relationship Id="rId1" Type="http://schemas.openxmlformats.org/officeDocument/2006/relationships/slideLayout" Target="../slideLayouts/slideLayout5.xml"/><Relationship Id="rId6" Type="http://schemas.openxmlformats.org/officeDocument/2006/relationships/oleObject" Target="../embeddings/oleObject23.bin"/><Relationship Id="rId5" Type="http://schemas.openxmlformats.org/officeDocument/2006/relationships/image" Target="../media/image38.png"/><Relationship Id="rId9" Type="http://schemas.openxmlformats.org/officeDocument/2006/relationships/image" Target="../media/image3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5.wmf"/><Relationship Id="rId12" Type="http://schemas.openxmlformats.org/officeDocument/2006/relationships/oleObject" Target="../embeddings/oleObject30.bin"/><Relationship Id="rId2" Type="http://schemas.openxmlformats.org/officeDocument/2006/relationships/oleObject" Target="../embeddings/oleObject25.bin"/><Relationship Id="rId1" Type="http://schemas.openxmlformats.org/officeDocument/2006/relationships/slideLayout" Target="../slideLayouts/slideLayout5.xml"/><Relationship Id="rId6" Type="http://schemas.openxmlformats.org/officeDocument/2006/relationships/oleObject" Target="../embeddings/oleObject27.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40.wmf"/><Relationship Id="rId5" Type="http://schemas.openxmlformats.org/officeDocument/2006/relationships/oleObject" Target="../embeddings/oleObject32.bin"/><Relationship Id="rId4" Type="http://schemas.openxmlformats.org/officeDocument/2006/relationships/image" Target="../media/image39.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7.wmf"/><Relationship Id="rId18" Type="http://schemas.openxmlformats.org/officeDocument/2006/relationships/oleObject" Target="../embeddings/oleObject42.bin"/><Relationship Id="rId3" Type="http://schemas.openxmlformats.org/officeDocument/2006/relationships/image" Target="../media/image42.wmf"/><Relationship Id="rId7" Type="http://schemas.openxmlformats.org/officeDocument/2006/relationships/image" Target="../media/image44.wmf"/><Relationship Id="rId12" Type="http://schemas.openxmlformats.org/officeDocument/2006/relationships/oleObject" Target="../embeddings/oleObject39.bin"/><Relationship Id="rId17" Type="http://schemas.openxmlformats.org/officeDocument/2006/relationships/image" Target="../media/image49.wmf"/><Relationship Id="rId2" Type="http://schemas.openxmlformats.org/officeDocument/2006/relationships/oleObject" Target="../embeddings/oleObject34.bin"/><Relationship Id="rId16" Type="http://schemas.openxmlformats.org/officeDocument/2006/relationships/oleObject" Target="../embeddings/oleObject41.bin"/><Relationship Id="rId1" Type="http://schemas.openxmlformats.org/officeDocument/2006/relationships/slideLayout" Target="../slideLayouts/slideLayout5.xml"/><Relationship Id="rId6" Type="http://schemas.openxmlformats.org/officeDocument/2006/relationships/oleObject" Target="../embeddings/oleObject36.bin"/><Relationship Id="rId11" Type="http://schemas.openxmlformats.org/officeDocument/2006/relationships/image" Target="../media/image46.wmf"/><Relationship Id="rId5" Type="http://schemas.openxmlformats.org/officeDocument/2006/relationships/image" Target="../media/image43.wmf"/><Relationship Id="rId15" Type="http://schemas.openxmlformats.org/officeDocument/2006/relationships/image" Target="../media/image48.wmf"/><Relationship Id="rId10" Type="http://schemas.openxmlformats.org/officeDocument/2006/relationships/oleObject" Target="../embeddings/oleObject38.bin"/><Relationship Id="rId19" Type="http://schemas.openxmlformats.org/officeDocument/2006/relationships/image" Target="../media/image50.wmf"/><Relationship Id="rId4" Type="http://schemas.openxmlformats.org/officeDocument/2006/relationships/oleObject" Target="../embeddings/oleObject35.bin"/><Relationship Id="rId9" Type="http://schemas.openxmlformats.org/officeDocument/2006/relationships/image" Target="../media/image45.wmf"/><Relationship Id="rId14" Type="http://schemas.openxmlformats.org/officeDocument/2006/relationships/oleObject" Target="../embeddings/oleObject4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jpe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notesSlide" Target="../notesSlides/notesSlide5.xml"/><Relationship Id="rId7" Type="http://schemas.openxmlformats.org/officeDocument/2006/relationships/image" Target="../media/image7.jpg"/><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web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0.wmf"/><Relationship Id="rId2" Type="http://schemas.openxmlformats.org/officeDocument/2006/relationships/slideLayout" Target="../slideLayouts/slideLayout5.xml"/><Relationship Id="rId1" Type="http://schemas.openxmlformats.org/officeDocument/2006/relationships/tags" Target="../tags/tag6.x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395536" y="408184"/>
            <a:ext cx="7200800" cy="57939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defRPr/>
            </a:pPr>
            <a:r>
              <a:rPr lang="zh-CN" altLang="en-US"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电磁场的基本规律</a:t>
            </a:r>
            <a:r>
              <a:rPr kumimoji="0" lang="en-US" altLang="zh-CN" sz="3200" b="1" i="0" u="none" strike="noStrike" kern="1200" cap="none" spc="0" normalizeH="0" baseline="0" noProof="0" dirty="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Basic rules</a:t>
            </a:r>
            <a:endParaRPr lang="en-GB"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 name="直接连接符 2"/>
          <p:cNvCxnSpPr/>
          <p:nvPr/>
        </p:nvCxnSpPr>
        <p:spPr>
          <a:xfrm>
            <a:off x="666564"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1763689" y="1923678"/>
            <a:ext cx="5400599" cy="576064"/>
            <a:chOff x="2411761" y="1400458"/>
            <a:chExt cx="5400599" cy="523220"/>
          </a:xfrm>
        </p:grpSpPr>
        <p:grpSp>
          <p:nvGrpSpPr>
            <p:cNvPr id="4" name="组合 3"/>
            <p:cNvGrpSpPr/>
            <p:nvPr/>
          </p:nvGrpSpPr>
          <p:grpSpPr>
            <a:xfrm>
              <a:off x="2411761" y="1400458"/>
              <a:ext cx="894259" cy="523220"/>
              <a:chOff x="2215144" y="927951"/>
              <a:chExt cx="1244730" cy="959254"/>
            </a:xfrm>
          </p:grpSpPr>
          <p:sp>
            <p:nvSpPr>
              <p:cNvPr id="5" name="平行四边形 4"/>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6" name="文本框 9"/>
              <p:cNvSpPr txBox="1"/>
              <p:nvPr/>
            </p:nvSpPr>
            <p:spPr>
              <a:xfrm>
                <a:off x="2393075" y="927951"/>
                <a:ext cx="1066799" cy="959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20" name="矩形 19"/>
            <p:cNvSpPr/>
            <p:nvPr/>
          </p:nvSpPr>
          <p:spPr>
            <a:xfrm>
              <a:off x="3203848" y="1484132"/>
              <a:ext cx="4392488" cy="342440"/>
            </a:xfrm>
            <a:prstGeom prst="rect">
              <a:avLst/>
            </a:prstGeom>
            <a:ln w="15875">
              <a:noFill/>
            </a:ln>
          </p:spPr>
          <p:txBody>
            <a:bodyPr wrap="square" lIns="68580" tIns="34290" rIns="68580" bIns="34290">
              <a:spAutoFit/>
            </a:bodyPr>
            <a:lstStyle/>
            <a:p>
              <a:pPr lvl="0" algn="ctr">
                <a:defRPr/>
              </a:pP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电场和磁场的特定物理定律</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平行四边形 20"/>
            <p:cNvSpPr/>
            <p:nvPr/>
          </p:nvSpPr>
          <p:spPr>
            <a:xfrm>
              <a:off x="3091014" y="1413769"/>
              <a:ext cx="4721346"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763689" y="2957388"/>
            <a:ext cx="5375665" cy="550466"/>
            <a:chOff x="2411761" y="2237308"/>
            <a:chExt cx="5328591" cy="523220"/>
          </a:xfrm>
        </p:grpSpPr>
        <p:grpSp>
          <p:nvGrpSpPr>
            <p:cNvPr id="7" name="组合 6"/>
            <p:cNvGrpSpPr/>
            <p:nvPr/>
          </p:nvGrpSpPr>
          <p:grpSpPr>
            <a:xfrm>
              <a:off x="2411761" y="2237308"/>
              <a:ext cx="894259" cy="523220"/>
              <a:chOff x="2215144" y="1952311"/>
              <a:chExt cx="1244730" cy="959257"/>
            </a:xfrm>
          </p:grpSpPr>
          <p:sp>
            <p:nvSpPr>
              <p:cNvPr id="8" name="平行四边形 7"/>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 name="文本框 10"/>
              <p:cNvSpPr txBox="1"/>
              <p:nvPr/>
            </p:nvSpPr>
            <p:spPr>
              <a:xfrm>
                <a:off x="2393075" y="1952311"/>
                <a:ext cx="1066799" cy="9592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23" name="矩形 22"/>
            <p:cNvSpPr/>
            <p:nvPr/>
          </p:nvSpPr>
          <p:spPr>
            <a:xfrm>
              <a:off x="3268289" y="2338562"/>
              <a:ext cx="4339315" cy="358365"/>
            </a:xfrm>
            <a:prstGeom prst="rect">
              <a:avLst/>
            </a:prstGeom>
            <a:ln w="15875">
              <a:noFill/>
            </a:ln>
          </p:spPr>
          <p:txBody>
            <a:bodyPr wrap="square" lIns="68580" tIns="34290" rIns="68580" bIns="34290">
              <a:spAutoFit/>
            </a:bodyPr>
            <a:lstStyle/>
            <a:p>
              <a:pPr algn="ctr">
                <a:defRPr/>
              </a:pP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电场</a:t>
              </a:r>
              <a:r>
                <a:rPr lang="zh-CN" altLang="zh-CN" sz="2000" b="1">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和磁场的</a:t>
              </a: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场源因果规律</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平行四边形 23"/>
            <p:cNvSpPr/>
            <p:nvPr/>
          </p:nvSpPr>
          <p:spPr>
            <a:xfrm>
              <a:off x="3091014" y="2265158"/>
              <a:ext cx="4649338"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244408" y="410724"/>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7" name="组合 36"/>
          <p:cNvGrpSpPr/>
          <p:nvPr/>
        </p:nvGrpSpPr>
        <p:grpSpPr>
          <a:xfrm>
            <a:off x="7236296" y="411117"/>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0" name="组合 39"/>
          <p:cNvGrpSpPr/>
          <p:nvPr/>
        </p:nvGrpSpPr>
        <p:grpSpPr>
          <a:xfrm>
            <a:off x="7739567" y="410724"/>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3" name="组合 42"/>
          <p:cNvGrpSpPr/>
          <p:nvPr/>
        </p:nvGrpSpPr>
        <p:grpSpPr>
          <a:xfrm>
            <a:off x="6083383" y="410724"/>
            <a:ext cx="432833" cy="432834"/>
            <a:chOff x="3491880" y="1274820"/>
            <a:chExt cx="432833" cy="432834"/>
          </a:xfrm>
        </p:grpSpPr>
        <p:sp>
          <p:nvSpPr>
            <p:cNvPr id="4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6" name="组合 45"/>
          <p:cNvGrpSpPr/>
          <p:nvPr/>
        </p:nvGrpSpPr>
        <p:grpSpPr>
          <a:xfrm>
            <a:off x="6659447" y="410724"/>
            <a:ext cx="432833" cy="432834"/>
            <a:chOff x="4139952" y="1274820"/>
            <a:chExt cx="432833" cy="432834"/>
          </a:xfrm>
        </p:grpSpPr>
        <p:sp>
          <p:nvSpPr>
            <p:cNvPr id="4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advTm="10428"/>
    </mc:Choice>
    <mc:Fallback xmlns="">
      <p:transition advTm="1042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7322" y="371440"/>
            <a:ext cx="2454518" cy="430887"/>
          </a:xfrm>
          <a:prstGeom prst="rect">
            <a:avLst/>
          </a:prstGeom>
        </p:spPr>
        <p:txBody>
          <a:bodyPr wrap="none">
            <a:spAutoFit/>
          </a:bodyPr>
          <a:lstStyle/>
          <a:p>
            <a:r>
              <a:rPr lang="zh-CN" altLang="zh-CN" sz="2200" b="1" dirty="0">
                <a:cs typeface="Times New Roman" panose="02020603050405020304" pitchFamily="18" charset="0"/>
              </a:rPr>
              <a:t>电子定向漂移速度</a:t>
            </a:r>
            <a:endParaRPr lang="zh-CN" altLang="en-US" sz="2200" b="1" dirty="0"/>
          </a:p>
        </p:txBody>
      </p:sp>
      <p:graphicFrame>
        <p:nvGraphicFramePr>
          <p:cNvPr id="4" name="对象 3"/>
          <p:cNvGraphicFramePr>
            <a:graphicFrameLocks noChangeAspect="1"/>
          </p:cNvGraphicFramePr>
          <p:nvPr/>
        </p:nvGraphicFramePr>
        <p:xfrm>
          <a:off x="3635896" y="371440"/>
          <a:ext cx="1206500" cy="438150"/>
        </p:xfrm>
        <a:graphic>
          <a:graphicData uri="http://schemas.openxmlformats.org/presentationml/2006/ole">
            <mc:AlternateContent xmlns:mc="http://schemas.openxmlformats.org/markup-compatibility/2006">
              <mc:Choice xmlns:v="urn:schemas-microsoft-com:vml" Requires="v">
                <p:oleObj name="Equation" r:id="rId3" imgW="698400" imgH="253800" progId="Equation.DSMT4">
                  <p:embed/>
                </p:oleObj>
              </mc:Choice>
              <mc:Fallback>
                <p:oleObj name="Equation" r:id="rId3" imgW="698400" imgH="253800" progId="Equation.DSMT4">
                  <p:embed/>
                  <p:pic>
                    <p:nvPicPr>
                      <p:cNvPr id="4" name="对象 3"/>
                      <p:cNvPicPr/>
                      <p:nvPr/>
                    </p:nvPicPr>
                    <p:blipFill>
                      <a:blip r:embed="rId4"/>
                      <a:stretch>
                        <a:fillRect/>
                      </a:stretch>
                    </p:blipFill>
                    <p:spPr>
                      <a:xfrm>
                        <a:off x="3635896" y="371440"/>
                        <a:ext cx="1206500" cy="438150"/>
                      </a:xfrm>
                      <a:prstGeom prst="rect">
                        <a:avLst/>
                      </a:prstGeom>
                    </p:spPr>
                  </p:pic>
                </p:oleObj>
              </mc:Fallback>
            </mc:AlternateContent>
          </a:graphicData>
        </a:graphic>
      </p:graphicFrame>
      <p:sp>
        <p:nvSpPr>
          <p:cNvPr id="8" name="Rectangle 3"/>
          <p:cNvSpPr>
            <a:spLocks noChangeArrowheads="1"/>
          </p:cNvSpPr>
          <p:nvPr/>
        </p:nvSpPr>
        <p:spPr bwMode="auto">
          <a:xfrm>
            <a:off x="1547664" y="24277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15" name="组合 14"/>
          <p:cNvGrpSpPr/>
          <p:nvPr/>
        </p:nvGrpSpPr>
        <p:grpSpPr>
          <a:xfrm>
            <a:off x="5220072" y="771550"/>
            <a:ext cx="3600400" cy="307777"/>
            <a:chOff x="3093775" y="2387084"/>
            <a:chExt cx="3600400" cy="307777"/>
          </a:xfrm>
        </p:grpSpPr>
        <mc:AlternateContent xmlns:mc="http://schemas.openxmlformats.org/markup-compatibility/2006" xmlns:a14="http://schemas.microsoft.com/office/drawing/2010/main">
          <mc:Choice Requires="a14">
            <p:graphicFrame>
              <p:nvGraphicFramePr>
                <p:cNvPr id="7" name="对象 6"/>
                <p:cNvGraphicFramePr>
                  <a:graphicFrameLocks noChangeAspect="1"/>
                </p:cNvGraphicFramePr>
                <p:nvPr/>
              </p:nvGraphicFramePr>
              <p:xfrm>
                <a:off x="5884550" y="2392268"/>
                <a:ext cx="809625" cy="296863"/>
              </p:xfrm>
              <a:graphic>
                <a:graphicData uri="http://schemas.openxmlformats.org/presentationml/2006/ole">
                  <mc:AlternateContent>
                    <mc:Choice xmlns:v="urn:schemas-microsoft-com:vml" Requires="v">
                      <p:oleObj name="Equation" r:id="rId5" imgW="622080" imgH="228600" progId="Equation.DSMT4">
                        <p:embed/>
                      </p:oleObj>
                    </mc:Choice>
                    <mc:Fallback>
                      <p:oleObj name="Equation" r:id="rId5" imgW="622080" imgH="228600" progId="Equation.DSMT4">
                        <p:embed/>
                        <p:pic>
                          <p:nvPicPr>
                            <p:cNvPr id="7" name="对象 6"/>
                            <p:cNvPicPr>
                              <a:picLocks noChangeAspect="1" noChangeArrowheads="1"/>
                            </p:cNvPicPr>
                            <p:nvPr/>
                          </p:nvPicPr>
                          <p:blipFill>
                            <a:blip r:embed="rId6"/>
                            <a:srcRect/>
                            <a:stretch>
                              <a:fillRect/>
                            </a:stretch>
                          </p:blipFill>
                          <p:spPr bwMode="auto">
                            <a:xfrm>
                              <a:off x="5884550" y="2392268"/>
                              <a:ext cx="809625" cy="296863"/>
                            </a:xfrm>
                            <a:prstGeom prst="rect">
                              <a:avLst/>
                            </a:prstGeom>
                            <a:noFill/>
                          </p:spPr>
                        </p:pic>
                      </p:oleObj>
                    </mc:Fallback>
                  </mc:AlternateContent>
                </a:graphicData>
              </a:graphic>
            </p:graphicFrame>
          </mc:Choice>
          <mc:Fallback xmlns="">
            <p:graphicFrame>
              <p:nvGraphicFramePr>
                <p:cNvPr id="7" name="对象 6"/>
                <p:cNvGraphicFramePr>
                  <a:graphicFrameLocks noChangeAspect="1"/>
                </p:cNvGraphicFramePr>
                <p:nvPr>
                  <p:extLst/>
                </p:nvPr>
              </p:nvGraphicFramePr>
              <p:xfrm>
                <a:off x="5884550" y="2392268"/>
                <a:ext cx="809625" cy="296863"/>
              </p:xfrm>
              <a:graphic>
                <a:graphicData uri="http://schemas.openxmlformats.org/presentationml/2006/ole">
                  <mc:AlternateContent>
                    <mc:Choice xmlns:v="urn:schemas-microsoft-com:vml" Requires="v">
                      <p:oleObj spid="_x0000_s15383" name="Equation" r:id="rId8" imgW="622080" imgH="228600" progId="Equation.DSMT4">
                        <p:embed/>
                      </p:oleObj>
                    </mc:Choice>
                    <mc:Fallback>
                      <p:oleObj name="Equation" r:id="rId8" imgW="622080" imgH="228600" progId="Equation.DSMT4">
                        <p:embed/>
                        <p:pic>
                          <p:nvPicPr>
                            <p:cNvPr id="7" name="对象 6"/>
                            <p:cNvPicPr>
                              <a:picLocks noChangeAspect="1" noChangeArrowheads="1"/>
                            </p:cNvPicPr>
                            <p:nvPr/>
                          </p:nvPicPr>
                          <p:blipFill>
                            <a:blip r:embed="rId9"/>
                            <a:srcRect/>
                            <a:stretch>
                              <a:fillRect/>
                            </a:stretch>
                          </p:blipFill>
                          <p:spPr bwMode="auto">
                            <a:xfrm>
                              <a:off x="5884550" y="2392268"/>
                              <a:ext cx="809625" cy="296863"/>
                            </a:xfrm>
                            <a:prstGeom prst="rect">
                              <a:avLst/>
                            </a:prstGeom>
                            <a:noFill/>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14" name="矩形 13"/>
                <p:cNvSpPr/>
                <p:nvPr/>
              </p:nvSpPr>
              <p:spPr>
                <a:xfrm>
                  <a:off x="3093775" y="2387084"/>
                  <a:ext cx="2891561" cy="307777"/>
                </a:xfrm>
                <a:prstGeom prst="rect">
                  <a:avLst/>
                </a:prstGeom>
              </p:spPr>
              <p:txBody>
                <a:bodyPr wrap="none">
                  <a:spAutoFit/>
                </a:bodyPr>
                <a:lstStyle/>
                <a:p>
                  <a14:m>
                    <m:oMath xmlns:m="http://schemas.openxmlformats.org/officeDocument/2006/math">
                      <m:sSub>
                        <m:sSubPr>
                          <m:ctrlPr>
                            <a:rPr lang="zh-CN" altLang="zh-CN" sz="1400" b="1" i="1">
                              <a:latin typeface="Cambria Math" panose="02040503050406030204" pitchFamily="18" charset="0"/>
                              <a:ea typeface="Cambria Math" panose="02040503050406030204" pitchFamily="18" charset="0"/>
                            </a:rPr>
                          </m:ctrlPr>
                        </m:sSubPr>
                        <m:e>
                          <m:r>
                            <a:rPr lang="en-US" altLang="zh-CN" sz="1400" b="1" i="1">
                              <a:latin typeface="Cambria Math" panose="02040503050406030204" pitchFamily="18" charset="0"/>
                              <a:cs typeface="Times New Roman" panose="02020603050405020304" pitchFamily="18" charset="0"/>
                            </a:rPr>
                            <m:t>𝝁</m:t>
                          </m:r>
                        </m:e>
                        <m:sub>
                          <m:r>
                            <a:rPr lang="en-US" altLang="zh-CN" sz="1400" b="1" i="1">
                              <a:latin typeface="Cambria Math" panose="02040503050406030204" pitchFamily="18" charset="0"/>
                              <a:cs typeface="Times New Roman" panose="02020603050405020304" pitchFamily="18" charset="0"/>
                            </a:rPr>
                            <m:t>𝒆</m:t>
                          </m:r>
                        </m:sub>
                      </m:sSub>
                    </m:oMath>
                  </a14:m>
                  <a:r>
                    <a:rPr lang="zh-CN" altLang="zh-CN" sz="1400" b="1" dirty="0">
                      <a:cs typeface="Times New Roman" panose="02020603050405020304" pitchFamily="18" charset="0"/>
                    </a:rPr>
                    <a:t>是给定材料的电子迁移率</a:t>
                  </a:r>
                  <a:r>
                    <a:rPr lang="zh-CN" altLang="en-US" sz="1400" b="1" dirty="0">
                      <a:cs typeface="Times New Roman" panose="02020603050405020304" pitchFamily="18" charset="0"/>
                    </a:rPr>
                    <a:t>，</a:t>
                  </a:r>
                  <a:r>
                    <a:rPr lang="zh-CN" altLang="en-US" sz="1400" b="1" dirty="0">
                      <a:latin typeface="宋体" panose="02010600030101010101" pitchFamily="2" charset="-122"/>
                      <a:cs typeface="Times New Roman" panose="02020603050405020304" pitchFamily="18" charset="0"/>
                    </a:rPr>
                    <a:t>单位</a:t>
                  </a:r>
                  <a:endParaRPr lang="zh-CN" altLang="en-US" sz="1400" b="1" dirty="0"/>
                </a:p>
              </p:txBody>
            </p:sp>
          </mc:Choice>
          <mc:Fallback xmlns="">
            <p:sp>
              <p:nvSpPr>
                <p:cNvPr id="14" name="矩形 13"/>
                <p:cNvSpPr>
                  <a:spLocks noRot="1" noChangeAspect="1" noMove="1" noResize="1" noEditPoints="1" noAdjustHandles="1" noChangeArrowheads="1" noChangeShapeType="1" noTextEdit="1"/>
                </p:cNvSpPr>
                <p:nvPr/>
              </p:nvSpPr>
              <p:spPr>
                <a:xfrm>
                  <a:off x="3093775" y="2387084"/>
                  <a:ext cx="2891561" cy="307777"/>
                </a:xfrm>
                <a:prstGeom prst="rect">
                  <a:avLst/>
                </a:prstGeom>
                <a:blipFill>
                  <a:blip r:embed="rId10"/>
                  <a:stretch>
                    <a:fillRect t="-8000" b="-16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7" name="Rectangle 8"/>
              <p:cNvSpPr>
                <a:spLocks noChangeArrowheads="1"/>
              </p:cNvSpPr>
              <p:nvPr/>
            </p:nvSpPr>
            <p:spPr bwMode="auto">
              <a:xfrm>
                <a:off x="72008" y="1419622"/>
                <a:ext cx="8964488" cy="104220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266700" eaLnBrk="0" fontAlgn="base" hangingPunct="0">
                  <a:lnSpc>
                    <a:spcPct val="150000"/>
                  </a:lnSpc>
                  <a:spcBef>
                    <a:spcPct val="0"/>
                  </a:spcBef>
                  <a:spcAft>
                    <a:spcPct val="0"/>
                  </a:spcAft>
                </a:pPr>
                <a:r>
                  <a:rPr kumimoji="0" lang="en-US" altLang="zh-CN" sz="22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zh-CN" sz="22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若导体单位体积载流子的数量为</a:t>
                </a:r>
                <a14:m>
                  <m:oMath xmlns:m="http://schemas.openxmlformats.org/officeDocument/2006/math">
                    <m:r>
                      <a:rPr kumimoji="0" lang="en-US" altLang="zh-CN" sz="2200" b="1" i="1" u="none" strike="noStrike" cap="none" normalizeH="0" baseline="0" dirty="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𝑵</m:t>
                    </m:r>
                    <m:r>
                      <a:rPr lang="en-US" altLang="zh-CN" sz="2200" b="1" i="1" baseline="-25000" dirty="0">
                        <a:latin typeface="Cambria Math" panose="02040503050406030204" pitchFamily="18" charset="0"/>
                        <a:ea typeface="宋体" panose="02010600030101010101" pitchFamily="2" charset="-122"/>
                        <a:cs typeface="Times New Roman" panose="02020603050405020304" pitchFamily="18" charset="0"/>
                      </a:rPr>
                      <m:t>𝒗</m:t>
                    </m:r>
                  </m:oMath>
                </a14:m>
                <a:r>
                  <a:rPr lang="zh-CN" altLang="zh-CN" sz="2200" b="1" dirty="0">
                    <a:latin typeface="宋体" panose="02010600030101010101" pitchFamily="2" charset="-122"/>
                    <a:cs typeface="Times New Roman" panose="02020603050405020304" pitchFamily="18" charset="0"/>
                  </a:rPr>
                  <a:t>，则导体内自由电子漂移形成的电流密度矢量为</a:t>
                </a:r>
                <a:r>
                  <a:rPr lang="zh-CN" altLang="en-US" sz="2200" b="1" dirty="0">
                    <a:latin typeface="宋体" panose="02010600030101010101" pitchFamily="2" charset="-122"/>
                    <a:cs typeface="Times New Roman" panose="02020603050405020304" pitchFamily="18" charset="0"/>
                  </a:rPr>
                  <a:t>：</a:t>
                </a:r>
                <a:endParaRPr lang="zh-CN" altLang="zh-CN" sz="2200" b="1" dirty="0">
                  <a:latin typeface="Arial" panose="020B0604020202020204" pitchFamily="34" charset="0"/>
                </a:endParaRPr>
              </a:p>
            </p:txBody>
          </p:sp>
        </mc:Choice>
        <mc:Fallback xmlns="">
          <p:sp>
            <p:nvSpPr>
              <p:cNvPr id="17" name="Rectangle 8"/>
              <p:cNvSpPr>
                <a:spLocks noRot="1" noChangeAspect="1" noMove="1" noResize="1" noEditPoints="1" noAdjustHandles="1" noChangeArrowheads="1" noChangeShapeType="1" noTextEdit="1"/>
              </p:cNvSpPr>
              <p:nvPr/>
            </p:nvSpPr>
            <p:spPr bwMode="auto">
              <a:xfrm>
                <a:off x="72008" y="1419622"/>
                <a:ext cx="8964488" cy="1042208"/>
              </a:xfrm>
              <a:prstGeom prst="rect">
                <a:avLst/>
              </a:prstGeom>
              <a:blipFill>
                <a:blip r:embed="rId11"/>
                <a:stretch>
                  <a:fillRect l="-884" r="-680" b="-64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20" name="对象 19"/>
          <p:cNvGraphicFramePr>
            <a:graphicFrameLocks noChangeAspect="1"/>
          </p:cNvGraphicFramePr>
          <p:nvPr>
            <p:extLst>
              <p:ext uri="{D42A27DB-BD31-4B8C-83A1-F6EECF244321}">
                <p14:modId xmlns:p14="http://schemas.microsoft.com/office/powerpoint/2010/main" val="3112123265"/>
              </p:ext>
            </p:extLst>
          </p:nvPr>
        </p:nvGraphicFramePr>
        <p:xfrm>
          <a:off x="3008313" y="2139950"/>
          <a:ext cx="2479675" cy="403225"/>
        </p:xfrm>
        <a:graphic>
          <a:graphicData uri="http://schemas.openxmlformats.org/presentationml/2006/ole">
            <mc:AlternateContent xmlns:mc="http://schemas.openxmlformats.org/markup-compatibility/2006">
              <mc:Choice xmlns:v="urn:schemas-microsoft-com:vml" Requires="v">
                <p:oleObj name="Equation" r:id="rId12" imgW="1562040" imgH="253800" progId="Equation.DSMT4">
                  <p:embed/>
                </p:oleObj>
              </mc:Choice>
              <mc:Fallback>
                <p:oleObj name="Equation" r:id="rId12" imgW="1562040" imgH="253800" progId="Equation.DSMT4">
                  <p:embed/>
                  <p:pic>
                    <p:nvPicPr>
                      <p:cNvPr id="20" name="对象 19"/>
                      <p:cNvPicPr/>
                      <p:nvPr/>
                    </p:nvPicPr>
                    <p:blipFill>
                      <a:blip r:embed="rId13"/>
                      <a:stretch>
                        <a:fillRect/>
                      </a:stretch>
                    </p:blipFill>
                    <p:spPr>
                      <a:xfrm>
                        <a:off x="3008313" y="2139950"/>
                        <a:ext cx="2479675" cy="403225"/>
                      </a:xfrm>
                      <a:prstGeom prst="rect">
                        <a:avLst/>
                      </a:prstGeom>
                    </p:spPr>
                  </p:pic>
                </p:oleObj>
              </mc:Fallback>
            </mc:AlternateContent>
          </a:graphicData>
        </a:graphic>
      </p:graphicFrame>
      <p:sp>
        <p:nvSpPr>
          <p:cNvPr id="21" name="文本框 20"/>
          <p:cNvSpPr txBox="1"/>
          <p:nvPr/>
        </p:nvSpPr>
        <p:spPr>
          <a:xfrm>
            <a:off x="666482" y="2779694"/>
            <a:ext cx="2105318" cy="52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zh-CN"/>
            </a:defPPr>
            <a:lvl1pPr indent="266700" eaLnBrk="0" fontAlgn="base" hangingPunct="0">
              <a:lnSpc>
                <a:spcPct val="150000"/>
              </a:lnSpc>
              <a:spcBef>
                <a:spcPct val="0"/>
              </a:spcBef>
              <a:spcAft>
                <a:spcPct val="0"/>
              </a:spcAft>
              <a:defRPr kumimoji="0" sz="2000" b="1" i="0" u="none" strike="noStrike" cap="none" normalizeH="0" baseline="0">
                <a:ln>
                  <a:noFill/>
                </a:ln>
                <a:effectLst/>
                <a:latin typeface="宋体" panose="02010600030101010101" pitchFamily="2" charset="-122"/>
                <a:ea typeface="宋体" panose="02010600030101010101" pitchFamily="2" charset="-122"/>
                <a:cs typeface="Times New Roman" panose="02020603050405020304" pitchFamily="18" charset="0"/>
              </a:defRPr>
            </a:lvl1pPr>
          </a:lstStyle>
          <a:p>
            <a:pPr indent="0"/>
            <a:r>
              <a:rPr lang="zh-CN" altLang="en-US" sz="2200" dirty="0"/>
              <a:t>若令：</a:t>
            </a:r>
          </a:p>
        </p:txBody>
      </p:sp>
      <p:sp>
        <p:nvSpPr>
          <p:cNvPr id="22" name="文本框 21"/>
          <p:cNvSpPr txBox="1"/>
          <p:nvPr/>
        </p:nvSpPr>
        <p:spPr>
          <a:xfrm>
            <a:off x="683568" y="3435846"/>
            <a:ext cx="2105318" cy="52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zh-CN"/>
            </a:defPPr>
            <a:lvl1pPr indent="266700" eaLnBrk="0" fontAlgn="base" hangingPunct="0">
              <a:lnSpc>
                <a:spcPct val="150000"/>
              </a:lnSpc>
              <a:spcBef>
                <a:spcPct val="0"/>
              </a:spcBef>
              <a:spcAft>
                <a:spcPct val="0"/>
              </a:spcAft>
              <a:defRPr kumimoji="0" sz="2000" b="1" i="0" u="none" strike="noStrike" cap="none" normalizeH="0" baseline="0">
                <a:ln>
                  <a:noFill/>
                </a:ln>
                <a:effectLst/>
                <a:latin typeface="宋体" panose="02010600030101010101" pitchFamily="2" charset="-122"/>
                <a:ea typeface="宋体" panose="02010600030101010101" pitchFamily="2" charset="-122"/>
                <a:cs typeface="Times New Roman" panose="02020603050405020304" pitchFamily="18" charset="0"/>
              </a:defRPr>
            </a:lvl1pPr>
          </a:lstStyle>
          <a:p>
            <a:pPr indent="0"/>
            <a:r>
              <a:rPr lang="zh-CN" altLang="en-US" sz="2200" dirty="0"/>
              <a:t>则有：</a:t>
            </a:r>
          </a:p>
        </p:txBody>
      </p:sp>
      <p:graphicFrame>
        <p:nvGraphicFramePr>
          <p:cNvPr id="23" name="对象 22"/>
          <p:cNvGraphicFramePr>
            <a:graphicFrameLocks noChangeAspect="1"/>
          </p:cNvGraphicFramePr>
          <p:nvPr/>
        </p:nvGraphicFramePr>
        <p:xfrm>
          <a:off x="3779912" y="2873136"/>
          <a:ext cx="1217613" cy="384175"/>
        </p:xfrm>
        <a:graphic>
          <a:graphicData uri="http://schemas.openxmlformats.org/presentationml/2006/ole">
            <mc:AlternateContent xmlns:mc="http://schemas.openxmlformats.org/markup-compatibility/2006">
              <mc:Choice xmlns:v="urn:schemas-microsoft-com:vml" Requires="v">
                <p:oleObj name="Equation" r:id="rId14" imgW="723600" imgH="228600" progId="Equation.DSMT4">
                  <p:embed/>
                </p:oleObj>
              </mc:Choice>
              <mc:Fallback>
                <p:oleObj name="Equation" r:id="rId14" imgW="723600" imgH="228600" progId="Equation.DSMT4">
                  <p:embed/>
                  <p:pic>
                    <p:nvPicPr>
                      <p:cNvPr id="23" name="对象 22"/>
                      <p:cNvPicPr/>
                      <p:nvPr/>
                    </p:nvPicPr>
                    <p:blipFill>
                      <a:blip r:embed="rId15"/>
                      <a:stretch>
                        <a:fillRect/>
                      </a:stretch>
                    </p:blipFill>
                    <p:spPr>
                      <a:xfrm>
                        <a:off x="3779912" y="2873136"/>
                        <a:ext cx="1217613" cy="384175"/>
                      </a:xfrm>
                      <a:prstGeom prst="rect">
                        <a:avLst/>
                      </a:prstGeom>
                    </p:spPr>
                  </p:pic>
                </p:oleObj>
              </mc:Fallback>
            </mc:AlternateContent>
          </a:graphicData>
        </a:graphic>
      </p:graphicFrame>
      <p:graphicFrame>
        <p:nvGraphicFramePr>
          <p:cNvPr id="24" name="对象 23"/>
          <p:cNvGraphicFramePr>
            <a:graphicFrameLocks noChangeAspect="1"/>
          </p:cNvGraphicFramePr>
          <p:nvPr/>
        </p:nvGraphicFramePr>
        <p:xfrm>
          <a:off x="3975035" y="3507854"/>
          <a:ext cx="812989" cy="360040"/>
        </p:xfrm>
        <a:graphic>
          <a:graphicData uri="http://schemas.openxmlformats.org/presentationml/2006/ole">
            <mc:AlternateContent xmlns:mc="http://schemas.openxmlformats.org/markup-compatibility/2006">
              <mc:Choice xmlns:v="urn:schemas-microsoft-com:vml" Requires="v">
                <p:oleObj name="Equation" r:id="rId16" imgW="533160" imgH="215640" progId="Equation.DSMT4">
                  <p:embed/>
                </p:oleObj>
              </mc:Choice>
              <mc:Fallback>
                <p:oleObj name="Equation" r:id="rId16" imgW="533160" imgH="215640" progId="Equation.DSMT4">
                  <p:embed/>
                  <p:pic>
                    <p:nvPicPr>
                      <p:cNvPr id="24" name="对象 23"/>
                      <p:cNvPicPr/>
                      <p:nvPr/>
                    </p:nvPicPr>
                    <p:blipFill>
                      <a:blip r:embed="rId17"/>
                      <a:stretch>
                        <a:fillRect/>
                      </a:stretch>
                    </p:blipFill>
                    <p:spPr>
                      <a:xfrm>
                        <a:off x="3975035" y="3507854"/>
                        <a:ext cx="812989" cy="360040"/>
                      </a:xfrm>
                      <a:prstGeom prst="rect">
                        <a:avLst/>
                      </a:prstGeom>
                    </p:spPr>
                  </p:pic>
                </p:oleObj>
              </mc:Fallback>
            </mc:AlternateContent>
          </a:graphicData>
        </a:graphic>
      </p:graphicFrame>
      <p:sp>
        <p:nvSpPr>
          <p:cNvPr id="26" name="矩形 25"/>
          <p:cNvSpPr/>
          <p:nvPr/>
        </p:nvSpPr>
        <p:spPr>
          <a:xfrm>
            <a:off x="5364088" y="3427135"/>
            <a:ext cx="3321198" cy="584775"/>
          </a:xfrm>
          <a:prstGeom prst="rect">
            <a:avLst/>
          </a:prstGeom>
        </p:spPr>
        <p:txBody>
          <a:bodyPr wrap="square">
            <a:spAutoFit/>
          </a:bodyPr>
          <a:lstStyle/>
          <a:p>
            <a:pPr algn="ctr"/>
            <a:r>
              <a:rPr lang="zh-CN" altLang="zh-CN" sz="1600" b="1" dirty="0">
                <a:solidFill>
                  <a:srgbClr val="F98637"/>
                </a:solidFill>
                <a:cs typeface="Times New Roman" panose="02020603050405020304" pitchFamily="18" charset="0"/>
              </a:rPr>
              <a:t>欧姆定律的微观局域形式</a:t>
            </a:r>
            <a:r>
              <a:rPr lang="zh-CN" altLang="en-US" sz="1600" b="1" dirty="0">
                <a:solidFill>
                  <a:srgbClr val="F98637"/>
                </a:solidFill>
                <a:cs typeface="Times New Roman" panose="02020603050405020304" pitchFamily="18" charset="0"/>
              </a:rPr>
              <a:t>，</a:t>
            </a:r>
            <a:r>
              <a:rPr lang="zh-CN" altLang="zh-CN" sz="1600" b="1" dirty="0">
                <a:solidFill>
                  <a:srgbClr val="F98637"/>
                </a:solidFill>
                <a:cs typeface="Times New Roman" panose="02020603050405020304" pitchFamily="18" charset="0"/>
              </a:rPr>
              <a:t>也称为导电媒质的物质方程或本构关系</a:t>
            </a:r>
            <a:endParaRPr lang="zh-CN" altLang="en-US" sz="1600" b="1" dirty="0">
              <a:solidFill>
                <a:srgbClr val="F98637"/>
              </a:solidFill>
              <a:cs typeface="Times New Roman" panose="02020603050405020304" pitchFamily="18" charset="0"/>
            </a:endParaRPr>
          </a:p>
        </p:txBody>
      </p:sp>
      <p:sp>
        <p:nvSpPr>
          <p:cNvPr id="28" name="矩形 27"/>
          <p:cNvSpPr/>
          <p:nvPr/>
        </p:nvSpPr>
        <p:spPr>
          <a:xfrm>
            <a:off x="5364088" y="2860943"/>
            <a:ext cx="1697866" cy="430887"/>
          </a:xfrm>
          <a:prstGeom prst="rect">
            <a:avLst/>
          </a:prstGeom>
        </p:spPr>
        <p:txBody>
          <a:bodyPr wrap="square">
            <a:spAutoFit/>
          </a:bodyPr>
          <a:lstStyle/>
          <a:p>
            <a:pPr algn="ct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S/m</a:t>
            </a:r>
            <a:r>
              <a:rPr lang="zh-CN" altLang="en-US" sz="2200" b="1" dirty="0">
                <a:latin typeface="Times New Roman" panose="02020603050405020304" pitchFamily="18" charset="0"/>
                <a:cs typeface="Times New Roman" panose="02020603050405020304" pitchFamily="18" charset="0"/>
              </a:rPr>
              <a:t>）</a:t>
            </a:r>
          </a:p>
        </p:txBody>
      </p:sp>
      <p:sp>
        <p:nvSpPr>
          <p:cNvPr id="31" name="圆角矩形标注 30"/>
          <p:cNvSpPr/>
          <p:nvPr/>
        </p:nvSpPr>
        <p:spPr>
          <a:xfrm>
            <a:off x="2617855" y="2571750"/>
            <a:ext cx="1018041" cy="353474"/>
          </a:xfrm>
          <a:prstGeom prst="wedgeRoundRectCallout">
            <a:avLst>
              <a:gd name="adj1" fmla="val 82270"/>
              <a:gd name="adj2" fmla="val 88788"/>
              <a:gd name="adj3" fmla="val 16667"/>
            </a:avLst>
          </a:prstGeom>
          <a:solidFill>
            <a:srgbClr val="00A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b="1" dirty="0">
                <a:cs typeface="Times New Roman" panose="02020603050405020304" pitchFamily="18" charset="0"/>
              </a:rPr>
              <a:t>电导率</a:t>
            </a:r>
            <a:endParaRPr lang="zh-CN" altLang="en-US" b="1" dirty="0"/>
          </a:p>
        </p:txBody>
      </p:sp>
      <p:grpSp>
        <p:nvGrpSpPr>
          <p:cNvPr id="5" name="组合 4"/>
          <p:cNvGrpSpPr/>
          <p:nvPr/>
        </p:nvGrpSpPr>
        <p:grpSpPr>
          <a:xfrm>
            <a:off x="395536" y="4155926"/>
            <a:ext cx="8568952" cy="792088"/>
            <a:chOff x="755576" y="4155926"/>
            <a:chExt cx="8468995" cy="792088"/>
          </a:xfrm>
        </p:grpSpPr>
        <p:sp>
          <p:nvSpPr>
            <p:cNvPr id="2" name="矩形 1"/>
            <p:cNvSpPr/>
            <p:nvPr/>
          </p:nvSpPr>
          <p:spPr>
            <a:xfrm>
              <a:off x="1619673" y="4178573"/>
              <a:ext cx="7604898" cy="769441"/>
            </a:xfrm>
            <a:prstGeom prst="rect">
              <a:avLst/>
            </a:prstGeom>
          </p:spPr>
          <p:txBody>
            <a:bodyPr wrap="square">
              <a:spAutoFit/>
            </a:bodyPr>
            <a:lstStyle/>
            <a:p>
              <a:r>
                <a:rPr lang="zh-CN" altLang="zh-CN" sz="2200" b="1" dirty="0">
                  <a:solidFill>
                    <a:srgbClr val="F98637"/>
                  </a:solidFill>
                  <a:cs typeface="Times New Roman" panose="02020603050405020304" pitchFamily="18" charset="0"/>
                </a:rPr>
                <a:t>欧姆定律的局域形式给出了导体内部每个位置点处电流与电场的关系。</a:t>
              </a:r>
              <a:endParaRPr lang="zh-CN" altLang="en-US" sz="2200" b="1" dirty="0">
                <a:solidFill>
                  <a:srgbClr val="F98637"/>
                </a:solidFill>
              </a:endParaRPr>
            </a:p>
          </p:txBody>
        </p:sp>
        <p:sp>
          <p:nvSpPr>
            <p:cNvPr id="59" name="动作按钮: 信息 58">
              <a:hlinkClick r:id="" action="ppaction://noaction" highlightClick="1"/>
            </p:cNvPr>
            <p:cNvSpPr/>
            <p:nvPr/>
          </p:nvSpPr>
          <p:spPr>
            <a:xfrm>
              <a:off x="755576" y="4155926"/>
              <a:ext cx="828092" cy="792088"/>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solidFill>
                  <a:srgbClr val="F98637"/>
                </a:solidFill>
              </a:endParaRPr>
            </a:p>
          </p:txBody>
        </p:sp>
      </p:grpSp>
    </p:spTree>
    <p:extLst>
      <p:ext uri="{BB962C8B-B14F-4D97-AF65-F5344CB8AC3E}">
        <p14:creationId xmlns:p14="http://schemas.microsoft.com/office/powerpoint/2010/main" val="363041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up)">
                                      <p:cBhvr>
                                        <p:cTn id="18" dur="500"/>
                                        <p:tgtEl>
                                          <p:spTgt spid="17"/>
                                        </p:tgtEl>
                                      </p:cBhvr>
                                    </p:animEffect>
                                  </p:childTnLst>
                                </p:cTn>
                              </p:par>
                              <p:par>
                                <p:cTn id="19" presetID="22" presetClass="entr" presetSubtype="1"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up)">
                                      <p:cBhvr>
                                        <p:cTn id="26" dur="500"/>
                                        <p:tgtEl>
                                          <p:spTgt spid="21"/>
                                        </p:tgtEl>
                                      </p:cBhvr>
                                    </p:animEffect>
                                  </p:childTnLst>
                                </p:cTn>
                              </p:par>
                              <p:par>
                                <p:cTn id="27" presetID="22" presetClass="entr" presetSubtype="1"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up)">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par>
                                <p:cTn id="38" presetID="22" presetClass="entr" presetSubtype="1"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up)">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up)">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up)">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up)">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1" grpId="0"/>
      <p:bldP spid="22" grpId="0"/>
      <p:bldP spid="26" grpId="0"/>
      <p:bldP spid="28" grpId="0"/>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339502"/>
            <a:ext cx="8640960" cy="1107996"/>
          </a:xfrm>
          <a:prstGeom prst="rect">
            <a:avLst/>
          </a:prstGeom>
        </p:spPr>
        <p:txBody>
          <a:bodyPr wrap="square">
            <a:spAutoFit/>
          </a:bodyPr>
          <a:lstStyle/>
          <a:p>
            <a:pPr>
              <a:lnSpc>
                <a:spcPct val="150000"/>
              </a:lnSpc>
            </a:pPr>
            <a:r>
              <a:rPr lang="zh-CN" altLang="zh-CN" sz="2200" b="1" dirty="0">
                <a:latin typeface="Times New Roman" panose="02020603050405020304" pitchFamily="18" charset="0"/>
                <a:cs typeface="Times New Roman" panose="02020603050405020304" pitchFamily="18" charset="0"/>
              </a:rPr>
              <a:t>对于横载面</a:t>
            </a:r>
            <a:r>
              <a:rPr lang="en-US" altLang="zh-CN" sz="2200" b="1" dirty="0">
                <a:latin typeface="Times New Roman" panose="02020603050405020304" pitchFamily="18" charset="0"/>
                <a:cs typeface="Times New Roman" panose="02020603050405020304" pitchFamily="18" charset="0"/>
              </a:rPr>
              <a:t>S</a:t>
            </a:r>
            <a:r>
              <a:rPr lang="zh-CN" altLang="zh-CN" sz="2200" b="1" dirty="0">
                <a:latin typeface="Times New Roman" panose="02020603050405020304" pitchFamily="18" charset="0"/>
                <a:cs typeface="Times New Roman" panose="02020603050405020304" pitchFamily="18" charset="0"/>
              </a:rPr>
              <a:t>不变，长度为</a:t>
            </a:r>
            <a:r>
              <a:rPr lang="en-US" altLang="zh-CN" sz="2200" b="1" dirty="0">
                <a:latin typeface="Times New Roman" panose="02020603050405020304" pitchFamily="18" charset="0"/>
                <a:cs typeface="Times New Roman" panose="02020603050405020304" pitchFamily="18" charset="0"/>
              </a:rPr>
              <a:t>L</a:t>
            </a:r>
            <a:r>
              <a:rPr lang="zh-CN" altLang="zh-CN" sz="2200" b="1" dirty="0">
                <a:latin typeface="Times New Roman" panose="02020603050405020304" pitchFamily="18" charset="0"/>
                <a:cs typeface="Times New Roman" panose="02020603050405020304" pitchFamily="18" charset="0"/>
              </a:rPr>
              <a:t>的均匀导体，当施以端电压</a:t>
            </a:r>
            <a:r>
              <a:rPr lang="en-US" altLang="zh-CN" sz="2200" b="1" dirty="0">
                <a:latin typeface="Times New Roman" panose="02020603050405020304" pitchFamily="18" charset="0"/>
                <a:cs typeface="Times New Roman" panose="02020603050405020304" pitchFamily="18" charset="0"/>
              </a:rPr>
              <a:t>V</a:t>
            </a:r>
            <a:r>
              <a:rPr lang="zh-CN" altLang="zh-CN" sz="2200" b="1" dirty="0">
                <a:latin typeface="Times New Roman" panose="02020603050405020304" pitchFamily="18" charset="0"/>
                <a:cs typeface="Times New Roman" panose="02020603050405020304" pitchFamily="18" charset="0"/>
              </a:rPr>
              <a:t>时，</a:t>
            </a:r>
            <a:r>
              <a:rPr lang="zh-CN" altLang="en-US" sz="2200" b="1" dirty="0">
                <a:latin typeface="Times New Roman" panose="02020603050405020304" pitchFamily="18" charset="0"/>
                <a:cs typeface="Times New Roman" panose="02020603050405020304" pitchFamily="18" charset="0"/>
              </a:rPr>
              <a:t>则</a:t>
            </a:r>
            <a:r>
              <a:rPr lang="zh-CN" altLang="zh-CN" sz="2200" b="1" dirty="0">
                <a:latin typeface="Times New Roman" panose="02020603050405020304" pitchFamily="18" charset="0"/>
                <a:cs typeface="Times New Roman" panose="02020603050405020304" pitchFamily="18" charset="0"/>
              </a:rPr>
              <a:t>通过对该导体整体进行体积分得到</a:t>
            </a:r>
            <a:endParaRPr lang="zh-CN" altLang="en-US" sz="2200" b="1"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nvGraphicFramePr>
        <p:xfrm>
          <a:off x="3222301" y="1491630"/>
          <a:ext cx="1908767" cy="521056"/>
        </p:xfrm>
        <a:graphic>
          <a:graphicData uri="http://schemas.openxmlformats.org/presentationml/2006/ole">
            <mc:AlternateContent xmlns:mc="http://schemas.openxmlformats.org/markup-compatibility/2006">
              <mc:Choice xmlns:v="urn:schemas-microsoft-com:vml" Requires="v">
                <p:oleObj name="Equation" r:id="rId3" imgW="1117440" imgH="304560" progId="Equation.DSMT4">
                  <p:embed/>
                </p:oleObj>
              </mc:Choice>
              <mc:Fallback>
                <p:oleObj name="Equation" r:id="rId3" imgW="1117440" imgH="304560" progId="Equation.DSMT4">
                  <p:embed/>
                  <p:pic>
                    <p:nvPicPr>
                      <p:cNvPr id="4" name="对象 3"/>
                      <p:cNvPicPr/>
                      <p:nvPr/>
                    </p:nvPicPr>
                    <p:blipFill>
                      <a:blip r:embed="rId4"/>
                      <a:stretch>
                        <a:fillRect/>
                      </a:stretch>
                    </p:blipFill>
                    <p:spPr>
                      <a:xfrm>
                        <a:off x="3222301" y="1491630"/>
                        <a:ext cx="1908767" cy="521056"/>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1547664" y="2135598"/>
          <a:ext cx="2277390" cy="432797"/>
        </p:xfrm>
        <a:graphic>
          <a:graphicData uri="http://schemas.openxmlformats.org/presentationml/2006/ole">
            <mc:AlternateContent xmlns:mc="http://schemas.openxmlformats.org/markup-compatibility/2006">
              <mc:Choice xmlns:v="urn:schemas-microsoft-com:vml" Requires="v">
                <p:oleObj name="Equation" r:id="rId5" imgW="1562100" imgH="292100" progId="Equation.DSMT4">
                  <p:embed/>
                </p:oleObj>
              </mc:Choice>
              <mc:Fallback>
                <p:oleObj name="Equation" r:id="rId5" imgW="1562100" imgH="292100" progId="Equation.DSMT4">
                  <p:embed/>
                  <p:pic>
                    <p:nvPicPr>
                      <p:cNvPr id="9"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2135598"/>
                        <a:ext cx="2277390" cy="432797"/>
                      </a:xfrm>
                      <a:prstGeom prst="rect">
                        <a:avLst/>
                      </a:prstGeom>
                      <a:noFill/>
                    </p:spPr>
                  </p:pic>
                </p:oleObj>
              </mc:Fallback>
            </mc:AlternateContent>
          </a:graphicData>
        </a:graphic>
      </p:graphicFrame>
      <p:graphicFrame>
        <p:nvGraphicFramePr>
          <p:cNvPr id="10" name="对象 9"/>
          <p:cNvGraphicFramePr>
            <a:graphicFrameLocks noChangeAspect="1"/>
          </p:cNvGraphicFramePr>
          <p:nvPr/>
        </p:nvGraphicFramePr>
        <p:xfrm>
          <a:off x="4306411" y="2153834"/>
          <a:ext cx="2743710" cy="417916"/>
        </p:xfrm>
        <a:graphic>
          <a:graphicData uri="http://schemas.openxmlformats.org/presentationml/2006/ole">
            <mc:AlternateContent xmlns:mc="http://schemas.openxmlformats.org/markup-compatibility/2006">
              <mc:Choice xmlns:v="urn:schemas-microsoft-com:vml" Requires="v">
                <p:oleObj name="Equation" r:id="rId7" imgW="1917360" imgH="291960" progId="Equation.DSMT4">
                  <p:embed/>
                </p:oleObj>
              </mc:Choice>
              <mc:Fallback>
                <p:oleObj name="Equation" r:id="rId7" imgW="1917360" imgH="291960" progId="Equation.DSMT4">
                  <p:embed/>
                  <p:pic>
                    <p:nvPicPr>
                      <p:cNvPr id="10" name="对象 9"/>
                      <p:cNvPicPr/>
                      <p:nvPr/>
                    </p:nvPicPr>
                    <p:blipFill>
                      <a:blip r:embed="rId8"/>
                      <a:stretch>
                        <a:fillRect/>
                      </a:stretch>
                    </p:blipFill>
                    <p:spPr>
                      <a:xfrm>
                        <a:off x="4306411" y="2153834"/>
                        <a:ext cx="2743710" cy="417916"/>
                      </a:xfrm>
                      <a:prstGeom prst="rect">
                        <a:avLst/>
                      </a:prstGeom>
                    </p:spPr>
                  </p:pic>
                </p:oleObj>
              </mc:Fallback>
            </mc:AlternateContent>
          </a:graphicData>
        </a:graphic>
      </p:graphicFrame>
      <p:sp>
        <p:nvSpPr>
          <p:cNvPr id="11" name="下箭头 10"/>
          <p:cNvSpPr/>
          <p:nvPr/>
        </p:nvSpPr>
        <p:spPr>
          <a:xfrm>
            <a:off x="3923928" y="2198762"/>
            <a:ext cx="288032" cy="444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latin typeface="Times New Roman" panose="02020603050405020304" pitchFamily="18" charset="0"/>
              <a:cs typeface="Times New Roman" panose="02020603050405020304" pitchFamily="18" charset="0"/>
            </a:endParaRPr>
          </a:p>
        </p:txBody>
      </p:sp>
      <p:graphicFrame>
        <p:nvGraphicFramePr>
          <p:cNvPr id="12" name="对象 11"/>
          <p:cNvGraphicFramePr>
            <a:graphicFrameLocks noChangeAspect="1"/>
          </p:cNvGraphicFramePr>
          <p:nvPr/>
        </p:nvGraphicFramePr>
        <p:xfrm>
          <a:off x="3707904" y="2859781"/>
          <a:ext cx="864096" cy="318351"/>
        </p:xfrm>
        <a:graphic>
          <a:graphicData uri="http://schemas.openxmlformats.org/presentationml/2006/ole">
            <mc:AlternateContent xmlns:mc="http://schemas.openxmlformats.org/markup-compatibility/2006">
              <mc:Choice xmlns:v="urn:schemas-microsoft-com:vml" Requires="v">
                <p:oleObj name="Equation" r:id="rId9" imgW="482400" imgH="177480" progId="Equation.DSMT4">
                  <p:embed/>
                </p:oleObj>
              </mc:Choice>
              <mc:Fallback>
                <p:oleObj name="Equation" r:id="rId9" imgW="482400" imgH="177480" progId="Equation.DSMT4">
                  <p:embed/>
                  <p:pic>
                    <p:nvPicPr>
                      <p:cNvPr id="12" name="对象 11"/>
                      <p:cNvPicPr/>
                      <p:nvPr/>
                    </p:nvPicPr>
                    <p:blipFill>
                      <a:blip r:embed="rId10"/>
                      <a:stretch>
                        <a:fillRect/>
                      </a:stretch>
                    </p:blipFill>
                    <p:spPr>
                      <a:xfrm>
                        <a:off x="3707904" y="2859781"/>
                        <a:ext cx="864096" cy="318351"/>
                      </a:xfrm>
                      <a:prstGeom prst="rect">
                        <a:avLst/>
                      </a:prstGeom>
                    </p:spPr>
                  </p:pic>
                </p:oleObj>
              </mc:Fallback>
            </mc:AlternateContent>
          </a:graphicData>
        </a:graphic>
      </p:graphicFrame>
      <p:sp>
        <p:nvSpPr>
          <p:cNvPr id="14" name="矩形 13"/>
          <p:cNvSpPr/>
          <p:nvPr/>
        </p:nvSpPr>
        <p:spPr>
          <a:xfrm>
            <a:off x="5436096" y="2859782"/>
            <a:ext cx="2741456" cy="369332"/>
          </a:xfrm>
          <a:prstGeom prst="rect">
            <a:avLst/>
          </a:prstGeom>
        </p:spPr>
        <p:txBody>
          <a:bodyPr wrap="none">
            <a:spAutoFit/>
          </a:bodyPr>
          <a:lstStyle/>
          <a:p>
            <a:r>
              <a:rPr lang="zh-CN" altLang="zh-CN" b="1" dirty="0">
                <a:solidFill>
                  <a:srgbClr val="00ADA9"/>
                </a:solidFill>
                <a:cs typeface="Times New Roman" panose="02020603050405020304" pitchFamily="18" charset="0"/>
              </a:rPr>
              <a:t>欧姆定律</a:t>
            </a:r>
            <a:r>
              <a:rPr lang="zh-CN" altLang="en-US" b="1" dirty="0">
                <a:solidFill>
                  <a:srgbClr val="00ADA9"/>
                </a:solidFill>
                <a:cs typeface="Times New Roman" panose="02020603050405020304" pitchFamily="18" charset="0"/>
              </a:rPr>
              <a:t>的</a:t>
            </a:r>
            <a:r>
              <a:rPr lang="zh-CN" altLang="zh-CN" b="1" dirty="0">
                <a:solidFill>
                  <a:srgbClr val="00ADA9"/>
                </a:solidFill>
                <a:cs typeface="Times New Roman" panose="02020603050405020304" pitchFamily="18" charset="0"/>
              </a:rPr>
              <a:t>宏观广域</a:t>
            </a:r>
            <a:r>
              <a:rPr lang="zh-CN" altLang="en-US" b="1" dirty="0">
                <a:solidFill>
                  <a:srgbClr val="00ADA9"/>
                </a:solidFill>
                <a:cs typeface="Times New Roman" panose="02020603050405020304" pitchFamily="18" charset="0"/>
              </a:rPr>
              <a:t>形式</a:t>
            </a:r>
          </a:p>
        </p:txBody>
      </p:sp>
      <p:grpSp>
        <p:nvGrpSpPr>
          <p:cNvPr id="24" name="组合 23"/>
          <p:cNvGrpSpPr/>
          <p:nvPr/>
        </p:nvGrpSpPr>
        <p:grpSpPr>
          <a:xfrm>
            <a:off x="4139952" y="3363838"/>
            <a:ext cx="4640744" cy="396875"/>
            <a:chOff x="2729989" y="4208685"/>
            <a:chExt cx="4640744" cy="396875"/>
          </a:xfrm>
        </p:grpSpPr>
        <p:sp>
          <p:nvSpPr>
            <p:cNvPr id="21" name="Rectangle 16"/>
            <p:cNvSpPr>
              <a:spLocks noChangeArrowheads="1"/>
            </p:cNvSpPr>
            <p:nvPr/>
          </p:nvSpPr>
          <p:spPr bwMode="auto">
            <a:xfrm>
              <a:off x="2729989" y="4253235"/>
              <a:ext cx="26661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其中，</a:t>
              </a:r>
              <a:r>
                <a:rPr kumimoji="0" lang="en-US" altLang="zh-CN" sz="1400" b="1" i="1" u="none" strike="noStrike" cap="none" normalizeH="0" baseline="0" dirty="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I</a:t>
              </a:r>
              <a:r>
                <a:rPr kumimoji="0" lang="en-US" altLang="zh-CN"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为流过该导体的电流，</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graphicFrame>
          <p:nvGraphicFramePr>
            <p:cNvPr id="22" name="对象 21"/>
            <p:cNvGraphicFramePr>
              <a:graphicFrameLocks noChangeAspect="1"/>
            </p:cNvGraphicFramePr>
            <p:nvPr/>
          </p:nvGraphicFramePr>
          <p:xfrm>
            <a:off x="5278611" y="4208685"/>
            <a:ext cx="517525" cy="396875"/>
          </p:xfrm>
          <a:graphic>
            <a:graphicData uri="http://schemas.openxmlformats.org/presentationml/2006/ole">
              <mc:AlternateContent xmlns:mc="http://schemas.openxmlformats.org/markup-compatibility/2006">
                <mc:Choice xmlns:v="urn:schemas-microsoft-com:vml" Requires="v">
                  <p:oleObj name="Equation" r:id="rId11" imgW="520474" imgH="393529" progId="Equation.DSMT4">
                    <p:embed/>
                  </p:oleObj>
                </mc:Choice>
                <mc:Fallback>
                  <p:oleObj name="Equation" r:id="rId11" imgW="520474" imgH="393529" progId="Equation.DSMT4">
                    <p:embed/>
                    <p:pic>
                      <p:nvPicPr>
                        <p:cNvPr id="22" name="对象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78611" y="4208685"/>
                          <a:ext cx="5175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17"/>
            <p:cNvSpPr>
              <a:spLocks noChangeArrowheads="1"/>
            </p:cNvSpPr>
            <p:nvPr/>
          </p:nvSpPr>
          <p:spPr bwMode="auto">
            <a:xfrm>
              <a:off x="5724128" y="4253235"/>
              <a:ext cx="16466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为该导体的电阻。</a:t>
              </a:r>
              <a:r>
                <a:rPr kumimoji="0" lang="zh-CN" altLang="en-US" sz="1400" b="1" i="0" u="none" strike="noStrike" cap="none" normalizeH="0" baseline="0" dirty="0">
                  <a:ln>
                    <a:noFill/>
                  </a:ln>
                  <a:solidFill>
                    <a:schemeClr val="tx1"/>
                  </a:solidFill>
                  <a:effectLst/>
                </a:rPr>
                <a:t> </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grpSp>
      <p:grpSp>
        <p:nvGrpSpPr>
          <p:cNvPr id="15" name="组合 14"/>
          <p:cNvGrpSpPr/>
          <p:nvPr/>
        </p:nvGrpSpPr>
        <p:grpSpPr>
          <a:xfrm>
            <a:off x="323528" y="4011910"/>
            <a:ext cx="8568952" cy="792088"/>
            <a:chOff x="755576" y="4155926"/>
            <a:chExt cx="8468995" cy="792088"/>
          </a:xfrm>
        </p:grpSpPr>
        <p:sp>
          <p:nvSpPr>
            <p:cNvPr id="16" name="矩形 15"/>
            <p:cNvSpPr/>
            <p:nvPr/>
          </p:nvSpPr>
          <p:spPr>
            <a:xfrm>
              <a:off x="1619673" y="4178573"/>
              <a:ext cx="7604898" cy="769441"/>
            </a:xfrm>
            <a:prstGeom prst="rect">
              <a:avLst/>
            </a:prstGeom>
          </p:spPr>
          <p:txBody>
            <a:bodyPr wrap="square">
              <a:spAutoFit/>
            </a:bodyPr>
            <a:lstStyle/>
            <a:p>
              <a:r>
                <a:rPr lang="zh-CN" altLang="zh-CN" sz="2200" b="1" dirty="0">
                  <a:solidFill>
                    <a:srgbClr val="F98637"/>
                  </a:solidFill>
                  <a:cs typeface="Times New Roman" panose="02020603050405020304" pitchFamily="18" charset="0"/>
                </a:rPr>
                <a:t>欧姆定律的宏观广域形式给出了导体整体的电流与在导体内建立电场的端电压之间的关系</a:t>
              </a:r>
              <a:r>
                <a:rPr lang="zh-CN" altLang="en-US" sz="2200" b="1" dirty="0">
                  <a:solidFill>
                    <a:srgbClr val="F98637"/>
                  </a:solidFill>
                  <a:cs typeface="Times New Roman" panose="02020603050405020304" pitchFamily="18" charset="0"/>
                </a:rPr>
                <a:t>。</a:t>
              </a:r>
            </a:p>
          </p:txBody>
        </p:sp>
        <p:sp>
          <p:nvSpPr>
            <p:cNvPr id="18" name="动作按钮: 信息 17">
              <a:hlinkClick r:id="" action="ppaction://noaction" highlightClick="1"/>
            </p:cNvPr>
            <p:cNvSpPr/>
            <p:nvPr/>
          </p:nvSpPr>
          <p:spPr>
            <a:xfrm>
              <a:off x="755576" y="4155926"/>
              <a:ext cx="828092" cy="792088"/>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solidFill>
                  <a:srgbClr val="F98637"/>
                </a:solidFill>
              </a:endParaRPr>
            </a:p>
          </p:txBody>
        </p:sp>
      </p:grpSp>
    </p:spTree>
    <p:extLst>
      <p:ext uri="{BB962C8B-B14F-4D97-AF65-F5344CB8AC3E}">
        <p14:creationId xmlns:p14="http://schemas.microsoft.com/office/powerpoint/2010/main" val="43612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22" presetClass="entr" presetSubtype="1"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par>
                                <p:cTn id="27" presetID="22" presetClass="entr" presetSubtype="1"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23528" y="351115"/>
            <a:ext cx="5562618" cy="492443"/>
          </a:xfrm>
          <a:prstGeom prst="rect">
            <a:avLst/>
          </a:prstGeom>
          <a:noFill/>
          <a:ln w="25400">
            <a:noFill/>
            <a:miter lim="800000"/>
          </a:ln>
        </p:spPr>
        <p:txBody>
          <a:bodyPr wrap="square">
            <a:spAutoFit/>
          </a:bodyPr>
          <a:lstStyle>
            <a:defPPr>
              <a:defRPr lang="zh-CN"/>
            </a:defPPr>
            <a:lvl1pPr indent="0">
              <a:lnSpc>
                <a:spcPct val="100000"/>
              </a:lnSpc>
              <a:spcBef>
                <a:spcPct val="20000"/>
              </a:spcBef>
              <a:buClr>
                <a:schemeClr val="accent5"/>
              </a:buClr>
              <a:buSzTx/>
              <a:buFont typeface="Wingdings" panose="05000000000000000000" pitchFamily="2" charset="2"/>
              <a:buNone/>
              <a:defRPr sz="2600" b="1">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a:t>三、焦耳定律</a:t>
            </a:r>
            <a:endParaRPr lang="en-US" altLang="zh-CN" dirty="0">
              <a:sym typeface="Arial" panose="020B0604020202020204" pitchFamily="34" charset="0"/>
            </a:endParaRPr>
          </a:p>
        </p:txBody>
      </p:sp>
      <mc:AlternateContent xmlns:mc="http://schemas.openxmlformats.org/markup-compatibility/2006" xmlns:a14="http://schemas.microsoft.com/office/drawing/2010/main">
        <mc:Choice Requires="a14">
          <p:sp>
            <p:nvSpPr>
              <p:cNvPr id="10" name="Rectangle 7"/>
              <p:cNvSpPr>
                <a:spLocks noChangeArrowheads="1"/>
              </p:cNvSpPr>
              <p:nvPr/>
            </p:nvSpPr>
            <p:spPr bwMode="auto">
              <a:xfrm>
                <a:off x="288032" y="1043653"/>
                <a:ext cx="8604448" cy="10929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266700" eaLnBrk="0" fontAlgn="base" hangingPunct="0">
                  <a:lnSpc>
                    <a:spcPct val="150000"/>
                  </a:lnSpc>
                  <a:spcBef>
                    <a:spcPct val="0"/>
                  </a:spcBef>
                  <a:spcAft>
                    <a:spcPct val="0"/>
                  </a:spcAft>
                </a:pPr>
                <a:r>
                  <a:rPr kumimoji="0" lang="zh-CN" altLang="zh-CN" sz="22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设导体中单位体积</a:t>
                </a:r>
                <a:r>
                  <a:rPr kumimoji="0" lang="en-US" altLang="zh-CN" sz="22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dv=</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dSdl</a:t>
                </a:r>
                <a:r>
                  <a:rPr lang="zh-CN" altLang="zh-CN" sz="2200" b="1" dirty="0">
                    <a:latin typeface="宋体" panose="02010600030101010101" pitchFamily="2" charset="-122"/>
                    <a:cs typeface="Times New Roman" panose="02020603050405020304" pitchFamily="18" charset="0"/>
                  </a:rPr>
                  <a:t>的自由电荷量为</a:t>
                </a:r>
                <a:r>
                  <a:rPr lang="en-US" altLang="zh-CN" sz="2200" b="1" i="1" dirty="0" err="1">
                    <a:latin typeface="Times New Roman" panose="02020603050405020304" pitchFamily="18" charset="0"/>
                    <a:cs typeface="Times New Roman" panose="02020603050405020304" pitchFamily="18" charset="0"/>
                  </a:rPr>
                  <a:t>dQ</a:t>
                </a:r>
                <a:r>
                  <a:rPr lang="zh-CN" altLang="zh-CN" sz="2200" b="1" dirty="0">
                    <a:latin typeface="宋体" panose="02010600030101010101" pitchFamily="2" charset="-122"/>
                    <a:cs typeface="Times New Roman" panose="02020603050405020304" pitchFamily="18" charset="0"/>
                  </a:rPr>
                  <a:t>，其所受的电场力为</a:t>
                </a:r>
                <a:r>
                  <a:rPr lang="en-US" altLang="zh-CN" sz="2200" b="1" i="1" dirty="0" err="1">
                    <a:latin typeface="Times New Roman" panose="02020603050405020304" pitchFamily="18" charset="0"/>
                    <a:cs typeface="Times New Roman" panose="02020603050405020304" pitchFamily="18" charset="0"/>
                  </a:rPr>
                  <a:t>dQ</a:t>
                </a:r>
                <a14:m>
                  <m:oMath xmlns:m="http://schemas.openxmlformats.org/officeDocument/2006/math">
                    <m:acc>
                      <m:accPr>
                        <m:chr m:val="⃗"/>
                        <m:ctrlPr>
                          <a:rPr lang="en-US" altLang="zh-CN" sz="2200" b="1" i="1" smtClean="0">
                            <a:latin typeface="Cambria Math" panose="02040503050406030204" pitchFamily="18" charset="0"/>
                            <a:cs typeface="Times New Roman" panose="02020603050405020304" pitchFamily="18" charset="0"/>
                          </a:rPr>
                        </m:ctrlPr>
                      </m:accPr>
                      <m:e>
                        <m:r>
                          <a:rPr lang="en-US" altLang="zh-CN" sz="2200" b="1" i="1" smtClean="0">
                            <a:latin typeface="Cambria Math" panose="02040503050406030204" pitchFamily="18" charset="0"/>
                            <a:cs typeface="Times New Roman" panose="02020603050405020304" pitchFamily="18" charset="0"/>
                          </a:rPr>
                          <m:t>𝑬</m:t>
                        </m:r>
                      </m:e>
                    </m:acc>
                  </m:oMath>
                </a14:m>
                <a:r>
                  <a:rPr lang="zh-CN" altLang="en-US" sz="2200" b="1" dirty="0">
                    <a:latin typeface="宋体" panose="02010600030101010101" pitchFamily="2" charset="-122"/>
                    <a:cs typeface="Times New Roman" panose="02020603050405020304" pitchFamily="18" charset="0"/>
                  </a:rPr>
                  <a:t>。则</a:t>
                </a:r>
                <a:r>
                  <a:rPr lang="zh-CN" altLang="zh-CN" sz="2200" b="1" dirty="0">
                    <a:latin typeface="宋体" panose="02010600030101010101" pitchFamily="2" charset="-122"/>
                    <a:cs typeface="Times New Roman" panose="02020603050405020304" pitchFamily="18" charset="0"/>
                  </a:rPr>
                  <a:t>该作用力使</a:t>
                </a:r>
                <a:r>
                  <a:rPr lang="en-US" altLang="zh-CN" sz="2200" b="1" i="1" dirty="0">
                    <a:latin typeface="Times New Roman" panose="02020603050405020304" pitchFamily="18" charset="0"/>
                    <a:cs typeface="Times New Roman" panose="02020603050405020304" pitchFamily="18" charset="0"/>
                  </a:rPr>
                  <a:t>dQ</a:t>
                </a:r>
                <a:r>
                  <a:rPr lang="zh-CN" altLang="zh-CN" sz="2200" b="1" dirty="0">
                    <a:latin typeface="宋体" panose="02010600030101010101" pitchFamily="2" charset="-122"/>
                    <a:cs typeface="Times New Roman" panose="02020603050405020304" pitchFamily="18" charset="0"/>
                  </a:rPr>
                  <a:t>沿电力线漂移距离</a:t>
                </a:r>
                <a:r>
                  <a:rPr lang="en-US" altLang="zh-CN" sz="2200" b="1" i="1" dirty="0">
                    <a:latin typeface="Times New Roman" panose="02020603050405020304" pitchFamily="18" charset="0"/>
                    <a:ea typeface="华文新魏" panose="02010800040101010101" pitchFamily="2" charset="-122"/>
                    <a:cs typeface="Times New Roman" panose="02020603050405020304" pitchFamily="18" charset="0"/>
                  </a:rPr>
                  <a:t>dl</a:t>
                </a:r>
                <a:r>
                  <a:rPr lang="zh-CN" altLang="zh-CN" sz="2200" b="1" dirty="0">
                    <a:latin typeface="宋体" panose="02010600030101010101" pitchFamily="2" charset="-122"/>
                    <a:cs typeface="Times New Roman" panose="02020603050405020304" pitchFamily="18" charset="0"/>
                  </a:rPr>
                  <a:t>所做的功是</a:t>
                </a:r>
                <a:endParaRPr kumimoji="0" lang="zh-CN" altLang="zh-CN" sz="2200" b="1" i="0" u="none" strike="noStrike" cap="none" normalizeH="0" baseline="0" dirty="0">
                  <a:ln>
                    <a:noFill/>
                  </a:ln>
                  <a:solidFill>
                    <a:schemeClr val="tx1"/>
                  </a:solidFill>
                  <a:effectLst/>
                  <a:latin typeface="Arial" panose="020B0604020202020204" pitchFamily="34" charset="0"/>
                </a:endParaRPr>
              </a:p>
            </p:txBody>
          </p:sp>
        </mc:Choice>
        <mc:Fallback xmlns="">
          <p:sp>
            <p:nvSpPr>
              <p:cNvPr id="10" name="Rectangle 7"/>
              <p:cNvSpPr>
                <a:spLocks noRot="1" noChangeAspect="1" noMove="1" noResize="1" noEditPoints="1" noAdjustHandles="1" noChangeArrowheads="1" noChangeShapeType="1" noTextEdit="1"/>
              </p:cNvSpPr>
              <p:nvPr/>
            </p:nvSpPr>
            <p:spPr bwMode="auto">
              <a:xfrm>
                <a:off x="288032" y="1043653"/>
                <a:ext cx="8604448" cy="1092992"/>
              </a:xfrm>
              <a:prstGeom prst="rect">
                <a:avLst/>
              </a:prstGeom>
              <a:blipFill>
                <a:blip r:embed="rId5"/>
                <a:stretch>
                  <a:fillRect l="-921" b="-782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20" name="对象 19"/>
          <p:cNvGraphicFramePr>
            <a:graphicFrameLocks noChangeAspect="1"/>
          </p:cNvGraphicFramePr>
          <p:nvPr/>
        </p:nvGraphicFramePr>
        <p:xfrm>
          <a:off x="2195736" y="2211710"/>
          <a:ext cx="4699459" cy="466683"/>
        </p:xfrm>
        <a:graphic>
          <a:graphicData uri="http://schemas.openxmlformats.org/presentationml/2006/ole">
            <mc:AlternateContent xmlns:mc="http://schemas.openxmlformats.org/markup-compatibility/2006">
              <mc:Choice xmlns:v="urn:schemas-microsoft-com:vml" Requires="v">
                <p:oleObj name="Equation" r:id="rId6" imgW="2539800" imgH="253800" progId="Equation.DSMT4">
                  <p:embed/>
                </p:oleObj>
              </mc:Choice>
              <mc:Fallback>
                <p:oleObj name="Equation" r:id="rId6" imgW="2539800" imgH="253800" progId="Equation.DSMT4">
                  <p:embed/>
                  <p:pic>
                    <p:nvPicPr>
                      <p:cNvPr id="20" name="对象 19"/>
                      <p:cNvPicPr/>
                      <p:nvPr/>
                    </p:nvPicPr>
                    <p:blipFill>
                      <a:blip r:embed="rId7"/>
                      <a:stretch>
                        <a:fillRect/>
                      </a:stretch>
                    </p:blipFill>
                    <p:spPr>
                      <a:xfrm>
                        <a:off x="2195736" y="2211710"/>
                        <a:ext cx="4699459" cy="466683"/>
                      </a:xfrm>
                      <a:prstGeom prst="rect">
                        <a:avLst/>
                      </a:prstGeom>
                    </p:spPr>
                  </p:pic>
                </p:oleObj>
              </mc:Fallback>
            </mc:AlternateContent>
          </a:graphicData>
        </a:graphic>
      </p:graphicFrame>
      <p:sp>
        <p:nvSpPr>
          <p:cNvPr id="22" name="矩形 21"/>
          <p:cNvSpPr/>
          <p:nvPr/>
        </p:nvSpPr>
        <p:spPr>
          <a:xfrm>
            <a:off x="323528" y="2917022"/>
            <a:ext cx="73855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2200" b="1" dirty="0">
                <a:latin typeface="宋体" panose="02010600030101010101" pitchFamily="2" charset="-122"/>
                <a:ea typeface="宋体" panose="02010600030101010101" pitchFamily="2" charset="-122"/>
                <a:cs typeface="Times New Roman" panose="02020603050405020304" pitchFamily="18" charset="0"/>
              </a:rPr>
              <a:t>因此，导体内任意位置处单位体积</a:t>
            </a:r>
            <a:r>
              <a:rPr lang="en-US" altLang="zh-CN" sz="2200" b="1" i="1" dirty="0">
                <a:latin typeface="Times New Roman" panose="02020603050405020304" pitchFamily="18" charset="0"/>
                <a:ea typeface="宋体" panose="02010600030101010101" pitchFamily="2" charset="-122"/>
                <a:cs typeface="Times New Roman" panose="02020603050405020304" pitchFamily="18" charset="0"/>
              </a:rPr>
              <a:t>dv</a:t>
            </a:r>
            <a:r>
              <a:rPr lang="zh-CN" altLang="zh-CN" sz="2200" b="1" dirty="0">
                <a:latin typeface="宋体" panose="02010600030101010101" pitchFamily="2" charset="-122"/>
                <a:ea typeface="宋体" panose="02010600030101010101" pitchFamily="2" charset="-122"/>
                <a:cs typeface="Times New Roman" panose="02020603050405020304" pitchFamily="18" charset="0"/>
              </a:rPr>
              <a:t>的焦耳损耗功率为</a:t>
            </a:r>
          </a:p>
        </p:txBody>
      </p:sp>
      <p:graphicFrame>
        <p:nvGraphicFramePr>
          <p:cNvPr id="23" name="对象 22"/>
          <p:cNvGraphicFramePr>
            <a:graphicFrameLocks noChangeAspect="1"/>
          </p:cNvGraphicFramePr>
          <p:nvPr/>
        </p:nvGraphicFramePr>
        <p:xfrm>
          <a:off x="3275856" y="3491925"/>
          <a:ext cx="2529277" cy="736009"/>
        </p:xfrm>
        <a:graphic>
          <a:graphicData uri="http://schemas.openxmlformats.org/presentationml/2006/ole">
            <mc:AlternateContent xmlns:mc="http://schemas.openxmlformats.org/markup-compatibility/2006">
              <mc:Choice xmlns:v="urn:schemas-microsoft-com:vml" Requires="v">
                <p:oleObj name="Equation" r:id="rId8" imgW="1320480" imgH="406080" progId="Equation.DSMT4">
                  <p:embed/>
                </p:oleObj>
              </mc:Choice>
              <mc:Fallback>
                <p:oleObj name="Equation" r:id="rId8" imgW="1320480" imgH="406080" progId="Equation.DSMT4">
                  <p:embed/>
                  <p:pic>
                    <p:nvPicPr>
                      <p:cNvPr id="23" name="对象 22"/>
                      <p:cNvPicPr/>
                      <p:nvPr/>
                    </p:nvPicPr>
                    <p:blipFill>
                      <a:blip r:embed="rId9"/>
                      <a:stretch>
                        <a:fillRect/>
                      </a:stretch>
                    </p:blipFill>
                    <p:spPr>
                      <a:xfrm>
                        <a:off x="3275856" y="3491925"/>
                        <a:ext cx="2529277" cy="736009"/>
                      </a:xfrm>
                      <a:prstGeom prst="rect">
                        <a:avLst/>
                      </a:prstGeom>
                    </p:spPr>
                  </p:pic>
                </p:oleObj>
              </mc:Fallback>
            </mc:AlternateContent>
          </a:graphicData>
        </a:graphic>
      </p:graphicFrame>
      <p:grpSp>
        <p:nvGrpSpPr>
          <p:cNvPr id="14" name="组合 13"/>
          <p:cNvGrpSpPr/>
          <p:nvPr/>
        </p:nvGrpSpPr>
        <p:grpSpPr>
          <a:xfrm>
            <a:off x="8532440" y="4587188"/>
            <a:ext cx="432048" cy="432834"/>
            <a:chOff x="6084168" y="1274820"/>
            <a:chExt cx="432048" cy="432834"/>
          </a:xfrm>
        </p:grpSpPr>
        <p:sp>
          <p:nvSpPr>
            <p:cNvPr id="1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7" name="组合 16"/>
          <p:cNvGrpSpPr/>
          <p:nvPr/>
        </p:nvGrpSpPr>
        <p:grpSpPr>
          <a:xfrm>
            <a:off x="7236296" y="4587581"/>
            <a:ext cx="432048" cy="432048"/>
            <a:chOff x="4788024" y="1275213"/>
            <a:chExt cx="432048" cy="432048"/>
          </a:xfrm>
        </p:grpSpPr>
        <p:sp>
          <p:nvSpPr>
            <p:cNvPr id="21"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6" name="组合 25"/>
          <p:cNvGrpSpPr/>
          <p:nvPr/>
        </p:nvGrpSpPr>
        <p:grpSpPr>
          <a:xfrm>
            <a:off x="7884368" y="4587188"/>
            <a:ext cx="432833" cy="432834"/>
            <a:chOff x="5436096" y="1274820"/>
            <a:chExt cx="432833" cy="432834"/>
          </a:xfrm>
        </p:grpSpPr>
        <p:sp>
          <p:nvSpPr>
            <p:cNvPr id="28" name="椭圆 27"/>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1" name="组合 30"/>
          <p:cNvGrpSpPr/>
          <p:nvPr/>
        </p:nvGrpSpPr>
        <p:grpSpPr>
          <a:xfrm>
            <a:off x="5940152" y="4587188"/>
            <a:ext cx="432833" cy="432834"/>
            <a:chOff x="3491880" y="1274820"/>
            <a:chExt cx="432833" cy="432834"/>
          </a:xfrm>
        </p:grpSpPr>
        <p:sp>
          <p:nvSpPr>
            <p:cNvPr id="32"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4" name="组合 33"/>
          <p:cNvGrpSpPr/>
          <p:nvPr/>
        </p:nvGrpSpPr>
        <p:grpSpPr>
          <a:xfrm>
            <a:off x="6588224" y="4587188"/>
            <a:ext cx="432833" cy="432834"/>
            <a:chOff x="4139952" y="1274820"/>
            <a:chExt cx="432833" cy="432834"/>
          </a:xfrm>
        </p:grpSpPr>
        <p:sp>
          <p:nvSpPr>
            <p:cNvPr id="35"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ustDataLst>
      <p:tags r:id="rId1"/>
    </p:custDataLst>
    <p:extLst>
      <p:ext uri="{BB962C8B-B14F-4D97-AF65-F5344CB8AC3E}">
        <p14:creationId xmlns:p14="http://schemas.microsoft.com/office/powerpoint/2010/main" val="800908675"/>
      </p:ext>
    </p:extLst>
  </p:cSld>
  <p:clrMapOvr>
    <a:masterClrMapping/>
  </p:clrMapOvr>
  <mc:AlternateContent xmlns:mc="http://schemas.openxmlformats.org/markup-compatibility/2006" xmlns:p14="http://schemas.microsoft.com/office/powerpoint/2010/main">
    <mc:Choice Requires="p14">
      <p:transition spd="slow" p14:dur="2000" advTm="87425"/>
    </mc:Choice>
    <mc:Fallback xmlns="">
      <p:transition spd="slow" advTm="874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up)">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up)">
                                      <p:cBhvr>
                                        <p:cTn id="15" dur="500"/>
                                        <p:tgtEl>
                                          <p:spTgt spid="22"/>
                                        </p:tgtEl>
                                      </p:cBhvr>
                                    </p:animEffect>
                                  </p:childTnLst>
                                </p:cTn>
                              </p:par>
                              <p:par>
                                <p:cTn id="16" presetID="22" presetClass="entr" presetSubtype="1"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up)">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2832323" y="1194157"/>
          <a:ext cx="3971925" cy="863600"/>
        </p:xfrm>
        <a:graphic>
          <a:graphicData uri="http://schemas.openxmlformats.org/presentationml/2006/ole">
            <mc:AlternateContent xmlns:mc="http://schemas.openxmlformats.org/markup-compatibility/2006">
              <mc:Choice xmlns:v="urn:schemas-microsoft-com:vml" Requires="v">
                <p:oleObj name="Equation" r:id="rId2" imgW="2209680" imgH="507960" progId="Equation.DSMT4">
                  <p:embed/>
                </p:oleObj>
              </mc:Choice>
              <mc:Fallback>
                <p:oleObj name="Equation" r:id="rId2" imgW="2209680" imgH="507960" progId="Equation.DSMT4">
                  <p:embed/>
                  <p:pic>
                    <p:nvPicPr>
                      <p:cNvPr id="2" name="对象 1"/>
                      <p:cNvPicPr/>
                      <p:nvPr/>
                    </p:nvPicPr>
                    <p:blipFill>
                      <a:blip r:embed="rId3"/>
                      <a:stretch>
                        <a:fillRect/>
                      </a:stretch>
                    </p:blipFill>
                    <p:spPr>
                      <a:xfrm>
                        <a:off x="2832323" y="1194157"/>
                        <a:ext cx="3971925" cy="863600"/>
                      </a:xfrm>
                      <a:prstGeom prst="rect">
                        <a:avLst/>
                      </a:prstGeom>
                    </p:spPr>
                  </p:pic>
                </p:oleObj>
              </mc:Fallback>
            </mc:AlternateContent>
          </a:graphicData>
        </a:graphic>
      </p:graphicFrame>
      <p:sp>
        <p:nvSpPr>
          <p:cNvPr id="3" name="矩形 2"/>
          <p:cNvSpPr/>
          <p:nvPr/>
        </p:nvSpPr>
        <p:spPr>
          <a:xfrm>
            <a:off x="7020272" y="1338322"/>
            <a:ext cx="1368152" cy="646331"/>
          </a:xfrm>
          <a:prstGeom prst="rect">
            <a:avLst/>
          </a:prstGeom>
        </p:spPr>
        <p:txBody>
          <a:bodyPr wrap="square">
            <a:spAutoFit/>
          </a:bodyPr>
          <a:lstStyle/>
          <a:p>
            <a:pPr algn="ctr"/>
            <a:r>
              <a:rPr lang="zh-CN" altLang="zh-CN" b="1" dirty="0">
                <a:solidFill>
                  <a:srgbClr val="00ADA9"/>
                </a:solidFill>
                <a:cs typeface="Times New Roman" panose="02020603050405020304" pitchFamily="18" charset="0"/>
              </a:rPr>
              <a:t>焦耳定律的局域形式</a:t>
            </a:r>
            <a:endParaRPr lang="zh-CN" altLang="en-US" b="1" dirty="0">
              <a:solidFill>
                <a:srgbClr val="00ADA9"/>
              </a:solidFill>
            </a:endParaRPr>
          </a:p>
        </p:txBody>
      </p:sp>
      <p:sp>
        <p:nvSpPr>
          <p:cNvPr id="4" name="矩形 3"/>
          <p:cNvSpPr/>
          <p:nvPr/>
        </p:nvSpPr>
        <p:spPr>
          <a:xfrm>
            <a:off x="6948264" y="3498562"/>
            <a:ext cx="1995329" cy="369332"/>
          </a:xfrm>
          <a:prstGeom prst="rect">
            <a:avLst/>
          </a:prstGeom>
        </p:spPr>
        <p:txBody>
          <a:bodyPr wrap="square">
            <a:spAutoFit/>
          </a:bodyPr>
          <a:lstStyle/>
          <a:p>
            <a:r>
              <a:rPr lang="zh-CN" altLang="zh-CN" b="1" dirty="0">
                <a:solidFill>
                  <a:srgbClr val="00ADA9"/>
                </a:solidFill>
                <a:cs typeface="Times New Roman" panose="02020603050405020304" pitchFamily="18" charset="0"/>
              </a:rPr>
              <a:t>电阻功耗关系</a:t>
            </a:r>
            <a:endParaRPr lang="zh-CN" altLang="en-US" b="1" dirty="0">
              <a:solidFill>
                <a:srgbClr val="00ADA9"/>
              </a:solidFill>
              <a:cs typeface="Times New Roman" panose="02020603050405020304" pitchFamily="18" charset="0"/>
            </a:endParaRPr>
          </a:p>
        </p:txBody>
      </p:sp>
      <p:graphicFrame>
        <p:nvGraphicFramePr>
          <p:cNvPr id="5" name="对象 4"/>
          <p:cNvGraphicFramePr>
            <a:graphicFrameLocks noChangeAspect="1"/>
          </p:cNvGraphicFramePr>
          <p:nvPr/>
        </p:nvGraphicFramePr>
        <p:xfrm>
          <a:off x="1763688" y="2778482"/>
          <a:ext cx="5719883" cy="720080"/>
        </p:xfrm>
        <a:graphic>
          <a:graphicData uri="http://schemas.openxmlformats.org/presentationml/2006/ole">
            <mc:AlternateContent xmlns:mc="http://schemas.openxmlformats.org/markup-compatibility/2006">
              <mc:Choice xmlns:v="urn:schemas-microsoft-com:vml" Requires="v">
                <p:oleObj name="Equation" r:id="rId4" imgW="3149280" imgH="419040" progId="Equation.DSMT4">
                  <p:embed/>
                </p:oleObj>
              </mc:Choice>
              <mc:Fallback>
                <p:oleObj name="Equation" r:id="rId4" imgW="3149280" imgH="419040" progId="Equation.DSMT4">
                  <p:embed/>
                  <p:pic>
                    <p:nvPicPr>
                      <p:cNvPr id="5" name="对象 4"/>
                      <p:cNvPicPr/>
                      <p:nvPr/>
                    </p:nvPicPr>
                    <p:blipFill>
                      <a:blip r:embed="rId5"/>
                      <a:stretch>
                        <a:fillRect/>
                      </a:stretch>
                    </p:blipFill>
                    <p:spPr>
                      <a:xfrm>
                        <a:off x="1763688" y="2778482"/>
                        <a:ext cx="5719883" cy="720080"/>
                      </a:xfrm>
                      <a:prstGeom prst="rect">
                        <a:avLst/>
                      </a:prstGeom>
                    </p:spPr>
                  </p:pic>
                </p:oleObj>
              </mc:Fallback>
            </mc:AlternateContent>
          </a:graphicData>
        </a:graphic>
      </p:graphicFrame>
      <p:sp>
        <p:nvSpPr>
          <p:cNvPr id="6" name="矩形 5"/>
          <p:cNvSpPr/>
          <p:nvPr/>
        </p:nvSpPr>
        <p:spPr>
          <a:xfrm>
            <a:off x="485929" y="763419"/>
            <a:ext cx="3005951" cy="430887"/>
          </a:xfrm>
          <a:prstGeom prst="rect">
            <a:avLst/>
          </a:prstGeom>
        </p:spPr>
        <p:txBody>
          <a:bodyPr wrap="none">
            <a:spAutoFit/>
          </a:bodyPr>
          <a:lstStyle/>
          <a:p>
            <a:r>
              <a:rPr lang="zh-CN" altLang="zh-CN" sz="2200" b="1" dirty="0">
                <a:cs typeface="Times New Roman" panose="02020603050405020304" pitchFamily="18" charset="0"/>
              </a:rPr>
              <a:t>焦耳损耗的功率体密度</a:t>
            </a:r>
            <a:endParaRPr lang="zh-CN" altLang="en-US" sz="2200" b="1" dirty="0"/>
          </a:p>
        </p:txBody>
      </p:sp>
      <p:sp>
        <p:nvSpPr>
          <p:cNvPr id="7" name="矩形 6"/>
          <p:cNvSpPr/>
          <p:nvPr/>
        </p:nvSpPr>
        <p:spPr>
          <a:xfrm>
            <a:off x="467544" y="2274426"/>
            <a:ext cx="4891083" cy="430887"/>
          </a:xfrm>
          <a:prstGeom prst="rect">
            <a:avLst/>
          </a:prstGeom>
        </p:spPr>
        <p:txBody>
          <a:bodyPr wrap="none">
            <a:spAutoFit/>
          </a:bodyPr>
          <a:lstStyle/>
          <a:p>
            <a:r>
              <a:rPr lang="zh-CN" altLang="zh-CN" sz="2200" b="1" dirty="0">
                <a:cs typeface="Times New Roman" panose="02020603050405020304" pitchFamily="18" charset="0"/>
              </a:rPr>
              <a:t>体积为</a:t>
            </a:r>
            <a:r>
              <a:rPr lang="en-US" altLang="zh-CN" sz="2200" b="1" dirty="0">
                <a:latin typeface="Times New Roman" panose="02020603050405020304" pitchFamily="18" charset="0"/>
                <a:cs typeface="Times New Roman" panose="02020603050405020304" pitchFamily="18" charset="0"/>
              </a:rPr>
              <a:t>V</a:t>
            </a:r>
            <a:r>
              <a:rPr lang="zh-CN" altLang="zh-CN" sz="2200" b="1" dirty="0">
                <a:cs typeface="Times New Roman" panose="02020603050405020304" pitchFamily="18" charset="0"/>
              </a:rPr>
              <a:t>的导体区域总的焦耳损耗功率</a:t>
            </a:r>
            <a:endParaRPr lang="zh-CN" altLang="en-US" sz="2200" b="1" dirty="0">
              <a:cs typeface="Times New Roman" panose="02020603050405020304" pitchFamily="18" charset="0"/>
            </a:endParaRPr>
          </a:p>
        </p:txBody>
      </p:sp>
    </p:spTree>
    <p:extLst>
      <p:ext uri="{BB962C8B-B14F-4D97-AF65-F5344CB8AC3E}">
        <p14:creationId xmlns:p14="http://schemas.microsoft.com/office/powerpoint/2010/main" val="424627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par>
                                <p:cTn id="21" presetID="22" presetClass="entr" presetSubtype="1"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4"/>
          <p:cNvSpPr/>
          <p:nvPr/>
        </p:nvSpPr>
        <p:spPr>
          <a:xfrm>
            <a:off x="1568990" y="2981057"/>
            <a:ext cx="1386899" cy="369332"/>
          </a:xfrm>
          <a:prstGeom prst="rect">
            <a:avLst/>
          </a:prstGeom>
        </p:spPr>
        <p:txBody>
          <a:bodyPr wrap="square" lIns="0" tIns="0" rIns="0" bIns="0">
            <a:spAutoFit/>
          </a:bodyPr>
          <a:lstStyle/>
          <a:p>
            <a:pPr algn="r"/>
            <a:r>
              <a:rPr lang="zh-CN" altLang="en-US" sz="2400" b="1" dirty="0">
                <a:solidFill>
                  <a:srgbClr val="00ADA9"/>
                </a:solidFill>
                <a:latin typeface="华文新魏" panose="02010800040101010101" pitchFamily="2" charset="-122"/>
                <a:ea typeface="华文新魏" panose="02010800040101010101" pitchFamily="2" charset="-122"/>
              </a:rPr>
              <a:t>焦耳定律</a:t>
            </a:r>
            <a:endParaRPr lang="en-US" sz="2400" b="1" dirty="0">
              <a:solidFill>
                <a:srgbClr val="00ADA9"/>
              </a:solidFill>
              <a:latin typeface="华文新魏" panose="02010800040101010101" pitchFamily="2" charset="-122"/>
              <a:ea typeface="华文新魏" panose="02010800040101010101" pitchFamily="2" charset="-122"/>
              <a:sym typeface="Arial" panose="020B0604020202020204" pitchFamily="34" charset="0"/>
            </a:endParaRPr>
          </a:p>
        </p:txBody>
      </p:sp>
      <p:sp>
        <p:nvSpPr>
          <p:cNvPr id="18" name="Rectangle 17"/>
          <p:cNvSpPr/>
          <p:nvPr/>
        </p:nvSpPr>
        <p:spPr>
          <a:xfrm>
            <a:off x="5656188" y="1535762"/>
            <a:ext cx="1417533" cy="369332"/>
          </a:xfrm>
          <a:prstGeom prst="rect">
            <a:avLst/>
          </a:prstGeom>
        </p:spPr>
        <p:txBody>
          <a:bodyPr wrap="square" lIns="0" tIns="0" rIns="0" bIns="0">
            <a:spAutoFit/>
          </a:bodyPr>
          <a:lstStyle/>
          <a:p>
            <a:pPr lvl="0"/>
            <a:r>
              <a:rPr lang="zh-CN" altLang="en-US" sz="2400" b="1" dirty="0">
                <a:solidFill>
                  <a:srgbClr val="0070C0"/>
                </a:solidFill>
                <a:latin typeface="华文新魏" panose="02010800040101010101" pitchFamily="2" charset="-122"/>
                <a:ea typeface="华文新魏" panose="02010800040101010101" pitchFamily="2" charset="-122"/>
              </a:rPr>
              <a:t>欧姆定律</a:t>
            </a:r>
            <a:endParaRPr lang="zh-CN" altLang="zh-CN" sz="2400" b="1" dirty="0">
              <a:solidFill>
                <a:srgbClr val="0070C0"/>
              </a:solidFill>
              <a:latin typeface="华文新魏" panose="02010800040101010101" pitchFamily="2" charset="-122"/>
              <a:ea typeface="华文新魏" panose="02010800040101010101" pitchFamily="2" charset="-122"/>
            </a:endParaRPr>
          </a:p>
        </p:txBody>
      </p:sp>
      <p:sp>
        <p:nvSpPr>
          <p:cNvPr id="19" name="Rectangle 20"/>
          <p:cNvSpPr/>
          <p:nvPr/>
        </p:nvSpPr>
        <p:spPr>
          <a:xfrm>
            <a:off x="1641743" y="1576901"/>
            <a:ext cx="1247926" cy="369332"/>
          </a:xfrm>
          <a:prstGeom prst="rect">
            <a:avLst/>
          </a:prstGeom>
        </p:spPr>
        <p:txBody>
          <a:bodyPr wrap="square" lIns="0" tIns="0" rIns="0" bIns="0">
            <a:spAutoFit/>
          </a:bodyPr>
          <a:lstStyle/>
          <a:p>
            <a:pPr algn="r"/>
            <a:r>
              <a:rPr lang="zh-CN" altLang="en-US" sz="2400" b="1" dirty="0">
                <a:solidFill>
                  <a:srgbClr val="027F7D"/>
                </a:solidFill>
                <a:latin typeface="华文新魏" panose="02010800040101010101" pitchFamily="2" charset="-122"/>
                <a:ea typeface="华文新魏" panose="02010800040101010101" pitchFamily="2" charset="-122"/>
              </a:rPr>
              <a:t>导电基理</a:t>
            </a:r>
            <a:endParaRPr lang="en-US" sz="2400" b="1" dirty="0">
              <a:solidFill>
                <a:srgbClr val="027F7D"/>
              </a:solidFill>
              <a:latin typeface="华文新魏" panose="02010800040101010101" pitchFamily="2" charset="-122"/>
              <a:ea typeface="华文新魏" panose="02010800040101010101" pitchFamily="2" charset="-122"/>
              <a:sym typeface="Arial" panose="020B0604020202020204" pitchFamily="34" charset="0"/>
            </a:endParaRPr>
          </a:p>
        </p:txBody>
      </p:sp>
      <p:sp>
        <p:nvSpPr>
          <p:cNvPr id="20" name="Rectangle 23"/>
          <p:cNvSpPr/>
          <p:nvPr/>
        </p:nvSpPr>
        <p:spPr>
          <a:xfrm>
            <a:off x="5580112" y="2499742"/>
            <a:ext cx="1678255" cy="1107996"/>
          </a:xfrm>
          <a:prstGeom prst="rect">
            <a:avLst/>
          </a:prstGeom>
        </p:spPr>
        <p:txBody>
          <a:bodyPr wrap="square" lIns="0" tIns="0" rIns="0" bIns="0">
            <a:spAutoFit/>
          </a:bodyPr>
          <a:lstStyle/>
          <a:p>
            <a:pPr algn="ctr"/>
            <a:r>
              <a:rPr lang="zh-CN" altLang="zh-CN" sz="2400" b="1" dirty="0">
                <a:solidFill>
                  <a:schemeClr val="accent2"/>
                </a:solidFill>
                <a:latin typeface="华文新魏" panose="02010800040101010101" pitchFamily="2" charset="-122"/>
                <a:ea typeface="华文新魏" panose="02010800040101010101" pitchFamily="2" charset="-122"/>
              </a:rPr>
              <a:t>导电媒质空间中电磁场的因果规律</a:t>
            </a:r>
            <a:endParaRPr lang="en-US" altLang="zh-CN" sz="2400" b="1" dirty="0">
              <a:solidFill>
                <a:schemeClr val="accent2"/>
              </a:solidFill>
              <a:latin typeface="华文新魏" panose="02010800040101010101" pitchFamily="2" charset="-122"/>
              <a:ea typeface="华文新魏" panose="02010800040101010101" pitchFamily="2" charset="-122"/>
              <a:sym typeface="Arial" panose="020B0604020202020204" pitchFamily="34" charset="0"/>
            </a:endParaRPr>
          </a:p>
        </p:txBody>
      </p:sp>
      <p:grpSp>
        <p:nvGrpSpPr>
          <p:cNvPr id="21" name="组合 20"/>
          <p:cNvGrpSpPr/>
          <p:nvPr/>
        </p:nvGrpSpPr>
        <p:grpSpPr>
          <a:xfrm>
            <a:off x="3050276" y="1198858"/>
            <a:ext cx="2489606" cy="2425136"/>
            <a:chOff x="3045240" y="1362746"/>
            <a:chExt cx="3053521" cy="2937214"/>
          </a:xfrm>
        </p:grpSpPr>
        <p:sp>
          <p:nvSpPr>
            <p:cNvPr id="22" name="Plaque 5"/>
            <p:cNvSpPr/>
            <p:nvPr/>
          </p:nvSpPr>
          <p:spPr>
            <a:xfrm>
              <a:off x="3512900" y="1768731"/>
              <a:ext cx="2118199" cy="2118198"/>
            </a:xfrm>
            <a:prstGeom prst="plaque">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3" name="Group 34"/>
            <p:cNvGrpSpPr/>
            <p:nvPr/>
          </p:nvGrpSpPr>
          <p:grpSpPr>
            <a:xfrm>
              <a:off x="3045240" y="1362746"/>
              <a:ext cx="1315035" cy="1333851"/>
              <a:chOff x="3045240" y="1362746"/>
              <a:chExt cx="1315035" cy="1333851"/>
            </a:xfrm>
          </p:grpSpPr>
          <p:sp>
            <p:nvSpPr>
              <p:cNvPr id="36" name="Teardrop 30"/>
              <p:cNvSpPr/>
              <p:nvPr/>
            </p:nvSpPr>
            <p:spPr>
              <a:xfrm rot="16200000">
                <a:off x="3074219" y="1410542"/>
                <a:ext cx="1286055" cy="1286056"/>
              </a:xfrm>
              <a:prstGeom prst="teardrop">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ardrop 6"/>
              <p:cNvSpPr/>
              <p:nvPr/>
            </p:nvSpPr>
            <p:spPr>
              <a:xfrm rot="16200000">
                <a:off x="3045240" y="1362746"/>
                <a:ext cx="1286055" cy="128605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 name="Group 37"/>
            <p:cNvGrpSpPr/>
            <p:nvPr/>
          </p:nvGrpSpPr>
          <p:grpSpPr>
            <a:xfrm>
              <a:off x="4812704" y="1362746"/>
              <a:ext cx="1286056" cy="1333680"/>
              <a:chOff x="4812704" y="1362746"/>
              <a:chExt cx="1286056" cy="1333680"/>
            </a:xfrm>
          </p:grpSpPr>
          <p:sp>
            <p:nvSpPr>
              <p:cNvPr id="34" name="Teardrop 31"/>
              <p:cNvSpPr/>
              <p:nvPr/>
            </p:nvSpPr>
            <p:spPr>
              <a:xfrm>
                <a:off x="4812704" y="1410371"/>
                <a:ext cx="1286056" cy="1286055"/>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ardrop 7"/>
              <p:cNvSpPr/>
              <p:nvPr/>
            </p:nvSpPr>
            <p:spPr>
              <a:xfrm>
                <a:off x="4812704" y="1362746"/>
                <a:ext cx="1286056" cy="1286055"/>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5" name="Group 35"/>
            <p:cNvGrpSpPr/>
            <p:nvPr/>
          </p:nvGrpSpPr>
          <p:grpSpPr>
            <a:xfrm>
              <a:off x="3045240" y="2985330"/>
              <a:ext cx="1324156" cy="1314630"/>
              <a:chOff x="3045240" y="2985330"/>
              <a:chExt cx="1324156" cy="1314630"/>
            </a:xfrm>
          </p:grpSpPr>
          <p:sp>
            <p:nvSpPr>
              <p:cNvPr id="32" name="Teardrop 32"/>
              <p:cNvSpPr/>
              <p:nvPr/>
            </p:nvSpPr>
            <p:spPr>
              <a:xfrm rot="10800000">
                <a:off x="3083340" y="2985330"/>
                <a:ext cx="1286056" cy="1286055"/>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ardrop 8"/>
              <p:cNvSpPr/>
              <p:nvPr/>
            </p:nvSpPr>
            <p:spPr>
              <a:xfrm rot="10800000">
                <a:off x="3045240" y="3013905"/>
                <a:ext cx="1286056" cy="128605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Group 36"/>
            <p:cNvGrpSpPr/>
            <p:nvPr/>
          </p:nvGrpSpPr>
          <p:grpSpPr>
            <a:xfrm>
              <a:off x="4784130" y="2985330"/>
              <a:ext cx="1314631" cy="1314630"/>
              <a:chOff x="4784130" y="2985330"/>
              <a:chExt cx="1314631" cy="1314630"/>
            </a:xfrm>
          </p:grpSpPr>
          <p:sp>
            <p:nvSpPr>
              <p:cNvPr id="30" name="Teardrop 33"/>
              <p:cNvSpPr/>
              <p:nvPr/>
            </p:nvSpPr>
            <p:spPr>
              <a:xfrm rot="5400000">
                <a:off x="4784130" y="2985330"/>
                <a:ext cx="1286055" cy="1286056"/>
              </a:xfrm>
              <a:prstGeom prst="teardrop">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ardrop 9"/>
              <p:cNvSpPr/>
              <p:nvPr/>
            </p:nvSpPr>
            <p:spPr>
              <a:xfrm rot="5400000">
                <a:off x="4812705" y="3013905"/>
                <a:ext cx="1286055" cy="128605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Freeform 131"/>
            <p:cNvSpPr>
              <a:spLocks noEditPoints="1"/>
            </p:cNvSpPr>
            <p:nvPr/>
          </p:nvSpPr>
          <p:spPr bwMode="auto">
            <a:xfrm>
              <a:off x="4331296" y="2540356"/>
              <a:ext cx="495064" cy="495064"/>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chemeClr val="bg1">
                <a:lumMod val="65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23"/>
            <p:cNvSpPr>
              <a:spLocks noEditPoints="1"/>
            </p:cNvSpPr>
            <p:nvPr/>
          </p:nvSpPr>
          <p:spPr bwMode="auto">
            <a:xfrm>
              <a:off x="3507566" y="3484805"/>
              <a:ext cx="405086" cy="38609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57"/>
            <p:cNvSpPr>
              <a:spLocks noEditPoints="1"/>
            </p:cNvSpPr>
            <p:nvPr/>
          </p:nvSpPr>
          <p:spPr bwMode="auto">
            <a:xfrm>
              <a:off x="5300512" y="3483033"/>
              <a:ext cx="387340" cy="387866"/>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Freeform 75"/>
          <p:cNvSpPr>
            <a:spLocks noChangeArrowheads="1"/>
          </p:cNvSpPr>
          <p:nvPr/>
        </p:nvSpPr>
        <p:spPr bwMode="auto">
          <a:xfrm>
            <a:off x="3442462" y="1578094"/>
            <a:ext cx="282889" cy="295840"/>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25718" tIns="12859" rIns="25718" bIns="12859" anchor="ctr"/>
          <a:lstStyle/>
          <a:p>
            <a:pPr defTabSz="685800">
              <a:defRPr/>
            </a:pPr>
            <a:endParaRPr lang="en-US" sz="2400" b="1">
              <a:solidFill>
                <a:prstClr val="black"/>
              </a:solidFill>
              <a:latin typeface="华文新魏" panose="02010800040101010101" pitchFamily="2" charset="-122"/>
              <a:ea typeface="华文新魏" panose="02010800040101010101" pitchFamily="2" charset="-122"/>
            </a:endParaRPr>
          </a:p>
        </p:txBody>
      </p:sp>
      <p:sp>
        <p:nvSpPr>
          <p:cNvPr id="39" name="Freeform 84"/>
          <p:cNvSpPr>
            <a:spLocks noChangeArrowheads="1"/>
          </p:cNvSpPr>
          <p:nvPr/>
        </p:nvSpPr>
        <p:spPr bwMode="auto">
          <a:xfrm>
            <a:off x="4900624" y="1551091"/>
            <a:ext cx="282889" cy="295840"/>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25718" tIns="12859" rIns="25718" bIns="12859" anchor="ctr"/>
          <a:lstStyle/>
          <a:p>
            <a:pPr defTabSz="685800">
              <a:defRPr/>
            </a:pPr>
            <a:endParaRPr lang="en-US" sz="2400" b="1">
              <a:solidFill>
                <a:prstClr val="black"/>
              </a:solidFill>
              <a:latin typeface="华文新魏" panose="02010800040101010101" pitchFamily="2" charset="-122"/>
              <a:ea typeface="华文新魏" panose="02010800040101010101" pitchFamily="2" charset="-122"/>
            </a:endParaRPr>
          </a:p>
        </p:txBody>
      </p:sp>
      <p:pic>
        <p:nvPicPr>
          <p:cNvPr id="40" name="Picture 21" descr="3D勾图片素材 创意图片">
            <a:extLst>
              <a:ext uri="{FF2B5EF4-FFF2-40B4-BE49-F238E27FC236}">
                <a16:creationId xmlns:a16="http://schemas.microsoft.com/office/drawing/2014/main" id="{299C86F0-7CC0-4B64-B140-88FD1700D50A}"/>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65217" y="1481145"/>
            <a:ext cx="792088" cy="73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1" descr="3D勾图片素材 创意图片">
            <a:extLst>
              <a:ext uri="{FF2B5EF4-FFF2-40B4-BE49-F238E27FC236}">
                <a16:creationId xmlns:a16="http://schemas.microsoft.com/office/drawing/2014/main" id="{0619AD21-6EE2-4C44-89E5-2EC89E8E7320}"/>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82516" y="2853947"/>
            <a:ext cx="792088" cy="73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21" descr="3D勾图片素材 创意图片">
            <a:extLst>
              <a:ext uri="{FF2B5EF4-FFF2-40B4-BE49-F238E27FC236}">
                <a16:creationId xmlns:a16="http://schemas.microsoft.com/office/drawing/2014/main" id="{525891B0-7760-4952-AF88-79BF0677E440}"/>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80312" y="1261397"/>
            <a:ext cx="792088" cy="73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22" descr="u=2454598576,2208575018&amp;fm=26&amp;gp=0">
            <a:extLst>
              <a:ext uri="{FF2B5EF4-FFF2-40B4-BE49-F238E27FC236}">
                <a16:creationId xmlns:a16="http://schemas.microsoft.com/office/drawing/2014/main" id="{0323B1EA-0246-47D9-983B-266F082CB6D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7524328" y="2739230"/>
            <a:ext cx="504056" cy="70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945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23528" y="411510"/>
            <a:ext cx="7560840" cy="492443"/>
          </a:xfrm>
          <a:prstGeom prst="rect">
            <a:avLst/>
          </a:prstGeom>
          <a:noFill/>
          <a:ln w="25400">
            <a:noFill/>
            <a:miter lim="800000"/>
          </a:ln>
        </p:spPr>
        <p:txBody>
          <a:bodyPr wrap="square">
            <a:spAutoFit/>
          </a:bodyPr>
          <a:lstStyle>
            <a:defPPr>
              <a:defRPr lang="zh-CN"/>
            </a:defPPr>
            <a:lvl1pPr indent="0">
              <a:lnSpc>
                <a:spcPct val="100000"/>
              </a:lnSpc>
              <a:spcBef>
                <a:spcPct val="20000"/>
              </a:spcBef>
              <a:buClr>
                <a:schemeClr val="accent5"/>
              </a:buClr>
              <a:buSzTx/>
              <a:buFont typeface="Wingdings" panose="05000000000000000000" pitchFamily="2" charset="2"/>
              <a:buNone/>
              <a:defRPr sz="2600" b="1">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a:t>四、</a:t>
            </a:r>
            <a:r>
              <a:rPr lang="zh-CN" altLang="zh-CN" kern="100" dirty="0">
                <a:latin typeface="等线" panose="02010600030101010101" pitchFamily="2" charset="-122"/>
              </a:rPr>
              <a:t>导电媒质空间中电磁场的因果规律</a:t>
            </a:r>
            <a:endParaRPr lang="zh-CN" altLang="zh-CN" kern="100" dirty="0">
              <a:latin typeface="等线" panose="02010600030101010101" pitchFamily="2" charset="-122"/>
              <a:ea typeface="等线" panose="02010600030101010101" pitchFamily="2" charset="-122"/>
            </a:endParaRPr>
          </a:p>
        </p:txBody>
      </p:sp>
      <p:sp>
        <p:nvSpPr>
          <p:cNvPr id="6" name="矩形 5"/>
          <p:cNvSpPr/>
          <p:nvPr/>
        </p:nvSpPr>
        <p:spPr>
          <a:xfrm>
            <a:off x="395536" y="1058072"/>
            <a:ext cx="8424936" cy="2573590"/>
          </a:xfrm>
          <a:prstGeom prst="rect">
            <a:avLst/>
          </a:prstGeom>
        </p:spPr>
        <p:txBody>
          <a:bodyPr wrap="square">
            <a:spAutoFit/>
          </a:bodyPr>
          <a:lstStyle/>
          <a:p>
            <a:pPr>
              <a:lnSpc>
                <a:spcPct val="150000"/>
              </a:lnSpc>
              <a:buClr>
                <a:srgbClr val="00ADA9"/>
              </a:buClr>
            </a:pPr>
            <a:r>
              <a:rPr lang="en-US" altLang="zh-CN" sz="2200" b="1" dirty="0">
                <a:cs typeface="Times New Roman" panose="02020603050405020304" pitchFamily="18" charset="0"/>
              </a:rPr>
              <a:t>         </a:t>
            </a:r>
            <a:r>
              <a:rPr lang="zh-CN" altLang="zh-CN" sz="2200" b="1" dirty="0">
                <a:cs typeface="Times New Roman" panose="02020603050405020304" pitchFamily="18" charset="0"/>
              </a:rPr>
              <a:t>根据对导电媒质传导特性的分析，</a:t>
            </a:r>
            <a:r>
              <a:rPr lang="zh-CN" altLang="en-US" sz="2200" b="1" dirty="0">
                <a:cs typeface="Times New Roman" panose="02020603050405020304" pitchFamily="18" charset="0"/>
              </a:rPr>
              <a:t>如</a:t>
            </a:r>
            <a:r>
              <a:rPr lang="zh-CN" altLang="zh-CN" sz="2200" b="1" dirty="0">
                <a:cs typeface="Times New Roman" panose="02020603050405020304" pitchFamily="18" charset="0"/>
              </a:rPr>
              <a:t>自由空间中除真空之外还存在导电媒质区域或导体</a:t>
            </a:r>
            <a:r>
              <a:rPr lang="zh-CN" altLang="en-US" sz="2200" b="1" dirty="0">
                <a:cs typeface="Times New Roman" panose="02020603050405020304" pitchFamily="18" charset="0"/>
              </a:rPr>
              <a:t>时，</a:t>
            </a:r>
            <a:r>
              <a:rPr lang="zh-CN" altLang="zh-CN" sz="2200" b="1" dirty="0">
                <a:cs typeface="Times New Roman" panose="02020603050405020304" pitchFamily="18" charset="0"/>
              </a:rPr>
              <a:t>在外加电场作用下</a:t>
            </a:r>
            <a:r>
              <a:rPr lang="zh-CN" altLang="en-US" sz="2200" b="1" dirty="0">
                <a:cs typeface="Times New Roman" panose="02020603050405020304" pitchFamily="18" charset="0"/>
              </a:rPr>
              <a:t>：</a:t>
            </a:r>
            <a:endParaRPr lang="en-US" altLang="zh-CN" sz="2200" b="1" dirty="0">
              <a:cs typeface="Times New Roman" panose="02020603050405020304" pitchFamily="18" charset="0"/>
            </a:endParaRPr>
          </a:p>
          <a:p>
            <a:pPr marL="342900" indent="-342900">
              <a:lnSpc>
                <a:spcPct val="150000"/>
              </a:lnSpc>
              <a:buClr>
                <a:srgbClr val="00ADA9"/>
              </a:buClr>
              <a:buFont typeface="Wingdings" panose="05000000000000000000" pitchFamily="2" charset="2"/>
              <a:buChar char="l"/>
            </a:pPr>
            <a:r>
              <a:rPr lang="zh-CN" altLang="zh-CN" sz="2200" b="1" dirty="0">
                <a:cs typeface="Times New Roman" panose="02020603050405020304" pitchFamily="18" charset="0"/>
              </a:rPr>
              <a:t>导电媒质内可存在自由电荷运动所形成的传导电流</a:t>
            </a:r>
            <a:endParaRPr lang="en-US" altLang="zh-CN" sz="2200" b="1" dirty="0">
              <a:cs typeface="Times New Roman" panose="02020603050405020304" pitchFamily="18" charset="0"/>
            </a:endParaRPr>
          </a:p>
          <a:p>
            <a:pPr marL="342900" indent="-342900">
              <a:lnSpc>
                <a:spcPct val="150000"/>
              </a:lnSpc>
              <a:buClr>
                <a:srgbClr val="00ADA9"/>
              </a:buClr>
              <a:buFont typeface="Wingdings" panose="05000000000000000000" pitchFamily="2" charset="2"/>
              <a:buChar char="l"/>
            </a:pPr>
            <a:r>
              <a:rPr lang="zh-CN" altLang="zh-CN" sz="2200" b="1" dirty="0">
                <a:cs typeface="Times New Roman" panose="02020603050405020304" pitchFamily="18" charset="0"/>
              </a:rPr>
              <a:t>导电媒质不均匀的位置区域（如不同导电媒质的衔接面上）存在净电荷分布</a:t>
            </a:r>
            <a:endParaRPr lang="zh-CN" altLang="en-US" sz="2200" b="1" dirty="0"/>
          </a:p>
        </p:txBody>
      </p:sp>
      <p:graphicFrame>
        <p:nvGraphicFramePr>
          <p:cNvPr id="9" name="对象 8"/>
          <p:cNvGraphicFramePr>
            <a:graphicFrameLocks noChangeAspect="1"/>
          </p:cNvGraphicFramePr>
          <p:nvPr/>
        </p:nvGraphicFramePr>
        <p:xfrm>
          <a:off x="7236296" y="2211710"/>
          <a:ext cx="1008112" cy="441531"/>
        </p:xfrm>
        <a:graphic>
          <a:graphicData uri="http://schemas.openxmlformats.org/presentationml/2006/ole">
            <mc:AlternateContent xmlns:mc="http://schemas.openxmlformats.org/markup-compatibility/2006">
              <mc:Choice xmlns:v="urn:schemas-microsoft-com:vml" Requires="v">
                <p:oleObj name="Equation" r:id="rId2" imgW="609480" imgH="266400" progId="Equation.DSMT4">
                  <p:embed/>
                </p:oleObj>
              </mc:Choice>
              <mc:Fallback>
                <p:oleObj name="Equation" r:id="rId2" imgW="609480" imgH="266400" progId="Equation.DSMT4">
                  <p:embed/>
                  <p:pic>
                    <p:nvPicPr>
                      <p:cNvPr id="9" name="对象 8"/>
                      <p:cNvPicPr/>
                      <p:nvPr/>
                    </p:nvPicPr>
                    <p:blipFill>
                      <a:blip r:embed="rId3"/>
                      <a:stretch>
                        <a:fillRect/>
                      </a:stretch>
                    </p:blipFill>
                    <p:spPr>
                      <a:xfrm>
                        <a:off x="7236296" y="2211710"/>
                        <a:ext cx="1008112" cy="441531"/>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433944879"/>
              </p:ext>
            </p:extLst>
          </p:nvPr>
        </p:nvGraphicFramePr>
        <p:xfrm>
          <a:off x="2387600" y="3148013"/>
          <a:ext cx="5221288" cy="754062"/>
        </p:xfrm>
        <a:graphic>
          <a:graphicData uri="http://schemas.openxmlformats.org/presentationml/2006/ole">
            <mc:AlternateContent xmlns:mc="http://schemas.openxmlformats.org/markup-compatibility/2006">
              <mc:Choice xmlns:v="urn:schemas-microsoft-com:vml" Requires="v">
                <p:oleObj name="Equation" r:id="rId4" imgW="3073320" imgH="444240" progId="Equation.DSMT4">
                  <p:embed/>
                </p:oleObj>
              </mc:Choice>
              <mc:Fallback>
                <p:oleObj name="Equation" r:id="rId4" imgW="3073320" imgH="444240" progId="Equation.DSMT4">
                  <p:embed/>
                  <p:pic>
                    <p:nvPicPr>
                      <p:cNvPr id="12" name="对象 11"/>
                      <p:cNvPicPr/>
                      <p:nvPr/>
                    </p:nvPicPr>
                    <p:blipFill>
                      <a:blip r:embed="rId5"/>
                      <a:stretch>
                        <a:fillRect/>
                      </a:stretch>
                    </p:blipFill>
                    <p:spPr>
                      <a:xfrm>
                        <a:off x="2387600" y="3148013"/>
                        <a:ext cx="5221288" cy="754062"/>
                      </a:xfrm>
                      <a:prstGeom prst="rect">
                        <a:avLst/>
                      </a:prstGeom>
                    </p:spPr>
                  </p:pic>
                </p:oleObj>
              </mc:Fallback>
            </mc:AlternateContent>
          </a:graphicData>
        </a:graphic>
      </p:graphicFrame>
    </p:spTree>
    <p:extLst>
      <p:ext uri="{BB962C8B-B14F-4D97-AF65-F5344CB8AC3E}">
        <p14:creationId xmlns:p14="http://schemas.microsoft.com/office/powerpoint/2010/main" val="17889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wipe(up)">
                                      <p:cBhvr>
                                        <p:cTn id="20" dur="500"/>
                                        <p:tgtEl>
                                          <p:spTgt spid="6">
                                            <p:txEl>
                                              <p:pRg st="2" end="2"/>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descr="蓝色面巾纸"/>
          <p:cNvSpPr txBox="1">
            <a:spLocks noChangeArrowheads="1"/>
          </p:cNvSpPr>
          <p:nvPr/>
        </p:nvSpPr>
        <p:spPr bwMode="auto">
          <a:xfrm>
            <a:off x="395536" y="555526"/>
            <a:ext cx="8208912" cy="1615827"/>
          </a:xfrm>
          <a:prstGeom prst="rect">
            <a:avLst/>
          </a:prstGeom>
          <a:noFill/>
        </p:spPr>
        <p:txBody>
          <a:bodyPr wrap="square">
            <a:spAutoFit/>
          </a:bodyPr>
          <a:lstStyle>
            <a:defPPr>
              <a:defRPr lang="zh-CN"/>
            </a:defPPr>
            <a:lvl1pPr>
              <a:lnSpc>
                <a:spcPct val="150000"/>
              </a:lnSpc>
              <a:defRPr sz="2000" b="1" kern="100">
                <a:solidFill>
                  <a:schemeClr val="bg1"/>
                </a:solidFill>
                <a:latin typeface="+mn-ea"/>
                <a:cs typeface="Times New Roman" panose="02020603050405020304" pitchFamily="18" charset="0"/>
              </a:defRPr>
            </a:lvl1pPr>
          </a:lstStyle>
          <a:p>
            <a:pPr marL="1435100" indent="-1435100">
              <a:tabLst>
                <a:tab pos="1435100" algn="l"/>
              </a:tabLst>
            </a:pPr>
            <a:r>
              <a:rPr lang="zh-CN" altLang="en-US" sz="2200" dirty="0">
                <a:solidFill>
                  <a:srgbClr val="F87A24"/>
                </a:solidFill>
              </a:rPr>
              <a:t>等效思想：立足于保持电磁效应不变，将导电媒质空间用真空取代，从而利用已知的无界真空中的电磁规律，获得未知的媒质空间电磁规律。 </a:t>
            </a:r>
          </a:p>
        </p:txBody>
      </p:sp>
      <p:grpSp>
        <p:nvGrpSpPr>
          <p:cNvPr id="18" name="画布 148506"/>
          <p:cNvGrpSpPr/>
          <p:nvPr/>
        </p:nvGrpSpPr>
        <p:grpSpPr>
          <a:xfrm>
            <a:off x="1691680" y="2458608"/>
            <a:ext cx="5544616" cy="1769326"/>
            <a:chOff x="0" y="0"/>
            <a:chExt cx="3629660" cy="1096645"/>
          </a:xfrm>
        </p:grpSpPr>
        <p:sp>
          <p:nvSpPr>
            <p:cNvPr id="19" name="矩形 18"/>
            <p:cNvSpPr/>
            <p:nvPr/>
          </p:nvSpPr>
          <p:spPr>
            <a:xfrm>
              <a:off x="0" y="0"/>
              <a:ext cx="3629660" cy="1096645"/>
            </a:xfrm>
            <a:prstGeom prst="rect">
              <a:avLst/>
            </a:prstGeom>
            <a:solidFill>
              <a:prstClr val="white"/>
            </a:solidFill>
          </p:spPr>
        </p:sp>
        <p:sp>
          <p:nvSpPr>
            <p:cNvPr id="20" name="文本框 28681"/>
            <p:cNvSpPr txBox="1"/>
            <p:nvPr/>
          </p:nvSpPr>
          <p:spPr>
            <a:xfrm>
              <a:off x="2483894" y="97146"/>
              <a:ext cx="480979" cy="399120"/>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b="1" i="1" kern="100">
                  <a:effectLst/>
                  <a:latin typeface="Times New Roman" panose="02020603050405020304" pitchFamily="18" charset="0"/>
                  <a:ea typeface="等线" panose="02010600030101010101" pitchFamily="2" charset="-122"/>
                  <a:cs typeface="Times New Roman" panose="02020603050405020304" pitchFamily="18" charset="0"/>
                </a:rPr>
                <a:t>ε</a:t>
              </a:r>
              <a:r>
                <a:rPr lang="en-US" b="1" i="1" kern="100" baseline="-25000">
                  <a:effectLst/>
                  <a:latin typeface="Times New Roman" panose="02020603050405020304" pitchFamily="18" charset="0"/>
                  <a:ea typeface="等线" panose="02010600030101010101" pitchFamily="2" charset="-122"/>
                  <a:cs typeface="Times New Roman" panose="02020603050405020304" pitchFamily="18" charset="0"/>
                </a:rPr>
                <a:t>0</a:t>
              </a:r>
              <a:r>
                <a:rPr lang="zh-CN" b="1" i="1" kern="100">
                  <a:effectLst/>
                  <a:latin typeface="Times New Roman" panose="02020603050405020304" pitchFamily="18" charset="0"/>
                  <a:ea typeface="等线" panose="02010600030101010101" pitchFamily="2" charset="-122"/>
                  <a:cs typeface="Times New Roman" panose="02020603050405020304" pitchFamily="18" charset="0"/>
                </a:rPr>
                <a:t>μ</a:t>
              </a:r>
              <a:r>
                <a:rPr lang="en-US" b="1" i="1" kern="100" baseline="-25000">
                  <a:effectLst/>
                  <a:latin typeface="Times New Roman" panose="02020603050405020304" pitchFamily="18" charset="0"/>
                  <a:ea typeface="等线" panose="02010600030101010101" pitchFamily="2" charset="-122"/>
                  <a:cs typeface="Times New Roman" panose="02020603050405020304" pitchFamily="18" charset="0"/>
                </a:rPr>
                <a:t>0</a:t>
              </a:r>
              <a:endParaRPr lang="zh-CN" b="1" i="1"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21" name="文本框 148501"/>
            <p:cNvSpPr txBox="1"/>
            <p:nvPr/>
          </p:nvSpPr>
          <p:spPr>
            <a:xfrm>
              <a:off x="35996" y="176302"/>
              <a:ext cx="518185" cy="304800"/>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b="1" i="1" kern="100" dirty="0">
                  <a:effectLst/>
                  <a:latin typeface="Times New Roman" panose="02020603050405020304" pitchFamily="18" charset="0"/>
                  <a:ea typeface="等线" panose="02010600030101010101" pitchFamily="2" charset="-122"/>
                  <a:cs typeface="Times New Roman" panose="02020603050405020304" pitchFamily="18" charset="0"/>
                </a:rPr>
                <a:t>ε</a:t>
              </a:r>
              <a:r>
                <a:rPr lang="en-US" b="1"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o</a:t>
              </a:r>
              <a:r>
                <a:rPr lang="zh-CN" b="1" i="1" kern="100" dirty="0">
                  <a:effectLst/>
                  <a:latin typeface="Times New Roman" panose="02020603050405020304" pitchFamily="18" charset="0"/>
                  <a:ea typeface="等线" panose="02010600030101010101" pitchFamily="2" charset="-122"/>
                  <a:cs typeface="Times New Roman" panose="02020603050405020304" pitchFamily="18" charset="0"/>
                </a:rPr>
                <a:t>μ</a:t>
              </a:r>
              <a:r>
                <a:rPr lang="en-US" b="1"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0</a:t>
              </a:r>
              <a:endParaRPr lang="zh-CN" b="1" i="1"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文本框 28681"/>
                <p:cNvSpPr txBox="1"/>
                <p:nvPr/>
              </p:nvSpPr>
              <p:spPr>
                <a:xfrm>
                  <a:off x="2909141" y="365293"/>
                  <a:ext cx="334959" cy="350368"/>
                </a:xfrm>
                <a:prstGeom prst="rect">
                  <a:avLst/>
                </a:prstGeom>
                <a:noFill/>
                <a:ln w="6350">
                  <a:noFill/>
                </a:ln>
              </p:spPr>
              <p:txBody>
                <a:bodyPr rot="0" spcFirstLastPara="0" vert="horz" wrap="none" lIns="0" tIns="0" rIns="0" bIns="0" numCol="1" spcCol="0" rtlCol="0" fromWordArt="0" anchor="t" anchorCtr="0" forceAA="0" compatLnSpc="1">
                  <a:prstTxWarp prst="textNoShape">
                    <a:avLst/>
                  </a:prstTxWarp>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b="1" i="1" kern="0" baseline="-250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b="1" i="1" kern="0" baseline="-25000">
                                <a:effectLst/>
                                <a:latin typeface="Cambria Math" panose="02040503050406030204" pitchFamily="18" charset="0"/>
                                <a:ea typeface="等线" panose="02010600030101010101" pitchFamily="2" charset="-122"/>
                                <a:cs typeface="Times New Roman" panose="02020603050405020304" pitchFamily="18" charset="0"/>
                              </a:rPr>
                              <m:t>𝝆</m:t>
                            </m:r>
                          </m:e>
                          <m:sub>
                            <m:r>
                              <a:rPr lang="en-US" b="1" i="1" kern="0" baseline="-25000">
                                <a:effectLst/>
                                <a:latin typeface="Cambria Math" panose="02040503050406030204" pitchFamily="18" charset="0"/>
                                <a:ea typeface="等线" panose="02010600030101010101" pitchFamily="2" charset="-122"/>
                                <a:cs typeface="Times New Roman" panose="02020603050405020304" pitchFamily="18" charset="0"/>
                              </a:rPr>
                              <m:t>𝒇</m:t>
                            </m:r>
                          </m:sub>
                        </m:sSub>
                        <m:r>
                          <a:rPr lang="en-US" b="1" i="1" kern="0" baseline="-250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b="1" i="1" kern="0" baseline="-250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b="1" i="1" kern="0" baseline="-250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b="1" i="1" kern="0" baseline="-25000">
                                    <a:effectLst/>
                                    <a:latin typeface="Cambria Math" panose="02040503050406030204" pitchFamily="18" charset="0"/>
                                    <a:ea typeface="等线" panose="02010600030101010101" pitchFamily="2" charset="-122"/>
                                    <a:cs typeface="Times New Roman" panose="02020603050405020304" pitchFamily="18" charset="0"/>
                                  </a:rPr>
                                  <m:t>𝑱</m:t>
                                </m:r>
                              </m:e>
                            </m:acc>
                          </m:e>
                          <m:sub>
                            <m:r>
                              <a:rPr lang="en-US" b="1" i="1" kern="0" baseline="-25000">
                                <a:effectLst/>
                                <a:latin typeface="Cambria Math" panose="02040503050406030204" pitchFamily="18" charset="0"/>
                                <a:ea typeface="等线" panose="02010600030101010101" pitchFamily="2" charset="-122"/>
                                <a:cs typeface="Times New Roman" panose="02020603050405020304" pitchFamily="18" charset="0"/>
                              </a:rPr>
                              <m:t>𝒇</m:t>
                            </m:r>
                          </m:sub>
                        </m:sSub>
                      </m:oMath>
                    </m:oMathPara>
                  </a14:m>
                  <a:endParaRPr lang="zh-CN" b="1" i="1"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spcAft>
                      <a:spcPts val="0"/>
                    </a:spcAft>
                  </a:pPr>
                  <a:endParaRPr lang="zh-CN" b="1" i="1"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2" name="文本框 28681"/>
                <p:cNvSpPr txBox="1">
                  <a:spLocks noRot="1" noChangeAspect="1" noMove="1" noResize="1" noEditPoints="1" noAdjustHandles="1" noChangeArrowheads="1" noChangeShapeType="1" noTextEdit="1"/>
                </p:cNvSpPr>
                <p:nvPr/>
              </p:nvSpPr>
              <p:spPr>
                <a:xfrm>
                  <a:off x="2909141" y="365293"/>
                  <a:ext cx="334959" cy="350368"/>
                </a:xfrm>
                <a:prstGeom prst="rect">
                  <a:avLst/>
                </a:prstGeom>
                <a:blipFill>
                  <a:blip r:embed="rId2"/>
                  <a:stretch>
                    <a:fillRect r="-19277"/>
                  </a:stretch>
                </a:blipFill>
                <a:ln w="6350">
                  <a:noFill/>
                </a:ln>
              </p:spPr>
              <p:txBody>
                <a:bodyPr/>
                <a:lstStyle/>
                <a:p>
                  <a:r>
                    <a:rPr lang="zh-CN" altLang="en-US">
                      <a:noFill/>
                    </a:rPr>
                    <a:t> </a:t>
                  </a:r>
                </a:p>
              </p:txBody>
            </p:sp>
          </mc:Fallback>
        </mc:AlternateContent>
        <p:sp>
          <p:nvSpPr>
            <p:cNvPr id="23" name="文本框 28681"/>
            <p:cNvSpPr txBox="1"/>
            <p:nvPr/>
          </p:nvSpPr>
          <p:spPr>
            <a:xfrm>
              <a:off x="2943820" y="248651"/>
              <a:ext cx="355871" cy="29718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spcAft>
                  <a:spcPts val="0"/>
                </a:spcAft>
              </a:pPr>
              <a:r>
                <a:rPr lang="zh-CN" b="1" i="1" kern="100" dirty="0">
                  <a:effectLst/>
                  <a:latin typeface="Times New Roman" panose="02020603050405020304" pitchFamily="18" charset="0"/>
                  <a:ea typeface="等线" panose="02010600030101010101" pitchFamily="2" charset="-122"/>
                  <a:cs typeface="Times New Roman" panose="02020603050405020304" pitchFamily="18" charset="0"/>
                </a:rPr>
                <a:t>ε</a:t>
              </a:r>
              <a:r>
                <a:rPr lang="en-US" b="1"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0</a:t>
              </a:r>
              <a:r>
                <a:rPr lang="zh-CN" b="1" i="1" kern="100" dirty="0">
                  <a:effectLst/>
                  <a:latin typeface="Times New Roman" panose="02020603050405020304" pitchFamily="18" charset="0"/>
                  <a:ea typeface="等线" panose="02010600030101010101" pitchFamily="2" charset="-122"/>
                  <a:cs typeface="Times New Roman" panose="02020603050405020304" pitchFamily="18" charset="0"/>
                </a:rPr>
                <a:t>μ</a:t>
              </a:r>
              <a:r>
                <a:rPr lang="en-US" b="1"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0</a:t>
              </a:r>
              <a:endParaRPr lang="zh-CN" b="1" i="1"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24" name="立方体 23"/>
            <p:cNvSpPr/>
            <p:nvPr/>
          </p:nvSpPr>
          <p:spPr>
            <a:xfrm>
              <a:off x="463179" y="54382"/>
              <a:ext cx="708660" cy="685800"/>
            </a:xfrm>
            <a:prstGeom prst="cub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b="1" i="1">
                <a:latin typeface="Times New Roman" panose="02020603050405020304" pitchFamily="18" charset="0"/>
                <a:cs typeface="Times New Roman" panose="02020603050405020304" pitchFamily="18" charset="0"/>
              </a:endParaRPr>
            </a:p>
          </p:txBody>
        </p:sp>
        <p:sp>
          <p:nvSpPr>
            <p:cNvPr id="25" name="箭头: 右 148502"/>
            <p:cNvSpPr/>
            <p:nvPr/>
          </p:nvSpPr>
          <p:spPr>
            <a:xfrm>
              <a:off x="1537139" y="298222"/>
              <a:ext cx="647700" cy="144780"/>
            </a:xfrm>
            <a:prstGeom prst="right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b="1" i="1">
                <a:latin typeface="Times New Roman" panose="02020603050405020304" pitchFamily="18" charset="0"/>
                <a:cs typeface="Times New Roman" panose="02020603050405020304" pitchFamily="18" charset="0"/>
              </a:endParaRPr>
            </a:p>
          </p:txBody>
        </p:sp>
        <p:sp>
          <p:nvSpPr>
            <p:cNvPr id="26" name="立方体 25"/>
            <p:cNvSpPr/>
            <p:nvPr/>
          </p:nvSpPr>
          <p:spPr>
            <a:xfrm>
              <a:off x="2852519" y="36262"/>
              <a:ext cx="708660" cy="685800"/>
            </a:xfrm>
            <a:prstGeom prst="cube">
              <a:avLst/>
            </a:prstGeom>
            <a:noFill/>
            <a:ln w="12700" cap="flat" cmpd="sng" algn="ctr">
              <a:solidFill>
                <a:srgbClr val="5B9BD5">
                  <a:shade val="50000"/>
                </a:srgbClr>
              </a:solidFill>
              <a:prstDash val="sys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b="1" i="1">
                <a:latin typeface="Times New Roman" panose="02020603050405020304" pitchFamily="18" charset="0"/>
                <a:cs typeface="Times New Roman" panose="02020603050405020304" pitchFamily="18" charset="0"/>
              </a:endParaRPr>
            </a:p>
          </p:txBody>
        </p:sp>
        <p:sp>
          <p:nvSpPr>
            <p:cNvPr id="27" name="文本框 28681"/>
            <p:cNvSpPr txBox="1"/>
            <p:nvPr/>
          </p:nvSpPr>
          <p:spPr>
            <a:xfrm>
              <a:off x="590508" y="386110"/>
              <a:ext cx="305123" cy="149373"/>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spcAft>
                  <a:spcPts val="0"/>
                </a:spcAft>
              </a:pPr>
              <a:r>
                <a:rPr lang="zh-CN" b="1" kern="100" dirty="0">
                  <a:solidFill>
                    <a:srgbClr val="FFFF00"/>
                  </a:solidFill>
                  <a:effectLst/>
                  <a:latin typeface="Times New Roman" panose="02020603050405020304" pitchFamily="18" charset="0"/>
                  <a:ea typeface="等线" panose="02010600030101010101" pitchFamily="2" charset="-122"/>
                  <a:cs typeface="Times New Roman" panose="02020603050405020304" pitchFamily="18" charset="0"/>
                </a:rPr>
                <a:t>导体</a:t>
              </a:r>
              <a:endParaRPr lang="zh-CN" b="1"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077952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323528" y="577012"/>
            <a:ext cx="5328592" cy="435697"/>
          </a:xfrm>
          <a:prstGeom prst="rect">
            <a:avLst/>
          </a:prstGeom>
        </p:spPr>
        <p:txBody>
          <a:bodyPr/>
          <a:lstStyle/>
          <a:p>
            <a:pPr marL="1438275" indent="-1438275">
              <a:lnSpc>
                <a:spcPct val="130000"/>
              </a:lnSpc>
              <a:spcBef>
                <a:spcPct val="0"/>
              </a:spcBef>
              <a:buClr>
                <a:srgbClr val="1D77C9"/>
              </a:buClr>
            </a:pPr>
            <a:r>
              <a:rPr lang="zh-CN" altLang="en-US" sz="2200" b="1" dirty="0">
                <a:latin typeface="宋体" panose="02010600030101010101" pitchFamily="2" charset="-122"/>
                <a:ea typeface="宋体" panose="02010600030101010101" pitchFamily="2" charset="-122"/>
              </a:rPr>
              <a:t>导电媒质</a:t>
            </a:r>
            <a:r>
              <a:rPr lang="zh-CN" altLang="zh-CN" sz="2200" b="1" dirty="0">
                <a:latin typeface="宋体" panose="02010600030101010101" pitchFamily="2" charset="-122"/>
                <a:ea typeface="宋体" panose="02010600030101010101" pitchFamily="2" charset="-122"/>
              </a:rPr>
              <a:t>空间中</a:t>
            </a:r>
            <a:r>
              <a:rPr lang="zh-CN" altLang="en-US" sz="2200" b="1" dirty="0">
                <a:latin typeface="宋体" panose="02010600030101010101" pitchFamily="2" charset="-122"/>
                <a:ea typeface="宋体" panose="02010600030101010101" pitchFamily="2" charset="-122"/>
              </a:rPr>
              <a:t>电</a:t>
            </a:r>
            <a:r>
              <a:rPr lang="zh-CN" altLang="zh-CN" sz="2200" b="1" dirty="0">
                <a:latin typeface="宋体" panose="02010600030101010101" pitchFamily="2" charset="-122"/>
                <a:ea typeface="宋体" panose="02010600030101010101" pitchFamily="2" charset="-122"/>
              </a:rPr>
              <a:t>场因果规律的积分形式</a:t>
            </a:r>
            <a:endParaRPr lang="zh-CN" altLang="en-US" sz="2200" b="1" dirty="0">
              <a:latin typeface="宋体" panose="02010600030101010101" pitchFamily="2" charset="-122"/>
              <a:ea typeface="宋体" panose="02010600030101010101" pitchFamily="2" charset="-122"/>
            </a:endParaRPr>
          </a:p>
        </p:txBody>
      </p:sp>
      <p:graphicFrame>
        <p:nvGraphicFramePr>
          <p:cNvPr id="29" name="Object 5"/>
          <p:cNvGraphicFramePr>
            <a:graphicFrameLocks noChangeAspect="1"/>
          </p:cNvGraphicFramePr>
          <p:nvPr/>
        </p:nvGraphicFramePr>
        <p:xfrm>
          <a:off x="1517650" y="992188"/>
          <a:ext cx="6073775" cy="955675"/>
        </p:xfrm>
        <a:graphic>
          <a:graphicData uri="http://schemas.openxmlformats.org/presentationml/2006/ole">
            <mc:AlternateContent xmlns:mc="http://schemas.openxmlformats.org/markup-compatibility/2006">
              <mc:Choice xmlns:v="urn:schemas-microsoft-com:vml" Requires="v">
                <p:oleObj name="Equation" r:id="rId2" imgW="3759120" imgH="520560" progId="Equation.DSMT4">
                  <p:embed/>
                </p:oleObj>
              </mc:Choice>
              <mc:Fallback>
                <p:oleObj name="Equation" r:id="rId2" imgW="3759120" imgH="520560" progId="Equation.DSMT4">
                  <p:embed/>
                  <p:pic>
                    <p:nvPicPr>
                      <p:cNvPr id="29" name="Object 5"/>
                      <p:cNvPicPr>
                        <a:picLocks noChangeAspect="1" noChangeArrowheads="1"/>
                      </p:cNvPicPr>
                      <p:nvPr/>
                    </p:nvPicPr>
                    <p:blipFill>
                      <a:blip r:embed="rId3"/>
                      <a:srcRect/>
                      <a:stretch>
                        <a:fillRect/>
                      </a:stretch>
                    </p:blipFill>
                    <p:spPr bwMode="auto">
                      <a:xfrm>
                        <a:off x="1517650" y="992188"/>
                        <a:ext cx="6073775" cy="955675"/>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30" name="矩形 29"/>
              <p:cNvSpPr/>
              <p:nvPr/>
            </p:nvSpPr>
            <p:spPr>
              <a:xfrm>
                <a:off x="2771800" y="1995686"/>
                <a:ext cx="6264696" cy="338554"/>
              </a:xfrm>
              <a:prstGeom prst="rect">
                <a:avLst/>
              </a:prstGeom>
            </p:spPr>
            <p:txBody>
              <a:bodyPr wrap="square">
                <a:spAutoFit/>
              </a:bodyPr>
              <a:lstStyle/>
              <a:p>
                <a:r>
                  <a:rPr lang="zh-CN" altLang="en-US" sz="1600" b="1" dirty="0">
                    <a:latin typeface="Times New Roman" panose="02020603050405020304" pitchFamily="18" charset="0"/>
                    <a:cs typeface="Times New Roman" panose="02020603050405020304" pitchFamily="18" charset="0"/>
                  </a:rPr>
                  <a:t>其中</a:t>
                </a:r>
                <a14:m>
                  <m:oMath xmlns:m="http://schemas.openxmlformats.org/officeDocument/2006/math">
                    <m:r>
                      <a:rPr lang="zh-CN" altLang="en-US" sz="1600" b="1" i="1" dirty="0" smtClean="0">
                        <a:latin typeface="Cambria Math" panose="02040503050406030204" pitchFamily="18" charset="0"/>
                        <a:cs typeface="Times New Roman" panose="02020603050405020304" pitchFamily="18" charset="0"/>
                      </a:rPr>
                      <m:t>：</m:t>
                    </m:r>
                    <m:r>
                      <a:rPr lang="en-US" altLang="zh-CN" sz="1600" b="1" i="1" dirty="0">
                        <a:latin typeface="Cambria Math" panose="02040503050406030204" pitchFamily="18" charset="0"/>
                        <a:cs typeface="Times New Roman" panose="02020603050405020304" pitchFamily="18" charset="0"/>
                      </a:rPr>
                      <m:t>𝒒</m:t>
                    </m:r>
                  </m:oMath>
                </a14:m>
                <a:r>
                  <a:rPr lang="zh-CN" altLang="zh-CN" sz="1600" b="1" dirty="0">
                    <a:latin typeface="Times New Roman" panose="02020603050405020304" pitchFamily="18" charset="0"/>
                    <a:cs typeface="Times New Roman" panose="02020603050405020304" pitchFamily="18" charset="0"/>
                  </a:rPr>
                  <a:t>不仅包含原始激励电荷，还包含导电媒质区域的自由电荷</a:t>
                </a:r>
                <a:r>
                  <a:rPr lang="zh-CN" altLang="en-US" sz="1600" b="1" dirty="0">
                    <a:latin typeface="Times New Roman" panose="02020603050405020304" pitchFamily="18" charset="0"/>
                    <a:cs typeface="Times New Roman" panose="02020603050405020304" pitchFamily="18" charset="0"/>
                  </a:rPr>
                  <a:t>。</a:t>
                </a:r>
              </a:p>
            </p:txBody>
          </p:sp>
        </mc:Choice>
        <mc:Fallback xmlns="">
          <p:sp>
            <p:nvSpPr>
              <p:cNvPr id="30" name="矩形 29"/>
              <p:cNvSpPr>
                <a:spLocks noRot="1" noChangeAspect="1" noMove="1" noResize="1" noEditPoints="1" noAdjustHandles="1" noChangeArrowheads="1" noChangeShapeType="1" noTextEdit="1"/>
              </p:cNvSpPr>
              <p:nvPr/>
            </p:nvSpPr>
            <p:spPr>
              <a:xfrm>
                <a:off x="2771800" y="1995686"/>
                <a:ext cx="6264696" cy="338554"/>
              </a:xfrm>
              <a:prstGeom prst="rect">
                <a:avLst/>
              </a:prstGeom>
              <a:blipFill>
                <a:blip r:embed="rId5"/>
                <a:stretch>
                  <a:fillRect l="-584" t="-7143" r="-487" b="-19643"/>
                </a:stretch>
              </a:blipFill>
            </p:spPr>
            <p:txBody>
              <a:bodyPr/>
              <a:lstStyle/>
              <a:p>
                <a:r>
                  <a:rPr lang="zh-CN" altLang="en-US">
                    <a:noFill/>
                  </a:rPr>
                  <a:t> </a:t>
                </a:r>
              </a:p>
            </p:txBody>
          </p:sp>
        </mc:Fallback>
      </mc:AlternateContent>
      <p:sp>
        <p:nvSpPr>
          <p:cNvPr id="7" name="矩形 6"/>
          <p:cNvSpPr/>
          <p:nvPr/>
        </p:nvSpPr>
        <p:spPr>
          <a:xfrm>
            <a:off x="323528" y="2571750"/>
            <a:ext cx="5328592" cy="435697"/>
          </a:xfrm>
          <a:prstGeom prst="rect">
            <a:avLst/>
          </a:prstGeom>
        </p:spPr>
        <p:txBody>
          <a:bodyPr/>
          <a:lstStyle/>
          <a:p>
            <a:pPr marL="1438275" indent="-1438275">
              <a:lnSpc>
                <a:spcPct val="130000"/>
              </a:lnSpc>
              <a:spcBef>
                <a:spcPct val="0"/>
              </a:spcBef>
              <a:buClr>
                <a:srgbClr val="1D77C9"/>
              </a:buClr>
            </a:pPr>
            <a:r>
              <a:rPr lang="zh-CN" altLang="en-US" sz="2200" b="1" dirty="0">
                <a:latin typeface="宋体" panose="02010600030101010101" pitchFamily="2" charset="-122"/>
                <a:ea typeface="宋体" panose="02010600030101010101" pitchFamily="2" charset="-122"/>
              </a:rPr>
              <a:t>导电媒质</a:t>
            </a:r>
            <a:r>
              <a:rPr lang="zh-CN" altLang="zh-CN" sz="2200" b="1" dirty="0">
                <a:latin typeface="宋体" panose="02010600030101010101" pitchFamily="2" charset="-122"/>
                <a:ea typeface="宋体" panose="02010600030101010101" pitchFamily="2" charset="-122"/>
              </a:rPr>
              <a:t>空间中</a:t>
            </a:r>
            <a:r>
              <a:rPr lang="zh-CN" altLang="en-US" sz="2200" b="1" dirty="0">
                <a:latin typeface="宋体" panose="02010600030101010101" pitchFamily="2" charset="-122"/>
                <a:ea typeface="宋体" panose="02010600030101010101" pitchFamily="2" charset="-122"/>
              </a:rPr>
              <a:t>电</a:t>
            </a:r>
            <a:r>
              <a:rPr lang="zh-CN" altLang="zh-CN" sz="2200" b="1" dirty="0">
                <a:latin typeface="宋体" panose="02010600030101010101" pitchFamily="2" charset="-122"/>
                <a:ea typeface="宋体" panose="02010600030101010101" pitchFamily="2" charset="-122"/>
              </a:rPr>
              <a:t>场因果规律的</a:t>
            </a:r>
            <a:r>
              <a:rPr lang="zh-CN" altLang="en-US" sz="2200" b="1" dirty="0">
                <a:latin typeface="宋体" panose="02010600030101010101" pitchFamily="2" charset="-122"/>
                <a:ea typeface="宋体" panose="02010600030101010101" pitchFamily="2" charset="-122"/>
              </a:rPr>
              <a:t>微分</a:t>
            </a:r>
            <a:r>
              <a:rPr lang="zh-CN" altLang="zh-CN" sz="2200" b="1" dirty="0">
                <a:latin typeface="宋体" panose="02010600030101010101" pitchFamily="2" charset="-122"/>
                <a:ea typeface="宋体" panose="02010600030101010101" pitchFamily="2" charset="-122"/>
              </a:rPr>
              <a:t>形式</a:t>
            </a:r>
            <a:endParaRPr lang="zh-CN" altLang="en-US" sz="2200" b="1" dirty="0">
              <a:latin typeface="宋体" panose="02010600030101010101" pitchFamily="2" charset="-122"/>
              <a:ea typeface="宋体" panose="02010600030101010101" pitchFamily="2" charset="-122"/>
            </a:endParaRPr>
          </a:p>
        </p:txBody>
      </p:sp>
      <p:graphicFrame>
        <p:nvGraphicFramePr>
          <p:cNvPr id="2" name="对象 1"/>
          <p:cNvGraphicFramePr>
            <a:graphicFrameLocks noChangeAspect="1"/>
          </p:cNvGraphicFramePr>
          <p:nvPr/>
        </p:nvGraphicFramePr>
        <p:xfrm>
          <a:off x="3275856" y="3152502"/>
          <a:ext cx="2841625" cy="787400"/>
        </p:xfrm>
        <a:graphic>
          <a:graphicData uri="http://schemas.openxmlformats.org/presentationml/2006/ole">
            <mc:AlternateContent xmlns:mc="http://schemas.openxmlformats.org/markup-compatibility/2006">
              <mc:Choice xmlns:v="urn:schemas-microsoft-com:vml" Requires="v">
                <p:oleObj name="Equation" r:id="rId6" imgW="1917360" imgH="457200" progId="Equation.DSMT4">
                  <p:embed/>
                </p:oleObj>
              </mc:Choice>
              <mc:Fallback>
                <p:oleObj name="Equation" r:id="rId6" imgW="1917360" imgH="457200" progId="Equation.DSMT4">
                  <p:embed/>
                  <p:pic>
                    <p:nvPicPr>
                      <p:cNvPr id="2" name="对象 1"/>
                      <p:cNvPicPr/>
                      <p:nvPr/>
                    </p:nvPicPr>
                    <p:blipFill>
                      <a:blip r:embed="rId7"/>
                      <a:stretch>
                        <a:fillRect/>
                      </a:stretch>
                    </p:blipFill>
                    <p:spPr>
                      <a:xfrm>
                        <a:off x="3275856" y="3152502"/>
                        <a:ext cx="2841625" cy="787400"/>
                      </a:xfrm>
                      <a:prstGeom prst="rect">
                        <a:avLst/>
                      </a:prstGeom>
                    </p:spPr>
                  </p:pic>
                </p:oleObj>
              </mc:Fallback>
            </mc:AlternateContent>
          </a:graphicData>
        </a:graphic>
      </p:graphicFrame>
      <p:grpSp>
        <p:nvGrpSpPr>
          <p:cNvPr id="9" name="组合 8"/>
          <p:cNvGrpSpPr/>
          <p:nvPr/>
        </p:nvGrpSpPr>
        <p:grpSpPr>
          <a:xfrm>
            <a:off x="8208404" y="4623388"/>
            <a:ext cx="324036" cy="32462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12" name="组合 11"/>
          <p:cNvGrpSpPr/>
          <p:nvPr/>
        </p:nvGrpSpPr>
        <p:grpSpPr>
          <a:xfrm>
            <a:off x="7236296" y="4623683"/>
            <a:ext cx="324036" cy="324036"/>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15" name="组合 14"/>
          <p:cNvGrpSpPr/>
          <p:nvPr/>
        </p:nvGrpSpPr>
        <p:grpSpPr>
          <a:xfrm>
            <a:off x="7722351" y="4623388"/>
            <a:ext cx="324625" cy="324626"/>
            <a:chOff x="5436096" y="1274820"/>
            <a:chExt cx="432833" cy="432834"/>
          </a:xfrm>
        </p:grpSpPr>
        <p:sp>
          <p:nvSpPr>
            <p:cNvPr id="16" name="椭圆 15"/>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18" name="组合 17"/>
          <p:cNvGrpSpPr/>
          <p:nvPr/>
        </p:nvGrpSpPr>
        <p:grpSpPr>
          <a:xfrm>
            <a:off x="6264189" y="4623388"/>
            <a:ext cx="324625" cy="32462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21" name="组合 20"/>
          <p:cNvGrpSpPr/>
          <p:nvPr/>
        </p:nvGrpSpPr>
        <p:grpSpPr>
          <a:xfrm>
            <a:off x="6750243" y="4623388"/>
            <a:ext cx="324625" cy="32462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aphicFrame>
        <p:nvGraphicFramePr>
          <p:cNvPr id="3" name="对象 2"/>
          <p:cNvGraphicFramePr>
            <a:graphicFrameLocks noChangeAspect="1"/>
          </p:cNvGraphicFramePr>
          <p:nvPr/>
        </p:nvGraphicFramePr>
        <p:xfrm>
          <a:off x="6080044" y="4009301"/>
          <a:ext cx="1444284" cy="298276"/>
        </p:xfrm>
        <a:graphic>
          <a:graphicData uri="http://schemas.openxmlformats.org/presentationml/2006/ole">
            <mc:AlternateContent xmlns:mc="http://schemas.openxmlformats.org/markup-compatibility/2006">
              <mc:Choice xmlns:v="urn:schemas-microsoft-com:vml" Requires="v">
                <p:oleObj name="Equation" r:id="rId8" imgW="1168200" imgH="241200" progId="Equation.DSMT4">
                  <p:embed/>
                </p:oleObj>
              </mc:Choice>
              <mc:Fallback>
                <p:oleObj name="Equation" r:id="rId8" imgW="1168200" imgH="241200" progId="Equation.DSMT4">
                  <p:embed/>
                  <p:pic>
                    <p:nvPicPr>
                      <p:cNvPr id="3" name="对象 2"/>
                      <p:cNvPicPr/>
                      <p:nvPr/>
                    </p:nvPicPr>
                    <p:blipFill>
                      <a:blip r:embed="rId9"/>
                      <a:stretch>
                        <a:fillRect/>
                      </a:stretch>
                    </p:blipFill>
                    <p:spPr>
                      <a:xfrm>
                        <a:off x="6080044" y="4009301"/>
                        <a:ext cx="1444284" cy="298276"/>
                      </a:xfrm>
                      <a:prstGeom prst="rect">
                        <a:avLst/>
                      </a:prstGeom>
                    </p:spPr>
                  </p:pic>
                </p:oleObj>
              </mc:Fallback>
            </mc:AlternateContent>
          </a:graphicData>
        </a:graphic>
      </p:graphicFrame>
    </p:spTree>
    <p:extLst>
      <p:ext uri="{BB962C8B-B14F-4D97-AF65-F5344CB8AC3E}">
        <p14:creationId xmlns:p14="http://schemas.microsoft.com/office/powerpoint/2010/main" val="388816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par>
                                <p:cTn id="8" presetID="22" presetClass="entr" presetSubtype="1"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up)">
                                      <p:cBhvr>
                                        <p:cTn id="10" dur="500"/>
                                        <p:tgtEl>
                                          <p:spTgt spid="2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up)">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par>
                                <p:cTn id="22" presetID="22" presetClass="entr" presetSubtype="1"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293685"/>
            <a:ext cx="5328592" cy="435697"/>
          </a:xfrm>
          <a:prstGeom prst="rect">
            <a:avLst/>
          </a:prstGeom>
        </p:spPr>
        <p:txBody>
          <a:bodyPr/>
          <a:lstStyle/>
          <a:p>
            <a:pPr marL="1438275" indent="-1438275">
              <a:lnSpc>
                <a:spcPct val="130000"/>
              </a:lnSpc>
              <a:spcBef>
                <a:spcPct val="0"/>
              </a:spcBef>
              <a:buClr>
                <a:srgbClr val="1D77C9"/>
              </a:buClr>
            </a:pPr>
            <a:r>
              <a:rPr lang="zh-CN" altLang="en-US" sz="2200" b="1" dirty="0">
                <a:latin typeface="宋体" panose="02010600030101010101" pitchFamily="2" charset="-122"/>
                <a:ea typeface="宋体" panose="02010600030101010101" pitchFamily="2" charset="-122"/>
              </a:rPr>
              <a:t>导电媒质</a:t>
            </a:r>
            <a:r>
              <a:rPr lang="zh-CN" altLang="zh-CN" sz="2200" b="1" dirty="0">
                <a:latin typeface="宋体" panose="02010600030101010101" pitchFamily="2" charset="-122"/>
                <a:ea typeface="宋体" panose="02010600030101010101" pitchFamily="2" charset="-122"/>
              </a:rPr>
              <a:t>空间中</a:t>
            </a:r>
            <a:r>
              <a:rPr lang="zh-CN" altLang="en-US" sz="2200" b="1" dirty="0">
                <a:latin typeface="宋体" panose="02010600030101010101" pitchFamily="2" charset="-122"/>
                <a:ea typeface="宋体" panose="02010600030101010101" pitchFamily="2" charset="-122"/>
              </a:rPr>
              <a:t>磁</a:t>
            </a:r>
            <a:r>
              <a:rPr lang="zh-CN" altLang="zh-CN" sz="2200" b="1" dirty="0">
                <a:latin typeface="宋体" panose="02010600030101010101" pitchFamily="2" charset="-122"/>
                <a:ea typeface="宋体" panose="02010600030101010101" pitchFamily="2" charset="-122"/>
              </a:rPr>
              <a:t>场因果规律的积分形式</a:t>
            </a:r>
            <a:endParaRPr lang="zh-CN" altLang="en-US" sz="2200" b="1" dirty="0">
              <a:latin typeface="宋体" panose="02010600030101010101" pitchFamily="2" charset="-122"/>
              <a:ea typeface="宋体" panose="02010600030101010101" pitchFamily="2" charset="-122"/>
            </a:endParaRPr>
          </a:p>
        </p:txBody>
      </p:sp>
      <p:graphicFrame>
        <p:nvGraphicFramePr>
          <p:cNvPr id="3" name="Object 5"/>
          <p:cNvGraphicFramePr>
            <a:graphicFrameLocks noChangeAspect="1"/>
          </p:cNvGraphicFramePr>
          <p:nvPr/>
        </p:nvGraphicFramePr>
        <p:xfrm>
          <a:off x="1042988" y="815281"/>
          <a:ext cx="7038975" cy="1468437"/>
        </p:xfrm>
        <a:graphic>
          <a:graphicData uri="http://schemas.openxmlformats.org/presentationml/2006/ole">
            <mc:AlternateContent xmlns:mc="http://schemas.openxmlformats.org/markup-compatibility/2006">
              <mc:Choice xmlns:v="urn:schemas-microsoft-com:vml" Requires="v">
                <p:oleObj name="Equation" r:id="rId2" imgW="4356000" imgH="799920" progId="Equation.DSMT4">
                  <p:embed/>
                </p:oleObj>
              </mc:Choice>
              <mc:Fallback>
                <p:oleObj name="Equation" r:id="rId2" imgW="4356000" imgH="799920" progId="Equation.DSMT4">
                  <p:embed/>
                  <p:pic>
                    <p:nvPicPr>
                      <p:cNvPr id="3" name="Object 5"/>
                      <p:cNvPicPr>
                        <a:picLocks noChangeAspect="1" noChangeArrowheads="1"/>
                      </p:cNvPicPr>
                      <p:nvPr/>
                    </p:nvPicPr>
                    <p:blipFill>
                      <a:blip r:embed="rId3"/>
                      <a:srcRect/>
                      <a:stretch>
                        <a:fillRect/>
                      </a:stretch>
                    </p:blipFill>
                    <p:spPr bwMode="auto">
                      <a:xfrm>
                        <a:off x="1042988" y="815281"/>
                        <a:ext cx="7038975" cy="1468437"/>
                      </a:xfrm>
                      <a:prstGeom prst="rect">
                        <a:avLst/>
                      </a:prstGeom>
                      <a:noFill/>
                      <a:ln>
                        <a:noFill/>
                      </a:ln>
                    </p:spPr>
                  </p:pic>
                </p:oleObj>
              </mc:Fallback>
            </mc:AlternateContent>
          </a:graphicData>
        </a:graphic>
      </p:graphicFrame>
      <p:sp>
        <p:nvSpPr>
          <p:cNvPr id="5" name="矩形 4"/>
          <p:cNvSpPr/>
          <p:nvPr/>
        </p:nvSpPr>
        <p:spPr>
          <a:xfrm>
            <a:off x="179512" y="2715766"/>
            <a:ext cx="5328592" cy="435697"/>
          </a:xfrm>
          <a:prstGeom prst="rect">
            <a:avLst/>
          </a:prstGeom>
        </p:spPr>
        <p:txBody>
          <a:bodyPr/>
          <a:lstStyle/>
          <a:p>
            <a:pPr marL="1438275" indent="-1438275">
              <a:lnSpc>
                <a:spcPct val="130000"/>
              </a:lnSpc>
              <a:spcBef>
                <a:spcPct val="0"/>
              </a:spcBef>
              <a:buClr>
                <a:srgbClr val="1D77C9"/>
              </a:buClr>
            </a:pPr>
            <a:r>
              <a:rPr lang="zh-CN" altLang="en-US" sz="2200" b="1" dirty="0">
                <a:latin typeface="宋体" panose="02010600030101010101" pitchFamily="2" charset="-122"/>
                <a:ea typeface="宋体" panose="02010600030101010101" pitchFamily="2" charset="-122"/>
              </a:rPr>
              <a:t>导电媒质</a:t>
            </a:r>
            <a:r>
              <a:rPr lang="zh-CN" altLang="zh-CN" sz="2200" b="1" dirty="0">
                <a:latin typeface="宋体" panose="02010600030101010101" pitchFamily="2" charset="-122"/>
                <a:ea typeface="宋体" panose="02010600030101010101" pitchFamily="2" charset="-122"/>
              </a:rPr>
              <a:t>空间中</a:t>
            </a:r>
            <a:r>
              <a:rPr lang="zh-CN" altLang="en-US" sz="2200" b="1" dirty="0">
                <a:latin typeface="宋体" panose="02010600030101010101" pitchFamily="2" charset="-122"/>
                <a:ea typeface="宋体" panose="02010600030101010101" pitchFamily="2" charset="-122"/>
              </a:rPr>
              <a:t>磁</a:t>
            </a:r>
            <a:r>
              <a:rPr lang="zh-CN" altLang="zh-CN" sz="2200" b="1" dirty="0">
                <a:latin typeface="宋体" panose="02010600030101010101" pitchFamily="2" charset="-122"/>
                <a:ea typeface="宋体" panose="02010600030101010101" pitchFamily="2" charset="-122"/>
              </a:rPr>
              <a:t>场因果规律的</a:t>
            </a:r>
            <a:r>
              <a:rPr lang="zh-CN" altLang="en-US" sz="2200" b="1" dirty="0">
                <a:latin typeface="宋体" panose="02010600030101010101" pitchFamily="2" charset="-122"/>
                <a:ea typeface="宋体" panose="02010600030101010101" pitchFamily="2" charset="-122"/>
              </a:rPr>
              <a:t>微分</a:t>
            </a:r>
            <a:r>
              <a:rPr lang="zh-CN" altLang="zh-CN" sz="2200" b="1" dirty="0">
                <a:latin typeface="宋体" panose="02010600030101010101" pitchFamily="2" charset="-122"/>
                <a:ea typeface="宋体" panose="02010600030101010101" pitchFamily="2" charset="-122"/>
              </a:rPr>
              <a:t>形式</a:t>
            </a:r>
            <a:endParaRPr lang="zh-CN" altLang="en-US" sz="2200" b="1" dirty="0">
              <a:latin typeface="宋体" panose="02010600030101010101" pitchFamily="2" charset="-122"/>
              <a:ea typeface="宋体" panose="02010600030101010101" pitchFamily="2" charset="-122"/>
            </a:endParaRPr>
          </a:p>
        </p:txBody>
      </p:sp>
      <p:grpSp>
        <p:nvGrpSpPr>
          <p:cNvPr id="6" name="组合 5"/>
          <p:cNvGrpSpPr/>
          <p:nvPr/>
        </p:nvGrpSpPr>
        <p:grpSpPr>
          <a:xfrm>
            <a:off x="8208404" y="4623388"/>
            <a:ext cx="324036" cy="324626"/>
            <a:chOff x="6084168" y="1274820"/>
            <a:chExt cx="432048" cy="432834"/>
          </a:xfrm>
        </p:grpSpPr>
        <p:sp>
          <p:nvSpPr>
            <p:cNvPr id="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9" name="组合 8"/>
          <p:cNvGrpSpPr/>
          <p:nvPr/>
        </p:nvGrpSpPr>
        <p:grpSpPr>
          <a:xfrm>
            <a:off x="7236296" y="4623683"/>
            <a:ext cx="324036" cy="324036"/>
            <a:chOff x="4788024" y="1275213"/>
            <a:chExt cx="432048" cy="432048"/>
          </a:xfrm>
        </p:grpSpPr>
        <p:sp>
          <p:nvSpPr>
            <p:cNvPr id="1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12" name="组合 11"/>
          <p:cNvGrpSpPr/>
          <p:nvPr/>
        </p:nvGrpSpPr>
        <p:grpSpPr>
          <a:xfrm>
            <a:off x="7722351" y="4623388"/>
            <a:ext cx="324625" cy="324626"/>
            <a:chOff x="5436096" y="1274820"/>
            <a:chExt cx="432833" cy="432834"/>
          </a:xfrm>
        </p:grpSpPr>
        <p:sp>
          <p:nvSpPr>
            <p:cNvPr id="13" name="椭圆 12"/>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15" name="组合 14"/>
          <p:cNvGrpSpPr/>
          <p:nvPr/>
        </p:nvGrpSpPr>
        <p:grpSpPr>
          <a:xfrm>
            <a:off x="6264189" y="4623388"/>
            <a:ext cx="324625" cy="324626"/>
            <a:chOff x="3491880" y="1274820"/>
            <a:chExt cx="432833" cy="432834"/>
          </a:xfrm>
        </p:grpSpPr>
        <p:sp>
          <p:nvSpPr>
            <p:cNvPr id="1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18" name="组合 17"/>
          <p:cNvGrpSpPr/>
          <p:nvPr/>
        </p:nvGrpSpPr>
        <p:grpSpPr>
          <a:xfrm>
            <a:off x="6750243" y="4623388"/>
            <a:ext cx="324625" cy="324626"/>
            <a:chOff x="4139952" y="1274820"/>
            <a:chExt cx="432833" cy="432834"/>
          </a:xfrm>
        </p:grpSpPr>
        <p:sp>
          <p:nvSpPr>
            <p:cNvPr id="1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2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mc:AlternateContent xmlns:mc="http://schemas.openxmlformats.org/markup-compatibility/2006" xmlns:a14="http://schemas.microsoft.com/office/drawing/2010/main">
        <mc:Choice Requires="a14">
          <p:sp>
            <p:nvSpPr>
              <p:cNvPr id="22" name="矩形 21"/>
              <p:cNvSpPr/>
              <p:nvPr/>
            </p:nvSpPr>
            <p:spPr>
              <a:xfrm>
                <a:off x="2771800" y="2241550"/>
                <a:ext cx="6264696" cy="338554"/>
              </a:xfrm>
              <a:prstGeom prst="rect">
                <a:avLst/>
              </a:prstGeom>
            </p:spPr>
            <p:txBody>
              <a:bodyPr wrap="square">
                <a:spAutoFit/>
              </a:bodyPr>
              <a:lstStyle/>
              <a:p>
                <a:r>
                  <a:rPr lang="zh-CN" altLang="en-US" sz="1600" b="1" dirty="0">
                    <a:latin typeface="Times New Roman" panose="02020603050405020304" pitchFamily="18" charset="0"/>
                    <a:cs typeface="Times New Roman" panose="02020603050405020304" pitchFamily="18" charset="0"/>
                  </a:rPr>
                  <a:t>其中</a:t>
                </a:r>
                <a14:m>
                  <m:oMath xmlns:m="http://schemas.openxmlformats.org/officeDocument/2006/math">
                    <m:r>
                      <a:rPr lang="zh-CN" altLang="en-US" sz="1600" b="1" dirty="0">
                        <a:latin typeface="Cambria Math" panose="02040503050406030204" pitchFamily="18" charset="0"/>
                        <a:cs typeface="Times New Roman" panose="02020603050405020304" pitchFamily="18" charset="0"/>
                      </a:rPr>
                      <m:t>，</m:t>
                    </m:r>
                    <m:r>
                      <a:rPr lang="en-US" altLang="zh-CN" sz="1600" b="1" i="1" dirty="0" smtClean="0">
                        <a:latin typeface="Cambria Math" panose="02040503050406030204" pitchFamily="18" charset="0"/>
                        <a:cs typeface="Times New Roman" panose="02020603050405020304" pitchFamily="18" charset="0"/>
                      </a:rPr>
                      <m:t>𝑰</m:t>
                    </m:r>
                  </m:oMath>
                </a14:m>
                <a:r>
                  <a:rPr lang="zh-CN" altLang="zh-CN" sz="1600" b="1" dirty="0">
                    <a:latin typeface="Times New Roman" panose="02020603050405020304" pitchFamily="18" charset="0"/>
                    <a:cs typeface="Times New Roman" panose="02020603050405020304" pitchFamily="18" charset="0"/>
                  </a:rPr>
                  <a:t>不仅包含原始激励</a:t>
                </a:r>
                <a:r>
                  <a:rPr lang="zh-CN" altLang="en-US" sz="1600" b="1" dirty="0">
                    <a:latin typeface="Times New Roman" panose="02020603050405020304" pitchFamily="18" charset="0"/>
                    <a:cs typeface="Times New Roman" panose="02020603050405020304" pitchFamily="18" charset="0"/>
                  </a:rPr>
                  <a:t>电流</a:t>
                </a:r>
                <a:r>
                  <a:rPr lang="zh-CN" altLang="zh-CN" sz="1600" b="1" dirty="0">
                    <a:latin typeface="Times New Roman" panose="02020603050405020304" pitchFamily="18" charset="0"/>
                    <a:cs typeface="Times New Roman" panose="02020603050405020304" pitchFamily="18" charset="0"/>
                  </a:rPr>
                  <a:t>，还包含导电媒质区域的</a:t>
                </a:r>
                <a:r>
                  <a:rPr lang="zh-CN" altLang="en-US" sz="1600" b="1" dirty="0">
                    <a:latin typeface="Times New Roman" panose="02020603050405020304" pitchFamily="18" charset="0"/>
                    <a:cs typeface="Times New Roman" panose="02020603050405020304" pitchFamily="18" charset="0"/>
                  </a:rPr>
                  <a:t>传导电流。</a:t>
                </a:r>
              </a:p>
            </p:txBody>
          </p:sp>
        </mc:Choice>
        <mc:Fallback xmlns="">
          <p:sp>
            <p:nvSpPr>
              <p:cNvPr id="22" name="矩形 21"/>
              <p:cNvSpPr>
                <a:spLocks noRot="1" noChangeAspect="1" noMove="1" noResize="1" noEditPoints="1" noAdjustHandles="1" noChangeArrowheads="1" noChangeShapeType="1" noTextEdit="1"/>
              </p:cNvSpPr>
              <p:nvPr/>
            </p:nvSpPr>
            <p:spPr>
              <a:xfrm>
                <a:off x="2771800" y="2241550"/>
                <a:ext cx="6264696" cy="338554"/>
              </a:xfrm>
              <a:prstGeom prst="rect">
                <a:avLst/>
              </a:prstGeom>
              <a:blipFill>
                <a:blip r:embed="rId5"/>
                <a:stretch>
                  <a:fillRect l="-584" t="-7273" b="-21818"/>
                </a:stretch>
              </a:blipFill>
            </p:spPr>
            <p:txBody>
              <a:bodyPr/>
              <a:lstStyle/>
              <a:p>
                <a:r>
                  <a:rPr lang="zh-CN" altLang="en-US">
                    <a:noFill/>
                  </a:rPr>
                  <a:t> </a:t>
                </a:r>
              </a:p>
            </p:txBody>
          </p:sp>
        </mc:Fallback>
      </mc:AlternateContent>
      <p:graphicFrame>
        <p:nvGraphicFramePr>
          <p:cNvPr id="24" name="对象 23"/>
          <p:cNvGraphicFramePr>
            <a:graphicFrameLocks noChangeAspect="1"/>
          </p:cNvGraphicFramePr>
          <p:nvPr/>
        </p:nvGraphicFramePr>
        <p:xfrm>
          <a:off x="2714848" y="3248000"/>
          <a:ext cx="4089400" cy="793750"/>
        </p:xfrm>
        <a:graphic>
          <a:graphicData uri="http://schemas.openxmlformats.org/presentationml/2006/ole">
            <mc:AlternateContent xmlns:mc="http://schemas.openxmlformats.org/markup-compatibility/2006">
              <mc:Choice xmlns:v="urn:schemas-microsoft-com:vml" Requires="v">
                <p:oleObj name="Equation" r:id="rId6" imgW="2489040" imgH="482400" progId="Equation.DSMT4">
                  <p:embed/>
                </p:oleObj>
              </mc:Choice>
              <mc:Fallback>
                <p:oleObj name="Equation" r:id="rId6" imgW="2489040" imgH="482400" progId="Equation.DSMT4">
                  <p:embed/>
                  <p:pic>
                    <p:nvPicPr>
                      <p:cNvPr id="24" name="对象 23"/>
                      <p:cNvPicPr/>
                      <p:nvPr/>
                    </p:nvPicPr>
                    <p:blipFill>
                      <a:blip r:embed="rId7"/>
                      <a:stretch>
                        <a:fillRect/>
                      </a:stretch>
                    </p:blipFill>
                    <p:spPr>
                      <a:xfrm>
                        <a:off x="2714848" y="3248000"/>
                        <a:ext cx="4089400" cy="793750"/>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5602113" y="4083918"/>
          <a:ext cx="2354263" cy="330200"/>
        </p:xfrm>
        <a:graphic>
          <a:graphicData uri="http://schemas.openxmlformats.org/presentationml/2006/ole">
            <mc:AlternateContent xmlns:mc="http://schemas.openxmlformats.org/markup-compatibility/2006">
              <mc:Choice xmlns:v="urn:schemas-microsoft-com:vml" Requires="v">
                <p:oleObj name="Equation" r:id="rId8" imgW="1904760" imgH="266400" progId="Equation.DSMT4">
                  <p:embed/>
                </p:oleObj>
              </mc:Choice>
              <mc:Fallback>
                <p:oleObj name="Equation" r:id="rId8" imgW="1904760" imgH="266400" progId="Equation.DSMT4">
                  <p:embed/>
                  <p:pic>
                    <p:nvPicPr>
                      <p:cNvPr id="25" name="对象 24"/>
                      <p:cNvPicPr/>
                      <p:nvPr/>
                    </p:nvPicPr>
                    <p:blipFill>
                      <a:blip r:embed="rId9"/>
                      <a:stretch>
                        <a:fillRect/>
                      </a:stretch>
                    </p:blipFill>
                    <p:spPr>
                      <a:xfrm>
                        <a:off x="5602113" y="4083918"/>
                        <a:ext cx="2354263" cy="330200"/>
                      </a:xfrm>
                      <a:prstGeom prst="rect">
                        <a:avLst/>
                      </a:prstGeom>
                    </p:spPr>
                  </p:pic>
                </p:oleObj>
              </mc:Fallback>
            </mc:AlternateContent>
          </a:graphicData>
        </a:graphic>
      </p:graphicFrame>
    </p:spTree>
    <p:extLst>
      <p:ext uri="{BB962C8B-B14F-4D97-AF65-F5344CB8AC3E}">
        <p14:creationId xmlns:p14="http://schemas.microsoft.com/office/powerpoint/2010/main" val="420849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par>
                                <p:cTn id="19" presetID="22" presetClass="entr" presetSubtype="1"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par>
                                <p:cTn id="22" presetID="22" presetClass="entr" presetSubtype="1"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179512" y="1327497"/>
            <a:ext cx="129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解：</a:t>
            </a:r>
            <a:endPar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5" name="组合 34"/>
          <p:cNvGrpSpPr/>
          <p:nvPr/>
        </p:nvGrpSpPr>
        <p:grpSpPr>
          <a:xfrm>
            <a:off x="-36512" y="95602"/>
            <a:ext cx="9073008" cy="1107996"/>
            <a:chOff x="-36512" y="39835"/>
            <a:chExt cx="9073008" cy="1107996"/>
          </a:xfrm>
        </p:grpSpPr>
        <p:sp>
          <p:nvSpPr>
            <p:cNvPr id="4" name="Rectangle 7"/>
            <p:cNvSpPr>
              <a:spLocks noChangeArrowheads="1"/>
            </p:cNvSpPr>
            <p:nvPr/>
          </p:nvSpPr>
          <p:spPr bwMode="auto">
            <a:xfrm>
              <a:off x="-36512" y="39835"/>
              <a:ext cx="90730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fontAlgn="ctr">
                <a:lnSpc>
                  <a:spcPct val="150000"/>
                </a:lnSpc>
                <a:spcBef>
                  <a:spcPct val="0"/>
                </a:spcBef>
                <a:buClrTx/>
                <a:buSzTx/>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工频</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f=50Hz</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下的金属导体中</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fontAlgn="ctr">
                <a:lnSpc>
                  <a:spcPct val="150000"/>
                </a:lnSpc>
                <a:spcBef>
                  <a:spcPct val="0"/>
                </a:spcBef>
                <a:buClrTx/>
                <a:buSzTx/>
                <a:buNone/>
              </a:pPr>
              <a:r>
                <a:rPr lang="zh-CN" altLang="en-US" sz="2200" dirty="0"/>
                <a:t>                                           ，求位移电流的大小。</a:t>
              </a:r>
              <a:endParaRPr lang="zh-CN" altLang="en-US" sz="2200" dirty="0">
                <a:latin typeface="Times New Roman" panose="02020603050405020304" pitchFamily="18" charset="0"/>
                <a:ea typeface="+mn-ea"/>
                <a:cs typeface="Times New Roman" panose="02020603050405020304" pitchFamily="18" charset="0"/>
              </a:endParaRPr>
            </a:p>
          </p:txBody>
        </p:sp>
        <p:graphicFrame>
          <p:nvGraphicFramePr>
            <p:cNvPr id="32" name="对象 31"/>
            <p:cNvGraphicFramePr>
              <a:graphicFrameLocks noChangeAspect="1"/>
            </p:cNvGraphicFramePr>
            <p:nvPr>
              <p:extLst>
                <p:ext uri="{D42A27DB-BD31-4B8C-83A1-F6EECF244321}">
                  <p14:modId xmlns:p14="http://schemas.microsoft.com/office/powerpoint/2010/main" val="2208600036"/>
                </p:ext>
              </p:extLst>
            </p:nvPr>
          </p:nvGraphicFramePr>
          <p:xfrm>
            <a:off x="251520" y="687907"/>
            <a:ext cx="3902075" cy="458787"/>
          </p:xfrm>
          <a:graphic>
            <a:graphicData uri="http://schemas.openxmlformats.org/presentationml/2006/ole">
              <mc:AlternateContent xmlns:mc="http://schemas.openxmlformats.org/markup-compatibility/2006">
                <mc:Choice xmlns:v="urn:schemas-microsoft-com:vml" Requires="v">
                  <p:oleObj name="Equation" r:id="rId2" imgW="2374560" imgH="279360" progId="Equation.DSMT4">
                    <p:embed/>
                  </p:oleObj>
                </mc:Choice>
                <mc:Fallback>
                  <p:oleObj name="Equation" r:id="rId2" imgW="2374560" imgH="279360" progId="Equation.DSMT4">
                    <p:embed/>
                    <p:pic>
                      <p:nvPicPr>
                        <p:cNvPr id="32" name="对象 31"/>
                        <p:cNvPicPr/>
                        <p:nvPr/>
                      </p:nvPicPr>
                      <p:blipFill>
                        <a:blip r:embed="rId3"/>
                        <a:stretch>
                          <a:fillRect/>
                        </a:stretch>
                      </p:blipFill>
                      <p:spPr>
                        <a:xfrm>
                          <a:off x="251520" y="687907"/>
                          <a:ext cx="3902075" cy="458787"/>
                        </a:xfrm>
                        <a:prstGeom prst="rect">
                          <a:avLst/>
                        </a:prstGeom>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3308342859"/>
                </p:ext>
              </p:extLst>
            </p:nvPr>
          </p:nvGraphicFramePr>
          <p:xfrm>
            <a:off x="5652120" y="183851"/>
            <a:ext cx="3276600" cy="395287"/>
          </p:xfrm>
          <a:graphic>
            <a:graphicData uri="http://schemas.openxmlformats.org/presentationml/2006/ole">
              <mc:AlternateContent xmlns:mc="http://schemas.openxmlformats.org/markup-compatibility/2006">
                <mc:Choice xmlns:v="urn:schemas-microsoft-com:vml" Requires="v">
                  <p:oleObj name="Equation" r:id="rId4" imgW="1993680" imgH="241200" progId="Equation.DSMT4">
                    <p:embed/>
                  </p:oleObj>
                </mc:Choice>
                <mc:Fallback>
                  <p:oleObj name="Equation" r:id="rId4" imgW="1993680" imgH="241200" progId="Equation.DSMT4">
                    <p:embed/>
                    <p:pic>
                      <p:nvPicPr>
                        <p:cNvPr id="33" name="对象 32"/>
                        <p:cNvPicPr/>
                        <p:nvPr/>
                      </p:nvPicPr>
                      <p:blipFill>
                        <a:blip r:embed="rId5"/>
                        <a:stretch>
                          <a:fillRect/>
                        </a:stretch>
                      </p:blipFill>
                      <p:spPr>
                        <a:xfrm>
                          <a:off x="5652120" y="183851"/>
                          <a:ext cx="3276600" cy="395287"/>
                        </a:xfrm>
                        <a:prstGeom prst="rect">
                          <a:avLst/>
                        </a:prstGeom>
                      </p:spPr>
                    </p:pic>
                  </p:oleObj>
                </mc:Fallback>
              </mc:AlternateContent>
            </a:graphicData>
          </a:graphic>
        </p:graphicFrame>
      </p:grpSp>
      <p:graphicFrame>
        <p:nvGraphicFramePr>
          <p:cNvPr id="36" name="对象 35"/>
          <p:cNvGraphicFramePr>
            <a:graphicFrameLocks noChangeAspect="1"/>
          </p:cNvGraphicFramePr>
          <p:nvPr/>
        </p:nvGraphicFramePr>
        <p:xfrm>
          <a:off x="1951038" y="1183655"/>
          <a:ext cx="4810125" cy="793750"/>
        </p:xfrm>
        <a:graphic>
          <a:graphicData uri="http://schemas.openxmlformats.org/presentationml/2006/ole">
            <mc:AlternateContent xmlns:mc="http://schemas.openxmlformats.org/markup-compatibility/2006">
              <mc:Choice xmlns:v="urn:schemas-microsoft-com:vml" Requires="v">
                <p:oleObj name="Equation" r:id="rId6" imgW="2641320" imgH="431640" progId="Equation.DSMT4">
                  <p:embed/>
                </p:oleObj>
              </mc:Choice>
              <mc:Fallback>
                <p:oleObj name="Equation" r:id="rId6" imgW="2641320" imgH="431640" progId="Equation.DSMT4">
                  <p:embed/>
                  <p:pic>
                    <p:nvPicPr>
                      <p:cNvPr id="36" name="对象 35"/>
                      <p:cNvPicPr>
                        <a:picLocks noChangeAspect="1" noChangeArrowheads="1"/>
                      </p:cNvPicPr>
                      <p:nvPr/>
                    </p:nvPicPr>
                    <p:blipFill>
                      <a:blip r:embed="rId7"/>
                      <a:srcRect/>
                      <a:stretch>
                        <a:fillRect/>
                      </a:stretch>
                    </p:blipFill>
                    <p:spPr bwMode="auto">
                      <a:xfrm>
                        <a:off x="1951038" y="1183655"/>
                        <a:ext cx="4810125" cy="793750"/>
                      </a:xfrm>
                      <a:prstGeom prst="rect">
                        <a:avLst/>
                      </a:prstGeom>
                      <a:noFill/>
                    </p:spPr>
                  </p:pic>
                </p:oleObj>
              </mc:Fallback>
            </mc:AlternateContent>
          </a:graphicData>
        </a:graphic>
      </p:graphicFrame>
      <p:graphicFrame>
        <p:nvGraphicFramePr>
          <p:cNvPr id="38" name="对象 37"/>
          <p:cNvGraphicFramePr>
            <a:graphicFrameLocks noChangeAspect="1"/>
          </p:cNvGraphicFramePr>
          <p:nvPr/>
        </p:nvGraphicFramePr>
        <p:xfrm>
          <a:off x="2020888" y="2767657"/>
          <a:ext cx="5622925" cy="1655763"/>
        </p:xfrm>
        <a:graphic>
          <a:graphicData uri="http://schemas.openxmlformats.org/presentationml/2006/ole">
            <mc:AlternateContent xmlns:mc="http://schemas.openxmlformats.org/markup-compatibility/2006">
              <mc:Choice xmlns:v="urn:schemas-microsoft-com:vml" Requires="v">
                <p:oleObj name="Equation" r:id="rId8" imgW="3416040" imgH="990360" progId="Equation.DSMT4">
                  <p:embed/>
                </p:oleObj>
              </mc:Choice>
              <mc:Fallback>
                <p:oleObj name="Equation" r:id="rId8" imgW="3416040" imgH="990360" progId="Equation.DSMT4">
                  <p:embed/>
                  <p:pic>
                    <p:nvPicPr>
                      <p:cNvPr id="38" name="对象 37"/>
                      <p:cNvPicPr>
                        <a:picLocks noChangeAspect="1" noChangeArrowheads="1"/>
                      </p:cNvPicPr>
                      <p:nvPr/>
                    </p:nvPicPr>
                    <p:blipFill>
                      <a:blip r:embed="rId9"/>
                      <a:srcRect/>
                      <a:stretch>
                        <a:fillRect/>
                      </a:stretch>
                    </p:blipFill>
                    <p:spPr bwMode="auto">
                      <a:xfrm>
                        <a:off x="2020888" y="2767657"/>
                        <a:ext cx="5622925" cy="1655763"/>
                      </a:xfrm>
                      <a:prstGeom prst="rect">
                        <a:avLst/>
                      </a:prstGeom>
                      <a:noFill/>
                    </p:spPr>
                  </p:pic>
                </p:oleObj>
              </mc:Fallback>
            </mc:AlternateContent>
          </a:graphicData>
        </a:graphic>
      </p:graphicFrame>
      <p:graphicFrame>
        <p:nvGraphicFramePr>
          <p:cNvPr id="39" name="对象 38"/>
          <p:cNvGraphicFramePr>
            <a:graphicFrameLocks noChangeAspect="1"/>
          </p:cNvGraphicFramePr>
          <p:nvPr/>
        </p:nvGraphicFramePr>
        <p:xfrm>
          <a:off x="3131840" y="4556415"/>
          <a:ext cx="3024674" cy="484187"/>
        </p:xfrm>
        <a:graphic>
          <a:graphicData uri="http://schemas.openxmlformats.org/presentationml/2006/ole">
            <mc:AlternateContent xmlns:mc="http://schemas.openxmlformats.org/markup-compatibility/2006">
              <mc:Choice xmlns:v="urn:schemas-microsoft-com:vml" Requires="v">
                <p:oleObj name="Equation" r:id="rId10" imgW="1638000" imgH="253800" progId="Equation.DSMT4">
                  <p:embed/>
                </p:oleObj>
              </mc:Choice>
              <mc:Fallback>
                <p:oleObj name="Equation" r:id="rId10" imgW="1638000" imgH="253800" progId="Equation.DSMT4">
                  <p:embed/>
                  <p:pic>
                    <p:nvPicPr>
                      <p:cNvPr id="39" name="对象 38"/>
                      <p:cNvPicPr>
                        <a:picLocks noChangeAspect="1" noChangeArrowheads="1"/>
                      </p:cNvPicPr>
                      <p:nvPr/>
                    </p:nvPicPr>
                    <p:blipFill>
                      <a:blip r:embed="rId11"/>
                      <a:srcRect/>
                      <a:stretch>
                        <a:fillRect/>
                      </a:stretch>
                    </p:blipFill>
                    <p:spPr bwMode="auto">
                      <a:xfrm>
                        <a:off x="3131840" y="4556415"/>
                        <a:ext cx="3024674" cy="484187"/>
                      </a:xfrm>
                      <a:prstGeom prst="rect">
                        <a:avLst/>
                      </a:prstGeom>
                      <a:noFill/>
                    </p:spPr>
                  </p:pic>
                </p:oleObj>
              </mc:Fallback>
            </mc:AlternateContent>
          </a:graphicData>
        </a:graphic>
      </p:graphicFrame>
      <p:sp>
        <p:nvSpPr>
          <p:cNvPr id="41" name="Rectangle 11"/>
          <p:cNvSpPr>
            <a:spLocks noChangeArrowheads="1"/>
          </p:cNvSpPr>
          <p:nvPr/>
        </p:nvSpPr>
        <p:spPr bwMode="auto">
          <a:xfrm>
            <a:off x="0" y="75517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3" name="Rectangle 13"/>
          <p:cNvSpPr>
            <a:spLocks noChangeArrowheads="1"/>
          </p:cNvSpPr>
          <p:nvPr/>
        </p:nvSpPr>
        <p:spPr bwMode="auto">
          <a:xfrm>
            <a:off x="1187624" y="2799595"/>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故</a:t>
            </a:r>
            <a:endParaRPr kumimoji="0" lang="zh-CN" altLang="zh-CN" sz="2000" b="1" i="0" u="none" strike="noStrike" cap="none" normalizeH="0" baseline="0">
              <a:ln>
                <a:noFill/>
              </a:ln>
              <a:solidFill>
                <a:schemeClr val="tx1"/>
              </a:solidFill>
              <a:effectLst/>
              <a:latin typeface="Arial" panose="020B0604020202020204" pitchFamily="34" charset="0"/>
            </a:endParaRPr>
          </a:p>
        </p:txBody>
      </p:sp>
      <p:graphicFrame>
        <p:nvGraphicFramePr>
          <p:cNvPr id="44" name="对象 43"/>
          <p:cNvGraphicFramePr>
            <a:graphicFrameLocks noChangeAspect="1"/>
          </p:cNvGraphicFramePr>
          <p:nvPr/>
        </p:nvGraphicFramePr>
        <p:xfrm>
          <a:off x="2726208" y="2119585"/>
          <a:ext cx="4510088" cy="490538"/>
        </p:xfrm>
        <a:graphic>
          <a:graphicData uri="http://schemas.openxmlformats.org/presentationml/2006/ole">
            <mc:AlternateContent xmlns:mc="http://schemas.openxmlformats.org/markup-compatibility/2006">
              <mc:Choice xmlns:v="urn:schemas-microsoft-com:vml" Requires="v">
                <p:oleObj name="Equation" r:id="rId12" imgW="2476440" imgH="266400" progId="Equation.DSMT4">
                  <p:embed/>
                </p:oleObj>
              </mc:Choice>
              <mc:Fallback>
                <p:oleObj name="Equation" r:id="rId12" imgW="2476440" imgH="266400" progId="Equation.DSMT4">
                  <p:embed/>
                  <p:pic>
                    <p:nvPicPr>
                      <p:cNvPr id="44" name="对象 43"/>
                      <p:cNvPicPr>
                        <a:picLocks noChangeAspect="1" noChangeArrowheads="1"/>
                      </p:cNvPicPr>
                      <p:nvPr/>
                    </p:nvPicPr>
                    <p:blipFill>
                      <a:blip r:embed="rId13"/>
                      <a:srcRect/>
                      <a:stretch>
                        <a:fillRect/>
                      </a:stretch>
                    </p:blipFill>
                    <p:spPr bwMode="auto">
                      <a:xfrm>
                        <a:off x="2726208" y="2119585"/>
                        <a:ext cx="4510088" cy="490538"/>
                      </a:xfrm>
                      <a:prstGeom prst="rect">
                        <a:avLst/>
                      </a:prstGeom>
                      <a:noFill/>
                    </p:spPr>
                  </p:pic>
                </p:oleObj>
              </mc:Fallback>
            </mc:AlternateContent>
          </a:graphicData>
        </a:graphic>
      </p:graphicFrame>
    </p:spTree>
    <p:extLst>
      <p:ext uri="{BB962C8B-B14F-4D97-AF65-F5344CB8AC3E}">
        <p14:creationId xmlns:p14="http://schemas.microsoft.com/office/powerpoint/2010/main" val="2839600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651830"/>
            <a:ext cx="9144000" cy="1814777"/>
            <a:chOff x="170694" y="177982"/>
            <a:chExt cx="3936004" cy="781165"/>
          </a:xfrm>
        </p:grpSpPr>
        <p:sp>
          <p:nvSpPr>
            <p:cNvPr id="3" name="等腰三角形 2"/>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650907" y="284178"/>
              <a:ext cx="569115" cy="559734"/>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rPr>
                <a:t>02</a:t>
              </a:r>
              <a:endParaRPr kumimoji="0" lang="zh-CN" altLang="en-US"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endParaRPr>
            </a:p>
          </p:txBody>
        </p:sp>
      </p:grpSp>
      <p:sp>
        <p:nvSpPr>
          <p:cNvPr id="8" name="TextBox 7"/>
          <p:cNvSpPr txBox="1"/>
          <p:nvPr/>
        </p:nvSpPr>
        <p:spPr>
          <a:xfrm>
            <a:off x="3059832" y="1995686"/>
            <a:ext cx="4865013" cy="1177247"/>
          </a:xfrm>
          <a:prstGeom prst="rect">
            <a:avLst/>
          </a:prstGeom>
          <a:noFill/>
        </p:spPr>
        <p:txBody>
          <a:bodyPr wrap="square" lIns="68584" tIns="34291" rIns="68584" bIns="34291" rtlCol="0">
            <a:spAutoFit/>
          </a:bodyPr>
          <a:lstStyle/>
          <a:p>
            <a:pPr algn="ctr">
              <a:defRPr/>
            </a:pPr>
            <a:r>
              <a:rPr lang="zh-CN" altLang="zh-CN" sz="3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电场和磁场的</a:t>
            </a:r>
            <a:endParaRPr lang="en-US" altLang="zh-CN" sz="36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zh-CN" altLang="zh-CN" sz="36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场源</a:t>
            </a:r>
            <a:r>
              <a:rPr lang="zh-CN" altLang="zh-CN" sz="3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因果规律</a:t>
            </a:r>
            <a:endParaRPr lang="en-GB" altLang="zh-CN" sz="3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p14:dur="10" advTm="6857"/>
    </mc:Choice>
    <mc:Fallback xmlns="">
      <p:transition advTm="685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4"/>
          <p:cNvSpPr txBox="1"/>
          <p:nvPr/>
        </p:nvSpPr>
        <p:spPr>
          <a:xfrm>
            <a:off x="278523" y="303498"/>
            <a:ext cx="6237693" cy="540060"/>
          </a:xfrm>
          <a:prstGeom prst="rect">
            <a:avLst/>
          </a:prstGeom>
        </p:spPr>
        <p:txBody>
          <a:bodyPr anchor="ctr">
            <a:noAutofit/>
          </a:bodyPr>
          <a:lstStyle>
            <a:defPPr>
              <a:defRPr lang="zh-CN"/>
            </a:defPPr>
            <a:lvl1pPr indent="0">
              <a:spcBef>
                <a:spcPct val="20000"/>
              </a:spcBef>
              <a:buFont typeface="Arial" panose="020B0604020202020204" pitchFamily="34" charset="0"/>
              <a:buNone/>
              <a:defRPr sz="2800" b="1">
                <a:solidFill>
                  <a:srgbClr val="005DA2"/>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zh-CN" altLang="en-US" sz="2400" dirty="0"/>
              <a:t>总 结：导电媒质</a:t>
            </a:r>
            <a:r>
              <a:rPr lang="zh-CN" altLang="zh-CN" sz="2400" dirty="0"/>
              <a:t>空间中的</a:t>
            </a:r>
            <a:r>
              <a:rPr lang="zh-CN" altLang="en-US" sz="2400" dirty="0"/>
              <a:t>电</a:t>
            </a:r>
            <a:r>
              <a:rPr lang="zh-CN" altLang="zh-CN" sz="2400" dirty="0"/>
              <a:t>磁场因果规律</a:t>
            </a:r>
            <a:endParaRPr lang="en-GB" altLang="zh-CN" sz="2400" dirty="0"/>
          </a:p>
        </p:txBody>
      </p:sp>
      <p:sp>
        <p:nvSpPr>
          <p:cNvPr id="38" name="Rectangle 14"/>
          <p:cNvSpPr/>
          <p:nvPr/>
        </p:nvSpPr>
        <p:spPr>
          <a:xfrm>
            <a:off x="1876326" y="2697765"/>
            <a:ext cx="1170130" cy="307777"/>
          </a:xfrm>
          <a:prstGeom prst="rect">
            <a:avLst/>
          </a:prstGeom>
        </p:spPr>
        <p:txBody>
          <a:bodyPr wrap="square" lIns="0" tIns="0" rIns="0" bIns="0">
            <a:spAutoFit/>
          </a:bodyPr>
          <a:lstStyle/>
          <a:p>
            <a:pPr algn="r"/>
            <a:r>
              <a:rPr lang="zh-CN" altLang="en-US" sz="2000" b="1" dirty="0">
                <a:solidFill>
                  <a:srgbClr val="00ADA9"/>
                </a:solidFill>
                <a:latin typeface="华文新魏" panose="02010800040101010101" pitchFamily="2" charset="-122"/>
                <a:ea typeface="华文新魏" panose="02010800040101010101" pitchFamily="2" charset="-122"/>
              </a:rPr>
              <a:t>焦耳定律</a:t>
            </a:r>
            <a:endParaRPr lang="en-US" sz="2000" b="1" dirty="0">
              <a:solidFill>
                <a:srgbClr val="00ADA9"/>
              </a:solidFill>
              <a:latin typeface="华文新魏" panose="02010800040101010101" pitchFamily="2" charset="-122"/>
              <a:ea typeface="华文新魏" panose="02010800040101010101" pitchFamily="2" charset="-122"/>
              <a:sym typeface="Arial" panose="020B0604020202020204" pitchFamily="34" charset="0"/>
            </a:endParaRPr>
          </a:p>
        </p:txBody>
      </p:sp>
      <p:sp>
        <p:nvSpPr>
          <p:cNvPr id="39" name="Rectangle 17"/>
          <p:cNvSpPr/>
          <p:nvPr/>
        </p:nvSpPr>
        <p:spPr>
          <a:xfrm>
            <a:off x="5746755" y="1320612"/>
            <a:ext cx="1417533" cy="307777"/>
          </a:xfrm>
          <a:prstGeom prst="rect">
            <a:avLst/>
          </a:prstGeom>
        </p:spPr>
        <p:txBody>
          <a:bodyPr wrap="square" lIns="0" tIns="0" rIns="0" bIns="0">
            <a:spAutoFit/>
          </a:bodyPr>
          <a:lstStyle/>
          <a:p>
            <a:pPr lvl="0"/>
            <a:r>
              <a:rPr lang="zh-CN" altLang="en-US" sz="2000" b="1" dirty="0">
                <a:solidFill>
                  <a:srgbClr val="0070C0"/>
                </a:solidFill>
                <a:latin typeface="华文新魏" panose="02010800040101010101" pitchFamily="2" charset="-122"/>
                <a:ea typeface="华文新魏" panose="02010800040101010101" pitchFamily="2" charset="-122"/>
              </a:rPr>
              <a:t>欧姆定律</a:t>
            </a:r>
            <a:endParaRPr lang="zh-CN" altLang="zh-CN" sz="2000" b="1" dirty="0">
              <a:solidFill>
                <a:srgbClr val="0070C0"/>
              </a:solidFill>
              <a:latin typeface="华文新魏" panose="02010800040101010101" pitchFamily="2" charset="-122"/>
              <a:ea typeface="华文新魏" panose="02010800040101010101" pitchFamily="2" charset="-122"/>
            </a:endParaRPr>
          </a:p>
        </p:txBody>
      </p:sp>
      <p:sp>
        <p:nvSpPr>
          <p:cNvPr id="40" name="Rectangle 20"/>
          <p:cNvSpPr/>
          <p:nvPr/>
        </p:nvSpPr>
        <p:spPr>
          <a:xfrm>
            <a:off x="1876326" y="1293609"/>
            <a:ext cx="1103910" cy="307777"/>
          </a:xfrm>
          <a:prstGeom prst="rect">
            <a:avLst/>
          </a:prstGeom>
        </p:spPr>
        <p:txBody>
          <a:bodyPr wrap="square" lIns="0" tIns="0" rIns="0" bIns="0">
            <a:spAutoFit/>
          </a:bodyPr>
          <a:lstStyle/>
          <a:p>
            <a:pPr algn="r"/>
            <a:r>
              <a:rPr lang="zh-CN" altLang="en-US" sz="2000" b="1" dirty="0">
                <a:solidFill>
                  <a:srgbClr val="027F7D"/>
                </a:solidFill>
                <a:latin typeface="华文新魏" panose="02010800040101010101" pitchFamily="2" charset="-122"/>
                <a:ea typeface="华文新魏" panose="02010800040101010101" pitchFamily="2" charset="-122"/>
              </a:rPr>
              <a:t>导电基理</a:t>
            </a:r>
            <a:endParaRPr lang="en-US" sz="2000" b="1" dirty="0">
              <a:solidFill>
                <a:srgbClr val="027F7D"/>
              </a:solidFill>
              <a:latin typeface="华文新魏" panose="02010800040101010101" pitchFamily="2" charset="-122"/>
              <a:ea typeface="华文新魏" panose="02010800040101010101" pitchFamily="2" charset="-122"/>
              <a:sym typeface="Arial" panose="020B0604020202020204" pitchFamily="34" charset="0"/>
            </a:endParaRPr>
          </a:p>
        </p:txBody>
      </p:sp>
      <p:sp>
        <p:nvSpPr>
          <p:cNvPr id="41" name="Rectangle 23"/>
          <p:cNvSpPr/>
          <p:nvPr/>
        </p:nvSpPr>
        <p:spPr>
          <a:xfrm>
            <a:off x="5670679" y="2364656"/>
            <a:ext cx="1485165" cy="923330"/>
          </a:xfrm>
          <a:prstGeom prst="rect">
            <a:avLst/>
          </a:prstGeom>
        </p:spPr>
        <p:txBody>
          <a:bodyPr wrap="square" lIns="0" tIns="0" rIns="0" bIns="0">
            <a:spAutoFit/>
          </a:bodyPr>
          <a:lstStyle/>
          <a:p>
            <a:pPr algn="ctr"/>
            <a:r>
              <a:rPr lang="zh-CN" altLang="zh-CN" sz="2000" b="1" dirty="0">
                <a:solidFill>
                  <a:schemeClr val="accent2"/>
                </a:solidFill>
                <a:latin typeface="华文新魏" panose="02010800040101010101" pitchFamily="2" charset="-122"/>
                <a:ea typeface="华文新魏" panose="02010800040101010101" pitchFamily="2" charset="-122"/>
              </a:rPr>
              <a:t>导电媒质空间中电磁场的因果规律</a:t>
            </a:r>
            <a:endParaRPr lang="en-US" altLang="zh-CN" sz="2000" b="1" dirty="0">
              <a:solidFill>
                <a:schemeClr val="accent2"/>
              </a:solidFill>
              <a:latin typeface="华文新魏" panose="02010800040101010101" pitchFamily="2" charset="-122"/>
              <a:ea typeface="华文新魏" panose="02010800040101010101" pitchFamily="2" charset="-122"/>
              <a:sym typeface="Arial" panose="020B0604020202020204" pitchFamily="34" charset="0"/>
            </a:endParaRPr>
          </a:p>
        </p:txBody>
      </p:sp>
      <p:grpSp>
        <p:nvGrpSpPr>
          <p:cNvPr id="42" name="组合 41"/>
          <p:cNvGrpSpPr/>
          <p:nvPr/>
        </p:nvGrpSpPr>
        <p:grpSpPr>
          <a:xfrm>
            <a:off x="3140843" y="915566"/>
            <a:ext cx="2489606" cy="2425136"/>
            <a:chOff x="3045240" y="1362746"/>
            <a:chExt cx="3053521" cy="2937214"/>
          </a:xfrm>
        </p:grpSpPr>
        <p:sp>
          <p:nvSpPr>
            <p:cNvPr id="43" name="Plaque 5"/>
            <p:cNvSpPr/>
            <p:nvPr/>
          </p:nvSpPr>
          <p:spPr>
            <a:xfrm>
              <a:off x="3512900" y="1768731"/>
              <a:ext cx="2118199" cy="2118198"/>
            </a:xfrm>
            <a:prstGeom prst="plaque">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4" name="Group 34"/>
            <p:cNvGrpSpPr/>
            <p:nvPr/>
          </p:nvGrpSpPr>
          <p:grpSpPr>
            <a:xfrm>
              <a:off x="3045240" y="1362746"/>
              <a:ext cx="1315035" cy="1333851"/>
              <a:chOff x="3045240" y="1362746"/>
              <a:chExt cx="1315035" cy="1333851"/>
            </a:xfrm>
          </p:grpSpPr>
          <p:sp>
            <p:nvSpPr>
              <p:cNvPr id="58" name="Teardrop 30"/>
              <p:cNvSpPr/>
              <p:nvPr/>
            </p:nvSpPr>
            <p:spPr>
              <a:xfrm rot="16200000">
                <a:off x="3074219" y="1410542"/>
                <a:ext cx="1286055" cy="1286056"/>
              </a:xfrm>
              <a:prstGeom prst="teardrop">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Teardrop 6"/>
              <p:cNvSpPr/>
              <p:nvPr/>
            </p:nvSpPr>
            <p:spPr>
              <a:xfrm rot="16200000">
                <a:off x="3045240" y="1362746"/>
                <a:ext cx="1286055" cy="128605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Group 37"/>
            <p:cNvGrpSpPr/>
            <p:nvPr/>
          </p:nvGrpSpPr>
          <p:grpSpPr>
            <a:xfrm>
              <a:off x="4812704" y="1362746"/>
              <a:ext cx="1286056" cy="1333680"/>
              <a:chOff x="4812704" y="1362746"/>
              <a:chExt cx="1286056" cy="1333680"/>
            </a:xfrm>
          </p:grpSpPr>
          <p:sp>
            <p:nvSpPr>
              <p:cNvPr id="56" name="Teardrop 31"/>
              <p:cNvSpPr/>
              <p:nvPr/>
            </p:nvSpPr>
            <p:spPr>
              <a:xfrm>
                <a:off x="4812704" y="1410371"/>
                <a:ext cx="1286056" cy="1286055"/>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Teardrop 7"/>
              <p:cNvSpPr/>
              <p:nvPr/>
            </p:nvSpPr>
            <p:spPr>
              <a:xfrm>
                <a:off x="4812704" y="1362746"/>
                <a:ext cx="1286056" cy="1286055"/>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Group 35"/>
            <p:cNvGrpSpPr/>
            <p:nvPr/>
          </p:nvGrpSpPr>
          <p:grpSpPr>
            <a:xfrm>
              <a:off x="3045240" y="2985330"/>
              <a:ext cx="1324156" cy="1314630"/>
              <a:chOff x="3045240" y="2985330"/>
              <a:chExt cx="1324156" cy="1314630"/>
            </a:xfrm>
          </p:grpSpPr>
          <p:sp>
            <p:nvSpPr>
              <p:cNvPr id="53" name="Teardrop 32"/>
              <p:cNvSpPr/>
              <p:nvPr/>
            </p:nvSpPr>
            <p:spPr>
              <a:xfrm rot="10800000">
                <a:off x="3083340" y="2985330"/>
                <a:ext cx="1286056" cy="1286055"/>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ardrop 8"/>
              <p:cNvSpPr/>
              <p:nvPr/>
            </p:nvSpPr>
            <p:spPr>
              <a:xfrm rot="10800000">
                <a:off x="3045240" y="3013905"/>
                <a:ext cx="1286056" cy="128605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Group 36"/>
            <p:cNvGrpSpPr/>
            <p:nvPr/>
          </p:nvGrpSpPr>
          <p:grpSpPr>
            <a:xfrm>
              <a:off x="4784130" y="2985330"/>
              <a:ext cx="1314631" cy="1314630"/>
              <a:chOff x="4784130" y="2985330"/>
              <a:chExt cx="1314631" cy="1314630"/>
            </a:xfrm>
          </p:grpSpPr>
          <p:sp>
            <p:nvSpPr>
              <p:cNvPr id="51" name="Teardrop 33"/>
              <p:cNvSpPr/>
              <p:nvPr/>
            </p:nvSpPr>
            <p:spPr>
              <a:xfrm rot="5400000">
                <a:off x="4784130" y="2985330"/>
                <a:ext cx="1286055" cy="1286056"/>
              </a:xfrm>
              <a:prstGeom prst="teardrop">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ardrop 9"/>
              <p:cNvSpPr/>
              <p:nvPr/>
            </p:nvSpPr>
            <p:spPr>
              <a:xfrm rot="5400000">
                <a:off x="4812705" y="3013905"/>
                <a:ext cx="1286055" cy="128605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8" name="Freeform 131"/>
            <p:cNvSpPr>
              <a:spLocks noEditPoints="1"/>
            </p:cNvSpPr>
            <p:nvPr/>
          </p:nvSpPr>
          <p:spPr bwMode="auto">
            <a:xfrm>
              <a:off x="4331296" y="2540356"/>
              <a:ext cx="495064" cy="495064"/>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chemeClr val="bg1">
                <a:lumMod val="65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23"/>
            <p:cNvSpPr>
              <a:spLocks noEditPoints="1"/>
            </p:cNvSpPr>
            <p:nvPr/>
          </p:nvSpPr>
          <p:spPr bwMode="auto">
            <a:xfrm>
              <a:off x="3507566" y="3484805"/>
              <a:ext cx="405086" cy="38609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57"/>
            <p:cNvSpPr>
              <a:spLocks noEditPoints="1"/>
            </p:cNvSpPr>
            <p:nvPr/>
          </p:nvSpPr>
          <p:spPr bwMode="auto">
            <a:xfrm>
              <a:off x="5300512" y="3483033"/>
              <a:ext cx="387340" cy="387866"/>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0" name="Freeform 75"/>
          <p:cNvSpPr>
            <a:spLocks noChangeArrowheads="1"/>
          </p:cNvSpPr>
          <p:nvPr/>
        </p:nvSpPr>
        <p:spPr bwMode="auto">
          <a:xfrm>
            <a:off x="3533029" y="1294802"/>
            <a:ext cx="282889" cy="295840"/>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25718" tIns="12859" rIns="25718" bIns="12859" anchor="ctr"/>
          <a:lstStyle/>
          <a:p>
            <a:pPr defTabSz="685800">
              <a:defRPr/>
            </a:pPr>
            <a:endParaRPr lang="en-US" sz="2000" b="1">
              <a:solidFill>
                <a:prstClr val="black"/>
              </a:solidFill>
              <a:latin typeface="华文新魏" panose="02010800040101010101" pitchFamily="2" charset="-122"/>
              <a:ea typeface="华文新魏" panose="02010800040101010101" pitchFamily="2" charset="-122"/>
            </a:endParaRPr>
          </a:p>
        </p:txBody>
      </p:sp>
      <p:sp>
        <p:nvSpPr>
          <p:cNvPr id="61" name="Freeform 84"/>
          <p:cNvSpPr>
            <a:spLocks noChangeArrowheads="1"/>
          </p:cNvSpPr>
          <p:nvPr/>
        </p:nvSpPr>
        <p:spPr bwMode="auto">
          <a:xfrm>
            <a:off x="4991191" y="1267799"/>
            <a:ext cx="282889" cy="295840"/>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25718" tIns="12859" rIns="25718" bIns="12859" anchor="ctr"/>
          <a:lstStyle/>
          <a:p>
            <a:pPr defTabSz="685800">
              <a:defRPr/>
            </a:pPr>
            <a:endParaRPr lang="en-US" sz="2000" b="1">
              <a:solidFill>
                <a:prstClr val="black"/>
              </a:solidFill>
              <a:latin typeface="华文新魏" panose="02010800040101010101" pitchFamily="2" charset="-122"/>
              <a:ea typeface="华文新魏" panose="02010800040101010101" pitchFamily="2" charset="-122"/>
            </a:endParaRPr>
          </a:p>
        </p:txBody>
      </p:sp>
      <p:grpSp>
        <p:nvGrpSpPr>
          <p:cNvPr id="2" name="组合 1"/>
          <p:cNvGrpSpPr/>
          <p:nvPr/>
        </p:nvGrpSpPr>
        <p:grpSpPr>
          <a:xfrm>
            <a:off x="971600" y="3363839"/>
            <a:ext cx="7488832" cy="1582738"/>
            <a:chOff x="971600" y="3363839"/>
            <a:chExt cx="7488832" cy="1582738"/>
          </a:xfrm>
        </p:grpSpPr>
        <p:grpSp>
          <p:nvGrpSpPr>
            <p:cNvPr id="26" name="组合 25"/>
            <p:cNvGrpSpPr/>
            <p:nvPr/>
          </p:nvGrpSpPr>
          <p:grpSpPr>
            <a:xfrm>
              <a:off x="971600" y="3363839"/>
              <a:ext cx="7488832" cy="1582738"/>
              <a:chOff x="-576572" y="4451931"/>
              <a:chExt cx="9985109" cy="2110317"/>
            </a:xfrm>
          </p:grpSpPr>
          <p:sp>
            <p:nvSpPr>
              <p:cNvPr id="28" name="矩形 27"/>
              <p:cNvSpPr/>
              <p:nvPr/>
            </p:nvSpPr>
            <p:spPr>
              <a:xfrm>
                <a:off x="-576572" y="4485117"/>
                <a:ext cx="9985109" cy="203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aphicFrame>
            <p:nvGraphicFramePr>
              <p:cNvPr id="29" name="Object 38"/>
              <p:cNvGraphicFramePr>
                <a:graphicFrameLocks noChangeAspect="1"/>
              </p:cNvGraphicFramePr>
              <p:nvPr/>
            </p:nvGraphicFramePr>
            <p:xfrm>
              <a:off x="-508" y="4451931"/>
              <a:ext cx="2046817" cy="2110317"/>
            </p:xfrm>
            <a:graphic>
              <a:graphicData uri="http://schemas.openxmlformats.org/presentationml/2006/ole">
                <mc:AlternateContent xmlns:mc="http://schemas.openxmlformats.org/markup-compatibility/2006">
                  <mc:Choice xmlns:v="urn:schemas-microsoft-com:vml" Requires="v">
                    <p:oleObj name="Equation" r:id="rId3" imgW="952200" imgH="901440" progId="Equation.DSMT4">
                      <p:embed/>
                    </p:oleObj>
                  </mc:Choice>
                  <mc:Fallback>
                    <p:oleObj name="Equation" r:id="rId3" imgW="952200" imgH="901440" progId="Equation.DSMT4">
                      <p:embed/>
                      <p:pic>
                        <p:nvPicPr>
                          <p:cNvPr id="29" name="Object 38"/>
                          <p:cNvPicPr>
                            <a:picLocks noChangeAspect="1" noChangeArrowheads="1"/>
                          </p:cNvPicPr>
                          <p:nvPr/>
                        </p:nvPicPr>
                        <p:blipFill>
                          <a:blip r:embed="rId4"/>
                          <a:srcRect/>
                          <a:stretch>
                            <a:fillRect/>
                          </a:stretch>
                        </p:blipFill>
                        <p:spPr bwMode="auto">
                          <a:xfrm>
                            <a:off x="-508" y="4451931"/>
                            <a:ext cx="2046817" cy="2110317"/>
                          </a:xfrm>
                          <a:prstGeom prst="rect">
                            <a:avLst/>
                          </a:prstGeom>
                          <a:noFill/>
                          <a:ln>
                            <a:noFill/>
                          </a:ln>
                        </p:spPr>
                      </p:pic>
                    </p:oleObj>
                  </mc:Fallback>
                </mc:AlternateContent>
              </a:graphicData>
            </a:graphic>
          </p:graphicFrame>
          <p:graphicFrame>
            <p:nvGraphicFramePr>
              <p:cNvPr id="30" name="对象 29"/>
              <p:cNvGraphicFramePr>
                <a:graphicFrameLocks noChangeAspect="1"/>
              </p:cNvGraphicFramePr>
              <p:nvPr/>
            </p:nvGraphicFramePr>
            <p:xfrm>
              <a:off x="2879812" y="4643951"/>
              <a:ext cx="3621616" cy="1752600"/>
            </p:xfrm>
            <a:graphic>
              <a:graphicData uri="http://schemas.openxmlformats.org/presentationml/2006/ole">
                <mc:AlternateContent xmlns:mc="http://schemas.openxmlformats.org/markup-compatibility/2006">
                  <mc:Choice xmlns:v="urn:schemas-microsoft-com:vml" Requires="v">
                    <p:oleObj name="Equation" r:id="rId5" imgW="1574640" imgH="761760" progId="Equation.DSMT4">
                      <p:embed/>
                    </p:oleObj>
                  </mc:Choice>
                  <mc:Fallback>
                    <p:oleObj name="Equation" r:id="rId5" imgW="1574640" imgH="761760" progId="Equation.DSMT4">
                      <p:embed/>
                      <p:pic>
                        <p:nvPicPr>
                          <p:cNvPr id="30" name="对象 29"/>
                          <p:cNvPicPr/>
                          <p:nvPr/>
                        </p:nvPicPr>
                        <p:blipFill>
                          <a:blip r:embed="rId6"/>
                          <a:stretch>
                            <a:fillRect/>
                          </a:stretch>
                        </p:blipFill>
                        <p:spPr>
                          <a:xfrm>
                            <a:off x="2879812" y="4643951"/>
                            <a:ext cx="3621616" cy="1752600"/>
                          </a:xfrm>
                          <a:prstGeom prst="rect">
                            <a:avLst/>
                          </a:prstGeom>
                        </p:spPr>
                      </p:pic>
                    </p:oleObj>
                  </mc:Fallback>
                </mc:AlternateContent>
              </a:graphicData>
            </a:graphic>
          </p:graphicFrame>
        </p:grpSp>
        <p:graphicFrame>
          <p:nvGraphicFramePr>
            <p:cNvPr id="31" name="对象 30"/>
            <p:cNvGraphicFramePr>
              <a:graphicFrameLocks noChangeAspect="1"/>
            </p:cNvGraphicFramePr>
            <p:nvPr/>
          </p:nvGraphicFramePr>
          <p:xfrm>
            <a:off x="6588224" y="3651870"/>
            <a:ext cx="1508125" cy="1036638"/>
          </p:xfrm>
          <a:graphic>
            <a:graphicData uri="http://schemas.openxmlformats.org/presentationml/2006/ole">
              <mc:AlternateContent xmlns:mc="http://schemas.openxmlformats.org/markup-compatibility/2006">
                <mc:Choice xmlns:v="urn:schemas-microsoft-com:vml" Requires="v">
                  <p:oleObj name="Equation" r:id="rId7" imgW="1218960" imgH="838080" progId="Equation.DSMT4">
                    <p:embed/>
                  </p:oleObj>
                </mc:Choice>
                <mc:Fallback>
                  <p:oleObj name="Equation" r:id="rId7" imgW="1218960" imgH="838080" progId="Equation.DSMT4">
                    <p:embed/>
                    <p:pic>
                      <p:nvPicPr>
                        <p:cNvPr id="31" name="对象 30"/>
                        <p:cNvPicPr/>
                        <p:nvPr/>
                      </p:nvPicPr>
                      <p:blipFill>
                        <a:blip r:embed="rId8"/>
                        <a:stretch>
                          <a:fillRect/>
                        </a:stretch>
                      </p:blipFill>
                      <p:spPr>
                        <a:xfrm>
                          <a:off x="6588224" y="3651870"/>
                          <a:ext cx="1508125" cy="1036638"/>
                        </a:xfrm>
                        <a:prstGeom prst="rect">
                          <a:avLst/>
                        </a:prstGeom>
                      </p:spPr>
                    </p:pic>
                  </p:oleObj>
                </mc:Fallback>
              </mc:AlternateContent>
            </a:graphicData>
          </a:graphic>
        </p:graphicFrame>
      </p:grpSp>
    </p:spTree>
    <p:extLst>
      <p:ext uri="{BB962C8B-B14F-4D97-AF65-F5344CB8AC3E}">
        <p14:creationId xmlns:p14="http://schemas.microsoft.com/office/powerpoint/2010/main" val="631453378"/>
      </p:ext>
    </p:extLst>
  </p:cSld>
  <p:clrMapOvr>
    <a:masterClrMapping/>
  </p:clrMapOvr>
  <mc:AlternateContent xmlns:mc="http://schemas.openxmlformats.org/markup-compatibility/2006" xmlns:p14="http://schemas.microsoft.com/office/powerpoint/2010/main">
    <mc:Choice Requires="p14">
      <p:transition spd="slow" p14:dur="2000" advTm="55016"/>
    </mc:Choice>
    <mc:Fallback xmlns="">
      <p:transition spd="slow" advTm="550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29381" y="468998"/>
            <a:ext cx="3610571" cy="518576"/>
          </a:xfrm>
          <a:prstGeom prst="rect">
            <a:avLst/>
          </a:prstGeom>
        </p:spPr>
        <p:txBody>
          <a:bodyPr anchor="ctr">
            <a:noAutofit/>
          </a:bodyPr>
          <a:lstStyle/>
          <a:p>
            <a:pPr>
              <a:spcBef>
                <a:spcPct val="20000"/>
              </a:spcBef>
              <a:buFont typeface="Arial" panose="020B0604020202020204" pitchFamily="34" charset="0"/>
              <a:buNone/>
            </a:pPr>
            <a:r>
              <a:rPr lang="zh-CN" altLang="en-US" sz="2800" b="1" dirty="0">
                <a:latin typeface="华文新魏" panose="02010800040101010101" pitchFamily="2" charset="-122"/>
                <a:ea typeface="华文新魏" panose="02010800040101010101" pitchFamily="2" charset="-122"/>
                <a:cs typeface="Times New Roman" panose="02020603050405020304" pitchFamily="18" charset="0"/>
              </a:rPr>
              <a:t>物质的电磁效应包括</a:t>
            </a:r>
            <a:endParaRPr lang="en-US" altLang="zh-CN" sz="2800" b="1" dirty="0">
              <a:latin typeface="华文新魏" panose="02010800040101010101" pitchFamily="2" charset="-122"/>
              <a:ea typeface="华文新魏" panose="02010800040101010101" pitchFamily="2" charset="-122"/>
              <a:cs typeface="Times New Roman" panose="02020603050405020304" pitchFamily="18" charset="0"/>
            </a:endParaRPr>
          </a:p>
        </p:txBody>
      </p:sp>
      <p:pic>
        <p:nvPicPr>
          <p:cNvPr id="18"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092280" y="1275606"/>
            <a:ext cx="648072" cy="59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组合 19"/>
          <p:cNvGrpSpPr/>
          <p:nvPr/>
        </p:nvGrpSpPr>
        <p:grpSpPr>
          <a:xfrm>
            <a:off x="2123728" y="2427734"/>
            <a:ext cx="2799504" cy="504056"/>
            <a:chOff x="4716016" y="2283718"/>
            <a:chExt cx="2592288" cy="576064"/>
          </a:xfrm>
        </p:grpSpPr>
        <p:sp>
          <p:nvSpPr>
            <p:cNvPr id="21" name="圆角矩形 20"/>
            <p:cNvSpPr/>
            <p:nvPr/>
          </p:nvSpPr>
          <p:spPr>
            <a:xfrm>
              <a:off x="4716016" y="2283718"/>
              <a:ext cx="2592288" cy="576064"/>
            </a:xfrm>
            <a:prstGeom prst="roundRect">
              <a:avLst/>
            </a:prstGeom>
            <a:solidFill>
              <a:srgbClr val="F87A24"/>
            </a:solidFill>
            <a:ln>
              <a:solidFill>
                <a:srgbClr val="F87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       磁化现象</a:t>
              </a:r>
            </a:p>
          </p:txBody>
        </p:sp>
        <p:sp>
          <p:nvSpPr>
            <p:cNvPr id="22" name="Freeform 66"/>
            <p:cNvSpPr>
              <a:spLocks noEditPoints="1"/>
            </p:cNvSpPr>
            <p:nvPr/>
          </p:nvSpPr>
          <p:spPr bwMode="auto">
            <a:xfrm>
              <a:off x="4932040" y="2427734"/>
              <a:ext cx="432048" cy="288032"/>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3" name="组合 22"/>
          <p:cNvGrpSpPr/>
          <p:nvPr/>
        </p:nvGrpSpPr>
        <p:grpSpPr>
          <a:xfrm>
            <a:off x="2123728" y="1491630"/>
            <a:ext cx="2799504" cy="504056"/>
            <a:chOff x="4716016" y="987574"/>
            <a:chExt cx="2592288" cy="576064"/>
          </a:xfrm>
        </p:grpSpPr>
        <p:sp>
          <p:nvSpPr>
            <p:cNvPr id="35" name="圆角矩形 34"/>
            <p:cNvSpPr/>
            <p:nvPr/>
          </p:nvSpPr>
          <p:spPr>
            <a:xfrm>
              <a:off x="4716016" y="987574"/>
              <a:ext cx="2592288" cy="576064"/>
            </a:xfrm>
            <a:prstGeom prst="roundRect">
              <a:avLst/>
            </a:prstGeom>
            <a:ln>
              <a:solidFill>
                <a:srgbClr val="009E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       极化现象</a:t>
              </a:r>
            </a:p>
          </p:txBody>
        </p:sp>
        <p:sp>
          <p:nvSpPr>
            <p:cNvPr id="36" name="Freeform 62"/>
            <p:cNvSpPr>
              <a:spLocks noEditPoints="1"/>
            </p:cNvSpPr>
            <p:nvPr/>
          </p:nvSpPr>
          <p:spPr bwMode="auto">
            <a:xfrm>
              <a:off x="4996153" y="1059582"/>
              <a:ext cx="367935" cy="379561"/>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2123728" y="3435846"/>
            <a:ext cx="2799504" cy="504056"/>
            <a:chOff x="4716016" y="3363838"/>
            <a:chExt cx="2592288" cy="576064"/>
          </a:xfrm>
        </p:grpSpPr>
        <p:sp>
          <p:nvSpPr>
            <p:cNvPr id="38" name="圆角矩形 37"/>
            <p:cNvSpPr/>
            <p:nvPr/>
          </p:nvSpPr>
          <p:spPr>
            <a:xfrm>
              <a:off x="4716016" y="3363838"/>
              <a:ext cx="2592288" cy="57606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       感应（导电）现象</a:t>
              </a:r>
            </a:p>
          </p:txBody>
        </p:sp>
        <p:sp>
          <p:nvSpPr>
            <p:cNvPr id="39" name="Freeform 6"/>
            <p:cNvSpPr>
              <a:spLocks noEditPoints="1"/>
            </p:cNvSpPr>
            <p:nvPr/>
          </p:nvSpPr>
          <p:spPr bwMode="auto">
            <a:xfrm>
              <a:off x="4932045" y="3507854"/>
              <a:ext cx="288027" cy="288032"/>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0" name="圆角矩形 39"/>
          <p:cNvSpPr/>
          <p:nvPr/>
        </p:nvSpPr>
        <p:spPr>
          <a:xfrm>
            <a:off x="5652120" y="1419622"/>
            <a:ext cx="1368152"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ADA9"/>
                </a:solidFill>
              </a:rPr>
              <a:t>电介质</a:t>
            </a:r>
          </a:p>
        </p:txBody>
      </p:sp>
      <p:cxnSp>
        <p:nvCxnSpPr>
          <p:cNvPr id="41" name="直接连接符 40"/>
          <p:cNvCxnSpPr/>
          <p:nvPr/>
        </p:nvCxnSpPr>
        <p:spPr>
          <a:xfrm>
            <a:off x="5004048" y="1707654"/>
            <a:ext cx="86409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5652120" y="2355726"/>
            <a:ext cx="1368152"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87A24"/>
                </a:solidFill>
              </a:rPr>
              <a:t>磁介质</a:t>
            </a:r>
          </a:p>
        </p:txBody>
      </p:sp>
      <p:cxnSp>
        <p:nvCxnSpPr>
          <p:cNvPr id="43" name="直接连接符 42"/>
          <p:cNvCxnSpPr/>
          <p:nvPr/>
        </p:nvCxnSpPr>
        <p:spPr>
          <a:xfrm>
            <a:off x="5004048" y="2643758"/>
            <a:ext cx="864096" cy="0"/>
          </a:xfrm>
          <a:prstGeom prst="line">
            <a:avLst/>
          </a:prstGeom>
          <a:ln w="28575">
            <a:solidFill>
              <a:srgbClr val="F87A24"/>
            </a:solidFill>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5724128" y="3363838"/>
            <a:ext cx="1368152"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70C0"/>
                </a:solidFill>
              </a:rPr>
              <a:t>导电媒质</a:t>
            </a:r>
          </a:p>
        </p:txBody>
      </p:sp>
      <p:cxnSp>
        <p:nvCxnSpPr>
          <p:cNvPr id="45" name="直接连接符 44"/>
          <p:cNvCxnSpPr/>
          <p:nvPr/>
        </p:nvCxnSpPr>
        <p:spPr>
          <a:xfrm>
            <a:off x="5004048" y="3651870"/>
            <a:ext cx="86409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24"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092280" y="2211710"/>
            <a:ext cx="648072" cy="59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1" descr="3D勾图片素材 创意图片">
            <a:extLst>
              <a:ext uri="{FF2B5EF4-FFF2-40B4-BE49-F238E27FC236}">
                <a16:creationId xmlns:a16="http://schemas.microsoft.com/office/drawing/2014/main" id="{A5AC1112-52B6-4BAD-BC7A-56900610FF86}"/>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121574" y="3255712"/>
            <a:ext cx="648072" cy="59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356516925"/>
      </p:ext>
    </p:extLst>
  </p:cSld>
  <p:clrMapOvr>
    <a:masterClrMapping/>
  </p:clrMapOvr>
  <mc:AlternateContent xmlns:mc="http://schemas.openxmlformats.org/markup-compatibility/2006" xmlns:p14="http://schemas.microsoft.com/office/powerpoint/2010/main">
    <mc:Choice Requires="p14">
      <p:transition spd="slow" p14:dur="2000" advTm="72381"/>
    </mc:Choice>
    <mc:Fallback xmlns="">
      <p:transition spd="slow" advTm="7238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5536" y="123478"/>
            <a:ext cx="6324358" cy="560728"/>
            <a:chOff x="971600" y="195487"/>
            <a:chExt cx="6324358" cy="560728"/>
          </a:xfrm>
        </p:grpSpPr>
        <p:grpSp>
          <p:nvGrpSpPr>
            <p:cNvPr id="3" name="组合 2"/>
            <p:cNvGrpSpPr/>
            <p:nvPr/>
          </p:nvGrpSpPr>
          <p:grpSpPr>
            <a:xfrm>
              <a:off x="971600" y="267495"/>
              <a:ext cx="838435" cy="488720"/>
              <a:chOff x="2215144" y="982844"/>
              <a:chExt cx="1167028" cy="842780"/>
            </a:xfrm>
          </p:grpSpPr>
          <p:sp>
            <p:nvSpPr>
              <p:cNvPr id="6" name="平行四边形 5"/>
              <p:cNvSpPr/>
              <p:nvPr/>
            </p:nvSpPr>
            <p:spPr>
              <a:xfrm>
                <a:off x="2215144" y="982844"/>
                <a:ext cx="1120898" cy="842780"/>
              </a:xfrm>
              <a:prstGeom prst="parallelogram">
                <a:avLst>
                  <a:gd name="adj" fmla="val 48207"/>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7" name="文本框 9"/>
              <p:cNvSpPr txBox="1"/>
              <p:nvPr/>
            </p:nvSpPr>
            <p:spPr>
              <a:xfrm>
                <a:off x="2315373" y="1005669"/>
                <a:ext cx="1066799" cy="7961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 2.4</a:t>
                </a:r>
                <a:endParaRPr kumimoji="0" lang="zh-CN" altLang="en-US" sz="24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4" name="矩形 3"/>
            <p:cNvSpPr/>
            <p:nvPr/>
          </p:nvSpPr>
          <p:spPr>
            <a:xfrm>
              <a:off x="1888869" y="195487"/>
              <a:ext cx="5347427" cy="557973"/>
            </a:xfrm>
            <a:prstGeom prst="rect">
              <a:avLst/>
            </a:prstGeom>
            <a:ln w="15875">
              <a:noFill/>
            </a:ln>
          </p:spPr>
          <p:txBody>
            <a:bodyPr wrap="square" lIns="68580" tIns="34290" rIns="68580" bIns="34290">
              <a:spAutoFit/>
            </a:bodyPr>
            <a:lstStyle/>
            <a:p>
              <a:pPr>
                <a:lnSpc>
                  <a:spcPct val="150000"/>
                </a:lnSpc>
                <a:spcBef>
                  <a:spcPts val="1200"/>
                </a:spcBef>
                <a:spcAft>
                  <a:spcPts val="600"/>
                </a:spcAft>
                <a:defRPr/>
              </a:pPr>
              <a:r>
                <a:rPr lang="zh-CN" altLang="en-US" sz="2400" b="1" dirty="0">
                  <a:solidFill>
                    <a:srgbClr val="0070C0"/>
                  </a:solidFill>
                  <a:latin typeface="微软雅黑" panose="020B0503020204020204" pitchFamily="34" charset="-122"/>
                  <a:ea typeface="微软雅黑" panose="020B0503020204020204" pitchFamily="34" charset="-122"/>
                </a:rPr>
                <a:t>物质的电磁效应</a:t>
              </a:r>
              <a:r>
                <a:rPr lang="en-US" altLang="zh-CN" sz="2400" b="1" dirty="0">
                  <a:solidFill>
                    <a:srgbClr val="0070C0"/>
                  </a:solidFill>
                  <a:latin typeface="微软雅黑" panose="020B0503020204020204" pitchFamily="34" charset="-122"/>
                  <a:ea typeface="微软雅黑" panose="020B0503020204020204" pitchFamily="34" charset="-122"/>
                </a:rPr>
                <a:t>——</a:t>
              </a:r>
              <a:r>
                <a:rPr lang="zh-CN" altLang="en-US" sz="2400" b="1" dirty="0">
                  <a:solidFill>
                    <a:srgbClr val="0070C0"/>
                  </a:solidFill>
                  <a:latin typeface="微软雅黑" panose="020B0503020204020204" pitchFamily="34" charset="-122"/>
                  <a:ea typeface="微软雅黑" panose="020B0503020204020204" pitchFamily="34" charset="-122"/>
                </a:rPr>
                <a:t>物质的分类</a:t>
              </a:r>
              <a:endParaRPr lang="en-GB" altLang="zh-CN" sz="2400" b="1" dirty="0">
                <a:solidFill>
                  <a:srgbClr val="0070C0"/>
                </a:solidFill>
                <a:latin typeface="微软雅黑" panose="020B0503020204020204" pitchFamily="34" charset="-122"/>
                <a:ea typeface="微软雅黑" panose="020B0503020204020204" pitchFamily="34" charset="-122"/>
              </a:endParaRPr>
            </a:p>
          </p:txBody>
        </p:sp>
        <p:sp>
          <p:nvSpPr>
            <p:cNvPr id="5" name="平行四边形 4"/>
            <p:cNvSpPr/>
            <p:nvPr/>
          </p:nvSpPr>
          <p:spPr>
            <a:xfrm>
              <a:off x="971600" y="267493"/>
              <a:ext cx="6324358" cy="485541"/>
            </a:xfrm>
            <a:prstGeom prst="parallelogram">
              <a:avLst>
                <a:gd name="adj" fmla="val 48207"/>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a:ln>
                  <a:noFill/>
                </a:ln>
                <a:solidFill>
                  <a:schemeClr val="bg1">
                    <a:lumMod val="50000"/>
                  </a:schemeClr>
                </a:solidFill>
                <a:effectLst/>
                <a:uLnTx/>
                <a:uFillTx/>
                <a:latin typeface="Calibri"/>
                <a:ea typeface="宋体" panose="02010600030101010101" pitchFamily="2" charset="-122"/>
                <a:cs typeface="+mn-cs"/>
              </a:endParaRPr>
            </a:p>
          </p:txBody>
        </p:sp>
      </p:grpSp>
      <p:grpSp>
        <p:nvGrpSpPr>
          <p:cNvPr id="8" name="组合 7"/>
          <p:cNvGrpSpPr/>
          <p:nvPr/>
        </p:nvGrpSpPr>
        <p:grpSpPr>
          <a:xfrm>
            <a:off x="107504" y="987574"/>
            <a:ext cx="8866099" cy="400110"/>
            <a:chOff x="251520" y="1347614"/>
            <a:chExt cx="8866099" cy="400110"/>
          </a:xfrm>
        </p:grpSpPr>
        <p:graphicFrame>
          <p:nvGraphicFramePr>
            <p:cNvPr id="9" name="对象 8"/>
            <p:cNvGraphicFramePr>
              <a:graphicFrameLocks noChangeAspect="1"/>
            </p:cNvGraphicFramePr>
            <p:nvPr/>
          </p:nvGraphicFramePr>
          <p:xfrm>
            <a:off x="7138006" y="1371486"/>
            <a:ext cx="1979613" cy="376238"/>
          </p:xfrm>
          <a:graphic>
            <a:graphicData uri="http://schemas.openxmlformats.org/presentationml/2006/ole">
              <mc:AlternateContent xmlns:mc="http://schemas.openxmlformats.org/markup-compatibility/2006">
                <mc:Choice xmlns:v="urn:schemas-microsoft-com:vml" Requires="v">
                  <p:oleObj name="Equation" r:id="rId2" imgW="1206360" imgH="228600" progId="Equation.DSMT4">
                    <p:embed/>
                  </p:oleObj>
                </mc:Choice>
                <mc:Fallback>
                  <p:oleObj name="Equation" r:id="rId2" imgW="1206360" imgH="228600" progId="Equation.DSMT4">
                    <p:embed/>
                    <p:pic>
                      <p:nvPicPr>
                        <p:cNvPr id="13" name="对象 12"/>
                        <p:cNvPicPr>
                          <a:picLocks noChangeAspect="1" noChangeArrowheads="1"/>
                        </p:cNvPicPr>
                        <p:nvPr/>
                      </p:nvPicPr>
                      <p:blipFill>
                        <a:blip r:embed="rId3"/>
                        <a:srcRect/>
                        <a:stretch>
                          <a:fillRect/>
                        </a:stretch>
                      </p:blipFill>
                      <p:spPr bwMode="auto">
                        <a:xfrm>
                          <a:off x="7138006" y="1371486"/>
                          <a:ext cx="1979613" cy="376238"/>
                        </a:xfrm>
                        <a:prstGeom prst="rect">
                          <a:avLst/>
                        </a:prstGeom>
                        <a:noFill/>
                      </p:spPr>
                    </p:pic>
                  </p:oleObj>
                </mc:Fallback>
              </mc:AlternateContent>
            </a:graphicData>
          </a:graphic>
        </p:graphicFrame>
        <p:sp>
          <p:nvSpPr>
            <p:cNvPr id="10" name="Rectangle 5"/>
            <p:cNvSpPr>
              <a:spLocks noChangeArrowheads="1"/>
            </p:cNvSpPr>
            <p:nvPr/>
          </p:nvSpPr>
          <p:spPr bwMode="auto">
            <a:xfrm>
              <a:off x="251520" y="1347614"/>
              <a:ext cx="70102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物质的电磁特性可通过其电磁特性参数</a:t>
              </a:r>
              <a:r>
                <a:rPr kumimoji="0" lang="zh-C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、和</a:t>
              </a:r>
              <a:r>
                <a:rPr lang="zh-CN" altLang="en-US" sz="2000" b="1" dirty="0">
                  <a:latin typeface="Times New Roman" panose="02020603050405020304" pitchFamily="18" charset="0"/>
                  <a:cs typeface="Times New Roman" panose="02020603050405020304" pitchFamily="18" charset="0"/>
                </a:rPr>
                <a:t>来表达，其中</a:t>
              </a:r>
              <a:endParaRPr kumimoji="0" lang="zh-C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11" name="矩形 10"/>
          <p:cNvSpPr/>
          <p:nvPr/>
        </p:nvSpPr>
        <p:spPr>
          <a:xfrm>
            <a:off x="107504" y="1491630"/>
            <a:ext cx="71529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2000" b="1" dirty="0">
                <a:latin typeface="Times New Roman" panose="02020603050405020304" pitchFamily="18" charset="0"/>
                <a:cs typeface="Times New Roman" panose="02020603050405020304" pitchFamily="18" charset="0"/>
              </a:rPr>
              <a:t>根据物质的电磁特性参数的不同取值，对物质进行如下分类，</a:t>
            </a:r>
            <a:endParaRPr lang="zh-CN" altLang="en-US" sz="2000" b="1" dirty="0">
              <a:latin typeface="Times New Roman" panose="02020603050405020304" pitchFamily="18" charset="0"/>
              <a:cs typeface="Times New Roman" panose="02020603050405020304" pitchFamily="18" charset="0"/>
            </a:endParaRPr>
          </a:p>
        </p:txBody>
      </p:sp>
      <p:graphicFrame>
        <p:nvGraphicFramePr>
          <p:cNvPr id="12" name="对象 11"/>
          <p:cNvGraphicFramePr>
            <a:graphicFrameLocks noChangeAspect="1"/>
          </p:cNvGraphicFramePr>
          <p:nvPr/>
        </p:nvGraphicFramePr>
        <p:xfrm>
          <a:off x="1595728" y="2125903"/>
          <a:ext cx="1951038" cy="311150"/>
        </p:xfrm>
        <a:graphic>
          <a:graphicData uri="http://schemas.openxmlformats.org/presentationml/2006/ole">
            <mc:AlternateContent xmlns:mc="http://schemas.openxmlformats.org/markup-compatibility/2006">
              <mc:Choice xmlns:v="urn:schemas-microsoft-com:vml" Requires="v">
                <p:oleObj name="Equation" r:id="rId4" imgW="1422360" imgH="228600" progId="Equation.DSMT4">
                  <p:embed/>
                </p:oleObj>
              </mc:Choice>
              <mc:Fallback>
                <p:oleObj name="Equation" r:id="rId4" imgW="1422360" imgH="228600" progId="Equation.DSMT4">
                  <p:embed/>
                  <p:pic>
                    <p:nvPicPr>
                      <p:cNvPr id="11" name="对象 10"/>
                      <p:cNvPicPr>
                        <a:picLocks noChangeAspect="1" noChangeArrowheads="1"/>
                      </p:cNvPicPr>
                      <p:nvPr/>
                    </p:nvPicPr>
                    <p:blipFill>
                      <a:blip r:embed="rId5"/>
                      <a:srcRect/>
                      <a:stretch>
                        <a:fillRect/>
                      </a:stretch>
                    </p:blipFill>
                    <p:spPr bwMode="auto">
                      <a:xfrm>
                        <a:off x="1595728" y="2125903"/>
                        <a:ext cx="1951038" cy="311150"/>
                      </a:xfrm>
                      <a:prstGeom prst="rect">
                        <a:avLst/>
                      </a:prstGeom>
                      <a:noFill/>
                    </p:spPr>
                  </p:pic>
                </p:oleObj>
              </mc:Fallback>
            </mc:AlternateContent>
          </a:graphicData>
        </a:graphic>
      </p:graphicFrame>
      <p:sp>
        <p:nvSpPr>
          <p:cNvPr id="13" name="Rectangle 72"/>
          <p:cNvSpPr>
            <a:spLocks noChangeArrowheads="1"/>
          </p:cNvSpPr>
          <p:nvPr/>
        </p:nvSpPr>
        <p:spPr bwMode="auto">
          <a:xfrm>
            <a:off x="179512" y="2067694"/>
            <a:ext cx="12838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9E9A"/>
                </a:solidFill>
                <a:effectLst/>
                <a:latin typeface="+mn-ea"/>
                <a:cs typeface="Times New Roman" panose="02020603050405020304" pitchFamily="18" charset="0"/>
              </a:rPr>
              <a:t>真空：</a:t>
            </a:r>
            <a:endParaRPr kumimoji="0" lang="zh-CN" altLang="zh-CN" b="1" i="0" u="none" strike="noStrike" cap="none" normalizeH="0" baseline="0" dirty="0">
              <a:ln>
                <a:noFill/>
              </a:ln>
              <a:solidFill>
                <a:srgbClr val="009E9A"/>
              </a:solidFill>
              <a:effectLst/>
              <a:latin typeface="+mn-ea"/>
            </a:endParaRPr>
          </a:p>
        </p:txBody>
      </p:sp>
      <p:sp>
        <p:nvSpPr>
          <p:cNvPr id="14" name="Rectangle 75"/>
          <p:cNvSpPr>
            <a:spLocks noChangeArrowheads="1"/>
          </p:cNvSpPr>
          <p:nvPr/>
        </p:nvSpPr>
        <p:spPr bwMode="auto">
          <a:xfrm>
            <a:off x="179512" y="2588010"/>
            <a:ext cx="19740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9E9A"/>
                </a:solidFill>
                <a:effectLst/>
                <a:latin typeface="+mn-ea"/>
                <a:cs typeface="Times New Roman" panose="02020603050405020304" pitchFamily="18" charset="0"/>
              </a:rPr>
              <a:t>理想介质：</a:t>
            </a:r>
            <a:endParaRPr kumimoji="0" lang="zh-CN" altLang="zh-CN" b="1" i="0" u="none" strike="noStrike" cap="none" normalizeH="0" baseline="0" dirty="0">
              <a:ln>
                <a:noFill/>
              </a:ln>
              <a:solidFill>
                <a:srgbClr val="009E9A"/>
              </a:solidFill>
              <a:effectLst/>
              <a:latin typeface="+mn-ea"/>
            </a:endParaRPr>
          </a:p>
        </p:txBody>
      </p:sp>
      <p:sp>
        <p:nvSpPr>
          <p:cNvPr id="15" name="Rectangle 78"/>
          <p:cNvSpPr>
            <a:spLocks noChangeArrowheads="1"/>
          </p:cNvSpPr>
          <p:nvPr/>
        </p:nvSpPr>
        <p:spPr bwMode="auto">
          <a:xfrm>
            <a:off x="180109" y="3147814"/>
            <a:ext cx="23191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9E9A"/>
                </a:solidFill>
                <a:effectLst/>
                <a:latin typeface="+mn-ea"/>
                <a:cs typeface="Times New Roman" panose="02020603050405020304" pitchFamily="18" charset="0"/>
              </a:rPr>
              <a:t>理想电介质：</a:t>
            </a:r>
            <a:endParaRPr kumimoji="0" lang="zh-CN" altLang="zh-CN" b="1" i="0" u="none" strike="noStrike" cap="none" normalizeH="0" baseline="0" dirty="0">
              <a:ln>
                <a:noFill/>
              </a:ln>
              <a:solidFill>
                <a:srgbClr val="009E9A"/>
              </a:solidFill>
              <a:effectLst/>
              <a:latin typeface="+mn-ea"/>
            </a:endParaRPr>
          </a:p>
        </p:txBody>
      </p:sp>
      <p:sp>
        <p:nvSpPr>
          <p:cNvPr id="16" name="Rectangle 84"/>
          <p:cNvSpPr>
            <a:spLocks noChangeArrowheads="1"/>
          </p:cNvSpPr>
          <p:nvPr/>
        </p:nvSpPr>
        <p:spPr bwMode="auto">
          <a:xfrm>
            <a:off x="193098" y="4218642"/>
            <a:ext cx="26642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b="1" dirty="0">
                <a:solidFill>
                  <a:srgbClr val="009E9A"/>
                </a:solidFill>
                <a:latin typeface="+mn-ea"/>
                <a:cs typeface="Times New Roman" panose="02020603050405020304" pitchFamily="18" charset="0"/>
              </a:rPr>
              <a:t>理想导电媒质：</a:t>
            </a:r>
          </a:p>
        </p:txBody>
      </p:sp>
      <p:graphicFrame>
        <p:nvGraphicFramePr>
          <p:cNvPr id="17" name="对象 16"/>
          <p:cNvGraphicFramePr>
            <a:graphicFrameLocks noChangeAspect="1"/>
          </p:cNvGraphicFramePr>
          <p:nvPr/>
        </p:nvGraphicFramePr>
        <p:xfrm>
          <a:off x="1595728" y="2637814"/>
          <a:ext cx="2256192" cy="305474"/>
        </p:xfrm>
        <a:graphic>
          <a:graphicData uri="http://schemas.openxmlformats.org/presentationml/2006/ole">
            <mc:AlternateContent xmlns:mc="http://schemas.openxmlformats.org/markup-compatibility/2006">
              <mc:Choice xmlns:v="urn:schemas-microsoft-com:vml" Requires="v">
                <p:oleObj name="Equation" r:id="rId6" imgW="1688760" imgH="228600" progId="Equation.DSMT4">
                  <p:embed/>
                </p:oleObj>
              </mc:Choice>
              <mc:Fallback>
                <p:oleObj name="Equation" r:id="rId6" imgW="1688760" imgH="228600" progId="Equation.DSMT4">
                  <p:embed/>
                  <p:pic>
                    <p:nvPicPr>
                      <p:cNvPr id="51" name="对象 50"/>
                      <p:cNvPicPr/>
                      <p:nvPr/>
                    </p:nvPicPr>
                    <p:blipFill>
                      <a:blip r:embed="rId7"/>
                      <a:stretch>
                        <a:fillRect/>
                      </a:stretch>
                    </p:blipFill>
                    <p:spPr>
                      <a:xfrm>
                        <a:off x="1595728" y="2637814"/>
                        <a:ext cx="2256192" cy="305474"/>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1612861" y="3216678"/>
          <a:ext cx="2036505" cy="300468"/>
        </p:xfrm>
        <a:graphic>
          <a:graphicData uri="http://schemas.openxmlformats.org/presentationml/2006/ole">
            <mc:AlternateContent xmlns:mc="http://schemas.openxmlformats.org/markup-compatibility/2006">
              <mc:Choice xmlns:v="urn:schemas-microsoft-com:vml" Requires="v">
                <p:oleObj name="Equation" r:id="rId8" imgW="1549080" imgH="228600" progId="Equation.DSMT4">
                  <p:embed/>
                </p:oleObj>
              </mc:Choice>
              <mc:Fallback>
                <p:oleObj name="Equation" r:id="rId8" imgW="1549080" imgH="228600" progId="Equation.DSMT4">
                  <p:embed/>
                  <p:pic>
                    <p:nvPicPr>
                      <p:cNvPr id="52" name="对象 51"/>
                      <p:cNvPicPr/>
                      <p:nvPr/>
                    </p:nvPicPr>
                    <p:blipFill>
                      <a:blip r:embed="rId9"/>
                      <a:stretch>
                        <a:fillRect/>
                      </a:stretch>
                    </p:blipFill>
                    <p:spPr>
                      <a:xfrm>
                        <a:off x="1612861" y="3216678"/>
                        <a:ext cx="2036505" cy="300468"/>
                      </a:xfrm>
                      <a:prstGeom prst="rect">
                        <a:avLst/>
                      </a:prstGeom>
                    </p:spPr>
                  </p:pic>
                </p:oleObj>
              </mc:Fallback>
            </mc:AlternateContent>
          </a:graphicData>
        </a:graphic>
      </p:graphicFrame>
      <p:sp>
        <p:nvSpPr>
          <p:cNvPr id="19" name="Rectangle 75"/>
          <p:cNvSpPr>
            <a:spLocks noChangeArrowheads="1"/>
          </p:cNvSpPr>
          <p:nvPr/>
        </p:nvSpPr>
        <p:spPr bwMode="auto">
          <a:xfrm>
            <a:off x="185836" y="3714586"/>
            <a:ext cx="19740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9E9A"/>
                </a:solidFill>
                <a:effectLst/>
                <a:latin typeface="+mn-ea"/>
                <a:cs typeface="Times New Roman" panose="02020603050405020304" pitchFamily="18" charset="0"/>
              </a:rPr>
              <a:t>理想</a:t>
            </a:r>
            <a:r>
              <a:rPr lang="zh-CN" altLang="en-US" b="1" dirty="0">
                <a:solidFill>
                  <a:srgbClr val="009E9A"/>
                </a:solidFill>
                <a:latin typeface="+mn-ea"/>
                <a:cs typeface="Times New Roman" panose="02020603050405020304" pitchFamily="18" charset="0"/>
              </a:rPr>
              <a:t>磁</a:t>
            </a:r>
            <a:r>
              <a:rPr kumimoji="0" lang="zh-CN" altLang="zh-CN" b="1" i="0" u="none" strike="noStrike" cap="none" normalizeH="0" baseline="0" dirty="0">
                <a:ln>
                  <a:noFill/>
                </a:ln>
                <a:solidFill>
                  <a:srgbClr val="009E9A"/>
                </a:solidFill>
                <a:effectLst/>
                <a:latin typeface="+mn-ea"/>
                <a:cs typeface="Times New Roman" panose="02020603050405020304" pitchFamily="18" charset="0"/>
              </a:rPr>
              <a:t>介质：</a:t>
            </a:r>
            <a:endParaRPr kumimoji="0" lang="zh-CN" altLang="zh-CN" b="1" i="0" u="none" strike="noStrike" cap="none" normalizeH="0" baseline="0" dirty="0">
              <a:ln>
                <a:noFill/>
              </a:ln>
              <a:solidFill>
                <a:srgbClr val="009E9A"/>
              </a:solidFill>
              <a:effectLst/>
              <a:latin typeface="+mn-ea"/>
            </a:endParaRPr>
          </a:p>
        </p:txBody>
      </p:sp>
      <p:graphicFrame>
        <p:nvGraphicFramePr>
          <p:cNvPr id="20" name="对象 19"/>
          <p:cNvGraphicFramePr>
            <a:graphicFrameLocks noChangeAspect="1"/>
          </p:cNvGraphicFramePr>
          <p:nvPr/>
        </p:nvGraphicFramePr>
        <p:xfrm>
          <a:off x="1678198" y="3723878"/>
          <a:ext cx="2103437" cy="304800"/>
        </p:xfrm>
        <a:graphic>
          <a:graphicData uri="http://schemas.openxmlformats.org/presentationml/2006/ole">
            <mc:AlternateContent xmlns:mc="http://schemas.openxmlformats.org/markup-compatibility/2006">
              <mc:Choice xmlns:v="urn:schemas-microsoft-com:vml" Requires="v">
                <p:oleObj name="Equation" r:id="rId10" imgW="1574640" imgH="228600" progId="Equation.DSMT4">
                  <p:embed/>
                </p:oleObj>
              </mc:Choice>
              <mc:Fallback>
                <p:oleObj name="Equation" r:id="rId10" imgW="1574640" imgH="228600" progId="Equation.DSMT4">
                  <p:embed/>
                  <p:pic>
                    <p:nvPicPr>
                      <p:cNvPr id="56" name="对象 55"/>
                      <p:cNvPicPr/>
                      <p:nvPr/>
                    </p:nvPicPr>
                    <p:blipFill>
                      <a:blip r:embed="rId11"/>
                      <a:stretch>
                        <a:fillRect/>
                      </a:stretch>
                    </p:blipFill>
                    <p:spPr>
                      <a:xfrm>
                        <a:off x="1678198" y="3723878"/>
                        <a:ext cx="2103437" cy="304800"/>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1805428" y="4268627"/>
          <a:ext cx="1946460" cy="310055"/>
        </p:xfrm>
        <a:graphic>
          <a:graphicData uri="http://schemas.openxmlformats.org/presentationml/2006/ole">
            <mc:AlternateContent xmlns:mc="http://schemas.openxmlformats.org/markup-compatibility/2006">
              <mc:Choice xmlns:v="urn:schemas-microsoft-com:vml" Requires="v">
                <p:oleObj name="Equation" r:id="rId12" imgW="1434960" imgH="228600" progId="Equation.DSMT4">
                  <p:embed/>
                </p:oleObj>
              </mc:Choice>
              <mc:Fallback>
                <p:oleObj name="Equation" r:id="rId12" imgW="1434960" imgH="228600" progId="Equation.DSMT4">
                  <p:embed/>
                  <p:pic>
                    <p:nvPicPr>
                      <p:cNvPr id="53" name="对象 52"/>
                      <p:cNvPicPr/>
                      <p:nvPr/>
                    </p:nvPicPr>
                    <p:blipFill>
                      <a:blip r:embed="rId13"/>
                      <a:stretch>
                        <a:fillRect/>
                      </a:stretch>
                    </p:blipFill>
                    <p:spPr>
                      <a:xfrm>
                        <a:off x="1805428" y="4268627"/>
                        <a:ext cx="1946460" cy="310055"/>
                      </a:xfrm>
                      <a:prstGeom prst="rect">
                        <a:avLst/>
                      </a:prstGeom>
                    </p:spPr>
                  </p:pic>
                </p:oleObj>
              </mc:Fallback>
            </mc:AlternateContent>
          </a:graphicData>
        </a:graphic>
      </p:graphicFrame>
      <p:sp>
        <p:nvSpPr>
          <p:cNvPr id="22" name="Rectangle 84"/>
          <p:cNvSpPr>
            <a:spLocks noChangeArrowheads="1"/>
          </p:cNvSpPr>
          <p:nvPr/>
        </p:nvSpPr>
        <p:spPr bwMode="auto">
          <a:xfrm>
            <a:off x="4082050" y="2552875"/>
            <a:ext cx="47475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343025" indent="-1343025" eaLnBrk="0" fontAlgn="base" hangingPunct="0">
              <a:spcBef>
                <a:spcPct val="0"/>
              </a:spcBef>
              <a:spcAft>
                <a:spcPct val="0"/>
              </a:spcAft>
            </a:pPr>
            <a:r>
              <a:rPr lang="zh-CN" altLang="en-US" b="1" dirty="0">
                <a:solidFill>
                  <a:srgbClr val="009E9A"/>
                </a:solidFill>
                <a:latin typeface="+mn-ea"/>
                <a:cs typeface="Times New Roman" panose="02020603050405020304" pitchFamily="18" charset="0"/>
              </a:rPr>
              <a:t>强</a:t>
            </a:r>
            <a:r>
              <a:rPr lang="zh-CN" altLang="zh-CN" b="1" dirty="0">
                <a:solidFill>
                  <a:srgbClr val="009E9A"/>
                </a:solidFill>
                <a:latin typeface="+mn-ea"/>
                <a:cs typeface="Times New Roman" panose="02020603050405020304" pitchFamily="18" charset="0"/>
              </a:rPr>
              <a:t>导电媒质：</a:t>
            </a:r>
            <a:r>
              <a:rPr lang="zh-CN" altLang="zh-CN" b="1" dirty="0">
                <a:cs typeface="Times New Roman" panose="02020603050405020304" pitchFamily="18" charset="0"/>
              </a:rPr>
              <a:t>电场作用下，其中的传导电流远大于位移电流；</a:t>
            </a:r>
            <a:endParaRPr lang="zh-CN" altLang="zh-CN" b="1" dirty="0">
              <a:latin typeface="+mn-ea"/>
              <a:cs typeface="Times New Roman" panose="02020603050405020304" pitchFamily="18" charset="0"/>
            </a:endParaRPr>
          </a:p>
        </p:txBody>
      </p:sp>
      <p:sp>
        <p:nvSpPr>
          <p:cNvPr id="23" name="Rectangle 75"/>
          <p:cNvSpPr>
            <a:spLocks noChangeArrowheads="1"/>
          </p:cNvSpPr>
          <p:nvPr/>
        </p:nvSpPr>
        <p:spPr bwMode="auto">
          <a:xfrm>
            <a:off x="4074789" y="2069900"/>
            <a:ext cx="19740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solidFill>
                  <a:srgbClr val="009E9A"/>
                </a:solidFill>
                <a:effectLst/>
                <a:latin typeface="+mn-ea"/>
                <a:cs typeface="Times New Roman" panose="02020603050405020304" pitchFamily="18" charset="0"/>
              </a:rPr>
              <a:t>导电媒质</a:t>
            </a:r>
            <a:r>
              <a:rPr kumimoji="0" lang="zh-CN" altLang="zh-CN" b="1" i="0" u="none" strike="noStrike" cap="none" normalizeH="0" baseline="0" dirty="0">
                <a:ln>
                  <a:noFill/>
                </a:ln>
                <a:solidFill>
                  <a:srgbClr val="009E9A"/>
                </a:solidFill>
                <a:effectLst/>
                <a:latin typeface="+mn-ea"/>
                <a:cs typeface="Times New Roman" panose="02020603050405020304" pitchFamily="18" charset="0"/>
              </a:rPr>
              <a:t>：</a:t>
            </a:r>
            <a:endParaRPr kumimoji="0" lang="zh-CN" altLang="zh-CN" b="1" i="0" u="none" strike="noStrike" cap="none" normalizeH="0" baseline="0" dirty="0">
              <a:ln>
                <a:noFill/>
              </a:ln>
              <a:solidFill>
                <a:srgbClr val="009E9A"/>
              </a:solidFill>
              <a:effectLst/>
              <a:latin typeface="+mn-ea"/>
            </a:endParaRPr>
          </a:p>
        </p:txBody>
      </p:sp>
      <p:graphicFrame>
        <p:nvGraphicFramePr>
          <p:cNvPr id="24" name="对象 23"/>
          <p:cNvGraphicFramePr>
            <a:graphicFrameLocks noChangeAspect="1"/>
          </p:cNvGraphicFramePr>
          <p:nvPr>
            <p:extLst>
              <p:ext uri="{D42A27DB-BD31-4B8C-83A1-F6EECF244321}">
                <p14:modId xmlns:p14="http://schemas.microsoft.com/office/powerpoint/2010/main" val="4213520786"/>
              </p:ext>
            </p:extLst>
          </p:nvPr>
        </p:nvGraphicFramePr>
        <p:xfrm>
          <a:off x="5504160" y="2123145"/>
          <a:ext cx="508000" cy="238125"/>
        </p:xfrm>
        <a:graphic>
          <a:graphicData uri="http://schemas.openxmlformats.org/presentationml/2006/ole">
            <mc:AlternateContent xmlns:mc="http://schemas.openxmlformats.org/markup-compatibility/2006">
              <mc:Choice xmlns:v="urn:schemas-microsoft-com:vml" Requires="v">
                <p:oleObj name="Equation" r:id="rId14" imgW="380880" imgH="177480" progId="Equation.DSMT4">
                  <p:embed/>
                </p:oleObj>
              </mc:Choice>
              <mc:Fallback>
                <p:oleObj name="Equation" r:id="rId14" imgW="380880" imgH="177480" progId="Equation.DSMT4">
                  <p:embed/>
                  <p:pic>
                    <p:nvPicPr>
                      <p:cNvPr id="60" name="对象 59"/>
                      <p:cNvPicPr/>
                      <p:nvPr/>
                    </p:nvPicPr>
                    <p:blipFill>
                      <a:blip r:embed="rId15"/>
                      <a:stretch>
                        <a:fillRect/>
                      </a:stretch>
                    </p:blipFill>
                    <p:spPr>
                      <a:xfrm>
                        <a:off x="5504160" y="2123145"/>
                        <a:ext cx="508000" cy="238125"/>
                      </a:xfrm>
                      <a:prstGeom prst="rect">
                        <a:avLst/>
                      </a:prstGeom>
                    </p:spPr>
                  </p:pic>
                </p:oleObj>
              </mc:Fallback>
            </mc:AlternateContent>
          </a:graphicData>
        </a:graphic>
      </p:graphicFrame>
      <p:sp>
        <p:nvSpPr>
          <p:cNvPr id="25" name="矩形 24"/>
          <p:cNvSpPr/>
          <p:nvPr/>
        </p:nvSpPr>
        <p:spPr>
          <a:xfrm>
            <a:off x="4074789" y="3205280"/>
            <a:ext cx="4572000" cy="646331"/>
          </a:xfrm>
          <a:prstGeom prst="rect">
            <a:avLst/>
          </a:prstGeom>
        </p:spPr>
        <p:txBody>
          <a:bodyPr>
            <a:spAutoFit/>
          </a:bodyPr>
          <a:lstStyle/>
          <a:p>
            <a:pPr marL="1343025" indent="-1343025"/>
            <a:r>
              <a:rPr lang="zh-CN" altLang="zh-CN" b="1" dirty="0">
                <a:solidFill>
                  <a:srgbClr val="009E9A"/>
                </a:solidFill>
                <a:cs typeface="Times New Roman" panose="02020603050405020304" pitchFamily="18" charset="0"/>
              </a:rPr>
              <a:t>弱导电媒质：</a:t>
            </a:r>
            <a:r>
              <a:rPr lang="zh-CN" altLang="zh-CN" b="1" dirty="0">
                <a:cs typeface="Times New Roman" panose="02020603050405020304" pitchFamily="18" charset="0"/>
              </a:rPr>
              <a:t>电场作用下，其中的传导电流远小于位移电流；</a:t>
            </a:r>
            <a:endParaRPr lang="zh-CN" altLang="en-US" b="1" dirty="0"/>
          </a:p>
        </p:txBody>
      </p:sp>
      <p:sp>
        <p:nvSpPr>
          <p:cNvPr id="26" name="矩形 25"/>
          <p:cNvSpPr/>
          <p:nvPr/>
        </p:nvSpPr>
        <p:spPr>
          <a:xfrm>
            <a:off x="4067944" y="3810961"/>
            <a:ext cx="2031325" cy="369332"/>
          </a:xfrm>
          <a:prstGeom prst="rect">
            <a:avLst/>
          </a:prstGeom>
        </p:spPr>
        <p:txBody>
          <a:bodyPr wrap="none">
            <a:spAutoFit/>
          </a:bodyPr>
          <a:lstStyle/>
          <a:p>
            <a:r>
              <a:rPr lang="zh-CN" altLang="zh-CN" b="1" dirty="0">
                <a:solidFill>
                  <a:srgbClr val="009E9A"/>
                </a:solidFill>
                <a:cs typeface="Times New Roman" panose="02020603050405020304" pitchFamily="18" charset="0"/>
              </a:rPr>
              <a:t>理想（电）导体：</a:t>
            </a:r>
            <a:endParaRPr lang="zh-CN" altLang="en-US" b="1" dirty="0">
              <a:solidFill>
                <a:srgbClr val="009E9A"/>
              </a:solidFill>
            </a:endParaRPr>
          </a:p>
        </p:txBody>
      </p:sp>
      <p:sp>
        <p:nvSpPr>
          <p:cNvPr id="27" name="矩形 26"/>
          <p:cNvSpPr/>
          <p:nvPr/>
        </p:nvSpPr>
        <p:spPr>
          <a:xfrm>
            <a:off x="4108465" y="4290650"/>
            <a:ext cx="1579278" cy="369332"/>
          </a:xfrm>
          <a:prstGeom prst="rect">
            <a:avLst/>
          </a:prstGeom>
        </p:spPr>
        <p:txBody>
          <a:bodyPr wrap="none">
            <a:spAutoFit/>
          </a:bodyPr>
          <a:lstStyle/>
          <a:p>
            <a:r>
              <a:rPr lang="zh-CN" altLang="zh-CN" b="1" dirty="0">
                <a:solidFill>
                  <a:srgbClr val="009E9A"/>
                </a:solidFill>
                <a:cs typeface="Times New Roman" panose="02020603050405020304" pitchFamily="18" charset="0"/>
              </a:rPr>
              <a:t>理想磁导体</a:t>
            </a:r>
            <a:r>
              <a:rPr lang="zh-CN" altLang="en-US" b="1" dirty="0">
                <a:solidFill>
                  <a:srgbClr val="009E9A"/>
                </a:solidFill>
                <a:cs typeface="Times New Roman" panose="02020603050405020304" pitchFamily="18" charset="0"/>
              </a:rPr>
              <a:t>：</a:t>
            </a:r>
            <a:endParaRPr lang="zh-CN" altLang="en-US" b="1" dirty="0">
              <a:solidFill>
                <a:srgbClr val="009E9A"/>
              </a:solidFill>
            </a:endParaRPr>
          </a:p>
        </p:txBody>
      </p:sp>
      <p:graphicFrame>
        <p:nvGraphicFramePr>
          <p:cNvPr id="28" name="对象 27"/>
          <p:cNvGraphicFramePr>
            <a:graphicFrameLocks noChangeAspect="1"/>
          </p:cNvGraphicFramePr>
          <p:nvPr/>
        </p:nvGraphicFramePr>
        <p:xfrm>
          <a:off x="5940152" y="3795886"/>
          <a:ext cx="3059832" cy="302206"/>
        </p:xfrm>
        <a:graphic>
          <a:graphicData uri="http://schemas.openxmlformats.org/presentationml/2006/ole">
            <mc:AlternateContent xmlns:mc="http://schemas.openxmlformats.org/markup-compatibility/2006">
              <mc:Choice xmlns:v="urn:schemas-microsoft-com:vml" Requires="v">
                <p:oleObj name="Equation" r:id="rId16" imgW="2057400" imgH="203040" progId="Equation.DSMT4">
                  <p:embed/>
                </p:oleObj>
              </mc:Choice>
              <mc:Fallback>
                <p:oleObj name="Equation" r:id="rId16" imgW="2057400" imgH="203040" progId="Equation.DSMT4">
                  <p:embed/>
                  <p:pic>
                    <p:nvPicPr>
                      <p:cNvPr id="71" name="对象 70"/>
                      <p:cNvPicPr/>
                      <p:nvPr/>
                    </p:nvPicPr>
                    <p:blipFill>
                      <a:blip r:embed="rId17"/>
                      <a:stretch>
                        <a:fillRect/>
                      </a:stretch>
                    </p:blipFill>
                    <p:spPr>
                      <a:xfrm>
                        <a:off x="5940152" y="3795886"/>
                        <a:ext cx="3059832" cy="302206"/>
                      </a:xfrm>
                      <a:prstGeom prst="rect">
                        <a:avLst/>
                      </a:prstGeom>
                    </p:spPr>
                  </p:pic>
                </p:oleObj>
              </mc:Fallback>
            </mc:AlternateContent>
          </a:graphicData>
        </a:graphic>
      </p:graphicFrame>
      <p:graphicFrame>
        <p:nvGraphicFramePr>
          <p:cNvPr id="29" name="对象 28"/>
          <p:cNvGraphicFramePr>
            <a:graphicFrameLocks noChangeAspect="1"/>
          </p:cNvGraphicFramePr>
          <p:nvPr/>
        </p:nvGraphicFramePr>
        <p:xfrm>
          <a:off x="5692641" y="4299942"/>
          <a:ext cx="2911807" cy="308309"/>
        </p:xfrm>
        <a:graphic>
          <a:graphicData uri="http://schemas.openxmlformats.org/presentationml/2006/ole">
            <mc:AlternateContent xmlns:mc="http://schemas.openxmlformats.org/markup-compatibility/2006">
              <mc:Choice xmlns:v="urn:schemas-microsoft-com:vml" Requires="v">
                <p:oleObj name="Equation" r:id="rId18" imgW="2158920" imgH="228600" progId="Equation.DSMT4">
                  <p:embed/>
                </p:oleObj>
              </mc:Choice>
              <mc:Fallback>
                <p:oleObj name="Equation" r:id="rId18" imgW="2158920" imgH="228600" progId="Equation.DSMT4">
                  <p:embed/>
                  <p:pic>
                    <p:nvPicPr>
                      <p:cNvPr id="72" name="对象 71"/>
                      <p:cNvPicPr/>
                      <p:nvPr/>
                    </p:nvPicPr>
                    <p:blipFill>
                      <a:blip r:embed="rId19"/>
                      <a:stretch>
                        <a:fillRect/>
                      </a:stretch>
                    </p:blipFill>
                    <p:spPr>
                      <a:xfrm>
                        <a:off x="5692641" y="4299942"/>
                        <a:ext cx="2911807" cy="308309"/>
                      </a:xfrm>
                      <a:prstGeom prst="rect">
                        <a:avLst/>
                      </a:prstGeom>
                    </p:spPr>
                  </p:pic>
                </p:oleObj>
              </mc:Fallback>
            </mc:AlternateContent>
          </a:graphicData>
        </a:graphic>
      </p:graphicFrame>
      <p:cxnSp>
        <p:nvCxnSpPr>
          <p:cNvPr id="31" name="直接连接符 30">
            <a:extLst>
              <a:ext uri="{FF2B5EF4-FFF2-40B4-BE49-F238E27FC236}">
                <a16:creationId xmlns:a16="http://schemas.microsoft.com/office/drawing/2014/main" id="{5DA8BCA6-FDE0-4AC2-B1AD-36CACEA473FC}"/>
              </a:ext>
            </a:extLst>
          </p:cNvPr>
          <p:cNvCxnSpPr>
            <a:cxnSpLocks/>
          </p:cNvCxnSpPr>
          <p:nvPr/>
        </p:nvCxnSpPr>
        <p:spPr>
          <a:xfrm>
            <a:off x="3986518" y="1891740"/>
            <a:ext cx="0" cy="2912258"/>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93298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4"/>
          <p:cNvSpPr txBox="1"/>
          <p:nvPr/>
        </p:nvSpPr>
        <p:spPr>
          <a:xfrm>
            <a:off x="323528" y="267494"/>
            <a:ext cx="7128792" cy="72008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zh-CN" sz="28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电场和磁场空间分布的</a:t>
            </a:r>
            <a:r>
              <a:rPr lang="zh-CN" altLang="zh-CN" sz="2800" b="1" dirty="0">
                <a:solidFill>
                  <a:srgbClr val="0070C0"/>
                </a:solidFill>
                <a:latin typeface="微软雅黑" panose="020B0503020204020204" pitchFamily="34" charset="-122"/>
                <a:ea typeface="微软雅黑" panose="020B0503020204020204" pitchFamily="34" charset="-122"/>
              </a:rPr>
              <a:t>场源因果规律</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pic>
        <p:nvPicPr>
          <p:cNvPr id="34"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1835696" y="3784395"/>
            <a:ext cx="792088" cy="73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组合 31"/>
          <p:cNvGrpSpPr/>
          <p:nvPr/>
        </p:nvGrpSpPr>
        <p:grpSpPr>
          <a:xfrm>
            <a:off x="1331640" y="1490043"/>
            <a:ext cx="1724447" cy="2502252"/>
            <a:chOff x="2271489" y="1365642"/>
            <a:chExt cx="1724447" cy="2502252"/>
          </a:xfrm>
        </p:grpSpPr>
        <p:sp>
          <p:nvSpPr>
            <p:cNvPr id="33" name="Shape 1452"/>
            <p:cNvSpPr/>
            <p:nvPr/>
          </p:nvSpPr>
          <p:spPr>
            <a:xfrm>
              <a:off x="2271489" y="1995686"/>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62" name="Shape 1460"/>
            <p:cNvSpPr/>
            <p:nvPr/>
          </p:nvSpPr>
          <p:spPr>
            <a:xfrm>
              <a:off x="2493170" y="1365642"/>
              <a:ext cx="1266825" cy="12664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63" name="Group 20"/>
            <p:cNvGrpSpPr>
              <a:grpSpLocks/>
            </p:cNvGrpSpPr>
            <p:nvPr/>
          </p:nvGrpSpPr>
          <p:grpSpPr bwMode="auto">
            <a:xfrm>
              <a:off x="2439194" y="1395796"/>
              <a:ext cx="355600" cy="355490"/>
              <a:chOff x="1369087" y="2088729"/>
              <a:chExt cx="474017" cy="474016"/>
            </a:xfrm>
          </p:grpSpPr>
          <p:sp>
            <p:nvSpPr>
              <p:cNvPr id="66"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67" name="Shape 1464"/>
              <p:cNvSpPr/>
              <p:nvPr/>
            </p:nvSpPr>
            <p:spPr>
              <a:xfrm>
                <a:off x="1477010" y="2232627"/>
                <a:ext cx="232776" cy="186221"/>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64" name="Text Placeholder 5"/>
            <p:cNvSpPr txBox="1">
              <a:spLocks/>
            </p:cNvSpPr>
            <p:nvPr/>
          </p:nvSpPr>
          <p:spPr>
            <a:xfrm>
              <a:off x="2627784" y="1707654"/>
              <a:ext cx="981075" cy="502872"/>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Font typeface="Arial" pitchFamily="34" charset="0"/>
                <a:buNone/>
                <a:defRPr/>
              </a:pPr>
              <a:r>
                <a:rPr lang="en-US" altLang="zh-CN"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endParaRPr lang="zh-CN" altLang="en-US"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Text Placeholder 6"/>
            <p:cNvSpPr txBox="1">
              <a:spLocks/>
            </p:cNvSpPr>
            <p:nvPr/>
          </p:nvSpPr>
          <p:spPr>
            <a:xfrm>
              <a:off x="2500662" y="2807389"/>
              <a:ext cx="1207242" cy="850637"/>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2400" b="1" dirty="0">
                  <a:latin typeface="华文新魏" panose="02010800040101010101" pitchFamily="2" charset="-122"/>
                  <a:ea typeface="华文新魏" panose="02010800040101010101" pitchFamily="2" charset="-122"/>
                  <a:cs typeface="Segoe UI Semilight" panose="020B0402040204020203" pitchFamily="34" charset="0"/>
                </a:rPr>
                <a:t>电磁场分类</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grpSp>
      <p:grpSp>
        <p:nvGrpSpPr>
          <p:cNvPr id="68" name="组合 67"/>
          <p:cNvGrpSpPr/>
          <p:nvPr/>
        </p:nvGrpSpPr>
        <p:grpSpPr>
          <a:xfrm>
            <a:off x="3704159" y="1491630"/>
            <a:ext cx="1724447" cy="2492252"/>
            <a:chOff x="5148064" y="1367229"/>
            <a:chExt cx="1724447" cy="2492252"/>
          </a:xfrm>
        </p:grpSpPr>
        <p:sp>
          <p:nvSpPr>
            <p:cNvPr id="69" name="Shape 1452"/>
            <p:cNvSpPr/>
            <p:nvPr/>
          </p:nvSpPr>
          <p:spPr>
            <a:xfrm>
              <a:off x="5148064" y="1987273"/>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70" name="组合 69"/>
            <p:cNvGrpSpPr/>
            <p:nvPr/>
          </p:nvGrpSpPr>
          <p:grpSpPr>
            <a:xfrm>
              <a:off x="5220072" y="1367229"/>
              <a:ext cx="1604937" cy="2448272"/>
              <a:chOff x="5220072" y="1367229"/>
              <a:chExt cx="1604937" cy="2448272"/>
            </a:xfrm>
          </p:grpSpPr>
          <p:sp>
            <p:nvSpPr>
              <p:cNvPr id="71" name="Shape 1471"/>
              <p:cNvSpPr/>
              <p:nvPr/>
            </p:nvSpPr>
            <p:spPr>
              <a:xfrm>
                <a:off x="5392539" y="1367229"/>
                <a:ext cx="1262063" cy="12632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72" name="Group 40"/>
              <p:cNvGrpSpPr>
                <a:grpSpLocks/>
              </p:cNvGrpSpPr>
              <p:nvPr/>
            </p:nvGrpSpPr>
            <p:grpSpPr bwMode="auto">
              <a:xfrm>
                <a:off x="5324276" y="1395796"/>
                <a:ext cx="355600" cy="355490"/>
                <a:chOff x="8994965" y="2088733"/>
                <a:chExt cx="474017" cy="474017"/>
              </a:xfrm>
            </p:grpSpPr>
            <p:sp>
              <p:nvSpPr>
                <p:cNvPr id="75"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76" name="Shape 1481"/>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73" name="Text Placeholder 5"/>
              <p:cNvSpPr txBox="1">
                <a:spLocks/>
              </p:cNvSpPr>
              <p:nvPr/>
            </p:nvSpPr>
            <p:spPr>
              <a:xfrm>
                <a:off x="5652119" y="1847692"/>
                <a:ext cx="802859" cy="279162"/>
              </a:xfrm>
              <a:prstGeom prst="rect">
                <a:avLst/>
              </a:prstGeom>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Text Placeholder 6"/>
              <p:cNvSpPr txBox="1">
                <a:spLocks/>
              </p:cNvSpPr>
              <p:nvPr/>
            </p:nvSpPr>
            <p:spPr>
              <a:xfrm>
                <a:off x="5220072" y="2735381"/>
                <a:ext cx="1604937" cy="1080120"/>
              </a:xfrm>
              <a:prstGeom prst="rect">
                <a:avLst/>
              </a:prstGeom>
            </p:spPr>
            <p:txBody>
              <a:bodyPr lIns="65032" tIns="32516" rIns="65032" bIns="32516" anchor="ctr"/>
              <a:lstStyle>
                <a:defPPr>
                  <a:defRPr lang="zh-CN"/>
                </a:defPPr>
                <a:lvl1pPr indent="0" algn="ctr">
                  <a:lnSpc>
                    <a:spcPct val="100000"/>
                  </a:lnSpc>
                  <a:spcBef>
                    <a:spcPct val="20000"/>
                  </a:spcBef>
                  <a:buFont typeface="Arial" pitchFamily="34" charset="0"/>
                  <a:buNone/>
                  <a:defRPr sz="2400" b="1">
                    <a:latin typeface="华文新魏" panose="02010800040101010101" pitchFamily="2" charset="-122"/>
                    <a:ea typeface="华文新魏" panose="02010800040101010101" pitchFamily="2" charset="-122"/>
                    <a:cs typeface="Segoe UI Semilight" panose="020B0402040204020203"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0"/>
                  </a:spcBef>
                </a:pPr>
                <a:r>
                  <a:rPr lang="zh-CN" altLang="en-US" dirty="0"/>
                  <a:t>真空中</a:t>
                </a:r>
                <a:endParaRPr lang="en-US" altLang="zh-CN" dirty="0"/>
              </a:p>
              <a:p>
                <a:pPr>
                  <a:spcBef>
                    <a:spcPts val="0"/>
                  </a:spcBef>
                </a:pPr>
                <a:r>
                  <a:rPr lang="zh-CN" altLang="en-US" dirty="0"/>
                  <a:t>电磁场</a:t>
                </a:r>
                <a:endParaRPr lang="en-US" altLang="zh-CN" dirty="0"/>
              </a:p>
              <a:p>
                <a:pPr>
                  <a:spcBef>
                    <a:spcPts val="0"/>
                  </a:spcBef>
                </a:pPr>
                <a:r>
                  <a:rPr lang="zh-CN" altLang="en-US" dirty="0"/>
                  <a:t>因果规律</a:t>
                </a:r>
                <a:endParaRPr lang="en-US" altLang="zh-CN" dirty="0"/>
              </a:p>
            </p:txBody>
          </p:sp>
        </p:grpSp>
      </p:grpSp>
      <p:grpSp>
        <p:nvGrpSpPr>
          <p:cNvPr id="77" name="组合 76"/>
          <p:cNvGrpSpPr/>
          <p:nvPr/>
        </p:nvGrpSpPr>
        <p:grpSpPr>
          <a:xfrm>
            <a:off x="6012160" y="1491630"/>
            <a:ext cx="1724447" cy="2506821"/>
            <a:chOff x="5148064" y="1367229"/>
            <a:chExt cx="1724447" cy="2506821"/>
          </a:xfrm>
        </p:grpSpPr>
        <p:sp>
          <p:nvSpPr>
            <p:cNvPr id="78" name="Shape 1452"/>
            <p:cNvSpPr/>
            <p:nvPr/>
          </p:nvSpPr>
          <p:spPr>
            <a:xfrm>
              <a:off x="5148064" y="1987273"/>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79" name="组合 78"/>
            <p:cNvGrpSpPr/>
            <p:nvPr/>
          </p:nvGrpSpPr>
          <p:grpSpPr>
            <a:xfrm>
              <a:off x="5148064" y="1367229"/>
              <a:ext cx="1724447" cy="2506821"/>
              <a:chOff x="5148064" y="1367229"/>
              <a:chExt cx="1724447" cy="2506821"/>
            </a:xfrm>
          </p:grpSpPr>
          <p:sp>
            <p:nvSpPr>
              <p:cNvPr id="80" name="Shape 1471"/>
              <p:cNvSpPr/>
              <p:nvPr/>
            </p:nvSpPr>
            <p:spPr>
              <a:xfrm>
                <a:off x="5392539" y="1367229"/>
                <a:ext cx="1262063" cy="12632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81" name="Group 40"/>
              <p:cNvGrpSpPr>
                <a:grpSpLocks/>
              </p:cNvGrpSpPr>
              <p:nvPr/>
            </p:nvGrpSpPr>
            <p:grpSpPr bwMode="auto">
              <a:xfrm>
                <a:off x="5324276" y="1395796"/>
                <a:ext cx="355600" cy="355490"/>
                <a:chOff x="8994965" y="2088733"/>
                <a:chExt cx="474017" cy="474017"/>
              </a:xfrm>
            </p:grpSpPr>
            <p:sp>
              <p:nvSpPr>
                <p:cNvPr id="84"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85" name="Shape 1481"/>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82" name="Text Placeholder 5"/>
              <p:cNvSpPr txBox="1">
                <a:spLocks/>
              </p:cNvSpPr>
              <p:nvPr/>
            </p:nvSpPr>
            <p:spPr>
              <a:xfrm>
                <a:off x="5637604" y="1847692"/>
                <a:ext cx="802859" cy="279162"/>
              </a:xfrm>
              <a:prstGeom prst="rect">
                <a:avLst/>
              </a:prstGeom>
              <a:solidFill>
                <a:schemeClr val="accent3"/>
              </a:solidFill>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3</a:t>
                </a:r>
                <a:endPar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 Placeholder 6"/>
              <p:cNvSpPr txBox="1">
                <a:spLocks/>
              </p:cNvSpPr>
              <p:nvPr/>
            </p:nvSpPr>
            <p:spPr>
              <a:xfrm>
                <a:off x="5148064" y="2807389"/>
                <a:ext cx="1724447" cy="1066661"/>
              </a:xfrm>
              <a:prstGeom prst="rect">
                <a:avLst/>
              </a:prstGeom>
            </p:spPr>
            <p:txBody>
              <a:bodyPr lIns="65032" tIns="32516" rIns="65032" bIns="32516" anchor="ctr"/>
              <a:lstStyle>
                <a:defPPr>
                  <a:defRPr lang="zh-CN"/>
                </a:defPPr>
                <a:lvl1pPr indent="0" algn="ctr">
                  <a:lnSpc>
                    <a:spcPct val="120000"/>
                  </a:lnSpc>
                  <a:spcBef>
                    <a:spcPct val="20000"/>
                  </a:spcBef>
                  <a:buFont typeface="Arial" pitchFamily="34" charset="0"/>
                  <a:buNone/>
                  <a:defRPr sz="2400" b="1">
                    <a:latin typeface="华文新魏" panose="02010800040101010101" pitchFamily="2" charset="-122"/>
                    <a:ea typeface="华文新魏" panose="02010800040101010101" pitchFamily="2" charset="-122"/>
                    <a:cs typeface="Segoe UI Semilight" panose="020B0402040204020203"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spcBef>
                    <a:spcPts val="0"/>
                  </a:spcBef>
                </a:pPr>
                <a:r>
                  <a:rPr lang="zh-CN" altLang="zh-CN"/>
                  <a:t>物质空间</a:t>
                </a:r>
                <a:r>
                  <a:rPr lang="zh-CN" altLang="en-US"/>
                  <a:t>中</a:t>
                </a:r>
                <a:endParaRPr lang="en-US" altLang="zh-CN" dirty="0"/>
              </a:p>
              <a:p>
                <a:pPr>
                  <a:lnSpc>
                    <a:spcPct val="100000"/>
                  </a:lnSpc>
                  <a:spcBef>
                    <a:spcPts val="0"/>
                  </a:spcBef>
                </a:pPr>
                <a:r>
                  <a:rPr lang="zh-CN" altLang="zh-CN" dirty="0"/>
                  <a:t>电磁场</a:t>
                </a:r>
                <a:endParaRPr lang="en-US" altLang="zh-CN" dirty="0"/>
              </a:p>
              <a:p>
                <a:pPr>
                  <a:lnSpc>
                    <a:spcPct val="100000"/>
                  </a:lnSpc>
                  <a:spcBef>
                    <a:spcPts val="0"/>
                  </a:spcBef>
                </a:pPr>
                <a:r>
                  <a:rPr lang="zh-CN" altLang="zh-CN" dirty="0"/>
                  <a:t>因果规律</a:t>
                </a:r>
                <a:endParaRPr lang="en-US" altLang="zh-CN" dirty="0"/>
              </a:p>
            </p:txBody>
          </p:sp>
        </p:grpSp>
      </p:grpSp>
      <p:pic>
        <p:nvPicPr>
          <p:cNvPr id="35" name="Picture 22" descr="u=2454598576,2208575018&amp;fm=26&amp;gp=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6732240" y="3795886"/>
            <a:ext cx="504056" cy="70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355976" y="3784395"/>
            <a:ext cx="792088" cy="73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576285588"/>
      </p:ext>
    </p:extLst>
  </p:cSld>
  <p:clrMapOvr>
    <a:masterClrMapping/>
  </p:clrMapOvr>
  <mc:AlternateContent xmlns:mc="http://schemas.openxmlformats.org/markup-compatibility/2006" xmlns:p14="http://schemas.microsoft.com/office/powerpoint/2010/main">
    <mc:Choice Requires="p14">
      <p:transition p14:dur="10" advTm="58438"/>
    </mc:Choice>
    <mc:Fallback xmlns="">
      <p:transition advTm="5843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Isosceles Triangle 2"/>
          <p:cNvSpPr/>
          <p:nvPr/>
        </p:nvSpPr>
        <p:spPr bwMode="auto">
          <a:xfrm>
            <a:off x="1354410" y="4085082"/>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2"/>
          <p:cNvSpPr/>
          <p:nvPr/>
        </p:nvSpPr>
        <p:spPr bwMode="auto">
          <a:xfrm>
            <a:off x="1965598" y="3704199"/>
            <a:ext cx="1009650" cy="109979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Isosceles Triangle 2"/>
          <p:cNvSpPr/>
          <p:nvPr/>
        </p:nvSpPr>
        <p:spPr bwMode="auto">
          <a:xfrm>
            <a:off x="2743473" y="3966055"/>
            <a:ext cx="927100" cy="83794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Isosceles Triangle 2"/>
          <p:cNvSpPr/>
          <p:nvPr/>
        </p:nvSpPr>
        <p:spPr bwMode="auto">
          <a:xfrm>
            <a:off x="3441974" y="4226325"/>
            <a:ext cx="865187"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2"/>
          <p:cNvSpPr/>
          <p:nvPr/>
        </p:nvSpPr>
        <p:spPr bwMode="auto">
          <a:xfrm>
            <a:off x="4027760" y="4085083"/>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Isosceles Triangle 2"/>
          <p:cNvSpPr/>
          <p:nvPr/>
        </p:nvSpPr>
        <p:spPr bwMode="auto">
          <a:xfrm>
            <a:off x="4638948" y="4385026"/>
            <a:ext cx="1009650" cy="41897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Isosceles Triangle 2"/>
          <p:cNvSpPr/>
          <p:nvPr/>
        </p:nvSpPr>
        <p:spPr bwMode="auto">
          <a:xfrm>
            <a:off x="5169173" y="3551845"/>
            <a:ext cx="1073150" cy="125215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Isosceles Triangle 2"/>
          <p:cNvSpPr/>
          <p:nvPr/>
        </p:nvSpPr>
        <p:spPr bwMode="auto">
          <a:xfrm>
            <a:off x="5734323" y="4226325"/>
            <a:ext cx="1001712"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Isosceles Triangle 2"/>
          <p:cNvSpPr/>
          <p:nvPr/>
        </p:nvSpPr>
        <p:spPr bwMode="auto">
          <a:xfrm>
            <a:off x="6226448" y="4085083"/>
            <a:ext cx="116840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Isosceles Triangle 2"/>
          <p:cNvSpPr/>
          <p:nvPr/>
        </p:nvSpPr>
        <p:spPr bwMode="auto">
          <a:xfrm>
            <a:off x="6810648" y="3972403"/>
            <a:ext cx="1001712" cy="83159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965497" y="1812761"/>
            <a:ext cx="3406703" cy="830997"/>
          </a:xfrm>
          <a:prstGeom prst="rect">
            <a:avLst/>
          </a:prstGeom>
        </p:spPr>
        <p:txBody>
          <a:bodyPr wrap="none">
            <a:spAutoFit/>
          </a:bodyPr>
          <a:lstStyle/>
          <a:p>
            <a:pPr algn="ctr"/>
            <a:r>
              <a:rPr lang="zh-CN" altLang="en-US" sz="4400" b="1" dirty="0">
                <a:latin typeface="微软雅黑" panose="020B0503020204020204" pitchFamily="34" charset="-122"/>
                <a:ea typeface="微软雅黑" panose="020B0503020204020204" pitchFamily="34" charset="-122"/>
              </a:rPr>
              <a:t> </a:t>
            </a:r>
            <a:r>
              <a:rPr lang="zh-CN" altLang="en-US" sz="4800" b="1" dirty="0">
                <a:latin typeface="微软雅黑" panose="020B0503020204020204" pitchFamily="34" charset="-122"/>
                <a:ea typeface="微软雅黑" panose="020B0503020204020204" pitchFamily="34" charset="-122"/>
              </a:rPr>
              <a:t>谢谢倾听！</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4"/>
          <p:cNvSpPr txBox="1"/>
          <p:nvPr/>
        </p:nvSpPr>
        <p:spPr>
          <a:xfrm>
            <a:off x="323528" y="267494"/>
            <a:ext cx="7128792" cy="72008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zh-CN" sz="28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电场和磁场空间分布的</a:t>
            </a:r>
            <a:r>
              <a:rPr lang="zh-CN" altLang="zh-CN" sz="2800" b="1" dirty="0">
                <a:solidFill>
                  <a:srgbClr val="0070C0"/>
                </a:solidFill>
                <a:latin typeface="微软雅黑" panose="020B0503020204020204" pitchFamily="34" charset="-122"/>
                <a:ea typeface="微软雅黑" panose="020B0503020204020204" pitchFamily="34" charset="-122"/>
              </a:rPr>
              <a:t>场源因果规律</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pic>
        <p:nvPicPr>
          <p:cNvPr id="34"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1835696" y="3784395"/>
            <a:ext cx="792088" cy="73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组合 31"/>
          <p:cNvGrpSpPr/>
          <p:nvPr/>
        </p:nvGrpSpPr>
        <p:grpSpPr>
          <a:xfrm>
            <a:off x="1331640" y="1490043"/>
            <a:ext cx="1724447" cy="2502252"/>
            <a:chOff x="2271489" y="1365642"/>
            <a:chExt cx="1724447" cy="2502252"/>
          </a:xfrm>
        </p:grpSpPr>
        <p:sp>
          <p:nvSpPr>
            <p:cNvPr id="33" name="Shape 1452"/>
            <p:cNvSpPr/>
            <p:nvPr/>
          </p:nvSpPr>
          <p:spPr>
            <a:xfrm>
              <a:off x="2271489" y="1995686"/>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62" name="Shape 1460"/>
            <p:cNvSpPr/>
            <p:nvPr/>
          </p:nvSpPr>
          <p:spPr>
            <a:xfrm>
              <a:off x="2493170" y="1365642"/>
              <a:ext cx="1266825" cy="12664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63" name="Group 20"/>
            <p:cNvGrpSpPr>
              <a:grpSpLocks/>
            </p:cNvGrpSpPr>
            <p:nvPr/>
          </p:nvGrpSpPr>
          <p:grpSpPr bwMode="auto">
            <a:xfrm>
              <a:off x="2439194" y="1395796"/>
              <a:ext cx="355600" cy="355490"/>
              <a:chOff x="1369087" y="2088729"/>
              <a:chExt cx="474017" cy="474016"/>
            </a:xfrm>
          </p:grpSpPr>
          <p:sp>
            <p:nvSpPr>
              <p:cNvPr id="66"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67" name="Shape 1464"/>
              <p:cNvSpPr/>
              <p:nvPr/>
            </p:nvSpPr>
            <p:spPr>
              <a:xfrm>
                <a:off x="1477010" y="2232627"/>
                <a:ext cx="232776" cy="186221"/>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64" name="Text Placeholder 5"/>
            <p:cNvSpPr txBox="1">
              <a:spLocks/>
            </p:cNvSpPr>
            <p:nvPr/>
          </p:nvSpPr>
          <p:spPr>
            <a:xfrm>
              <a:off x="2627784" y="1707654"/>
              <a:ext cx="981075" cy="502872"/>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Font typeface="Arial" pitchFamily="34" charset="0"/>
                <a:buNone/>
                <a:defRPr/>
              </a:pPr>
              <a:r>
                <a:rPr lang="en-US" altLang="zh-CN"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endParaRPr lang="zh-CN" altLang="en-US"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Text Placeholder 6"/>
            <p:cNvSpPr txBox="1">
              <a:spLocks/>
            </p:cNvSpPr>
            <p:nvPr/>
          </p:nvSpPr>
          <p:spPr>
            <a:xfrm>
              <a:off x="2500662" y="2807389"/>
              <a:ext cx="1207242" cy="850637"/>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2400" b="1" dirty="0">
                  <a:latin typeface="华文新魏" panose="02010800040101010101" pitchFamily="2" charset="-122"/>
                  <a:ea typeface="华文新魏" panose="02010800040101010101" pitchFamily="2" charset="-122"/>
                  <a:cs typeface="Segoe UI Semilight" panose="020B0402040204020203" pitchFamily="34" charset="0"/>
                </a:rPr>
                <a:t>电磁场分类</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grpSp>
      <p:grpSp>
        <p:nvGrpSpPr>
          <p:cNvPr id="68" name="组合 67"/>
          <p:cNvGrpSpPr/>
          <p:nvPr/>
        </p:nvGrpSpPr>
        <p:grpSpPr>
          <a:xfrm>
            <a:off x="3704159" y="1491630"/>
            <a:ext cx="1724447" cy="2492252"/>
            <a:chOff x="5148064" y="1367229"/>
            <a:chExt cx="1724447" cy="2492252"/>
          </a:xfrm>
        </p:grpSpPr>
        <p:sp>
          <p:nvSpPr>
            <p:cNvPr id="69" name="Shape 1452"/>
            <p:cNvSpPr/>
            <p:nvPr/>
          </p:nvSpPr>
          <p:spPr>
            <a:xfrm>
              <a:off x="5148064" y="1987273"/>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70" name="组合 69"/>
            <p:cNvGrpSpPr/>
            <p:nvPr/>
          </p:nvGrpSpPr>
          <p:grpSpPr>
            <a:xfrm>
              <a:off x="5220072" y="1367229"/>
              <a:ext cx="1604937" cy="2448272"/>
              <a:chOff x="5220072" y="1367229"/>
              <a:chExt cx="1604937" cy="2448272"/>
            </a:xfrm>
          </p:grpSpPr>
          <p:sp>
            <p:nvSpPr>
              <p:cNvPr id="71" name="Shape 1471"/>
              <p:cNvSpPr/>
              <p:nvPr/>
            </p:nvSpPr>
            <p:spPr>
              <a:xfrm>
                <a:off x="5392539" y="1367229"/>
                <a:ext cx="1262063" cy="12632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72" name="Group 40"/>
              <p:cNvGrpSpPr>
                <a:grpSpLocks/>
              </p:cNvGrpSpPr>
              <p:nvPr/>
            </p:nvGrpSpPr>
            <p:grpSpPr bwMode="auto">
              <a:xfrm>
                <a:off x="5324276" y="1395796"/>
                <a:ext cx="355600" cy="355490"/>
                <a:chOff x="8994965" y="2088733"/>
                <a:chExt cx="474017" cy="474017"/>
              </a:xfrm>
            </p:grpSpPr>
            <p:sp>
              <p:nvSpPr>
                <p:cNvPr id="75"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76" name="Shape 1481"/>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73" name="Text Placeholder 5"/>
              <p:cNvSpPr txBox="1">
                <a:spLocks/>
              </p:cNvSpPr>
              <p:nvPr/>
            </p:nvSpPr>
            <p:spPr>
              <a:xfrm>
                <a:off x="5652119" y="1847692"/>
                <a:ext cx="802859" cy="279162"/>
              </a:xfrm>
              <a:prstGeom prst="rect">
                <a:avLst/>
              </a:prstGeom>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Text Placeholder 6"/>
              <p:cNvSpPr txBox="1">
                <a:spLocks/>
              </p:cNvSpPr>
              <p:nvPr/>
            </p:nvSpPr>
            <p:spPr>
              <a:xfrm>
                <a:off x="5220072" y="2735381"/>
                <a:ext cx="1604937" cy="1080120"/>
              </a:xfrm>
              <a:prstGeom prst="rect">
                <a:avLst/>
              </a:prstGeom>
            </p:spPr>
            <p:txBody>
              <a:bodyPr lIns="65032" tIns="32516" rIns="65032" bIns="32516" anchor="ctr"/>
              <a:lstStyle>
                <a:defPPr>
                  <a:defRPr lang="zh-CN"/>
                </a:defPPr>
                <a:lvl1pPr indent="0" algn="ctr">
                  <a:lnSpc>
                    <a:spcPct val="100000"/>
                  </a:lnSpc>
                  <a:spcBef>
                    <a:spcPct val="20000"/>
                  </a:spcBef>
                  <a:buFont typeface="Arial" pitchFamily="34" charset="0"/>
                  <a:buNone/>
                  <a:defRPr sz="2400" b="1">
                    <a:latin typeface="华文新魏" panose="02010800040101010101" pitchFamily="2" charset="-122"/>
                    <a:ea typeface="华文新魏" panose="02010800040101010101" pitchFamily="2" charset="-122"/>
                    <a:cs typeface="Segoe UI Semilight" panose="020B0402040204020203"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0"/>
                  </a:spcBef>
                </a:pPr>
                <a:r>
                  <a:rPr lang="zh-CN" altLang="en-US" dirty="0"/>
                  <a:t>真空中</a:t>
                </a:r>
                <a:endParaRPr lang="en-US" altLang="zh-CN" dirty="0"/>
              </a:p>
              <a:p>
                <a:pPr>
                  <a:spcBef>
                    <a:spcPts val="0"/>
                  </a:spcBef>
                </a:pPr>
                <a:r>
                  <a:rPr lang="zh-CN" altLang="en-US" dirty="0"/>
                  <a:t>电磁场</a:t>
                </a:r>
                <a:endParaRPr lang="en-US" altLang="zh-CN" dirty="0"/>
              </a:p>
              <a:p>
                <a:pPr>
                  <a:spcBef>
                    <a:spcPts val="0"/>
                  </a:spcBef>
                </a:pPr>
                <a:r>
                  <a:rPr lang="zh-CN" altLang="en-US" dirty="0"/>
                  <a:t>因果规律</a:t>
                </a:r>
                <a:endParaRPr lang="en-US" altLang="zh-CN" dirty="0"/>
              </a:p>
            </p:txBody>
          </p:sp>
        </p:grpSp>
      </p:grpSp>
      <p:grpSp>
        <p:nvGrpSpPr>
          <p:cNvPr id="77" name="组合 76"/>
          <p:cNvGrpSpPr/>
          <p:nvPr/>
        </p:nvGrpSpPr>
        <p:grpSpPr>
          <a:xfrm>
            <a:off x="6012160" y="1491630"/>
            <a:ext cx="1724447" cy="2506821"/>
            <a:chOff x="5148064" y="1367229"/>
            <a:chExt cx="1724447" cy="2506821"/>
          </a:xfrm>
        </p:grpSpPr>
        <p:sp>
          <p:nvSpPr>
            <p:cNvPr id="78" name="Shape 1452"/>
            <p:cNvSpPr/>
            <p:nvPr/>
          </p:nvSpPr>
          <p:spPr>
            <a:xfrm>
              <a:off x="5148064" y="1987273"/>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79" name="组合 78"/>
            <p:cNvGrpSpPr/>
            <p:nvPr/>
          </p:nvGrpSpPr>
          <p:grpSpPr>
            <a:xfrm>
              <a:off x="5148064" y="1367229"/>
              <a:ext cx="1724447" cy="2506821"/>
              <a:chOff x="5148064" y="1367229"/>
              <a:chExt cx="1724447" cy="2506821"/>
            </a:xfrm>
          </p:grpSpPr>
          <p:sp>
            <p:nvSpPr>
              <p:cNvPr id="80" name="Shape 1471"/>
              <p:cNvSpPr/>
              <p:nvPr/>
            </p:nvSpPr>
            <p:spPr>
              <a:xfrm>
                <a:off x="5392539" y="1367229"/>
                <a:ext cx="1262063" cy="12632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81" name="Group 40"/>
              <p:cNvGrpSpPr>
                <a:grpSpLocks/>
              </p:cNvGrpSpPr>
              <p:nvPr/>
            </p:nvGrpSpPr>
            <p:grpSpPr bwMode="auto">
              <a:xfrm>
                <a:off x="5324276" y="1395796"/>
                <a:ext cx="355600" cy="355490"/>
                <a:chOff x="8994965" y="2088733"/>
                <a:chExt cx="474017" cy="474017"/>
              </a:xfrm>
            </p:grpSpPr>
            <p:sp>
              <p:nvSpPr>
                <p:cNvPr id="84"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85" name="Shape 1481"/>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82" name="Text Placeholder 5"/>
              <p:cNvSpPr txBox="1">
                <a:spLocks/>
              </p:cNvSpPr>
              <p:nvPr/>
            </p:nvSpPr>
            <p:spPr>
              <a:xfrm>
                <a:off x="5637604" y="1847692"/>
                <a:ext cx="802859" cy="279162"/>
              </a:xfrm>
              <a:prstGeom prst="rect">
                <a:avLst/>
              </a:prstGeom>
              <a:solidFill>
                <a:schemeClr val="accent3"/>
              </a:solidFill>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3</a:t>
                </a:r>
                <a:endPar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 Placeholder 6"/>
              <p:cNvSpPr txBox="1">
                <a:spLocks/>
              </p:cNvSpPr>
              <p:nvPr/>
            </p:nvSpPr>
            <p:spPr>
              <a:xfrm>
                <a:off x="5148064" y="2807389"/>
                <a:ext cx="1724447" cy="1066661"/>
              </a:xfrm>
              <a:prstGeom prst="rect">
                <a:avLst/>
              </a:prstGeom>
            </p:spPr>
            <p:txBody>
              <a:bodyPr lIns="65032" tIns="32516" rIns="65032" bIns="32516" anchor="ctr"/>
              <a:lstStyle>
                <a:defPPr>
                  <a:defRPr lang="zh-CN"/>
                </a:defPPr>
                <a:lvl1pPr indent="0" algn="ctr">
                  <a:lnSpc>
                    <a:spcPct val="120000"/>
                  </a:lnSpc>
                  <a:spcBef>
                    <a:spcPct val="20000"/>
                  </a:spcBef>
                  <a:buFont typeface="Arial" pitchFamily="34" charset="0"/>
                  <a:buNone/>
                  <a:defRPr sz="2400" b="1">
                    <a:latin typeface="华文新魏" panose="02010800040101010101" pitchFamily="2" charset="-122"/>
                    <a:ea typeface="华文新魏" panose="02010800040101010101" pitchFamily="2" charset="-122"/>
                    <a:cs typeface="Segoe UI Semilight" panose="020B0402040204020203"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spcBef>
                    <a:spcPts val="0"/>
                  </a:spcBef>
                </a:pPr>
                <a:r>
                  <a:rPr lang="zh-CN" altLang="zh-CN"/>
                  <a:t>物质空间</a:t>
                </a:r>
                <a:r>
                  <a:rPr lang="zh-CN" altLang="en-US"/>
                  <a:t>中</a:t>
                </a:r>
                <a:endParaRPr lang="en-US" altLang="zh-CN" dirty="0"/>
              </a:p>
              <a:p>
                <a:pPr>
                  <a:lnSpc>
                    <a:spcPct val="100000"/>
                  </a:lnSpc>
                  <a:spcBef>
                    <a:spcPts val="0"/>
                  </a:spcBef>
                </a:pPr>
                <a:r>
                  <a:rPr lang="zh-CN" altLang="zh-CN" dirty="0"/>
                  <a:t>电磁场</a:t>
                </a:r>
                <a:endParaRPr lang="en-US" altLang="zh-CN" dirty="0"/>
              </a:p>
              <a:p>
                <a:pPr>
                  <a:lnSpc>
                    <a:spcPct val="100000"/>
                  </a:lnSpc>
                  <a:spcBef>
                    <a:spcPts val="0"/>
                  </a:spcBef>
                </a:pPr>
                <a:r>
                  <a:rPr lang="zh-CN" altLang="zh-CN" dirty="0"/>
                  <a:t>因果规律</a:t>
                </a:r>
                <a:endParaRPr lang="en-US" altLang="zh-CN" dirty="0"/>
              </a:p>
            </p:txBody>
          </p:sp>
        </p:grpSp>
      </p:grpSp>
      <p:pic>
        <p:nvPicPr>
          <p:cNvPr id="35" name="Picture 22" descr="u=2454598576,2208575018&amp;fm=26&amp;gp=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6732240" y="3795886"/>
            <a:ext cx="504056" cy="70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355976" y="3784395"/>
            <a:ext cx="792088" cy="73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4440160"/>
      </p:ext>
    </p:extLst>
  </p:cSld>
  <p:clrMapOvr>
    <a:masterClrMapping/>
  </p:clrMapOvr>
  <mc:AlternateContent xmlns:mc="http://schemas.openxmlformats.org/markup-compatibility/2006" xmlns:p14="http://schemas.microsoft.com/office/powerpoint/2010/main">
    <mc:Choice Requires="p14">
      <p:transition p14:dur="10" advTm="58438"/>
    </mc:Choice>
    <mc:Fallback xmlns="">
      <p:transition advTm="5843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29381" y="468998"/>
            <a:ext cx="3610571" cy="518576"/>
          </a:xfrm>
          <a:prstGeom prst="rect">
            <a:avLst/>
          </a:prstGeom>
        </p:spPr>
        <p:txBody>
          <a:bodyPr anchor="ctr">
            <a:noAutofit/>
          </a:bodyPr>
          <a:lstStyle/>
          <a:p>
            <a:pPr>
              <a:spcBef>
                <a:spcPct val="20000"/>
              </a:spcBef>
              <a:buFont typeface="Arial" panose="020B0604020202020204" pitchFamily="34" charset="0"/>
              <a:buNone/>
            </a:pPr>
            <a:r>
              <a:rPr lang="zh-CN" altLang="en-US" sz="2800" b="1" dirty="0">
                <a:latin typeface="华文新魏" panose="02010800040101010101" pitchFamily="2" charset="-122"/>
                <a:ea typeface="华文新魏" panose="02010800040101010101" pitchFamily="2" charset="-122"/>
                <a:cs typeface="Times New Roman" panose="02020603050405020304" pitchFamily="18" charset="0"/>
              </a:rPr>
              <a:t>物质的电磁效应包括</a:t>
            </a:r>
            <a:endParaRPr lang="en-US" altLang="zh-CN" sz="2800" b="1" dirty="0">
              <a:latin typeface="华文新魏" panose="02010800040101010101" pitchFamily="2" charset="-122"/>
              <a:ea typeface="华文新魏" panose="02010800040101010101" pitchFamily="2" charset="-122"/>
              <a:cs typeface="Times New Roman" panose="02020603050405020304" pitchFamily="18" charset="0"/>
            </a:endParaRPr>
          </a:p>
        </p:txBody>
      </p:sp>
      <p:pic>
        <p:nvPicPr>
          <p:cNvPr id="18"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092280" y="1275606"/>
            <a:ext cx="648072" cy="59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2" descr="u=2454598576,2208575018&amp;fm=26&amp;gp=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7236296" y="3291830"/>
            <a:ext cx="432048" cy="606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组合 19"/>
          <p:cNvGrpSpPr/>
          <p:nvPr/>
        </p:nvGrpSpPr>
        <p:grpSpPr>
          <a:xfrm>
            <a:off x="2123728" y="2427734"/>
            <a:ext cx="2799504" cy="504056"/>
            <a:chOff x="4716016" y="2283718"/>
            <a:chExt cx="2592288" cy="576064"/>
          </a:xfrm>
        </p:grpSpPr>
        <p:sp>
          <p:nvSpPr>
            <p:cNvPr id="21" name="圆角矩形 20"/>
            <p:cNvSpPr/>
            <p:nvPr/>
          </p:nvSpPr>
          <p:spPr>
            <a:xfrm>
              <a:off x="4716016" y="2283718"/>
              <a:ext cx="2592288" cy="576064"/>
            </a:xfrm>
            <a:prstGeom prst="roundRect">
              <a:avLst/>
            </a:prstGeom>
            <a:solidFill>
              <a:srgbClr val="F87A24"/>
            </a:solidFill>
            <a:ln>
              <a:solidFill>
                <a:srgbClr val="F87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       磁化现象</a:t>
              </a:r>
            </a:p>
          </p:txBody>
        </p:sp>
        <p:sp>
          <p:nvSpPr>
            <p:cNvPr id="22" name="Freeform 66"/>
            <p:cNvSpPr>
              <a:spLocks noEditPoints="1"/>
            </p:cNvSpPr>
            <p:nvPr/>
          </p:nvSpPr>
          <p:spPr bwMode="auto">
            <a:xfrm>
              <a:off x="4932040" y="2427734"/>
              <a:ext cx="432048" cy="288032"/>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3" name="组合 22"/>
          <p:cNvGrpSpPr/>
          <p:nvPr/>
        </p:nvGrpSpPr>
        <p:grpSpPr>
          <a:xfrm>
            <a:off x="2123728" y="1491630"/>
            <a:ext cx="2799504" cy="504056"/>
            <a:chOff x="4716016" y="987574"/>
            <a:chExt cx="2592288" cy="576064"/>
          </a:xfrm>
        </p:grpSpPr>
        <p:sp>
          <p:nvSpPr>
            <p:cNvPr id="35" name="圆角矩形 34"/>
            <p:cNvSpPr/>
            <p:nvPr/>
          </p:nvSpPr>
          <p:spPr>
            <a:xfrm>
              <a:off x="4716016" y="987574"/>
              <a:ext cx="2592288" cy="576064"/>
            </a:xfrm>
            <a:prstGeom prst="roundRect">
              <a:avLst/>
            </a:prstGeom>
            <a:ln>
              <a:solidFill>
                <a:srgbClr val="009E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       极化现象</a:t>
              </a:r>
            </a:p>
          </p:txBody>
        </p:sp>
        <p:sp>
          <p:nvSpPr>
            <p:cNvPr id="36" name="Freeform 62"/>
            <p:cNvSpPr>
              <a:spLocks noEditPoints="1"/>
            </p:cNvSpPr>
            <p:nvPr/>
          </p:nvSpPr>
          <p:spPr bwMode="auto">
            <a:xfrm>
              <a:off x="4996153" y="1059582"/>
              <a:ext cx="367935" cy="379561"/>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2123728" y="3435846"/>
            <a:ext cx="2799504" cy="504056"/>
            <a:chOff x="4716016" y="3363838"/>
            <a:chExt cx="2592288" cy="576064"/>
          </a:xfrm>
        </p:grpSpPr>
        <p:sp>
          <p:nvSpPr>
            <p:cNvPr id="38" name="圆角矩形 37"/>
            <p:cNvSpPr/>
            <p:nvPr/>
          </p:nvSpPr>
          <p:spPr>
            <a:xfrm>
              <a:off x="4716016" y="3363838"/>
              <a:ext cx="2592288" cy="57606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       感应（导电）现象</a:t>
              </a:r>
            </a:p>
          </p:txBody>
        </p:sp>
        <p:sp>
          <p:nvSpPr>
            <p:cNvPr id="39" name="Freeform 6"/>
            <p:cNvSpPr>
              <a:spLocks noEditPoints="1"/>
            </p:cNvSpPr>
            <p:nvPr/>
          </p:nvSpPr>
          <p:spPr bwMode="auto">
            <a:xfrm>
              <a:off x="4932045" y="3507854"/>
              <a:ext cx="288027" cy="288032"/>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0" name="圆角矩形 39"/>
          <p:cNvSpPr/>
          <p:nvPr/>
        </p:nvSpPr>
        <p:spPr>
          <a:xfrm>
            <a:off x="5652120" y="1419622"/>
            <a:ext cx="1368152"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ADA9"/>
                </a:solidFill>
              </a:rPr>
              <a:t>电介质</a:t>
            </a:r>
          </a:p>
        </p:txBody>
      </p:sp>
      <p:cxnSp>
        <p:nvCxnSpPr>
          <p:cNvPr id="41" name="直接连接符 40"/>
          <p:cNvCxnSpPr/>
          <p:nvPr/>
        </p:nvCxnSpPr>
        <p:spPr>
          <a:xfrm>
            <a:off x="5004048" y="1707654"/>
            <a:ext cx="86409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5652120" y="2355726"/>
            <a:ext cx="1368152"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87A24"/>
                </a:solidFill>
              </a:rPr>
              <a:t>磁介质</a:t>
            </a:r>
          </a:p>
        </p:txBody>
      </p:sp>
      <p:cxnSp>
        <p:nvCxnSpPr>
          <p:cNvPr id="43" name="直接连接符 42"/>
          <p:cNvCxnSpPr/>
          <p:nvPr/>
        </p:nvCxnSpPr>
        <p:spPr>
          <a:xfrm>
            <a:off x="5004048" y="2643758"/>
            <a:ext cx="864096" cy="0"/>
          </a:xfrm>
          <a:prstGeom prst="line">
            <a:avLst/>
          </a:prstGeom>
          <a:ln w="28575">
            <a:solidFill>
              <a:srgbClr val="F87A24"/>
            </a:solidFill>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5724128" y="3363838"/>
            <a:ext cx="1368152"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70C0"/>
                </a:solidFill>
              </a:rPr>
              <a:t>导电媒质</a:t>
            </a:r>
          </a:p>
        </p:txBody>
      </p:sp>
      <p:cxnSp>
        <p:nvCxnSpPr>
          <p:cNvPr id="45" name="直接连接符 44"/>
          <p:cNvCxnSpPr/>
          <p:nvPr/>
        </p:nvCxnSpPr>
        <p:spPr>
          <a:xfrm>
            <a:off x="5004048" y="3651870"/>
            <a:ext cx="86409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24"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092280" y="2211710"/>
            <a:ext cx="648072" cy="59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239833778"/>
      </p:ext>
    </p:extLst>
  </p:cSld>
  <p:clrMapOvr>
    <a:masterClrMapping/>
  </p:clrMapOvr>
  <mc:AlternateContent xmlns:mc="http://schemas.openxmlformats.org/markup-compatibility/2006" xmlns:p14="http://schemas.microsoft.com/office/powerpoint/2010/main">
    <mc:Choice Requires="p14">
      <p:transition spd="slow" p14:dur="2000" advTm="72381"/>
    </mc:Choice>
    <mc:Fallback xmlns="">
      <p:transition spd="slow" advTm="723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59528" y="2354059"/>
            <a:ext cx="2176367" cy="553998"/>
          </a:xfrm>
          <a:prstGeom prst="rect">
            <a:avLst/>
          </a:prstGeom>
        </p:spPr>
        <p:txBody>
          <a:bodyPr wrap="square">
            <a:spAutoFit/>
          </a:bodyPr>
          <a:lstStyle/>
          <a:p>
            <a:pPr algn="ctr"/>
            <a:r>
              <a:rPr lang="zh-CN" altLang="zh-CN" sz="1500" b="1" dirty="0">
                <a:latin typeface="Times New Roman" panose="02020603050405020304" pitchFamily="18" charset="0"/>
                <a:ea typeface="宋体" panose="02010600030101010101" pitchFamily="2" charset="-122"/>
                <a:cs typeface="Times New Roman" panose="02020603050405020304" pitchFamily="18" charset="0"/>
              </a:rPr>
              <a:t>格雷于</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1729</a:t>
            </a:r>
            <a:r>
              <a:rPr lang="zh-CN" altLang="zh-CN" sz="1500" b="1" dirty="0">
                <a:latin typeface="Times New Roman" panose="02020603050405020304" pitchFamily="18" charset="0"/>
                <a:ea typeface="宋体" panose="02010600030101010101" pitchFamily="2" charset="-122"/>
                <a:cs typeface="Times New Roman" panose="02020603050405020304" pitchFamily="18" charset="0"/>
              </a:rPr>
              <a:t>年所做的摩擦生电与传导实验</a:t>
            </a:r>
            <a:endParaRPr lang="zh-CN" altLang="en-US" sz="15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4644008" y="2404984"/>
            <a:ext cx="2898322" cy="323165"/>
          </a:xfrm>
          <a:prstGeom prst="rect">
            <a:avLst/>
          </a:prstGeom>
        </p:spPr>
        <p:txBody>
          <a:bodyPr wrap="square">
            <a:spAutoFit/>
          </a:bodyPr>
          <a:lstStyle/>
          <a:p>
            <a:r>
              <a:rPr lang="zh-CN" altLang="zh-CN" sz="1500" b="1" dirty="0">
                <a:latin typeface="Times New Roman" panose="02020603050405020304" pitchFamily="18" charset="0"/>
                <a:ea typeface="宋体" panose="02010600030101010101" pitchFamily="2" charset="-122"/>
                <a:cs typeface="Times New Roman" panose="02020603050405020304" pitchFamily="18" charset="0"/>
              </a:rPr>
              <a:t>伏特于</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1800</a:t>
            </a:r>
            <a:r>
              <a:rPr lang="zh-CN" altLang="zh-CN" sz="1500" b="1" dirty="0">
                <a:latin typeface="Times New Roman" panose="02020603050405020304" pitchFamily="18" charset="0"/>
                <a:ea typeface="宋体" panose="02010600030101010101" pitchFamily="2" charset="-122"/>
                <a:cs typeface="Times New Roman" panose="02020603050405020304" pitchFamily="18" charset="0"/>
              </a:rPr>
              <a:t>年发明了伏特电池</a:t>
            </a:r>
            <a:endParaRPr lang="zh-CN" altLang="en-US" sz="15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0835" y="917168"/>
            <a:ext cx="2357069" cy="1404157"/>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8974" y="990405"/>
            <a:ext cx="1871378" cy="1242138"/>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8704" y="841005"/>
            <a:ext cx="1251429" cy="1540939"/>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2202" y="2940791"/>
            <a:ext cx="1501806" cy="1854843"/>
          </a:xfrm>
          <a:prstGeom prst="rect">
            <a:avLst/>
          </a:prstGeom>
        </p:spPr>
      </p:pic>
      <p:sp>
        <p:nvSpPr>
          <p:cNvPr id="16" name="矩形 15"/>
          <p:cNvSpPr/>
          <p:nvPr/>
        </p:nvSpPr>
        <p:spPr>
          <a:xfrm>
            <a:off x="467544" y="3219822"/>
            <a:ext cx="2655295" cy="1246495"/>
          </a:xfrm>
          <a:prstGeom prst="rect">
            <a:avLst/>
          </a:prstGeom>
        </p:spPr>
        <p:txBody>
          <a:bodyPr wrap="square">
            <a:spAutoFit/>
          </a:bodyPr>
          <a:lstStyle/>
          <a:p>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1826</a:t>
            </a:r>
            <a:r>
              <a:rPr lang="zh-CN" altLang="zh-CN" sz="1500" b="1" dirty="0">
                <a:latin typeface="Times New Roman" panose="02020603050405020304" pitchFamily="18" charset="0"/>
                <a:ea typeface="宋体" panose="02010600030101010101" pitchFamily="2" charset="-122"/>
                <a:cs typeface="Times New Roman" panose="02020603050405020304" pitchFamily="18" charset="0"/>
              </a:rPr>
              <a:t>年德国物理学家欧姆，通过电路实验研究发现并归纳了电压、电流以及导体电阻间的相互关系，得出了著名的欧姆定律。</a:t>
            </a:r>
            <a:endParaRPr lang="zh-CN" altLang="en-US" sz="15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7" name="图片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01280" y="2796775"/>
            <a:ext cx="1614936" cy="2151239"/>
          </a:xfrm>
          <a:prstGeom prst="rect">
            <a:avLst/>
          </a:prstGeom>
        </p:spPr>
      </p:pic>
      <p:sp>
        <p:nvSpPr>
          <p:cNvPr id="18" name="矩形 17"/>
          <p:cNvSpPr/>
          <p:nvPr/>
        </p:nvSpPr>
        <p:spPr>
          <a:xfrm>
            <a:off x="6552220" y="3228823"/>
            <a:ext cx="1548172" cy="1015663"/>
          </a:xfrm>
          <a:prstGeom prst="rect">
            <a:avLst/>
          </a:prstGeom>
        </p:spPr>
        <p:txBody>
          <a:bodyPr wrap="square">
            <a:spAutoFit/>
          </a:bodyPr>
          <a:lstStyle/>
          <a:p>
            <a:pPr algn="ctr"/>
            <a:r>
              <a:rPr lang="zh-CN" altLang="zh-CN" sz="1500" b="1" dirty="0">
                <a:latin typeface="Times New Roman" panose="02020603050405020304" pitchFamily="18" charset="0"/>
                <a:ea typeface="宋体" panose="02010600030101010101" pitchFamily="2" charset="-122"/>
                <a:cs typeface="Times New Roman" panose="02020603050405020304" pitchFamily="18" charset="0"/>
              </a:rPr>
              <a:t>焦耳通过导体中电流热效应的研究，于</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1841</a:t>
            </a:r>
            <a:r>
              <a:rPr lang="zh-CN" altLang="zh-CN" sz="1500" b="1" dirty="0">
                <a:latin typeface="Times New Roman" panose="02020603050405020304" pitchFamily="18" charset="0"/>
                <a:ea typeface="宋体" panose="02010600030101010101" pitchFamily="2" charset="-122"/>
                <a:cs typeface="Times New Roman" panose="02020603050405020304" pitchFamily="18" charset="0"/>
              </a:rPr>
              <a:t>年得出了焦耳定律</a:t>
            </a:r>
            <a:endParaRPr lang="zh-CN" altLang="en-US" sz="1500" b="1"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1" name="组合 10"/>
          <p:cNvGrpSpPr/>
          <p:nvPr/>
        </p:nvGrpSpPr>
        <p:grpSpPr>
          <a:xfrm>
            <a:off x="395536" y="123478"/>
            <a:ext cx="6324358" cy="623248"/>
            <a:chOff x="971600" y="195487"/>
            <a:chExt cx="6324358" cy="623248"/>
          </a:xfrm>
        </p:grpSpPr>
        <p:grpSp>
          <p:nvGrpSpPr>
            <p:cNvPr id="12" name="组合 11"/>
            <p:cNvGrpSpPr/>
            <p:nvPr/>
          </p:nvGrpSpPr>
          <p:grpSpPr>
            <a:xfrm>
              <a:off x="971600" y="267495"/>
              <a:ext cx="838435" cy="488720"/>
              <a:chOff x="2215144" y="982844"/>
              <a:chExt cx="1167028" cy="842780"/>
            </a:xfrm>
          </p:grpSpPr>
          <p:sp>
            <p:nvSpPr>
              <p:cNvPr id="19" name="平行四边形 18"/>
              <p:cNvSpPr/>
              <p:nvPr/>
            </p:nvSpPr>
            <p:spPr>
              <a:xfrm>
                <a:off x="2215144" y="982844"/>
                <a:ext cx="1120898" cy="842780"/>
              </a:xfrm>
              <a:prstGeom prst="parallelogram">
                <a:avLst>
                  <a:gd name="adj" fmla="val 48207"/>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20" name="文本框 9"/>
              <p:cNvSpPr txBox="1"/>
              <p:nvPr/>
            </p:nvSpPr>
            <p:spPr>
              <a:xfrm>
                <a:off x="2315373" y="1005669"/>
                <a:ext cx="1066799" cy="7961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 2.3</a:t>
                </a:r>
                <a:endParaRPr kumimoji="0" lang="zh-CN" altLang="en-US" sz="24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13" name="矩形 12"/>
            <p:cNvSpPr/>
            <p:nvPr/>
          </p:nvSpPr>
          <p:spPr>
            <a:xfrm>
              <a:off x="1888869" y="195487"/>
              <a:ext cx="5347427" cy="623248"/>
            </a:xfrm>
            <a:prstGeom prst="rect">
              <a:avLst/>
            </a:prstGeom>
            <a:ln w="15875">
              <a:noFill/>
            </a:ln>
          </p:spPr>
          <p:txBody>
            <a:bodyPr wrap="square" lIns="68580" tIns="34290" rIns="68580" bIns="34290">
              <a:spAutoFit/>
            </a:bodyPr>
            <a:lstStyle/>
            <a:p>
              <a:pPr>
                <a:lnSpc>
                  <a:spcPct val="150000"/>
                </a:lnSpc>
                <a:spcBef>
                  <a:spcPts val="1200"/>
                </a:spcBef>
                <a:spcAft>
                  <a:spcPts val="600"/>
                </a:spcAft>
                <a:defRPr/>
              </a:pPr>
              <a:r>
                <a:rPr lang="zh-CN" altLang="en-US" sz="2400" b="1" dirty="0">
                  <a:solidFill>
                    <a:srgbClr val="0070C0"/>
                  </a:solidFill>
                  <a:latin typeface="微软雅黑" panose="020B0503020204020204" pitchFamily="34" charset="-122"/>
                  <a:ea typeface="微软雅黑" panose="020B0503020204020204" pitchFamily="34" charset="-122"/>
                </a:rPr>
                <a:t>物质的电磁效应</a:t>
              </a:r>
              <a:r>
                <a:rPr lang="en-US" altLang="zh-CN" sz="2400" b="1" dirty="0">
                  <a:solidFill>
                    <a:srgbClr val="0070C0"/>
                  </a:solidFill>
                  <a:latin typeface="微软雅黑" panose="020B0503020204020204" pitchFamily="34" charset="-122"/>
                  <a:ea typeface="微软雅黑" panose="020B0503020204020204" pitchFamily="34" charset="-122"/>
                </a:rPr>
                <a:t>——</a:t>
              </a:r>
              <a:r>
                <a:rPr lang="zh-CN" altLang="en-US" sz="2400" b="1" dirty="0">
                  <a:solidFill>
                    <a:srgbClr val="0070C0"/>
                  </a:solidFill>
                  <a:latin typeface="微软雅黑" panose="020B0503020204020204" pitchFamily="34" charset="-122"/>
                  <a:ea typeface="微软雅黑" panose="020B0503020204020204" pitchFamily="34" charset="-122"/>
                </a:rPr>
                <a:t>导电媒质的传导</a:t>
              </a:r>
              <a:endParaRPr kumimoji="0" lang="en-GB"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4" name="平行四边形 13"/>
            <p:cNvSpPr/>
            <p:nvPr/>
          </p:nvSpPr>
          <p:spPr>
            <a:xfrm>
              <a:off x="971600" y="267493"/>
              <a:ext cx="6324358" cy="485541"/>
            </a:xfrm>
            <a:prstGeom prst="parallelogram">
              <a:avLst>
                <a:gd name="adj" fmla="val 48207"/>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a:ln>
                  <a:noFill/>
                </a:ln>
                <a:solidFill>
                  <a:schemeClr val="bg1">
                    <a:lumMod val="50000"/>
                  </a:schemeClr>
                </a:solidFill>
                <a:effectLst/>
                <a:uLnTx/>
                <a:uFillTx/>
                <a:latin typeface="Calibri"/>
                <a:ea typeface="宋体" panose="02010600030101010101" pitchFamily="2" charset="-122"/>
                <a:cs typeface="+mn-cs"/>
              </a:endParaRPr>
            </a:p>
          </p:txBody>
        </p:sp>
      </p:grpSp>
    </p:spTree>
    <p:custDataLst>
      <p:tags r:id="rId1"/>
    </p:custDataLst>
    <p:extLst>
      <p:ext uri="{BB962C8B-B14F-4D97-AF65-F5344CB8AC3E}">
        <p14:creationId xmlns:p14="http://schemas.microsoft.com/office/powerpoint/2010/main" val="1768248788"/>
      </p:ext>
    </p:extLst>
  </p:cSld>
  <p:clrMapOvr>
    <a:masterClrMapping/>
  </p:clrMapOvr>
  <mc:AlternateContent xmlns:mc="http://schemas.openxmlformats.org/markup-compatibility/2006" xmlns:p14="http://schemas.microsoft.com/office/powerpoint/2010/main">
    <mc:Choice Requires="p14">
      <p:transition spd="slow" p14:dur="2000" advTm="50075"/>
    </mc:Choice>
    <mc:Fallback xmlns="">
      <p:transition spd="slow" advTm="5007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4"/>
          <p:cNvSpPr/>
          <p:nvPr/>
        </p:nvSpPr>
        <p:spPr>
          <a:xfrm>
            <a:off x="1568990" y="2981057"/>
            <a:ext cx="1386899" cy="369332"/>
          </a:xfrm>
          <a:prstGeom prst="rect">
            <a:avLst/>
          </a:prstGeom>
        </p:spPr>
        <p:txBody>
          <a:bodyPr wrap="square" lIns="0" tIns="0" rIns="0" bIns="0">
            <a:spAutoFit/>
          </a:bodyPr>
          <a:lstStyle/>
          <a:p>
            <a:pPr algn="r"/>
            <a:r>
              <a:rPr lang="zh-CN" altLang="en-US" sz="2400" b="1" dirty="0">
                <a:solidFill>
                  <a:srgbClr val="00ADA9"/>
                </a:solidFill>
                <a:latin typeface="华文新魏" panose="02010800040101010101" pitchFamily="2" charset="-122"/>
                <a:ea typeface="华文新魏" panose="02010800040101010101" pitchFamily="2" charset="-122"/>
              </a:rPr>
              <a:t>焦耳定律</a:t>
            </a:r>
            <a:endParaRPr lang="en-US" sz="2400" b="1" dirty="0">
              <a:solidFill>
                <a:srgbClr val="00ADA9"/>
              </a:solidFill>
              <a:latin typeface="华文新魏" panose="02010800040101010101" pitchFamily="2" charset="-122"/>
              <a:ea typeface="华文新魏" panose="02010800040101010101" pitchFamily="2" charset="-122"/>
              <a:sym typeface="Arial" panose="020B0604020202020204" pitchFamily="34" charset="0"/>
            </a:endParaRPr>
          </a:p>
        </p:txBody>
      </p:sp>
      <p:sp>
        <p:nvSpPr>
          <p:cNvPr id="18" name="Rectangle 17"/>
          <p:cNvSpPr/>
          <p:nvPr/>
        </p:nvSpPr>
        <p:spPr>
          <a:xfrm>
            <a:off x="5656188" y="1535762"/>
            <a:ext cx="1417533" cy="369332"/>
          </a:xfrm>
          <a:prstGeom prst="rect">
            <a:avLst/>
          </a:prstGeom>
        </p:spPr>
        <p:txBody>
          <a:bodyPr wrap="square" lIns="0" tIns="0" rIns="0" bIns="0">
            <a:spAutoFit/>
          </a:bodyPr>
          <a:lstStyle/>
          <a:p>
            <a:pPr lvl="0"/>
            <a:r>
              <a:rPr lang="zh-CN" altLang="en-US" sz="2400" b="1" dirty="0">
                <a:solidFill>
                  <a:srgbClr val="0070C0"/>
                </a:solidFill>
                <a:latin typeface="华文新魏" panose="02010800040101010101" pitchFamily="2" charset="-122"/>
                <a:ea typeface="华文新魏" panose="02010800040101010101" pitchFamily="2" charset="-122"/>
              </a:rPr>
              <a:t>欧姆定律</a:t>
            </a:r>
            <a:endParaRPr lang="zh-CN" altLang="zh-CN" sz="2400" b="1" dirty="0">
              <a:solidFill>
                <a:srgbClr val="0070C0"/>
              </a:solidFill>
              <a:latin typeface="华文新魏" panose="02010800040101010101" pitchFamily="2" charset="-122"/>
              <a:ea typeface="华文新魏" panose="02010800040101010101" pitchFamily="2" charset="-122"/>
            </a:endParaRPr>
          </a:p>
        </p:txBody>
      </p:sp>
      <p:sp>
        <p:nvSpPr>
          <p:cNvPr id="19" name="Rectangle 20"/>
          <p:cNvSpPr/>
          <p:nvPr/>
        </p:nvSpPr>
        <p:spPr>
          <a:xfrm>
            <a:off x="1641743" y="1576901"/>
            <a:ext cx="1247926" cy="369332"/>
          </a:xfrm>
          <a:prstGeom prst="rect">
            <a:avLst/>
          </a:prstGeom>
        </p:spPr>
        <p:txBody>
          <a:bodyPr wrap="square" lIns="0" tIns="0" rIns="0" bIns="0">
            <a:spAutoFit/>
          </a:bodyPr>
          <a:lstStyle/>
          <a:p>
            <a:pPr algn="r"/>
            <a:r>
              <a:rPr lang="zh-CN" altLang="en-US" sz="2400" b="1" dirty="0">
                <a:solidFill>
                  <a:srgbClr val="027F7D"/>
                </a:solidFill>
                <a:latin typeface="华文新魏" panose="02010800040101010101" pitchFamily="2" charset="-122"/>
                <a:ea typeface="华文新魏" panose="02010800040101010101" pitchFamily="2" charset="-122"/>
              </a:rPr>
              <a:t>导电基理</a:t>
            </a:r>
            <a:endParaRPr lang="en-US" sz="2400" b="1" dirty="0">
              <a:solidFill>
                <a:srgbClr val="027F7D"/>
              </a:solidFill>
              <a:latin typeface="华文新魏" panose="02010800040101010101" pitchFamily="2" charset="-122"/>
              <a:ea typeface="华文新魏" panose="02010800040101010101" pitchFamily="2" charset="-122"/>
              <a:sym typeface="Arial" panose="020B0604020202020204" pitchFamily="34" charset="0"/>
            </a:endParaRPr>
          </a:p>
        </p:txBody>
      </p:sp>
      <p:sp>
        <p:nvSpPr>
          <p:cNvPr id="20" name="Rectangle 23"/>
          <p:cNvSpPr/>
          <p:nvPr/>
        </p:nvSpPr>
        <p:spPr>
          <a:xfrm>
            <a:off x="5580112" y="2499742"/>
            <a:ext cx="1678255" cy="1107996"/>
          </a:xfrm>
          <a:prstGeom prst="rect">
            <a:avLst/>
          </a:prstGeom>
        </p:spPr>
        <p:txBody>
          <a:bodyPr wrap="square" lIns="0" tIns="0" rIns="0" bIns="0">
            <a:spAutoFit/>
          </a:bodyPr>
          <a:lstStyle/>
          <a:p>
            <a:pPr algn="ctr"/>
            <a:r>
              <a:rPr lang="zh-CN" altLang="zh-CN" sz="2400" b="1" dirty="0">
                <a:solidFill>
                  <a:schemeClr val="accent2"/>
                </a:solidFill>
                <a:latin typeface="华文新魏" panose="02010800040101010101" pitchFamily="2" charset="-122"/>
                <a:ea typeface="华文新魏" panose="02010800040101010101" pitchFamily="2" charset="-122"/>
              </a:rPr>
              <a:t>导电媒质空间中电磁场的因果规律</a:t>
            </a:r>
            <a:endParaRPr lang="en-US" altLang="zh-CN" sz="2400" b="1" dirty="0">
              <a:solidFill>
                <a:schemeClr val="accent2"/>
              </a:solidFill>
              <a:latin typeface="华文新魏" panose="02010800040101010101" pitchFamily="2" charset="-122"/>
              <a:ea typeface="华文新魏" panose="02010800040101010101" pitchFamily="2" charset="-122"/>
              <a:sym typeface="Arial" panose="020B0604020202020204" pitchFamily="34" charset="0"/>
            </a:endParaRPr>
          </a:p>
        </p:txBody>
      </p:sp>
      <p:grpSp>
        <p:nvGrpSpPr>
          <p:cNvPr id="21" name="组合 20"/>
          <p:cNvGrpSpPr/>
          <p:nvPr/>
        </p:nvGrpSpPr>
        <p:grpSpPr>
          <a:xfrm>
            <a:off x="3050276" y="1198858"/>
            <a:ext cx="2489606" cy="2425136"/>
            <a:chOff x="3045240" y="1362746"/>
            <a:chExt cx="3053521" cy="2937214"/>
          </a:xfrm>
        </p:grpSpPr>
        <p:sp>
          <p:nvSpPr>
            <p:cNvPr id="22" name="Plaque 5"/>
            <p:cNvSpPr/>
            <p:nvPr/>
          </p:nvSpPr>
          <p:spPr>
            <a:xfrm>
              <a:off x="3512900" y="1768731"/>
              <a:ext cx="2118199" cy="2118198"/>
            </a:xfrm>
            <a:prstGeom prst="plaque">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3" name="Group 34"/>
            <p:cNvGrpSpPr/>
            <p:nvPr/>
          </p:nvGrpSpPr>
          <p:grpSpPr>
            <a:xfrm>
              <a:off x="3045240" y="1362746"/>
              <a:ext cx="1315035" cy="1333851"/>
              <a:chOff x="3045240" y="1362746"/>
              <a:chExt cx="1315035" cy="1333851"/>
            </a:xfrm>
          </p:grpSpPr>
          <p:sp>
            <p:nvSpPr>
              <p:cNvPr id="36" name="Teardrop 30"/>
              <p:cNvSpPr/>
              <p:nvPr/>
            </p:nvSpPr>
            <p:spPr>
              <a:xfrm rot="16200000">
                <a:off x="3074219" y="1410542"/>
                <a:ext cx="1286055" cy="1286056"/>
              </a:xfrm>
              <a:prstGeom prst="teardrop">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ardrop 6"/>
              <p:cNvSpPr/>
              <p:nvPr/>
            </p:nvSpPr>
            <p:spPr>
              <a:xfrm rot="16200000">
                <a:off x="3045240" y="1362746"/>
                <a:ext cx="1286055" cy="128605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 name="Group 37"/>
            <p:cNvGrpSpPr/>
            <p:nvPr/>
          </p:nvGrpSpPr>
          <p:grpSpPr>
            <a:xfrm>
              <a:off x="4812704" y="1362746"/>
              <a:ext cx="1286056" cy="1333680"/>
              <a:chOff x="4812704" y="1362746"/>
              <a:chExt cx="1286056" cy="1333680"/>
            </a:xfrm>
          </p:grpSpPr>
          <p:sp>
            <p:nvSpPr>
              <p:cNvPr id="34" name="Teardrop 31"/>
              <p:cNvSpPr/>
              <p:nvPr/>
            </p:nvSpPr>
            <p:spPr>
              <a:xfrm>
                <a:off x="4812704" y="1410371"/>
                <a:ext cx="1286056" cy="1286055"/>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ardrop 7"/>
              <p:cNvSpPr/>
              <p:nvPr/>
            </p:nvSpPr>
            <p:spPr>
              <a:xfrm>
                <a:off x="4812704" y="1362746"/>
                <a:ext cx="1286056" cy="1286055"/>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5" name="Group 35"/>
            <p:cNvGrpSpPr/>
            <p:nvPr/>
          </p:nvGrpSpPr>
          <p:grpSpPr>
            <a:xfrm>
              <a:off x="3045240" y="2985330"/>
              <a:ext cx="1324156" cy="1314630"/>
              <a:chOff x="3045240" y="2985330"/>
              <a:chExt cx="1324156" cy="1314630"/>
            </a:xfrm>
          </p:grpSpPr>
          <p:sp>
            <p:nvSpPr>
              <p:cNvPr id="32" name="Teardrop 32"/>
              <p:cNvSpPr/>
              <p:nvPr/>
            </p:nvSpPr>
            <p:spPr>
              <a:xfrm rot="10800000">
                <a:off x="3083340" y="2985330"/>
                <a:ext cx="1286056" cy="1286055"/>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ardrop 8"/>
              <p:cNvSpPr/>
              <p:nvPr/>
            </p:nvSpPr>
            <p:spPr>
              <a:xfrm rot="10800000">
                <a:off x="3045240" y="3013905"/>
                <a:ext cx="1286056" cy="128605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Group 36"/>
            <p:cNvGrpSpPr/>
            <p:nvPr/>
          </p:nvGrpSpPr>
          <p:grpSpPr>
            <a:xfrm>
              <a:off x="4784130" y="2985330"/>
              <a:ext cx="1314631" cy="1314630"/>
              <a:chOff x="4784130" y="2985330"/>
              <a:chExt cx="1314631" cy="1314630"/>
            </a:xfrm>
          </p:grpSpPr>
          <p:sp>
            <p:nvSpPr>
              <p:cNvPr id="30" name="Teardrop 33"/>
              <p:cNvSpPr/>
              <p:nvPr/>
            </p:nvSpPr>
            <p:spPr>
              <a:xfrm rot="5400000">
                <a:off x="4784130" y="2985330"/>
                <a:ext cx="1286055" cy="1286056"/>
              </a:xfrm>
              <a:prstGeom prst="teardrop">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ardrop 9"/>
              <p:cNvSpPr/>
              <p:nvPr/>
            </p:nvSpPr>
            <p:spPr>
              <a:xfrm rot="5400000">
                <a:off x="4812705" y="3013905"/>
                <a:ext cx="1286055" cy="128605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Freeform 131"/>
            <p:cNvSpPr>
              <a:spLocks noEditPoints="1"/>
            </p:cNvSpPr>
            <p:nvPr/>
          </p:nvSpPr>
          <p:spPr bwMode="auto">
            <a:xfrm>
              <a:off x="4331296" y="2540356"/>
              <a:ext cx="495064" cy="495064"/>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chemeClr val="bg1">
                <a:lumMod val="65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23"/>
            <p:cNvSpPr>
              <a:spLocks noEditPoints="1"/>
            </p:cNvSpPr>
            <p:nvPr/>
          </p:nvSpPr>
          <p:spPr bwMode="auto">
            <a:xfrm>
              <a:off x="3507566" y="3484805"/>
              <a:ext cx="405086" cy="38609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57"/>
            <p:cNvSpPr>
              <a:spLocks noEditPoints="1"/>
            </p:cNvSpPr>
            <p:nvPr/>
          </p:nvSpPr>
          <p:spPr bwMode="auto">
            <a:xfrm>
              <a:off x="5300512" y="3483033"/>
              <a:ext cx="387340" cy="387866"/>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Freeform 75"/>
          <p:cNvSpPr>
            <a:spLocks noChangeArrowheads="1"/>
          </p:cNvSpPr>
          <p:nvPr/>
        </p:nvSpPr>
        <p:spPr bwMode="auto">
          <a:xfrm>
            <a:off x="3442462" y="1578094"/>
            <a:ext cx="282889" cy="295840"/>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25718" tIns="12859" rIns="25718" bIns="12859" anchor="ctr"/>
          <a:lstStyle/>
          <a:p>
            <a:pPr defTabSz="685800">
              <a:defRPr/>
            </a:pPr>
            <a:endParaRPr lang="en-US" sz="2400" b="1">
              <a:solidFill>
                <a:prstClr val="black"/>
              </a:solidFill>
              <a:latin typeface="华文新魏" panose="02010800040101010101" pitchFamily="2" charset="-122"/>
              <a:ea typeface="华文新魏" panose="02010800040101010101" pitchFamily="2" charset="-122"/>
            </a:endParaRPr>
          </a:p>
        </p:txBody>
      </p:sp>
      <p:sp>
        <p:nvSpPr>
          <p:cNvPr id="39" name="Freeform 84"/>
          <p:cNvSpPr>
            <a:spLocks noChangeArrowheads="1"/>
          </p:cNvSpPr>
          <p:nvPr/>
        </p:nvSpPr>
        <p:spPr bwMode="auto">
          <a:xfrm>
            <a:off x="4900624" y="1551091"/>
            <a:ext cx="282889" cy="295840"/>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25718" tIns="12859" rIns="25718" bIns="12859" anchor="ctr"/>
          <a:lstStyle/>
          <a:p>
            <a:pPr defTabSz="685800">
              <a:defRPr/>
            </a:pPr>
            <a:endParaRPr lang="en-US" sz="2400" b="1">
              <a:solidFill>
                <a:prstClr val="black"/>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62297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5536" y="339502"/>
            <a:ext cx="5562618" cy="492443"/>
          </a:xfrm>
          <a:prstGeom prst="rect">
            <a:avLst/>
          </a:prstGeom>
          <a:noFill/>
          <a:ln w="25400">
            <a:noFill/>
            <a:miter lim="800000"/>
          </a:ln>
        </p:spPr>
        <p:txBody>
          <a:bodyPr wrap="square">
            <a:spAutoFit/>
          </a:bodyPr>
          <a:lstStyle>
            <a:defPPr>
              <a:defRPr lang="zh-CN"/>
            </a:defPPr>
            <a:lvl1pPr indent="0">
              <a:lnSpc>
                <a:spcPct val="100000"/>
              </a:lnSpc>
              <a:spcBef>
                <a:spcPct val="20000"/>
              </a:spcBef>
              <a:buClr>
                <a:schemeClr val="accent5"/>
              </a:buClr>
              <a:buSzTx/>
              <a:buFont typeface="Wingdings" panose="05000000000000000000" pitchFamily="2" charset="2"/>
              <a:buNone/>
              <a:defRPr sz="2600" b="1">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a:t>一、导电基理</a:t>
            </a:r>
            <a:endParaRPr lang="en-US" altLang="zh-CN" dirty="0">
              <a:sym typeface="Arial" panose="020B0604020202020204" pitchFamily="34" charset="0"/>
            </a:endParaRPr>
          </a:p>
        </p:txBody>
      </p:sp>
      <p:sp>
        <p:nvSpPr>
          <p:cNvPr id="3" name="矩形 2"/>
          <p:cNvSpPr/>
          <p:nvPr/>
        </p:nvSpPr>
        <p:spPr>
          <a:xfrm>
            <a:off x="611560" y="941172"/>
            <a:ext cx="8136904" cy="3646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56" tIns="34529" rIns="69056" bIns="34529">
            <a:spAutoFit/>
          </a:bodyPr>
          <a:lstStyle/>
          <a:p>
            <a:pPr marL="342900" indent="-342900" defTabSz="571500">
              <a:lnSpc>
                <a:spcPct val="150000"/>
              </a:lnSpc>
              <a:spcBef>
                <a:spcPct val="30000"/>
              </a:spcBef>
              <a:buClr>
                <a:srgbClr val="00ADA9"/>
              </a:buClr>
              <a:buFont typeface="Wingdings" panose="05000000000000000000" pitchFamily="2" charset="2"/>
              <a:buChar char="l"/>
            </a:pPr>
            <a:r>
              <a:rPr kumimoji="1" lang="zh-CN" altLang="zh-CN" sz="2200" b="1" dirty="0">
                <a:latin typeface="宋体" panose="02010600030101010101" pitchFamily="2" charset="-122"/>
                <a:ea typeface="宋体" panose="02010600030101010101" pitchFamily="2" charset="-122"/>
                <a:cs typeface="Times New Roman" panose="02020603050405020304" pitchFamily="18" charset="0"/>
              </a:rPr>
              <a:t>导体的导电性源于导体中存在的自由电子</a:t>
            </a:r>
            <a:r>
              <a:rPr kumimoji="1" lang="zh-CN" altLang="en-US" sz="22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zh-CN" sz="2200" b="1" dirty="0">
                <a:latin typeface="宋体" panose="02010600030101010101" pitchFamily="2" charset="-122"/>
                <a:ea typeface="宋体" panose="02010600030101010101" pitchFamily="2" charset="-122"/>
                <a:cs typeface="Times New Roman" panose="02020603050405020304" pitchFamily="18" charset="0"/>
              </a:rPr>
              <a:t>自由电子受其所在原子核的束缚很弱，基本上处于自由地</a:t>
            </a:r>
            <a:r>
              <a:rPr kumimoji="1" lang="zh-CN" altLang="en-US" sz="2200" b="1" dirty="0">
                <a:latin typeface="宋体" panose="02010600030101010101" pitchFamily="2" charset="-122"/>
                <a:ea typeface="宋体" panose="02010600030101010101" pitchFamily="2" charset="-122"/>
                <a:cs typeface="Times New Roman" panose="02020603050405020304" pitchFamily="18" charset="0"/>
              </a:rPr>
              <a:t>在</a:t>
            </a:r>
            <a:r>
              <a:rPr kumimoji="1" lang="zh-CN" altLang="zh-CN" sz="2200" b="1" dirty="0">
                <a:latin typeface="宋体" panose="02010600030101010101" pitchFamily="2" charset="-122"/>
                <a:ea typeface="宋体" panose="02010600030101010101" pitchFamily="2" charset="-122"/>
                <a:cs typeface="Times New Roman" panose="02020603050405020304" pitchFamily="18" charset="0"/>
              </a:rPr>
              <a:t>导体晶体结构</a:t>
            </a:r>
            <a:r>
              <a:rPr kumimoji="1" lang="zh-CN" altLang="en-US" sz="2200" b="1" dirty="0">
                <a:latin typeface="宋体" panose="02010600030101010101" pitchFamily="2" charset="-122"/>
                <a:ea typeface="宋体" panose="02010600030101010101" pitchFamily="2" charset="-122"/>
                <a:cs typeface="Times New Roman" panose="02020603050405020304" pitchFamily="18" charset="0"/>
              </a:rPr>
              <a:t>间穿梭</a:t>
            </a:r>
            <a:r>
              <a:rPr kumimoji="1" lang="zh-CN" altLang="zh-CN" sz="2200" b="1" dirty="0">
                <a:latin typeface="宋体" panose="02010600030101010101" pitchFamily="2" charset="-122"/>
                <a:ea typeface="宋体" panose="02010600030101010101" pitchFamily="2" charset="-122"/>
                <a:cs typeface="Times New Roman" panose="02020603050405020304" pitchFamily="18" charset="0"/>
              </a:rPr>
              <a:t>运动的状态。</a:t>
            </a:r>
            <a:endParaRPr kumimoji="1" lang="en-US" altLang="zh-CN" sz="2200" b="1" dirty="0">
              <a:latin typeface="宋体" panose="02010600030101010101" pitchFamily="2" charset="-122"/>
              <a:ea typeface="宋体" panose="02010600030101010101" pitchFamily="2" charset="-122"/>
              <a:cs typeface="Times New Roman" panose="02020603050405020304" pitchFamily="18" charset="0"/>
            </a:endParaRPr>
          </a:p>
          <a:p>
            <a:pPr marL="342900" indent="-342900" defTabSz="571500">
              <a:lnSpc>
                <a:spcPct val="150000"/>
              </a:lnSpc>
              <a:spcBef>
                <a:spcPct val="30000"/>
              </a:spcBef>
              <a:buClr>
                <a:srgbClr val="00ADA9"/>
              </a:buClr>
              <a:buFont typeface="Wingdings" panose="05000000000000000000" pitchFamily="2" charset="2"/>
              <a:buChar char="l"/>
            </a:pPr>
            <a:r>
              <a:rPr kumimoji="1" lang="zh-CN" altLang="zh-CN" sz="2200" b="1" dirty="0">
                <a:latin typeface="宋体" panose="02010600030101010101" pitchFamily="2" charset="-122"/>
                <a:ea typeface="宋体" panose="02010600030101010101" pitchFamily="2" charset="-122"/>
                <a:cs typeface="Times New Roman" panose="02020603050405020304" pitchFamily="18" charset="0"/>
              </a:rPr>
              <a:t>没有外加电场的情况下，导体中的自由电子由于热能处于随机地电荷热运动状态并在原子间碰撞，由于运动的方向是随机的，因此宏观上电荷热运动的平均速度为零，从而不会形成自由电荷宏观净流量的导体电流</a:t>
            </a:r>
            <a:r>
              <a:rPr kumimoji="1" lang="zh-CN" altLang="en-US" sz="2200" b="1" dirty="0">
                <a:latin typeface="宋体" panose="02010600030101010101" pitchFamily="2" charset="-122"/>
                <a:ea typeface="宋体" panose="02010600030101010101" pitchFamily="2" charset="-122"/>
                <a:cs typeface="Times New Roman" panose="02020603050405020304" pitchFamily="18" charset="0"/>
              </a:rPr>
              <a:t>；</a:t>
            </a:r>
          </a:p>
        </p:txBody>
      </p:sp>
      <p:grpSp>
        <p:nvGrpSpPr>
          <p:cNvPr id="188" name="组合 187"/>
          <p:cNvGrpSpPr/>
          <p:nvPr/>
        </p:nvGrpSpPr>
        <p:grpSpPr>
          <a:xfrm>
            <a:off x="8208404" y="4623388"/>
            <a:ext cx="324036" cy="324626"/>
            <a:chOff x="6084168" y="1274820"/>
            <a:chExt cx="432048" cy="432834"/>
          </a:xfrm>
        </p:grpSpPr>
        <p:sp>
          <p:nvSpPr>
            <p:cNvPr id="189"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90"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191" name="组合 190"/>
          <p:cNvGrpSpPr/>
          <p:nvPr/>
        </p:nvGrpSpPr>
        <p:grpSpPr>
          <a:xfrm>
            <a:off x="7236296" y="4623683"/>
            <a:ext cx="324036" cy="324036"/>
            <a:chOff x="4788024" y="1275213"/>
            <a:chExt cx="432048" cy="432048"/>
          </a:xfrm>
        </p:grpSpPr>
        <p:sp>
          <p:nvSpPr>
            <p:cNvPr id="192"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93"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194" name="组合 193"/>
          <p:cNvGrpSpPr/>
          <p:nvPr/>
        </p:nvGrpSpPr>
        <p:grpSpPr>
          <a:xfrm>
            <a:off x="7722351" y="4623388"/>
            <a:ext cx="324625" cy="324626"/>
            <a:chOff x="5436096" y="1274820"/>
            <a:chExt cx="432833" cy="432834"/>
          </a:xfrm>
        </p:grpSpPr>
        <p:sp>
          <p:nvSpPr>
            <p:cNvPr id="195" name="椭圆 194"/>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96"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197" name="组合 196"/>
          <p:cNvGrpSpPr/>
          <p:nvPr/>
        </p:nvGrpSpPr>
        <p:grpSpPr>
          <a:xfrm>
            <a:off x="6264189" y="4623388"/>
            <a:ext cx="324625" cy="324626"/>
            <a:chOff x="3491880" y="1274820"/>
            <a:chExt cx="432833" cy="432834"/>
          </a:xfrm>
        </p:grpSpPr>
        <p:sp>
          <p:nvSpPr>
            <p:cNvPr id="198"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99"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200" name="组合 199"/>
          <p:cNvGrpSpPr/>
          <p:nvPr/>
        </p:nvGrpSpPr>
        <p:grpSpPr>
          <a:xfrm>
            <a:off x="6750243" y="4623388"/>
            <a:ext cx="324625" cy="324626"/>
            <a:chOff x="4139952" y="1274820"/>
            <a:chExt cx="432833" cy="432834"/>
          </a:xfrm>
        </p:grpSpPr>
        <p:sp>
          <p:nvSpPr>
            <p:cNvPr id="20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20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spTree>
    <p:custDataLst>
      <p:tags r:id="rId1"/>
    </p:custDataLst>
    <p:extLst>
      <p:ext uri="{BB962C8B-B14F-4D97-AF65-F5344CB8AC3E}">
        <p14:creationId xmlns:p14="http://schemas.microsoft.com/office/powerpoint/2010/main" val="3391853466"/>
      </p:ext>
    </p:extLst>
  </p:cSld>
  <p:clrMapOvr>
    <a:masterClrMapping/>
  </p:clrMapOvr>
  <mc:AlternateContent xmlns:mc="http://schemas.openxmlformats.org/markup-compatibility/2006" xmlns:p14="http://schemas.microsoft.com/office/powerpoint/2010/main">
    <mc:Choice Requires="p14">
      <p:transition spd="slow" p14:dur="2000" advTm="154400"/>
    </mc:Choice>
    <mc:Fallback xmlns="">
      <p:transition spd="slow" advTm="1544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483518"/>
            <a:ext cx="8064896" cy="390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56" tIns="34529" rIns="69056" bIns="34529">
            <a:spAutoFit/>
          </a:bodyPr>
          <a:lstStyle/>
          <a:p>
            <a:pPr marL="342900" indent="-342900" defTabSz="571500">
              <a:lnSpc>
                <a:spcPct val="150000"/>
              </a:lnSpc>
              <a:buClr>
                <a:srgbClr val="00ADA9"/>
              </a:buClr>
              <a:buFont typeface="Wingdings" panose="05000000000000000000" pitchFamily="2" charset="2"/>
              <a:buChar char="l"/>
            </a:pPr>
            <a:r>
              <a:rPr kumimoji="1" lang="zh-CN" altLang="zh-CN" sz="2200" b="1" dirty="0">
                <a:latin typeface="宋体" panose="02010600030101010101" pitchFamily="2" charset="-122"/>
                <a:ea typeface="宋体" panose="02010600030101010101" pitchFamily="2" charset="-122"/>
                <a:cs typeface="Times New Roman" panose="02020603050405020304" pitchFamily="18" charset="0"/>
              </a:rPr>
              <a:t>存在外加电场时，自由电子会因受电场的作用力，总体呈现出沿电场反向漂移的状态，而产生自由电荷宏观净流量的导体电流。</a:t>
            </a:r>
            <a:endParaRPr kumimoji="1" lang="en-US" altLang="zh-CN" sz="2200" b="1"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defTabSz="571500">
              <a:lnSpc>
                <a:spcPct val="150000"/>
              </a:lnSpc>
              <a:buClr>
                <a:srgbClr val="00ADA9"/>
              </a:buClr>
              <a:buFont typeface="宋体" panose="02010600030101010101" pitchFamily="2" charset="-122"/>
              <a:buChar char="☆"/>
            </a:pPr>
            <a:r>
              <a:rPr kumimoji="1" lang="zh-CN" altLang="zh-CN" sz="2000" b="1" dirty="0">
                <a:latin typeface="宋体" panose="02010600030101010101" pitchFamily="2" charset="-122"/>
                <a:ea typeface="宋体" panose="02010600030101010101" pitchFamily="2" charset="-122"/>
                <a:cs typeface="Times New Roman" panose="02020603050405020304" pitchFamily="18" charset="0"/>
              </a:rPr>
              <a:t>导体孤立地存在于真空中</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zh-CN" sz="2000" b="1" dirty="0">
                <a:latin typeface="宋体" panose="02010600030101010101" pitchFamily="2" charset="-122"/>
                <a:ea typeface="宋体" panose="02010600030101010101" pitchFamily="2" charset="-122"/>
                <a:cs typeface="Times New Roman" panose="02020603050405020304" pitchFamily="18" charset="0"/>
              </a:rPr>
              <a:t>导体内的电荷会伴随导体电流瞬态重新分配，直至导体内部零电场下的静电平衡建立起来。</a:t>
            </a:r>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defTabSz="571500">
              <a:lnSpc>
                <a:spcPct val="150000"/>
              </a:lnSpc>
              <a:buClr>
                <a:srgbClr val="00ADA9"/>
              </a:buClr>
              <a:buFont typeface="宋体" panose="02010600030101010101" pitchFamily="2" charset="-122"/>
              <a:buChar char="☆"/>
            </a:pPr>
            <a:r>
              <a:rPr kumimoji="1" lang="zh-CN" altLang="zh-CN" sz="2000" b="1" dirty="0">
                <a:latin typeface="宋体" panose="02010600030101010101" pitchFamily="2" charset="-122"/>
                <a:ea typeface="宋体" panose="02010600030101010101" pitchFamily="2" charset="-122"/>
                <a:cs typeface="Times New Roman" panose="02020603050405020304" pitchFamily="18" charset="0"/>
              </a:rPr>
              <a:t>导体处于电流回路中</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zh-CN" sz="2000" b="1" dirty="0">
                <a:latin typeface="宋体" panose="02010600030101010101" pitchFamily="2" charset="-122"/>
                <a:ea typeface="宋体" panose="02010600030101010101" pitchFamily="2" charset="-122"/>
                <a:cs typeface="Times New Roman" panose="02020603050405020304" pitchFamily="18" charset="0"/>
              </a:rPr>
              <a:t>导体中自由电荷的定向漂移会持续进行而形成持续的导体电流，在这种情况下，导体中的电场也不再为零。</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电流与电场？电流与材料？电流、电场与功率？</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3899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51520" y="267494"/>
            <a:ext cx="5562618" cy="492443"/>
          </a:xfrm>
          <a:prstGeom prst="rect">
            <a:avLst/>
          </a:prstGeom>
          <a:noFill/>
          <a:ln w="25400">
            <a:noFill/>
            <a:miter lim="800000"/>
          </a:ln>
        </p:spPr>
        <p:txBody>
          <a:bodyPr wrap="square">
            <a:spAutoFit/>
          </a:bodyPr>
          <a:lstStyle>
            <a:defPPr>
              <a:defRPr lang="zh-CN"/>
            </a:defPPr>
            <a:lvl1pPr indent="0">
              <a:lnSpc>
                <a:spcPct val="100000"/>
              </a:lnSpc>
              <a:spcBef>
                <a:spcPct val="20000"/>
              </a:spcBef>
              <a:buClr>
                <a:schemeClr val="accent5"/>
              </a:buClr>
              <a:buSzTx/>
              <a:buFont typeface="Wingdings" panose="05000000000000000000" pitchFamily="2" charset="2"/>
              <a:buNone/>
              <a:defRPr sz="2600" b="1">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a:t>二、欧姆定律</a:t>
            </a:r>
            <a:endParaRPr lang="en-US" altLang="zh-CN" dirty="0">
              <a:sym typeface="Arial" panose="020B0604020202020204" pitchFamily="34" charset="0"/>
            </a:endParaRPr>
          </a:p>
        </p:txBody>
      </p:sp>
      <p:sp>
        <p:nvSpPr>
          <p:cNvPr id="6" name="矩形 5"/>
          <p:cNvSpPr/>
          <p:nvPr/>
        </p:nvSpPr>
        <p:spPr>
          <a:xfrm>
            <a:off x="368257" y="858050"/>
            <a:ext cx="7992888" cy="598406"/>
          </a:xfrm>
          <a:prstGeom prst="rect">
            <a:avLst/>
          </a:prstGeom>
        </p:spPr>
        <p:txBody>
          <a:bodyPr/>
          <a:lstStyle/>
          <a:p>
            <a:pPr>
              <a:lnSpc>
                <a:spcPct val="150000"/>
              </a:lnSpc>
            </a:pPr>
            <a:r>
              <a:rPr lang="zh-CN" altLang="zh-CN" sz="2200" b="1" dirty="0">
                <a:latin typeface="宋体" panose="02010600030101010101" pitchFamily="2" charset="-122"/>
                <a:ea typeface="宋体" panose="02010600030101010101" pitchFamily="2" charset="-122"/>
              </a:rPr>
              <a:t>由库伦定律可知，电场作用下导体内每个电子所受的电场力为</a:t>
            </a:r>
          </a:p>
        </p:txBody>
      </p:sp>
      <p:graphicFrame>
        <p:nvGraphicFramePr>
          <p:cNvPr id="3" name="对象 2"/>
          <p:cNvGraphicFramePr>
            <a:graphicFrameLocks noChangeAspect="1"/>
          </p:cNvGraphicFramePr>
          <p:nvPr/>
        </p:nvGraphicFramePr>
        <p:xfrm>
          <a:off x="3563888" y="1557113"/>
          <a:ext cx="1096433" cy="438573"/>
        </p:xfrm>
        <a:graphic>
          <a:graphicData uri="http://schemas.openxmlformats.org/presentationml/2006/ole">
            <mc:AlternateContent xmlns:mc="http://schemas.openxmlformats.org/markup-compatibility/2006">
              <mc:Choice xmlns:v="urn:schemas-microsoft-com:vml" Requires="v">
                <p:oleObj name="Equation" r:id="rId4" imgW="634680" imgH="253800" progId="Equation.DSMT4">
                  <p:embed/>
                </p:oleObj>
              </mc:Choice>
              <mc:Fallback>
                <p:oleObj name="Equation" r:id="rId4" imgW="634680" imgH="253800" progId="Equation.DSMT4">
                  <p:embed/>
                  <p:pic>
                    <p:nvPicPr>
                      <p:cNvPr id="3" name="对象 2"/>
                      <p:cNvPicPr/>
                      <p:nvPr/>
                    </p:nvPicPr>
                    <p:blipFill>
                      <a:blip r:embed="rId5"/>
                      <a:stretch>
                        <a:fillRect/>
                      </a:stretch>
                    </p:blipFill>
                    <p:spPr>
                      <a:xfrm>
                        <a:off x="3563888" y="1557113"/>
                        <a:ext cx="1096433" cy="438573"/>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5355032" y="1669719"/>
          <a:ext cx="3177316" cy="260939"/>
        </p:xfrm>
        <a:graphic>
          <a:graphicData uri="http://schemas.openxmlformats.org/presentationml/2006/ole">
            <mc:AlternateContent xmlns:mc="http://schemas.openxmlformats.org/markup-compatibility/2006">
              <mc:Choice xmlns:v="urn:schemas-microsoft-com:vml" Requires="v">
                <p:oleObj name="Equation" r:id="rId6" imgW="2628720" imgH="215640" progId="Equation.DSMT4">
                  <p:embed/>
                </p:oleObj>
              </mc:Choice>
              <mc:Fallback>
                <p:oleObj name="Equation" r:id="rId6" imgW="2628720" imgH="215640" progId="Equation.DSMT4">
                  <p:embed/>
                  <p:pic>
                    <p:nvPicPr>
                      <p:cNvPr id="4" name="对象 3"/>
                      <p:cNvPicPr/>
                      <p:nvPr/>
                    </p:nvPicPr>
                    <p:blipFill>
                      <a:blip r:embed="rId7"/>
                      <a:stretch>
                        <a:fillRect/>
                      </a:stretch>
                    </p:blipFill>
                    <p:spPr>
                      <a:xfrm>
                        <a:off x="5355032" y="1669719"/>
                        <a:ext cx="3177316" cy="260939"/>
                      </a:xfrm>
                      <a:prstGeom prst="rect">
                        <a:avLst/>
                      </a:prstGeom>
                    </p:spPr>
                  </p:pic>
                </p:oleObj>
              </mc:Fallback>
            </mc:AlternateContent>
          </a:graphicData>
        </a:graphic>
      </p:graphicFrame>
      <p:sp>
        <p:nvSpPr>
          <p:cNvPr id="9" name="Rectangle 28"/>
          <p:cNvSpPr>
            <a:spLocks noChangeArrowheads="1"/>
          </p:cNvSpPr>
          <p:nvPr/>
        </p:nvSpPr>
        <p:spPr bwMode="auto">
          <a:xfrm>
            <a:off x="2555776" y="2085692"/>
            <a:ext cx="633670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zh-CN" altLang="en-US" sz="2000" b="1" dirty="0">
                <a:solidFill>
                  <a:srgbClr val="F87A24"/>
                </a:solidFill>
                <a:latin typeface="+mn-ea"/>
                <a:cs typeface="Times New Roman" panose="02020603050405020304" pitchFamily="18" charset="0"/>
              </a:rPr>
              <a:t>电传导（电流）现象的机理：</a:t>
            </a:r>
            <a:r>
              <a:rPr lang="zh-CN" altLang="en-US" sz="2000" b="1" dirty="0">
                <a:latin typeface="+mn-ea"/>
                <a:cs typeface="Times New Roman" panose="02020603050405020304" pitchFamily="18" charset="0"/>
              </a:rPr>
              <a:t>电子在电场力作用下定向运动，其在获得很高速度之前会与原子晶格碰撞，而后获得一个新的随机速度。因此，电场会每隔一次碰撞时间</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重新开始对电子加速，即电场的作用使导体内的电子只是些许但却是以持续地方式改变电子的随机热运动速度，总体上产生自由电子系统性的定向漂移。</a:t>
            </a:r>
            <a:endParaRPr kumimoji="0" lang="zh-CN" altLang="en-US" sz="2000" b="1" i="0" u="none" strike="noStrike" cap="none" normalizeH="0" baseline="0" dirty="0">
              <a:ln>
                <a:noFill/>
              </a:ln>
              <a:solidFill>
                <a:schemeClr val="tx1"/>
              </a:solidFill>
              <a:effectLst/>
              <a:latin typeface="+mn-ea"/>
            </a:endParaRPr>
          </a:p>
        </p:txBody>
      </p:sp>
      <p:grpSp>
        <p:nvGrpSpPr>
          <p:cNvPr id="33" name="组合 32"/>
          <p:cNvGrpSpPr/>
          <p:nvPr/>
        </p:nvGrpSpPr>
        <p:grpSpPr>
          <a:xfrm>
            <a:off x="395537" y="2542916"/>
            <a:ext cx="2088232" cy="1829034"/>
            <a:chOff x="4918264" y="-584546"/>
            <a:chExt cx="3816350" cy="2682876"/>
          </a:xfrm>
        </p:grpSpPr>
        <p:grpSp>
          <p:nvGrpSpPr>
            <p:cNvPr id="34" name="Group 49"/>
            <p:cNvGrpSpPr>
              <a:grpSpLocks/>
            </p:cNvGrpSpPr>
            <p:nvPr/>
          </p:nvGrpSpPr>
          <p:grpSpPr bwMode="auto">
            <a:xfrm>
              <a:off x="4918264" y="123478"/>
              <a:ext cx="3816350" cy="1223962"/>
              <a:chOff x="1689" y="1389"/>
              <a:chExt cx="2404" cy="771"/>
            </a:xfrm>
          </p:grpSpPr>
          <p:sp>
            <p:nvSpPr>
              <p:cNvPr id="41" name="Rectangle 18"/>
              <p:cNvSpPr>
                <a:spLocks noChangeArrowheads="1"/>
              </p:cNvSpPr>
              <p:nvPr/>
            </p:nvSpPr>
            <p:spPr bwMode="auto">
              <a:xfrm>
                <a:off x="1689" y="1389"/>
                <a:ext cx="2404" cy="77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en-US" sz="1600" b="0">
                  <a:solidFill>
                    <a:srgbClr val="002060"/>
                  </a:solidFill>
                  <a:latin typeface="+mn-ea"/>
                  <a:ea typeface="+mn-ea"/>
                </a:endParaRPr>
              </a:p>
            </p:txBody>
          </p:sp>
          <p:sp>
            <p:nvSpPr>
              <p:cNvPr id="42" name="Oval 19"/>
              <p:cNvSpPr>
                <a:spLocks noChangeArrowheads="1"/>
              </p:cNvSpPr>
              <p:nvPr/>
            </p:nvSpPr>
            <p:spPr bwMode="auto">
              <a:xfrm>
                <a:off x="2051" y="1571"/>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en-US" sz="1600" b="0">
                  <a:solidFill>
                    <a:srgbClr val="002060"/>
                  </a:solidFill>
                  <a:latin typeface="+mn-ea"/>
                  <a:ea typeface="+mn-ea"/>
                </a:endParaRPr>
              </a:p>
            </p:txBody>
          </p:sp>
          <p:sp>
            <p:nvSpPr>
              <p:cNvPr id="43" name="Oval 20"/>
              <p:cNvSpPr>
                <a:spLocks noChangeArrowheads="1"/>
              </p:cNvSpPr>
              <p:nvPr/>
            </p:nvSpPr>
            <p:spPr bwMode="auto">
              <a:xfrm>
                <a:off x="2460" y="1571"/>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en-US" sz="1600" b="0">
                  <a:solidFill>
                    <a:srgbClr val="002060"/>
                  </a:solidFill>
                  <a:latin typeface="+mn-ea"/>
                  <a:ea typeface="+mn-ea"/>
                </a:endParaRPr>
              </a:p>
            </p:txBody>
          </p:sp>
          <p:sp>
            <p:nvSpPr>
              <p:cNvPr id="44" name="Oval 21"/>
              <p:cNvSpPr>
                <a:spLocks noChangeArrowheads="1"/>
              </p:cNvSpPr>
              <p:nvPr/>
            </p:nvSpPr>
            <p:spPr bwMode="auto">
              <a:xfrm>
                <a:off x="2913" y="1571"/>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en-US" sz="1600" b="0">
                  <a:solidFill>
                    <a:srgbClr val="002060"/>
                  </a:solidFill>
                  <a:latin typeface="+mn-ea"/>
                  <a:ea typeface="+mn-ea"/>
                </a:endParaRPr>
              </a:p>
            </p:txBody>
          </p:sp>
          <p:sp>
            <p:nvSpPr>
              <p:cNvPr id="45" name="Oval 22"/>
              <p:cNvSpPr>
                <a:spLocks noChangeArrowheads="1"/>
              </p:cNvSpPr>
              <p:nvPr/>
            </p:nvSpPr>
            <p:spPr bwMode="auto">
              <a:xfrm>
                <a:off x="3322" y="1571"/>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en-US" sz="1600" b="0">
                  <a:solidFill>
                    <a:srgbClr val="002060"/>
                  </a:solidFill>
                  <a:latin typeface="+mn-ea"/>
                  <a:ea typeface="+mn-ea"/>
                </a:endParaRPr>
              </a:p>
            </p:txBody>
          </p:sp>
          <p:sp>
            <p:nvSpPr>
              <p:cNvPr id="46" name="Oval 23"/>
              <p:cNvSpPr>
                <a:spLocks noChangeArrowheads="1"/>
              </p:cNvSpPr>
              <p:nvPr/>
            </p:nvSpPr>
            <p:spPr bwMode="auto">
              <a:xfrm>
                <a:off x="3775" y="1571"/>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en-US" sz="1600" b="0">
                  <a:solidFill>
                    <a:srgbClr val="002060"/>
                  </a:solidFill>
                  <a:latin typeface="+mn-ea"/>
                  <a:ea typeface="+mn-ea"/>
                </a:endParaRPr>
              </a:p>
            </p:txBody>
          </p:sp>
          <p:sp>
            <p:nvSpPr>
              <p:cNvPr id="47" name="Oval 24"/>
              <p:cNvSpPr>
                <a:spLocks noChangeArrowheads="1"/>
              </p:cNvSpPr>
              <p:nvPr/>
            </p:nvSpPr>
            <p:spPr bwMode="auto">
              <a:xfrm>
                <a:off x="2051" y="1888"/>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en-US" sz="1600" b="0">
                  <a:solidFill>
                    <a:srgbClr val="002060"/>
                  </a:solidFill>
                  <a:latin typeface="+mn-ea"/>
                  <a:ea typeface="+mn-ea"/>
                </a:endParaRPr>
              </a:p>
            </p:txBody>
          </p:sp>
          <p:sp>
            <p:nvSpPr>
              <p:cNvPr id="48" name="Oval 25"/>
              <p:cNvSpPr>
                <a:spLocks noChangeArrowheads="1"/>
              </p:cNvSpPr>
              <p:nvPr/>
            </p:nvSpPr>
            <p:spPr bwMode="auto">
              <a:xfrm>
                <a:off x="2460" y="1888"/>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en-US" sz="1600" b="0">
                  <a:solidFill>
                    <a:srgbClr val="002060"/>
                  </a:solidFill>
                  <a:latin typeface="+mn-ea"/>
                  <a:ea typeface="+mn-ea"/>
                </a:endParaRPr>
              </a:p>
            </p:txBody>
          </p:sp>
          <p:sp>
            <p:nvSpPr>
              <p:cNvPr id="49" name="Oval 26"/>
              <p:cNvSpPr>
                <a:spLocks noChangeArrowheads="1"/>
              </p:cNvSpPr>
              <p:nvPr/>
            </p:nvSpPr>
            <p:spPr bwMode="auto">
              <a:xfrm>
                <a:off x="2913" y="1888"/>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en-US" sz="1600" b="0">
                  <a:solidFill>
                    <a:srgbClr val="002060"/>
                  </a:solidFill>
                  <a:latin typeface="+mn-ea"/>
                  <a:ea typeface="+mn-ea"/>
                </a:endParaRPr>
              </a:p>
            </p:txBody>
          </p:sp>
          <p:sp>
            <p:nvSpPr>
              <p:cNvPr id="50" name="Oval 27"/>
              <p:cNvSpPr>
                <a:spLocks noChangeArrowheads="1"/>
              </p:cNvSpPr>
              <p:nvPr/>
            </p:nvSpPr>
            <p:spPr bwMode="auto">
              <a:xfrm>
                <a:off x="3322" y="1888"/>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en-US" sz="1600" b="0">
                  <a:solidFill>
                    <a:srgbClr val="002060"/>
                  </a:solidFill>
                  <a:latin typeface="+mn-ea"/>
                  <a:ea typeface="+mn-ea"/>
                </a:endParaRPr>
              </a:p>
            </p:txBody>
          </p:sp>
          <p:sp>
            <p:nvSpPr>
              <p:cNvPr id="51" name="Oval 28"/>
              <p:cNvSpPr>
                <a:spLocks noChangeArrowheads="1"/>
              </p:cNvSpPr>
              <p:nvPr/>
            </p:nvSpPr>
            <p:spPr bwMode="auto">
              <a:xfrm>
                <a:off x="3775" y="1888"/>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en-US" sz="1600" b="0">
                  <a:solidFill>
                    <a:srgbClr val="002060"/>
                  </a:solidFill>
                  <a:latin typeface="+mn-ea"/>
                  <a:ea typeface="+mn-ea"/>
                </a:endParaRPr>
              </a:p>
            </p:txBody>
          </p:sp>
          <p:sp>
            <p:nvSpPr>
              <p:cNvPr id="52" name="Oval 29"/>
              <p:cNvSpPr>
                <a:spLocks noChangeArrowheads="1"/>
              </p:cNvSpPr>
              <p:nvPr/>
            </p:nvSpPr>
            <p:spPr bwMode="auto">
              <a:xfrm>
                <a:off x="1825" y="184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en-US" sz="1600" b="0">
                  <a:solidFill>
                    <a:srgbClr val="002060"/>
                  </a:solidFill>
                  <a:latin typeface="+mn-ea"/>
                  <a:ea typeface="+mn-ea"/>
                </a:endParaRPr>
              </a:p>
            </p:txBody>
          </p:sp>
          <p:sp>
            <p:nvSpPr>
              <p:cNvPr id="53" name="Line 30"/>
              <p:cNvSpPr>
                <a:spLocks noChangeShapeType="1"/>
              </p:cNvSpPr>
              <p:nvPr/>
            </p:nvSpPr>
            <p:spPr bwMode="auto">
              <a:xfrm flipV="1">
                <a:off x="1870" y="1661"/>
                <a:ext cx="181"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2060"/>
                  </a:solidFill>
                  <a:latin typeface="+mn-ea"/>
                </a:endParaRPr>
              </a:p>
            </p:txBody>
          </p:sp>
          <p:sp>
            <p:nvSpPr>
              <p:cNvPr id="54" name="Oval 31"/>
              <p:cNvSpPr>
                <a:spLocks noChangeArrowheads="1"/>
              </p:cNvSpPr>
              <p:nvPr/>
            </p:nvSpPr>
            <p:spPr bwMode="auto">
              <a:xfrm>
                <a:off x="2233" y="1707"/>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en-US" sz="1600" b="0">
                  <a:solidFill>
                    <a:srgbClr val="002060"/>
                  </a:solidFill>
                  <a:latin typeface="+mn-ea"/>
                  <a:ea typeface="+mn-ea"/>
                </a:endParaRPr>
              </a:p>
            </p:txBody>
          </p:sp>
          <p:sp>
            <p:nvSpPr>
              <p:cNvPr id="55" name="Line 32"/>
              <p:cNvSpPr>
                <a:spLocks noChangeShapeType="1"/>
              </p:cNvSpPr>
              <p:nvPr/>
            </p:nvSpPr>
            <p:spPr bwMode="auto">
              <a:xfrm>
                <a:off x="2278" y="1752"/>
                <a:ext cx="182"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2060"/>
                  </a:solidFill>
                  <a:latin typeface="+mn-ea"/>
                </a:endParaRPr>
              </a:p>
            </p:txBody>
          </p:sp>
          <p:sp>
            <p:nvSpPr>
              <p:cNvPr id="56" name="Oval 33"/>
              <p:cNvSpPr>
                <a:spLocks noChangeArrowheads="1"/>
              </p:cNvSpPr>
              <p:nvPr/>
            </p:nvSpPr>
            <p:spPr bwMode="auto">
              <a:xfrm>
                <a:off x="2686" y="175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en-US" sz="1600" b="0">
                  <a:solidFill>
                    <a:srgbClr val="002060"/>
                  </a:solidFill>
                  <a:latin typeface="+mn-ea"/>
                  <a:ea typeface="+mn-ea"/>
                </a:endParaRPr>
              </a:p>
            </p:txBody>
          </p:sp>
          <p:sp>
            <p:nvSpPr>
              <p:cNvPr id="57" name="Oval 34"/>
              <p:cNvSpPr>
                <a:spLocks noChangeArrowheads="1"/>
              </p:cNvSpPr>
              <p:nvPr/>
            </p:nvSpPr>
            <p:spPr bwMode="auto">
              <a:xfrm>
                <a:off x="3140" y="175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en-US" sz="1600" b="0">
                  <a:solidFill>
                    <a:srgbClr val="002060"/>
                  </a:solidFill>
                  <a:latin typeface="+mn-ea"/>
                  <a:ea typeface="+mn-ea"/>
                </a:endParaRPr>
              </a:p>
            </p:txBody>
          </p:sp>
          <p:sp>
            <p:nvSpPr>
              <p:cNvPr id="58" name="Line 35"/>
              <p:cNvSpPr>
                <a:spLocks noChangeShapeType="1"/>
              </p:cNvSpPr>
              <p:nvPr/>
            </p:nvSpPr>
            <p:spPr bwMode="auto">
              <a:xfrm>
                <a:off x="2006" y="1843"/>
                <a:ext cx="272"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2060"/>
                  </a:solidFill>
                  <a:latin typeface="+mn-ea"/>
                </a:endParaRPr>
              </a:p>
            </p:txBody>
          </p:sp>
          <p:sp>
            <p:nvSpPr>
              <p:cNvPr id="59" name="Line 36"/>
              <p:cNvSpPr>
                <a:spLocks noChangeShapeType="1"/>
              </p:cNvSpPr>
              <p:nvPr/>
            </p:nvSpPr>
            <p:spPr bwMode="auto">
              <a:xfrm flipV="1">
                <a:off x="2732" y="1616"/>
                <a:ext cx="181"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2060"/>
                  </a:solidFill>
                  <a:latin typeface="+mn-ea"/>
                </a:endParaRPr>
              </a:p>
            </p:txBody>
          </p:sp>
          <p:sp>
            <p:nvSpPr>
              <p:cNvPr id="60" name="Line 37"/>
              <p:cNvSpPr>
                <a:spLocks noChangeShapeType="1"/>
              </p:cNvSpPr>
              <p:nvPr/>
            </p:nvSpPr>
            <p:spPr bwMode="auto">
              <a:xfrm>
                <a:off x="3185" y="1798"/>
                <a:ext cx="182" cy="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2060"/>
                  </a:solidFill>
                  <a:latin typeface="+mn-ea"/>
                </a:endParaRPr>
              </a:p>
            </p:txBody>
          </p:sp>
          <p:sp>
            <p:nvSpPr>
              <p:cNvPr id="61" name="Line 38"/>
              <p:cNvSpPr>
                <a:spLocks noChangeShapeType="1"/>
              </p:cNvSpPr>
              <p:nvPr/>
            </p:nvSpPr>
            <p:spPr bwMode="auto">
              <a:xfrm>
                <a:off x="2959" y="1843"/>
                <a:ext cx="272"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2060"/>
                  </a:solidFill>
                  <a:latin typeface="+mn-ea"/>
                </a:endParaRPr>
              </a:p>
            </p:txBody>
          </p:sp>
          <p:sp>
            <p:nvSpPr>
              <p:cNvPr id="62" name="Line 39"/>
              <p:cNvSpPr>
                <a:spLocks noChangeShapeType="1"/>
              </p:cNvSpPr>
              <p:nvPr/>
            </p:nvSpPr>
            <p:spPr bwMode="auto">
              <a:xfrm>
                <a:off x="3639" y="1843"/>
                <a:ext cx="272"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2060"/>
                  </a:solidFill>
                  <a:latin typeface="+mn-ea"/>
                </a:endParaRPr>
              </a:p>
            </p:txBody>
          </p:sp>
          <p:sp>
            <p:nvSpPr>
              <p:cNvPr id="63" name="Line 40"/>
              <p:cNvSpPr>
                <a:spLocks noChangeShapeType="1"/>
              </p:cNvSpPr>
              <p:nvPr/>
            </p:nvSpPr>
            <p:spPr bwMode="auto">
              <a:xfrm>
                <a:off x="2324" y="1843"/>
                <a:ext cx="272"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2060"/>
                  </a:solidFill>
                  <a:latin typeface="+mn-ea"/>
                </a:endParaRPr>
              </a:p>
            </p:txBody>
          </p:sp>
          <p:sp>
            <p:nvSpPr>
              <p:cNvPr id="64" name="Line 41"/>
              <p:cNvSpPr>
                <a:spLocks noChangeShapeType="1"/>
              </p:cNvSpPr>
              <p:nvPr/>
            </p:nvSpPr>
            <p:spPr bwMode="auto">
              <a:xfrm>
                <a:off x="2641" y="1843"/>
                <a:ext cx="272"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2060"/>
                  </a:solidFill>
                  <a:latin typeface="+mn-ea"/>
                </a:endParaRPr>
              </a:p>
            </p:txBody>
          </p:sp>
          <p:sp>
            <p:nvSpPr>
              <p:cNvPr id="65" name="Line 42"/>
              <p:cNvSpPr>
                <a:spLocks noChangeShapeType="1"/>
              </p:cNvSpPr>
              <p:nvPr/>
            </p:nvSpPr>
            <p:spPr bwMode="auto">
              <a:xfrm>
                <a:off x="3276" y="1843"/>
                <a:ext cx="272"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2060"/>
                  </a:solidFill>
                  <a:latin typeface="+mn-ea"/>
                </a:endParaRPr>
              </a:p>
            </p:txBody>
          </p:sp>
        </p:grpSp>
        <p:grpSp>
          <p:nvGrpSpPr>
            <p:cNvPr id="35" name="Group 50"/>
            <p:cNvGrpSpPr>
              <a:grpSpLocks/>
            </p:cNvGrpSpPr>
            <p:nvPr/>
          </p:nvGrpSpPr>
          <p:grpSpPr bwMode="auto">
            <a:xfrm>
              <a:off x="6234303" y="-584546"/>
              <a:ext cx="2101851" cy="1025526"/>
              <a:chOff x="2518" y="903"/>
              <a:chExt cx="1324" cy="646"/>
            </a:xfrm>
          </p:grpSpPr>
          <p:sp>
            <p:nvSpPr>
              <p:cNvPr id="39" name="Text Box 43"/>
              <p:cNvSpPr txBox="1">
                <a:spLocks noChangeArrowheads="1"/>
              </p:cNvSpPr>
              <p:nvPr/>
            </p:nvSpPr>
            <p:spPr bwMode="auto">
              <a:xfrm>
                <a:off x="2518" y="903"/>
                <a:ext cx="920" cy="313"/>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zh-CN" altLang="en-US" sz="1600" dirty="0">
                    <a:solidFill>
                      <a:srgbClr val="002060"/>
                    </a:solidFill>
                    <a:latin typeface="+mn-ea"/>
                    <a:ea typeface="+mn-ea"/>
                  </a:rPr>
                  <a:t>晶格</a:t>
                </a:r>
              </a:p>
            </p:txBody>
          </p:sp>
          <p:sp>
            <p:nvSpPr>
              <p:cNvPr id="40" name="Line 44"/>
              <p:cNvSpPr>
                <a:spLocks noChangeShapeType="1"/>
              </p:cNvSpPr>
              <p:nvPr/>
            </p:nvSpPr>
            <p:spPr bwMode="auto">
              <a:xfrm flipH="1" flipV="1">
                <a:off x="3503" y="1083"/>
                <a:ext cx="339" cy="466"/>
              </a:xfrm>
              <a:prstGeom prst="line">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2060"/>
                  </a:solidFill>
                  <a:latin typeface="+mn-ea"/>
                </a:endParaRPr>
              </a:p>
            </p:txBody>
          </p:sp>
        </p:grpSp>
        <p:grpSp>
          <p:nvGrpSpPr>
            <p:cNvPr id="36" name="Group 51"/>
            <p:cNvGrpSpPr>
              <a:grpSpLocks/>
            </p:cNvGrpSpPr>
            <p:nvPr/>
          </p:nvGrpSpPr>
          <p:grpSpPr bwMode="auto">
            <a:xfrm>
              <a:off x="5164325" y="814042"/>
              <a:ext cx="1990724" cy="1284288"/>
              <a:chOff x="1831" y="1843"/>
              <a:chExt cx="1254" cy="809"/>
            </a:xfrm>
          </p:grpSpPr>
          <p:sp>
            <p:nvSpPr>
              <p:cNvPr id="37" name="Line 45"/>
              <p:cNvSpPr>
                <a:spLocks noChangeShapeType="1"/>
              </p:cNvSpPr>
              <p:nvPr/>
            </p:nvSpPr>
            <p:spPr bwMode="auto">
              <a:xfrm>
                <a:off x="1831" y="1843"/>
                <a:ext cx="439" cy="496"/>
              </a:xfrm>
              <a:prstGeom prst="line">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2060"/>
                  </a:solidFill>
                  <a:latin typeface="+mn-ea"/>
                </a:endParaRPr>
              </a:p>
            </p:txBody>
          </p:sp>
          <p:sp>
            <p:nvSpPr>
              <p:cNvPr id="38" name="Text Box 46"/>
              <p:cNvSpPr txBox="1">
                <a:spLocks noChangeArrowheads="1"/>
              </p:cNvSpPr>
              <p:nvPr/>
            </p:nvSpPr>
            <p:spPr bwMode="auto">
              <a:xfrm>
                <a:off x="1931" y="2339"/>
                <a:ext cx="1154" cy="313"/>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1600" dirty="0">
                    <a:solidFill>
                      <a:srgbClr val="002060"/>
                    </a:solidFill>
                    <a:latin typeface="+mn-ea"/>
                    <a:ea typeface="+mn-ea"/>
                  </a:rPr>
                  <a:t>带电粒子</a:t>
                </a:r>
              </a:p>
            </p:txBody>
          </p:sp>
        </p:grpSp>
      </p:grpSp>
    </p:spTree>
    <p:custDataLst>
      <p:tags r:id="rId1"/>
    </p:custDataLst>
    <p:extLst>
      <p:ext uri="{BB962C8B-B14F-4D97-AF65-F5344CB8AC3E}">
        <p14:creationId xmlns:p14="http://schemas.microsoft.com/office/powerpoint/2010/main" val="3277739330"/>
      </p:ext>
    </p:extLst>
  </p:cSld>
  <p:clrMapOvr>
    <a:masterClrMapping/>
  </p:clrMapOvr>
  <mc:AlternateContent xmlns:mc="http://schemas.openxmlformats.org/markup-compatibility/2006" xmlns:p14="http://schemas.microsoft.com/office/powerpoint/2010/main">
    <mc:Choice Requires="p14">
      <p:transition spd="slow" p14:dur="2000" advTm="87425"/>
    </mc:Choice>
    <mc:Fallback xmlns="">
      <p:transition spd="slow" advTm="874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22" presetClass="entr" presetSubtype="1"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up)">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9|4.9|2.3|2"/>
</p:tagLst>
</file>

<file path=ppt/tags/tag2.xml><?xml version="1.0" encoding="utf-8"?>
<p:tagLst xmlns:a="http://schemas.openxmlformats.org/drawingml/2006/main" xmlns:r="http://schemas.openxmlformats.org/officeDocument/2006/relationships" xmlns:p="http://schemas.openxmlformats.org/presentationml/2006/main">
  <p:tag name="TIMING" val="|53.1"/>
</p:tagLst>
</file>

<file path=ppt/tags/tag3.xml><?xml version="1.0" encoding="utf-8"?>
<p:tagLst xmlns:a="http://schemas.openxmlformats.org/drawingml/2006/main" xmlns:r="http://schemas.openxmlformats.org/officeDocument/2006/relationships" xmlns:p="http://schemas.openxmlformats.org/presentationml/2006/main">
  <p:tag name="TIMING" val="|51.1|6|6.8"/>
</p:tagLst>
</file>

<file path=ppt/tags/tag4.xml><?xml version="1.0" encoding="utf-8"?>
<p:tagLst xmlns:a="http://schemas.openxmlformats.org/drawingml/2006/main" xmlns:r="http://schemas.openxmlformats.org/officeDocument/2006/relationships" xmlns:p="http://schemas.openxmlformats.org/presentationml/2006/main">
  <p:tag name="TIMING" val="|8.4|7.5|13.1|11.9"/>
</p:tagLst>
</file>

<file path=ppt/tags/tag5.xml><?xml version="1.0" encoding="utf-8"?>
<p:tagLst xmlns:a="http://schemas.openxmlformats.org/drawingml/2006/main" xmlns:r="http://schemas.openxmlformats.org/officeDocument/2006/relationships" xmlns:p="http://schemas.openxmlformats.org/presentationml/2006/main">
  <p:tag name="TIMING" val="|17.4|13.7"/>
</p:tagLst>
</file>

<file path=ppt/tags/tag6.xml><?xml version="1.0" encoding="utf-8"?>
<p:tagLst xmlns:a="http://schemas.openxmlformats.org/drawingml/2006/main" xmlns:r="http://schemas.openxmlformats.org/officeDocument/2006/relationships" xmlns:p="http://schemas.openxmlformats.org/presentationml/2006/main">
  <p:tag name="TIMING" val="|13.3|37.7|19.1"/>
</p:tagLst>
</file>

<file path=ppt/tags/tag7.xml><?xml version="1.0" encoding="utf-8"?>
<p:tagLst xmlns:a="http://schemas.openxmlformats.org/drawingml/2006/main" xmlns:r="http://schemas.openxmlformats.org/officeDocument/2006/relationships" xmlns:p="http://schemas.openxmlformats.org/presentationml/2006/main">
  <p:tag name="TIMING" val="|13.3|37.7|19.1"/>
</p:tagLst>
</file>

<file path=ppt/tags/tag8.xml><?xml version="1.0" encoding="utf-8"?>
<p:tagLst xmlns:a="http://schemas.openxmlformats.org/drawingml/2006/main" xmlns:r="http://schemas.openxmlformats.org/officeDocument/2006/relationships" xmlns:p="http://schemas.openxmlformats.org/presentationml/2006/main">
  <p:tag name="TIMING" val="|51.1|6|6.8"/>
</p:tagLst>
</file>

<file path=ppt/tags/tag9.xml><?xml version="1.0" encoding="utf-8"?>
<p:tagLst xmlns:a="http://schemas.openxmlformats.org/drawingml/2006/main" xmlns:r="http://schemas.openxmlformats.org/officeDocument/2006/relationships" xmlns:p="http://schemas.openxmlformats.org/presentationml/2006/main">
  <p:tag name="TIMING" val="|53.1"/>
</p:tagLst>
</file>

<file path=ppt/theme/theme1.xml><?xml version="1.0" encoding="utf-8"?>
<a:theme xmlns:a="http://schemas.openxmlformats.org/drawingml/2006/main" name="Office 主题​​">
  <a:themeElements>
    <a:clrScheme name="自定义 15">
      <a:dk1>
        <a:srgbClr val="000000"/>
      </a:dk1>
      <a:lt1>
        <a:srgbClr val="FFFFFF"/>
      </a:lt1>
      <a:dk2>
        <a:srgbClr val="768395"/>
      </a:dk2>
      <a:lt2>
        <a:srgbClr val="F0F0F0"/>
      </a:lt2>
      <a:accent1>
        <a:srgbClr val="00ADA9"/>
      </a:accent1>
      <a:accent2>
        <a:srgbClr val="027F7D"/>
      </a:accent2>
      <a:accent3>
        <a:srgbClr val="125CCB"/>
      </a:accent3>
      <a:accent4>
        <a:srgbClr val="F98637"/>
      </a:accent4>
      <a:accent5>
        <a:srgbClr val="2F79E6"/>
      </a:accent5>
      <a:accent6>
        <a:srgbClr val="006A68"/>
      </a:accent6>
      <a:hlink>
        <a:srgbClr val="00ADA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3239</TotalTime>
  <Words>1300</Words>
  <Application>Microsoft Office PowerPoint</Application>
  <PresentationFormat>全屏显示(16:9)</PresentationFormat>
  <Paragraphs>149</Paragraphs>
  <Slides>24</Slides>
  <Notes>15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39" baseType="lpstr">
      <vt:lpstr>Roboto Light</vt:lpstr>
      <vt:lpstr>等线</vt:lpstr>
      <vt:lpstr>华文新魏</vt:lpstr>
      <vt:lpstr>宋体</vt:lpstr>
      <vt:lpstr>微软雅黑</vt:lpstr>
      <vt:lpstr>Arial</vt:lpstr>
      <vt:lpstr>Calibri</vt:lpstr>
      <vt:lpstr>Cambria Math</vt:lpstr>
      <vt:lpstr>Impact</vt:lpstr>
      <vt:lpstr>Times New Roman</vt:lpstr>
      <vt:lpstr>Verdana</vt:lpstr>
      <vt:lpstr>Wingdings</vt:lpstr>
      <vt:lpstr>Office 主题​​</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摄图网设计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400105372</dc:title>
  <dc:creator>摄图网设计</dc:creator>
  <cp:lastModifiedBy>apple</cp:lastModifiedBy>
  <cp:revision>398</cp:revision>
  <dcterms:created xsi:type="dcterms:W3CDTF">2018-02-02T09:54:00Z</dcterms:created>
  <dcterms:modified xsi:type="dcterms:W3CDTF">2021-03-18T01:28:13Z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