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4" r:id="rId2"/>
    <p:sldId id="327" r:id="rId3"/>
    <p:sldId id="313" r:id="rId4"/>
    <p:sldId id="296" r:id="rId5"/>
    <p:sldId id="330" r:id="rId6"/>
    <p:sldId id="331" r:id="rId7"/>
    <p:sldId id="259" r:id="rId8"/>
    <p:sldId id="307" r:id="rId9"/>
    <p:sldId id="314" r:id="rId10"/>
    <p:sldId id="317" r:id="rId11"/>
    <p:sldId id="332" r:id="rId12"/>
    <p:sldId id="333" r:id="rId13"/>
    <p:sldId id="318" r:id="rId14"/>
    <p:sldId id="334" r:id="rId15"/>
    <p:sldId id="335" r:id="rId16"/>
    <p:sldId id="278" r:id="rId17"/>
    <p:sldId id="305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7A24"/>
    <a:srgbClr val="00ADA9"/>
    <a:srgbClr val="009E9A"/>
    <a:srgbClr val="000000"/>
    <a:srgbClr val="CCFFFF"/>
    <a:srgbClr val="969696"/>
    <a:srgbClr val="FFFFFF"/>
    <a:srgbClr val="BDE4FF"/>
    <a:srgbClr val="F986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77390" autoAdjust="0"/>
  </p:normalViewPr>
  <p:slideViewPr>
    <p:cSldViewPr>
      <p:cViewPr varScale="1">
        <p:scale>
          <a:sx n="77" d="100"/>
          <a:sy n="77" d="100"/>
        </p:scale>
        <p:origin x="192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0033-C8F9-4001-BA76-B1707BA7B576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CCDE-0485-440D-AAF8-0102124FE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1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5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1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0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4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4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8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" y="555526"/>
            <a:ext cx="9131460" cy="4032448"/>
          </a:xfrm>
          <a:prstGeom prst="rect">
            <a:avLst/>
          </a:prstGeom>
        </p:spPr>
      </p:pic>
      <p:sp>
        <p:nvSpPr>
          <p:cNvPr id="4" name="TextBox 10"/>
          <p:cNvSpPr txBox="1"/>
          <p:nvPr/>
        </p:nvSpPr>
        <p:spPr>
          <a:xfrm>
            <a:off x="1833261" y="1867192"/>
            <a:ext cx="5547051" cy="992590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电磁场与电磁波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006"/>
    </mc:Choice>
    <mc:Fallback xmlns="">
      <p:transition advTm="190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411510"/>
            <a:ext cx="5616624" cy="73866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Tx/>
              <a:buFont typeface="Wingdings" panose="05000000000000000000" pitchFamily="2" charset="2"/>
              <a:buChar char="l"/>
              <a:def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一、静态场问题的唯一性定理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899592" y="1315963"/>
            <a:ext cx="4536504" cy="5448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1D77C9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静态电磁场的唯一性定理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036043"/>
            <a:ext cx="792088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对于一定空间区域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内的电磁场，当相应场量满足麦克斯韦方程，同时，在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的包围面边界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上场量的切向分量或法向分量给定后，则该区域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中的电磁场被唯一地确定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                                        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8532440" y="4587974"/>
            <a:ext cx="432048" cy="432834"/>
            <a:chOff x="6084168" y="1274820"/>
            <a:chExt cx="432048" cy="432834"/>
          </a:xfrm>
        </p:grpSpPr>
        <p:sp>
          <p:nvSpPr>
            <p:cNvPr id="33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36296" y="4587581"/>
            <a:ext cx="432048" cy="432048"/>
            <a:chOff x="4788024" y="1275213"/>
            <a:chExt cx="432048" cy="432048"/>
          </a:xfrm>
        </p:grpSpPr>
        <p:sp>
          <p:nvSpPr>
            <p:cNvPr id="36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84368" y="4587188"/>
            <a:ext cx="432833" cy="432834"/>
            <a:chOff x="5436096" y="1274820"/>
            <a:chExt cx="432833" cy="432834"/>
          </a:xfrm>
        </p:grpSpPr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0152" y="4587188"/>
            <a:ext cx="432833" cy="432834"/>
            <a:chOff x="3491880" y="1274820"/>
            <a:chExt cx="432833" cy="432834"/>
          </a:xfrm>
        </p:grpSpPr>
        <p:sp>
          <p:nvSpPr>
            <p:cNvPr id="42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88224" y="4587188"/>
            <a:ext cx="432833" cy="432834"/>
            <a:chOff x="4139952" y="1274820"/>
            <a:chExt cx="432833" cy="432834"/>
          </a:xfrm>
        </p:grpSpPr>
        <p:sp>
          <p:nvSpPr>
            <p:cNvPr id="45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87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4"/>
    </mc:Choice>
    <mc:Fallback xmlns="">
      <p:transition spd="slow" advTm="114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55576" y="339502"/>
            <a:ext cx="5400600" cy="5448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1D77C9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静态场电磁辅助位的唯一性定理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67544" y="987574"/>
                <a:ext cx="8208912" cy="3605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2200" b="1" i="0" u="none" strike="noStrike" cap="none" normalizeH="0" baseline="0" dirty="0">
                    <a:ln>
                      <a:noFill/>
                    </a:ln>
                    <a:solidFill>
                      <a:srgbClr val="F87A24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标量电位的唯一性定理</a:t>
                </a:r>
                <a:r>
                  <a:rPr kumimoji="0" lang="zh-CN" altLang="en-US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：在任何闭合的场域</a:t>
                </a:r>
                <a:r>
                  <a:rPr kumimoji="0" lang="en-US" altLang="zh-CN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en-US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内，当电位函数满足泊松方程或拉普拉斯方程，且给定电位函数</a:t>
                </a:r>
                <a:r>
                  <a:rPr kumimoji="0" lang="zh-CN" altLang="en-US" sz="22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所有表面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上的电位值，或给定电位函数</a:t>
                </a:r>
                <a:r>
                  <a:rPr lang="zh-CN" alt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法向上的导数值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𝝏𝝋</m:t>
                        </m:r>
                      </m:num>
                      <m:den>
                        <m:r>
                          <a:rPr lang="zh-CN" alt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，或在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上的一部分给定</a:t>
                </a:r>
                <a:r>
                  <a:rPr lang="zh-CN" alt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在其它部分面上给定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𝝏𝝋</m:t>
                        </m:r>
                      </m:num>
                      <m:den>
                        <m:r>
                          <a:rPr lang="zh-CN" altLang="en-US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，即给定电位函数在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上满足第一、或第二、或第三类边值条件，则电位函数在场域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内具有唯一解。</a:t>
                </a:r>
                <a:endPara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987574"/>
                <a:ext cx="8208912" cy="3605154"/>
              </a:xfrm>
              <a:prstGeom prst="rect">
                <a:avLst/>
              </a:prstGeom>
              <a:blipFill>
                <a:blip r:embed="rId2"/>
                <a:stretch>
                  <a:fillRect l="-966" b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532440" y="4587974"/>
            <a:ext cx="432048" cy="432834"/>
            <a:chOff x="6084168" y="1274820"/>
            <a:chExt cx="432048" cy="432834"/>
          </a:xfrm>
        </p:grpSpPr>
        <p:sp>
          <p:nvSpPr>
            <p:cNvPr id="1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236296" y="4587581"/>
            <a:ext cx="432048" cy="432048"/>
            <a:chOff x="4788024" y="1275213"/>
            <a:chExt cx="432048" cy="432048"/>
          </a:xfrm>
        </p:grpSpPr>
        <p:sp>
          <p:nvSpPr>
            <p:cNvPr id="2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84368" y="4587188"/>
            <a:ext cx="432833" cy="432834"/>
            <a:chOff x="5436096" y="1274820"/>
            <a:chExt cx="432833" cy="432834"/>
          </a:xfrm>
        </p:grpSpPr>
        <p:sp>
          <p:nvSpPr>
            <p:cNvPr id="23" name="椭圆 2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40152" y="4587188"/>
            <a:ext cx="432833" cy="432834"/>
            <a:chOff x="3491880" y="1274820"/>
            <a:chExt cx="432833" cy="432834"/>
          </a:xfrm>
        </p:grpSpPr>
        <p:sp>
          <p:nvSpPr>
            <p:cNvPr id="2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88224" y="4587188"/>
            <a:ext cx="432833" cy="432834"/>
            <a:chOff x="4139952" y="1274820"/>
            <a:chExt cx="432833" cy="432834"/>
          </a:xfrm>
        </p:grpSpPr>
        <p:sp>
          <p:nvSpPr>
            <p:cNvPr id="2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2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7"/>
              <p:cNvSpPr>
                <a:spLocks noChangeArrowheads="1"/>
              </p:cNvSpPr>
              <p:nvPr/>
            </p:nvSpPr>
            <p:spPr bwMode="auto">
              <a:xfrm>
                <a:off x="323528" y="195486"/>
                <a:ext cx="8496944" cy="3267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 dirty="0">
                    <a:solidFill>
                      <a:srgbClr val="F87A24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矢量磁位</a:t>
                </a:r>
                <a:r>
                  <a:rPr kumimoji="0" lang="zh-CN" altLang="zh-CN" sz="2200" b="1" i="0" u="none" strike="noStrike" cap="none" normalizeH="0" baseline="0" dirty="0">
                    <a:ln>
                      <a:noFill/>
                    </a:ln>
                    <a:solidFill>
                      <a:srgbClr val="F87A24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的唯一性定理</a:t>
                </a:r>
                <a:r>
                  <a:rPr kumimoji="0" lang="zh-CN" altLang="en-US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在任何闭合的场域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内，磁矢位函数满足矢量泊松方程或矢量拉普拉斯方程，当给定磁矢位函数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所有表面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上的第一类边值条件后，则磁矢位函数在场域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内具有唯一解；当给定磁矢位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所有表面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上的第二类或第三类边值条件后，则磁矢位函数在场域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内的不同解答，至多相差一个标量函数的梯度，且该标量函数满足拉普拉斯方程。</a:t>
                </a:r>
                <a:endPara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95486"/>
                <a:ext cx="8496944" cy="3267561"/>
              </a:xfrm>
              <a:prstGeom prst="rect">
                <a:avLst/>
              </a:prstGeom>
              <a:blipFill>
                <a:blip r:embed="rId3"/>
                <a:stretch>
                  <a:fillRect l="-933" r="-430" b="-7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528" y="3579862"/>
            <a:ext cx="3168352" cy="4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9E9A"/>
                </a:solidFill>
              </a:rPr>
              <a:t>矢量函数</a:t>
            </a:r>
            <a:r>
              <a:rPr lang="zh-CN" altLang="en-US" b="1" dirty="0">
                <a:solidFill>
                  <a:srgbClr val="009E9A"/>
                </a:solidFill>
              </a:rPr>
              <a:t>的</a:t>
            </a:r>
            <a:r>
              <a:rPr lang="zh-CN" altLang="zh-CN" b="1" dirty="0">
                <a:solidFill>
                  <a:srgbClr val="009E9A"/>
                </a:solidFill>
              </a:rPr>
              <a:t>第一类边值条件</a:t>
            </a:r>
            <a:endParaRPr lang="zh-CN" altLang="en-US" sz="2200" b="1" dirty="0">
              <a:solidFill>
                <a:srgbClr val="009E9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38354"/>
              </p:ext>
            </p:extLst>
          </p:nvPr>
        </p:nvGraphicFramePr>
        <p:xfrm>
          <a:off x="3419872" y="3579862"/>
          <a:ext cx="1746705" cy="476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304560" progId="Equation.DSMT4">
                  <p:embed/>
                </p:oleObj>
              </mc:Choice>
              <mc:Fallback>
                <p:oleObj name="Equation" r:id="rId4" imgW="1117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872" y="3579862"/>
                        <a:ext cx="1746705" cy="476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528" y="4132721"/>
            <a:ext cx="3168352" cy="4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9E9A"/>
                </a:solidFill>
              </a:rPr>
              <a:t>矢量函数</a:t>
            </a:r>
            <a:r>
              <a:rPr lang="zh-CN" altLang="en-US" b="1" dirty="0">
                <a:solidFill>
                  <a:srgbClr val="009E9A"/>
                </a:solidFill>
              </a:rPr>
              <a:t>的</a:t>
            </a:r>
            <a:r>
              <a:rPr lang="zh-CN" altLang="zh-CN" b="1" dirty="0">
                <a:solidFill>
                  <a:srgbClr val="009E9A"/>
                </a:solidFill>
              </a:rPr>
              <a:t>第</a:t>
            </a:r>
            <a:r>
              <a:rPr lang="zh-CN" altLang="en-US" b="1" dirty="0">
                <a:solidFill>
                  <a:srgbClr val="009E9A"/>
                </a:solidFill>
              </a:rPr>
              <a:t>二</a:t>
            </a:r>
            <a:r>
              <a:rPr lang="zh-CN" altLang="zh-CN" b="1" dirty="0">
                <a:solidFill>
                  <a:srgbClr val="009E9A"/>
                </a:solidFill>
              </a:rPr>
              <a:t>类边值条件</a:t>
            </a:r>
            <a:endParaRPr lang="zh-CN" altLang="en-US" sz="2200" b="1" dirty="0">
              <a:solidFill>
                <a:srgbClr val="009E9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03879"/>
              </p:ext>
            </p:extLst>
          </p:nvPr>
        </p:nvGraphicFramePr>
        <p:xfrm>
          <a:off x="3347864" y="4111724"/>
          <a:ext cx="2122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304560" progId="Equation.DSMT4">
                  <p:embed/>
                </p:oleObj>
              </mc:Choice>
              <mc:Fallback>
                <p:oleObj name="Equation" r:id="rId6" imgW="1358640" imgH="304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7864" y="4111724"/>
                        <a:ext cx="2122487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52120" y="3121525"/>
            <a:ext cx="316835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9E9A"/>
                </a:solidFill>
              </a:rPr>
              <a:t>矢量函数</a:t>
            </a:r>
            <a:r>
              <a:rPr lang="zh-CN" altLang="en-US" b="1" dirty="0">
                <a:solidFill>
                  <a:srgbClr val="009E9A"/>
                </a:solidFill>
              </a:rPr>
              <a:t>的</a:t>
            </a:r>
            <a:r>
              <a:rPr lang="zh-CN" altLang="zh-CN" b="1" dirty="0">
                <a:solidFill>
                  <a:srgbClr val="009E9A"/>
                </a:solidFill>
              </a:rPr>
              <a:t>第</a:t>
            </a:r>
            <a:r>
              <a:rPr lang="zh-CN" altLang="en-US" b="1" dirty="0">
                <a:solidFill>
                  <a:srgbClr val="009E9A"/>
                </a:solidFill>
              </a:rPr>
              <a:t>三</a:t>
            </a:r>
            <a:r>
              <a:rPr lang="zh-CN" altLang="zh-CN" b="1" dirty="0">
                <a:solidFill>
                  <a:srgbClr val="009E9A"/>
                </a:solidFill>
              </a:rPr>
              <a:t>类边值条件</a:t>
            </a:r>
            <a:endParaRPr lang="zh-CN" altLang="en-US" sz="2200" b="1" dirty="0">
              <a:solidFill>
                <a:srgbClr val="009E9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34361"/>
              </p:ext>
            </p:extLst>
          </p:nvPr>
        </p:nvGraphicFramePr>
        <p:xfrm>
          <a:off x="6228184" y="3635474"/>
          <a:ext cx="2122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640" imgH="609480" progId="Equation.DSMT4">
                  <p:embed/>
                </p:oleObj>
              </mc:Choice>
              <mc:Fallback>
                <p:oleObj name="Equation" r:id="rId8" imgW="1358640" imgH="609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8184" y="3635474"/>
                        <a:ext cx="2122487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209499"/>
            <a:ext cx="7416824" cy="73866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lvl="0" inden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 sz="2800" b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二、时变场问题的唯一性定理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99592" y="987574"/>
            <a:ext cx="4536504" cy="5448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1D77C9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时变电磁场的唯一性定理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1563638"/>
            <a:ext cx="7920880" cy="155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对于由闭合面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包围的区域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中的时变电磁场，当定解条件（初值条件和边值条件）给定后，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时间内体积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中的电磁场由麦克斯韦方程唯一确定。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9592" y="3363838"/>
                <a:ext cx="7704856" cy="973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zh-CN" altLang="en-US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定解条件中的初值条件为</a:t>
                </a:r>
                <a:r>
                  <a:rPr lang="en-US" altLang="zh-CN" b="1" i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时刻电场强度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smtClean="0">
                            <a:solidFill>
                              <a:srgbClr val="009E9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9E9A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及磁场强度</a:t>
                </a:r>
                <a:r>
                  <a:rPr lang="zh-CN" altLang="en-US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的初始值</a:t>
                </a:r>
                <a:endParaRPr lang="en-US" altLang="zh-CN" b="1" dirty="0">
                  <a:solidFill>
                    <a:srgbClr val="009E9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边值条件为</a:t>
                </a:r>
                <a:r>
                  <a:rPr lang="en-US" altLang="zh-CN" b="1" i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时间内边界</a:t>
                </a:r>
                <a:r>
                  <a:rPr lang="en-US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zh-CN" b="1" dirty="0">
                    <a:solidFill>
                      <a:srgbClr val="009E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上电场强度或磁场强度的切向分量值</a:t>
                </a:r>
                <a:endParaRPr lang="zh-CN" altLang="en-US" b="1" dirty="0">
                  <a:solidFill>
                    <a:srgbClr val="009E9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63838"/>
                <a:ext cx="7704856" cy="973728"/>
              </a:xfrm>
              <a:prstGeom prst="rect">
                <a:avLst/>
              </a:prstGeom>
              <a:blipFill>
                <a:blip r:embed="rId3"/>
                <a:stretch>
                  <a:fillRect l="-713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85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6"/>
    </mc:Choice>
    <mc:Fallback xmlns="">
      <p:transition spd="slow" advTm="65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3568" y="154685"/>
            <a:ext cx="5400600" cy="5448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1D77C9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时变场动态辅助位的唯一性定理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67544" y="468261"/>
            <a:ext cx="8280920" cy="4407745"/>
            <a:chOff x="467544" y="612277"/>
            <a:chExt cx="8280920" cy="440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467544" y="612277"/>
                  <a:ext cx="8280920" cy="44077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eaLnBrk="0" fontAlgn="base" hangingPunct="0">
                    <a:lnSpc>
                      <a:spcPct val="2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对于线性各向同性媒质空间</a:t>
                  </a:r>
                  <a:r>
                    <a:rPr lang="en-US" altLang="zh-CN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中的时变电磁场，当通过                  与                       引入动态矢量位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2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  <m:r>
                        <a:rPr lang="zh-CN" altLang="en-US" sz="2200" b="1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和标量位</a:t>
                  </a:r>
                  <a:r>
                    <a:rPr lang="zh-CN" altLang="en-US" sz="22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 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时，则辅助位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2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zh-CN" altLang="en-US" sz="2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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的定解条件（初值条件和边值条件）给定后，</a:t>
                  </a:r>
                  <a:r>
                    <a:rPr lang="en-US" altLang="zh-CN" sz="22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 </a:t>
                  </a:r>
                  <a:r>
                    <a:rPr lang="en-US" altLang="zh-CN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&gt;0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时间内体积</a:t>
                  </a:r>
                  <a:r>
                    <a:rPr lang="en-US" altLang="zh-CN" sz="22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中的矢量位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2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在至多相差一个标量函数的梯度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</a:t>
                  </a:r>
                  <a:r>
                    <a:rPr lang="zh-CN" altLang="en-US" sz="22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</a:t>
                  </a:r>
                  <a:r>
                    <a:rPr lang="zh-CN" altLang="en-US" sz="22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，同时</a:t>
                  </a:r>
                  <a:r>
                    <a:rPr lang="zh-CN" altLang="en-US" sz="2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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至多相差    </a:t>
                  </a:r>
                  <a:endPara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lnSpc>
                      <a:spcPct val="2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   的前提下，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2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zh-CN" altLang="en-US" sz="2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</a:t>
                  </a:r>
                  <a:r>
                    <a:rPr lang="zh-CN" altLang="en-US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由通过麦克斯韦方程得出的辅助位方程唯一确定。</a:t>
                  </a: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612277"/>
                  <a:ext cx="8280920" cy="4407745"/>
                </a:xfrm>
                <a:prstGeom prst="rect">
                  <a:avLst/>
                </a:prstGeom>
                <a:blipFill>
                  <a:blip r:embed="rId3"/>
                  <a:stretch>
                    <a:fillRect l="-957" r="-74" b="-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0" name="对象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2196828"/>
                    </p:ext>
                  </p:extLst>
                </p:nvPr>
              </p:nvGraphicFramePr>
              <p:xfrm>
                <a:off x="7222091" y="843558"/>
                <a:ext cx="1310349" cy="66403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825480" imgH="419040" progId="Equation.DSMT4">
                        <p:embed/>
                      </p:oleObj>
                    </mc:Choice>
                    <mc:Fallback>
                      <p:oleObj name="Equation" r:id="rId4" imgW="825480" imgH="419040" progId="Equation.DSMT4">
                        <p:embed/>
                        <p:pic>
                          <p:nvPicPr>
                            <p:cNvPr id="4" name="对象 3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22091" y="843558"/>
                              <a:ext cx="1310349" cy="6640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0" name="对象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2196828"/>
                    </p:ext>
                  </p:extLst>
                </p:nvPr>
              </p:nvGraphicFramePr>
              <p:xfrm>
                <a:off x="7222091" y="843558"/>
                <a:ext cx="1310349" cy="66403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616" name="Equation" r:id="rId6" imgW="825480" imgH="419040" progId="Equation.DSMT4">
                        <p:embed/>
                      </p:oleObj>
                    </mc:Choice>
                    <mc:Fallback>
                      <p:oleObj name="Equation" r:id="rId6" imgW="825480" imgH="419040" progId="Equation.DSMT4">
                        <p:embed/>
                        <p:pic>
                          <p:nvPicPr>
                            <p:cNvPr id="4" name="对象 3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22091" y="843558"/>
                              <a:ext cx="1310349" cy="6640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" name="对象 6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03906579"/>
                    </p:ext>
                  </p:extLst>
                </p:nvPr>
              </p:nvGraphicFramePr>
              <p:xfrm>
                <a:off x="827584" y="1528368"/>
                <a:ext cx="1512168" cy="68334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927000" imgH="419040" progId="Equation.DSMT4">
                        <p:embed/>
                      </p:oleObj>
                    </mc:Choice>
                    <mc:Fallback>
                      <p:oleObj name="Equation" r:id="rId8" imgW="927000" imgH="419040" progId="Equation.DSMT4">
                        <p:embed/>
                        <p:pic>
                          <p:nvPicPr>
                            <p:cNvPr id="60" name="对象 59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7584" y="1528368"/>
                              <a:ext cx="1512168" cy="68334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" name="对象 6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03906579"/>
                    </p:ext>
                  </p:extLst>
                </p:nvPr>
              </p:nvGraphicFramePr>
              <p:xfrm>
                <a:off x="827584" y="1528368"/>
                <a:ext cx="1512168" cy="68334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617" name="Equation" r:id="rId10" imgW="927000" imgH="419040" progId="Equation.DSMT4">
                        <p:embed/>
                      </p:oleObj>
                    </mc:Choice>
                    <mc:Fallback>
                      <p:oleObj name="Equation" r:id="rId10" imgW="927000" imgH="419040" progId="Equation.DSMT4">
                        <p:embed/>
                        <p:pic>
                          <p:nvPicPr>
                            <p:cNvPr id="60" name="对象 59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7584" y="1528368"/>
                              <a:ext cx="1512168" cy="68334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对象 6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3207089"/>
                    </p:ext>
                  </p:extLst>
                </p:nvPr>
              </p:nvGraphicFramePr>
              <p:xfrm>
                <a:off x="467544" y="3579862"/>
                <a:ext cx="548537" cy="792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2" imgW="279360" imgH="406080" progId="Equation.DSMT4">
                        <p:embed/>
                      </p:oleObj>
                    </mc:Choice>
                    <mc:Fallback>
                      <p:oleObj name="Equation" r:id="rId12" imgW="279360" imgH="406080" progId="Equation.DSMT4">
                        <p:embed/>
                        <p:pic>
                          <p:nvPicPr>
                            <p:cNvPr id="0" name="Object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544" y="3579862"/>
                              <a:ext cx="548537" cy="7920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4" name="对象 6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3207089"/>
                    </p:ext>
                  </p:extLst>
                </p:nvPr>
              </p:nvGraphicFramePr>
              <p:xfrm>
                <a:off x="467544" y="3579862"/>
                <a:ext cx="548537" cy="792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618" name="Equation" r:id="rId14" imgW="279360" imgH="406080" progId="Equation.DSMT4">
                        <p:embed/>
                      </p:oleObj>
                    </mc:Choice>
                    <mc:Fallback>
                      <p:oleObj name="Equation" r:id="rId14" imgW="279360" imgH="406080" progId="Equation.DSMT4">
                        <p:embed/>
                        <p:pic>
                          <p:nvPicPr>
                            <p:cNvPr id="0" name="Object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544" y="3579862"/>
                              <a:ext cx="548537" cy="7920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4335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83518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其中，定解条件如下</a:t>
            </a:r>
            <a:endParaRPr lang="zh-CN" altLang="en-US" sz="20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16067"/>
              </p:ext>
            </p:extLst>
          </p:nvPr>
        </p:nvGraphicFramePr>
        <p:xfrm>
          <a:off x="1547664" y="915566"/>
          <a:ext cx="5638445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1257120" progId="Equation.DSMT4">
                  <p:embed/>
                </p:oleObj>
              </mc:Choice>
              <mc:Fallback>
                <p:oleObj name="Equation" r:id="rId2" imgW="289548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915566"/>
                        <a:ext cx="5638445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03648" y="3664644"/>
            <a:ext cx="6984776" cy="923330"/>
            <a:chOff x="1043608" y="3651870"/>
            <a:chExt cx="6984776" cy="923330"/>
          </a:xfrm>
        </p:grpSpPr>
        <p:sp>
          <p:nvSpPr>
            <p:cNvPr id="4" name="矩形 3"/>
            <p:cNvSpPr/>
            <p:nvPr/>
          </p:nvSpPr>
          <p:spPr>
            <a:xfrm>
              <a:off x="1043608" y="3651870"/>
              <a:ext cx="69847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式中：                        为初值函数；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 为空间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包围面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上的边值函数。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826698"/>
                </p:ext>
              </p:extLst>
            </p:nvPr>
          </p:nvGraphicFramePr>
          <p:xfrm>
            <a:off x="1842790" y="3723555"/>
            <a:ext cx="128905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36560" imgH="203040" progId="Equation.DSMT4">
                    <p:embed/>
                  </p:oleObj>
                </mc:Choice>
                <mc:Fallback>
                  <p:oleObj name="Equation" r:id="rId4" imgW="736560" imgH="203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790" y="3723555"/>
                          <a:ext cx="1289050" cy="3603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159488"/>
                </p:ext>
              </p:extLst>
            </p:nvPr>
          </p:nvGraphicFramePr>
          <p:xfrm>
            <a:off x="1835696" y="4133014"/>
            <a:ext cx="2808312" cy="382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160" imgH="228600" progId="Equation.DSMT4">
                    <p:embed/>
                  </p:oleObj>
                </mc:Choice>
                <mc:Fallback>
                  <p:oleObj name="Equation" r:id="rId6" imgW="1676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35696" y="4133014"/>
                          <a:ext cx="2808312" cy="382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1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/>
          <p:cNvSpPr txBox="1"/>
          <p:nvPr/>
        </p:nvSpPr>
        <p:spPr>
          <a:xfrm>
            <a:off x="251520" y="346774"/>
            <a:ext cx="8496944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结：</a:t>
            </a:r>
            <a:endParaRPr lang="en-GB" altLang="zh-CN" sz="24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364088" y="611709"/>
            <a:ext cx="1944216" cy="16561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1763688" y="611709"/>
            <a:ext cx="1944216" cy="16561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TextBox 10"/>
          <p:cNvSpPr txBox="1"/>
          <p:nvPr/>
        </p:nvSpPr>
        <p:spPr>
          <a:xfrm>
            <a:off x="2061596" y="793256"/>
            <a:ext cx="1416584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静态场问题的唯一性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定理</a:t>
            </a:r>
          </a:p>
        </p:txBody>
      </p:sp>
      <p:sp>
        <p:nvSpPr>
          <p:cNvPr id="46" name="TextBox 10"/>
          <p:cNvSpPr txBox="1"/>
          <p:nvPr/>
        </p:nvSpPr>
        <p:spPr>
          <a:xfrm>
            <a:off x="5652120" y="827733"/>
            <a:ext cx="141658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时变场问题的唯一性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定理</a:t>
            </a:r>
          </a:p>
        </p:txBody>
      </p:sp>
      <p:sp>
        <p:nvSpPr>
          <p:cNvPr id="47" name="矩形 46"/>
          <p:cNvSpPr/>
          <p:nvPr/>
        </p:nvSpPr>
        <p:spPr>
          <a:xfrm>
            <a:off x="1259632" y="2411909"/>
            <a:ext cx="3600400" cy="807913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）静态电磁场的唯一性定理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静态场电磁辅助位的唯一性定理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16016" y="2396084"/>
            <a:ext cx="3600400" cy="807913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）时变电磁场的唯一性定理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）时变场动态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辅助位的唯一性定理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363838"/>
            <a:ext cx="8496944" cy="1615827"/>
          </a:xfrm>
          <a:prstGeom prst="rect">
            <a:avLst/>
          </a:prstGeom>
          <a:solidFill>
            <a:srgbClr val="00ADA9"/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b="1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可根据唯一性定理的条件要求，合理建立运用尝试方法，如镜像法、等效原理方法、分离变量法等；</a:t>
            </a:r>
            <a:endParaRPr lang="en-US" altLang="zh-CN" sz="2200" b="1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b="1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可用唯一性定理的条件要求，对电磁问题解答的正确性进行验解。</a:t>
            </a:r>
            <a:endParaRPr lang="zh-CN" altLang="zh-CN" sz="2200" b="1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179"/>
    </mc:Choice>
    <mc:Fallback xmlns="">
      <p:transition advTm="29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2"/>
          <p:cNvSpPr/>
          <p:nvPr/>
        </p:nvSpPr>
        <p:spPr bwMode="auto">
          <a:xfrm>
            <a:off x="1354410" y="4085082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Isosceles Triangle 2"/>
          <p:cNvSpPr/>
          <p:nvPr/>
        </p:nvSpPr>
        <p:spPr bwMode="auto">
          <a:xfrm>
            <a:off x="1965598" y="3704199"/>
            <a:ext cx="1009650" cy="1099797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Isosceles Triangle 2"/>
          <p:cNvSpPr/>
          <p:nvPr/>
        </p:nvSpPr>
        <p:spPr bwMode="auto">
          <a:xfrm>
            <a:off x="2743473" y="3966055"/>
            <a:ext cx="927100" cy="83794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Isosceles Triangle 2"/>
          <p:cNvSpPr/>
          <p:nvPr/>
        </p:nvSpPr>
        <p:spPr bwMode="auto">
          <a:xfrm>
            <a:off x="3441974" y="4226325"/>
            <a:ext cx="865187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Isosceles Triangle 2"/>
          <p:cNvSpPr/>
          <p:nvPr/>
        </p:nvSpPr>
        <p:spPr bwMode="auto">
          <a:xfrm>
            <a:off x="4027760" y="4085083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Isosceles Triangle 2"/>
          <p:cNvSpPr/>
          <p:nvPr/>
        </p:nvSpPr>
        <p:spPr bwMode="auto">
          <a:xfrm>
            <a:off x="4638948" y="4385026"/>
            <a:ext cx="1009650" cy="41897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Isosceles Triangle 2"/>
          <p:cNvSpPr/>
          <p:nvPr/>
        </p:nvSpPr>
        <p:spPr bwMode="auto">
          <a:xfrm>
            <a:off x="5169173" y="3551845"/>
            <a:ext cx="1073150" cy="1252150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Isosceles Triangle 2"/>
          <p:cNvSpPr/>
          <p:nvPr/>
        </p:nvSpPr>
        <p:spPr bwMode="auto">
          <a:xfrm>
            <a:off x="5734323" y="4226325"/>
            <a:ext cx="1001712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Isosceles Triangle 2"/>
          <p:cNvSpPr/>
          <p:nvPr/>
        </p:nvSpPr>
        <p:spPr bwMode="auto">
          <a:xfrm>
            <a:off x="6226448" y="4085083"/>
            <a:ext cx="116840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Isosceles Triangle 2"/>
          <p:cNvSpPr/>
          <p:nvPr/>
        </p:nvSpPr>
        <p:spPr bwMode="auto">
          <a:xfrm>
            <a:off x="6810648" y="3972403"/>
            <a:ext cx="1001712" cy="831593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5497" y="1812761"/>
            <a:ext cx="3406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谢谢倾听！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475656" y="2211710"/>
            <a:ext cx="1512168" cy="1814354"/>
          </a:xfrm>
          <a:prstGeom prst="roundRect">
            <a:avLst>
              <a:gd name="adj" fmla="val 6924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</a:pPr>
            <a:endParaRPr sz="24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6"/>
          <p:cNvSpPr/>
          <p:nvPr/>
        </p:nvSpPr>
        <p:spPr>
          <a:xfrm>
            <a:off x="3779911" y="2197556"/>
            <a:ext cx="1542365" cy="1828508"/>
          </a:xfrm>
          <a:prstGeom prst="roundRect">
            <a:avLst>
              <a:gd name="adj" fmla="val 6924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</a:pPr>
            <a:endParaRPr sz="24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8"/>
          <p:cNvSpPr/>
          <p:nvPr/>
        </p:nvSpPr>
        <p:spPr>
          <a:xfrm>
            <a:off x="6156176" y="2197556"/>
            <a:ext cx="1453680" cy="1828508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8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460"/>
          <p:cNvSpPr/>
          <p:nvPr/>
        </p:nvSpPr>
        <p:spPr>
          <a:xfrm>
            <a:off x="1629075" y="1567512"/>
            <a:ext cx="1213766" cy="1219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20"/>
          <p:cNvGrpSpPr/>
          <p:nvPr/>
        </p:nvGrpSpPr>
        <p:grpSpPr bwMode="auto">
          <a:xfrm>
            <a:off x="1575098" y="1597666"/>
            <a:ext cx="340706" cy="342419"/>
            <a:chOff x="1369087" y="2088729"/>
            <a:chExt cx="474017" cy="474016"/>
          </a:xfrm>
        </p:grpSpPr>
        <p:sp>
          <p:nvSpPr>
            <p:cNvPr id="7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Shape 1464"/>
            <p:cNvSpPr/>
            <p:nvPr/>
          </p:nvSpPr>
          <p:spPr>
            <a:xfrm>
              <a:off x="1477010" y="2232627"/>
              <a:ext cx="23277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Shape 1468"/>
          <p:cNvSpPr/>
          <p:nvPr/>
        </p:nvSpPr>
        <p:spPr>
          <a:xfrm>
            <a:off x="3958134" y="1567512"/>
            <a:ext cx="1209203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471"/>
          <p:cNvSpPr/>
          <p:nvPr/>
        </p:nvSpPr>
        <p:spPr>
          <a:xfrm>
            <a:off x="6265565" y="1569099"/>
            <a:ext cx="1209204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" name="Group 40"/>
          <p:cNvGrpSpPr/>
          <p:nvPr/>
        </p:nvGrpSpPr>
        <p:grpSpPr bwMode="auto">
          <a:xfrm>
            <a:off x="6197301" y="1597666"/>
            <a:ext cx="340706" cy="342419"/>
            <a:chOff x="8994965" y="2088733"/>
            <a:chExt cx="474017" cy="474017"/>
          </a:xfrm>
        </p:grpSpPr>
        <p:sp>
          <p:nvSpPr>
            <p:cNvPr id="12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Shape 1481"/>
            <p:cNvSpPr/>
            <p:nvPr/>
          </p:nvSpPr>
          <p:spPr>
            <a:xfrm>
              <a:off x="9132514" y="2211470"/>
              <a:ext cx="19468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4" name="Text Placeholder 5"/>
          <p:cNvSpPr txBox="1"/>
          <p:nvPr/>
        </p:nvSpPr>
        <p:spPr>
          <a:xfrm>
            <a:off x="1748136" y="2054724"/>
            <a:ext cx="939985" cy="281273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6"/>
          <p:cNvSpPr txBox="1"/>
          <p:nvPr/>
        </p:nvSpPr>
        <p:spPr>
          <a:xfrm>
            <a:off x="1743372" y="3003636"/>
            <a:ext cx="977891" cy="819360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分析能力</a:t>
            </a:r>
          </a:p>
        </p:txBody>
      </p:sp>
      <p:sp>
        <p:nvSpPr>
          <p:cNvPr id="16" name="Text Placeholder 5"/>
          <p:cNvSpPr txBox="1"/>
          <p:nvPr/>
        </p:nvSpPr>
        <p:spPr>
          <a:xfrm>
            <a:off x="6465590" y="2054724"/>
            <a:ext cx="874582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6"/>
          <p:cNvSpPr txBox="1"/>
          <p:nvPr/>
        </p:nvSpPr>
        <p:spPr>
          <a:xfrm>
            <a:off x="4139952" y="3018179"/>
            <a:ext cx="82790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认识规律</a:t>
            </a:r>
          </a:p>
        </p:txBody>
      </p:sp>
      <p:sp>
        <p:nvSpPr>
          <p:cNvPr id="18" name="Text Placeholder 6"/>
          <p:cNvSpPr txBox="1"/>
          <p:nvPr/>
        </p:nvSpPr>
        <p:spPr>
          <a:xfrm>
            <a:off x="6482229" y="3043381"/>
            <a:ext cx="82607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求解问题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sp>
        <p:nvSpPr>
          <p:cNvPr id="19" name="Text Placeholder 5"/>
          <p:cNvSpPr txBox="1"/>
          <p:nvPr/>
        </p:nvSpPr>
        <p:spPr>
          <a:xfrm>
            <a:off x="4154986" y="2026972"/>
            <a:ext cx="873060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475"/>
          <p:cNvSpPr/>
          <p:nvPr/>
        </p:nvSpPr>
        <p:spPr>
          <a:xfrm>
            <a:off x="3896223" y="1597666"/>
            <a:ext cx="339186" cy="34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480"/>
          <p:cNvSpPr/>
          <p:nvPr/>
        </p:nvSpPr>
        <p:spPr>
          <a:xfrm>
            <a:off x="4002584" y="1689713"/>
            <a:ext cx="133849" cy="13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15"/>
          <p:cNvSpPr txBox="1"/>
          <p:nvPr/>
        </p:nvSpPr>
        <p:spPr>
          <a:xfrm>
            <a:off x="396753" y="353874"/>
            <a:ext cx="302311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课程学习总任务</a:t>
            </a:r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3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2123728" y="379588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355976" y="3723878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8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458"/>
    </mc:Choice>
    <mc:Fallback xmlns="">
      <p:transition advTm="84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396753" y="601474"/>
            <a:ext cx="3527175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电磁场的基本规律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11560" y="1307183"/>
            <a:ext cx="7888967" cy="1552599"/>
            <a:chOff x="861492" y="1203598"/>
            <a:chExt cx="7423011" cy="1152128"/>
          </a:xfrm>
        </p:grpSpPr>
        <p:sp>
          <p:nvSpPr>
            <p:cNvPr id="20" name="圆角矩形 19"/>
            <p:cNvSpPr/>
            <p:nvPr/>
          </p:nvSpPr>
          <p:spPr>
            <a:xfrm>
              <a:off x="899160" y="1238184"/>
              <a:ext cx="7345680" cy="1083103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1" name="TextBox 2"/>
            <p:cNvSpPr txBox="1"/>
            <p:nvPr/>
          </p:nvSpPr>
          <p:spPr>
            <a:xfrm>
              <a:off x="1132512" y="1380626"/>
              <a:ext cx="6914641" cy="7536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电场和磁场相关的特定物理定律</a:t>
              </a:r>
              <a:r>
                <a:rPr lang="zh-CN" altLang="en-US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包括</a:t>
              </a:r>
              <a:r>
                <a:rPr lang="zh-CN" altLang="zh-CN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电荷守恒定律以及电磁能量守恒定理</a:t>
              </a:r>
              <a:r>
                <a:rPr lang="zh-CN" altLang="en-US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。电荷守恒定律给出了电磁场源量间的关系；</a:t>
              </a:r>
              <a:r>
                <a:rPr lang="zh-CN" altLang="zh-CN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坡印廷定理给出的电磁能量与能量守恒</a:t>
              </a:r>
              <a:r>
                <a:rPr lang="zh-CN" altLang="en-US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zh-CN" altLang="zh-CN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关系</a:t>
              </a:r>
              <a:r>
                <a:rPr lang="zh-CN" altLang="en-US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。</a:t>
              </a:r>
              <a:endPara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" name="矩形 93"/>
            <p:cNvSpPr/>
            <p:nvPr/>
          </p:nvSpPr>
          <p:spPr>
            <a:xfrm>
              <a:off x="861492" y="1203598"/>
              <a:ext cx="288032" cy="2235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3" name="矩形 93"/>
            <p:cNvSpPr/>
            <p:nvPr/>
          </p:nvSpPr>
          <p:spPr>
            <a:xfrm rot="10800000">
              <a:off x="7996471" y="2132188"/>
              <a:ext cx="288032" cy="2235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1560" y="3075806"/>
            <a:ext cx="7920880" cy="936104"/>
            <a:chOff x="611560" y="3147814"/>
            <a:chExt cx="7920880" cy="1512167"/>
          </a:xfrm>
        </p:grpSpPr>
        <p:sp>
          <p:nvSpPr>
            <p:cNvPr id="36" name="圆角矩形 35"/>
            <p:cNvSpPr/>
            <p:nvPr/>
          </p:nvSpPr>
          <p:spPr>
            <a:xfrm>
              <a:off x="651592" y="3194290"/>
              <a:ext cx="7806782" cy="1455446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7" name="TextBox 2"/>
            <p:cNvSpPr txBox="1"/>
            <p:nvPr/>
          </p:nvSpPr>
          <p:spPr>
            <a:xfrm>
              <a:off x="867680" y="3401271"/>
              <a:ext cx="7416823" cy="677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zh-CN" altLang="zh-CN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电场和磁场空间分布的场源因果规律</a:t>
              </a:r>
              <a:r>
                <a:rPr lang="zh-CN" altLang="en-US" sz="2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由麦克斯韦方程组、本构关系和边界条件完整描述。</a:t>
              </a:r>
              <a:endPara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" name="矩形 93"/>
            <p:cNvSpPr/>
            <p:nvPr/>
          </p:nvSpPr>
          <p:spPr>
            <a:xfrm>
              <a:off x="611560" y="3147814"/>
              <a:ext cx="306112" cy="167654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" name="矩形 93"/>
            <p:cNvSpPr/>
            <p:nvPr/>
          </p:nvSpPr>
          <p:spPr>
            <a:xfrm rot="10800000">
              <a:off x="8226328" y="4492327"/>
              <a:ext cx="306112" cy="167654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4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84"/>
    </mc:Choice>
    <mc:Fallback xmlns="">
      <p:transition spd="slow" advTm="98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475656" y="2211710"/>
            <a:ext cx="1512168" cy="1814354"/>
          </a:xfrm>
          <a:prstGeom prst="roundRect">
            <a:avLst>
              <a:gd name="adj" fmla="val 6924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</a:pPr>
            <a:endParaRPr sz="24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6"/>
          <p:cNvSpPr/>
          <p:nvPr/>
        </p:nvSpPr>
        <p:spPr>
          <a:xfrm>
            <a:off x="3779911" y="2197556"/>
            <a:ext cx="1542365" cy="1828508"/>
          </a:xfrm>
          <a:prstGeom prst="roundRect">
            <a:avLst>
              <a:gd name="adj" fmla="val 6924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</a:pPr>
            <a:endParaRPr sz="24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8"/>
          <p:cNvSpPr/>
          <p:nvPr/>
        </p:nvSpPr>
        <p:spPr>
          <a:xfrm>
            <a:off x="6156176" y="2197556"/>
            <a:ext cx="1453680" cy="1828508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8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460"/>
          <p:cNvSpPr/>
          <p:nvPr/>
        </p:nvSpPr>
        <p:spPr>
          <a:xfrm>
            <a:off x="1629075" y="1567512"/>
            <a:ext cx="1213766" cy="1219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20"/>
          <p:cNvGrpSpPr/>
          <p:nvPr/>
        </p:nvGrpSpPr>
        <p:grpSpPr bwMode="auto">
          <a:xfrm>
            <a:off x="1575098" y="1597666"/>
            <a:ext cx="340706" cy="342419"/>
            <a:chOff x="1369087" y="2088729"/>
            <a:chExt cx="474017" cy="474016"/>
          </a:xfrm>
        </p:grpSpPr>
        <p:sp>
          <p:nvSpPr>
            <p:cNvPr id="7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Shape 1464"/>
            <p:cNvSpPr/>
            <p:nvPr/>
          </p:nvSpPr>
          <p:spPr>
            <a:xfrm>
              <a:off x="1477010" y="2232627"/>
              <a:ext cx="23277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Shape 1468"/>
          <p:cNvSpPr/>
          <p:nvPr/>
        </p:nvSpPr>
        <p:spPr>
          <a:xfrm>
            <a:off x="3958134" y="1567512"/>
            <a:ext cx="1209203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471"/>
          <p:cNvSpPr/>
          <p:nvPr/>
        </p:nvSpPr>
        <p:spPr>
          <a:xfrm>
            <a:off x="6265565" y="1569099"/>
            <a:ext cx="1209204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" name="Group 40"/>
          <p:cNvGrpSpPr/>
          <p:nvPr/>
        </p:nvGrpSpPr>
        <p:grpSpPr bwMode="auto">
          <a:xfrm>
            <a:off x="6197301" y="1597666"/>
            <a:ext cx="340706" cy="342419"/>
            <a:chOff x="8994965" y="2088733"/>
            <a:chExt cx="474017" cy="474017"/>
          </a:xfrm>
        </p:grpSpPr>
        <p:sp>
          <p:nvSpPr>
            <p:cNvPr id="12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Shape 1481"/>
            <p:cNvSpPr/>
            <p:nvPr/>
          </p:nvSpPr>
          <p:spPr>
            <a:xfrm>
              <a:off x="9132514" y="2211470"/>
              <a:ext cx="19468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4" name="Text Placeholder 5"/>
          <p:cNvSpPr txBox="1"/>
          <p:nvPr/>
        </p:nvSpPr>
        <p:spPr>
          <a:xfrm>
            <a:off x="1748136" y="2054724"/>
            <a:ext cx="939985" cy="281273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6"/>
          <p:cNvSpPr txBox="1"/>
          <p:nvPr/>
        </p:nvSpPr>
        <p:spPr>
          <a:xfrm>
            <a:off x="1743372" y="3003636"/>
            <a:ext cx="977891" cy="819360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分析能力</a:t>
            </a:r>
          </a:p>
        </p:txBody>
      </p:sp>
      <p:sp>
        <p:nvSpPr>
          <p:cNvPr id="16" name="Text Placeholder 5"/>
          <p:cNvSpPr txBox="1"/>
          <p:nvPr/>
        </p:nvSpPr>
        <p:spPr>
          <a:xfrm>
            <a:off x="6465590" y="2054724"/>
            <a:ext cx="874582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6"/>
          <p:cNvSpPr txBox="1"/>
          <p:nvPr/>
        </p:nvSpPr>
        <p:spPr>
          <a:xfrm>
            <a:off x="4139952" y="3018179"/>
            <a:ext cx="82790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认识规律</a:t>
            </a:r>
          </a:p>
        </p:txBody>
      </p:sp>
      <p:sp>
        <p:nvSpPr>
          <p:cNvPr id="18" name="Text Placeholder 6"/>
          <p:cNvSpPr txBox="1"/>
          <p:nvPr/>
        </p:nvSpPr>
        <p:spPr>
          <a:xfrm>
            <a:off x="6482229" y="3043381"/>
            <a:ext cx="82607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求解问题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sp>
        <p:nvSpPr>
          <p:cNvPr id="19" name="Text Placeholder 5"/>
          <p:cNvSpPr txBox="1"/>
          <p:nvPr/>
        </p:nvSpPr>
        <p:spPr>
          <a:xfrm>
            <a:off x="4154986" y="2026972"/>
            <a:ext cx="873060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475"/>
          <p:cNvSpPr/>
          <p:nvPr/>
        </p:nvSpPr>
        <p:spPr>
          <a:xfrm>
            <a:off x="3896223" y="1597666"/>
            <a:ext cx="339186" cy="34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480"/>
          <p:cNvSpPr/>
          <p:nvPr/>
        </p:nvSpPr>
        <p:spPr>
          <a:xfrm>
            <a:off x="4002584" y="1689713"/>
            <a:ext cx="133849" cy="13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15"/>
          <p:cNvSpPr txBox="1"/>
          <p:nvPr/>
        </p:nvSpPr>
        <p:spPr>
          <a:xfrm>
            <a:off x="396753" y="353874"/>
            <a:ext cx="302311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课程学习总任务</a:t>
            </a:r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Text Placeholder 6"/>
          <p:cNvSpPr txBox="1"/>
          <p:nvPr/>
        </p:nvSpPr>
        <p:spPr>
          <a:xfrm>
            <a:off x="1743372" y="3003636"/>
            <a:ext cx="977891" cy="819360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分析能力</a:t>
            </a:r>
          </a:p>
        </p:txBody>
      </p:sp>
      <p:sp>
        <p:nvSpPr>
          <p:cNvPr id="24" name="Text Placeholder 6"/>
          <p:cNvSpPr txBox="1"/>
          <p:nvPr/>
        </p:nvSpPr>
        <p:spPr>
          <a:xfrm>
            <a:off x="4139952" y="3018179"/>
            <a:ext cx="82790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认识规律</a:t>
            </a:r>
          </a:p>
        </p:txBody>
      </p:sp>
      <p:sp>
        <p:nvSpPr>
          <p:cNvPr id="25" name="Text Placeholder 6"/>
          <p:cNvSpPr txBox="1"/>
          <p:nvPr/>
        </p:nvSpPr>
        <p:spPr>
          <a:xfrm>
            <a:off x="6482229" y="3043381"/>
            <a:ext cx="82607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求解问题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pic>
        <p:nvPicPr>
          <p:cNvPr id="26" name="Picture 21" descr="3D勾图片素材 创意图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2123728" y="379588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u=2454598576,2208575018&amp;fm=26&amp;gp=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6732240" y="3723878"/>
            <a:ext cx="432048" cy="6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1" descr="3D勾图片素材 创意图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355976" y="3723878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24885"/>
    </mc:Choice>
    <mc:Fallback xmlns="">
      <p:transition advTm="248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555526"/>
            <a:ext cx="6332736" cy="440762"/>
          </a:xfrm>
          <a:prstGeom prst="rect">
            <a:avLst/>
          </a:prstGeom>
        </p:spPr>
        <p:txBody>
          <a:bodyPr lIns="65032" tIns="32516" rIns="65032" bIns="32516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电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磁场按其随时间变化的特征进行归类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11760" y="1563638"/>
            <a:ext cx="1515913" cy="2232248"/>
            <a:chOff x="2271489" y="1365642"/>
            <a:chExt cx="1724447" cy="2502252"/>
          </a:xfrm>
        </p:grpSpPr>
        <p:sp>
          <p:nvSpPr>
            <p:cNvPr id="4" name="Shape 1452"/>
            <p:cNvSpPr/>
            <p:nvPr/>
          </p:nvSpPr>
          <p:spPr>
            <a:xfrm>
              <a:off x="2271489" y="1995686"/>
              <a:ext cx="1724447" cy="1872208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7" tIns="14287" rIns="14287" bIns="14287" anchor="ctr"/>
            <a:lstStyle/>
            <a:p>
              <a:pPr>
                <a:defRPr/>
              </a:pPr>
              <a:endParaRPr sz="22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Shape 1460"/>
            <p:cNvSpPr/>
            <p:nvPr/>
          </p:nvSpPr>
          <p:spPr>
            <a:xfrm>
              <a:off x="2493170" y="1365642"/>
              <a:ext cx="1266825" cy="126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14287" tIns="14287" rIns="14287" bIns="14287" anchor="ctr"/>
            <a:lstStyle/>
            <a:p>
              <a:pPr>
                <a:defRPr/>
              </a:pPr>
              <a:endParaRPr sz="22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439194" y="1395796"/>
              <a:ext cx="355600" cy="355490"/>
              <a:chOff x="1369087" y="2088729"/>
              <a:chExt cx="474017" cy="474016"/>
            </a:xfrm>
          </p:grpSpPr>
          <p:sp>
            <p:nvSpPr>
              <p:cNvPr id="9" name="Shape 1463"/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/>
              <a:p>
                <a:pPr>
                  <a:defRPr/>
                </a:pPr>
                <a:endParaRPr sz="22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Shape 1464"/>
              <p:cNvSpPr/>
              <p:nvPr/>
            </p:nvSpPr>
            <p:spPr>
              <a:xfrm>
                <a:off x="1477010" y="2232627"/>
                <a:ext cx="232776" cy="186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0" h="21363" extrusionOk="0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4681" y="11919"/>
                    </a:ln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/>
                </a:pPr>
                <a:endParaRPr sz="22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2627784" y="1707654"/>
              <a:ext cx="981075" cy="502872"/>
            </a:xfrm>
            <a:prstGeom prst="rect">
              <a:avLst/>
            </a:prstGeom>
          </p:spPr>
          <p:txBody>
            <a:bodyPr lIns="65032" tIns="32516" rIns="65032" bIns="32516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  <a:defRPr/>
              </a:pPr>
              <a:r>
                <a:rPr lang="en-US" altLang="zh-CN" sz="2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ext Placeholder 6"/>
            <p:cNvSpPr txBox="1">
              <a:spLocks/>
            </p:cNvSpPr>
            <p:nvPr/>
          </p:nvSpPr>
          <p:spPr>
            <a:xfrm>
              <a:off x="2500662" y="2859782"/>
              <a:ext cx="1351258" cy="850637"/>
            </a:xfrm>
            <a:prstGeom prst="rect">
              <a:avLst/>
            </a:prstGeom>
          </p:spPr>
          <p:txBody>
            <a:bodyPr lIns="65032" tIns="32516" rIns="65032" bIns="32516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200" b="1" dirty="0">
                  <a:latin typeface="华文新魏" panose="02010800040101010101" pitchFamily="2" charset="-122"/>
                  <a:ea typeface="华文新魏" panose="02010800040101010101" pitchFamily="2" charset="-122"/>
                  <a:cs typeface="Segoe UI Semilight" panose="020B0402040204020203" pitchFamily="34" charset="0"/>
                </a:rPr>
                <a:t>静态</a:t>
              </a:r>
              <a:endPara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endParaRPr>
            </a:p>
            <a:p>
              <a:pPr marL="0" indent="0" algn="ctr">
                <a:buNone/>
              </a:pPr>
              <a:r>
                <a:rPr lang="zh-CN" altLang="en-US" sz="2200" b="1" dirty="0">
                  <a:latin typeface="华文新魏" panose="02010800040101010101" pitchFamily="2" charset="-122"/>
                  <a:ea typeface="华文新魏" panose="02010800040101010101" pitchFamily="2" charset="-122"/>
                  <a:cs typeface="Segoe UI Semilight" panose="020B0402040204020203" pitchFamily="34" charset="0"/>
                </a:rPr>
                <a:t>电磁场</a:t>
              </a:r>
              <a:endPara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88335" y="1565225"/>
            <a:ext cx="1515913" cy="2223327"/>
            <a:chOff x="5148064" y="1367229"/>
            <a:chExt cx="1724447" cy="2492252"/>
          </a:xfrm>
        </p:grpSpPr>
        <p:sp>
          <p:nvSpPr>
            <p:cNvPr id="12" name="Shape 1452"/>
            <p:cNvSpPr/>
            <p:nvPr/>
          </p:nvSpPr>
          <p:spPr>
            <a:xfrm>
              <a:off x="5148064" y="1987273"/>
              <a:ext cx="1724447" cy="1872208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7" tIns="14287" rIns="14287" bIns="14287" anchor="ctr"/>
            <a:lstStyle/>
            <a:p>
              <a:pPr>
                <a:defRPr/>
              </a:pPr>
              <a:endParaRPr sz="22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220072" y="1367229"/>
              <a:ext cx="1604937" cy="2356649"/>
              <a:chOff x="5220072" y="1367229"/>
              <a:chExt cx="1604937" cy="2356649"/>
            </a:xfrm>
          </p:grpSpPr>
          <p:sp>
            <p:nvSpPr>
              <p:cNvPr id="14" name="Shape 1471"/>
              <p:cNvSpPr/>
              <p:nvPr/>
            </p:nvSpPr>
            <p:spPr>
              <a:xfrm>
                <a:off x="5392539" y="1367229"/>
                <a:ext cx="1262063" cy="1263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14287" tIns="14287" rIns="14287" bIns="14287" anchor="ctr"/>
              <a:lstStyle/>
              <a:p>
                <a:pPr>
                  <a:defRPr/>
                </a:pPr>
                <a:endParaRPr sz="22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324276" y="1395796"/>
                <a:ext cx="355600" cy="355490"/>
                <a:chOff x="8994965" y="2088733"/>
                <a:chExt cx="474017" cy="474017"/>
              </a:xfrm>
            </p:grpSpPr>
            <p:sp>
              <p:nvSpPr>
                <p:cNvPr id="18" name="Shape 1476"/>
                <p:cNvSpPr/>
                <p:nvPr/>
              </p:nvSpPr>
              <p:spPr>
                <a:xfrm>
                  <a:off x="8994965" y="2088733"/>
                  <a:ext cx="474017" cy="474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26784" tIns="26784" rIns="26784" bIns="26784" anchor="ctr"/>
                <a:lstStyle/>
                <a:p>
                  <a:pPr>
                    <a:defRPr/>
                  </a:pPr>
                  <a:endParaRPr sz="22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Shape 1481"/>
                <p:cNvSpPr/>
                <p:nvPr/>
              </p:nvSpPr>
              <p:spPr>
                <a:xfrm>
                  <a:off x="9132514" y="2211470"/>
                  <a:ext cx="194686" cy="1862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13" y="16137"/>
                      </a:moveTo>
                      <a:cubicBezTo>
                        <a:pt x="14080" y="15059"/>
                        <a:pt x="13176" y="14150"/>
                        <a:pt x="13176" y="12203"/>
                      </a:cubicBezTo>
                      <a:cubicBezTo>
                        <a:pt x="13176" y="11034"/>
                        <a:pt x="14040" y="11415"/>
                        <a:pt x="14419" y="9274"/>
                      </a:cubicBezTo>
                      <a:cubicBezTo>
                        <a:pt x="14577" y="8387"/>
                        <a:pt x="15341" y="9261"/>
                        <a:pt x="15487" y="7233"/>
                      </a:cubicBezTo>
                      <a:cubicBezTo>
                        <a:pt x="15487" y="6425"/>
                        <a:pt x="15071" y="6224"/>
                        <a:pt x="15071" y="6224"/>
                      </a:cubicBezTo>
                      <a:cubicBezTo>
                        <a:pt x="15071" y="6224"/>
                        <a:pt x="15283" y="5028"/>
                        <a:pt x="15366" y="4109"/>
                      </a:cubicBezTo>
                      <a:cubicBezTo>
                        <a:pt x="15468" y="2962"/>
                        <a:pt x="14731" y="0"/>
                        <a:pt x="10800" y="0"/>
                      </a:cubicBezTo>
                      <a:cubicBezTo>
                        <a:pt x="6869" y="0"/>
                        <a:pt x="6131" y="2962"/>
                        <a:pt x="6234" y="4109"/>
                      </a:cubicBezTo>
                      <a:cubicBezTo>
                        <a:pt x="6317" y="5028"/>
                        <a:pt x="6529" y="6224"/>
                        <a:pt x="6529" y="6224"/>
                      </a:cubicBezTo>
                      <a:cubicBezTo>
                        <a:pt x="6529" y="6224"/>
                        <a:pt x="6113" y="6425"/>
                        <a:pt x="6113" y="7233"/>
                      </a:cubicBezTo>
                      <a:cubicBezTo>
                        <a:pt x="6258" y="9261"/>
                        <a:pt x="7022" y="8387"/>
                        <a:pt x="7179" y="9274"/>
                      </a:cubicBezTo>
                      <a:cubicBezTo>
                        <a:pt x="7560" y="11415"/>
                        <a:pt x="8424" y="11034"/>
                        <a:pt x="8424" y="12203"/>
                      </a:cubicBezTo>
                      <a:cubicBezTo>
                        <a:pt x="8424" y="14150"/>
                        <a:pt x="7520" y="15059"/>
                        <a:pt x="4687" y="16137"/>
                      </a:cubicBezTo>
                      <a:cubicBezTo>
                        <a:pt x="1846" y="17219"/>
                        <a:pt x="0" y="18321"/>
                        <a:pt x="0" y="19073"/>
                      </a:cubicBezTo>
                      <a:cubicBezTo>
                        <a:pt x="0" y="19825"/>
                        <a:pt x="0" y="21600"/>
                        <a:pt x="0" y="2160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19825"/>
                        <a:pt x="21600" y="19073"/>
                      </a:cubicBezTo>
                      <a:cubicBezTo>
                        <a:pt x="21600" y="18321"/>
                        <a:pt x="19754" y="17219"/>
                        <a:pt x="16913" y="161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sz="22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 Placeholder 5"/>
              <p:cNvSpPr txBox="1">
                <a:spLocks/>
              </p:cNvSpPr>
              <p:nvPr/>
            </p:nvSpPr>
            <p:spPr>
              <a:xfrm>
                <a:off x="5622443" y="1812749"/>
                <a:ext cx="802859" cy="279162"/>
              </a:xfrm>
              <a:prstGeom prst="rect">
                <a:avLst/>
              </a:prstGeom>
            </p:spPr>
            <p:txBody>
              <a:bodyPr lIns="0" tIns="0" rIns="0" bIns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75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defRPr/>
                </a:pPr>
                <a:r>
                  <a: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lang="zh-CN" altLang="en-US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Text Placeholder 6"/>
              <p:cNvSpPr txBox="1">
                <a:spLocks/>
              </p:cNvSpPr>
              <p:nvPr/>
            </p:nvSpPr>
            <p:spPr>
              <a:xfrm>
                <a:off x="5220072" y="2873241"/>
                <a:ext cx="1604937" cy="850637"/>
              </a:xfrm>
              <a:prstGeom prst="rect">
                <a:avLst/>
              </a:prstGeom>
            </p:spPr>
            <p:txBody>
              <a:bodyPr lIns="65032" tIns="32516" rIns="65032" bIns="32516" anchor="ctr"/>
              <a:lstStyle>
                <a:defPPr>
                  <a:defRPr lang="zh-CN"/>
                </a:defPPr>
                <a:lvl1pPr indent="0" algn="ctr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None/>
                  <a:defRPr sz="2400" b="1">
                    <a:latin typeface="华文新魏" panose="02010800040101010101" pitchFamily="2" charset="-122"/>
                    <a:ea typeface="华文新魏" panose="02010800040101010101" pitchFamily="2" charset="-122"/>
                    <a:cs typeface="Segoe UI Semilight" panose="020B04020402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时变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电磁场</a:t>
                </a:r>
                <a:endParaRPr lang="en-US" altLang="zh-CN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46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71489" y="1417740"/>
            <a:ext cx="1731937" cy="2458094"/>
            <a:chOff x="2271489" y="1365642"/>
            <a:chExt cx="1724447" cy="2502252"/>
          </a:xfrm>
        </p:grpSpPr>
        <p:sp>
          <p:nvSpPr>
            <p:cNvPr id="4" name="Shape 1452"/>
            <p:cNvSpPr/>
            <p:nvPr/>
          </p:nvSpPr>
          <p:spPr>
            <a:xfrm>
              <a:off x="2271489" y="1995686"/>
              <a:ext cx="1724447" cy="1872208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7" tIns="14287" rIns="14287" bIns="14287" anchor="ctr"/>
            <a:lstStyle/>
            <a:p>
              <a:pPr>
                <a:defRPr/>
              </a:pPr>
              <a:endParaRPr sz="24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Shape 1460"/>
            <p:cNvSpPr/>
            <p:nvPr/>
          </p:nvSpPr>
          <p:spPr>
            <a:xfrm>
              <a:off x="2493170" y="1365642"/>
              <a:ext cx="1266825" cy="126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14287" tIns="14287" rIns="14287" bIns="14287" anchor="ctr"/>
            <a:lstStyle/>
            <a:p>
              <a:pPr>
                <a:defRPr/>
              </a:pPr>
              <a:endParaRPr sz="24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439194" y="1395796"/>
              <a:ext cx="355600" cy="355490"/>
              <a:chOff x="1369087" y="2088729"/>
              <a:chExt cx="474017" cy="474016"/>
            </a:xfrm>
          </p:grpSpPr>
          <p:sp>
            <p:nvSpPr>
              <p:cNvPr id="9" name="Shape 1463"/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/>
              <a:p>
                <a:pPr>
                  <a:defRPr/>
                </a:pPr>
                <a:endParaRPr sz="24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Shape 1464"/>
              <p:cNvSpPr/>
              <p:nvPr/>
            </p:nvSpPr>
            <p:spPr>
              <a:xfrm>
                <a:off x="1477010" y="2232627"/>
                <a:ext cx="232776" cy="186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0" h="21363" extrusionOk="0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4681" y="11919"/>
                    </a:ln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/>
                </a:pPr>
                <a:endParaRPr sz="24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2627784" y="1707654"/>
              <a:ext cx="981075" cy="502872"/>
            </a:xfrm>
            <a:prstGeom prst="rect">
              <a:avLst/>
            </a:prstGeom>
          </p:spPr>
          <p:txBody>
            <a:bodyPr lIns="65032" tIns="32516" rIns="65032" bIns="32516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ext Placeholder 6"/>
            <p:cNvSpPr txBox="1">
              <a:spLocks/>
            </p:cNvSpPr>
            <p:nvPr/>
          </p:nvSpPr>
          <p:spPr>
            <a:xfrm>
              <a:off x="2500662" y="2859782"/>
              <a:ext cx="1351258" cy="850637"/>
            </a:xfrm>
            <a:prstGeom prst="rect">
              <a:avLst/>
            </a:prstGeom>
          </p:spPr>
          <p:txBody>
            <a:bodyPr lIns="65032" tIns="32516" rIns="65032" bIns="32516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  <a:cs typeface="Segoe UI Semilight" panose="020B0402040204020203" pitchFamily="34" charset="0"/>
                </a:rPr>
                <a:t>静态</a:t>
              </a:r>
              <a:endPara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endParaRPr>
            </a:p>
            <a:p>
              <a:pPr marL="0" indent="0" algn="ctr">
                <a:buNone/>
              </a:pP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  <a:cs typeface="Segoe UI Semilight" panose="020B0402040204020203" pitchFamily="34" charset="0"/>
                </a:rPr>
                <a:t>电磁场</a:t>
              </a:r>
              <a:endPara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48064" y="1419622"/>
            <a:ext cx="1731937" cy="2448271"/>
            <a:chOff x="5148064" y="1367229"/>
            <a:chExt cx="1724447" cy="2492252"/>
          </a:xfrm>
        </p:grpSpPr>
        <p:sp>
          <p:nvSpPr>
            <p:cNvPr id="12" name="Shape 1452"/>
            <p:cNvSpPr/>
            <p:nvPr/>
          </p:nvSpPr>
          <p:spPr>
            <a:xfrm>
              <a:off x="5148064" y="1987273"/>
              <a:ext cx="1724447" cy="1872208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7" tIns="14287" rIns="14287" bIns="14287" anchor="ctr"/>
            <a:lstStyle/>
            <a:p>
              <a:pPr>
                <a:defRPr/>
              </a:pPr>
              <a:endParaRPr sz="24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220072" y="1367229"/>
              <a:ext cx="1604937" cy="2356649"/>
              <a:chOff x="5220072" y="1367229"/>
              <a:chExt cx="1604937" cy="2356649"/>
            </a:xfrm>
          </p:grpSpPr>
          <p:sp>
            <p:nvSpPr>
              <p:cNvPr id="14" name="Shape 1471"/>
              <p:cNvSpPr/>
              <p:nvPr/>
            </p:nvSpPr>
            <p:spPr>
              <a:xfrm>
                <a:off x="5392539" y="1367229"/>
                <a:ext cx="1262063" cy="1263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14287" tIns="14287" rIns="14287" bIns="14287" anchor="ctr"/>
              <a:lstStyle/>
              <a:p>
                <a:pPr>
                  <a:defRPr/>
                </a:pPr>
                <a:endParaRPr sz="24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324276" y="1395796"/>
                <a:ext cx="355600" cy="355490"/>
                <a:chOff x="8994965" y="2088733"/>
                <a:chExt cx="474017" cy="474017"/>
              </a:xfrm>
            </p:grpSpPr>
            <p:sp>
              <p:nvSpPr>
                <p:cNvPr id="18" name="Shape 1476"/>
                <p:cNvSpPr/>
                <p:nvPr/>
              </p:nvSpPr>
              <p:spPr>
                <a:xfrm>
                  <a:off x="8994965" y="2088733"/>
                  <a:ext cx="474017" cy="474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26784" tIns="26784" rIns="26784" bIns="26784" anchor="ctr"/>
                <a:lstStyle/>
                <a:p>
                  <a:pPr>
                    <a:defRPr/>
                  </a:pPr>
                  <a:endParaRPr sz="24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Shape 1481"/>
                <p:cNvSpPr/>
                <p:nvPr/>
              </p:nvSpPr>
              <p:spPr>
                <a:xfrm>
                  <a:off x="9132514" y="2211470"/>
                  <a:ext cx="194686" cy="1862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13" y="16137"/>
                      </a:moveTo>
                      <a:cubicBezTo>
                        <a:pt x="14080" y="15059"/>
                        <a:pt x="13176" y="14150"/>
                        <a:pt x="13176" y="12203"/>
                      </a:cubicBezTo>
                      <a:cubicBezTo>
                        <a:pt x="13176" y="11034"/>
                        <a:pt x="14040" y="11415"/>
                        <a:pt x="14419" y="9274"/>
                      </a:cubicBezTo>
                      <a:cubicBezTo>
                        <a:pt x="14577" y="8387"/>
                        <a:pt x="15341" y="9261"/>
                        <a:pt x="15487" y="7233"/>
                      </a:cubicBezTo>
                      <a:cubicBezTo>
                        <a:pt x="15487" y="6425"/>
                        <a:pt x="15071" y="6224"/>
                        <a:pt x="15071" y="6224"/>
                      </a:cubicBezTo>
                      <a:cubicBezTo>
                        <a:pt x="15071" y="6224"/>
                        <a:pt x="15283" y="5028"/>
                        <a:pt x="15366" y="4109"/>
                      </a:cubicBezTo>
                      <a:cubicBezTo>
                        <a:pt x="15468" y="2962"/>
                        <a:pt x="14731" y="0"/>
                        <a:pt x="10800" y="0"/>
                      </a:cubicBezTo>
                      <a:cubicBezTo>
                        <a:pt x="6869" y="0"/>
                        <a:pt x="6131" y="2962"/>
                        <a:pt x="6234" y="4109"/>
                      </a:cubicBezTo>
                      <a:cubicBezTo>
                        <a:pt x="6317" y="5028"/>
                        <a:pt x="6529" y="6224"/>
                        <a:pt x="6529" y="6224"/>
                      </a:cubicBezTo>
                      <a:cubicBezTo>
                        <a:pt x="6529" y="6224"/>
                        <a:pt x="6113" y="6425"/>
                        <a:pt x="6113" y="7233"/>
                      </a:cubicBezTo>
                      <a:cubicBezTo>
                        <a:pt x="6258" y="9261"/>
                        <a:pt x="7022" y="8387"/>
                        <a:pt x="7179" y="9274"/>
                      </a:cubicBezTo>
                      <a:cubicBezTo>
                        <a:pt x="7560" y="11415"/>
                        <a:pt x="8424" y="11034"/>
                        <a:pt x="8424" y="12203"/>
                      </a:cubicBezTo>
                      <a:cubicBezTo>
                        <a:pt x="8424" y="14150"/>
                        <a:pt x="7520" y="15059"/>
                        <a:pt x="4687" y="16137"/>
                      </a:cubicBezTo>
                      <a:cubicBezTo>
                        <a:pt x="1846" y="17219"/>
                        <a:pt x="0" y="18321"/>
                        <a:pt x="0" y="19073"/>
                      </a:cubicBezTo>
                      <a:cubicBezTo>
                        <a:pt x="0" y="19825"/>
                        <a:pt x="0" y="21600"/>
                        <a:pt x="0" y="2160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19825"/>
                        <a:pt x="21600" y="19073"/>
                      </a:cubicBezTo>
                      <a:cubicBezTo>
                        <a:pt x="21600" y="18321"/>
                        <a:pt x="19754" y="17219"/>
                        <a:pt x="16913" y="161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sz="24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 Placeholder 5"/>
              <p:cNvSpPr txBox="1">
                <a:spLocks/>
              </p:cNvSpPr>
              <p:nvPr/>
            </p:nvSpPr>
            <p:spPr>
              <a:xfrm>
                <a:off x="5622443" y="1812749"/>
                <a:ext cx="802859" cy="279162"/>
              </a:xfrm>
              <a:prstGeom prst="rect">
                <a:avLst/>
              </a:prstGeom>
            </p:spPr>
            <p:txBody>
              <a:bodyPr lIns="0" tIns="0" rIns="0" bIns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75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Text Placeholder 6"/>
              <p:cNvSpPr txBox="1">
                <a:spLocks/>
              </p:cNvSpPr>
              <p:nvPr/>
            </p:nvSpPr>
            <p:spPr>
              <a:xfrm>
                <a:off x="5220072" y="2873241"/>
                <a:ext cx="1604937" cy="850637"/>
              </a:xfrm>
              <a:prstGeom prst="rect">
                <a:avLst/>
              </a:prstGeom>
            </p:spPr>
            <p:txBody>
              <a:bodyPr lIns="65032" tIns="32516" rIns="65032" bIns="32516" anchor="ctr"/>
              <a:lstStyle>
                <a:defPPr>
                  <a:defRPr lang="zh-CN"/>
                </a:defPPr>
                <a:lvl1pPr indent="0" algn="ctr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None/>
                  <a:defRPr sz="2400" b="1">
                    <a:latin typeface="华文新魏" panose="02010800040101010101" pitchFamily="2" charset="-122"/>
                    <a:ea typeface="华文新魏" panose="02010800040101010101" pitchFamily="2" charset="-122"/>
                    <a:cs typeface="Segoe UI Semilight" panose="020B04020402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时谐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电磁场</a:t>
                </a:r>
                <a:endParaRPr lang="en-US" altLang="zh-C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2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/>
          <p:nvPr/>
        </p:nvSpPr>
        <p:spPr>
          <a:xfrm>
            <a:off x="179512" y="411510"/>
            <a:ext cx="8784976" cy="5793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zh-CN" altLang="en-US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电磁场问题求解与应用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 and application</a:t>
            </a:r>
            <a:endParaRPr lang="en-GB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6564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763689" y="1649086"/>
            <a:ext cx="5400599" cy="576064"/>
            <a:chOff x="2411761" y="1400458"/>
            <a:chExt cx="5400599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2411761" y="1400458"/>
              <a:ext cx="894259" cy="523220"/>
              <a:chOff x="2215144" y="927951"/>
              <a:chExt cx="1244730" cy="959254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文本框 9"/>
              <p:cNvSpPr txBox="1"/>
              <p:nvPr/>
            </p:nvSpPr>
            <p:spPr>
              <a:xfrm>
                <a:off x="2393075" y="927951"/>
                <a:ext cx="1066799" cy="95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203848" y="1484132"/>
              <a:ext cx="4392488" cy="39835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 algn="ctr">
                <a:defRPr/>
              </a:pPr>
              <a:r>
                <a:rPr lang="zh-CN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电磁场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的唯一性定理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3091014" y="1413769"/>
              <a:ext cx="4721346" cy="45969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63689" y="2441174"/>
            <a:ext cx="5375665" cy="550466"/>
            <a:chOff x="2411761" y="2237308"/>
            <a:chExt cx="53285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2411761" y="2237308"/>
              <a:ext cx="894259" cy="523220"/>
              <a:chOff x="2215144" y="1952311"/>
              <a:chExt cx="1244730" cy="959257"/>
            </a:xfrm>
          </p:grpSpPr>
          <p:sp>
            <p:nvSpPr>
              <p:cNvPr id="8" name="平行四边形 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文本框 10"/>
              <p:cNvSpPr txBox="1"/>
              <p:nvPr/>
            </p:nvSpPr>
            <p:spPr>
              <a:xfrm>
                <a:off x="2393075" y="1952311"/>
                <a:ext cx="1066799" cy="95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268289" y="2338562"/>
              <a:ext cx="4339315" cy="41687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静态电磁场求解与应用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60432" y="4515966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52320" y="4516359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55591" y="4515966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99407" y="4515966"/>
            <a:ext cx="432833" cy="432834"/>
            <a:chOff x="3491880" y="1274820"/>
            <a:chExt cx="432833" cy="432834"/>
          </a:xfrm>
        </p:grpSpPr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75471" y="4515966"/>
            <a:ext cx="432833" cy="432834"/>
            <a:chOff x="4139952" y="1274820"/>
            <a:chExt cx="432833" cy="432834"/>
          </a:xfrm>
        </p:grpSpPr>
        <p:sp>
          <p:nvSpPr>
            <p:cNvPr id="4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63688" y="3258860"/>
            <a:ext cx="5375665" cy="545109"/>
            <a:chOff x="2411761" y="2237308"/>
            <a:chExt cx="5328591" cy="518128"/>
          </a:xfrm>
        </p:grpSpPr>
        <p:grpSp>
          <p:nvGrpSpPr>
            <p:cNvPr id="32" name="组合 31"/>
            <p:cNvGrpSpPr/>
            <p:nvPr/>
          </p:nvGrpSpPr>
          <p:grpSpPr>
            <a:xfrm>
              <a:off x="2411761" y="2237308"/>
              <a:ext cx="894259" cy="504163"/>
              <a:chOff x="2215144" y="1952311"/>
              <a:chExt cx="1244730" cy="924318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文本框 10"/>
              <p:cNvSpPr txBox="1"/>
              <p:nvPr/>
            </p:nvSpPr>
            <p:spPr>
              <a:xfrm>
                <a:off x="2393075" y="1952311"/>
                <a:ext cx="1066799" cy="911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3268289" y="2338562"/>
              <a:ext cx="4339315" cy="41687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时谐电磁场求解与应用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139"/>
    </mc:Choice>
    <mc:Fallback xmlns="">
      <p:transition advTm="36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3" name="等腰三角形 2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9832" y="2236532"/>
            <a:ext cx="4865013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电磁场的唯一性定理</a:t>
            </a:r>
            <a:endParaRPr lang="en-GB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41"/>
    </mc:Choice>
    <mc:Fallback xmlns="">
      <p:transition advTm="60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/>
          <p:nvPr/>
        </p:nvSpPr>
        <p:spPr>
          <a:xfrm>
            <a:off x="590971" y="562798"/>
            <a:ext cx="4917133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主要知识点</a:t>
            </a:r>
            <a:endParaRPr lang="en-GB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5436096" y="1563638"/>
            <a:ext cx="1944216" cy="16561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1835696" y="1563638"/>
            <a:ext cx="1944216" cy="16561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Box 10"/>
          <p:cNvSpPr txBox="1"/>
          <p:nvPr/>
        </p:nvSpPr>
        <p:spPr>
          <a:xfrm>
            <a:off x="2133604" y="1745185"/>
            <a:ext cx="1416584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静态场问题的唯一性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定理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5724128" y="1779662"/>
            <a:ext cx="141658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时变场问题的唯一性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定理</a:t>
            </a:r>
          </a:p>
        </p:txBody>
      </p:sp>
      <p:sp>
        <p:nvSpPr>
          <p:cNvPr id="29" name="矩形 28"/>
          <p:cNvSpPr/>
          <p:nvPr/>
        </p:nvSpPr>
        <p:spPr>
          <a:xfrm>
            <a:off x="1331640" y="3363838"/>
            <a:ext cx="3600400" cy="807913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）静态电磁场的唯一性定理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静态场电磁辅助位的唯一性定理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88024" y="3348013"/>
            <a:ext cx="3600400" cy="807913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）时变电磁场的唯一性定理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）时变场动态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辅助位的唯一性定理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5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92"/>
    </mc:Choice>
    <mc:Fallback xmlns="">
      <p:transition spd="slow" advTm="354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1|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5|0.9|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7|13.1|8.3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7.8|4.2|22.9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2|6.4|10.6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ADA9"/>
      </a:accent1>
      <a:accent2>
        <a:srgbClr val="027F7D"/>
      </a:accent2>
      <a:accent3>
        <a:srgbClr val="125CCB"/>
      </a:accent3>
      <a:accent4>
        <a:srgbClr val="F98637"/>
      </a:accent4>
      <a:accent5>
        <a:srgbClr val="2F79E6"/>
      </a:accent5>
      <a:accent6>
        <a:srgbClr val="006A68"/>
      </a:accent6>
      <a:hlink>
        <a:srgbClr val="00ADA9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5"/>
    </a:dk2>
    <a:lt2>
      <a:srgbClr val="F0F0F0"/>
    </a:lt2>
    <a:accent1>
      <a:srgbClr val="00ADA9"/>
    </a:accent1>
    <a:accent2>
      <a:srgbClr val="027F7D"/>
    </a:accent2>
    <a:accent3>
      <a:srgbClr val="125CCB"/>
    </a:accent3>
    <a:accent4>
      <a:srgbClr val="F98637"/>
    </a:accent4>
    <a:accent5>
      <a:srgbClr val="2F79E6"/>
    </a:accent5>
    <a:accent6>
      <a:srgbClr val="006A68"/>
    </a:accent6>
    <a:hlink>
      <a:srgbClr val="00ADA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787</Words>
  <Application>Microsoft Office PowerPoint</Application>
  <PresentationFormat>全屏显示(16:9)</PresentationFormat>
  <Paragraphs>92</Paragraphs>
  <Slides>17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黑体</vt:lpstr>
      <vt:lpstr>华文新魏</vt:lpstr>
      <vt:lpstr>宋体</vt:lpstr>
      <vt:lpstr>微软雅黑</vt:lpstr>
      <vt:lpstr>Arial</vt:lpstr>
      <vt:lpstr>Calibri</vt:lpstr>
      <vt:lpstr>Cambria Math</vt:lpstr>
      <vt:lpstr>Impact</vt:lpstr>
      <vt:lpstr>Roboto Light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摄图网设计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400105372</dc:title>
  <dc:creator>摄图网设计</dc:creator>
  <cp:lastModifiedBy>apple</cp:lastModifiedBy>
  <cp:revision>273</cp:revision>
  <dcterms:created xsi:type="dcterms:W3CDTF">2018-02-02T09:54:00Z</dcterms:created>
  <dcterms:modified xsi:type="dcterms:W3CDTF">2021-04-27T11:48:20Z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