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7"/>
  </p:notesMasterIdLst>
  <p:sldIdLst>
    <p:sldId id="1050" r:id="rId2"/>
    <p:sldId id="1051" r:id="rId3"/>
    <p:sldId id="1029" r:id="rId4"/>
    <p:sldId id="317" r:id="rId5"/>
    <p:sldId id="1031" r:id="rId6"/>
    <p:sldId id="1032" r:id="rId7"/>
    <p:sldId id="1030" r:id="rId8"/>
    <p:sldId id="1040" r:id="rId9"/>
    <p:sldId id="1033" r:id="rId10"/>
    <p:sldId id="1041" r:id="rId11"/>
    <p:sldId id="1042" r:id="rId12"/>
    <p:sldId id="1043" r:id="rId13"/>
    <p:sldId id="1037" r:id="rId14"/>
    <p:sldId id="1038" r:id="rId15"/>
    <p:sldId id="1034" r:id="rId16"/>
    <p:sldId id="1039" r:id="rId17"/>
    <p:sldId id="1046" r:id="rId18"/>
    <p:sldId id="1047" r:id="rId19"/>
    <p:sldId id="1035" r:id="rId20"/>
    <p:sldId id="1044" r:id="rId21"/>
    <p:sldId id="1048" r:id="rId22"/>
    <p:sldId id="1036" r:id="rId23"/>
    <p:sldId id="1049" r:id="rId24"/>
    <p:sldId id="1045" r:id="rId25"/>
    <p:sldId id="305"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9E9A"/>
    <a:srgbClr val="00ADA9"/>
    <a:srgbClr val="F87A24"/>
    <a:srgbClr val="BDE4FF"/>
    <a:srgbClr val="CCFFFF"/>
    <a:srgbClr val="000000"/>
    <a:srgbClr val="969696"/>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76838" autoAdjust="0"/>
  </p:normalViewPr>
  <p:slideViewPr>
    <p:cSldViewPr>
      <p:cViewPr varScale="1">
        <p:scale>
          <a:sx n="76" d="100"/>
          <a:sy n="76" d="100"/>
        </p:scale>
        <p:origin x="230" y="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3824535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16</a:t>
            </a:fld>
            <a:endParaRPr lang="zh-CN" altLang="en-US"/>
          </a:p>
        </p:txBody>
      </p:sp>
    </p:spTree>
    <p:extLst>
      <p:ext uri="{BB962C8B-B14F-4D97-AF65-F5344CB8AC3E}">
        <p14:creationId xmlns:p14="http://schemas.microsoft.com/office/powerpoint/2010/main" val="860841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18</a:t>
            </a:fld>
            <a:endParaRPr lang="zh-CN" altLang="en-US"/>
          </a:p>
        </p:txBody>
      </p:sp>
    </p:spTree>
    <p:extLst>
      <p:ext uri="{BB962C8B-B14F-4D97-AF65-F5344CB8AC3E}">
        <p14:creationId xmlns:p14="http://schemas.microsoft.com/office/powerpoint/2010/main" val="336424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19</a:t>
            </a:fld>
            <a:endParaRPr lang="zh-CN" altLang="en-US"/>
          </a:p>
        </p:txBody>
      </p:sp>
    </p:spTree>
    <p:extLst>
      <p:ext uri="{BB962C8B-B14F-4D97-AF65-F5344CB8AC3E}">
        <p14:creationId xmlns:p14="http://schemas.microsoft.com/office/powerpoint/2010/main" val="596823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20</a:t>
            </a:fld>
            <a:endParaRPr lang="zh-CN" altLang="en-US"/>
          </a:p>
        </p:txBody>
      </p:sp>
    </p:spTree>
    <p:extLst>
      <p:ext uri="{BB962C8B-B14F-4D97-AF65-F5344CB8AC3E}">
        <p14:creationId xmlns:p14="http://schemas.microsoft.com/office/powerpoint/2010/main" val="72044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21</a:t>
            </a:fld>
            <a:endParaRPr lang="zh-CN" altLang="en-US"/>
          </a:p>
        </p:txBody>
      </p:sp>
    </p:spTree>
    <p:extLst>
      <p:ext uri="{BB962C8B-B14F-4D97-AF65-F5344CB8AC3E}">
        <p14:creationId xmlns:p14="http://schemas.microsoft.com/office/powerpoint/2010/main" val="396778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22</a:t>
            </a:fld>
            <a:endParaRPr lang="zh-CN" altLang="en-US"/>
          </a:p>
        </p:txBody>
      </p:sp>
    </p:spTree>
    <p:extLst>
      <p:ext uri="{BB962C8B-B14F-4D97-AF65-F5344CB8AC3E}">
        <p14:creationId xmlns:p14="http://schemas.microsoft.com/office/powerpoint/2010/main" val="920033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24</a:t>
            </a:fld>
            <a:endParaRPr lang="zh-CN" altLang="en-US"/>
          </a:p>
        </p:txBody>
      </p:sp>
    </p:spTree>
    <p:extLst>
      <p:ext uri="{BB962C8B-B14F-4D97-AF65-F5344CB8AC3E}">
        <p14:creationId xmlns:p14="http://schemas.microsoft.com/office/powerpoint/2010/main" val="397763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25</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418816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321128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873045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396106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61214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258503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4117080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1608788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5.png"/><Relationship Id="rId7" Type="http://schemas.openxmlformats.org/officeDocument/2006/relationships/image" Target="../media/image27.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6.wmf"/><Relationship Id="rId4" Type="http://schemas.openxmlformats.org/officeDocument/2006/relationships/oleObject" Target="../embeddings/oleObject21.bin"/><Relationship Id="rId9" Type="http://schemas.openxmlformats.org/officeDocument/2006/relationships/image" Target="../media/image2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3.wmf"/><Relationship Id="rId3" Type="http://schemas.openxmlformats.org/officeDocument/2006/relationships/oleObject" Target="../embeddings/oleObject24.bin"/><Relationship Id="rId7" Type="http://schemas.openxmlformats.org/officeDocument/2006/relationships/image" Target="../media/image30.wmf"/><Relationship Id="rId12" Type="http://schemas.openxmlformats.org/officeDocument/2006/relationships/oleObject" Target="../embeddings/oleObject28.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25.bin"/><Relationship Id="rId11" Type="http://schemas.openxmlformats.org/officeDocument/2006/relationships/image" Target="../media/image32.wmf"/><Relationship Id="rId5" Type="http://schemas.openxmlformats.org/officeDocument/2006/relationships/image" Target="../media/image25.png"/><Relationship Id="rId10" Type="http://schemas.openxmlformats.org/officeDocument/2006/relationships/oleObject" Target="../embeddings/oleObject27.bin"/><Relationship Id="rId4" Type="http://schemas.openxmlformats.org/officeDocument/2006/relationships/image" Target="../media/image29.wmf"/><Relationship Id="rId9" Type="http://schemas.openxmlformats.org/officeDocument/2006/relationships/image" Target="../media/image31.wmf"/></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36.w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2.wmf"/><Relationship Id="rId12" Type="http://schemas.openxmlformats.org/officeDocument/2006/relationships/oleObject" Target="../embeddings/oleObject37.bin"/><Relationship Id="rId17" Type="http://schemas.openxmlformats.org/officeDocument/2006/relationships/image" Target="../media/image47.wmf"/><Relationship Id="rId2" Type="http://schemas.openxmlformats.org/officeDocument/2006/relationships/oleObject" Target="../embeddings/oleObject32.bin"/><Relationship Id="rId16"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34.bin"/><Relationship Id="rId11" Type="http://schemas.openxmlformats.org/officeDocument/2006/relationships/image" Target="../media/image44.emf"/><Relationship Id="rId5" Type="http://schemas.openxmlformats.org/officeDocument/2006/relationships/image" Target="../media/image41.wmf"/><Relationship Id="rId15" Type="http://schemas.openxmlformats.org/officeDocument/2006/relationships/image" Target="../media/image46.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3.emf"/><Relationship Id="rId14" Type="http://schemas.openxmlformats.org/officeDocument/2006/relationships/oleObject" Target="../embeddings/oleObject38.bin"/></Relationships>
</file>

<file path=ppt/slides/_rels/slide16.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40.bin"/><Relationship Id="rId7" Type="http://schemas.openxmlformats.org/officeDocument/2006/relationships/oleObject" Target="../embeddings/oleObject36.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41.bin"/><Relationship Id="rId10" Type="http://schemas.openxmlformats.org/officeDocument/2006/relationships/image" Target="../media/image45.emf"/><Relationship Id="rId4" Type="http://schemas.openxmlformats.org/officeDocument/2006/relationships/image" Target="../media/image48.wmf"/><Relationship Id="rId9"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50.wmf"/><Relationship Id="rId7" Type="http://schemas.openxmlformats.org/officeDocument/2006/relationships/image" Target="../media/image52.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51.wmf"/><Relationship Id="rId4" Type="http://schemas.openxmlformats.org/officeDocument/2006/relationships/oleObject" Target="../embeddings/oleObject43.bin"/><Relationship Id="rId9" Type="http://schemas.openxmlformats.org/officeDocument/2006/relationships/image" Target="../media/image47.wmf"/></Relationships>
</file>

<file path=ppt/slides/_rels/slide1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oleObject" Target="../embeddings/oleObject47.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9.bin"/></Relationships>
</file>

<file path=ppt/slides/_rels/slide1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3.wmf"/><Relationship Id="rId17" Type="http://schemas.openxmlformats.org/officeDocument/2006/relationships/image" Target="../media/image67.wmf"/><Relationship Id="rId2" Type="http://schemas.openxmlformats.org/officeDocument/2006/relationships/notesSlide" Target="../notesSlides/notesSlide12.xml"/><Relationship Id="rId16"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image" Target="../media/image58.wmf"/><Relationship Id="rId11" Type="http://schemas.openxmlformats.org/officeDocument/2006/relationships/image" Target="../media/image62.wmf"/><Relationship Id="rId5" Type="http://schemas.openxmlformats.org/officeDocument/2006/relationships/oleObject" Target="../embeddings/oleObject51.bin"/><Relationship Id="rId15" Type="http://schemas.openxmlformats.org/officeDocument/2006/relationships/image" Target="../media/image66.wmf"/><Relationship Id="rId10" Type="http://schemas.openxmlformats.org/officeDocument/2006/relationships/image" Target="../media/image61.wmf"/><Relationship Id="rId4" Type="http://schemas.openxmlformats.org/officeDocument/2006/relationships/image" Target="../media/image57.wmf"/><Relationship Id="rId9" Type="http://schemas.openxmlformats.org/officeDocument/2006/relationships/image" Target="../media/image60.wmf"/><Relationship Id="rId14" Type="http://schemas.openxmlformats.org/officeDocument/2006/relationships/image" Target="../media/image65.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7.wmf"/><Relationship Id="rId3" Type="http://schemas.openxmlformats.org/officeDocument/2006/relationships/oleObject" Target="../embeddings/oleObject54.bin"/><Relationship Id="rId7" Type="http://schemas.openxmlformats.org/officeDocument/2006/relationships/image" Target="../media/image62.wmf"/><Relationship Id="rId12" Type="http://schemas.openxmlformats.org/officeDocument/2006/relationships/oleObject" Target="../embeddings/oleObject53.bin"/><Relationship Id="rId17" Type="http://schemas.openxmlformats.org/officeDocument/2006/relationships/image" Target="../media/image70.wmf"/><Relationship Id="rId2" Type="http://schemas.openxmlformats.org/officeDocument/2006/relationships/notesSlide" Target="../notesSlides/notesSlide13.xml"/><Relationship Id="rId16" Type="http://schemas.openxmlformats.org/officeDocument/2006/relationships/oleObject" Target="../embeddings/oleObject56.bin"/><Relationship Id="rId1" Type="http://schemas.openxmlformats.org/officeDocument/2006/relationships/slideLayout" Target="../slideLayouts/slideLayout2.xml"/><Relationship Id="rId6" Type="http://schemas.openxmlformats.org/officeDocument/2006/relationships/image" Target="../media/image61.wmf"/><Relationship Id="rId11" Type="http://schemas.openxmlformats.org/officeDocument/2006/relationships/image" Target="../media/image66.wmf"/><Relationship Id="rId5" Type="http://schemas.openxmlformats.org/officeDocument/2006/relationships/image" Target="../media/image60.wmf"/><Relationship Id="rId15" Type="http://schemas.openxmlformats.org/officeDocument/2006/relationships/image" Target="../media/image69.wmf"/><Relationship Id="rId10" Type="http://schemas.openxmlformats.org/officeDocument/2006/relationships/image" Target="../media/image65.wmf"/><Relationship Id="rId4" Type="http://schemas.openxmlformats.org/officeDocument/2006/relationships/image" Target="../media/image68.wmf"/><Relationship Id="rId9" Type="http://schemas.openxmlformats.org/officeDocument/2006/relationships/image" Target="../media/image64.wmf"/><Relationship Id="rId14" Type="http://schemas.openxmlformats.org/officeDocument/2006/relationships/oleObject" Target="../embeddings/oleObject55.bin"/></Relationships>
</file>

<file path=ppt/slides/_rels/slide21.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oleObject" Target="../embeddings/oleObject58.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0.bin"/></Relationships>
</file>

<file path=ppt/slides/_rels/slide22.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66.bin"/><Relationship Id="rId18" Type="http://schemas.openxmlformats.org/officeDocument/2006/relationships/image" Target="../media/image82.emf"/><Relationship Id="rId26" Type="http://schemas.openxmlformats.org/officeDocument/2006/relationships/image" Target="../media/image86.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79.e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notesSlide" Target="../notesSlides/notesSlide15.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slideLayout" Target="../slideLayouts/slideLayout2.xml"/><Relationship Id="rId6" Type="http://schemas.openxmlformats.org/officeDocument/2006/relationships/image" Target="../media/image76.emf"/><Relationship Id="rId11" Type="http://schemas.openxmlformats.org/officeDocument/2006/relationships/oleObject" Target="../embeddings/oleObject65.bin"/><Relationship Id="rId24" Type="http://schemas.openxmlformats.org/officeDocument/2006/relationships/image" Target="../media/image85.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10" Type="http://schemas.openxmlformats.org/officeDocument/2006/relationships/image" Target="../media/image78.emf"/><Relationship Id="rId19" Type="http://schemas.openxmlformats.org/officeDocument/2006/relationships/oleObject" Target="../embeddings/oleObject69.bin"/><Relationship Id="rId4" Type="http://schemas.openxmlformats.org/officeDocument/2006/relationships/image" Target="../media/image75.emf"/><Relationship Id="rId9" Type="http://schemas.openxmlformats.org/officeDocument/2006/relationships/oleObject" Target="../embeddings/oleObject64.bin"/><Relationship Id="rId14" Type="http://schemas.openxmlformats.org/officeDocument/2006/relationships/image" Target="../media/image80.emf"/><Relationship Id="rId22" Type="http://schemas.openxmlformats.org/officeDocument/2006/relationships/image" Target="../media/image8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82.emf"/><Relationship Id="rId3" Type="http://schemas.openxmlformats.org/officeDocument/2006/relationships/image" Target="../media/image87.wmf"/><Relationship Id="rId7" Type="http://schemas.openxmlformats.org/officeDocument/2006/relationships/image" Target="../media/image79.emf"/><Relationship Id="rId12" Type="http://schemas.openxmlformats.org/officeDocument/2006/relationships/oleObject" Target="../embeddings/oleObject68.bin"/><Relationship Id="rId17" Type="http://schemas.openxmlformats.org/officeDocument/2006/relationships/image" Target="../media/image88.emf"/><Relationship Id="rId2" Type="http://schemas.openxmlformats.org/officeDocument/2006/relationships/oleObject" Target="../embeddings/oleObject73.bin"/><Relationship Id="rId16"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65.bin"/><Relationship Id="rId11" Type="http://schemas.openxmlformats.org/officeDocument/2006/relationships/image" Target="../media/image81.emf"/><Relationship Id="rId5" Type="http://schemas.openxmlformats.org/officeDocument/2006/relationships/image" Target="../media/image78.emf"/><Relationship Id="rId15" Type="http://schemas.openxmlformats.org/officeDocument/2006/relationships/image" Target="../media/image83.e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80.emf"/><Relationship Id="rId14" Type="http://schemas.openxmlformats.org/officeDocument/2006/relationships/oleObject" Target="../embeddings/oleObject69.bin"/></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3.emf"/><Relationship Id="rId4" Type="http://schemas.openxmlformats.org/officeDocument/2006/relationships/image" Target="../media/image10.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0.png"/><Relationship Id="rId7" Type="http://schemas.openxmlformats.org/officeDocument/2006/relationships/image" Target="../media/image22.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18.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179512" y="411510"/>
            <a:ext cx="8784976"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ctr">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电磁场问题求解与应用</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Solution and application</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763689" y="1649086"/>
            <a:ext cx="5400599" cy="576064"/>
            <a:chOff x="2411761" y="1400458"/>
            <a:chExt cx="5400599" cy="523220"/>
          </a:xfrm>
        </p:grpSpPr>
        <p:grpSp>
          <p:nvGrpSpPr>
            <p:cNvPr id="5" name="组合 4"/>
            <p:cNvGrpSpPr/>
            <p:nvPr/>
          </p:nvGrpSpPr>
          <p:grpSpPr>
            <a:xfrm>
              <a:off x="2411761" y="1400458"/>
              <a:ext cx="894259" cy="523220"/>
              <a:chOff x="2215144" y="927951"/>
              <a:chExt cx="1244730" cy="959254"/>
            </a:xfrm>
          </p:grpSpPr>
          <p:sp>
            <p:nvSpPr>
              <p:cNvPr id="8" name="平行四边形 7"/>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6" name="矩形 5"/>
            <p:cNvSpPr/>
            <p:nvPr/>
          </p:nvSpPr>
          <p:spPr>
            <a:xfrm>
              <a:off x="3203848" y="1484132"/>
              <a:ext cx="4392488" cy="398350"/>
            </a:xfrm>
            <a:prstGeom prst="rect">
              <a:avLst/>
            </a:prstGeom>
            <a:ln w="15875">
              <a:noFill/>
            </a:ln>
          </p:spPr>
          <p:txBody>
            <a:bodyPr wrap="square" lIns="68580" tIns="34290" rIns="68580" bIns="34290">
              <a:spAutoFit/>
            </a:bodyPr>
            <a:lstStyle/>
            <a:p>
              <a:pPr lvl="0" algn="ctr">
                <a:defRPr/>
              </a:pP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电磁场</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的唯一性定理</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平行四边形 6"/>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763689" y="2441174"/>
            <a:ext cx="5375665" cy="550466"/>
            <a:chOff x="2411761" y="2237308"/>
            <a:chExt cx="5328591" cy="523220"/>
          </a:xfrm>
        </p:grpSpPr>
        <p:grpSp>
          <p:nvGrpSpPr>
            <p:cNvPr id="11" name="组合 10"/>
            <p:cNvGrpSpPr/>
            <p:nvPr/>
          </p:nvGrpSpPr>
          <p:grpSpPr>
            <a:xfrm>
              <a:off x="2411761" y="2237308"/>
              <a:ext cx="894259" cy="523220"/>
              <a:chOff x="2215144" y="1952311"/>
              <a:chExt cx="1244730" cy="959257"/>
            </a:xfrm>
          </p:grpSpPr>
          <p:sp>
            <p:nvSpPr>
              <p:cNvPr id="14" name="平行四边形 13"/>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5"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2" name="矩形 11"/>
            <p:cNvSpPr/>
            <p:nvPr/>
          </p:nvSpPr>
          <p:spPr>
            <a:xfrm>
              <a:off x="3268289" y="2338562"/>
              <a:ext cx="4339315" cy="416874"/>
            </a:xfrm>
            <a:prstGeom prst="rect">
              <a:avLst/>
            </a:prstGeom>
            <a:ln w="15875">
              <a:noFill/>
            </a:ln>
          </p:spPr>
          <p:txBody>
            <a:bodyPr wrap="square" lIns="68580" tIns="34290" rIns="68580" bIns="34290">
              <a:spAutoFit/>
            </a:bodyPr>
            <a:lstStyle/>
            <a:p>
              <a:pPr algn="ct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静态电磁场求解与应用</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平行四边形 12"/>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763688" y="3258861"/>
            <a:ext cx="5375665" cy="545110"/>
            <a:chOff x="2411761" y="2237307"/>
            <a:chExt cx="5328591" cy="518129"/>
          </a:xfrm>
        </p:grpSpPr>
        <p:grpSp>
          <p:nvGrpSpPr>
            <p:cNvPr id="17" name="组合 16"/>
            <p:cNvGrpSpPr/>
            <p:nvPr/>
          </p:nvGrpSpPr>
          <p:grpSpPr>
            <a:xfrm>
              <a:off x="2411761" y="2237307"/>
              <a:ext cx="894259" cy="504164"/>
              <a:chOff x="2215144" y="1952308"/>
              <a:chExt cx="1244730" cy="924321"/>
            </a:xfrm>
          </p:grpSpPr>
          <p:sp>
            <p:nvSpPr>
              <p:cNvPr id="20" name="平行四边形 19"/>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1" name="文本框 10"/>
              <p:cNvSpPr txBox="1"/>
              <p:nvPr/>
            </p:nvSpPr>
            <p:spPr>
              <a:xfrm>
                <a:off x="2393075" y="1952308"/>
                <a:ext cx="1066799" cy="9117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8" name="矩形 17"/>
            <p:cNvSpPr/>
            <p:nvPr/>
          </p:nvSpPr>
          <p:spPr>
            <a:xfrm>
              <a:off x="3268289" y="2338562"/>
              <a:ext cx="4339315" cy="416874"/>
            </a:xfrm>
            <a:prstGeom prst="rect">
              <a:avLst/>
            </a:prstGeom>
            <a:ln w="15875">
              <a:noFill/>
            </a:ln>
          </p:spPr>
          <p:txBody>
            <a:bodyPr wrap="square" lIns="68580" tIns="34290" rIns="68580" bIns="34290">
              <a:spAutoFit/>
            </a:bodyPr>
            <a:lstStyle/>
            <a:p>
              <a:pPr algn="ctr">
                <a:defRPr/>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时谐电磁场求解与应用</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平行四边形 18"/>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pic>
        <p:nvPicPr>
          <p:cNvPr id="22"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08304" y="163564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88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2F8A0CA7-B7C9-4322-B7FB-BFD99EDD0DCD}"/>
              </a:ext>
            </a:extLst>
          </p:cNvPr>
          <p:cNvSpPr txBox="1">
            <a:spLocks noChangeArrowheads="1"/>
          </p:cNvSpPr>
          <p:nvPr/>
        </p:nvSpPr>
        <p:spPr bwMode="auto">
          <a:xfrm>
            <a:off x="107504" y="51470"/>
            <a:ext cx="6984776"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3】</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如图所示，平板电容器中填有厚度分别 </a:t>
            </a:r>
            <a:r>
              <a:rPr kumimoji="1" lang="en-US" altLang="zh-CN" sz="2200" i="1" dirty="0">
                <a:solidFill>
                  <a:schemeClr val="tx1"/>
                </a:solidFill>
                <a:latin typeface="Times New Roman" panose="02020603050405020304" pitchFamily="18" charset="0"/>
                <a:cs typeface="Times New Roman" panose="02020603050405020304" pitchFamily="18" charset="0"/>
              </a:rPr>
              <a:t>d</a:t>
            </a:r>
            <a:r>
              <a:rPr kumimoji="1" lang="en-US" altLang="zh-CN" sz="2200" baseline="-25000" dirty="0">
                <a:solidFill>
                  <a:schemeClr val="tx1"/>
                </a:solidFill>
                <a:latin typeface="Times New Roman" panose="02020603050405020304" pitchFamily="18" charset="0"/>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和</a:t>
            </a:r>
            <a:r>
              <a:rPr kumimoji="1" lang="en-US" altLang="zh-CN" sz="2200" i="1" dirty="0">
                <a:solidFill>
                  <a:schemeClr val="tx1"/>
                </a:solidFill>
                <a:latin typeface="Times New Roman" panose="02020603050405020304" pitchFamily="18" charset="0"/>
                <a:cs typeface="Times New Roman" panose="02020603050405020304" pitchFamily="18" charset="0"/>
              </a:rPr>
              <a:t>d</a:t>
            </a:r>
            <a:r>
              <a:rPr kumimoji="1" lang="en-US" altLang="zh-CN" sz="2200" baseline="-25000" dirty="0">
                <a:solidFill>
                  <a:schemeClr val="tx1"/>
                </a:solidFill>
                <a:latin typeface="Times New Roman" panose="02020603050405020304" pitchFamily="18" charset="0"/>
                <a:cs typeface="Times New Roman" panose="02020603050405020304" pitchFamily="18" charset="0"/>
              </a:rPr>
              <a:t>2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，介电常数分别为</a:t>
            </a:r>
            <a:r>
              <a:rPr kumimoji="1" lang="zh-CN" altLang="en-US" sz="22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2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和</a:t>
            </a:r>
            <a:r>
              <a:rPr kumimoji="1" lang="zh-CN" altLang="en-US" sz="22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20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的电介质，若板间电压为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U</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）电容；（</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）极化电荷分布。</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图片 2">
            <a:extLst>
              <a:ext uri="{FF2B5EF4-FFF2-40B4-BE49-F238E27FC236}">
                <a16:creationId xmlns:a16="http://schemas.microsoft.com/office/drawing/2014/main" id="{25F3DEAF-765F-4B96-B72D-DFA547CE3DC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213" y="195486"/>
            <a:ext cx="2075275" cy="1296144"/>
          </a:xfrm>
          <a:prstGeom prst="rect">
            <a:avLst/>
          </a:prstGeom>
          <a:noFill/>
        </p:spPr>
      </p:pic>
      <p:sp>
        <p:nvSpPr>
          <p:cNvPr id="5" name="矩形 4">
            <a:extLst>
              <a:ext uri="{FF2B5EF4-FFF2-40B4-BE49-F238E27FC236}">
                <a16:creationId xmlns:a16="http://schemas.microsoft.com/office/drawing/2014/main" id="{2352045C-3635-41F5-8B3F-6A7DB64F1BAA}"/>
              </a:ext>
            </a:extLst>
          </p:cNvPr>
          <p:cNvSpPr/>
          <p:nvPr/>
        </p:nvSpPr>
        <p:spPr>
          <a:xfrm>
            <a:off x="107504" y="1790880"/>
            <a:ext cx="792088" cy="400110"/>
          </a:xfrm>
          <a:prstGeom prst="rect">
            <a:avLst/>
          </a:prstGeom>
        </p:spPr>
        <p:txBody>
          <a:bodyPr wrap="squar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解：</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BD17338C-1CF0-421A-B005-EB676B0E6B71}"/>
              </a:ext>
            </a:extLst>
          </p:cNvPr>
          <p:cNvSpPr/>
          <p:nvPr/>
        </p:nvSpPr>
        <p:spPr>
          <a:xfrm>
            <a:off x="606513" y="1779117"/>
            <a:ext cx="7133839" cy="400110"/>
          </a:xfrm>
          <a:prstGeom prst="rect">
            <a:avLst/>
          </a:prstGeom>
        </p:spPr>
        <p:txBody>
          <a:bodyPr wrap="square">
            <a:spAutoFit/>
          </a:bodyPr>
          <a:lstStyle/>
          <a:p>
            <a:r>
              <a:rPr lang="zh-CN" altLang="zh-CN" sz="2000" b="1" kern="100" dirty="0">
                <a:latin typeface="Times New Roman" panose="02020603050405020304" pitchFamily="18" charset="0"/>
                <a:cs typeface="Times New Roman" panose="02020603050405020304" pitchFamily="18" charset="0"/>
              </a:rPr>
              <a:t>（</a:t>
            </a:r>
            <a:r>
              <a:rPr lang="en-US" altLang="zh-CN" sz="2000" b="1" kern="100" dirty="0">
                <a:latin typeface="Times New Roman" panose="02020603050405020304" pitchFamily="18" charset="0"/>
                <a:cs typeface="Times New Roman" panose="02020603050405020304" pitchFamily="18" charset="0"/>
              </a:rPr>
              <a:t>1</a:t>
            </a:r>
            <a:r>
              <a:rPr lang="zh-CN" altLang="zh-CN" sz="2000" b="1" kern="100" dirty="0">
                <a:latin typeface="Times New Roman" panose="02020603050405020304" pitchFamily="18" charset="0"/>
                <a:cs typeface="Times New Roman" panose="02020603050405020304" pitchFamily="18" charset="0"/>
              </a:rPr>
              <a:t>）经一维性分析并应用高斯定律积分方程可得</a:t>
            </a:r>
            <a:r>
              <a:rPr lang="zh-CN" altLang="en-US" sz="2000" b="1" kern="100" dirty="0">
                <a:latin typeface="Times New Roman" panose="02020603050405020304" pitchFamily="18" charset="0"/>
                <a:cs typeface="Times New Roman" panose="02020603050405020304" pitchFamily="18" charset="0"/>
              </a:rPr>
              <a:t>：</a:t>
            </a:r>
          </a:p>
        </p:txBody>
      </p:sp>
      <p:graphicFrame>
        <p:nvGraphicFramePr>
          <p:cNvPr id="7" name="Object 15">
            <a:extLst>
              <a:ext uri="{FF2B5EF4-FFF2-40B4-BE49-F238E27FC236}">
                <a16:creationId xmlns:a16="http://schemas.microsoft.com/office/drawing/2014/main" id="{E432E45B-C32E-4224-BFD8-68D889D0764B}"/>
              </a:ext>
            </a:extLst>
          </p:cNvPr>
          <p:cNvGraphicFramePr>
            <a:graphicFrameLocks noChangeAspect="1"/>
          </p:cNvGraphicFramePr>
          <p:nvPr>
            <p:extLst>
              <p:ext uri="{D42A27DB-BD31-4B8C-83A1-F6EECF244321}">
                <p14:modId xmlns:p14="http://schemas.microsoft.com/office/powerpoint/2010/main" val="370925502"/>
              </p:ext>
            </p:extLst>
          </p:nvPr>
        </p:nvGraphicFramePr>
        <p:xfrm>
          <a:off x="3508375" y="2930698"/>
          <a:ext cx="4105275" cy="865188"/>
        </p:xfrm>
        <a:graphic>
          <a:graphicData uri="http://schemas.openxmlformats.org/presentationml/2006/ole">
            <mc:AlternateContent xmlns:mc="http://schemas.openxmlformats.org/markup-compatibility/2006">
              <mc:Choice xmlns:v="urn:schemas-microsoft-com:vml" Requires="v">
                <p:oleObj name="Equation" r:id="rId4" imgW="2323800" imgH="482400" progId="Equation.DSMT4">
                  <p:embed/>
                </p:oleObj>
              </mc:Choice>
              <mc:Fallback>
                <p:oleObj name="Equation" r:id="rId4" imgW="2323800" imgH="482400" progId="Equation.DSMT4">
                  <p:embed/>
                  <p:pic>
                    <p:nvPicPr>
                      <p:cNvPr id="6"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5"/>
                      <a:srcRect/>
                      <a:stretch>
                        <a:fillRect/>
                      </a:stretch>
                    </p:blipFill>
                    <p:spPr bwMode="auto">
                      <a:xfrm>
                        <a:off x="3508375" y="2930698"/>
                        <a:ext cx="4105275" cy="865188"/>
                      </a:xfrm>
                      <a:prstGeom prst="rect">
                        <a:avLst/>
                      </a:prstGeom>
                      <a:noFill/>
                      <a:ln>
                        <a:noFill/>
                      </a:ln>
                    </p:spPr>
                  </p:pic>
                </p:oleObj>
              </mc:Fallback>
            </mc:AlternateContent>
          </a:graphicData>
        </a:graphic>
      </p:graphicFrame>
      <p:graphicFrame>
        <p:nvGraphicFramePr>
          <p:cNvPr id="8" name="对象 7">
            <a:extLst>
              <a:ext uri="{FF2B5EF4-FFF2-40B4-BE49-F238E27FC236}">
                <a16:creationId xmlns:a16="http://schemas.microsoft.com/office/drawing/2014/main" id="{C125FC1D-7373-4BC9-86F6-3E46F51E6D99}"/>
              </a:ext>
            </a:extLst>
          </p:cNvPr>
          <p:cNvGraphicFramePr>
            <a:graphicFrameLocks noChangeAspect="1"/>
          </p:cNvGraphicFramePr>
          <p:nvPr>
            <p:extLst>
              <p:ext uri="{D42A27DB-BD31-4B8C-83A1-F6EECF244321}">
                <p14:modId xmlns:p14="http://schemas.microsoft.com/office/powerpoint/2010/main" val="186698848"/>
              </p:ext>
            </p:extLst>
          </p:nvPr>
        </p:nvGraphicFramePr>
        <p:xfrm>
          <a:off x="2915816" y="2283718"/>
          <a:ext cx="2483912" cy="720080"/>
        </p:xfrm>
        <a:graphic>
          <a:graphicData uri="http://schemas.openxmlformats.org/presentationml/2006/ole">
            <mc:AlternateContent xmlns:mc="http://schemas.openxmlformats.org/markup-compatibility/2006">
              <mc:Choice xmlns:v="urn:schemas-microsoft-com:vml" Requires="v">
                <p:oleObj name="Equation" r:id="rId6" imgW="1358640" imgH="393480" progId="Equation.DSMT4">
                  <p:embed/>
                </p:oleObj>
              </mc:Choice>
              <mc:Fallback>
                <p:oleObj name="Equation" r:id="rId6" imgW="1358640" imgH="393480" progId="Equation.DSMT4">
                  <p:embed/>
                  <p:pic>
                    <p:nvPicPr>
                      <p:cNvPr id="0" name=""/>
                      <p:cNvPicPr/>
                      <p:nvPr/>
                    </p:nvPicPr>
                    <p:blipFill>
                      <a:blip r:embed="rId7"/>
                      <a:stretch>
                        <a:fillRect/>
                      </a:stretch>
                    </p:blipFill>
                    <p:spPr>
                      <a:xfrm>
                        <a:off x="2915816" y="2283718"/>
                        <a:ext cx="2483912" cy="720080"/>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A4B77ACB-317A-4015-83CD-18BA232651C4}"/>
              </a:ext>
            </a:extLst>
          </p:cNvPr>
          <p:cNvSpPr/>
          <p:nvPr/>
        </p:nvSpPr>
        <p:spPr>
          <a:xfrm>
            <a:off x="606513" y="3147814"/>
            <a:ext cx="2492990" cy="400110"/>
          </a:xfrm>
          <a:prstGeom prst="rect">
            <a:avLst/>
          </a:prstGeom>
        </p:spPr>
        <p:txBody>
          <a:bodyPr wrap="square">
            <a:spAutoFit/>
          </a:bodyPr>
          <a:lstStyle/>
          <a:p>
            <a:r>
              <a:rPr lang="zh-CN" altLang="zh-CN" sz="2000" b="1" kern="100" dirty="0">
                <a:latin typeface="Times New Roman" panose="02020603050405020304" pitchFamily="18" charset="0"/>
                <a:cs typeface="Times New Roman" panose="02020603050405020304" pitchFamily="18" charset="0"/>
              </a:rPr>
              <a:t>于是板间电压为</a:t>
            </a:r>
          </a:p>
        </p:txBody>
      </p:sp>
      <p:sp>
        <p:nvSpPr>
          <p:cNvPr id="17" name="矩形 16">
            <a:extLst>
              <a:ext uri="{FF2B5EF4-FFF2-40B4-BE49-F238E27FC236}">
                <a16:creationId xmlns:a16="http://schemas.microsoft.com/office/drawing/2014/main" id="{4F2510A2-8106-41DB-9405-441CBDCC163F}"/>
              </a:ext>
            </a:extLst>
          </p:cNvPr>
          <p:cNvSpPr/>
          <p:nvPr/>
        </p:nvSpPr>
        <p:spPr>
          <a:xfrm>
            <a:off x="683568" y="4011910"/>
            <a:ext cx="2765501" cy="400110"/>
          </a:xfrm>
          <a:prstGeom prst="rect">
            <a:avLst/>
          </a:prstGeom>
        </p:spPr>
        <p:txBody>
          <a:bodyPr wrap="square">
            <a:spAutoFit/>
          </a:bodyPr>
          <a:lstStyle/>
          <a:p>
            <a:r>
              <a:rPr lang="zh-CN" altLang="zh-CN" sz="2000" b="1" kern="100" dirty="0">
                <a:latin typeface="Times New Roman" panose="02020603050405020304" pitchFamily="18" charset="0"/>
                <a:cs typeface="Times New Roman" panose="02020603050405020304" pitchFamily="18" charset="0"/>
              </a:rPr>
              <a:t>因此该电容器的电容为</a:t>
            </a:r>
          </a:p>
        </p:txBody>
      </p:sp>
      <p:graphicFrame>
        <p:nvGraphicFramePr>
          <p:cNvPr id="18" name="对象 17">
            <a:extLst>
              <a:ext uri="{FF2B5EF4-FFF2-40B4-BE49-F238E27FC236}">
                <a16:creationId xmlns:a16="http://schemas.microsoft.com/office/drawing/2014/main" id="{AEF24154-178A-452D-9327-D691CC7FA7DD}"/>
              </a:ext>
            </a:extLst>
          </p:cNvPr>
          <p:cNvGraphicFramePr>
            <a:graphicFrameLocks noChangeAspect="1"/>
          </p:cNvGraphicFramePr>
          <p:nvPr>
            <p:extLst>
              <p:ext uri="{D42A27DB-BD31-4B8C-83A1-F6EECF244321}">
                <p14:modId xmlns:p14="http://schemas.microsoft.com/office/powerpoint/2010/main" val="715000309"/>
              </p:ext>
            </p:extLst>
          </p:nvPr>
        </p:nvGraphicFramePr>
        <p:xfrm>
          <a:off x="3995936" y="3857093"/>
          <a:ext cx="2088232" cy="730881"/>
        </p:xfrm>
        <a:graphic>
          <a:graphicData uri="http://schemas.openxmlformats.org/presentationml/2006/ole">
            <mc:AlternateContent xmlns:mc="http://schemas.openxmlformats.org/markup-compatibility/2006">
              <mc:Choice xmlns:v="urn:schemas-microsoft-com:vml" Requires="v">
                <p:oleObj name="Equation" r:id="rId8" imgW="1269720" imgH="444240" progId="Equation.DSMT4">
                  <p:embed/>
                </p:oleObj>
              </mc:Choice>
              <mc:Fallback>
                <p:oleObj name="Equation" r:id="rId8" imgW="1269720" imgH="444240" progId="Equation.DSMT4">
                  <p:embed/>
                  <p:pic>
                    <p:nvPicPr>
                      <p:cNvPr id="0" name=""/>
                      <p:cNvPicPr/>
                      <p:nvPr/>
                    </p:nvPicPr>
                    <p:blipFill>
                      <a:blip r:embed="rId9"/>
                      <a:stretch>
                        <a:fillRect/>
                      </a:stretch>
                    </p:blipFill>
                    <p:spPr>
                      <a:xfrm>
                        <a:off x="3995936" y="3857093"/>
                        <a:ext cx="2088232" cy="730881"/>
                      </a:xfrm>
                      <a:prstGeom prst="rect">
                        <a:avLst/>
                      </a:prstGeom>
                    </p:spPr>
                  </p:pic>
                </p:oleObj>
              </mc:Fallback>
            </mc:AlternateContent>
          </a:graphicData>
        </a:graphic>
      </p:graphicFrame>
    </p:spTree>
    <p:extLst>
      <p:ext uri="{BB962C8B-B14F-4D97-AF65-F5344CB8AC3E}">
        <p14:creationId xmlns:p14="http://schemas.microsoft.com/office/powerpoint/2010/main" val="312222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par>
                                <p:cTn id="24" presetID="22" presetClass="entr" presetSubtype="1"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6D8768-9D0D-44CD-8DB4-8ACE64CC1539}"/>
              </a:ext>
            </a:extLst>
          </p:cNvPr>
          <p:cNvSpPr/>
          <p:nvPr/>
        </p:nvSpPr>
        <p:spPr>
          <a:xfrm>
            <a:off x="539552" y="339502"/>
            <a:ext cx="7133839" cy="400110"/>
          </a:xfrm>
          <a:prstGeom prst="rect">
            <a:avLst/>
          </a:prstGeom>
        </p:spPr>
        <p:txBody>
          <a:bodyPr wrap="square">
            <a:spAutoFit/>
          </a:bodyPr>
          <a:lstStyle/>
          <a:p>
            <a:r>
              <a:rPr lang="zh-CN" altLang="zh-CN" sz="2000" b="1" kern="100" dirty="0">
                <a:latin typeface="Times New Roman" panose="02020603050405020304" pitchFamily="18" charset="0"/>
                <a:cs typeface="Times New Roman" panose="02020603050405020304" pitchFamily="18" charset="0"/>
              </a:rPr>
              <a:t>（</a:t>
            </a:r>
            <a:r>
              <a:rPr lang="en-US" altLang="zh-CN" sz="2000" b="1" kern="100" dirty="0">
                <a:latin typeface="Times New Roman" panose="02020603050405020304" pitchFamily="18" charset="0"/>
                <a:cs typeface="Times New Roman" panose="02020603050405020304" pitchFamily="18" charset="0"/>
              </a:rPr>
              <a:t>2</a:t>
            </a:r>
            <a:r>
              <a:rPr lang="zh-CN" altLang="zh-CN" sz="2000" b="1" kern="100" dirty="0">
                <a:latin typeface="Times New Roman" panose="02020603050405020304" pitchFamily="18" charset="0"/>
                <a:cs typeface="Times New Roman" panose="02020603050405020304" pitchFamily="18" charset="0"/>
              </a:rPr>
              <a:t>）</a:t>
            </a:r>
            <a:r>
              <a:rPr lang="zh-CN" altLang="en-US" sz="2000" b="1" kern="100" dirty="0">
                <a:latin typeface="Times New Roman" panose="02020603050405020304" pitchFamily="18" charset="0"/>
                <a:cs typeface="Times New Roman" panose="02020603050405020304" pitchFamily="18" charset="0"/>
              </a:rPr>
              <a:t>由极化强度矢量与电位移矢量的关系得</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65EF2392-E9F5-454A-AD0E-5E656C35FA1D}"/>
              </a:ext>
            </a:extLst>
          </p:cNvPr>
          <p:cNvGraphicFramePr>
            <a:graphicFrameLocks noChangeAspect="1"/>
          </p:cNvGraphicFramePr>
          <p:nvPr>
            <p:extLst>
              <p:ext uri="{D42A27DB-BD31-4B8C-83A1-F6EECF244321}">
                <p14:modId xmlns:p14="http://schemas.microsoft.com/office/powerpoint/2010/main" val="499307269"/>
              </p:ext>
            </p:extLst>
          </p:nvPr>
        </p:nvGraphicFramePr>
        <p:xfrm>
          <a:off x="1547664" y="771550"/>
          <a:ext cx="4745037" cy="1500187"/>
        </p:xfrm>
        <a:graphic>
          <a:graphicData uri="http://schemas.openxmlformats.org/presentationml/2006/ole">
            <mc:AlternateContent xmlns:mc="http://schemas.openxmlformats.org/markup-compatibility/2006">
              <mc:Choice xmlns:v="urn:schemas-microsoft-com:vml" Requires="v">
                <p:oleObj name="Equation" r:id="rId3" imgW="2971800" imgH="939600" progId="Equation.DSMT4">
                  <p:embed/>
                </p:oleObj>
              </mc:Choice>
              <mc:Fallback>
                <p:oleObj name="Equation" r:id="rId3" imgW="2971800" imgH="939600" progId="Equation.DSMT4">
                  <p:embed/>
                  <p:pic>
                    <p:nvPicPr>
                      <p:cNvPr id="18" name="对象 17">
                        <a:extLst>
                          <a:ext uri="{FF2B5EF4-FFF2-40B4-BE49-F238E27FC236}">
                            <a16:creationId xmlns:a16="http://schemas.microsoft.com/office/drawing/2014/main" id="{AEF24154-178A-452D-9327-D691CC7FA7DD}"/>
                          </a:ext>
                        </a:extLst>
                      </p:cNvPr>
                      <p:cNvPicPr/>
                      <p:nvPr/>
                    </p:nvPicPr>
                    <p:blipFill>
                      <a:blip r:embed="rId4"/>
                      <a:stretch>
                        <a:fillRect/>
                      </a:stretch>
                    </p:blipFill>
                    <p:spPr>
                      <a:xfrm>
                        <a:off x="1547664" y="771550"/>
                        <a:ext cx="4745037" cy="1500187"/>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885C3D13-CFA4-436C-A505-A3653639974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113683"/>
            <a:ext cx="2075275" cy="1296144"/>
          </a:xfrm>
          <a:prstGeom prst="rect">
            <a:avLst/>
          </a:prstGeom>
          <a:noFill/>
        </p:spPr>
      </p:pic>
      <p:sp>
        <p:nvSpPr>
          <p:cNvPr id="8" name="矩形 7">
            <a:extLst>
              <a:ext uri="{FF2B5EF4-FFF2-40B4-BE49-F238E27FC236}">
                <a16:creationId xmlns:a16="http://schemas.microsoft.com/office/drawing/2014/main" id="{86B2DE4A-DFA4-45BB-A784-D86DD812C8AC}"/>
              </a:ext>
            </a:extLst>
          </p:cNvPr>
          <p:cNvSpPr/>
          <p:nvPr/>
        </p:nvSpPr>
        <p:spPr>
          <a:xfrm>
            <a:off x="3836945" y="2499742"/>
            <a:ext cx="1991251" cy="400110"/>
          </a:xfrm>
          <a:prstGeom prst="rect">
            <a:avLst/>
          </a:prstGeom>
        </p:spPr>
        <p:txBody>
          <a:bodyPr wrap="non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极化电荷面密度</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471FE4ED-E839-4092-9425-1A82C0160A27}"/>
              </a:ext>
            </a:extLst>
          </p:cNvPr>
          <p:cNvSpPr/>
          <p:nvPr/>
        </p:nvSpPr>
        <p:spPr>
          <a:xfrm>
            <a:off x="563006" y="2787774"/>
            <a:ext cx="1991251" cy="400110"/>
          </a:xfrm>
          <a:prstGeom prst="rect">
            <a:avLst/>
          </a:prstGeom>
        </p:spPr>
        <p:txBody>
          <a:bodyPr wrap="non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极化</a:t>
            </a:r>
            <a:r>
              <a:rPr lang="zh-CN" altLang="en-US" sz="2000" b="1" kern="100" dirty="0">
                <a:latin typeface="等线" panose="02010600030101010101" pitchFamily="2" charset="-122"/>
                <a:cs typeface="Times New Roman" panose="02020603050405020304" pitchFamily="18" charset="0"/>
              </a:rPr>
              <a:t>体</a:t>
            </a:r>
            <a:r>
              <a:rPr lang="zh-CN" altLang="zh-CN" sz="2000" b="1" kern="100" dirty="0">
                <a:latin typeface="等线" panose="02010600030101010101" pitchFamily="2" charset="-122"/>
                <a:cs typeface="Times New Roman" panose="02020603050405020304" pitchFamily="18" charset="0"/>
              </a:rPr>
              <a:t>电荷密度</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ACFA793C-76F2-4642-9571-FE884C658A3E}"/>
              </a:ext>
            </a:extLst>
          </p:cNvPr>
          <p:cNvGraphicFramePr>
            <a:graphicFrameLocks noChangeAspect="1"/>
          </p:cNvGraphicFramePr>
          <p:nvPr>
            <p:extLst>
              <p:ext uri="{D42A27DB-BD31-4B8C-83A1-F6EECF244321}">
                <p14:modId xmlns:p14="http://schemas.microsoft.com/office/powerpoint/2010/main" val="2079898592"/>
              </p:ext>
            </p:extLst>
          </p:nvPr>
        </p:nvGraphicFramePr>
        <p:xfrm>
          <a:off x="624929" y="3288803"/>
          <a:ext cx="2074863" cy="939800"/>
        </p:xfrm>
        <a:graphic>
          <a:graphicData uri="http://schemas.openxmlformats.org/presentationml/2006/ole">
            <mc:AlternateContent xmlns:mc="http://schemas.openxmlformats.org/markup-compatibility/2006">
              <mc:Choice xmlns:v="urn:schemas-microsoft-com:vml" Requires="v">
                <p:oleObj name="Equation" r:id="rId6" imgW="1130040" imgH="583920" progId="Equation.DSMT4">
                  <p:embed/>
                </p:oleObj>
              </mc:Choice>
              <mc:Fallback>
                <p:oleObj name="Equation" r:id="rId6" imgW="1130040" imgH="583920" progId="Equation.DSMT4">
                  <p:embed/>
                  <p:pic>
                    <p:nvPicPr>
                      <p:cNvPr id="0" name=""/>
                      <p:cNvPicPr/>
                      <p:nvPr/>
                    </p:nvPicPr>
                    <p:blipFill>
                      <a:blip r:embed="rId7"/>
                      <a:stretch>
                        <a:fillRect/>
                      </a:stretch>
                    </p:blipFill>
                    <p:spPr>
                      <a:xfrm>
                        <a:off x="624929" y="3288803"/>
                        <a:ext cx="2074863" cy="939800"/>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016ED03F-A990-4393-8B17-33136BB7B675}"/>
              </a:ext>
            </a:extLst>
          </p:cNvPr>
          <p:cNvSpPr/>
          <p:nvPr/>
        </p:nvSpPr>
        <p:spPr>
          <a:xfrm>
            <a:off x="4091533" y="4033724"/>
            <a:ext cx="1800493" cy="369332"/>
          </a:xfrm>
          <a:prstGeom prst="rect">
            <a:avLst/>
          </a:prstGeom>
        </p:spPr>
        <p:txBody>
          <a:bodyPr wrap="none">
            <a:spAutoFit/>
          </a:bodyPr>
          <a:lstStyle/>
          <a:p>
            <a:r>
              <a:rPr lang="zh-CN" altLang="zh-CN" b="1" dirty="0">
                <a:cs typeface="Times New Roman" panose="02020603050405020304" pitchFamily="18" charset="0"/>
              </a:rPr>
              <a:t>两介质分界面上</a:t>
            </a:r>
            <a:endParaRPr lang="zh-CN" altLang="en-US" b="1" dirty="0"/>
          </a:p>
        </p:txBody>
      </p:sp>
      <p:sp>
        <p:nvSpPr>
          <p:cNvPr id="13" name="矩形 12">
            <a:extLst>
              <a:ext uri="{FF2B5EF4-FFF2-40B4-BE49-F238E27FC236}">
                <a16:creationId xmlns:a16="http://schemas.microsoft.com/office/drawing/2014/main" id="{EB916004-2BE0-42AC-8D3B-058960D3379D}"/>
              </a:ext>
            </a:extLst>
          </p:cNvPr>
          <p:cNvSpPr/>
          <p:nvPr/>
        </p:nvSpPr>
        <p:spPr>
          <a:xfrm>
            <a:off x="4067944" y="3003798"/>
            <a:ext cx="877163" cy="369332"/>
          </a:xfrm>
          <a:prstGeom prst="rect">
            <a:avLst/>
          </a:prstGeom>
        </p:spPr>
        <p:txBody>
          <a:bodyPr wrap="none">
            <a:spAutoFit/>
          </a:bodyPr>
          <a:lstStyle/>
          <a:p>
            <a:r>
              <a:rPr lang="zh-CN" altLang="en-US" b="1" dirty="0">
                <a:cs typeface="Times New Roman" panose="02020603050405020304" pitchFamily="18" charset="0"/>
              </a:rPr>
              <a:t>上极板</a:t>
            </a:r>
            <a:endParaRPr lang="zh-CN" altLang="en-US" b="1" dirty="0"/>
          </a:p>
        </p:txBody>
      </p:sp>
      <p:sp>
        <p:nvSpPr>
          <p:cNvPr id="14" name="矩形 13">
            <a:extLst>
              <a:ext uri="{FF2B5EF4-FFF2-40B4-BE49-F238E27FC236}">
                <a16:creationId xmlns:a16="http://schemas.microsoft.com/office/drawing/2014/main" id="{384F2F8C-1C29-4556-B8FF-05B61FE5A943}"/>
              </a:ext>
            </a:extLst>
          </p:cNvPr>
          <p:cNvSpPr/>
          <p:nvPr/>
        </p:nvSpPr>
        <p:spPr>
          <a:xfrm>
            <a:off x="4076471" y="3544285"/>
            <a:ext cx="877163" cy="369332"/>
          </a:xfrm>
          <a:prstGeom prst="rect">
            <a:avLst/>
          </a:prstGeom>
        </p:spPr>
        <p:txBody>
          <a:bodyPr wrap="none">
            <a:spAutoFit/>
          </a:bodyPr>
          <a:lstStyle/>
          <a:p>
            <a:r>
              <a:rPr lang="zh-CN" altLang="en-US" b="1" dirty="0">
                <a:cs typeface="Times New Roman" panose="02020603050405020304" pitchFamily="18" charset="0"/>
              </a:rPr>
              <a:t>下极板</a:t>
            </a:r>
            <a:endParaRPr lang="zh-CN" altLang="en-US" b="1" dirty="0"/>
          </a:p>
        </p:txBody>
      </p:sp>
      <p:graphicFrame>
        <p:nvGraphicFramePr>
          <p:cNvPr id="16" name="对象 15">
            <a:extLst>
              <a:ext uri="{FF2B5EF4-FFF2-40B4-BE49-F238E27FC236}">
                <a16:creationId xmlns:a16="http://schemas.microsoft.com/office/drawing/2014/main" id="{9C43E121-6366-4CF3-ACF6-A18F066FFA3F}"/>
              </a:ext>
            </a:extLst>
          </p:cNvPr>
          <p:cNvGraphicFramePr>
            <a:graphicFrameLocks noChangeAspect="1"/>
          </p:cNvGraphicFramePr>
          <p:nvPr>
            <p:extLst>
              <p:ext uri="{D42A27DB-BD31-4B8C-83A1-F6EECF244321}">
                <p14:modId xmlns:p14="http://schemas.microsoft.com/office/powerpoint/2010/main" val="3280571313"/>
              </p:ext>
            </p:extLst>
          </p:nvPr>
        </p:nvGraphicFramePr>
        <p:xfrm>
          <a:off x="5762625" y="2893889"/>
          <a:ext cx="2474913" cy="549275"/>
        </p:xfrm>
        <a:graphic>
          <a:graphicData uri="http://schemas.openxmlformats.org/presentationml/2006/ole">
            <mc:AlternateContent xmlns:mc="http://schemas.openxmlformats.org/markup-compatibility/2006">
              <mc:Choice xmlns:v="urn:schemas-microsoft-com:vml" Requires="v">
                <p:oleObj name="Equation" r:id="rId8" imgW="2006280" imgH="444240" progId="Equation.DSMT4">
                  <p:embed/>
                </p:oleObj>
              </mc:Choice>
              <mc:Fallback>
                <p:oleObj name="Equation" r:id="rId8" imgW="2006280" imgH="444240" progId="Equation.DSMT4">
                  <p:embed/>
                  <p:pic>
                    <p:nvPicPr>
                      <p:cNvPr id="0" name=""/>
                      <p:cNvPicPr/>
                      <p:nvPr/>
                    </p:nvPicPr>
                    <p:blipFill>
                      <a:blip r:embed="rId9"/>
                      <a:stretch>
                        <a:fillRect/>
                      </a:stretch>
                    </p:blipFill>
                    <p:spPr>
                      <a:xfrm>
                        <a:off x="5762625" y="2893889"/>
                        <a:ext cx="2474913" cy="549275"/>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6D4C210-38D8-4D31-98EF-AAE8AC9FED65}"/>
              </a:ext>
            </a:extLst>
          </p:cNvPr>
          <p:cNvGraphicFramePr>
            <a:graphicFrameLocks noChangeAspect="1"/>
          </p:cNvGraphicFramePr>
          <p:nvPr>
            <p:extLst>
              <p:ext uri="{D42A27DB-BD31-4B8C-83A1-F6EECF244321}">
                <p14:modId xmlns:p14="http://schemas.microsoft.com/office/powerpoint/2010/main" val="693594692"/>
              </p:ext>
            </p:extLst>
          </p:nvPr>
        </p:nvGraphicFramePr>
        <p:xfrm>
          <a:off x="5807269" y="3428678"/>
          <a:ext cx="2365131" cy="599852"/>
        </p:xfrm>
        <a:graphic>
          <a:graphicData uri="http://schemas.openxmlformats.org/presentationml/2006/ole">
            <mc:AlternateContent xmlns:mc="http://schemas.openxmlformats.org/markup-compatibility/2006">
              <mc:Choice xmlns:v="urn:schemas-microsoft-com:vml" Requires="v">
                <p:oleObj name="Equation" r:id="rId10" imgW="1752480" imgH="444240" progId="Equation.DSMT4">
                  <p:embed/>
                </p:oleObj>
              </mc:Choice>
              <mc:Fallback>
                <p:oleObj name="Equation" r:id="rId10" imgW="1752480" imgH="444240" progId="Equation.DSMT4">
                  <p:embed/>
                  <p:pic>
                    <p:nvPicPr>
                      <p:cNvPr id="0" name=""/>
                      <p:cNvPicPr/>
                      <p:nvPr/>
                    </p:nvPicPr>
                    <p:blipFill>
                      <a:blip r:embed="rId11"/>
                      <a:stretch>
                        <a:fillRect/>
                      </a:stretch>
                    </p:blipFill>
                    <p:spPr>
                      <a:xfrm>
                        <a:off x="5807269" y="3428678"/>
                        <a:ext cx="2365131" cy="59985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55B30223-6DF4-4F60-A76C-9585D0F19FD7}"/>
              </a:ext>
            </a:extLst>
          </p:cNvPr>
          <p:cNvGraphicFramePr>
            <a:graphicFrameLocks noChangeAspect="1"/>
          </p:cNvGraphicFramePr>
          <p:nvPr>
            <p:extLst>
              <p:ext uri="{D42A27DB-BD31-4B8C-83A1-F6EECF244321}">
                <p14:modId xmlns:p14="http://schemas.microsoft.com/office/powerpoint/2010/main" val="2486381989"/>
              </p:ext>
            </p:extLst>
          </p:nvPr>
        </p:nvGraphicFramePr>
        <p:xfrm>
          <a:off x="5464538" y="4350087"/>
          <a:ext cx="3050591" cy="577139"/>
        </p:xfrm>
        <a:graphic>
          <a:graphicData uri="http://schemas.openxmlformats.org/presentationml/2006/ole">
            <mc:AlternateContent xmlns:mc="http://schemas.openxmlformats.org/markup-compatibility/2006">
              <mc:Choice xmlns:v="urn:schemas-microsoft-com:vml" Requires="v">
                <p:oleObj name="Equation" r:id="rId12" imgW="2349360" imgH="444240" progId="Equation.DSMT4">
                  <p:embed/>
                </p:oleObj>
              </mc:Choice>
              <mc:Fallback>
                <p:oleObj name="Equation" r:id="rId12" imgW="2349360" imgH="444240" progId="Equation.DSMT4">
                  <p:embed/>
                  <p:pic>
                    <p:nvPicPr>
                      <p:cNvPr id="0" name=""/>
                      <p:cNvPicPr/>
                      <p:nvPr/>
                    </p:nvPicPr>
                    <p:blipFill>
                      <a:blip r:embed="rId13"/>
                      <a:stretch>
                        <a:fillRect/>
                      </a:stretch>
                    </p:blipFill>
                    <p:spPr>
                      <a:xfrm>
                        <a:off x="5464538" y="4350087"/>
                        <a:ext cx="3050591" cy="577139"/>
                      </a:xfrm>
                      <a:prstGeom prst="rect">
                        <a:avLst/>
                      </a:prstGeom>
                    </p:spPr>
                  </p:pic>
                </p:oleObj>
              </mc:Fallback>
            </mc:AlternateContent>
          </a:graphicData>
        </a:graphic>
      </p:graphicFrame>
    </p:spTree>
    <p:extLst>
      <p:ext uri="{BB962C8B-B14F-4D97-AF65-F5344CB8AC3E}">
        <p14:creationId xmlns:p14="http://schemas.microsoft.com/office/powerpoint/2010/main" val="44682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1"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par>
                                <p:cTn id="43" presetID="22" presetClass="entr" presetSubtype="1"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C326186-7D40-4909-8181-79C04D95AA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1851670"/>
            <a:ext cx="2088232" cy="1482543"/>
          </a:xfrm>
          <a:prstGeom prst="rect">
            <a:avLst/>
          </a:prstGeom>
          <a:noFill/>
        </p:spPr>
      </p:pic>
      <p:grpSp>
        <p:nvGrpSpPr>
          <p:cNvPr id="8" name="组合 7">
            <a:extLst>
              <a:ext uri="{FF2B5EF4-FFF2-40B4-BE49-F238E27FC236}">
                <a16:creationId xmlns:a16="http://schemas.microsoft.com/office/drawing/2014/main" id="{DEBA93F8-2C6C-40A6-83F0-016B40DADA26}"/>
              </a:ext>
            </a:extLst>
          </p:cNvPr>
          <p:cNvGrpSpPr/>
          <p:nvPr/>
        </p:nvGrpSpPr>
        <p:grpSpPr>
          <a:xfrm>
            <a:off x="1115616" y="1563638"/>
            <a:ext cx="1404156" cy="1872208"/>
            <a:chOff x="1924050" y="1474333"/>
            <a:chExt cx="1786522" cy="2976897"/>
          </a:xfrm>
        </p:grpSpPr>
        <p:sp>
          <p:nvSpPr>
            <p:cNvPr id="3" name="Freeform 13">
              <a:extLst>
                <a:ext uri="{FF2B5EF4-FFF2-40B4-BE49-F238E27FC236}">
                  <a16:creationId xmlns:a16="http://schemas.microsoft.com/office/drawing/2014/main" id="{0BF7F7B1-AAE0-485B-8F13-F39D3F2143D9}"/>
                </a:ext>
              </a:extLst>
            </p:cNvPr>
            <p:cNvSpPr>
              <a:spLocks noEditPoints="1"/>
            </p:cNvSpPr>
            <p:nvPr/>
          </p:nvSpPr>
          <p:spPr bwMode="auto">
            <a:xfrm>
              <a:off x="1924050" y="1474333"/>
              <a:ext cx="1786522" cy="2145648"/>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lIns="68585" tIns="34293" rIns="68585" bIns="34293"/>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sp>
          <p:nvSpPr>
            <p:cNvPr id="4" name="Freeform 16">
              <a:extLst>
                <a:ext uri="{FF2B5EF4-FFF2-40B4-BE49-F238E27FC236}">
                  <a16:creationId xmlns:a16="http://schemas.microsoft.com/office/drawing/2014/main" id="{8C638904-D302-4347-B108-C6F17B9DE2C4}"/>
                </a:ext>
              </a:extLst>
            </p:cNvPr>
            <p:cNvSpPr>
              <a:spLocks noEditPoints="1"/>
            </p:cNvSpPr>
            <p:nvPr/>
          </p:nvSpPr>
          <p:spPr bwMode="auto">
            <a:xfrm>
              <a:off x="2373313" y="3705669"/>
              <a:ext cx="913351" cy="745561"/>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lIns="68585" tIns="34293" rIns="68585" bIns="34293"/>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grpSp>
          <p:nvGrpSpPr>
            <p:cNvPr id="5" name="Group 12">
              <a:extLst>
                <a:ext uri="{FF2B5EF4-FFF2-40B4-BE49-F238E27FC236}">
                  <a16:creationId xmlns:a16="http://schemas.microsoft.com/office/drawing/2014/main" id="{3C792B38-4737-4679-9D05-AB8A2B8FD5E1}"/>
                </a:ext>
              </a:extLst>
            </p:cNvPr>
            <p:cNvGrpSpPr/>
            <p:nvPr/>
          </p:nvGrpSpPr>
          <p:grpSpPr>
            <a:xfrm>
              <a:off x="2083634" y="1618424"/>
              <a:ext cx="1477092" cy="1343232"/>
              <a:chOff x="8169276" y="952501"/>
              <a:chExt cx="3781424" cy="3384550"/>
            </a:xfrm>
            <a:solidFill>
              <a:schemeClr val="accent1"/>
            </a:solidFill>
          </p:grpSpPr>
          <p:sp>
            <p:nvSpPr>
              <p:cNvPr id="6" name="Freeform 10">
                <a:extLst>
                  <a:ext uri="{FF2B5EF4-FFF2-40B4-BE49-F238E27FC236}">
                    <a16:creationId xmlns:a16="http://schemas.microsoft.com/office/drawing/2014/main" id="{7E04ACE0-D9EB-4142-B01E-A7128370C652}"/>
                  </a:ext>
                </a:extLst>
              </p:cNvPr>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sp>
            <p:nvSpPr>
              <p:cNvPr id="7" name="Freeform 11">
                <a:extLst>
                  <a:ext uri="{FF2B5EF4-FFF2-40B4-BE49-F238E27FC236}">
                    <a16:creationId xmlns:a16="http://schemas.microsoft.com/office/drawing/2014/main" id="{F2B7FAF4-53BB-413D-9F97-3ADAFA2E8086}"/>
                  </a:ext>
                </a:extLst>
              </p:cNvPr>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grpSp>
      </p:grpSp>
      <p:sp>
        <p:nvSpPr>
          <p:cNvPr id="9" name="矩形 8">
            <a:extLst>
              <a:ext uri="{FF2B5EF4-FFF2-40B4-BE49-F238E27FC236}">
                <a16:creationId xmlns:a16="http://schemas.microsoft.com/office/drawing/2014/main" id="{2FB57C16-F023-406A-8764-2AB0BD6A393F}"/>
              </a:ext>
            </a:extLst>
          </p:cNvPr>
          <p:cNvSpPr/>
          <p:nvPr/>
        </p:nvSpPr>
        <p:spPr>
          <a:xfrm>
            <a:off x="2771800" y="2211710"/>
            <a:ext cx="3816424" cy="430887"/>
          </a:xfrm>
          <a:prstGeom prst="rect">
            <a:avLst/>
          </a:prstGeom>
        </p:spPr>
        <p:txBody>
          <a:bodyPr wrap="square">
            <a:spAutoFit/>
          </a:bodyPr>
          <a:lstStyle/>
          <a:p>
            <a:r>
              <a:rPr kumimoji="1" lang="zh-CN" altLang="en-US" sz="2200" b="1" dirty="0">
                <a:latin typeface="Times New Roman" panose="02020603050405020304" pitchFamily="18" charset="0"/>
                <a:cs typeface="Times New Roman" panose="02020603050405020304" pitchFamily="18" charset="0"/>
              </a:rPr>
              <a:t>如图所示电容器的电容？</a:t>
            </a:r>
            <a:endParaRPr lang="zh-CN" altLang="en-US" sz="2200" b="1" dirty="0"/>
          </a:p>
        </p:txBody>
      </p:sp>
    </p:spTree>
    <p:extLst>
      <p:ext uri="{BB962C8B-B14F-4D97-AF65-F5344CB8AC3E}">
        <p14:creationId xmlns:p14="http://schemas.microsoft.com/office/powerpoint/2010/main" val="38560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35496" y="51470"/>
            <a:ext cx="7560840" cy="20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4】</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如图所示，导体基板上有厚度为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h</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，介电常数为</a:t>
            </a:r>
            <a:r>
              <a:rPr kumimoji="1" lang="zh-CN" altLang="en-US" sz="220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的电介质层。电介质层的表面上放置一条宽度为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w</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w&gt;&gt;h</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的无限长导体条带。该导体系统称为微带传输线。当忽略边缘效应时，计算该导体系统单位长度的电容。</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图片 2">
            <a:extLst>
              <a:ext uri="{FF2B5EF4-FFF2-40B4-BE49-F238E27FC236}">
                <a16:creationId xmlns:a16="http://schemas.microsoft.com/office/drawing/2014/main" id="{DC5539D5-E0D6-4C9D-ACCB-F13A5C19F761}"/>
              </a:ext>
            </a:extLst>
          </p:cNvPr>
          <p:cNvPicPr/>
          <p:nvPr/>
        </p:nvPicPr>
        <p:blipFill rotWithShape="1">
          <a:blip r:embed="rId3" cstate="print">
            <a:extLst>
              <a:ext uri="{28A0092B-C50C-407E-A947-70E740481C1C}">
                <a14:useLocalDpi xmlns:a14="http://schemas.microsoft.com/office/drawing/2010/main" val="0"/>
              </a:ext>
            </a:extLst>
          </a:blip>
          <a:srcRect l="5741" r="7465"/>
          <a:stretch/>
        </p:blipFill>
        <p:spPr bwMode="auto">
          <a:xfrm>
            <a:off x="7485191" y="342035"/>
            <a:ext cx="1551305" cy="1478280"/>
          </a:xfrm>
          <a:prstGeom prst="rect">
            <a:avLst/>
          </a:prstGeom>
          <a:noFill/>
          <a:ln>
            <a:noFill/>
          </a:ln>
          <a:extLst>
            <a:ext uri="{53640926-AAD7-44D8-BBD7-CCE9431645EC}">
              <a14:shadowObscured xmlns:a14="http://schemas.microsoft.com/office/drawing/2010/main"/>
            </a:ext>
          </a:extLst>
        </p:spPr>
      </p:pic>
      <p:sp>
        <p:nvSpPr>
          <p:cNvPr id="4" name="矩形 3">
            <a:extLst>
              <a:ext uri="{FF2B5EF4-FFF2-40B4-BE49-F238E27FC236}">
                <a16:creationId xmlns:a16="http://schemas.microsoft.com/office/drawing/2014/main" id="{70B64F35-5079-4622-97B0-772F117411AE}"/>
              </a:ext>
            </a:extLst>
          </p:cNvPr>
          <p:cNvSpPr/>
          <p:nvPr/>
        </p:nvSpPr>
        <p:spPr>
          <a:xfrm>
            <a:off x="179512" y="2371695"/>
            <a:ext cx="792088" cy="400110"/>
          </a:xfrm>
          <a:prstGeom prst="rect">
            <a:avLst/>
          </a:prstGeom>
        </p:spPr>
        <p:txBody>
          <a:bodyPr wrap="squar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解：</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68DB7529-6D39-4A9F-B2D6-793DC10F7709}"/>
              </a:ext>
            </a:extLst>
          </p:cNvPr>
          <p:cNvSpPr/>
          <p:nvPr/>
        </p:nvSpPr>
        <p:spPr>
          <a:xfrm>
            <a:off x="827584" y="2256225"/>
            <a:ext cx="7992888" cy="963597"/>
          </a:xfrm>
          <a:prstGeom prst="rect">
            <a:avLst/>
          </a:prstGeom>
        </p:spPr>
        <p:txBody>
          <a:bodyPr wrap="square">
            <a:spAutoFit/>
          </a:bodyPr>
          <a:lstStyle/>
          <a:p>
            <a:pPr algn="just">
              <a:lnSpc>
                <a:spcPct val="150000"/>
              </a:lnSpc>
            </a:pPr>
            <a:r>
              <a:rPr lang="zh-CN" altLang="en-US" sz="2000" b="1" kern="100" dirty="0">
                <a:latin typeface="Times New Roman" panose="02020603050405020304" pitchFamily="18" charset="0"/>
                <a:cs typeface="Times New Roman" panose="02020603050405020304" pitchFamily="18" charset="0"/>
              </a:rPr>
              <a:t>当边缘效应可忽略时，电场可视为仅在带下区域均匀分布。则此时微带传输线任意长度段</a:t>
            </a:r>
            <a:r>
              <a:rPr lang="en-US" altLang="zh-CN" sz="2000" b="1" i="1" kern="100" dirty="0">
                <a:latin typeface="Times New Roman" panose="02020603050405020304" pitchFamily="18" charset="0"/>
                <a:cs typeface="Times New Roman" panose="02020603050405020304" pitchFamily="18" charset="0"/>
              </a:rPr>
              <a:t>L</a:t>
            </a:r>
            <a:r>
              <a:rPr lang="zh-CN" altLang="en-US" sz="2000" b="1" kern="100" dirty="0">
                <a:latin typeface="Times New Roman" panose="02020603050405020304" pitchFamily="18" charset="0"/>
                <a:cs typeface="Times New Roman" panose="02020603050405020304" pitchFamily="18" charset="0"/>
              </a:rPr>
              <a:t>的电容与两平板电容器类似。</a:t>
            </a:r>
          </a:p>
        </p:txBody>
      </p:sp>
      <p:graphicFrame>
        <p:nvGraphicFramePr>
          <p:cNvPr id="6" name="对象 5">
            <a:extLst>
              <a:ext uri="{FF2B5EF4-FFF2-40B4-BE49-F238E27FC236}">
                <a16:creationId xmlns:a16="http://schemas.microsoft.com/office/drawing/2014/main" id="{8C6DCB8E-9222-4DE1-9532-289DDE778633}"/>
              </a:ext>
            </a:extLst>
          </p:cNvPr>
          <p:cNvGraphicFramePr>
            <a:graphicFrameLocks noChangeAspect="1"/>
          </p:cNvGraphicFramePr>
          <p:nvPr>
            <p:extLst>
              <p:ext uri="{D42A27DB-BD31-4B8C-83A1-F6EECF244321}">
                <p14:modId xmlns:p14="http://schemas.microsoft.com/office/powerpoint/2010/main" val="1405128963"/>
              </p:ext>
            </p:extLst>
          </p:nvPr>
        </p:nvGraphicFramePr>
        <p:xfrm>
          <a:off x="3522663" y="3289027"/>
          <a:ext cx="1049337" cy="650875"/>
        </p:xfrm>
        <a:graphic>
          <a:graphicData uri="http://schemas.openxmlformats.org/presentationml/2006/ole">
            <mc:AlternateContent xmlns:mc="http://schemas.openxmlformats.org/markup-compatibility/2006">
              <mc:Choice xmlns:v="urn:schemas-microsoft-com:vml" Requires="v">
                <p:oleObj name="Equation" r:id="rId4" imgW="634680" imgH="393480" progId="Equation.DSMT4">
                  <p:embed/>
                </p:oleObj>
              </mc:Choice>
              <mc:Fallback>
                <p:oleObj name="Equation" r:id="rId4" imgW="634680" imgH="393480" progId="Equation.DSMT4">
                  <p:embed/>
                  <p:pic>
                    <p:nvPicPr>
                      <p:cNvPr id="15" name="对象 14">
                        <a:extLst>
                          <a:ext uri="{FF2B5EF4-FFF2-40B4-BE49-F238E27FC236}">
                            <a16:creationId xmlns:a16="http://schemas.microsoft.com/office/drawing/2014/main" id="{4616F8F8-7A81-4ED4-BE59-5D9749D17779}"/>
                          </a:ext>
                        </a:extLst>
                      </p:cNvPr>
                      <p:cNvPicPr/>
                      <p:nvPr/>
                    </p:nvPicPr>
                    <p:blipFill>
                      <a:blip r:embed="rId5"/>
                      <a:stretch>
                        <a:fillRect/>
                      </a:stretch>
                    </p:blipFill>
                    <p:spPr>
                      <a:xfrm>
                        <a:off x="3522663" y="3289027"/>
                        <a:ext cx="1049337" cy="65087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EC094252-8A31-4BE9-B7A5-C76BDEA192CF}"/>
              </a:ext>
            </a:extLst>
          </p:cNvPr>
          <p:cNvSpPr/>
          <p:nvPr/>
        </p:nvSpPr>
        <p:spPr>
          <a:xfrm>
            <a:off x="827584" y="3867894"/>
            <a:ext cx="3539752" cy="501291"/>
          </a:xfrm>
          <a:prstGeom prst="rect">
            <a:avLst/>
          </a:prstGeom>
        </p:spPr>
        <p:txBody>
          <a:bodyPr wrap="square">
            <a:spAutoFit/>
          </a:bodyPr>
          <a:lstStyle/>
          <a:p>
            <a:pPr algn="just">
              <a:lnSpc>
                <a:spcPct val="150000"/>
              </a:lnSpc>
            </a:pPr>
            <a:r>
              <a:rPr lang="zh-CN" altLang="en-US" sz="2000" b="1" kern="100" dirty="0">
                <a:latin typeface="Times New Roman" panose="02020603050405020304" pitchFamily="18" charset="0"/>
                <a:cs typeface="Times New Roman" panose="02020603050405020304" pitchFamily="18" charset="0"/>
              </a:rPr>
              <a:t>因此，微带线单位长度电容为</a:t>
            </a:r>
          </a:p>
        </p:txBody>
      </p:sp>
      <p:graphicFrame>
        <p:nvGraphicFramePr>
          <p:cNvPr id="8" name="对象 7">
            <a:extLst>
              <a:ext uri="{FF2B5EF4-FFF2-40B4-BE49-F238E27FC236}">
                <a16:creationId xmlns:a16="http://schemas.microsoft.com/office/drawing/2014/main" id="{622C41DB-30BE-4482-B217-FEE475667DD6}"/>
              </a:ext>
            </a:extLst>
          </p:cNvPr>
          <p:cNvGraphicFramePr>
            <a:graphicFrameLocks noChangeAspect="1"/>
          </p:cNvGraphicFramePr>
          <p:nvPr>
            <p:extLst>
              <p:ext uri="{D42A27DB-BD31-4B8C-83A1-F6EECF244321}">
                <p14:modId xmlns:p14="http://schemas.microsoft.com/office/powerpoint/2010/main" val="3053822300"/>
              </p:ext>
            </p:extLst>
          </p:nvPr>
        </p:nvGraphicFramePr>
        <p:xfrm>
          <a:off x="4781117" y="3867894"/>
          <a:ext cx="947462" cy="683054"/>
        </p:xfrm>
        <a:graphic>
          <a:graphicData uri="http://schemas.openxmlformats.org/presentationml/2006/ole">
            <mc:AlternateContent xmlns:mc="http://schemas.openxmlformats.org/markup-compatibility/2006">
              <mc:Choice xmlns:v="urn:schemas-microsoft-com:vml" Requires="v">
                <p:oleObj name="Equation" r:id="rId6" imgW="545760" imgH="393480" progId="Equation.DSMT4">
                  <p:embed/>
                </p:oleObj>
              </mc:Choice>
              <mc:Fallback>
                <p:oleObj name="Equation" r:id="rId6" imgW="545760" imgH="393480" progId="Equation.DSMT4">
                  <p:embed/>
                  <p:pic>
                    <p:nvPicPr>
                      <p:cNvPr id="0" name=""/>
                      <p:cNvPicPr/>
                      <p:nvPr/>
                    </p:nvPicPr>
                    <p:blipFill>
                      <a:blip r:embed="rId7"/>
                      <a:stretch>
                        <a:fillRect/>
                      </a:stretch>
                    </p:blipFill>
                    <p:spPr>
                      <a:xfrm>
                        <a:off x="4781117" y="3867894"/>
                        <a:ext cx="947462" cy="683054"/>
                      </a:xfrm>
                      <a:prstGeom prst="rect">
                        <a:avLst/>
                      </a:prstGeom>
                    </p:spPr>
                  </p:pic>
                </p:oleObj>
              </mc:Fallback>
            </mc:AlternateContent>
          </a:graphicData>
        </a:graphic>
      </p:graphicFrame>
    </p:spTree>
    <p:extLst>
      <p:ext uri="{BB962C8B-B14F-4D97-AF65-F5344CB8AC3E}">
        <p14:creationId xmlns:p14="http://schemas.microsoft.com/office/powerpoint/2010/main" val="147765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par>
                                <p:cTn id="18" presetID="22" presetClass="entr" presetSubtype="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76517"/>
            <a:ext cx="7172404" cy="256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5】</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如图所示，一条无限长的带状导体置于两同电位的无限大平板导体中间。该导体系统称为带状传输线。当带状导体宽度为</a:t>
            </a:r>
            <a:r>
              <a:rPr kumimoji="1" lang="en-US" altLang="zh-CN" sz="2200" i="1" dirty="0">
                <a:solidFill>
                  <a:schemeClr val="tx1"/>
                </a:solidFill>
                <a:latin typeface="Times New Roman" panose="02020603050405020304" pitchFamily="18" charset="0"/>
                <a:cs typeface="Times New Roman" panose="02020603050405020304" pitchFamily="18" charset="0"/>
              </a:rPr>
              <a:t>w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，且其与上、下平板间距为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h</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 ，两平板间充有介电常数为</a:t>
            </a:r>
            <a:r>
              <a:rPr kumimoji="1" lang="zh-CN" altLang="en-US" sz="22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的电介质时，在忽略边缘效应（</a:t>
            </a:r>
            <a:r>
              <a:rPr kumimoji="1" lang="en-US" altLang="zh-CN" sz="2200" i="1" dirty="0">
                <a:solidFill>
                  <a:schemeClr val="tx1"/>
                </a:solidFill>
                <a:latin typeface="Times New Roman" panose="02020603050405020304" pitchFamily="18" charset="0"/>
                <a:cs typeface="Times New Roman" panose="02020603050405020304" pitchFamily="18" charset="0"/>
              </a:rPr>
              <a:t>w&gt;&gt;h</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）的情况下，计算该带状线单位长度的电容。</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pic>
        <p:nvPicPr>
          <p:cNvPr id="13" name="图片 12">
            <a:extLst>
              <a:ext uri="{FF2B5EF4-FFF2-40B4-BE49-F238E27FC236}">
                <a16:creationId xmlns:a16="http://schemas.microsoft.com/office/drawing/2014/main" id="{0F1E4FDC-FD49-456C-BAFE-72DAD6F537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55526"/>
            <a:ext cx="1759585" cy="1363980"/>
          </a:xfrm>
          <a:prstGeom prst="rect">
            <a:avLst/>
          </a:prstGeom>
          <a:noFill/>
        </p:spPr>
      </p:pic>
      <p:sp>
        <p:nvSpPr>
          <p:cNvPr id="14" name="矩形 13">
            <a:extLst>
              <a:ext uri="{FF2B5EF4-FFF2-40B4-BE49-F238E27FC236}">
                <a16:creationId xmlns:a16="http://schemas.microsoft.com/office/drawing/2014/main" id="{334FF408-4350-4A87-B710-7CDE204571EB}"/>
              </a:ext>
            </a:extLst>
          </p:cNvPr>
          <p:cNvSpPr/>
          <p:nvPr/>
        </p:nvSpPr>
        <p:spPr>
          <a:xfrm>
            <a:off x="251520" y="2739226"/>
            <a:ext cx="792088" cy="400110"/>
          </a:xfrm>
          <a:prstGeom prst="rect">
            <a:avLst/>
          </a:prstGeom>
        </p:spPr>
        <p:txBody>
          <a:bodyPr wrap="squar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解：</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CD91F45D-64DB-48EC-B89D-B8EA894CD2CF}"/>
              </a:ext>
            </a:extLst>
          </p:cNvPr>
          <p:cNvSpPr/>
          <p:nvPr/>
        </p:nvSpPr>
        <p:spPr>
          <a:xfrm>
            <a:off x="755576" y="2643758"/>
            <a:ext cx="8064896" cy="1291379"/>
          </a:xfrm>
          <a:prstGeom prst="rect">
            <a:avLst/>
          </a:prstGeom>
        </p:spPr>
        <p:txBody>
          <a:bodyPr wrap="square">
            <a:spAutoFit/>
          </a:bodyPr>
          <a:lstStyle/>
          <a:p>
            <a:pPr>
              <a:lnSpc>
                <a:spcPct val="150000"/>
              </a:lnSpc>
            </a:pPr>
            <a:r>
              <a:rPr lang="zh-CN" altLang="en-US" b="1" dirty="0"/>
              <a:t>由带状线上的电荷分布可知，带状线与上下平板导体分别构成两个平板电容器，且两平板电容器为并联关系。因此，若两平板电容器的电容分别为</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，则带状线的电容为</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，当带状线居中置于两平板导体之间时，</a:t>
            </a:r>
            <a:r>
              <a:rPr lang="en-US" altLang="zh-CN" b="1" i="1" dirty="0">
                <a:latin typeface="Times New Roman" panose="02020603050405020304" pitchFamily="18" charset="0"/>
                <a:cs typeface="Times New Roman" panose="02020603050405020304" pitchFamily="18" charset="0"/>
              </a:rPr>
              <a:t> C</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D59A2836-00DC-4C17-A272-1A07B1A7EEC1}"/>
              </a:ext>
            </a:extLst>
          </p:cNvPr>
          <p:cNvGraphicFramePr>
            <a:graphicFrameLocks noChangeAspect="1"/>
          </p:cNvGraphicFramePr>
          <p:nvPr>
            <p:extLst>
              <p:ext uri="{D42A27DB-BD31-4B8C-83A1-F6EECF244321}">
                <p14:modId xmlns:p14="http://schemas.microsoft.com/office/powerpoint/2010/main" val="3175055645"/>
              </p:ext>
            </p:extLst>
          </p:nvPr>
        </p:nvGraphicFramePr>
        <p:xfrm>
          <a:off x="3635895" y="4051724"/>
          <a:ext cx="1721921" cy="680265"/>
        </p:xfrm>
        <a:graphic>
          <a:graphicData uri="http://schemas.openxmlformats.org/presentationml/2006/ole">
            <mc:AlternateContent xmlns:mc="http://schemas.openxmlformats.org/markup-compatibility/2006">
              <mc:Choice xmlns:v="urn:schemas-microsoft-com:vml" Requires="v">
                <p:oleObj name="Equation" r:id="rId4" imgW="1028520" imgH="406080" progId="Equation.DSMT4">
                  <p:embed/>
                </p:oleObj>
              </mc:Choice>
              <mc:Fallback>
                <p:oleObj name="Equation" r:id="rId4" imgW="1028520" imgH="406080" progId="Equation.DSMT4">
                  <p:embed/>
                  <p:pic>
                    <p:nvPicPr>
                      <p:cNvPr id="0" name=""/>
                      <p:cNvPicPr/>
                      <p:nvPr/>
                    </p:nvPicPr>
                    <p:blipFill>
                      <a:blip r:embed="rId5"/>
                      <a:stretch>
                        <a:fillRect/>
                      </a:stretch>
                    </p:blipFill>
                    <p:spPr>
                      <a:xfrm>
                        <a:off x="3635895" y="4051724"/>
                        <a:ext cx="1721921" cy="680265"/>
                      </a:xfrm>
                      <a:prstGeom prst="rect">
                        <a:avLst/>
                      </a:prstGeom>
                    </p:spPr>
                  </p:pic>
                </p:oleObj>
              </mc:Fallback>
            </mc:AlternateContent>
          </a:graphicData>
        </a:graphic>
      </p:graphicFrame>
    </p:spTree>
    <p:extLst>
      <p:ext uri="{BB962C8B-B14F-4D97-AF65-F5344CB8AC3E}">
        <p14:creationId xmlns:p14="http://schemas.microsoft.com/office/powerpoint/2010/main" val="42327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31335" y="267494"/>
            <a:ext cx="903649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6】</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同轴线内导体半径为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，外导体半径为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，内外导体间填充的介电常数为</a:t>
            </a:r>
            <a:r>
              <a:rPr kumimoji="1" lang="zh-CN" altLang="en-US"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的均匀介质，</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求同轴线单位长度的电容。</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16" name="Object 28"/>
          <p:cNvGraphicFramePr>
            <a:graphicFrameLocks noChangeAspect="1"/>
          </p:cNvGraphicFramePr>
          <p:nvPr>
            <p:extLst>
              <p:ext uri="{D42A27DB-BD31-4B8C-83A1-F6EECF244321}">
                <p14:modId xmlns:p14="http://schemas.microsoft.com/office/powerpoint/2010/main" val="937527200"/>
              </p:ext>
            </p:extLst>
          </p:nvPr>
        </p:nvGraphicFramePr>
        <p:xfrm>
          <a:off x="3162737" y="2226550"/>
          <a:ext cx="1773833" cy="721939"/>
        </p:xfrm>
        <a:graphic>
          <a:graphicData uri="http://schemas.openxmlformats.org/presentationml/2006/ole">
            <mc:AlternateContent xmlns:mc="http://schemas.openxmlformats.org/markup-compatibility/2006">
              <mc:Choice xmlns:v="urn:schemas-microsoft-com:vml" Requires="v">
                <p:oleObj name="Equation" r:id="rId2" imgW="795600" imgH="314280" progId="Equation.DSMT4">
                  <p:embed/>
                </p:oleObj>
              </mc:Choice>
              <mc:Fallback>
                <p:oleObj name="Equation" r:id="rId2" imgW="795600" imgH="314280" progId="Equation.DSMT4">
                  <p:embed/>
                  <p:pic>
                    <p:nvPicPr>
                      <p:cNvPr id="624668"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737" y="2226550"/>
                        <a:ext cx="1773833" cy="721939"/>
                      </a:xfrm>
                      <a:prstGeom prst="rect">
                        <a:avLst/>
                      </a:prstGeom>
                      <a:noFill/>
                    </p:spPr>
                  </p:pic>
                </p:oleObj>
              </mc:Fallback>
            </mc:AlternateContent>
          </a:graphicData>
        </a:graphic>
      </p:graphicFrame>
      <p:sp>
        <p:nvSpPr>
          <p:cNvPr id="17" name="Rectangle 29"/>
          <p:cNvSpPr>
            <a:spLocks noChangeArrowheads="1"/>
          </p:cNvSpPr>
          <p:nvPr/>
        </p:nvSpPr>
        <p:spPr bwMode="auto">
          <a:xfrm>
            <a:off x="705407" y="2963728"/>
            <a:ext cx="350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60000"/>
              <a:buFont typeface="Wingdings" panose="05000000000000000000" pitchFamily="2" charset="2"/>
              <a:buChar char="•"/>
              <a:tabLst>
                <a:tab pos="266700" algn="r"/>
                <a:tab pos="2641600" algn="ctr"/>
                <a:tab pos="5283200" algn="r"/>
              </a:tabLst>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tabLst>
                <a:tab pos="266700" algn="r"/>
                <a:tab pos="2641600" algn="ctr"/>
                <a:tab pos="5283200" algn="r"/>
              </a:tabLst>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tabLst>
                <a:tab pos="266700" algn="r"/>
                <a:tab pos="2641600" algn="ctr"/>
                <a:tab pos="5283200" algn="r"/>
              </a:tabLst>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9pPr>
          </a:lstStyle>
          <a:p>
            <a:pPr eaLnBrk="1" fontAlgn="ctr"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内外导体间的电位差</a:t>
            </a:r>
          </a:p>
        </p:txBody>
      </p:sp>
      <p:graphicFrame>
        <p:nvGraphicFramePr>
          <p:cNvPr id="18" name="Object 30"/>
          <p:cNvGraphicFramePr>
            <a:graphicFrameLocks noChangeAspect="1"/>
          </p:cNvGraphicFramePr>
          <p:nvPr>
            <p:extLst>
              <p:ext uri="{D42A27DB-BD31-4B8C-83A1-F6EECF244321}">
                <p14:modId xmlns:p14="http://schemas.microsoft.com/office/powerpoint/2010/main" val="3147947494"/>
              </p:ext>
            </p:extLst>
          </p:nvPr>
        </p:nvGraphicFramePr>
        <p:xfrm>
          <a:off x="1753890" y="3320899"/>
          <a:ext cx="2804725" cy="655806"/>
        </p:xfrm>
        <a:graphic>
          <a:graphicData uri="http://schemas.openxmlformats.org/presentationml/2006/ole">
            <mc:AlternateContent xmlns:mc="http://schemas.openxmlformats.org/markup-compatibility/2006">
              <mc:Choice xmlns:v="urn:schemas-microsoft-com:vml" Requires="v">
                <p:oleObj name="Equation" r:id="rId4" imgW="2019240" imgH="431640" progId="Equation.DSMT4">
                  <p:embed/>
                </p:oleObj>
              </mc:Choice>
              <mc:Fallback>
                <p:oleObj name="Equation" r:id="rId4" imgW="2019240" imgH="431640" progId="Equation.DSMT4">
                  <p:embed/>
                  <p:pic>
                    <p:nvPicPr>
                      <p:cNvPr id="62467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3890" y="3320899"/>
                        <a:ext cx="2804725" cy="655806"/>
                      </a:xfrm>
                      <a:prstGeom prst="rect">
                        <a:avLst/>
                      </a:prstGeom>
                      <a:noFill/>
                    </p:spPr>
                  </p:pic>
                </p:oleObj>
              </mc:Fallback>
            </mc:AlternateContent>
          </a:graphicData>
        </a:graphic>
      </p:graphicFrame>
      <p:sp>
        <p:nvSpPr>
          <p:cNvPr id="23" name="Rectangle 32"/>
          <p:cNvSpPr>
            <a:spLocks noChangeArrowheads="1"/>
          </p:cNvSpPr>
          <p:nvPr/>
        </p:nvSpPr>
        <p:spPr bwMode="auto">
          <a:xfrm>
            <a:off x="694047" y="4222048"/>
            <a:ext cx="35397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故得同轴线单位长度的电容为</a:t>
            </a:r>
          </a:p>
        </p:txBody>
      </p:sp>
      <p:graphicFrame>
        <p:nvGraphicFramePr>
          <p:cNvPr id="24" name="Object 33"/>
          <p:cNvGraphicFramePr>
            <a:graphicFrameLocks noChangeAspect="1"/>
          </p:cNvGraphicFramePr>
          <p:nvPr>
            <p:extLst>
              <p:ext uri="{D42A27DB-BD31-4B8C-83A1-F6EECF244321}">
                <p14:modId xmlns:p14="http://schemas.microsoft.com/office/powerpoint/2010/main" val="4284902242"/>
              </p:ext>
            </p:extLst>
          </p:nvPr>
        </p:nvGraphicFramePr>
        <p:xfrm>
          <a:off x="4283968" y="4097204"/>
          <a:ext cx="2751708" cy="721939"/>
        </p:xfrm>
        <a:graphic>
          <a:graphicData uri="http://schemas.openxmlformats.org/presentationml/2006/ole">
            <mc:AlternateContent xmlns:mc="http://schemas.openxmlformats.org/markup-compatibility/2006">
              <mc:Choice xmlns:v="urn:schemas-microsoft-com:vml" Requires="v">
                <p:oleObj name="Equation" r:id="rId6" imgW="1701720" imgH="431640" progId="Equation.DSMT4">
                  <p:embed/>
                </p:oleObj>
              </mc:Choice>
              <mc:Fallback>
                <p:oleObj name="Equation" r:id="rId6" imgW="1701720" imgH="431640" progId="Equation.DSMT4">
                  <p:embed/>
                  <p:pic>
                    <p:nvPicPr>
                      <p:cNvPr id="624673" name="Object 33"/>
                      <p:cNvPicPr>
                        <a:picLocks noChangeAspect="1" noChangeArrowheads="1"/>
                      </p:cNvPicPr>
                      <p:nvPr/>
                    </p:nvPicPr>
                    <p:blipFill>
                      <a:blip r:embed="rId7"/>
                      <a:srcRect/>
                      <a:stretch>
                        <a:fillRect/>
                      </a:stretch>
                    </p:blipFill>
                    <p:spPr bwMode="auto">
                      <a:xfrm>
                        <a:off x="4283968" y="4097204"/>
                        <a:ext cx="2751708" cy="721939"/>
                      </a:xfrm>
                      <a:prstGeom prst="rect">
                        <a:avLst/>
                      </a:prstGeom>
                      <a:noFill/>
                    </p:spPr>
                  </p:pic>
                </p:oleObj>
              </mc:Fallback>
            </mc:AlternateContent>
          </a:graphicData>
        </a:graphic>
      </p:graphicFrame>
      <p:grpSp>
        <p:nvGrpSpPr>
          <p:cNvPr id="25" name="Group 27"/>
          <p:cNvGrpSpPr>
            <a:grpSpLocks/>
          </p:cNvGrpSpPr>
          <p:nvPr/>
        </p:nvGrpSpPr>
        <p:grpSpPr bwMode="auto">
          <a:xfrm>
            <a:off x="6694802" y="2301440"/>
            <a:ext cx="2197678" cy="1566454"/>
            <a:chOff x="3764" y="1824"/>
            <a:chExt cx="1756" cy="1392"/>
          </a:xfrm>
        </p:grpSpPr>
        <p:sp>
          <p:nvSpPr>
            <p:cNvPr id="26" name="Rectangle 3"/>
            <p:cNvSpPr>
              <a:spLocks noChangeArrowheads="1"/>
            </p:cNvSpPr>
            <p:nvPr/>
          </p:nvSpPr>
          <p:spPr bwMode="auto">
            <a:xfrm>
              <a:off x="3764" y="1824"/>
              <a:ext cx="1756" cy="1392"/>
            </a:xfrm>
            <a:prstGeom prst="rect">
              <a:avLst/>
            </a:prstGeom>
            <a:solidFill>
              <a:srgbClr val="CCFFFF"/>
            </a:solidFill>
            <a:ln w="9525">
              <a:solidFill>
                <a:schemeClr val="accent1"/>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7" name="Group 38"/>
            <p:cNvGrpSpPr>
              <a:grpSpLocks/>
            </p:cNvGrpSpPr>
            <p:nvPr/>
          </p:nvGrpSpPr>
          <p:grpSpPr bwMode="auto">
            <a:xfrm>
              <a:off x="3986" y="2097"/>
              <a:ext cx="839" cy="839"/>
              <a:chOff x="3878" y="1934"/>
              <a:chExt cx="839" cy="801"/>
            </a:xfrm>
          </p:grpSpPr>
          <p:sp>
            <p:nvSpPr>
              <p:cNvPr id="29" name="AutoShape 4"/>
              <p:cNvSpPr>
                <a:spLocks noChangeAspect="1" noChangeArrowheads="1"/>
              </p:cNvSpPr>
              <p:nvPr/>
            </p:nvSpPr>
            <p:spPr bwMode="auto">
              <a:xfrm>
                <a:off x="3905" y="1934"/>
                <a:ext cx="812" cy="7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58 h 21600"/>
                  <a:gd name="T26" fmla="*/ 18434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17" y="10800"/>
                    </a:moveTo>
                    <a:cubicBezTo>
                      <a:pt x="817" y="16313"/>
                      <a:pt x="5287" y="20783"/>
                      <a:pt x="10800" y="20783"/>
                    </a:cubicBezTo>
                    <a:cubicBezTo>
                      <a:pt x="16313" y="20783"/>
                      <a:pt x="20783" y="16313"/>
                      <a:pt x="20783" y="10800"/>
                    </a:cubicBezTo>
                    <a:cubicBezTo>
                      <a:pt x="20783" y="5287"/>
                      <a:pt x="16313" y="817"/>
                      <a:pt x="10800" y="817"/>
                    </a:cubicBezTo>
                    <a:cubicBezTo>
                      <a:pt x="5287" y="817"/>
                      <a:pt x="817" y="5287"/>
                      <a:pt x="817" y="10800"/>
                    </a:cubicBezTo>
                    <a:close/>
                  </a:path>
                </a:pathLst>
              </a:custGeom>
              <a:solidFill>
                <a:srgbClr val="FF9900"/>
              </a:solidFill>
              <a:ln w="9525">
                <a:round/>
                <a:headEnd/>
                <a:tailEnd/>
              </a:ln>
              <a:scene3d>
                <a:camera prst="legacyPerspectiveTopRight">
                  <a:rot lat="0" lon="1200000" rev="0"/>
                </a:camera>
                <a:lightRig rig="legacyFlat4" dir="b"/>
              </a:scene3d>
              <a:sp3d extrusionH="2513000" prstMaterial="legacyMatte">
                <a:bevelT w="13500" h="13500" prst="angle"/>
                <a:bevelB w="13500" h="13500" prst="angle"/>
                <a:extrusionClr>
                  <a:srgbClr val="FF9900"/>
                </a:extrusionClr>
                <a:contourClr>
                  <a:srgbClr val="FF9900"/>
                </a:contourClr>
              </a:sp3d>
            </p:spPr>
            <p:txBody>
              <a:bodyPr wrap="none" anchor="ctr">
                <a:flatTx/>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Oval 5"/>
              <p:cNvSpPr>
                <a:spLocks noChangeAspect="1" noChangeArrowheads="1"/>
              </p:cNvSpPr>
              <p:nvPr/>
            </p:nvSpPr>
            <p:spPr bwMode="auto">
              <a:xfrm>
                <a:off x="3878" y="1943"/>
                <a:ext cx="791" cy="792"/>
              </a:xfrm>
              <a:prstGeom prst="ellipse">
                <a:avLst/>
              </a:prstGeom>
              <a:solidFill>
                <a:srgbClr val="FFBA75"/>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Oval 6"/>
              <p:cNvSpPr>
                <a:spLocks noChangeAspect="1" noChangeArrowheads="1"/>
              </p:cNvSpPr>
              <p:nvPr/>
            </p:nvSpPr>
            <p:spPr bwMode="auto">
              <a:xfrm>
                <a:off x="3928" y="1994"/>
                <a:ext cx="695" cy="695"/>
              </a:xfrm>
              <a:prstGeom prst="ellipse">
                <a:avLst/>
              </a:prstGeom>
              <a:solidFill>
                <a:srgbClr val="80808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Oval 7"/>
              <p:cNvSpPr>
                <a:spLocks noChangeAspect="1" noChangeArrowheads="1"/>
              </p:cNvSpPr>
              <p:nvPr/>
            </p:nvSpPr>
            <p:spPr bwMode="auto">
              <a:xfrm>
                <a:off x="4083" y="2155"/>
                <a:ext cx="386" cy="386"/>
              </a:xfrm>
              <a:prstGeom prst="ellipse">
                <a:avLst/>
              </a:prstGeom>
              <a:solidFill>
                <a:srgbClr val="FFAB57"/>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3" name="Object 8"/>
              <p:cNvGraphicFramePr>
                <a:graphicFrameLocks noChangeAspect="1"/>
              </p:cNvGraphicFramePr>
              <p:nvPr/>
            </p:nvGraphicFramePr>
            <p:xfrm>
              <a:off x="4226" y="1992"/>
              <a:ext cx="177" cy="195"/>
            </p:xfrm>
            <a:graphic>
              <a:graphicData uri="http://schemas.openxmlformats.org/presentationml/2006/ole">
                <mc:AlternateContent xmlns:mc="http://schemas.openxmlformats.org/markup-compatibility/2006">
                  <mc:Choice xmlns:v="urn:schemas-microsoft-com:vml" Requires="v">
                    <p:oleObj name="Equation" r:id="rId8" imgW="80280" imgH="95040" progId="Equation.3">
                      <p:embed/>
                    </p:oleObj>
                  </mc:Choice>
                  <mc:Fallback>
                    <p:oleObj name="Equation" r:id="rId8" imgW="80280" imgH="95040" progId="Equation.3">
                      <p:embed/>
                      <p:pic>
                        <p:nvPicPr>
                          <p:cNvPr id="5019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6" y="1992"/>
                            <a:ext cx="177"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Line 9"/>
              <p:cNvSpPr>
                <a:spLocks noChangeAspect="1" noChangeShapeType="1"/>
              </p:cNvSpPr>
              <p:nvPr/>
            </p:nvSpPr>
            <p:spPr bwMode="auto">
              <a:xfrm flipV="1">
                <a:off x="4278" y="2106"/>
                <a:ext cx="260" cy="243"/>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Line 10"/>
              <p:cNvSpPr>
                <a:spLocks noChangeAspect="1" noChangeShapeType="1"/>
              </p:cNvSpPr>
              <p:nvPr/>
            </p:nvSpPr>
            <p:spPr bwMode="auto">
              <a:xfrm flipH="1" flipV="1">
                <a:off x="4104" y="2201"/>
                <a:ext cx="170" cy="143"/>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6" name="Object 11"/>
              <p:cNvGraphicFramePr>
                <a:graphicFrameLocks noChangeAspect="1"/>
              </p:cNvGraphicFramePr>
              <p:nvPr/>
            </p:nvGraphicFramePr>
            <p:xfrm>
              <a:off x="4059" y="2263"/>
              <a:ext cx="165" cy="182"/>
            </p:xfrm>
            <a:graphic>
              <a:graphicData uri="http://schemas.openxmlformats.org/presentationml/2006/ole">
                <mc:AlternateContent xmlns:mc="http://schemas.openxmlformats.org/markup-compatibility/2006">
                  <mc:Choice xmlns:v="urn:schemas-microsoft-com:vml" Requires="v">
                    <p:oleObj name="Equation" r:id="rId10" imgW="80280" imgH="95040" progId="Equation.3">
                      <p:embed/>
                    </p:oleObj>
                  </mc:Choice>
                  <mc:Fallback>
                    <p:oleObj name="Equation" r:id="rId10" imgW="80280" imgH="95040" progId="Equation.3">
                      <p:embed/>
                      <p:pic>
                        <p:nvPicPr>
                          <p:cNvPr id="5019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9" y="2263"/>
                            <a:ext cx="165"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12"/>
              <p:cNvGraphicFramePr>
                <a:graphicFrameLocks noChangeAspect="1"/>
              </p:cNvGraphicFramePr>
              <p:nvPr>
                <p:extLst>
                  <p:ext uri="{D42A27DB-BD31-4B8C-83A1-F6EECF244321}">
                    <p14:modId xmlns:p14="http://schemas.microsoft.com/office/powerpoint/2010/main" val="3962183330"/>
                  </p:ext>
                </p:extLst>
              </p:nvPr>
            </p:nvGraphicFramePr>
            <p:xfrm>
              <a:off x="4467" y="2138"/>
              <a:ext cx="165" cy="230"/>
            </p:xfrm>
            <a:graphic>
              <a:graphicData uri="http://schemas.openxmlformats.org/presentationml/2006/ole">
                <mc:AlternateContent xmlns:mc="http://schemas.openxmlformats.org/markup-compatibility/2006">
                  <mc:Choice xmlns:v="urn:schemas-microsoft-com:vml" Requires="v">
                    <p:oleObj name="Equation" r:id="rId12" imgW="80280" imgH="124200" progId="Equation.DSMT4">
                      <p:embed/>
                    </p:oleObj>
                  </mc:Choice>
                  <mc:Fallback>
                    <p:oleObj name="Equation" r:id="rId12" imgW="80280" imgH="124200" progId="Equation.DSMT4">
                      <p:embed/>
                      <p:pic>
                        <p:nvPicPr>
                          <p:cNvPr id="5020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7" y="2138"/>
                            <a:ext cx="165" cy="230"/>
                          </a:xfrm>
                          <a:prstGeom prst="rect">
                            <a:avLst/>
                          </a:prstGeom>
                          <a:noFill/>
                          <a:ln>
                            <a:noFill/>
                          </a:ln>
                        </p:spPr>
                      </p:pic>
                    </p:oleObj>
                  </mc:Fallback>
                </mc:AlternateContent>
              </a:graphicData>
            </a:graphic>
          </p:graphicFrame>
        </p:grpSp>
      </p:grpSp>
      <p:graphicFrame>
        <p:nvGraphicFramePr>
          <p:cNvPr id="38" name="Object 36"/>
          <p:cNvGraphicFramePr>
            <a:graphicFrameLocks noChangeAspect="1"/>
          </p:cNvGraphicFramePr>
          <p:nvPr>
            <p:extLst>
              <p:ext uri="{D42A27DB-BD31-4B8C-83A1-F6EECF244321}">
                <p14:modId xmlns:p14="http://schemas.microsoft.com/office/powerpoint/2010/main" val="2347380452"/>
              </p:ext>
            </p:extLst>
          </p:nvPr>
        </p:nvGraphicFramePr>
        <p:xfrm>
          <a:off x="4613968" y="3291830"/>
          <a:ext cx="1614216" cy="675775"/>
        </p:xfrm>
        <a:graphic>
          <a:graphicData uri="http://schemas.openxmlformats.org/presentationml/2006/ole">
            <mc:AlternateContent xmlns:mc="http://schemas.openxmlformats.org/markup-compatibility/2006">
              <mc:Choice xmlns:v="urn:schemas-microsoft-com:vml" Requires="v">
                <p:oleObj name="Equation" r:id="rId14" imgW="722880" imgH="299880" progId="Equation.DSMT4">
                  <p:embed/>
                </p:oleObj>
              </mc:Choice>
              <mc:Fallback>
                <p:oleObj name="Equation" r:id="rId14" imgW="722880" imgH="299880" progId="Equation.DSMT4">
                  <p:embed/>
                  <p:pic>
                    <p:nvPicPr>
                      <p:cNvPr id="624676"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13968" y="3291830"/>
                        <a:ext cx="1614216" cy="675775"/>
                      </a:xfrm>
                      <a:prstGeom prst="rect">
                        <a:avLst/>
                      </a:prstGeom>
                      <a:noFill/>
                    </p:spPr>
                  </p:pic>
                </p:oleObj>
              </mc:Fallback>
            </mc:AlternateContent>
          </a:graphicData>
        </a:graphic>
      </p:graphicFrame>
      <p:sp>
        <p:nvSpPr>
          <p:cNvPr id="39" name="Rectangle 29"/>
          <p:cNvSpPr>
            <a:spLocks noChangeArrowheads="1"/>
          </p:cNvSpPr>
          <p:nvPr/>
        </p:nvSpPr>
        <p:spPr bwMode="auto">
          <a:xfrm>
            <a:off x="107504" y="1379551"/>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3">
            <a:extLst>
              <a:ext uri="{FF2B5EF4-FFF2-40B4-BE49-F238E27FC236}">
                <a16:creationId xmlns:a16="http://schemas.microsoft.com/office/drawing/2014/main" id="{56F40DC7-30B2-44E9-BBDE-E77BDA1C163E}"/>
              </a:ext>
            </a:extLst>
          </p:cNvPr>
          <p:cNvGrpSpPr/>
          <p:nvPr/>
        </p:nvGrpSpPr>
        <p:grpSpPr>
          <a:xfrm>
            <a:off x="683568" y="1292119"/>
            <a:ext cx="8352928" cy="1292662"/>
            <a:chOff x="683568" y="1292119"/>
            <a:chExt cx="8352928" cy="1292662"/>
          </a:xfrm>
        </p:grpSpPr>
        <p:sp>
          <p:nvSpPr>
            <p:cNvPr id="22" name="Rectangle 31"/>
            <p:cNvSpPr>
              <a:spLocks noChangeArrowheads="1"/>
            </p:cNvSpPr>
            <p:nvPr/>
          </p:nvSpPr>
          <p:spPr bwMode="auto">
            <a:xfrm>
              <a:off x="683568" y="1292119"/>
              <a:ext cx="835292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建立</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轴与同轴线同轴的圆柱坐标系。由一维性分析知同轴线内外导体间的电场为                     。设内导体的线电荷密度为</a:t>
              </a:r>
              <a:r>
                <a:rPr lang="zh-CN" altLang="en-US"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，则由高斯定律积分方程得</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a:extLst>
                <a:ext uri="{FF2B5EF4-FFF2-40B4-BE49-F238E27FC236}">
                  <a16:creationId xmlns:a16="http://schemas.microsoft.com/office/drawing/2014/main" id="{E0E4CCF8-F139-4819-9F54-3A5E6F9908DA}"/>
                </a:ext>
              </a:extLst>
            </p:cNvPr>
            <p:cNvGraphicFramePr>
              <a:graphicFrameLocks noChangeAspect="1"/>
            </p:cNvGraphicFramePr>
            <p:nvPr>
              <p:extLst>
                <p:ext uri="{D42A27DB-BD31-4B8C-83A1-F6EECF244321}">
                  <p14:modId xmlns:p14="http://schemas.microsoft.com/office/powerpoint/2010/main" val="3671340821"/>
                </p:ext>
              </p:extLst>
            </p:nvPr>
          </p:nvGraphicFramePr>
          <p:xfrm>
            <a:off x="1835696" y="1811547"/>
            <a:ext cx="1340936" cy="365710"/>
          </p:xfrm>
          <a:graphic>
            <a:graphicData uri="http://schemas.openxmlformats.org/presentationml/2006/ole">
              <mc:AlternateContent xmlns:mc="http://schemas.openxmlformats.org/markup-compatibility/2006">
                <mc:Choice xmlns:v="urn:schemas-microsoft-com:vml" Requires="v">
                  <p:oleObj name="Equation" r:id="rId16" imgW="977760" imgH="266400" progId="Equation.DSMT4">
                    <p:embed/>
                  </p:oleObj>
                </mc:Choice>
                <mc:Fallback>
                  <p:oleObj name="Equation" r:id="rId16" imgW="977760" imgH="266400" progId="Equation.DSMT4">
                    <p:embed/>
                    <p:pic>
                      <p:nvPicPr>
                        <p:cNvPr id="0" name=""/>
                        <p:cNvPicPr/>
                        <p:nvPr/>
                      </p:nvPicPr>
                      <p:blipFill>
                        <a:blip r:embed="rId17"/>
                        <a:stretch>
                          <a:fillRect/>
                        </a:stretch>
                      </p:blipFill>
                      <p:spPr>
                        <a:xfrm>
                          <a:off x="1835696" y="1811547"/>
                          <a:ext cx="1340936" cy="365710"/>
                        </a:xfrm>
                        <a:prstGeom prst="rect">
                          <a:avLst/>
                        </a:prstGeom>
                      </p:spPr>
                    </p:pic>
                  </p:oleObj>
                </mc:Fallback>
              </mc:AlternateContent>
            </a:graphicData>
          </a:graphic>
        </p:graphicFrame>
      </p:grpSp>
    </p:spTree>
    <p:extLst>
      <p:ext uri="{BB962C8B-B14F-4D97-AF65-F5344CB8AC3E}">
        <p14:creationId xmlns:p14="http://schemas.microsoft.com/office/powerpoint/2010/main" val="2428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2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2000"/>
                                        <p:tgtEl>
                                          <p:spTgt spid="17"/>
                                        </p:tgtEl>
                                      </p:cBhvr>
                                    </p:animEffect>
                                  </p:childTnLst>
                                </p:cTn>
                              </p:par>
                              <p:par>
                                <p:cTn id="16" presetID="22" presetClass="entr" presetSubtype="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2000"/>
                                        <p:tgtEl>
                                          <p:spTgt spid="18"/>
                                        </p:tgtEl>
                                      </p:cBhvr>
                                    </p:animEffect>
                                  </p:childTnLst>
                                </p:cTn>
                              </p:par>
                              <p:par>
                                <p:cTn id="19" presetID="22" presetClass="entr" presetSubtype="1"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20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2000"/>
                                        <p:tgtEl>
                                          <p:spTgt spid="23"/>
                                        </p:tgtEl>
                                      </p:cBhvr>
                                    </p:animEffect>
                                  </p:childTnLst>
                                </p:cTn>
                              </p:par>
                              <p:par>
                                <p:cTn id="27" presetID="22" presetClass="entr" presetSubtype="1"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201614" y="287151"/>
            <a:ext cx="6542887" cy="256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7】</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同轴线内外导体间填充有介电常数为                                  </a:t>
            </a:r>
            <a:endParaRPr kumimoji="1" lang="en-US" altLang="zh-CN" sz="22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ts val="0"/>
              </a:spcBef>
              <a:buNone/>
            </a:pPr>
            <a:r>
              <a:rPr kumimoji="1" lang="zh-CN" altLang="en-US" sz="2200" dirty="0">
                <a:solidFill>
                  <a:schemeClr val="tx1"/>
                </a:solidFill>
                <a:latin typeface="Times New Roman" panose="02020603050405020304" pitchFamily="18" charset="0"/>
                <a:ea typeface="+mn-ea"/>
                <a:cs typeface="Times New Roman" panose="02020603050405020304" pitchFamily="18" charset="0"/>
              </a:rPr>
              <a:t>                                                  的连续非均匀电介质。</a:t>
            </a:r>
            <a:endParaRPr kumimoji="1" lang="en-US" altLang="zh-CN" sz="22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ts val="0"/>
              </a:spcBef>
              <a:buNone/>
            </a:pPr>
            <a:r>
              <a:rPr kumimoji="1" lang="zh-CN" altLang="en-US" sz="22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）计算该同轴线单位长度的电容。</a:t>
            </a:r>
            <a:endParaRPr kumimoji="1" lang="en-US" altLang="zh-CN" sz="22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ts val="0"/>
              </a:spcBef>
              <a:buNone/>
            </a:pPr>
            <a:r>
              <a:rPr kumimoji="1" lang="zh-CN" altLang="en-US" sz="22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）若以电压</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U</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对此同轴线充电，求同轴线内外导体上自由电荷的面密度分布和线密度分布。</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3" name="Object 28">
            <a:extLst>
              <a:ext uri="{FF2B5EF4-FFF2-40B4-BE49-F238E27FC236}">
                <a16:creationId xmlns:a16="http://schemas.microsoft.com/office/drawing/2014/main" id="{1134AE4F-BFA2-4A27-B41D-53684698A3B4}"/>
              </a:ext>
            </a:extLst>
          </p:cNvPr>
          <p:cNvGraphicFramePr>
            <a:graphicFrameLocks noChangeAspect="1"/>
          </p:cNvGraphicFramePr>
          <p:nvPr>
            <p:extLst>
              <p:ext uri="{D42A27DB-BD31-4B8C-83A1-F6EECF244321}">
                <p14:modId xmlns:p14="http://schemas.microsoft.com/office/powerpoint/2010/main" val="4102803671"/>
              </p:ext>
            </p:extLst>
          </p:nvPr>
        </p:nvGraphicFramePr>
        <p:xfrm>
          <a:off x="489646" y="955590"/>
          <a:ext cx="3208738" cy="360888"/>
        </p:xfrm>
        <a:graphic>
          <a:graphicData uri="http://schemas.openxmlformats.org/presentationml/2006/ole">
            <mc:AlternateContent xmlns:mc="http://schemas.openxmlformats.org/markup-compatibility/2006">
              <mc:Choice xmlns:v="urn:schemas-microsoft-com:vml" Requires="v">
                <p:oleObj name="Equation" r:id="rId3" imgW="2095200" imgH="228600" progId="Equation.DSMT4">
                  <p:embed/>
                </p:oleObj>
              </mc:Choice>
              <mc:Fallback>
                <p:oleObj name="Equation" r:id="rId3" imgW="2095200" imgH="228600" progId="Equation.DSMT4">
                  <p:embed/>
                  <p:pic>
                    <p:nvPicPr>
                      <p:cNvPr id="16" name="Object 28"/>
                      <p:cNvPicPr>
                        <a:picLocks noChangeAspect="1" noChangeArrowheads="1"/>
                      </p:cNvPicPr>
                      <p:nvPr/>
                    </p:nvPicPr>
                    <p:blipFill>
                      <a:blip r:embed="rId4"/>
                      <a:srcRect/>
                      <a:stretch>
                        <a:fillRect/>
                      </a:stretch>
                    </p:blipFill>
                    <p:spPr bwMode="auto">
                      <a:xfrm>
                        <a:off x="489646" y="955590"/>
                        <a:ext cx="3208738" cy="360888"/>
                      </a:xfrm>
                      <a:prstGeom prst="rect">
                        <a:avLst/>
                      </a:prstGeom>
                      <a:noFill/>
                    </p:spPr>
                  </p:pic>
                </p:oleObj>
              </mc:Fallback>
            </mc:AlternateContent>
          </a:graphicData>
        </a:graphic>
      </p:graphicFrame>
      <p:grpSp>
        <p:nvGrpSpPr>
          <p:cNvPr id="4" name="Group 27">
            <a:extLst>
              <a:ext uri="{FF2B5EF4-FFF2-40B4-BE49-F238E27FC236}">
                <a16:creationId xmlns:a16="http://schemas.microsoft.com/office/drawing/2014/main" id="{B7D1F992-ABC6-46D6-9D4C-B100CAFE30BA}"/>
              </a:ext>
            </a:extLst>
          </p:cNvPr>
          <p:cNvGrpSpPr>
            <a:grpSpLocks/>
          </p:cNvGrpSpPr>
          <p:nvPr/>
        </p:nvGrpSpPr>
        <p:grpSpPr bwMode="auto">
          <a:xfrm>
            <a:off x="6948264" y="866686"/>
            <a:ext cx="1944216" cy="1408169"/>
            <a:chOff x="3764" y="1824"/>
            <a:chExt cx="1756" cy="1392"/>
          </a:xfrm>
        </p:grpSpPr>
        <p:sp>
          <p:nvSpPr>
            <p:cNvPr id="5" name="Rectangle 3">
              <a:extLst>
                <a:ext uri="{FF2B5EF4-FFF2-40B4-BE49-F238E27FC236}">
                  <a16:creationId xmlns:a16="http://schemas.microsoft.com/office/drawing/2014/main" id="{F31D005F-2AE1-4FA8-A96A-7B00F7EA7FF1}"/>
                </a:ext>
              </a:extLst>
            </p:cNvPr>
            <p:cNvSpPr>
              <a:spLocks noChangeArrowheads="1"/>
            </p:cNvSpPr>
            <p:nvPr/>
          </p:nvSpPr>
          <p:spPr bwMode="auto">
            <a:xfrm>
              <a:off x="3764" y="1824"/>
              <a:ext cx="1756" cy="1392"/>
            </a:xfrm>
            <a:prstGeom prst="rect">
              <a:avLst/>
            </a:prstGeom>
            <a:solidFill>
              <a:srgbClr val="CCFFFF"/>
            </a:solidFill>
            <a:ln w="9525">
              <a:solidFill>
                <a:schemeClr val="accent1"/>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 name="Group 38">
              <a:extLst>
                <a:ext uri="{FF2B5EF4-FFF2-40B4-BE49-F238E27FC236}">
                  <a16:creationId xmlns:a16="http://schemas.microsoft.com/office/drawing/2014/main" id="{44390E1E-E724-4BF9-A6AC-4C1221CA4029}"/>
                </a:ext>
              </a:extLst>
            </p:cNvPr>
            <p:cNvGrpSpPr>
              <a:grpSpLocks/>
            </p:cNvGrpSpPr>
            <p:nvPr/>
          </p:nvGrpSpPr>
          <p:grpSpPr bwMode="auto">
            <a:xfrm>
              <a:off x="3986" y="2097"/>
              <a:ext cx="839" cy="839"/>
              <a:chOff x="3878" y="1934"/>
              <a:chExt cx="839" cy="801"/>
            </a:xfrm>
          </p:grpSpPr>
          <p:sp>
            <p:nvSpPr>
              <p:cNvPr id="7" name="AutoShape 4">
                <a:extLst>
                  <a:ext uri="{FF2B5EF4-FFF2-40B4-BE49-F238E27FC236}">
                    <a16:creationId xmlns:a16="http://schemas.microsoft.com/office/drawing/2014/main" id="{8192DFD5-BE1C-43FC-9229-E3E4D82BE3DE}"/>
                  </a:ext>
                </a:extLst>
              </p:cNvPr>
              <p:cNvSpPr>
                <a:spLocks noChangeAspect="1" noChangeArrowheads="1"/>
              </p:cNvSpPr>
              <p:nvPr/>
            </p:nvSpPr>
            <p:spPr bwMode="auto">
              <a:xfrm>
                <a:off x="3905" y="1934"/>
                <a:ext cx="812" cy="7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58 h 21600"/>
                  <a:gd name="T26" fmla="*/ 18434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17" y="10800"/>
                    </a:moveTo>
                    <a:cubicBezTo>
                      <a:pt x="817" y="16313"/>
                      <a:pt x="5287" y="20783"/>
                      <a:pt x="10800" y="20783"/>
                    </a:cubicBezTo>
                    <a:cubicBezTo>
                      <a:pt x="16313" y="20783"/>
                      <a:pt x="20783" y="16313"/>
                      <a:pt x="20783" y="10800"/>
                    </a:cubicBezTo>
                    <a:cubicBezTo>
                      <a:pt x="20783" y="5287"/>
                      <a:pt x="16313" y="817"/>
                      <a:pt x="10800" y="817"/>
                    </a:cubicBezTo>
                    <a:cubicBezTo>
                      <a:pt x="5287" y="817"/>
                      <a:pt x="817" y="5287"/>
                      <a:pt x="817" y="10800"/>
                    </a:cubicBezTo>
                    <a:close/>
                  </a:path>
                </a:pathLst>
              </a:custGeom>
              <a:solidFill>
                <a:srgbClr val="FF9900"/>
              </a:solidFill>
              <a:ln w="9525">
                <a:round/>
                <a:headEnd/>
                <a:tailEnd/>
              </a:ln>
              <a:scene3d>
                <a:camera prst="legacyPerspectiveTopRight">
                  <a:rot lat="0" lon="1200000" rev="0"/>
                </a:camera>
                <a:lightRig rig="legacyFlat4" dir="b"/>
              </a:scene3d>
              <a:sp3d extrusionH="2513000" prstMaterial="legacyMatte">
                <a:bevelT w="13500" h="13500" prst="angle"/>
                <a:bevelB w="13500" h="13500" prst="angle"/>
                <a:extrusionClr>
                  <a:srgbClr val="FF9900"/>
                </a:extrusionClr>
                <a:contourClr>
                  <a:srgbClr val="FF9900"/>
                </a:contourClr>
              </a:sp3d>
            </p:spPr>
            <p:txBody>
              <a:bodyPr wrap="none" anchor="ctr">
                <a:flatTx/>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Oval 5">
                <a:extLst>
                  <a:ext uri="{FF2B5EF4-FFF2-40B4-BE49-F238E27FC236}">
                    <a16:creationId xmlns:a16="http://schemas.microsoft.com/office/drawing/2014/main" id="{5ADA9306-C3CD-42E8-B70D-235CE84BBE7E}"/>
                  </a:ext>
                </a:extLst>
              </p:cNvPr>
              <p:cNvSpPr>
                <a:spLocks noChangeAspect="1" noChangeArrowheads="1"/>
              </p:cNvSpPr>
              <p:nvPr/>
            </p:nvSpPr>
            <p:spPr bwMode="auto">
              <a:xfrm>
                <a:off x="3878" y="1943"/>
                <a:ext cx="791" cy="792"/>
              </a:xfrm>
              <a:prstGeom prst="ellipse">
                <a:avLst/>
              </a:prstGeom>
              <a:solidFill>
                <a:srgbClr val="FFBA75"/>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Oval 6">
                <a:extLst>
                  <a:ext uri="{FF2B5EF4-FFF2-40B4-BE49-F238E27FC236}">
                    <a16:creationId xmlns:a16="http://schemas.microsoft.com/office/drawing/2014/main" id="{E22C2701-9B0E-4100-8C8D-A3EB5FEDD126}"/>
                  </a:ext>
                </a:extLst>
              </p:cNvPr>
              <p:cNvSpPr>
                <a:spLocks noChangeAspect="1" noChangeArrowheads="1"/>
              </p:cNvSpPr>
              <p:nvPr/>
            </p:nvSpPr>
            <p:spPr bwMode="auto">
              <a:xfrm>
                <a:off x="3928" y="1994"/>
                <a:ext cx="695" cy="695"/>
              </a:xfrm>
              <a:prstGeom prst="ellipse">
                <a:avLst/>
              </a:prstGeom>
              <a:solidFill>
                <a:srgbClr val="808080"/>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Oval 7">
                <a:extLst>
                  <a:ext uri="{FF2B5EF4-FFF2-40B4-BE49-F238E27FC236}">
                    <a16:creationId xmlns:a16="http://schemas.microsoft.com/office/drawing/2014/main" id="{CDB87D76-5CDF-48B4-AED2-30503D695735}"/>
                  </a:ext>
                </a:extLst>
              </p:cNvPr>
              <p:cNvSpPr>
                <a:spLocks noChangeAspect="1" noChangeArrowheads="1"/>
              </p:cNvSpPr>
              <p:nvPr/>
            </p:nvSpPr>
            <p:spPr bwMode="auto">
              <a:xfrm>
                <a:off x="4083" y="2155"/>
                <a:ext cx="386" cy="386"/>
              </a:xfrm>
              <a:prstGeom prst="ellipse">
                <a:avLst/>
              </a:prstGeom>
              <a:solidFill>
                <a:srgbClr val="FFAB57"/>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1" name="Object 8">
                <a:extLst>
                  <a:ext uri="{FF2B5EF4-FFF2-40B4-BE49-F238E27FC236}">
                    <a16:creationId xmlns:a16="http://schemas.microsoft.com/office/drawing/2014/main" id="{5FEDD6B2-74F4-4EB5-9CDB-45423B6A740D}"/>
                  </a:ext>
                </a:extLst>
              </p:cNvPr>
              <p:cNvGraphicFramePr>
                <a:graphicFrameLocks noChangeAspect="1"/>
              </p:cNvGraphicFramePr>
              <p:nvPr>
                <p:extLst>
                  <p:ext uri="{D42A27DB-BD31-4B8C-83A1-F6EECF244321}">
                    <p14:modId xmlns:p14="http://schemas.microsoft.com/office/powerpoint/2010/main" val="1703827354"/>
                  </p:ext>
                </p:extLst>
              </p:nvPr>
            </p:nvGraphicFramePr>
            <p:xfrm>
              <a:off x="4093" y="1986"/>
              <a:ext cx="326" cy="196"/>
            </p:xfrm>
            <a:graphic>
              <a:graphicData uri="http://schemas.openxmlformats.org/presentationml/2006/ole">
                <mc:AlternateContent xmlns:mc="http://schemas.openxmlformats.org/markup-compatibility/2006">
                  <mc:Choice xmlns:v="urn:schemas-microsoft-com:vml" Requires="v">
                    <p:oleObj name="Equation" r:id="rId5" imgW="317160" imgH="203040" progId="Equation.DSMT4">
                      <p:embed/>
                    </p:oleObj>
                  </mc:Choice>
                  <mc:Fallback>
                    <p:oleObj name="Equation" r:id="rId5" imgW="317160" imgH="203040" progId="Equation.DSMT4">
                      <p:embed/>
                      <p:pic>
                        <p:nvPicPr>
                          <p:cNvPr id="33" name="Object 8"/>
                          <p:cNvPicPr>
                            <a:picLocks noChangeAspect="1" noChangeArrowheads="1"/>
                          </p:cNvPicPr>
                          <p:nvPr/>
                        </p:nvPicPr>
                        <p:blipFill>
                          <a:blip r:embed="rId6"/>
                          <a:srcRect/>
                          <a:stretch>
                            <a:fillRect/>
                          </a:stretch>
                        </p:blipFill>
                        <p:spPr bwMode="auto">
                          <a:xfrm>
                            <a:off x="4093" y="1986"/>
                            <a:ext cx="326" cy="196"/>
                          </a:xfrm>
                          <a:prstGeom prst="rect">
                            <a:avLst/>
                          </a:prstGeom>
                          <a:noFill/>
                        </p:spPr>
                      </p:pic>
                    </p:oleObj>
                  </mc:Fallback>
                </mc:AlternateContent>
              </a:graphicData>
            </a:graphic>
          </p:graphicFrame>
          <p:sp>
            <p:nvSpPr>
              <p:cNvPr id="12" name="Line 9">
                <a:extLst>
                  <a:ext uri="{FF2B5EF4-FFF2-40B4-BE49-F238E27FC236}">
                    <a16:creationId xmlns:a16="http://schemas.microsoft.com/office/drawing/2014/main" id="{89EE0BD0-530C-49EF-9ED7-C0B872D002B8}"/>
                  </a:ext>
                </a:extLst>
              </p:cNvPr>
              <p:cNvSpPr>
                <a:spLocks noChangeAspect="1" noChangeShapeType="1"/>
              </p:cNvSpPr>
              <p:nvPr/>
            </p:nvSpPr>
            <p:spPr bwMode="auto">
              <a:xfrm flipV="1">
                <a:off x="4278" y="2106"/>
                <a:ext cx="260" cy="243"/>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10">
                <a:extLst>
                  <a:ext uri="{FF2B5EF4-FFF2-40B4-BE49-F238E27FC236}">
                    <a16:creationId xmlns:a16="http://schemas.microsoft.com/office/drawing/2014/main" id="{4108554B-B54E-4452-BB7A-E67629BECED6}"/>
                  </a:ext>
                </a:extLst>
              </p:cNvPr>
              <p:cNvSpPr>
                <a:spLocks noChangeAspect="1" noChangeShapeType="1"/>
              </p:cNvSpPr>
              <p:nvPr/>
            </p:nvSpPr>
            <p:spPr bwMode="auto">
              <a:xfrm flipH="1" flipV="1">
                <a:off x="4104" y="2201"/>
                <a:ext cx="170" cy="143"/>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0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4" name="Object 11">
                <a:extLst>
                  <a:ext uri="{FF2B5EF4-FFF2-40B4-BE49-F238E27FC236}">
                    <a16:creationId xmlns:a16="http://schemas.microsoft.com/office/drawing/2014/main" id="{DB3CE3D7-4BC5-4832-8F3F-707E0F6ACC9C}"/>
                  </a:ext>
                </a:extLst>
              </p:cNvPr>
              <p:cNvGraphicFramePr>
                <a:graphicFrameLocks noChangeAspect="1"/>
              </p:cNvGraphicFramePr>
              <p:nvPr/>
            </p:nvGraphicFramePr>
            <p:xfrm>
              <a:off x="4059" y="2263"/>
              <a:ext cx="165" cy="182"/>
            </p:xfrm>
            <a:graphic>
              <a:graphicData uri="http://schemas.openxmlformats.org/presentationml/2006/ole">
                <mc:AlternateContent xmlns:mc="http://schemas.openxmlformats.org/markup-compatibility/2006">
                  <mc:Choice xmlns:v="urn:schemas-microsoft-com:vml" Requires="v">
                    <p:oleObj name="Equation" r:id="rId7" imgW="80280" imgH="95040" progId="Equation.3">
                      <p:embed/>
                    </p:oleObj>
                  </mc:Choice>
                  <mc:Fallback>
                    <p:oleObj name="Equation" r:id="rId7" imgW="80280" imgH="95040" progId="Equation.3">
                      <p:embed/>
                      <p:pic>
                        <p:nvPicPr>
                          <p:cNvPr id="3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2263"/>
                            <a:ext cx="165"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a:extLst>
                  <a:ext uri="{FF2B5EF4-FFF2-40B4-BE49-F238E27FC236}">
                    <a16:creationId xmlns:a16="http://schemas.microsoft.com/office/drawing/2014/main" id="{DC64B9B5-ECDA-4CC3-AD41-63058AF7E6C9}"/>
                  </a:ext>
                </a:extLst>
              </p:cNvPr>
              <p:cNvGraphicFramePr>
                <a:graphicFrameLocks noChangeAspect="1"/>
              </p:cNvGraphicFramePr>
              <p:nvPr>
                <p:extLst>
                  <p:ext uri="{D42A27DB-BD31-4B8C-83A1-F6EECF244321}">
                    <p14:modId xmlns:p14="http://schemas.microsoft.com/office/powerpoint/2010/main" val="4006574641"/>
                  </p:ext>
                </p:extLst>
              </p:nvPr>
            </p:nvGraphicFramePr>
            <p:xfrm>
              <a:off x="4467" y="2138"/>
              <a:ext cx="165" cy="230"/>
            </p:xfrm>
            <a:graphic>
              <a:graphicData uri="http://schemas.openxmlformats.org/presentationml/2006/ole">
                <mc:AlternateContent xmlns:mc="http://schemas.openxmlformats.org/markup-compatibility/2006">
                  <mc:Choice xmlns:v="urn:schemas-microsoft-com:vml" Requires="v">
                    <p:oleObj name="Equation" r:id="rId9" imgW="80280" imgH="124200" progId="Equation.DSMT4">
                      <p:embed/>
                    </p:oleObj>
                  </mc:Choice>
                  <mc:Fallback>
                    <p:oleObj name="Equation" r:id="rId9" imgW="80280" imgH="124200" progId="Equation.DSMT4">
                      <p:embed/>
                      <p:pic>
                        <p:nvPicPr>
                          <p:cNvPr id="37"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7" y="2138"/>
                            <a:ext cx="165" cy="230"/>
                          </a:xfrm>
                          <a:prstGeom prst="rect">
                            <a:avLst/>
                          </a:prstGeom>
                          <a:noFill/>
                          <a:ln>
                            <a:noFill/>
                          </a:ln>
                        </p:spPr>
                      </p:pic>
                    </p:oleObj>
                  </mc:Fallback>
                </mc:AlternateContent>
              </a:graphicData>
            </a:graphic>
          </p:graphicFrame>
        </p:grpSp>
      </p:grpSp>
    </p:spTree>
    <p:extLst>
      <p:ext uri="{BB962C8B-B14F-4D97-AF65-F5344CB8AC3E}">
        <p14:creationId xmlns:p14="http://schemas.microsoft.com/office/powerpoint/2010/main" val="348592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B277E2-1D3B-42D2-BC13-19DDE1F94CE2}"/>
              </a:ext>
            </a:extLst>
          </p:cNvPr>
          <p:cNvSpPr/>
          <p:nvPr/>
        </p:nvSpPr>
        <p:spPr>
          <a:xfrm>
            <a:off x="759623" y="2355726"/>
            <a:ext cx="32816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因此，内外导体间的电压为</a:t>
            </a:r>
          </a:p>
        </p:txBody>
      </p:sp>
      <p:graphicFrame>
        <p:nvGraphicFramePr>
          <p:cNvPr id="3" name="Object 28">
            <a:extLst>
              <a:ext uri="{FF2B5EF4-FFF2-40B4-BE49-F238E27FC236}">
                <a16:creationId xmlns:a16="http://schemas.microsoft.com/office/drawing/2014/main" id="{F2F930BE-5DB1-43D5-8230-2BDA20BB45E3}"/>
              </a:ext>
            </a:extLst>
          </p:cNvPr>
          <p:cNvGraphicFramePr>
            <a:graphicFrameLocks noChangeAspect="1"/>
          </p:cNvGraphicFramePr>
          <p:nvPr>
            <p:extLst>
              <p:ext uri="{D42A27DB-BD31-4B8C-83A1-F6EECF244321}">
                <p14:modId xmlns:p14="http://schemas.microsoft.com/office/powerpoint/2010/main" val="2298905952"/>
              </p:ext>
            </p:extLst>
          </p:nvPr>
        </p:nvGraphicFramePr>
        <p:xfrm>
          <a:off x="3176776" y="2859783"/>
          <a:ext cx="3471742" cy="792088"/>
        </p:xfrm>
        <a:graphic>
          <a:graphicData uri="http://schemas.openxmlformats.org/presentationml/2006/ole">
            <mc:AlternateContent xmlns:mc="http://schemas.openxmlformats.org/markup-compatibility/2006">
              <mc:Choice xmlns:v="urn:schemas-microsoft-com:vml" Requires="v">
                <p:oleObj name="Equation" r:id="rId2" imgW="2006280" imgH="444240" progId="Equation.DSMT4">
                  <p:embed/>
                </p:oleObj>
              </mc:Choice>
              <mc:Fallback>
                <p:oleObj name="Equation" r:id="rId2" imgW="2006280" imgH="444240" progId="Equation.DSMT4">
                  <p:embed/>
                  <p:pic>
                    <p:nvPicPr>
                      <p:cNvPr id="16" name="Object 28">
                        <a:extLst>
                          <a:ext uri="{FF2B5EF4-FFF2-40B4-BE49-F238E27FC236}">
                            <a16:creationId xmlns:a16="http://schemas.microsoft.com/office/drawing/2014/main" id="{C8BA27EA-DABA-46F9-B37C-B1ACE78E7211}"/>
                          </a:ext>
                        </a:extLst>
                      </p:cNvPr>
                      <p:cNvPicPr>
                        <a:picLocks noChangeAspect="1" noChangeArrowheads="1"/>
                      </p:cNvPicPr>
                      <p:nvPr/>
                    </p:nvPicPr>
                    <p:blipFill>
                      <a:blip r:embed="rId3"/>
                      <a:srcRect/>
                      <a:stretch>
                        <a:fillRect/>
                      </a:stretch>
                    </p:blipFill>
                    <p:spPr bwMode="auto">
                      <a:xfrm>
                        <a:off x="3176776" y="2859783"/>
                        <a:ext cx="3471742" cy="792088"/>
                      </a:xfrm>
                      <a:prstGeom prst="rect">
                        <a:avLst/>
                      </a:prstGeom>
                      <a:noFill/>
                    </p:spPr>
                  </p:pic>
                </p:oleObj>
              </mc:Fallback>
            </mc:AlternateContent>
          </a:graphicData>
        </a:graphic>
      </p:graphicFrame>
      <p:sp>
        <p:nvSpPr>
          <p:cNvPr id="5" name="矩形 4">
            <a:extLst>
              <a:ext uri="{FF2B5EF4-FFF2-40B4-BE49-F238E27FC236}">
                <a16:creationId xmlns:a16="http://schemas.microsoft.com/office/drawing/2014/main" id="{ACECF1F5-CB59-4537-A082-B4944D8CB2DC}"/>
              </a:ext>
            </a:extLst>
          </p:cNvPr>
          <p:cNvSpPr/>
          <p:nvPr/>
        </p:nvSpPr>
        <p:spPr>
          <a:xfrm>
            <a:off x="725486" y="3499113"/>
            <a:ext cx="302358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由此得单位长度的电容为</a:t>
            </a:r>
          </a:p>
        </p:txBody>
      </p:sp>
      <p:graphicFrame>
        <p:nvGraphicFramePr>
          <p:cNvPr id="6" name="对象 5">
            <a:extLst>
              <a:ext uri="{FF2B5EF4-FFF2-40B4-BE49-F238E27FC236}">
                <a16:creationId xmlns:a16="http://schemas.microsoft.com/office/drawing/2014/main" id="{EE5264FD-2A0F-4642-A837-FDD8F6652831}"/>
              </a:ext>
            </a:extLst>
          </p:cNvPr>
          <p:cNvGraphicFramePr>
            <a:graphicFrameLocks noChangeAspect="1"/>
          </p:cNvGraphicFramePr>
          <p:nvPr>
            <p:extLst>
              <p:ext uri="{D42A27DB-BD31-4B8C-83A1-F6EECF244321}">
                <p14:modId xmlns:p14="http://schemas.microsoft.com/office/powerpoint/2010/main" val="1708082004"/>
              </p:ext>
            </p:extLst>
          </p:nvPr>
        </p:nvGraphicFramePr>
        <p:xfrm>
          <a:off x="3801557" y="3987462"/>
          <a:ext cx="1994579" cy="744528"/>
        </p:xfrm>
        <a:graphic>
          <a:graphicData uri="http://schemas.openxmlformats.org/presentationml/2006/ole">
            <mc:AlternateContent xmlns:mc="http://schemas.openxmlformats.org/markup-compatibility/2006">
              <mc:Choice xmlns:v="urn:schemas-microsoft-com:vml" Requires="v">
                <p:oleObj name="Equation" r:id="rId4" imgW="1155600" imgH="431640" progId="Equation.DSMT4">
                  <p:embed/>
                </p:oleObj>
              </mc:Choice>
              <mc:Fallback>
                <p:oleObj name="Equation" r:id="rId4" imgW="1155600" imgH="431640" progId="Equation.DSMT4">
                  <p:embed/>
                  <p:pic>
                    <p:nvPicPr>
                      <p:cNvPr id="0" name=""/>
                      <p:cNvPicPr/>
                      <p:nvPr/>
                    </p:nvPicPr>
                    <p:blipFill>
                      <a:blip r:embed="rId5"/>
                      <a:stretch>
                        <a:fillRect/>
                      </a:stretch>
                    </p:blipFill>
                    <p:spPr>
                      <a:xfrm>
                        <a:off x="3801557" y="3987462"/>
                        <a:ext cx="1994579" cy="744528"/>
                      </a:xfrm>
                      <a:prstGeom prst="rect">
                        <a:avLst/>
                      </a:prstGeom>
                    </p:spPr>
                  </p:pic>
                </p:oleObj>
              </mc:Fallback>
            </mc:AlternateContent>
          </a:graphicData>
        </a:graphic>
      </p:graphicFrame>
      <p:graphicFrame>
        <p:nvGraphicFramePr>
          <p:cNvPr id="15" name="Object 28">
            <a:extLst>
              <a:ext uri="{FF2B5EF4-FFF2-40B4-BE49-F238E27FC236}">
                <a16:creationId xmlns:a16="http://schemas.microsoft.com/office/drawing/2014/main" id="{C857EEB9-54C9-47B8-97A2-05F760EAEB54}"/>
              </a:ext>
            </a:extLst>
          </p:cNvPr>
          <p:cNvGraphicFramePr>
            <a:graphicFrameLocks noChangeAspect="1"/>
          </p:cNvGraphicFramePr>
          <p:nvPr>
            <p:extLst>
              <p:ext uri="{D42A27DB-BD31-4B8C-83A1-F6EECF244321}">
                <p14:modId xmlns:p14="http://schemas.microsoft.com/office/powerpoint/2010/main" val="1068897367"/>
              </p:ext>
            </p:extLst>
          </p:nvPr>
        </p:nvGraphicFramePr>
        <p:xfrm>
          <a:off x="3131840" y="1392354"/>
          <a:ext cx="3146988" cy="891363"/>
        </p:xfrm>
        <a:graphic>
          <a:graphicData uri="http://schemas.openxmlformats.org/presentationml/2006/ole">
            <mc:AlternateContent xmlns:mc="http://schemas.openxmlformats.org/markup-compatibility/2006">
              <mc:Choice xmlns:v="urn:schemas-microsoft-com:vml" Requires="v">
                <p:oleObj name="Equation" r:id="rId6" imgW="1942920" imgH="533160" progId="Equation.DSMT4">
                  <p:embed/>
                </p:oleObj>
              </mc:Choice>
              <mc:Fallback>
                <p:oleObj name="Equation" r:id="rId6" imgW="1942920" imgH="533160" progId="Equation.DSMT4">
                  <p:embed/>
                  <p:pic>
                    <p:nvPicPr>
                      <p:cNvPr id="16" name="Object 28">
                        <a:extLst>
                          <a:ext uri="{FF2B5EF4-FFF2-40B4-BE49-F238E27FC236}">
                            <a16:creationId xmlns:a16="http://schemas.microsoft.com/office/drawing/2014/main" id="{C8BA27EA-DABA-46F9-B37C-B1ACE78E7211}"/>
                          </a:ext>
                        </a:extLst>
                      </p:cNvPr>
                      <p:cNvPicPr>
                        <a:picLocks noChangeAspect="1" noChangeArrowheads="1"/>
                      </p:cNvPicPr>
                      <p:nvPr/>
                    </p:nvPicPr>
                    <p:blipFill>
                      <a:blip r:embed="rId7"/>
                      <a:srcRect/>
                      <a:stretch>
                        <a:fillRect/>
                      </a:stretch>
                    </p:blipFill>
                    <p:spPr bwMode="auto">
                      <a:xfrm>
                        <a:off x="3131840" y="1392354"/>
                        <a:ext cx="3146988" cy="891363"/>
                      </a:xfrm>
                      <a:prstGeom prst="rect">
                        <a:avLst/>
                      </a:prstGeom>
                      <a:noFill/>
                    </p:spPr>
                  </p:pic>
                </p:oleObj>
              </mc:Fallback>
            </mc:AlternateContent>
          </a:graphicData>
        </a:graphic>
      </p:graphicFrame>
      <p:sp>
        <p:nvSpPr>
          <p:cNvPr id="16" name="Rectangle 29">
            <a:extLst>
              <a:ext uri="{FF2B5EF4-FFF2-40B4-BE49-F238E27FC236}">
                <a16:creationId xmlns:a16="http://schemas.microsoft.com/office/drawing/2014/main" id="{4315A50F-FBED-4EF2-AECE-ED7E2F21CAC7}"/>
              </a:ext>
            </a:extLst>
          </p:cNvPr>
          <p:cNvSpPr>
            <a:spLocks noChangeArrowheads="1"/>
          </p:cNvSpPr>
          <p:nvPr/>
        </p:nvSpPr>
        <p:spPr bwMode="auto">
          <a:xfrm>
            <a:off x="179512" y="426934"/>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17A069AB-C918-409B-A6E9-A495E1AE6AD4}"/>
              </a:ext>
            </a:extLst>
          </p:cNvPr>
          <p:cNvGrpSpPr/>
          <p:nvPr/>
        </p:nvGrpSpPr>
        <p:grpSpPr>
          <a:xfrm>
            <a:off x="590846" y="339502"/>
            <a:ext cx="8352928" cy="1292662"/>
            <a:chOff x="683568" y="1292119"/>
            <a:chExt cx="8352928" cy="1292662"/>
          </a:xfrm>
        </p:grpSpPr>
        <p:sp>
          <p:nvSpPr>
            <p:cNvPr id="18" name="Rectangle 31">
              <a:extLst>
                <a:ext uri="{FF2B5EF4-FFF2-40B4-BE49-F238E27FC236}">
                  <a16:creationId xmlns:a16="http://schemas.microsoft.com/office/drawing/2014/main" id="{B7790447-68C5-45C0-8974-2DDF98951FDF}"/>
                </a:ext>
              </a:extLst>
            </p:cNvPr>
            <p:cNvSpPr>
              <a:spLocks noChangeArrowheads="1"/>
            </p:cNvSpPr>
            <p:nvPr/>
          </p:nvSpPr>
          <p:spPr bwMode="auto">
            <a:xfrm>
              <a:off x="683568" y="1292119"/>
              <a:ext cx="835292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）建立</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轴与同轴线同轴的圆柱坐标系。由一维性分析知同轴线内外导体间的电场为                     。设内导体的线电荷密度为</a:t>
              </a:r>
              <a:r>
                <a:rPr lang="zh-CN" altLang="en-US"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，则由高斯定律积分方程得</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9" name="对象 18">
              <a:extLst>
                <a:ext uri="{FF2B5EF4-FFF2-40B4-BE49-F238E27FC236}">
                  <a16:creationId xmlns:a16="http://schemas.microsoft.com/office/drawing/2014/main" id="{EAA245D6-1E15-448C-A2B9-19E9197E6D51}"/>
                </a:ext>
              </a:extLst>
            </p:cNvPr>
            <p:cNvGraphicFramePr>
              <a:graphicFrameLocks noChangeAspect="1"/>
            </p:cNvGraphicFramePr>
            <p:nvPr>
              <p:extLst>
                <p:ext uri="{D42A27DB-BD31-4B8C-83A1-F6EECF244321}">
                  <p14:modId xmlns:p14="http://schemas.microsoft.com/office/powerpoint/2010/main" val="4010545547"/>
                </p:ext>
              </p:extLst>
            </p:nvPr>
          </p:nvGraphicFramePr>
          <p:xfrm>
            <a:off x="2319038" y="1805076"/>
            <a:ext cx="1340936" cy="365710"/>
          </p:xfrm>
          <a:graphic>
            <a:graphicData uri="http://schemas.openxmlformats.org/presentationml/2006/ole">
              <mc:AlternateContent xmlns:mc="http://schemas.openxmlformats.org/markup-compatibility/2006">
                <mc:Choice xmlns:v="urn:schemas-microsoft-com:vml" Requires="v">
                  <p:oleObj name="Equation" r:id="rId8" imgW="977760" imgH="266400" progId="Equation.DSMT4">
                    <p:embed/>
                  </p:oleObj>
                </mc:Choice>
                <mc:Fallback>
                  <p:oleObj name="Equation" r:id="rId8" imgW="977760" imgH="266400" progId="Equation.DSMT4">
                    <p:embed/>
                    <p:pic>
                      <p:nvPicPr>
                        <p:cNvPr id="20" name="对象 19">
                          <a:extLst>
                            <a:ext uri="{FF2B5EF4-FFF2-40B4-BE49-F238E27FC236}">
                              <a16:creationId xmlns:a16="http://schemas.microsoft.com/office/drawing/2014/main" id="{8F40582F-BDA0-47BB-BF8A-403419011556}"/>
                            </a:ext>
                          </a:extLst>
                        </p:cNvPr>
                        <p:cNvPicPr/>
                        <p:nvPr/>
                      </p:nvPicPr>
                      <p:blipFill>
                        <a:blip r:embed="rId9"/>
                        <a:stretch>
                          <a:fillRect/>
                        </a:stretch>
                      </p:blipFill>
                      <p:spPr>
                        <a:xfrm>
                          <a:off x="2319038" y="1805076"/>
                          <a:ext cx="1340936" cy="365710"/>
                        </a:xfrm>
                        <a:prstGeom prst="rect">
                          <a:avLst/>
                        </a:prstGeom>
                      </p:spPr>
                    </p:pic>
                  </p:oleObj>
                </mc:Fallback>
              </mc:AlternateContent>
            </a:graphicData>
          </a:graphic>
        </p:graphicFrame>
      </p:grpSp>
    </p:spTree>
    <p:extLst>
      <p:ext uri="{BB962C8B-B14F-4D97-AF65-F5344CB8AC3E}">
        <p14:creationId xmlns:p14="http://schemas.microsoft.com/office/powerpoint/2010/main" val="312034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par>
                                <p:cTn id="16" presetID="22"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D6F4D4-87CB-40C5-862E-FCE46E5405D7}"/>
              </a:ext>
            </a:extLst>
          </p:cNvPr>
          <p:cNvSpPr/>
          <p:nvPr/>
        </p:nvSpPr>
        <p:spPr>
          <a:xfrm>
            <a:off x="827584" y="2427734"/>
            <a:ext cx="53371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根据电荷面密度与线密度的关系可得</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38EF52B6-7868-48F3-BAF3-656840C2F363}"/>
              </a:ext>
            </a:extLst>
          </p:cNvPr>
          <p:cNvSpPr/>
          <p:nvPr/>
        </p:nvSpPr>
        <p:spPr>
          <a:xfrm>
            <a:off x="251520" y="267494"/>
            <a:ext cx="811864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同轴线内各导体表面的自由电荷面密度可通过导体边界条件求得</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04AD6AAF-8081-49B3-8AAF-D4D377137208}"/>
              </a:ext>
            </a:extLst>
          </p:cNvPr>
          <p:cNvSpPr/>
          <p:nvPr/>
        </p:nvSpPr>
        <p:spPr>
          <a:xfrm>
            <a:off x="1200014" y="969618"/>
            <a:ext cx="3267070"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zh-CN" b="1" dirty="0">
                <a:latin typeface="Times New Roman" panose="02020603050405020304" pitchFamily="18" charset="0"/>
                <a:ea typeface="宋体" panose="02010600030101010101" pitchFamily="2" charset="-122"/>
                <a:cs typeface="Times New Roman" panose="02020603050405020304" pitchFamily="18" charset="0"/>
              </a:rPr>
              <a:t>内导体外表面的电荷面密度</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0F8017E6-9B43-4459-9A25-FEC7D901AF02}"/>
              </a:ext>
            </a:extLst>
          </p:cNvPr>
          <p:cNvGraphicFramePr>
            <a:graphicFrameLocks noChangeAspect="1"/>
          </p:cNvGraphicFramePr>
          <p:nvPr>
            <p:extLst>
              <p:ext uri="{D42A27DB-BD31-4B8C-83A1-F6EECF244321}">
                <p14:modId xmlns:p14="http://schemas.microsoft.com/office/powerpoint/2010/main" val="2192435380"/>
              </p:ext>
            </p:extLst>
          </p:nvPr>
        </p:nvGraphicFramePr>
        <p:xfrm>
          <a:off x="4392810" y="915566"/>
          <a:ext cx="3927648" cy="615969"/>
        </p:xfrm>
        <a:graphic>
          <a:graphicData uri="http://schemas.openxmlformats.org/presentationml/2006/ole">
            <mc:AlternateContent xmlns:mc="http://schemas.openxmlformats.org/markup-compatibility/2006">
              <mc:Choice xmlns:v="urn:schemas-microsoft-com:vml" Requires="v">
                <p:oleObj name="Equation" r:id="rId3" imgW="2755800" imgH="431640" progId="Equation.DSMT4">
                  <p:embed/>
                </p:oleObj>
              </mc:Choice>
              <mc:Fallback>
                <p:oleObj name="Equation" r:id="rId3" imgW="2755800" imgH="431640" progId="Equation.DSMT4">
                  <p:embed/>
                  <p:pic>
                    <p:nvPicPr>
                      <p:cNvPr id="12" name="对象 11">
                        <a:extLst>
                          <a:ext uri="{FF2B5EF4-FFF2-40B4-BE49-F238E27FC236}">
                            <a16:creationId xmlns:a16="http://schemas.microsoft.com/office/drawing/2014/main" id="{C187D924-0C19-47C0-9C60-DB6AF7720309}"/>
                          </a:ext>
                        </a:extLst>
                      </p:cNvPr>
                      <p:cNvPicPr/>
                      <p:nvPr/>
                    </p:nvPicPr>
                    <p:blipFill>
                      <a:blip r:embed="rId4"/>
                      <a:stretch>
                        <a:fillRect/>
                      </a:stretch>
                    </p:blipFill>
                    <p:spPr>
                      <a:xfrm>
                        <a:off x="4392810" y="915566"/>
                        <a:ext cx="3927648" cy="615969"/>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D5C4849C-F1A4-4020-9138-097F08BC7979}"/>
              </a:ext>
            </a:extLst>
          </p:cNvPr>
          <p:cNvSpPr/>
          <p:nvPr/>
        </p:nvSpPr>
        <p:spPr>
          <a:xfrm>
            <a:off x="1196541" y="1628529"/>
            <a:ext cx="3267070"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外</a:t>
            </a:r>
            <a:r>
              <a:rPr lang="zh-CN" altLang="zh-CN" b="1" dirty="0">
                <a:latin typeface="Times New Roman" panose="02020603050405020304" pitchFamily="18" charset="0"/>
                <a:ea typeface="宋体" panose="02010600030101010101" pitchFamily="2" charset="-122"/>
                <a:cs typeface="Times New Roman" panose="02020603050405020304" pitchFamily="18" charset="0"/>
              </a:rPr>
              <a:t>导体外表面的电荷面密度</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E77552BC-A004-4C25-A05A-D6611D11473E}"/>
              </a:ext>
            </a:extLst>
          </p:cNvPr>
          <p:cNvGraphicFramePr>
            <a:graphicFrameLocks noChangeAspect="1"/>
          </p:cNvGraphicFramePr>
          <p:nvPr>
            <p:extLst>
              <p:ext uri="{D42A27DB-BD31-4B8C-83A1-F6EECF244321}">
                <p14:modId xmlns:p14="http://schemas.microsoft.com/office/powerpoint/2010/main" val="1854618781"/>
              </p:ext>
            </p:extLst>
          </p:nvPr>
        </p:nvGraphicFramePr>
        <p:xfrm>
          <a:off x="4392810" y="1615798"/>
          <a:ext cx="4343282" cy="595912"/>
        </p:xfrm>
        <a:graphic>
          <a:graphicData uri="http://schemas.openxmlformats.org/presentationml/2006/ole">
            <mc:AlternateContent xmlns:mc="http://schemas.openxmlformats.org/markup-compatibility/2006">
              <mc:Choice xmlns:v="urn:schemas-microsoft-com:vml" Requires="v">
                <p:oleObj name="Equation" r:id="rId5" imgW="3149280" imgH="431640" progId="Equation.DSMT4">
                  <p:embed/>
                </p:oleObj>
              </mc:Choice>
              <mc:Fallback>
                <p:oleObj name="Equation" r:id="rId5" imgW="3149280" imgH="431640" progId="Equation.DSMT4">
                  <p:embed/>
                  <p:pic>
                    <p:nvPicPr>
                      <p:cNvPr id="14" name="对象 13">
                        <a:extLst>
                          <a:ext uri="{FF2B5EF4-FFF2-40B4-BE49-F238E27FC236}">
                            <a16:creationId xmlns:a16="http://schemas.microsoft.com/office/drawing/2014/main" id="{4E3DF35D-9A2E-42B6-9708-942E60AA87C1}"/>
                          </a:ext>
                        </a:extLst>
                      </p:cNvPr>
                      <p:cNvPicPr/>
                      <p:nvPr/>
                    </p:nvPicPr>
                    <p:blipFill>
                      <a:blip r:embed="rId6"/>
                      <a:stretch>
                        <a:fillRect/>
                      </a:stretch>
                    </p:blipFill>
                    <p:spPr>
                      <a:xfrm>
                        <a:off x="4392810" y="1615798"/>
                        <a:ext cx="4343282" cy="595912"/>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0BC3B20D-DF8C-4267-AFF5-F6392A40E89F}"/>
              </a:ext>
            </a:extLst>
          </p:cNvPr>
          <p:cNvSpPr/>
          <p:nvPr/>
        </p:nvSpPr>
        <p:spPr>
          <a:xfrm>
            <a:off x="1210521" y="3098643"/>
            <a:ext cx="3416320"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zh-CN" b="1" dirty="0">
                <a:latin typeface="Times New Roman" panose="02020603050405020304" pitchFamily="18" charset="0"/>
                <a:ea typeface="宋体" panose="02010600030101010101" pitchFamily="2" charset="-122"/>
                <a:cs typeface="Times New Roman" panose="02020603050405020304" pitchFamily="18" charset="0"/>
              </a:rPr>
              <a:t>内导体外表面的电荷线密度</a:t>
            </a:r>
          </a:p>
        </p:txBody>
      </p:sp>
      <p:sp>
        <p:nvSpPr>
          <p:cNvPr id="11" name="矩形 10">
            <a:extLst>
              <a:ext uri="{FF2B5EF4-FFF2-40B4-BE49-F238E27FC236}">
                <a16:creationId xmlns:a16="http://schemas.microsoft.com/office/drawing/2014/main" id="{2D203470-D4F7-4339-ADCF-AD5031249B9D}"/>
              </a:ext>
            </a:extLst>
          </p:cNvPr>
          <p:cNvSpPr/>
          <p:nvPr/>
        </p:nvSpPr>
        <p:spPr>
          <a:xfrm>
            <a:off x="1210521" y="3789437"/>
            <a:ext cx="318548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pPr>
            <a:r>
              <a:rPr lang="zh-CN" altLang="zh-CN" b="1" dirty="0">
                <a:latin typeface="Times New Roman" panose="02020603050405020304" pitchFamily="18" charset="0"/>
                <a:ea typeface="宋体" panose="02010600030101010101" pitchFamily="2" charset="-122"/>
                <a:cs typeface="Times New Roman" panose="02020603050405020304" pitchFamily="18" charset="0"/>
              </a:rPr>
              <a:t>外导体内表面的电荷线密度</a:t>
            </a:r>
          </a:p>
        </p:txBody>
      </p:sp>
      <p:graphicFrame>
        <p:nvGraphicFramePr>
          <p:cNvPr id="12" name="对象 11">
            <a:extLst>
              <a:ext uri="{FF2B5EF4-FFF2-40B4-BE49-F238E27FC236}">
                <a16:creationId xmlns:a16="http://schemas.microsoft.com/office/drawing/2014/main" id="{A570F062-6E02-4FA6-8F38-D5D5E2E47456}"/>
              </a:ext>
            </a:extLst>
          </p:cNvPr>
          <p:cNvGraphicFramePr>
            <a:graphicFrameLocks noChangeAspect="1"/>
          </p:cNvGraphicFramePr>
          <p:nvPr>
            <p:extLst>
              <p:ext uri="{D42A27DB-BD31-4B8C-83A1-F6EECF244321}">
                <p14:modId xmlns:p14="http://schemas.microsoft.com/office/powerpoint/2010/main" val="3858750066"/>
              </p:ext>
            </p:extLst>
          </p:nvPr>
        </p:nvGraphicFramePr>
        <p:xfrm>
          <a:off x="4738926" y="3061375"/>
          <a:ext cx="2641386" cy="615117"/>
        </p:xfrm>
        <a:graphic>
          <a:graphicData uri="http://schemas.openxmlformats.org/presentationml/2006/ole">
            <mc:AlternateContent xmlns:mc="http://schemas.openxmlformats.org/markup-compatibility/2006">
              <mc:Choice xmlns:v="urn:schemas-microsoft-com:vml" Requires="v">
                <p:oleObj name="Equation" r:id="rId7" imgW="1854000" imgH="431640" progId="Equation.DSMT4">
                  <p:embed/>
                </p:oleObj>
              </mc:Choice>
              <mc:Fallback>
                <p:oleObj name="Equation" r:id="rId7" imgW="1854000" imgH="431640" progId="Equation.DSMT4">
                  <p:embed/>
                  <p:pic>
                    <p:nvPicPr>
                      <p:cNvPr id="0" name=""/>
                      <p:cNvPicPr/>
                      <p:nvPr/>
                    </p:nvPicPr>
                    <p:blipFill>
                      <a:blip r:embed="rId8"/>
                      <a:stretch>
                        <a:fillRect/>
                      </a:stretch>
                    </p:blipFill>
                    <p:spPr>
                      <a:xfrm>
                        <a:off x="4738926" y="3061375"/>
                        <a:ext cx="2641386" cy="61511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6071D1E-FC3D-49D0-874D-35CB03EBE308}"/>
              </a:ext>
            </a:extLst>
          </p:cNvPr>
          <p:cNvGraphicFramePr>
            <a:graphicFrameLocks noChangeAspect="1"/>
          </p:cNvGraphicFramePr>
          <p:nvPr>
            <p:extLst>
              <p:ext uri="{D42A27DB-BD31-4B8C-83A1-F6EECF244321}">
                <p14:modId xmlns:p14="http://schemas.microsoft.com/office/powerpoint/2010/main" val="2179940223"/>
              </p:ext>
            </p:extLst>
          </p:nvPr>
        </p:nvGraphicFramePr>
        <p:xfrm>
          <a:off x="4716016" y="3651870"/>
          <a:ext cx="3090008" cy="677808"/>
        </p:xfrm>
        <a:graphic>
          <a:graphicData uri="http://schemas.openxmlformats.org/presentationml/2006/ole">
            <mc:AlternateContent xmlns:mc="http://schemas.openxmlformats.org/markup-compatibility/2006">
              <mc:Choice xmlns:v="urn:schemas-microsoft-com:vml" Requires="v">
                <p:oleObj name="Equation" r:id="rId9" imgW="1968480" imgH="431640" progId="Equation.DSMT4">
                  <p:embed/>
                </p:oleObj>
              </mc:Choice>
              <mc:Fallback>
                <p:oleObj name="Equation" r:id="rId9" imgW="1968480" imgH="431640" progId="Equation.DSMT4">
                  <p:embed/>
                  <p:pic>
                    <p:nvPicPr>
                      <p:cNvPr id="0" name=""/>
                      <p:cNvPicPr/>
                      <p:nvPr/>
                    </p:nvPicPr>
                    <p:blipFill>
                      <a:blip r:embed="rId10"/>
                      <a:stretch>
                        <a:fillRect/>
                      </a:stretch>
                    </p:blipFill>
                    <p:spPr>
                      <a:xfrm>
                        <a:off x="4716016" y="3651870"/>
                        <a:ext cx="3090008" cy="677808"/>
                      </a:xfrm>
                      <a:prstGeom prst="rect">
                        <a:avLst/>
                      </a:prstGeom>
                    </p:spPr>
                  </p:pic>
                </p:oleObj>
              </mc:Fallback>
            </mc:AlternateContent>
          </a:graphicData>
        </a:graphic>
      </p:graphicFrame>
    </p:spTree>
    <p:extLst>
      <p:ext uri="{BB962C8B-B14F-4D97-AF65-F5344CB8AC3E}">
        <p14:creationId xmlns:p14="http://schemas.microsoft.com/office/powerpoint/2010/main" val="24243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par>
                                <p:cTn id="21" presetID="2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par>
                                <p:cTn id="34" presetID="22" presetClass="entr" presetSubtype="1"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par>
                                <p:cTn id="42" presetID="22" presetClass="entr" presetSubtype="1"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267494"/>
            <a:ext cx="9036496" cy="92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30000"/>
              </a:lnSpc>
              <a:spcBef>
                <a:spcPct val="0"/>
              </a:spcBef>
              <a:buClrTx/>
              <a:buSzTx/>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8】</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同心球形电容器的内导体半径为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、外导体半径为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，其间填充介电常数为</a:t>
            </a:r>
            <a:r>
              <a:rPr kumimoji="1" lang="el-GR"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ε</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的均匀介质。求此球形电容器的电容。</a:t>
            </a:r>
          </a:p>
        </p:txBody>
      </p:sp>
      <p:graphicFrame>
        <p:nvGraphicFramePr>
          <p:cNvPr id="16" name="Object 7"/>
          <p:cNvGraphicFramePr>
            <a:graphicFrameLocks noChangeAspect="1"/>
          </p:cNvGraphicFramePr>
          <p:nvPr>
            <p:extLst>
              <p:ext uri="{D42A27DB-BD31-4B8C-83A1-F6EECF244321}">
                <p14:modId xmlns:p14="http://schemas.microsoft.com/office/powerpoint/2010/main" val="960874692"/>
              </p:ext>
            </p:extLst>
          </p:nvPr>
        </p:nvGraphicFramePr>
        <p:xfrm>
          <a:off x="2411760" y="2117366"/>
          <a:ext cx="3456384" cy="742416"/>
        </p:xfrm>
        <a:graphic>
          <a:graphicData uri="http://schemas.openxmlformats.org/presentationml/2006/ole">
            <mc:AlternateContent xmlns:mc="http://schemas.openxmlformats.org/markup-compatibility/2006">
              <mc:Choice xmlns:v="urn:schemas-microsoft-com:vml" Requires="v">
                <p:oleObj name="Equation" r:id="rId3" imgW="1854000" imgH="406080" progId="Equation.DSMT4">
                  <p:embed/>
                </p:oleObj>
              </mc:Choice>
              <mc:Fallback>
                <p:oleObj name="Equation" r:id="rId3" imgW="1854000" imgH="406080" progId="Equation.DSMT4">
                  <p:embed/>
                  <p:pic>
                    <p:nvPicPr>
                      <p:cNvPr id="534535" name="Object 7"/>
                      <p:cNvPicPr>
                        <a:picLocks noChangeAspect="1" noChangeArrowheads="1"/>
                      </p:cNvPicPr>
                      <p:nvPr/>
                    </p:nvPicPr>
                    <p:blipFill>
                      <a:blip r:embed="rId4"/>
                      <a:srcRect/>
                      <a:stretch>
                        <a:fillRect/>
                      </a:stretch>
                    </p:blipFill>
                    <p:spPr bwMode="auto">
                      <a:xfrm>
                        <a:off x="2411760" y="2117366"/>
                        <a:ext cx="3456384" cy="742416"/>
                      </a:xfrm>
                      <a:prstGeom prst="rect">
                        <a:avLst/>
                      </a:prstGeom>
                      <a:noFill/>
                    </p:spPr>
                  </p:pic>
                </p:oleObj>
              </mc:Fallback>
            </mc:AlternateContent>
          </a:graphicData>
        </a:graphic>
      </p:graphicFrame>
      <p:graphicFrame>
        <p:nvGraphicFramePr>
          <p:cNvPr id="17" name="Object 8"/>
          <p:cNvGraphicFramePr>
            <a:graphicFrameLocks noChangeAspect="1"/>
          </p:cNvGraphicFramePr>
          <p:nvPr>
            <p:extLst>
              <p:ext uri="{D42A27DB-BD31-4B8C-83A1-F6EECF244321}">
                <p14:modId xmlns:p14="http://schemas.microsoft.com/office/powerpoint/2010/main" val="328863014"/>
              </p:ext>
            </p:extLst>
          </p:nvPr>
        </p:nvGraphicFramePr>
        <p:xfrm>
          <a:off x="2226542" y="3190964"/>
          <a:ext cx="4608512" cy="699336"/>
        </p:xfrm>
        <a:graphic>
          <a:graphicData uri="http://schemas.openxmlformats.org/presentationml/2006/ole">
            <mc:AlternateContent xmlns:mc="http://schemas.openxmlformats.org/markup-compatibility/2006">
              <mc:Choice xmlns:v="urn:schemas-microsoft-com:vml" Requires="v">
                <p:oleObj name="Equation" r:id="rId5" imgW="2539800" imgH="406080" progId="Equation.DSMT4">
                  <p:embed/>
                </p:oleObj>
              </mc:Choice>
              <mc:Fallback>
                <p:oleObj name="Equation" r:id="rId5" imgW="2539800" imgH="406080" progId="Equation.DSMT4">
                  <p:embed/>
                  <p:pic>
                    <p:nvPicPr>
                      <p:cNvPr id="534536" name="Object 8"/>
                      <p:cNvPicPr>
                        <a:picLocks noChangeAspect="1" noChangeArrowheads="1"/>
                      </p:cNvPicPr>
                      <p:nvPr/>
                    </p:nvPicPr>
                    <p:blipFill>
                      <a:blip r:embed="rId6"/>
                      <a:srcRect/>
                      <a:stretch>
                        <a:fillRect/>
                      </a:stretch>
                    </p:blipFill>
                    <p:spPr bwMode="auto">
                      <a:xfrm>
                        <a:off x="2226542" y="3190964"/>
                        <a:ext cx="4608512" cy="699336"/>
                      </a:xfrm>
                      <a:prstGeom prst="rect">
                        <a:avLst/>
                      </a:prstGeom>
                      <a:noFill/>
                    </p:spPr>
                  </p:pic>
                </p:oleObj>
              </mc:Fallback>
            </mc:AlternateContent>
          </a:graphicData>
        </a:graphic>
      </p:graphicFrame>
      <p:sp>
        <p:nvSpPr>
          <p:cNvPr id="18" name="Text Box 9"/>
          <p:cNvSpPr txBox="1">
            <a:spLocks noChangeArrowheads="1"/>
          </p:cNvSpPr>
          <p:nvPr/>
        </p:nvSpPr>
        <p:spPr bwMode="auto">
          <a:xfrm>
            <a:off x="683568" y="2804356"/>
            <a:ext cx="3359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同心导体间的电压</a:t>
            </a:r>
          </a:p>
        </p:txBody>
      </p:sp>
      <p:graphicFrame>
        <p:nvGraphicFramePr>
          <p:cNvPr id="19" name="Object 10"/>
          <p:cNvGraphicFramePr>
            <a:graphicFrameLocks noChangeAspect="1"/>
          </p:cNvGraphicFramePr>
          <p:nvPr>
            <p:extLst>
              <p:ext uri="{D42A27DB-BD31-4B8C-83A1-F6EECF244321}">
                <p14:modId xmlns:p14="http://schemas.microsoft.com/office/powerpoint/2010/main" val="1843594132"/>
              </p:ext>
            </p:extLst>
          </p:nvPr>
        </p:nvGraphicFramePr>
        <p:xfrm>
          <a:off x="3444353" y="4028492"/>
          <a:ext cx="2423791" cy="721658"/>
        </p:xfrm>
        <a:graphic>
          <a:graphicData uri="http://schemas.openxmlformats.org/presentationml/2006/ole">
            <mc:AlternateContent xmlns:mc="http://schemas.openxmlformats.org/markup-compatibility/2006">
              <mc:Choice xmlns:v="urn:schemas-microsoft-com:vml" Requires="v">
                <p:oleObj name="Equation" r:id="rId7" imgW="1422360" imgH="406080" progId="Equation.DSMT4">
                  <p:embed/>
                </p:oleObj>
              </mc:Choice>
              <mc:Fallback>
                <p:oleObj name="Equation" r:id="rId7" imgW="1422360" imgH="406080" progId="Equation.DSMT4">
                  <p:embed/>
                  <p:pic>
                    <p:nvPicPr>
                      <p:cNvPr id="534538" name="Object 10"/>
                      <p:cNvPicPr>
                        <a:picLocks noChangeAspect="1" noChangeArrowheads="1"/>
                      </p:cNvPicPr>
                      <p:nvPr/>
                    </p:nvPicPr>
                    <p:blipFill>
                      <a:blip r:embed="rId8"/>
                      <a:srcRect/>
                      <a:stretch>
                        <a:fillRect/>
                      </a:stretch>
                    </p:blipFill>
                    <p:spPr bwMode="auto">
                      <a:xfrm>
                        <a:off x="3444353" y="4028492"/>
                        <a:ext cx="2423791" cy="721658"/>
                      </a:xfrm>
                      <a:prstGeom prst="rect">
                        <a:avLst/>
                      </a:prstGeom>
                      <a:noFill/>
                    </p:spPr>
                  </p:pic>
                </p:oleObj>
              </mc:Fallback>
            </mc:AlternateContent>
          </a:graphicData>
        </a:graphic>
      </p:graphicFrame>
      <p:sp>
        <p:nvSpPr>
          <p:cNvPr id="20" name="Text Box 12"/>
          <p:cNvSpPr txBox="1">
            <a:spLocks noChangeArrowheads="1"/>
          </p:cNvSpPr>
          <p:nvPr/>
        </p:nvSpPr>
        <p:spPr bwMode="auto">
          <a:xfrm>
            <a:off x="664667" y="4180186"/>
            <a:ext cx="30432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球形电容器的电容</a:t>
            </a:r>
          </a:p>
        </p:txBody>
      </p:sp>
      <p:sp>
        <p:nvSpPr>
          <p:cNvPr id="24" name="Rectangle 30"/>
          <p:cNvSpPr>
            <a:spLocks noChangeArrowheads="1"/>
          </p:cNvSpPr>
          <p:nvPr/>
        </p:nvSpPr>
        <p:spPr bwMode="auto">
          <a:xfrm>
            <a:off x="142889" y="1341137"/>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2" name="组合 21">
            <a:extLst>
              <a:ext uri="{FF2B5EF4-FFF2-40B4-BE49-F238E27FC236}">
                <a16:creationId xmlns:a16="http://schemas.microsoft.com/office/drawing/2014/main" id="{CC010990-0CC3-41E8-A83C-40AD6013C980}"/>
              </a:ext>
            </a:extLst>
          </p:cNvPr>
          <p:cNvGrpSpPr/>
          <p:nvPr/>
        </p:nvGrpSpPr>
        <p:grpSpPr bwMode="auto">
          <a:xfrm>
            <a:off x="7013812" y="1923717"/>
            <a:ext cx="1885127" cy="2104775"/>
            <a:chOff x="0" y="0"/>
            <a:chExt cx="4680520" cy="3528392"/>
          </a:xfrm>
        </p:grpSpPr>
        <p:sp>
          <p:nvSpPr>
            <p:cNvPr id="23" name="矩形 22">
              <a:extLst>
                <a:ext uri="{FF2B5EF4-FFF2-40B4-BE49-F238E27FC236}">
                  <a16:creationId xmlns:a16="http://schemas.microsoft.com/office/drawing/2014/main" id="{0B9546F7-FB42-434C-818A-E99F548C701A}"/>
                </a:ext>
              </a:extLst>
            </p:cNvPr>
            <p:cNvSpPr/>
            <p:nvPr/>
          </p:nvSpPr>
          <p:spPr bwMode="auto">
            <a:xfrm>
              <a:off x="0" y="0"/>
              <a:ext cx="4680520" cy="3528392"/>
            </a:xfrm>
            <a:prstGeom prst="rect">
              <a:avLst/>
            </a:prstGeom>
            <a:solidFill>
              <a:schemeClr val="bg2">
                <a:lumMod val="40000"/>
                <a:lumOff val="60000"/>
              </a:schemeClr>
            </a:solidFill>
            <a:ln>
              <a:noFill/>
            </a:ln>
            <a:effectLst/>
          </p:spPr>
          <p:txBody>
            <a:bodyPr/>
            <a:lstStyle/>
            <a:p>
              <a:endParaRPr lang="zh-CN" altLang="en-US"/>
            </a:p>
          </p:txBody>
        </p:sp>
        <p:sp>
          <p:nvSpPr>
            <p:cNvPr id="25" name="椭圆 24">
              <a:extLst>
                <a:ext uri="{FF2B5EF4-FFF2-40B4-BE49-F238E27FC236}">
                  <a16:creationId xmlns:a16="http://schemas.microsoft.com/office/drawing/2014/main" id="{865726E8-CEFF-4EC6-9263-D5A19E8D0D28}"/>
                </a:ext>
              </a:extLst>
            </p:cNvPr>
            <p:cNvSpPr/>
            <p:nvPr/>
          </p:nvSpPr>
          <p:spPr bwMode="auto">
            <a:xfrm>
              <a:off x="576064" y="216024"/>
              <a:ext cx="3528392" cy="3096344"/>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19050" cap="flat" cmpd="sng" algn="ctr">
              <a:solidFill>
                <a:srgbClr val="000000"/>
              </a:solidFill>
              <a:prstDash val="solid"/>
              <a:round/>
              <a:headEnd type="none" w="med" len="med"/>
              <a:tailEnd type="none" w="med" len="med"/>
            </a:ln>
            <a:effectLst/>
          </p:spPr>
          <p:txBody>
            <a:bodyPr/>
            <a:lstStyle/>
            <a:p>
              <a:endParaRPr lang="zh-CN" altLang="en-US"/>
            </a:p>
          </p:txBody>
        </p:sp>
        <p:sp>
          <p:nvSpPr>
            <p:cNvPr id="26" name="椭圆 25">
              <a:extLst>
                <a:ext uri="{FF2B5EF4-FFF2-40B4-BE49-F238E27FC236}">
                  <a16:creationId xmlns:a16="http://schemas.microsoft.com/office/drawing/2014/main" id="{4E317C5D-EEFD-4464-A325-8781B51BC0C3}"/>
                </a:ext>
              </a:extLst>
            </p:cNvPr>
            <p:cNvSpPr/>
            <p:nvPr/>
          </p:nvSpPr>
          <p:spPr bwMode="auto">
            <a:xfrm>
              <a:off x="791991" y="360299"/>
              <a:ext cx="3125107" cy="2807795"/>
            </a:xfrm>
            <a:prstGeom prst="ellipse">
              <a:avLst/>
            </a:prstGeom>
            <a:solidFill>
              <a:schemeClr val="bg2">
                <a:lumMod val="40000"/>
                <a:lumOff val="60000"/>
              </a:schemeClr>
            </a:solidFill>
            <a:ln w="19050" cap="flat" cmpd="sng" algn="ctr">
              <a:solidFill>
                <a:srgbClr val="000000"/>
              </a:solidFill>
              <a:prstDash val="solid"/>
              <a:round/>
              <a:headEnd type="none" w="med" len="med"/>
              <a:tailEnd type="none" w="med" len="med"/>
            </a:ln>
            <a:effectLst/>
          </p:spPr>
          <p:txBody>
            <a:bodyPr/>
            <a:lstStyle/>
            <a:p>
              <a:endParaRPr lang="zh-CN" altLang="en-US"/>
            </a:p>
          </p:txBody>
        </p:sp>
        <p:sp>
          <p:nvSpPr>
            <p:cNvPr id="27" name="椭圆 26">
              <a:extLst>
                <a:ext uri="{FF2B5EF4-FFF2-40B4-BE49-F238E27FC236}">
                  <a16:creationId xmlns:a16="http://schemas.microsoft.com/office/drawing/2014/main" id="{86FDAA88-9DBA-4597-AAC1-2DE2421236DE}"/>
                </a:ext>
              </a:extLst>
            </p:cNvPr>
            <p:cNvSpPr/>
            <p:nvPr/>
          </p:nvSpPr>
          <p:spPr bwMode="auto">
            <a:xfrm>
              <a:off x="1728192" y="1152128"/>
              <a:ext cx="1296144" cy="1152128"/>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p:spPr>
          <p:txBody>
            <a:bodyPr/>
            <a:lstStyle/>
            <a:p>
              <a:endParaRPr lang="zh-CN" altLang="en-US"/>
            </a:p>
          </p:txBody>
        </p:sp>
        <p:cxnSp>
          <p:nvCxnSpPr>
            <p:cNvPr id="28" name="直接箭头连接符 27">
              <a:extLst>
                <a:ext uri="{FF2B5EF4-FFF2-40B4-BE49-F238E27FC236}">
                  <a16:creationId xmlns:a16="http://schemas.microsoft.com/office/drawing/2014/main" id="{197598F4-ADF5-4DE4-92BE-483BD86F2159}"/>
                </a:ext>
              </a:extLst>
            </p:cNvPr>
            <p:cNvCxnSpPr>
              <a:cxnSpLocks noChangeShapeType="1"/>
            </p:cNvCxnSpPr>
            <p:nvPr/>
          </p:nvCxnSpPr>
          <p:spPr bwMode="auto">
            <a:xfrm flipV="1">
              <a:off x="2376264" y="1320853"/>
              <a:ext cx="458256" cy="407339"/>
            </a:xfrm>
            <a:prstGeom prst="straightConnector1">
              <a:avLst/>
            </a:prstGeom>
            <a:noFill/>
            <a:ln w="1905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直接箭头连接符 28">
              <a:extLst>
                <a:ext uri="{FF2B5EF4-FFF2-40B4-BE49-F238E27FC236}">
                  <a16:creationId xmlns:a16="http://schemas.microsoft.com/office/drawing/2014/main" id="{05713B6A-6378-448A-9FF5-98BF9C5B95E6}"/>
                </a:ext>
              </a:extLst>
            </p:cNvPr>
            <p:cNvCxnSpPr>
              <a:cxnSpLocks noChangeShapeType="1"/>
            </p:cNvCxnSpPr>
            <p:nvPr/>
          </p:nvCxnSpPr>
          <p:spPr bwMode="auto">
            <a:xfrm>
              <a:off x="2376264" y="1728192"/>
              <a:ext cx="1083448" cy="1028892"/>
            </a:xfrm>
            <a:prstGeom prst="straightConnector1">
              <a:avLst/>
            </a:prstGeom>
            <a:noFill/>
            <a:ln w="1905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30" name="图片 29">
              <a:extLst>
                <a:ext uri="{FF2B5EF4-FFF2-40B4-BE49-F238E27FC236}">
                  <a16:creationId xmlns:a16="http://schemas.microsoft.com/office/drawing/2014/main" id="{975C457B-95B1-4CB2-AD3B-1CE6E43826C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07821" y="1248205"/>
              <a:ext cx="348176" cy="38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a:extLst>
                <a:ext uri="{FF2B5EF4-FFF2-40B4-BE49-F238E27FC236}">
                  <a16:creationId xmlns:a16="http://schemas.microsoft.com/office/drawing/2014/main" id="{49D7DA5A-74BA-4953-B315-58E342EC381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75127" y="2053692"/>
              <a:ext cx="347739" cy="48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a:extLst>
                <a:ext uri="{FF2B5EF4-FFF2-40B4-BE49-F238E27FC236}">
                  <a16:creationId xmlns:a16="http://schemas.microsoft.com/office/drawing/2014/main" id="{7C9A00A0-4167-423A-9E12-4F3110AB96E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37848" y="1056717"/>
              <a:ext cx="348176" cy="38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a:extLst>
                <a:ext uri="{FF2B5EF4-FFF2-40B4-BE49-F238E27FC236}">
                  <a16:creationId xmlns:a16="http://schemas.microsoft.com/office/drawing/2014/main" id="{C50A292C-AC31-45E7-A2C8-9E262D8884E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60324" y="910618"/>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a:extLst>
                <a:ext uri="{FF2B5EF4-FFF2-40B4-BE49-F238E27FC236}">
                  <a16:creationId xmlns:a16="http://schemas.microsoft.com/office/drawing/2014/main" id="{E512688A-1DCD-488A-9F36-9CE577CBC58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607883" y="1047791"/>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a:extLst>
                <a:ext uri="{FF2B5EF4-FFF2-40B4-BE49-F238E27FC236}">
                  <a16:creationId xmlns:a16="http://schemas.microsoft.com/office/drawing/2014/main" id="{69789A8F-C515-410A-BBD6-079D003FADA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00743" y="984087"/>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35">
              <a:extLst>
                <a:ext uri="{FF2B5EF4-FFF2-40B4-BE49-F238E27FC236}">
                  <a16:creationId xmlns:a16="http://schemas.microsoft.com/office/drawing/2014/main" id="{C161904B-5464-486F-A87C-DFF8C263420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97974" y="1159916"/>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36">
              <a:extLst>
                <a:ext uri="{FF2B5EF4-FFF2-40B4-BE49-F238E27FC236}">
                  <a16:creationId xmlns:a16="http://schemas.microsoft.com/office/drawing/2014/main" id="{311FCAA3-1B51-4494-82D8-38218B98CA9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02431" y="1466543"/>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37">
              <a:extLst>
                <a:ext uri="{FF2B5EF4-FFF2-40B4-BE49-F238E27FC236}">
                  <a16:creationId xmlns:a16="http://schemas.microsoft.com/office/drawing/2014/main" id="{072475C7-A2E8-42E6-A61D-268266AE5E4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71595" y="1855788"/>
              <a:ext cx="288095"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38">
              <a:extLst>
                <a:ext uri="{FF2B5EF4-FFF2-40B4-BE49-F238E27FC236}">
                  <a16:creationId xmlns:a16="http://schemas.microsoft.com/office/drawing/2014/main" id="{31069C25-7FF8-4CBF-ADCC-F263A3F2ECC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52166" y="2101648"/>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a:extLst>
                <a:ext uri="{FF2B5EF4-FFF2-40B4-BE49-F238E27FC236}">
                  <a16:creationId xmlns:a16="http://schemas.microsoft.com/office/drawing/2014/main" id="{69DE9AB2-817E-407A-AEFC-5A5F246FD4D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217512" y="2231921"/>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a:extLst>
                <a:ext uri="{FF2B5EF4-FFF2-40B4-BE49-F238E27FC236}">
                  <a16:creationId xmlns:a16="http://schemas.microsoft.com/office/drawing/2014/main" id="{C4ED3FC9-B8C1-4952-AAF9-88A481DDA51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1726" y="1255036"/>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a:extLst>
                <a:ext uri="{FF2B5EF4-FFF2-40B4-BE49-F238E27FC236}">
                  <a16:creationId xmlns:a16="http://schemas.microsoft.com/office/drawing/2014/main" id="{441A8F0F-93E1-43B6-8F6F-FBEC58CD185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74251" y="1560756"/>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a:extLst>
                <a:ext uri="{FF2B5EF4-FFF2-40B4-BE49-F238E27FC236}">
                  <a16:creationId xmlns:a16="http://schemas.microsoft.com/office/drawing/2014/main" id="{5A92E7B8-5C88-436E-AB31-C3D02CA8B42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73063" y="1886465"/>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图片 43">
              <a:extLst>
                <a:ext uri="{FF2B5EF4-FFF2-40B4-BE49-F238E27FC236}">
                  <a16:creationId xmlns:a16="http://schemas.microsoft.com/office/drawing/2014/main" id="{31E5EB80-F32C-4C67-B94D-AC44438672E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615752" y="2122835"/>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a:extLst>
                <a:ext uri="{FF2B5EF4-FFF2-40B4-BE49-F238E27FC236}">
                  <a16:creationId xmlns:a16="http://schemas.microsoft.com/office/drawing/2014/main" id="{E17E2797-9E5D-4AF3-9586-CEE675C6FBC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40945" y="336758"/>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图片 45">
              <a:extLst>
                <a:ext uri="{FF2B5EF4-FFF2-40B4-BE49-F238E27FC236}">
                  <a16:creationId xmlns:a16="http://schemas.microsoft.com/office/drawing/2014/main" id="{47CD476F-61AF-44E9-8D79-1F7A1E5D99C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12852" y="50342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46">
              <a:extLst>
                <a:ext uri="{FF2B5EF4-FFF2-40B4-BE49-F238E27FC236}">
                  <a16:creationId xmlns:a16="http://schemas.microsoft.com/office/drawing/2014/main" id="{C346CB24-79A8-4061-866C-8AE889FA618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17017" y="930910"/>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7">
              <a:extLst>
                <a:ext uri="{FF2B5EF4-FFF2-40B4-BE49-F238E27FC236}">
                  <a16:creationId xmlns:a16="http://schemas.microsoft.com/office/drawing/2014/main" id="{BC57CEB0-2DA3-4631-811E-7A837A8383E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72661" y="165111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a:extLst>
                <a:ext uri="{FF2B5EF4-FFF2-40B4-BE49-F238E27FC236}">
                  <a16:creationId xmlns:a16="http://schemas.microsoft.com/office/drawing/2014/main" id="{C07200D4-FB3C-4EE2-8351-DED7DF4BC2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00637" y="2227281"/>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图片 49">
              <a:extLst>
                <a:ext uri="{FF2B5EF4-FFF2-40B4-BE49-F238E27FC236}">
                  <a16:creationId xmlns:a16="http://schemas.microsoft.com/office/drawing/2014/main" id="{D9020294-D68B-4201-BE96-502CE7EE4E4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56899" y="273142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a:extLst>
                <a:ext uri="{FF2B5EF4-FFF2-40B4-BE49-F238E27FC236}">
                  <a16:creationId xmlns:a16="http://schemas.microsoft.com/office/drawing/2014/main" id="{EC669FB8-189E-4015-B59F-89002889F1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32188" y="3024148"/>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图片 51">
              <a:extLst>
                <a:ext uri="{FF2B5EF4-FFF2-40B4-BE49-F238E27FC236}">
                  <a16:creationId xmlns:a16="http://schemas.microsoft.com/office/drawing/2014/main" id="{28A6020A-4F44-4D4A-BACD-7CC0FAC81C9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39927" y="280808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图片 52">
              <a:extLst>
                <a:ext uri="{FF2B5EF4-FFF2-40B4-BE49-F238E27FC236}">
                  <a16:creationId xmlns:a16="http://schemas.microsoft.com/office/drawing/2014/main" id="{59D70BF4-D25D-4346-B45F-00EC3EC3DB9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738" y="2159901"/>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图片 53">
              <a:extLst>
                <a:ext uri="{FF2B5EF4-FFF2-40B4-BE49-F238E27FC236}">
                  <a16:creationId xmlns:a16="http://schemas.microsoft.com/office/drawing/2014/main" id="{2EC6A724-BE6C-4F8F-B0C0-7436429F4F0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2187" y="1583735"/>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图片 54">
              <a:extLst>
                <a:ext uri="{FF2B5EF4-FFF2-40B4-BE49-F238E27FC236}">
                  <a16:creationId xmlns:a16="http://schemas.microsoft.com/office/drawing/2014/main" id="{FA9F7A87-F57D-4300-BAEB-073914AFCB3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40236" y="935549"/>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55">
              <a:extLst>
                <a:ext uri="{FF2B5EF4-FFF2-40B4-BE49-F238E27FC236}">
                  <a16:creationId xmlns:a16="http://schemas.microsoft.com/office/drawing/2014/main" id="{DD0C6B5F-8DB1-4E21-BCD2-ABA3F5EBDFA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4402" y="50342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组合 56">
            <a:extLst>
              <a:ext uri="{FF2B5EF4-FFF2-40B4-BE49-F238E27FC236}">
                <a16:creationId xmlns:a16="http://schemas.microsoft.com/office/drawing/2014/main" id="{82F68FC3-7C53-4EA8-A3DC-D78301E27CDE}"/>
              </a:ext>
            </a:extLst>
          </p:cNvPr>
          <p:cNvGrpSpPr/>
          <p:nvPr/>
        </p:nvGrpSpPr>
        <p:grpSpPr>
          <a:xfrm>
            <a:off x="683568" y="1266115"/>
            <a:ext cx="8352928" cy="892552"/>
            <a:chOff x="862376" y="1269611"/>
            <a:chExt cx="8352928" cy="892552"/>
          </a:xfrm>
        </p:grpSpPr>
        <p:sp>
          <p:nvSpPr>
            <p:cNvPr id="58" name="Rectangle 31">
              <a:extLst>
                <a:ext uri="{FF2B5EF4-FFF2-40B4-BE49-F238E27FC236}">
                  <a16:creationId xmlns:a16="http://schemas.microsoft.com/office/drawing/2014/main" id="{E95D3B94-D364-47E2-B840-CF29FF363F85}"/>
                </a:ext>
              </a:extLst>
            </p:cNvPr>
            <p:cNvSpPr>
              <a:spLocks noChangeArrowheads="1"/>
            </p:cNvSpPr>
            <p:nvPr/>
          </p:nvSpPr>
          <p:spPr bwMode="auto">
            <a:xfrm>
              <a:off x="862376" y="1269611"/>
              <a:ext cx="835292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建立与球形导体同心的球坐标系。经一维性分析可知                     。设内导体带电为 </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，则由高斯定律积分方程得</a:t>
              </a:r>
            </a:p>
          </p:txBody>
        </p:sp>
        <p:graphicFrame>
          <p:nvGraphicFramePr>
            <p:cNvPr id="59" name="对象 58">
              <a:extLst>
                <a:ext uri="{FF2B5EF4-FFF2-40B4-BE49-F238E27FC236}">
                  <a16:creationId xmlns:a16="http://schemas.microsoft.com/office/drawing/2014/main" id="{C6CA353A-FCB0-4E28-B768-BCBBAAAD763B}"/>
                </a:ext>
              </a:extLst>
            </p:cNvPr>
            <p:cNvGraphicFramePr>
              <a:graphicFrameLocks noChangeAspect="1"/>
            </p:cNvGraphicFramePr>
            <p:nvPr>
              <p:extLst>
                <p:ext uri="{D42A27DB-BD31-4B8C-83A1-F6EECF244321}">
                  <p14:modId xmlns:p14="http://schemas.microsoft.com/office/powerpoint/2010/main" val="3107579231"/>
                </p:ext>
              </p:extLst>
            </p:nvPr>
          </p:nvGraphicFramePr>
          <p:xfrm>
            <a:off x="6892867" y="1394046"/>
            <a:ext cx="1270000" cy="349250"/>
          </p:xfrm>
          <a:graphic>
            <a:graphicData uri="http://schemas.openxmlformats.org/presentationml/2006/ole">
              <mc:AlternateContent xmlns:mc="http://schemas.openxmlformats.org/markup-compatibility/2006">
                <mc:Choice xmlns:v="urn:schemas-microsoft-com:vml" Requires="v">
                  <p:oleObj name="Equation" r:id="rId16" imgW="927000" imgH="253800" progId="Equation.DSMT4">
                    <p:embed/>
                  </p:oleObj>
                </mc:Choice>
                <mc:Fallback>
                  <p:oleObj name="Equation" r:id="rId16" imgW="927000" imgH="253800" progId="Equation.DSMT4">
                    <p:embed/>
                    <p:pic>
                      <p:nvPicPr>
                        <p:cNvPr id="19" name="对象 18">
                          <a:extLst>
                            <a:ext uri="{FF2B5EF4-FFF2-40B4-BE49-F238E27FC236}">
                              <a16:creationId xmlns:a16="http://schemas.microsoft.com/office/drawing/2014/main" id="{EAA245D6-1E15-448C-A2B9-19E9197E6D51}"/>
                            </a:ext>
                          </a:extLst>
                        </p:cNvPr>
                        <p:cNvPicPr/>
                        <p:nvPr/>
                      </p:nvPicPr>
                      <p:blipFill>
                        <a:blip r:embed="rId17"/>
                        <a:stretch>
                          <a:fillRect/>
                        </a:stretch>
                      </p:blipFill>
                      <p:spPr>
                        <a:xfrm>
                          <a:off x="6892867" y="1394046"/>
                          <a:ext cx="1270000" cy="349250"/>
                        </a:xfrm>
                        <a:prstGeom prst="rect">
                          <a:avLst/>
                        </a:prstGeom>
                      </p:spPr>
                    </p:pic>
                  </p:oleObj>
                </mc:Fallback>
              </mc:AlternateContent>
            </a:graphicData>
          </a:graphic>
        </p:graphicFrame>
      </p:grpSp>
    </p:spTree>
    <p:extLst>
      <p:ext uri="{BB962C8B-B14F-4D97-AF65-F5344CB8AC3E}">
        <p14:creationId xmlns:p14="http://schemas.microsoft.com/office/powerpoint/2010/main" val="411591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179512" y="411510"/>
            <a:ext cx="8784976"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ctr">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电磁场问题求解与应用</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Solution and application</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763689" y="1649086"/>
            <a:ext cx="5400599" cy="576064"/>
            <a:chOff x="2411761" y="1400458"/>
            <a:chExt cx="5400599" cy="523220"/>
          </a:xfrm>
        </p:grpSpPr>
        <p:grpSp>
          <p:nvGrpSpPr>
            <p:cNvPr id="5" name="组合 4"/>
            <p:cNvGrpSpPr/>
            <p:nvPr/>
          </p:nvGrpSpPr>
          <p:grpSpPr>
            <a:xfrm>
              <a:off x="2411761" y="1400458"/>
              <a:ext cx="894259" cy="523220"/>
              <a:chOff x="2215144" y="927951"/>
              <a:chExt cx="1244730" cy="959254"/>
            </a:xfrm>
          </p:grpSpPr>
          <p:sp>
            <p:nvSpPr>
              <p:cNvPr id="8" name="平行四边形 7"/>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6" name="矩形 5"/>
            <p:cNvSpPr/>
            <p:nvPr/>
          </p:nvSpPr>
          <p:spPr>
            <a:xfrm>
              <a:off x="3203848" y="1484132"/>
              <a:ext cx="4392488" cy="398350"/>
            </a:xfrm>
            <a:prstGeom prst="rect">
              <a:avLst/>
            </a:prstGeom>
            <a:ln w="15875">
              <a:noFill/>
            </a:ln>
          </p:spPr>
          <p:txBody>
            <a:bodyPr wrap="square" lIns="68580" tIns="34290" rIns="68580" bIns="34290">
              <a:spAutoFit/>
            </a:bodyPr>
            <a:lstStyle/>
            <a:p>
              <a:pPr lvl="0" algn="ctr">
                <a:defRPr/>
              </a:pPr>
              <a:r>
                <a:rPr lang="zh-CN"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电磁场</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的唯一性定理</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平行四边形 6"/>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763689" y="2441174"/>
            <a:ext cx="5375665" cy="550466"/>
            <a:chOff x="2411761" y="2237308"/>
            <a:chExt cx="5328591" cy="523220"/>
          </a:xfrm>
        </p:grpSpPr>
        <p:grpSp>
          <p:nvGrpSpPr>
            <p:cNvPr id="11" name="组合 10"/>
            <p:cNvGrpSpPr/>
            <p:nvPr/>
          </p:nvGrpSpPr>
          <p:grpSpPr>
            <a:xfrm>
              <a:off x="2411761" y="2237308"/>
              <a:ext cx="894259" cy="523220"/>
              <a:chOff x="2215144" y="1952311"/>
              <a:chExt cx="1244730" cy="959257"/>
            </a:xfrm>
          </p:grpSpPr>
          <p:sp>
            <p:nvSpPr>
              <p:cNvPr id="14" name="平行四边形 13"/>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5"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2" name="矩形 11"/>
            <p:cNvSpPr/>
            <p:nvPr/>
          </p:nvSpPr>
          <p:spPr>
            <a:xfrm>
              <a:off x="3268289" y="2338562"/>
              <a:ext cx="4339315" cy="416874"/>
            </a:xfrm>
            <a:prstGeom prst="rect">
              <a:avLst/>
            </a:prstGeom>
            <a:ln w="15875">
              <a:noFill/>
            </a:ln>
          </p:spPr>
          <p:txBody>
            <a:bodyPr wrap="square" lIns="68580" tIns="34290" rIns="68580" bIns="34290">
              <a:spAutoFit/>
            </a:bodyPr>
            <a:lstStyle/>
            <a:p>
              <a:pPr algn="ct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静态电磁场求解与应用</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平行四边形 12"/>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763688" y="3258861"/>
            <a:ext cx="5375665" cy="545110"/>
            <a:chOff x="2411761" y="2237307"/>
            <a:chExt cx="5328591" cy="518129"/>
          </a:xfrm>
        </p:grpSpPr>
        <p:grpSp>
          <p:nvGrpSpPr>
            <p:cNvPr id="17" name="组合 16"/>
            <p:cNvGrpSpPr/>
            <p:nvPr/>
          </p:nvGrpSpPr>
          <p:grpSpPr>
            <a:xfrm>
              <a:off x="2411761" y="2237307"/>
              <a:ext cx="894259" cy="504164"/>
              <a:chOff x="2215144" y="1952308"/>
              <a:chExt cx="1244730" cy="924321"/>
            </a:xfrm>
          </p:grpSpPr>
          <p:sp>
            <p:nvSpPr>
              <p:cNvPr id="20" name="平行四边形 19"/>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1" name="文本框 10"/>
              <p:cNvSpPr txBox="1"/>
              <p:nvPr/>
            </p:nvSpPr>
            <p:spPr>
              <a:xfrm>
                <a:off x="2393075" y="1952308"/>
                <a:ext cx="1066799" cy="9117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8" name="矩形 17"/>
            <p:cNvSpPr/>
            <p:nvPr/>
          </p:nvSpPr>
          <p:spPr>
            <a:xfrm>
              <a:off x="3268289" y="2338562"/>
              <a:ext cx="4339315" cy="416874"/>
            </a:xfrm>
            <a:prstGeom prst="rect">
              <a:avLst/>
            </a:prstGeom>
            <a:ln w="15875">
              <a:noFill/>
            </a:ln>
          </p:spPr>
          <p:txBody>
            <a:bodyPr wrap="square" lIns="68580" tIns="34290" rIns="68580" bIns="34290">
              <a:spAutoFit/>
            </a:bodyPr>
            <a:lstStyle/>
            <a:p>
              <a:pPr algn="ctr">
                <a:defRPr/>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时谐电磁场求解与应用</a:t>
              </a:r>
              <a:endParaRPr lang="en-GB"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平行四边形 18"/>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pic>
        <p:nvPicPr>
          <p:cNvPr id="22"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08304" y="163564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u=2454598576,2208575018&amp;fm=26&amp;gp=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7380312" y="2427734"/>
            <a:ext cx="432048" cy="6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140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74832"/>
            <a:ext cx="9036496" cy="20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9】</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球形电容器中填充有非均匀电介质                                    。</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a</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和</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b</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分别为球形电容器内外导体的半径。</a:t>
            </a:r>
            <a:endParaRPr kumimoji="1" lang="en-US" altLang="zh-CN" sz="22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ts val="0"/>
              </a:spcBef>
              <a:buNone/>
            </a:pPr>
            <a:r>
              <a:rPr kumimoji="1" lang="zh-CN" altLang="en-US" sz="22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）计算该电容器的电容。</a:t>
            </a:r>
            <a:endParaRPr kumimoji="1" lang="en-US" altLang="zh-CN" sz="22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spcBef>
                <a:spcPts val="0"/>
              </a:spcBef>
              <a:buNone/>
            </a:pPr>
            <a:r>
              <a:rPr kumimoji="1" lang="zh-CN" altLang="en-US" sz="22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）若电容器的充电电压为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U</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，求其中电介质的束缚电荷分布。</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3" name="对象 2">
            <a:extLst>
              <a:ext uri="{FF2B5EF4-FFF2-40B4-BE49-F238E27FC236}">
                <a16:creationId xmlns:a16="http://schemas.microsoft.com/office/drawing/2014/main" id="{D39E8C9A-9C5F-4ECC-8C30-54A2967440DF}"/>
              </a:ext>
            </a:extLst>
          </p:cNvPr>
          <p:cNvGraphicFramePr>
            <a:graphicFrameLocks noChangeAspect="1"/>
          </p:cNvGraphicFramePr>
          <p:nvPr>
            <p:extLst>
              <p:ext uri="{D42A27DB-BD31-4B8C-83A1-F6EECF244321}">
                <p14:modId xmlns:p14="http://schemas.microsoft.com/office/powerpoint/2010/main" val="854801026"/>
              </p:ext>
            </p:extLst>
          </p:nvPr>
        </p:nvGraphicFramePr>
        <p:xfrm>
          <a:off x="6308155" y="51470"/>
          <a:ext cx="2368301" cy="671434"/>
        </p:xfrm>
        <a:graphic>
          <a:graphicData uri="http://schemas.openxmlformats.org/presentationml/2006/ole">
            <mc:AlternateContent xmlns:mc="http://schemas.openxmlformats.org/markup-compatibility/2006">
              <mc:Choice xmlns:v="urn:schemas-microsoft-com:vml" Requires="v">
                <p:oleObj name="Equation" r:id="rId3" imgW="1434960" imgH="406080" progId="Equation.DSMT4">
                  <p:embed/>
                </p:oleObj>
              </mc:Choice>
              <mc:Fallback>
                <p:oleObj name="Equation" r:id="rId3" imgW="1434960" imgH="406080" progId="Equation.DSMT4">
                  <p:embed/>
                  <p:pic>
                    <p:nvPicPr>
                      <p:cNvPr id="0" name=""/>
                      <p:cNvPicPr/>
                      <p:nvPr/>
                    </p:nvPicPr>
                    <p:blipFill>
                      <a:blip r:embed="rId4"/>
                      <a:stretch>
                        <a:fillRect/>
                      </a:stretch>
                    </p:blipFill>
                    <p:spPr>
                      <a:xfrm>
                        <a:off x="6308155" y="51470"/>
                        <a:ext cx="2368301" cy="671434"/>
                      </a:xfrm>
                      <a:prstGeom prst="rect">
                        <a:avLst/>
                      </a:prstGeom>
                    </p:spPr>
                  </p:pic>
                </p:oleObj>
              </mc:Fallback>
            </mc:AlternateContent>
          </a:graphicData>
        </a:graphic>
      </p:graphicFrame>
      <p:grpSp>
        <p:nvGrpSpPr>
          <p:cNvPr id="39" name="组合 38">
            <a:extLst>
              <a:ext uri="{FF2B5EF4-FFF2-40B4-BE49-F238E27FC236}">
                <a16:creationId xmlns:a16="http://schemas.microsoft.com/office/drawing/2014/main" id="{D2CDD580-436D-4289-B9EC-DA97F712BD01}"/>
              </a:ext>
            </a:extLst>
          </p:cNvPr>
          <p:cNvGrpSpPr/>
          <p:nvPr/>
        </p:nvGrpSpPr>
        <p:grpSpPr>
          <a:xfrm>
            <a:off x="179512" y="2862884"/>
            <a:ext cx="1885127" cy="2090224"/>
            <a:chOff x="179512" y="2571750"/>
            <a:chExt cx="1885127" cy="1605799"/>
          </a:xfrm>
        </p:grpSpPr>
        <p:grpSp>
          <p:nvGrpSpPr>
            <p:cNvPr id="4" name="组合 3">
              <a:extLst>
                <a:ext uri="{FF2B5EF4-FFF2-40B4-BE49-F238E27FC236}">
                  <a16:creationId xmlns:a16="http://schemas.microsoft.com/office/drawing/2014/main" id="{EBD35C12-9A6F-4602-AFB9-D91699FD6D8B}"/>
                </a:ext>
              </a:extLst>
            </p:cNvPr>
            <p:cNvGrpSpPr/>
            <p:nvPr/>
          </p:nvGrpSpPr>
          <p:grpSpPr bwMode="auto">
            <a:xfrm>
              <a:off x="179512" y="2571750"/>
              <a:ext cx="1885127" cy="1605799"/>
              <a:chOff x="0" y="0"/>
              <a:chExt cx="4680520" cy="3528392"/>
            </a:xfrm>
          </p:grpSpPr>
          <p:sp>
            <p:nvSpPr>
              <p:cNvPr id="5" name="矩形 4">
                <a:extLst>
                  <a:ext uri="{FF2B5EF4-FFF2-40B4-BE49-F238E27FC236}">
                    <a16:creationId xmlns:a16="http://schemas.microsoft.com/office/drawing/2014/main" id="{8FC43760-D2BD-4CA5-BD3E-49D7E6077038}"/>
                  </a:ext>
                </a:extLst>
              </p:cNvPr>
              <p:cNvSpPr/>
              <p:nvPr/>
            </p:nvSpPr>
            <p:spPr bwMode="auto">
              <a:xfrm>
                <a:off x="0" y="0"/>
                <a:ext cx="4680520" cy="3528392"/>
              </a:xfrm>
              <a:prstGeom prst="rect">
                <a:avLst/>
              </a:prstGeom>
              <a:solidFill>
                <a:schemeClr val="bg2">
                  <a:lumMod val="40000"/>
                  <a:lumOff val="60000"/>
                </a:schemeClr>
              </a:solidFill>
              <a:ln>
                <a:noFill/>
              </a:ln>
              <a:effectLst/>
            </p:spPr>
            <p:txBody>
              <a:bodyPr/>
              <a:lstStyle/>
              <a:p>
                <a:endParaRPr lang="zh-CN" altLang="en-US"/>
              </a:p>
            </p:txBody>
          </p:sp>
          <p:sp>
            <p:nvSpPr>
              <p:cNvPr id="6" name="椭圆 5">
                <a:extLst>
                  <a:ext uri="{FF2B5EF4-FFF2-40B4-BE49-F238E27FC236}">
                    <a16:creationId xmlns:a16="http://schemas.microsoft.com/office/drawing/2014/main" id="{C1E54189-3FEF-4963-A964-6160AA5780E6}"/>
                  </a:ext>
                </a:extLst>
              </p:cNvPr>
              <p:cNvSpPr/>
              <p:nvPr/>
            </p:nvSpPr>
            <p:spPr bwMode="auto">
              <a:xfrm>
                <a:off x="576064" y="216024"/>
                <a:ext cx="3528392" cy="3096344"/>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19050" cap="flat" cmpd="sng" algn="ctr">
                <a:solidFill>
                  <a:srgbClr val="000000"/>
                </a:solidFill>
                <a:prstDash val="solid"/>
                <a:round/>
                <a:headEnd type="none" w="med" len="med"/>
                <a:tailEnd type="none" w="med" len="med"/>
              </a:ln>
              <a:effectLst/>
            </p:spPr>
            <p:txBody>
              <a:bodyPr/>
              <a:lstStyle/>
              <a:p>
                <a:endParaRPr lang="zh-CN" altLang="en-US"/>
              </a:p>
            </p:txBody>
          </p:sp>
          <p:sp>
            <p:nvSpPr>
              <p:cNvPr id="7" name="椭圆 6">
                <a:extLst>
                  <a:ext uri="{FF2B5EF4-FFF2-40B4-BE49-F238E27FC236}">
                    <a16:creationId xmlns:a16="http://schemas.microsoft.com/office/drawing/2014/main" id="{198921EA-961F-4E77-8ED0-32DE83C5957F}"/>
                  </a:ext>
                </a:extLst>
              </p:cNvPr>
              <p:cNvSpPr/>
              <p:nvPr/>
            </p:nvSpPr>
            <p:spPr bwMode="auto">
              <a:xfrm>
                <a:off x="791991" y="360299"/>
                <a:ext cx="3125107" cy="2807795"/>
              </a:xfrm>
              <a:prstGeom prst="ellipse">
                <a:avLst/>
              </a:prstGeom>
              <a:solidFill>
                <a:schemeClr val="bg2">
                  <a:lumMod val="40000"/>
                  <a:lumOff val="60000"/>
                </a:schemeClr>
              </a:solidFill>
              <a:ln w="19050" cap="flat" cmpd="sng" algn="ctr">
                <a:solidFill>
                  <a:srgbClr val="000000"/>
                </a:solidFill>
                <a:prstDash val="solid"/>
                <a:round/>
                <a:headEnd type="none" w="med" len="med"/>
                <a:tailEnd type="none" w="med" len="med"/>
              </a:ln>
              <a:effectLst/>
            </p:spPr>
            <p:txBody>
              <a:bodyPr/>
              <a:lstStyle/>
              <a:p>
                <a:endParaRPr lang="zh-CN" altLang="en-US"/>
              </a:p>
            </p:txBody>
          </p:sp>
          <p:sp>
            <p:nvSpPr>
              <p:cNvPr id="8" name="椭圆 7">
                <a:extLst>
                  <a:ext uri="{FF2B5EF4-FFF2-40B4-BE49-F238E27FC236}">
                    <a16:creationId xmlns:a16="http://schemas.microsoft.com/office/drawing/2014/main" id="{1BB71FF3-5450-4B90-B539-3CC4CF1847D8}"/>
                  </a:ext>
                </a:extLst>
              </p:cNvPr>
              <p:cNvSpPr/>
              <p:nvPr/>
            </p:nvSpPr>
            <p:spPr bwMode="auto">
              <a:xfrm>
                <a:off x="1728192" y="1152128"/>
                <a:ext cx="1296144" cy="1152128"/>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p:spPr>
            <p:txBody>
              <a:bodyPr/>
              <a:lstStyle/>
              <a:p>
                <a:endParaRPr lang="zh-CN" altLang="en-US"/>
              </a:p>
            </p:txBody>
          </p:sp>
          <p:cxnSp>
            <p:nvCxnSpPr>
              <p:cNvPr id="9" name="直接箭头连接符 8">
                <a:extLst>
                  <a:ext uri="{FF2B5EF4-FFF2-40B4-BE49-F238E27FC236}">
                    <a16:creationId xmlns:a16="http://schemas.microsoft.com/office/drawing/2014/main" id="{1394FC40-6A3F-4DFE-82D6-0E5986A68C85}"/>
                  </a:ext>
                </a:extLst>
              </p:cNvPr>
              <p:cNvCxnSpPr>
                <a:cxnSpLocks noChangeShapeType="1"/>
              </p:cNvCxnSpPr>
              <p:nvPr/>
            </p:nvCxnSpPr>
            <p:spPr bwMode="auto">
              <a:xfrm flipV="1">
                <a:off x="2376264" y="1320853"/>
                <a:ext cx="458256" cy="407339"/>
              </a:xfrm>
              <a:prstGeom prst="straightConnector1">
                <a:avLst/>
              </a:prstGeom>
              <a:noFill/>
              <a:ln w="1905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 name="直接箭头连接符 9">
                <a:extLst>
                  <a:ext uri="{FF2B5EF4-FFF2-40B4-BE49-F238E27FC236}">
                    <a16:creationId xmlns:a16="http://schemas.microsoft.com/office/drawing/2014/main" id="{73750208-B59A-4D99-AC35-5221E4B58291}"/>
                  </a:ext>
                </a:extLst>
              </p:cNvPr>
              <p:cNvCxnSpPr>
                <a:cxnSpLocks noChangeShapeType="1"/>
              </p:cNvCxnSpPr>
              <p:nvPr/>
            </p:nvCxnSpPr>
            <p:spPr bwMode="auto">
              <a:xfrm>
                <a:off x="2376264" y="1728192"/>
                <a:ext cx="1083448" cy="1028892"/>
              </a:xfrm>
              <a:prstGeom prst="straightConnector1">
                <a:avLst/>
              </a:prstGeom>
              <a:noFill/>
              <a:ln w="1905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11" name="图片 10">
                <a:extLst>
                  <a:ext uri="{FF2B5EF4-FFF2-40B4-BE49-F238E27FC236}">
                    <a16:creationId xmlns:a16="http://schemas.microsoft.com/office/drawing/2014/main" id="{0AB73B26-36FA-433A-A3BD-9FD79FF107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7821" y="1248205"/>
                <a:ext cx="348176" cy="38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BECA1487-8640-4081-B09E-FB99B15139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5127" y="2053692"/>
                <a:ext cx="347739" cy="48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C34970C9-EB73-4400-B36D-859E33E3EA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4642" y="1214301"/>
                <a:ext cx="348175" cy="38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a:extLst>
                  <a:ext uri="{FF2B5EF4-FFF2-40B4-BE49-F238E27FC236}">
                    <a16:creationId xmlns:a16="http://schemas.microsoft.com/office/drawing/2014/main" id="{E8492E10-1B0F-4CEE-AF80-45651342269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60324" y="910618"/>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F199DB2F-F434-4C03-86EE-752F3423EE6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07883" y="1047791"/>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151E4838-2D48-4B1D-95D4-A645DA4ED52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00743" y="984087"/>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extLst>
                  <a:ext uri="{FF2B5EF4-FFF2-40B4-BE49-F238E27FC236}">
                    <a16:creationId xmlns:a16="http://schemas.microsoft.com/office/drawing/2014/main" id="{7AAD94DB-E110-47CD-8B85-85A5ABFC1CD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97974" y="1159916"/>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41D0AC8E-188E-4EA6-BF80-C1A27903249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2431" y="1466543"/>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a:extLst>
                  <a:ext uri="{FF2B5EF4-FFF2-40B4-BE49-F238E27FC236}">
                    <a16:creationId xmlns:a16="http://schemas.microsoft.com/office/drawing/2014/main" id="{74739930-98C5-4633-A28A-81D62048E78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71595" y="1855788"/>
                <a:ext cx="288095"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a:extLst>
                  <a:ext uri="{FF2B5EF4-FFF2-40B4-BE49-F238E27FC236}">
                    <a16:creationId xmlns:a16="http://schemas.microsoft.com/office/drawing/2014/main" id="{7EE685D7-D147-47FA-BAFB-A6A098A130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52166" y="2101648"/>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a:extLst>
                  <a:ext uri="{FF2B5EF4-FFF2-40B4-BE49-F238E27FC236}">
                    <a16:creationId xmlns:a16="http://schemas.microsoft.com/office/drawing/2014/main" id="{6104DE98-8841-46A5-B327-7CA5DA758FA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17512" y="2231921"/>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a:extLst>
                  <a:ext uri="{FF2B5EF4-FFF2-40B4-BE49-F238E27FC236}">
                    <a16:creationId xmlns:a16="http://schemas.microsoft.com/office/drawing/2014/main" id="{A4A9EF1C-B1C0-411B-A65B-0710C7BB79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1726" y="1255036"/>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a:extLst>
                  <a:ext uri="{FF2B5EF4-FFF2-40B4-BE49-F238E27FC236}">
                    <a16:creationId xmlns:a16="http://schemas.microsoft.com/office/drawing/2014/main" id="{07AE9136-BE62-4D54-8672-D509E3DA65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4251" y="1560756"/>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a:extLst>
                  <a:ext uri="{FF2B5EF4-FFF2-40B4-BE49-F238E27FC236}">
                    <a16:creationId xmlns:a16="http://schemas.microsoft.com/office/drawing/2014/main" id="{771C342B-508B-4EE7-AB88-6A153CFEF92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73063" y="1886465"/>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a:extLst>
                  <a:ext uri="{FF2B5EF4-FFF2-40B4-BE49-F238E27FC236}">
                    <a16:creationId xmlns:a16="http://schemas.microsoft.com/office/drawing/2014/main" id="{4D87B52E-0E41-4CCE-9AFC-2B4E5F434E4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5752" y="2122835"/>
                <a:ext cx="302770" cy="30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5">
                <a:extLst>
                  <a:ext uri="{FF2B5EF4-FFF2-40B4-BE49-F238E27FC236}">
                    <a16:creationId xmlns:a16="http://schemas.microsoft.com/office/drawing/2014/main" id="{3DF01AE7-EE53-4D92-966F-8C2512F3D17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40945" y="336758"/>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a:extLst>
                  <a:ext uri="{FF2B5EF4-FFF2-40B4-BE49-F238E27FC236}">
                    <a16:creationId xmlns:a16="http://schemas.microsoft.com/office/drawing/2014/main" id="{C1389F99-0A89-43CB-A6B6-7DAC6289CBD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12852" y="50342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a:extLst>
                  <a:ext uri="{FF2B5EF4-FFF2-40B4-BE49-F238E27FC236}">
                    <a16:creationId xmlns:a16="http://schemas.microsoft.com/office/drawing/2014/main" id="{13BC653B-69A9-42AA-821C-C124B5FD47F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7017" y="930910"/>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a:extLst>
                  <a:ext uri="{FF2B5EF4-FFF2-40B4-BE49-F238E27FC236}">
                    <a16:creationId xmlns:a16="http://schemas.microsoft.com/office/drawing/2014/main" id="{A87C2DF4-8E07-430C-BCE5-0B3D23EADBB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72661" y="165111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a:extLst>
                  <a:ext uri="{FF2B5EF4-FFF2-40B4-BE49-F238E27FC236}">
                    <a16:creationId xmlns:a16="http://schemas.microsoft.com/office/drawing/2014/main" id="{AE4E093F-A436-4153-95E8-E301ADB21FE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0637" y="2227281"/>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a:extLst>
                  <a:ext uri="{FF2B5EF4-FFF2-40B4-BE49-F238E27FC236}">
                    <a16:creationId xmlns:a16="http://schemas.microsoft.com/office/drawing/2014/main" id="{429DF29C-C057-4A13-8A19-A762933EB8B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56899" y="273142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a:extLst>
                  <a:ext uri="{FF2B5EF4-FFF2-40B4-BE49-F238E27FC236}">
                    <a16:creationId xmlns:a16="http://schemas.microsoft.com/office/drawing/2014/main" id="{43D082CB-BB2F-456A-9E14-CE8032849F8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32188" y="3024148"/>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a:extLst>
                  <a:ext uri="{FF2B5EF4-FFF2-40B4-BE49-F238E27FC236}">
                    <a16:creationId xmlns:a16="http://schemas.microsoft.com/office/drawing/2014/main" id="{C3B76C25-D8AB-48E1-9E3F-8B6543C99DD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39927" y="280808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a:extLst>
                  <a:ext uri="{FF2B5EF4-FFF2-40B4-BE49-F238E27FC236}">
                    <a16:creationId xmlns:a16="http://schemas.microsoft.com/office/drawing/2014/main" id="{32EF8785-37DE-4896-8569-B414A835F16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3738" y="2159901"/>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a:extLst>
                  <a:ext uri="{FF2B5EF4-FFF2-40B4-BE49-F238E27FC236}">
                    <a16:creationId xmlns:a16="http://schemas.microsoft.com/office/drawing/2014/main" id="{09AB4A9C-F09D-4650-A152-75BAE8594C8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2187" y="1583735"/>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35">
                <a:extLst>
                  <a:ext uri="{FF2B5EF4-FFF2-40B4-BE49-F238E27FC236}">
                    <a16:creationId xmlns:a16="http://schemas.microsoft.com/office/drawing/2014/main" id="{31B0FF60-DD74-4448-8DDC-FB0F95A5252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40236" y="935549"/>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36">
                <a:extLst>
                  <a:ext uri="{FF2B5EF4-FFF2-40B4-BE49-F238E27FC236}">
                    <a16:creationId xmlns:a16="http://schemas.microsoft.com/office/drawing/2014/main" id="{A51477C6-B36B-47D5-94E9-A00D9A79AE3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44402" y="503426"/>
                <a:ext cx="255644" cy="22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文本框 37">
              <a:extLst>
                <a:ext uri="{FF2B5EF4-FFF2-40B4-BE49-F238E27FC236}">
                  <a16:creationId xmlns:a16="http://schemas.microsoft.com/office/drawing/2014/main" id="{2A1807E1-2DD0-46EB-A47D-82E127E0F78E}"/>
                </a:ext>
              </a:extLst>
            </p:cNvPr>
            <p:cNvSpPr txBox="1"/>
            <p:nvPr/>
          </p:nvSpPr>
          <p:spPr>
            <a:xfrm>
              <a:off x="580018" y="3063572"/>
              <a:ext cx="38603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sz="12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1200" dirty="0">
                <a:latin typeface="Times New Roman" panose="02020603050405020304" pitchFamily="18" charset="0"/>
                <a:cs typeface="Times New Roman" panose="02020603050405020304" pitchFamily="18" charset="0"/>
              </a:endParaRPr>
            </a:p>
          </p:txBody>
        </p:sp>
      </p:grpSp>
      <p:grpSp>
        <p:nvGrpSpPr>
          <p:cNvPr id="40" name="组合 39">
            <a:extLst>
              <a:ext uri="{FF2B5EF4-FFF2-40B4-BE49-F238E27FC236}">
                <a16:creationId xmlns:a16="http://schemas.microsoft.com/office/drawing/2014/main" id="{82F68FC3-7C53-4EA8-A3DC-D78301E27CDE}"/>
              </a:ext>
            </a:extLst>
          </p:cNvPr>
          <p:cNvGrpSpPr/>
          <p:nvPr/>
        </p:nvGrpSpPr>
        <p:grpSpPr>
          <a:xfrm>
            <a:off x="611560" y="2067694"/>
            <a:ext cx="8280920" cy="892552"/>
            <a:chOff x="862376" y="1269611"/>
            <a:chExt cx="8280920" cy="892552"/>
          </a:xfrm>
        </p:grpSpPr>
        <p:sp>
          <p:nvSpPr>
            <p:cNvPr id="41" name="Rectangle 31">
              <a:extLst>
                <a:ext uri="{FF2B5EF4-FFF2-40B4-BE49-F238E27FC236}">
                  <a16:creationId xmlns:a16="http://schemas.microsoft.com/office/drawing/2014/main" id="{E95D3B94-D364-47E2-B840-CF29FF363F85}"/>
                </a:ext>
              </a:extLst>
            </p:cNvPr>
            <p:cNvSpPr>
              <a:spLocks noChangeArrowheads="1"/>
            </p:cNvSpPr>
            <p:nvPr/>
          </p:nvSpPr>
          <p:spPr bwMode="auto">
            <a:xfrm>
              <a:off x="862376" y="1269611"/>
              <a:ext cx="828092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）建立与球形导体同心的球坐标系。经一维性分析可知                     。设内导体带电为</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，则由高斯定律积分方程得</a:t>
              </a:r>
            </a:p>
          </p:txBody>
        </p:sp>
        <p:graphicFrame>
          <p:nvGraphicFramePr>
            <p:cNvPr id="42" name="对象 41">
              <a:extLst>
                <a:ext uri="{FF2B5EF4-FFF2-40B4-BE49-F238E27FC236}">
                  <a16:creationId xmlns:a16="http://schemas.microsoft.com/office/drawing/2014/main" id="{C6CA353A-FCB0-4E28-B768-BCBBAAAD763B}"/>
                </a:ext>
              </a:extLst>
            </p:cNvPr>
            <p:cNvGraphicFramePr>
              <a:graphicFrameLocks noChangeAspect="1"/>
            </p:cNvGraphicFramePr>
            <p:nvPr>
              <p:extLst>
                <p:ext uri="{D42A27DB-BD31-4B8C-83A1-F6EECF244321}">
                  <p14:modId xmlns:p14="http://schemas.microsoft.com/office/powerpoint/2010/main" val="229713179"/>
                </p:ext>
              </p:extLst>
            </p:nvPr>
          </p:nvGraphicFramePr>
          <p:xfrm>
            <a:off x="7523624" y="1400446"/>
            <a:ext cx="1270000" cy="401677"/>
          </p:xfrm>
          <a:graphic>
            <a:graphicData uri="http://schemas.openxmlformats.org/presentationml/2006/ole">
              <mc:AlternateContent xmlns:mc="http://schemas.openxmlformats.org/markup-compatibility/2006">
                <mc:Choice xmlns:v="urn:schemas-microsoft-com:vml" Requires="v">
                  <p:oleObj name="Equation" r:id="rId12" imgW="927000" imgH="253800" progId="Equation.DSMT4">
                    <p:embed/>
                  </p:oleObj>
                </mc:Choice>
                <mc:Fallback>
                  <p:oleObj name="Equation" r:id="rId12" imgW="927000" imgH="253800" progId="Equation.DSMT4">
                    <p:embed/>
                    <p:pic>
                      <p:nvPicPr>
                        <p:cNvPr id="59" name="对象 58">
                          <a:extLst>
                            <a:ext uri="{FF2B5EF4-FFF2-40B4-BE49-F238E27FC236}">
                              <a16:creationId xmlns:a16="http://schemas.microsoft.com/office/drawing/2014/main" id="{C6CA353A-FCB0-4E28-B768-BCBBAAAD763B}"/>
                            </a:ext>
                          </a:extLst>
                        </p:cNvPr>
                        <p:cNvPicPr/>
                        <p:nvPr/>
                      </p:nvPicPr>
                      <p:blipFill>
                        <a:blip r:embed="rId13"/>
                        <a:stretch>
                          <a:fillRect/>
                        </a:stretch>
                      </p:blipFill>
                      <p:spPr>
                        <a:xfrm>
                          <a:off x="7523624" y="1400446"/>
                          <a:ext cx="1270000" cy="401677"/>
                        </a:xfrm>
                        <a:prstGeom prst="rect">
                          <a:avLst/>
                        </a:prstGeom>
                      </p:spPr>
                    </p:pic>
                  </p:oleObj>
                </mc:Fallback>
              </mc:AlternateContent>
            </a:graphicData>
          </a:graphic>
        </p:graphicFrame>
      </p:grpSp>
      <p:sp>
        <p:nvSpPr>
          <p:cNvPr id="43" name="Rectangle 30"/>
          <p:cNvSpPr>
            <a:spLocks noChangeArrowheads="1"/>
          </p:cNvSpPr>
          <p:nvPr/>
        </p:nvSpPr>
        <p:spPr bwMode="auto">
          <a:xfrm>
            <a:off x="179512" y="215145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4" name="Object 7"/>
          <p:cNvGraphicFramePr>
            <a:graphicFrameLocks noChangeAspect="1"/>
          </p:cNvGraphicFramePr>
          <p:nvPr>
            <p:extLst>
              <p:ext uri="{D42A27DB-BD31-4B8C-83A1-F6EECF244321}">
                <p14:modId xmlns:p14="http://schemas.microsoft.com/office/powerpoint/2010/main" val="1318876763"/>
              </p:ext>
            </p:extLst>
          </p:nvPr>
        </p:nvGraphicFramePr>
        <p:xfrm>
          <a:off x="3937000" y="2862883"/>
          <a:ext cx="1989138" cy="788987"/>
        </p:xfrm>
        <a:graphic>
          <a:graphicData uri="http://schemas.openxmlformats.org/presentationml/2006/ole">
            <mc:AlternateContent xmlns:mc="http://schemas.openxmlformats.org/markup-compatibility/2006">
              <mc:Choice xmlns:v="urn:schemas-microsoft-com:vml" Requires="v">
                <p:oleObj name="Equation" r:id="rId14" imgW="1066680" imgH="431640" progId="Equation.DSMT4">
                  <p:embed/>
                </p:oleObj>
              </mc:Choice>
              <mc:Fallback>
                <p:oleObj name="Equation" r:id="rId14" imgW="1066680" imgH="431640" progId="Equation.DSMT4">
                  <p:embed/>
                  <p:pic>
                    <p:nvPicPr>
                      <p:cNvPr id="16" name="Object 7"/>
                      <p:cNvPicPr>
                        <a:picLocks noChangeAspect="1" noChangeArrowheads="1"/>
                      </p:cNvPicPr>
                      <p:nvPr/>
                    </p:nvPicPr>
                    <p:blipFill>
                      <a:blip r:embed="rId15"/>
                      <a:srcRect/>
                      <a:stretch>
                        <a:fillRect/>
                      </a:stretch>
                    </p:blipFill>
                    <p:spPr bwMode="auto">
                      <a:xfrm>
                        <a:off x="3937000" y="2862883"/>
                        <a:ext cx="1989138" cy="788987"/>
                      </a:xfrm>
                      <a:prstGeom prst="rect">
                        <a:avLst/>
                      </a:prstGeom>
                      <a:noFill/>
                    </p:spPr>
                  </p:pic>
                </p:oleObj>
              </mc:Fallback>
            </mc:AlternateContent>
          </a:graphicData>
        </a:graphic>
      </p:graphicFrame>
      <p:graphicFrame>
        <p:nvGraphicFramePr>
          <p:cNvPr id="45" name="Object 8"/>
          <p:cNvGraphicFramePr>
            <a:graphicFrameLocks noChangeAspect="1"/>
          </p:cNvGraphicFramePr>
          <p:nvPr>
            <p:extLst>
              <p:ext uri="{D42A27DB-BD31-4B8C-83A1-F6EECF244321}">
                <p14:modId xmlns:p14="http://schemas.microsoft.com/office/powerpoint/2010/main" val="152378537"/>
              </p:ext>
            </p:extLst>
          </p:nvPr>
        </p:nvGraphicFramePr>
        <p:xfrm>
          <a:off x="3563888" y="4011910"/>
          <a:ext cx="3087687" cy="765175"/>
        </p:xfrm>
        <a:graphic>
          <a:graphicData uri="http://schemas.openxmlformats.org/presentationml/2006/ole">
            <mc:AlternateContent xmlns:mc="http://schemas.openxmlformats.org/markup-compatibility/2006">
              <mc:Choice xmlns:v="urn:schemas-microsoft-com:vml" Requires="v">
                <p:oleObj name="Equation" r:id="rId16" imgW="1701720" imgH="444240" progId="Equation.DSMT4">
                  <p:embed/>
                </p:oleObj>
              </mc:Choice>
              <mc:Fallback>
                <p:oleObj name="Equation" r:id="rId16" imgW="1701720" imgH="444240" progId="Equation.DSMT4">
                  <p:embed/>
                  <p:pic>
                    <p:nvPicPr>
                      <p:cNvPr id="17" name="Object 8"/>
                      <p:cNvPicPr>
                        <a:picLocks noChangeAspect="1" noChangeArrowheads="1"/>
                      </p:cNvPicPr>
                      <p:nvPr/>
                    </p:nvPicPr>
                    <p:blipFill>
                      <a:blip r:embed="rId17"/>
                      <a:srcRect/>
                      <a:stretch>
                        <a:fillRect/>
                      </a:stretch>
                    </p:blipFill>
                    <p:spPr bwMode="auto">
                      <a:xfrm>
                        <a:off x="3563888" y="4011910"/>
                        <a:ext cx="3087687" cy="765175"/>
                      </a:xfrm>
                      <a:prstGeom prst="rect">
                        <a:avLst/>
                      </a:prstGeom>
                      <a:noFill/>
                    </p:spPr>
                  </p:pic>
                </p:oleObj>
              </mc:Fallback>
            </mc:AlternateContent>
          </a:graphicData>
        </a:graphic>
      </p:graphicFrame>
      <p:sp>
        <p:nvSpPr>
          <p:cNvPr id="46" name="Text Box 9"/>
          <p:cNvSpPr txBox="1">
            <a:spLocks noChangeArrowheads="1"/>
          </p:cNvSpPr>
          <p:nvPr/>
        </p:nvSpPr>
        <p:spPr bwMode="auto">
          <a:xfrm>
            <a:off x="1907704" y="3579862"/>
            <a:ext cx="3359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同心导体间的电压</a:t>
            </a:r>
          </a:p>
        </p:txBody>
      </p:sp>
    </p:spTree>
    <p:extLst>
      <p:ext uri="{BB962C8B-B14F-4D97-AF65-F5344CB8AC3E}">
        <p14:creationId xmlns:p14="http://schemas.microsoft.com/office/powerpoint/2010/main" val="9293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22" presetClass="entr" presetSubtype="1"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par>
                                <p:cTn id="16" presetID="22" presetClass="entr" presetSubtype="1"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up)">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11510"/>
            <a:ext cx="2765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因此该电容器的电容为</a:t>
            </a:r>
          </a:p>
        </p:txBody>
      </p:sp>
      <p:graphicFrame>
        <p:nvGraphicFramePr>
          <p:cNvPr id="3" name="Object 8"/>
          <p:cNvGraphicFramePr>
            <a:graphicFrameLocks noChangeAspect="1"/>
          </p:cNvGraphicFramePr>
          <p:nvPr>
            <p:extLst>
              <p:ext uri="{D42A27DB-BD31-4B8C-83A1-F6EECF244321}">
                <p14:modId xmlns:p14="http://schemas.microsoft.com/office/powerpoint/2010/main" val="4033210378"/>
              </p:ext>
            </p:extLst>
          </p:nvPr>
        </p:nvGraphicFramePr>
        <p:xfrm>
          <a:off x="3673078" y="267494"/>
          <a:ext cx="2051050" cy="744538"/>
        </p:xfrm>
        <a:graphic>
          <a:graphicData uri="http://schemas.openxmlformats.org/presentationml/2006/ole">
            <mc:AlternateContent xmlns:mc="http://schemas.openxmlformats.org/markup-compatibility/2006">
              <mc:Choice xmlns:v="urn:schemas-microsoft-com:vml" Requires="v">
                <p:oleObj name="Equation" r:id="rId3" imgW="1130040" imgH="431640" progId="Equation.DSMT4">
                  <p:embed/>
                </p:oleObj>
              </mc:Choice>
              <mc:Fallback>
                <p:oleObj name="Equation" r:id="rId3" imgW="1130040" imgH="431640" progId="Equation.DSMT4">
                  <p:embed/>
                  <p:pic>
                    <p:nvPicPr>
                      <p:cNvPr id="45" name="Object 8"/>
                      <p:cNvPicPr>
                        <a:picLocks noChangeAspect="1" noChangeArrowheads="1"/>
                      </p:cNvPicPr>
                      <p:nvPr/>
                    </p:nvPicPr>
                    <p:blipFill>
                      <a:blip r:embed="rId4"/>
                      <a:srcRect/>
                      <a:stretch>
                        <a:fillRect/>
                      </a:stretch>
                    </p:blipFill>
                    <p:spPr bwMode="auto">
                      <a:xfrm>
                        <a:off x="3673078" y="267494"/>
                        <a:ext cx="2051050" cy="744538"/>
                      </a:xfrm>
                      <a:prstGeom prst="rect">
                        <a:avLst/>
                      </a:prstGeom>
                      <a:noFill/>
                    </p:spPr>
                  </p:pic>
                </p:oleObj>
              </mc:Fallback>
            </mc:AlternateContent>
          </a:graphicData>
        </a:graphic>
      </p:graphicFrame>
      <p:sp>
        <p:nvSpPr>
          <p:cNvPr id="4" name="矩形 3"/>
          <p:cNvSpPr/>
          <p:nvPr/>
        </p:nvSpPr>
        <p:spPr>
          <a:xfrm>
            <a:off x="179512" y="1091520"/>
            <a:ext cx="85689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根据极化强度矢量与电位移矢量的关系，可得</a:t>
            </a:r>
          </a:p>
        </p:txBody>
      </p:sp>
      <p:graphicFrame>
        <p:nvGraphicFramePr>
          <p:cNvPr id="15" name="对象 14">
            <a:extLst>
              <a:ext uri="{FF2B5EF4-FFF2-40B4-BE49-F238E27FC236}">
                <a16:creationId xmlns:a16="http://schemas.microsoft.com/office/drawing/2014/main" id="{65EF2392-E9F5-454A-AD0E-5E656C35FA1D}"/>
              </a:ext>
            </a:extLst>
          </p:cNvPr>
          <p:cNvGraphicFramePr>
            <a:graphicFrameLocks noChangeAspect="1"/>
          </p:cNvGraphicFramePr>
          <p:nvPr>
            <p:extLst>
              <p:ext uri="{D42A27DB-BD31-4B8C-83A1-F6EECF244321}">
                <p14:modId xmlns:p14="http://schemas.microsoft.com/office/powerpoint/2010/main" val="1539133437"/>
              </p:ext>
            </p:extLst>
          </p:nvPr>
        </p:nvGraphicFramePr>
        <p:xfrm>
          <a:off x="1403648" y="1707654"/>
          <a:ext cx="6433435" cy="792088"/>
        </p:xfrm>
        <a:graphic>
          <a:graphicData uri="http://schemas.openxmlformats.org/presentationml/2006/ole">
            <mc:AlternateContent xmlns:mc="http://schemas.openxmlformats.org/markup-compatibility/2006">
              <mc:Choice xmlns:v="urn:schemas-microsoft-com:vml" Requires="v">
                <p:oleObj name="Equation" r:id="rId5" imgW="3504960" imgH="431640" progId="Equation.DSMT4">
                  <p:embed/>
                </p:oleObj>
              </mc:Choice>
              <mc:Fallback>
                <p:oleObj name="Equation" r:id="rId5" imgW="3504960" imgH="431640" progId="Equation.DSMT4">
                  <p:embed/>
                  <p:pic>
                    <p:nvPicPr>
                      <p:cNvPr id="5" name="对象 4">
                        <a:extLst>
                          <a:ext uri="{FF2B5EF4-FFF2-40B4-BE49-F238E27FC236}">
                            <a16:creationId xmlns:a16="http://schemas.microsoft.com/office/drawing/2014/main" id="{65EF2392-E9F5-454A-AD0E-5E656C35FA1D}"/>
                          </a:ext>
                        </a:extLst>
                      </p:cNvPr>
                      <p:cNvPicPr/>
                      <p:nvPr/>
                    </p:nvPicPr>
                    <p:blipFill>
                      <a:blip r:embed="rId6"/>
                      <a:stretch>
                        <a:fillRect/>
                      </a:stretch>
                    </p:blipFill>
                    <p:spPr>
                      <a:xfrm>
                        <a:off x="1403648" y="1707654"/>
                        <a:ext cx="6433435" cy="792088"/>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86B2DE4A-DFA4-45BB-A784-D86DD812C8AC}"/>
              </a:ext>
            </a:extLst>
          </p:cNvPr>
          <p:cNvSpPr/>
          <p:nvPr/>
        </p:nvSpPr>
        <p:spPr>
          <a:xfrm>
            <a:off x="827584" y="3644552"/>
            <a:ext cx="1991251" cy="400110"/>
          </a:xfrm>
          <a:prstGeom prst="rect">
            <a:avLst/>
          </a:prstGeom>
        </p:spPr>
        <p:txBody>
          <a:bodyPr wrap="non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极化电荷面密度</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471FE4ED-E839-4092-9425-1A82C0160A27}"/>
              </a:ext>
            </a:extLst>
          </p:cNvPr>
          <p:cNvSpPr/>
          <p:nvPr/>
        </p:nvSpPr>
        <p:spPr>
          <a:xfrm>
            <a:off x="827584" y="2780456"/>
            <a:ext cx="1991251" cy="400110"/>
          </a:xfrm>
          <a:prstGeom prst="rect">
            <a:avLst/>
          </a:prstGeom>
        </p:spPr>
        <p:txBody>
          <a:bodyPr wrap="non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极化</a:t>
            </a:r>
            <a:r>
              <a:rPr lang="zh-CN" altLang="en-US" sz="2000" b="1" kern="100" dirty="0">
                <a:latin typeface="等线" panose="02010600030101010101" pitchFamily="2" charset="-122"/>
                <a:cs typeface="Times New Roman" panose="02020603050405020304" pitchFamily="18" charset="0"/>
              </a:rPr>
              <a:t>体</a:t>
            </a:r>
            <a:r>
              <a:rPr lang="zh-CN" altLang="zh-CN" sz="2000" b="1" kern="100" dirty="0">
                <a:latin typeface="等线" panose="02010600030101010101" pitchFamily="2" charset="-122"/>
                <a:cs typeface="Times New Roman" panose="02020603050405020304" pitchFamily="18" charset="0"/>
              </a:rPr>
              <a:t>电荷密度</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ACFA793C-76F2-4642-9571-FE884C658A3E}"/>
              </a:ext>
            </a:extLst>
          </p:cNvPr>
          <p:cNvGraphicFramePr>
            <a:graphicFrameLocks noChangeAspect="1"/>
          </p:cNvGraphicFramePr>
          <p:nvPr>
            <p:extLst>
              <p:ext uri="{D42A27DB-BD31-4B8C-83A1-F6EECF244321}">
                <p14:modId xmlns:p14="http://schemas.microsoft.com/office/powerpoint/2010/main" val="2314957592"/>
              </p:ext>
            </p:extLst>
          </p:nvPr>
        </p:nvGraphicFramePr>
        <p:xfrm>
          <a:off x="3131839" y="2636440"/>
          <a:ext cx="4896545" cy="720080"/>
        </p:xfrm>
        <a:graphic>
          <a:graphicData uri="http://schemas.openxmlformats.org/presentationml/2006/ole">
            <mc:AlternateContent xmlns:mc="http://schemas.openxmlformats.org/markup-compatibility/2006">
              <mc:Choice xmlns:v="urn:schemas-microsoft-com:vml" Requires="v">
                <p:oleObj name="Equation" r:id="rId7" imgW="2705040" imgH="431640" progId="Equation.DSMT4">
                  <p:embed/>
                </p:oleObj>
              </mc:Choice>
              <mc:Fallback>
                <p:oleObj name="Equation" r:id="rId7" imgW="2705040" imgH="431640" progId="Equation.DSMT4">
                  <p:embed/>
                  <p:pic>
                    <p:nvPicPr>
                      <p:cNvPr id="10" name="对象 9">
                        <a:extLst>
                          <a:ext uri="{FF2B5EF4-FFF2-40B4-BE49-F238E27FC236}">
                            <a16:creationId xmlns:a16="http://schemas.microsoft.com/office/drawing/2014/main" id="{ACFA793C-76F2-4642-9571-FE884C658A3E}"/>
                          </a:ext>
                        </a:extLst>
                      </p:cNvPr>
                      <p:cNvPicPr/>
                      <p:nvPr/>
                    </p:nvPicPr>
                    <p:blipFill>
                      <a:blip r:embed="rId8"/>
                      <a:stretch>
                        <a:fillRect/>
                      </a:stretch>
                    </p:blipFill>
                    <p:spPr>
                      <a:xfrm>
                        <a:off x="3131839" y="2636440"/>
                        <a:ext cx="4896545" cy="72008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26D4C210-38D8-4D31-98EF-AAE8AC9FED65}"/>
              </a:ext>
            </a:extLst>
          </p:cNvPr>
          <p:cNvGraphicFramePr>
            <a:graphicFrameLocks noChangeAspect="1"/>
          </p:cNvGraphicFramePr>
          <p:nvPr>
            <p:extLst>
              <p:ext uri="{D42A27DB-BD31-4B8C-83A1-F6EECF244321}">
                <p14:modId xmlns:p14="http://schemas.microsoft.com/office/powerpoint/2010/main" val="3150788770"/>
              </p:ext>
            </p:extLst>
          </p:nvPr>
        </p:nvGraphicFramePr>
        <p:xfrm>
          <a:off x="3131840" y="3435846"/>
          <a:ext cx="3598496" cy="1440160"/>
        </p:xfrm>
        <a:graphic>
          <a:graphicData uri="http://schemas.openxmlformats.org/presentationml/2006/ole">
            <mc:AlternateContent xmlns:mc="http://schemas.openxmlformats.org/markup-compatibility/2006">
              <mc:Choice xmlns:v="urn:schemas-microsoft-com:vml" Requires="v">
                <p:oleObj name="Equation" r:id="rId9" imgW="2222280" imgH="888840" progId="Equation.DSMT4">
                  <p:embed/>
                </p:oleObj>
              </mc:Choice>
              <mc:Fallback>
                <p:oleObj name="Equation" r:id="rId9" imgW="2222280" imgH="888840" progId="Equation.DSMT4">
                  <p:embed/>
                  <p:pic>
                    <p:nvPicPr>
                      <p:cNvPr id="17" name="对象 16">
                        <a:extLst>
                          <a:ext uri="{FF2B5EF4-FFF2-40B4-BE49-F238E27FC236}">
                            <a16:creationId xmlns:a16="http://schemas.microsoft.com/office/drawing/2014/main" id="{26D4C210-38D8-4D31-98EF-AAE8AC9FED65}"/>
                          </a:ext>
                        </a:extLst>
                      </p:cNvPr>
                      <p:cNvPicPr/>
                      <p:nvPr/>
                    </p:nvPicPr>
                    <p:blipFill>
                      <a:blip r:embed="rId10"/>
                      <a:stretch>
                        <a:fillRect/>
                      </a:stretch>
                    </p:blipFill>
                    <p:spPr>
                      <a:xfrm>
                        <a:off x="3131840" y="3435846"/>
                        <a:ext cx="3598496" cy="1440160"/>
                      </a:xfrm>
                      <a:prstGeom prst="rect">
                        <a:avLst/>
                      </a:prstGeom>
                    </p:spPr>
                  </p:pic>
                </p:oleObj>
              </mc:Fallback>
            </mc:AlternateContent>
          </a:graphicData>
        </a:graphic>
      </p:graphicFrame>
    </p:spTree>
    <p:extLst>
      <p:ext uri="{BB962C8B-B14F-4D97-AF65-F5344CB8AC3E}">
        <p14:creationId xmlns:p14="http://schemas.microsoft.com/office/powerpoint/2010/main" val="131352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72008" y="123478"/>
            <a:ext cx="9036496" cy="10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10】</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如图所示的平行双线传输线，导线半径为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，两导线的轴线距离为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，且</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&gt;&gt; </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，求传输线单位长度的电容。</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grpSp>
        <p:nvGrpSpPr>
          <p:cNvPr id="4" name="Group 96"/>
          <p:cNvGrpSpPr>
            <a:grpSpLocks/>
          </p:cNvGrpSpPr>
          <p:nvPr/>
        </p:nvGrpSpPr>
        <p:grpSpPr bwMode="auto">
          <a:xfrm>
            <a:off x="683568" y="1203598"/>
            <a:ext cx="5687600" cy="892175"/>
            <a:chOff x="596" y="1683"/>
            <a:chExt cx="3418" cy="562"/>
          </a:xfrm>
        </p:grpSpPr>
        <p:graphicFrame>
          <p:nvGraphicFramePr>
            <p:cNvPr id="5" name="Object 1107"/>
            <p:cNvGraphicFramePr>
              <a:graphicFrameLocks noChangeAspect="1"/>
            </p:cNvGraphicFramePr>
            <p:nvPr>
              <p:extLst>
                <p:ext uri="{D42A27DB-BD31-4B8C-83A1-F6EECF244321}">
                  <p14:modId xmlns:p14="http://schemas.microsoft.com/office/powerpoint/2010/main" val="349348510"/>
                </p:ext>
              </p:extLst>
            </p:nvPr>
          </p:nvGraphicFramePr>
          <p:xfrm>
            <a:off x="3062" y="1725"/>
            <a:ext cx="278" cy="250"/>
          </p:xfrm>
          <a:graphic>
            <a:graphicData uri="http://schemas.openxmlformats.org/presentationml/2006/ole">
              <mc:AlternateContent xmlns:mc="http://schemas.openxmlformats.org/markup-compatibility/2006">
                <mc:Choice xmlns:v="urn:schemas-microsoft-com:vml" Requires="v">
                  <p:oleObj name="Equation" r:id="rId3" imgW="197280" imgH="160920" progId="Equation.DSMT4">
                    <p:embed/>
                  </p:oleObj>
                </mc:Choice>
                <mc:Fallback>
                  <p:oleObj name="Equation" r:id="rId3" imgW="197280" imgH="160920" progId="Equation.DSMT4">
                    <p:embed/>
                    <p:pic>
                      <p:nvPicPr>
                        <p:cNvPr id="48165" name="Object 1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2" y="1725"/>
                          <a:ext cx="278" cy="250"/>
                        </a:xfrm>
                        <a:prstGeom prst="rect">
                          <a:avLst/>
                        </a:prstGeom>
                        <a:noFill/>
                      </p:spPr>
                    </p:pic>
                  </p:oleObj>
                </mc:Fallback>
              </mc:AlternateContent>
            </a:graphicData>
          </a:graphic>
        </p:graphicFrame>
        <p:sp>
          <p:nvSpPr>
            <p:cNvPr id="6" name="Rectangle 1111"/>
            <p:cNvSpPr>
              <a:spLocks noChangeArrowheads="1"/>
            </p:cNvSpPr>
            <p:nvPr/>
          </p:nvSpPr>
          <p:spPr bwMode="auto">
            <a:xfrm>
              <a:off x="596" y="1683"/>
              <a:ext cx="3418"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设两导线上的单位长度带电量分别为       和       。</a:t>
              </a: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通过叠加原理可得</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1114"/>
            <p:cNvGraphicFramePr>
              <a:graphicFrameLocks noChangeAspect="1"/>
            </p:cNvGraphicFramePr>
            <p:nvPr>
              <p:extLst>
                <p:ext uri="{D42A27DB-BD31-4B8C-83A1-F6EECF244321}">
                  <p14:modId xmlns:p14="http://schemas.microsoft.com/office/powerpoint/2010/main" val="390351334"/>
                </p:ext>
              </p:extLst>
            </p:nvPr>
          </p:nvGraphicFramePr>
          <p:xfrm>
            <a:off x="3494" y="1730"/>
            <a:ext cx="260" cy="245"/>
          </p:xfrm>
          <a:graphic>
            <a:graphicData uri="http://schemas.openxmlformats.org/presentationml/2006/ole">
              <mc:AlternateContent xmlns:mc="http://schemas.openxmlformats.org/markup-compatibility/2006">
                <mc:Choice xmlns:v="urn:schemas-microsoft-com:vml" Requires="v">
                  <p:oleObj name="Equation" r:id="rId5" imgW="189720" imgH="160920" progId="Equation.DSMT4">
                    <p:embed/>
                  </p:oleObj>
                </mc:Choice>
                <mc:Fallback>
                  <p:oleObj name="Equation" r:id="rId5" imgW="189720" imgH="160920" progId="Equation.DSMT4">
                    <p:embed/>
                    <p:pic>
                      <p:nvPicPr>
                        <p:cNvPr id="48167" name="Object 1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 y="1730"/>
                          <a:ext cx="260" cy="245"/>
                        </a:xfrm>
                        <a:prstGeom prst="rect">
                          <a:avLst/>
                        </a:prstGeom>
                        <a:noFill/>
                      </p:spPr>
                    </p:pic>
                  </p:oleObj>
                </mc:Fallback>
              </mc:AlternateContent>
            </a:graphicData>
          </a:graphic>
        </p:graphicFrame>
      </p:grpSp>
      <p:graphicFrame>
        <p:nvGraphicFramePr>
          <p:cNvPr id="9" name="Object 1122"/>
          <p:cNvGraphicFramePr>
            <a:graphicFrameLocks noChangeAspect="1"/>
          </p:cNvGraphicFramePr>
          <p:nvPr>
            <p:extLst>
              <p:ext uri="{D42A27DB-BD31-4B8C-83A1-F6EECF244321}">
                <p14:modId xmlns:p14="http://schemas.microsoft.com/office/powerpoint/2010/main" val="2045577298"/>
              </p:ext>
            </p:extLst>
          </p:nvPr>
        </p:nvGraphicFramePr>
        <p:xfrm>
          <a:off x="2195736" y="2139702"/>
          <a:ext cx="3063179" cy="518792"/>
        </p:xfrm>
        <a:graphic>
          <a:graphicData uri="http://schemas.openxmlformats.org/presentationml/2006/ole">
            <mc:AlternateContent xmlns:mc="http://schemas.openxmlformats.org/markup-compatibility/2006">
              <mc:Choice xmlns:v="urn:schemas-microsoft-com:vml" Requires="v">
                <p:oleObj name="Equation" r:id="rId7" imgW="1739880" imgH="279360" progId="Equation.DSMT4">
                  <p:embed/>
                </p:oleObj>
              </mc:Choice>
              <mc:Fallback>
                <p:oleObj name="Equation" r:id="rId7" imgW="1739880" imgH="279360" progId="Equation.DSMT4">
                  <p:embed/>
                  <p:pic>
                    <p:nvPicPr>
                      <p:cNvPr id="535650" name="Object 1122"/>
                      <p:cNvPicPr>
                        <a:picLocks noChangeAspect="1" noChangeArrowheads="1"/>
                      </p:cNvPicPr>
                      <p:nvPr/>
                    </p:nvPicPr>
                    <p:blipFill>
                      <a:blip r:embed="rId8"/>
                      <a:srcRect/>
                      <a:stretch>
                        <a:fillRect/>
                      </a:stretch>
                    </p:blipFill>
                    <p:spPr bwMode="auto">
                      <a:xfrm>
                        <a:off x="2195736" y="2139702"/>
                        <a:ext cx="3063179" cy="518792"/>
                      </a:xfrm>
                      <a:prstGeom prst="rect">
                        <a:avLst/>
                      </a:prstGeom>
                      <a:noFill/>
                    </p:spPr>
                  </p:pic>
                </p:oleObj>
              </mc:Fallback>
            </mc:AlternateContent>
          </a:graphicData>
        </a:graphic>
      </p:graphicFrame>
      <p:grpSp>
        <p:nvGrpSpPr>
          <p:cNvPr id="14" name="Group 91"/>
          <p:cNvGrpSpPr>
            <a:grpSpLocks/>
          </p:cNvGrpSpPr>
          <p:nvPr/>
        </p:nvGrpSpPr>
        <p:grpSpPr bwMode="auto">
          <a:xfrm>
            <a:off x="6300192" y="1131590"/>
            <a:ext cx="2736442" cy="1656184"/>
            <a:chOff x="3552" y="1632"/>
            <a:chExt cx="2202" cy="1542"/>
          </a:xfrm>
        </p:grpSpPr>
        <p:sp>
          <p:nvSpPr>
            <p:cNvPr id="15" name="Rectangle 66"/>
            <p:cNvSpPr>
              <a:spLocks noChangeArrowheads="1"/>
            </p:cNvSpPr>
            <p:nvPr/>
          </p:nvSpPr>
          <p:spPr bwMode="auto">
            <a:xfrm>
              <a:off x="3552" y="1632"/>
              <a:ext cx="2202" cy="1542"/>
            </a:xfrm>
            <a:prstGeom prst="rect">
              <a:avLst/>
            </a:prstGeom>
            <a:solidFill>
              <a:srgbClr val="CCFFFF"/>
            </a:solidFill>
            <a:ln w="9525">
              <a:solidFill>
                <a:schemeClr val="accent1"/>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16" name="Oval 68"/>
            <p:cNvSpPr>
              <a:spLocks noChangeArrowheads="1"/>
            </p:cNvSpPr>
            <p:nvPr/>
          </p:nvSpPr>
          <p:spPr bwMode="auto">
            <a:xfrm>
              <a:off x="3815" y="2469"/>
              <a:ext cx="212" cy="219"/>
            </a:xfrm>
            <a:prstGeom prst="ellipse">
              <a:avLst/>
            </a:prstGeom>
            <a:solidFill>
              <a:srgbClr val="F49100"/>
            </a:solidFill>
            <a:ln w="9525">
              <a:round/>
              <a:headEnd/>
              <a:tailEnd/>
            </a:ln>
            <a:scene3d>
              <a:camera prst="legacyPerspectiveTopRight">
                <a:rot lat="1200000" lon="1500000" rev="0"/>
              </a:camera>
              <a:lightRig rig="legacyFlat4" dir="b"/>
            </a:scene3d>
            <a:sp3d extrusionH="2513000" prstMaterial="legacyMatte">
              <a:bevelT w="13500" h="13500" prst="angle"/>
              <a:bevelB w="13500" h="13500" prst="angle"/>
              <a:extrusionClr>
                <a:srgbClr val="F49100"/>
              </a:extrusionClr>
              <a:contourClr>
                <a:srgbClr val="F49100"/>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graphicFrame>
          <p:nvGraphicFramePr>
            <p:cNvPr id="17" name="Object 69"/>
            <p:cNvGraphicFramePr>
              <a:graphicFrameLocks noChangeAspect="1"/>
            </p:cNvGraphicFramePr>
            <p:nvPr/>
          </p:nvGraphicFramePr>
          <p:xfrm>
            <a:off x="5271" y="2554"/>
            <a:ext cx="169" cy="191"/>
          </p:xfrm>
          <a:graphic>
            <a:graphicData uri="http://schemas.openxmlformats.org/presentationml/2006/ole">
              <mc:AlternateContent xmlns:mc="http://schemas.openxmlformats.org/markup-compatibility/2006">
                <mc:Choice xmlns:v="urn:schemas-microsoft-com:vml" Requires="v">
                  <p:oleObj name="Equation" r:id="rId9" imgW="80280" imgH="95040" progId="Equation.3">
                    <p:embed/>
                  </p:oleObj>
                </mc:Choice>
                <mc:Fallback>
                  <p:oleObj name="Equation" r:id="rId9" imgW="80280" imgH="95040" progId="Equation.3">
                    <p:embed/>
                    <p:pic>
                      <p:nvPicPr>
                        <p:cNvPr id="48143"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1" y="2554"/>
                          <a:ext cx="169"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0"/>
            <p:cNvGraphicFramePr>
              <a:graphicFrameLocks noChangeAspect="1"/>
            </p:cNvGraphicFramePr>
            <p:nvPr/>
          </p:nvGraphicFramePr>
          <p:xfrm>
            <a:off x="3909" y="1776"/>
            <a:ext cx="177" cy="214"/>
          </p:xfrm>
          <a:graphic>
            <a:graphicData uri="http://schemas.openxmlformats.org/presentationml/2006/ole">
              <mc:AlternateContent xmlns:mc="http://schemas.openxmlformats.org/markup-compatibility/2006">
                <mc:Choice xmlns:v="urn:schemas-microsoft-com:vml" Requires="v">
                  <p:oleObj name="Equation" r:id="rId11" imgW="95040" imgH="109800" progId="Equation.3">
                    <p:embed/>
                  </p:oleObj>
                </mc:Choice>
                <mc:Fallback>
                  <p:oleObj name="Equation" r:id="rId11" imgW="95040" imgH="109800" progId="Equation.3">
                    <p:embed/>
                    <p:pic>
                      <p:nvPicPr>
                        <p:cNvPr id="48144"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9" y="1776"/>
                          <a:ext cx="17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1"/>
            <p:cNvGraphicFramePr>
              <a:graphicFrameLocks noChangeAspect="1"/>
            </p:cNvGraphicFramePr>
            <p:nvPr/>
          </p:nvGraphicFramePr>
          <p:xfrm>
            <a:off x="3630" y="2819"/>
            <a:ext cx="150" cy="155"/>
          </p:xfrm>
          <a:graphic>
            <a:graphicData uri="http://schemas.openxmlformats.org/presentationml/2006/ole">
              <mc:AlternateContent xmlns:mc="http://schemas.openxmlformats.org/markup-compatibility/2006">
                <mc:Choice xmlns:v="urn:schemas-microsoft-com:vml" Requires="v">
                  <p:oleObj name="Equation" r:id="rId13" imgW="80280" imgH="80280" progId="Equation.3">
                    <p:embed/>
                  </p:oleObj>
                </mc:Choice>
                <mc:Fallback>
                  <p:oleObj name="Equation" r:id="rId13" imgW="80280" imgH="80280" progId="Equation.3">
                    <p:embed/>
                    <p:pic>
                      <p:nvPicPr>
                        <p:cNvPr id="48145"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0" y="2819"/>
                          <a:ext cx="150" cy="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72"/>
            <p:cNvSpPr>
              <a:spLocks noChangeShapeType="1"/>
            </p:cNvSpPr>
            <p:nvPr/>
          </p:nvSpPr>
          <p:spPr bwMode="auto">
            <a:xfrm>
              <a:off x="3600" y="2731"/>
              <a:ext cx="187" cy="0"/>
            </a:xfrm>
            <a:prstGeom prst="line">
              <a:avLst/>
            </a:prstGeom>
            <a:noFill/>
            <a:ln w="15875">
              <a:solidFill>
                <a:srgbClr val="FF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1" name="Line 73"/>
            <p:cNvSpPr>
              <a:spLocks noChangeShapeType="1"/>
            </p:cNvSpPr>
            <p:nvPr/>
          </p:nvSpPr>
          <p:spPr bwMode="auto">
            <a:xfrm flipV="1">
              <a:off x="3930" y="2910"/>
              <a:ext cx="765" cy="0"/>
            </a:xfrm>
            <a:prstGeom prst="line">
              <a:avLst/>
            </a:prstGeom>
            <a:noFill/>
            <a:ln w="15875">
              <a:solidFill>
                <a:srgbClr val="FF00FF"/>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2" name="Line 74"/>
            <p:cNvSpPr>
              <a:spLocks noChangeShapeType="1"/>
            </p:cNvSpPr>
            <p:nvPr/>
          </p:nvSpPr>
          <p:spPr bwMode="auto">
            <a:xfrm>
              <a:off x="3923" y="2731"/>
              <a:ext cx="568" cy="0"/>
            </a:xfrm>
            <a:prstGeom prst="line">
              <a:avLst/>
            </a:prstGeom>
            <a:noFill/>
            <a:ln w="15875">
              <a:solidFill>
                <a:srgbClr val="FF00FF"/>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aphicFrame>
          <p:nvGraphicFramePr>
            <p:cNvPr id="23" name="Object 75"/>
            <p:cNvGraphicFramePr>
              <a:graphicFrameLocks noChangeAspect="1"/>
            </p:cNvGraphicFramePr>
            <p:nvPr/>
          </p:nvGraphicFramePr>
          <p:xfrm>
            <a:off x="4128" y="2608"/>
            <a:ext cx="157" cy="176"/>
          </p:xfrm>
          <a:graphic>
            <a:graphicData uri="http://schemas.openxmlformats.org/presentationml/2006/ole">
              <mc:AlternateContent xmlns:mc="http://schemas.openxmlformats.org/markup-compatibility/2006">
                <mc:Choice xmlns:v="urn:schemas-microsoft-com:vml" Requires="v">
                  <p:oleObj name="Equation" r:id="rId15" imgW="80280" imgH="95040" progId="Equation.3">
                    <p:embed/>
                  </p:oleObj>
                </mc:Choice>
                <mc:Fallback>
                  <p:oleObj name="Equation" r:id="rId15" imgW="80280" imgH="95040" progId="Equation.3">
                    <p:embed/>
                    <p:pic>
                      <p:nvPicPr>
                        <p:cNvPr id="48149" name="Object 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8" y="2608"/>
                          <a:ext cx="15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76"/>
            <p:cNvGraphicFramePr>
              <a:graphicFrameLocks noChangeAspect="1"/>
            </p:cNvGraphicFramePr>
            <p:nvPr/>
          </p:nvGraphicFramePr>
          <p:xfrm>
            <a:off x="4211" y="2768"/>
            <a:ext cx="205" cy="208"/>
          </p:xfrm>
          <a:graphic>
            <a:graphicData uri="http://schemas.openxmlformats.org/presentationml/2006/ole">
              <mc:AlternateContent xmlns:mc="http://schemas.openxmlformats.org/markup-compatibility/2006">
                <mc:Choice xmlns:v="urn:schemas-microsoft-com:vml" Requires="v">
                  <p:oleObj name="Equation" r:id="rId17" imgW="109440" imgH="109800" progId="Equation.3">
                    <p:embed/>
                  </p:oleObj>
                </mc:Choice>
                <mc:Fallback>
                  <p:oleObj name="Equation" r:id="rId17" imgW="109440" imgH="109800" progId="Equation.3">
                    <p:embed/>
                    <p:pic>
                      <p:nvPicPr>
                        <p:cNvPr id="4815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1" y="2768"/>
                          <a:ext cx="205"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77"/>
            <p:cNvGraphicFramePr>
              <a:graphicFrameLocks noChangeAspect="1"/>
            </p:cNvGraphicFramePr>
            <p:nvPr/>
          </p:nvGraphicFramePr>
          <p:xfrm>
            <a:off x="3791" y="2687"/>
            <a:ext cx="125" cy="141"/>
          </p:xfrm>
          <a:graphic>
            <a:graphicData uri="http://schemas.openxmlformats.org/presentationml/2006/ole">
              <mc:AlternateContent xmlns:mc="http://schemas.openxmlformats.org/markup-compatibility/2006">
                <mc:Choice xmlns:v="urn:schemas-microsoft-com:vml" Requires="v">
                  <p:oleObj name="Equation" r:id="rId19" imgW="80280" imgH="95040" progId="Equation.3">
                    <p:embed/>
                  </p:oleObj>
                </mc:Choice>
                <mc:Fallback>
                  <p:oleObj name="Equation" r:id="rId19" imgW="80280" imgH="95040" progId="Equation.3">
                    <p:embed/>
                    <p:pic>
                      <p:nvPicPr>
                        <p:cNvPr id="48151"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91" y="2687"/>
                          <a:ext cx="125" cy="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78"/>
            <p:cNvSpPr>
              <a:spLocks noChangeArrowheads="1"/>
            </p:cNvSpPr>
            <p:nvPr/>
          </p:nvSpPr>
          <p:spPr bwMode="auto">
            <a:xfrm>
              <a:off x="4610" y="2476"/>
              <a:ext cx="212" cy="218"/>
            </a:xfrm>
            <a:prstGeom prst="ellipse">
              <a:avLst/>
            </a:prstGeom>
            <a:solidFill>
              <a:srgbClr val="EC8C00"/>
            </a:solidFill>
            <a:ln w="9525">
              <a:round/>
              <a:headEnd/>
              <a:tailEnd/>
            </a:ln>
            <a:scene3d>
              <a:camera prst="legacyPerspectiveTopRight">
                <a:rot lat="1200000" lon="1500000" rev="0"/>
              </a:camera>
              <a:lightRig rig="legacyFlat4" dir="b"/>
            </a:scene3d>
            <a:sp3d extrusionH="2513000" prstMaterial="legacyMatte">
              <a:bevelT w="13500" h="13500" prst="angle"/>
              <a:bevelB w="13500" h="13500" prst="angle"/>
              <a:extrusionClr>
                <a:srgbClr val="EC8C00"/>
              </a:extrusionClr>
              <a:contourClr>
                <a:srgbClr val="EC8C00"/>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27" name="Oval 79"/>
            <p:cNvSpPr>
              <a:spLocks noChangeAspect="1" noChangeArrowheads="1"/>
            </p:cNvSpPr>
            <p:nvPr/>
          </p:nvSpPr>
          <p:spPr bwMode="auto">
            <a:xfrm>
              <a:off x="3810" y="2486"/>
              <a:ext cx="204" cy="210"/>
            </a:xfrm>
            <a:prstGeom prst="ellipse">
              <a:avLst/>
            </a:prstGeom>
            <a:solidFill>
              <a:srgbClr val="FFB061"/>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28" name="Oval 80"/>
            <p:cNvSpPr>
              <a:spLocks noChangeAspect="1" noChangeArrowheads="1"/>
            </p:cNvSpPr>
            <p:nvPr/>
          </p:nvSpPr>
          <p:spPr bwMode="auto">
            <a:xfrm>
              <a:off x="4606" y="2488"/>
              <a:ext cx="204" cy="211"/>
            </a:xfrm>
            <a:prstGeom prst="ellipse">
              <a:avLst/>
            </a:prstGeom>
            <a:solidFill>
              <a:srgbClr val="FFC183"/>
            </a:solidFill>
            <a:ln w="9525">
              <a:solidFill>
                <a:srgbClr val="E874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29" name="Line 81"/>
            <p:cNvSpPr>
              <a:spLocks noChangeShapeType="1"/>
            </p:cNvSpPr>
            <p:nvPr/>
          </p:nvSpPr>
          <p:spPr bwMode="auto">
            <a:xfrm flipV="1">
              <a:off x="3917" y="1820"/>
              <a:ext cx="0" cy="765"/>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30" name="Line 82"/>
            <p:cNvSpPr>
              <a:spLocks noChangeShapeType="1"/>
            </p:cNvSpPr>
            <p:nvPr/>
          </p:nvSpPr>
          <p:spPr bwMode="auto">
            <a:xfrm flipV="1">
              <a:off x="3917" y="2592"/>
              <a:ext cx="1354"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31" name="Line 83"/>
            <p:cNvSpPr>
              <a:spLocks noChangeShapeType="1"/>
            </p:cNvSpPr>
            <p:nvPr/>
          </p:nvSpPr>
          <p:spPr bwMode="auto">
            <a:xfrm flipV="1">
              <a:off x="3917" y="1793"/>
              <a:ext cx="872" cy="792"/>
            </a:xfrm>
            <a:prstGeom prst="line">
              <a:avLst/>
            </a:prstGeom>
            <a:noFill/>
            <a:ln w="222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2" name="Line 84"/>
            <p:cNvSpPr>
              <a:spLocks noChangeShapeType="1"/>
            </p:cNvSpPr>
            <p:nvPr/>
          </p:nvSpPr>
          <p:spPr bwMode="auto">
            <a:xfrm flipV="1">
              <a:off x="4716" y="1776"/>
              <a:ext cx="903" cy="809"/>
            </a:xfrm>
            <a:prstGeom prst="line">
              <a:avLst/>
            </a:prstGeom>
            <a:noFill/>
            <a:ln w="222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3" name="Line 85"/>
            <p:cNvSpPr>
              <a:spLocks noChangeShapeType="1"/>
            </p:cNvSpPr>
            <p:nvPr/>
          </p:nvSpPr>
          <p:spPr bwMode="auto">
            <a:xfrm>
              <a:off x="4704" y="2621"/>
              <a:ext cx="0" cy="425"/>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4" name="Line 86"/>
            <p:cNvSpPr>
              <a:spLocks noChangeShapeType="1"/>
            </p:cNvSpPr>
            <p:nvPr/>
          </p:nvSpPr>
          <p:spPr bwMode="auto">
            <a:xfrm>
              <a:off x="4497" y="2585"/>
              <a:ext cx="0" cy="219"/>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5" name="Line 87"/>
            <p:cNvSpPr>
              <a:spLocks noChangeShapeType="1"/>
            </p:cNvSpPr>
            <p:nvPr/>
          </p:nvSpPr>
          <p:spPr bwMode="auto">
            <a:xfrm>
              <a:off x="3792" y="2592"/>
              <a:ext cx="0" cy="219"/>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6" name="Line 88"/>
            <p:cNvSpPr>
              <a:spLocks noChangeAspect="1" noChangeShapeType="1"/>
            </p:cNvSpPr>
            <p:nvPr/>
          </p:nvSpPr>
          <p:spPr bwMode="auto">
            <a:xfrm flipH="1">
              <a:off x="3630" y="2585"/>
              <a:ext cx="287" cy="233"/>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37" name="Line 89"/>
            <p:cNvSpPr>
              <a:spLocks noChangeShapeType="1"/>
            </p:cNvSpPr>
            <p:nvPr/>
          </p:nvSpPr>
          <p:spPr bwMode="auto">
            <a:xfrm>
              <a:off x="3917" y="2621"/>
              <a:ext cx="0" cy="425"/>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39" name="Rectangle 95"/>
          <p:cNvSpPr>
            <a:spLocks noChangeArrowheads="1"/>
          </p:cNvSpPr>
          <p:nvPr/>
        </p:nvSpPr>
        <p:spPr bwMode="auto">
          <a:xfrm>
            <a:off x="118839" y="1275606"/>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8" name="组合 47"/>
          <p:cNvGrpSpPr/>
          <p:nvPr/>
        </p:nvGrpSpPr>
        <p:grpSpPr>
          <a:xfrm>
            <a:off x="1043608" y="2715766"/>
            <a:ext cx="7632848" cy="442143"/>
            <a:chOff x="1043608" y="2715766"/>
            <a:chExt cx="7632848" cy="442143"/>
          </a:xfrm>
        </p:grpSpPr>
        <p:sp>
          <p:nvSpPr>
            <p:cNvPr id="45" name="矩形 44"/>
            <p:cNvSpPr/>
            <p:nvPr/>
          </p:nvSpPr>
          <p:spPr>
            <a:xfrm>
              <a:off x="1043608" y="2787774"/>
              <a:ext cx="7632848" cy="369332"/>
            </a:xfrm>
            <a:prstGeom prst="rect">
              <a:avLst/>
            </a:prstGeom>
          </p:spPr>
          <p:txBody>
            <a:bodyPr wrap="square">
              <a:spAutoFit/>
            </a:bodyPr>
            <a:lstStyle/>
            <a:p>
              <a:r>
                <a:rPr lang="zh-CN" altLang="en-US" b="1" dirty="0"/>
                <a:t>式中，   和      是分别以正、负电荷导线为轴的圆柱坐标系的径向坐标变量。</a:t>
              </a:r>
            </a:p>
          </p:txBody>
        </p:sp>
        <p:graphicFrame>
          <p:nvGraphicFramePr>
            <p:cNvPr id="46" name="Object 1114"/>
            <p:cNvGraphicFramePr>
              <a:graphicFrameLocks noChangeAspect="1"/>
            </p:cNvGraphicFramePr>
            <p:nvPr>
              <p:extLst>
                <p:ext uri="{D42A27DB-BD31-4B8C-83A1-F6EECF244321}">
                  <p14:modId xmlns:p14="http://schemas.microsoft.com/office/powerpoint/2010/main" val="2904272684"/>
                </p:ext>
              </p:extLst>
            </p:nvPr>
          </p:nvGraphicFramePr>
          <p:xfrm>
            <a:off x="1684110" y="2715766"/>
            <a:ext cx="367610" cy="442143"/>
          </p:xfrm>
          <a:graphic>
            <a:graphicData uri="http://schemas.openxmlformats.org/presentationml/2006/ole">
              <mc:AlternateContent xmlns:mc="http://schemas.openxmlformats.org/markup-compatibility/2006">
                <mc:Choice xmlns:v="urn:schemas-microsoft-com:vml" Requires="v">
                  <p:oleObj name="Equation" r:id="rId21" imgW="203040" imgH="228600" progId="Equation.DSMT4">
                    <p:embed/>
                  </p:oleObj>
                </mc:Choice>
                <mc:Fallback>
                  <p:oleObj name="Equation" r:id="rId21" imgW="203040" imgH="228600" progId="Equation.DSMT4">
                    <p:embed/>
                    <p:pic>
                      <p:nvPicPr>
                        <p:cNvPr id="7" name="Object 1114"/>
                        <p:cNvPicPr>
                          <a:picLocks noChangeAspect="1" noChangeArrowheads="1"/>
                        </p:cNvPicPr>
                        <p:nvPr/>
                      </p:nvPicPr>
                      <p:blipFill>
                        <a:blip r:embed="rId22"/>
                        <a:srcRect/>
                        <a:stretch>
                          <a:fillRect/>
                        </a:stretch>
                      </p:blipFill>
                      <p:spPr bwMode="auto">
                        <a:xfrm>
                          <a:off x="1684110" y="2715766"/>
                          <a:ext cx="367610" cy="442143"/>
                        </a:xfrm>
                        <a:prstGeom prst="rect">
                          <a:avLst/>
                        </a:prstGeom>
                        <a:noFill/>
                      </p:spPr>
                    </p:pic>
                  </p:oleObj>
                </mc:Fallback>
              </mc:AlternateContent>
            </a:graphicData>
          </a:graphic>
        </p:graphicFrame>
        <p:graphicFrame>
          <p:nvGraphicFramePr>
            <p:cNvPr id="47" name="Object 1114"/>
            <p:cNvGraphicFramePr>
              <a:graphicFrameLocks noChangeAspect="1"/>
            </p:cNvGraphicFramePr>
            <p:nvPr>
              <p:extLst>
                <p:ext uri="{D42A27DB-BD31-4B8C-83A1-F6EECF244321}">
                  <p14:modId xmlns:p14="http://schemas.microsoft.com/office/powerpoint/2010/main" val="3300117972"/>
                </p:ext>
              </p:extLst>
            </p:nvPr>
          </p:nvGraphicFramePr>
          <p:xfrm>
            <a:off x="2195736" y="2715766"/>
            <a:ext cx="367610" cy="442143"/>
          </p:xfrm>
          <a:graphic>
            <a:graphicData uri="http://schemas.openxmlformats.org/presentationml/2006/ole">
              <mc:AlternateContent xmlns:mc="http://schemas.openxmlformats.org/markup-compatibility/2006">
                <mc:Choice xmlns:v="urn:schemas-microsoft-com:vml" Requires="v">
                  <p:oleObj name="Equation" r:id="rId23" imgW="203040" imgH="228600" progId="Equation.DSMT4">
                    <p:embed/>
                  </p:oleObj>
                </mc:Choice>
                <mc:Fallback>
                  <p:oleObj name="Equation" r:id="rId23" imgW="203040" imgH="228600" progId="Equation.DSMT4">
                    <p:embed/>
                    <p:pic>
                      <p:nvPicPr>
                        <p:cNvPr id="46" name="Object 1114"/>
                        <p:cNvPicPr>
                          <a:picLocks noChangeAspect="1" noChangeArrowheads="1"/>
                        </p:cNvPicPr>
                        <p:nvPr/>
                      </p:nvPicPr>
                      <p:blipFill>
                        <a:blip r:embed="rId24"/>
                        <a:srcRect/>
                        <a:stretch>
                          <a:fillRect/>
                        </a:stretch>
                      </p:blipFill>
                      <p:spPr bwMode="auto">
                        <a:xfrm>
                          <a:off x="2195736" y="2715766"/>
                          <a:ext cx="367610" cy="442143"/>
                        </a:xfrm>
                        <a:prstGeom prst="rect">
                          <a:avLst/>
                        </a:prstGeom>
                        <a:noFill/>
                      </p:spPr>
                    </p:pic>
                  </p:oleObj>
                </mc:Fallback>
              </mc:AlternateContent>
            </a:graphicData>
          </a:graphic>
        </p:graphicFrame>
      </p:grpSp>
      <p:sp>
        <p:nvSpPr>
          <p:cNvPr id="49" name="矩形 48"/>
          <p:cNvSpPr/>
          <p:nvPr/>
        </p:nvSpPr>
        <p:spPr>
          <a:xfrm>
            <a:off x="755576" y="3219822"/>
            <a:ext cx="27655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ctr">
              <a:lnSpc>
                <a:spcPct val="130000"/>
              </a:lnSpc>
              <a:spcBef>
                <a:spcPct val="0"/>
              </a:spcBef>
              <a:buFont typeface="Wingdings" panose="05000000000000000000" pitchFamily="2" charset="2"/>
              <a:buNone/>
            </a:pP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由高斯定律积分方程得</a:t>
            </a:r>
          </a:p>
        </p:txBody>
      </p:sp>
      <p:graphicFrame>
        <p:nvGraphicFramePr>
          <p:cNvPr id="50" name="Object 1122"/>
          <p:cNvGraphicFramePr>
            <a:graphicFrameLocks noChangeAspect="1"/>
          </p:cNvGraphicFramePr>
          <p:nvPr>
            <p:extLst>
              <p:ext uri="{D42A27DB-BD31-4B8C-83A1-F6EECF244321}">
                <p14:modId xmlns:p14="http://schemas.microsoft.com/office/powerpoint/2010/main" val="1125557705"/>
              </p:ext>
            </p:extLst>
          </p:nvPr>
        </p:nvGraphicFramePr>
        <p:xfrm>
          <a:off x="1763688" y="3795886"/>
          <a:ext cx="5164138" cy="827087"/>
        </p:xfrm>
        <a:graphic>
          <a:graphicData uri="http://schemas.openxmlformats.org/presentationml/2006/ole">
            <mc:AlternateContent xmlns:mc="http://schemas.openxmlformats.org/markup-compatibility/2006">
              <mc:Choice xmlns:v="urn:schemas-microsoft-com:vml" Requires="v">
                <p:oleObj name="Equation" r:id="rId25" imgW="2933640" imgH="444240" progId="Equation.DSMT4">
                  <p:embed/>
                </p:oleObj>
              </mc:Choice>
              <mc:Fallback>
                <p:oleObj name="Equation" r:id="rId25" imgW="2933640" imgH="444240" progId="Equation.DSMT4">
                  <p:embed/>
                  <p:pic>
                    <p:nvPicPr>
                      <p:cNvPr id="9" name="Object 1122"/>
                      <p:cNvPicPr>
                        <a:picLocks noChangeAspect="1" noChangeArrowheads="1"/>
                      </p:cNvPicPr>
                      <p:nvPr/>
                    </p:nvPicPr>
                    <p:blipFill>
                      <a:blip r:embed="rId26"/>
                      <a:srcRect/>
                      <a:stretch>
                        <a:fillRect/>
                      </a:stretch>
                    </p:blipFill>
                    <p:spPr bwMode="auto">
                      <a:xfrm>
                        <a:off x="1763688" y="3795886"/>
                        <a:ext cx="5164138" cy="827087"/>
                      </a:xfrm>
                      <a:prstGeom prst="rect">
                        <a:avLst/>
                      </a:prstGeom>
                      <a:noFill/>
                    </p:spPr>
                  </p:pic>
                </p:oleObj>
              </mc:Fallback>
            </mc:AlternateContent>
          </a:graphicData>
        </a:graphic>
      </p:graphicFrame>
    </p:spTree>
    <p:extLst>
      <p:ext uri="{BB962C8B-B14F-4D97-AF65-F5344CB8AC3E}">
        <p14:creationId xmlns:p14="http://schemas.microsoft.com/office/powerpoint/2010/main" val="126954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up)">
                                      <p:cBhvr>
                                        <p:cTn id="18" dur="500"/>
                                        <p:tgtEl>
                                          <p:spTgt spid="49"/>
                                        </p:tgtEl>
                                      </p:cBhvr>
                                    </p:animEffect>
                                  </p:childTnLst>
                                </p:cTn>
                              </p:par>
                              <p:par>
                                <p:cTn id="19" presetID="3" presetClass="entr" presetSubtype="1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24"/>
          <p:cNvSpPr>
            <a:spLocks noChangeArrowheads="1"/>
          </p:cNvSpPr>
          <p:nvPr/>
        </p:nvSpPr>
        <p:spPr bwMode="auto">
          <a:xfrm>
            <a:off x="395536" y="565398"/>
            <a:ext cx="603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tabLst>
                <a:tab pos="266700" algn="r"/>
                <a:tab pos="2641600" algn="ctr"/>
                <a:tab pos="5283200" algn="r"/>
              </a:tabLst>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tabLst>
                <a:tab pos="266700" algn="r"/>
                <a:tab pos="2641600" algn="ctr"/>
                <a:tab pos="5283200" algn="r"/>
              </a:tabLst>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tabLst>
                <a:tab pos="266700" algn="r"/>
                <a:tab pos="2641600" algn="ctr"/>
                <a:tab pos="5283200" algn="r"/>
              </a:tabLst>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tabLst>
                <a:tab pos="266700" algn="r"/>
                <a:tab pos="2641600" algn="ctr"/>
                <a:tab pos="5283200" algn="r"/>
              </a:tabLst>
              <a:defRPr sz="2000" b="1">
                <a:solidFill>
                  <a:srgbClr val="000000"/>
                </a:solidFill>
                <a:latin typeface="Verdana" panose="020B0604030504040204" pitchFamily="34" charset="0"/>
                <a:ea typeface="楷体_GB2312" pitchFamily="49" charset="-122"/>
              </a:defRPr>
            </a:lvl9pPr>
          </a:lstStyle>
          <a:p>
            <a:pPr fontAlgn="ctr">
              <a:spcBef>
                <a:spcPct val="0"/>
              </a:spcBef>
              <a:buClrTx/>
              <a:buSzTx/>
              <a:buNone/>
            </a:pPr>
            <a:r>
              <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由此，在图示统一直角坐标系下求线间电压得</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Object 1121"/>
          <p:cNvGraphicFramePr>
            <a:graphicFrameLocks/>
          </p:cNvGraphicFramePr>
          <p:nvPr>
            <p:extLst>
              <p:ext uri="{D42A27DB-BD31-4B8C-83A1-F6EECF244321}">
                <p14:modId xmlns:p14="http://schemas.microsoft.com/office/powerpoint/2010/main" val="3516455275"/>
              </p:ext>
            </p:extLst>
          </p:nvPr>
        </p:nvGraphicFramePr>
        <p:xfrm>
          <a:off x="1115616" y="1059582"/>
          <a:ext cx="6336704" cy="1368152"/>
        </p:xfrm>
        <a:graphic>
          <a:graphicData uri="http://schemas.openxmlformats.org/presentationml/2006/ole">
            <mc:AlternateContent xmlns:mc="http://schemas.openxmlformats.org/markup-compatibility/2006">
              <mc:Choice xmlns:v="urn:schemas-microsoft-com:vml" Requires="v">
                <p:oleObj name="Equation" r:id="rId2" imgW="3657600" imgH="799920" progId="Equation.DSMT4">
                  <p:embed/>
                </p:oleObj>
              </mc:Choice>
              <mc:Fallback>
                <p:oleObj name="Equation" r:id="rId2" imgW="3657600" imgH="799920" progId="Equation.DSMT4">
                  <p:embed/>
                  <p:pic>
                    <p:nvPicPr>
                      <p:cNvPr id="11" name="Object 1121"/>
                      <p:cNvPicPr>
                        <a:picLocks noChangeArrowheads="1"/>
                      </p:cNvPicPr>
                      <p:nvPr/>
                    </p:nvPicPr>
                    <p:blipFill>
                      <a:blip r:embed="rId3"/>
                      <a:srcRect/>
                      <a:stretch>
                        <a:fillRect/>
                      </a:stretch>
                    </p:blipFill>
                    <p:spPr bwMode="auto">
                      <a:xfrm>
                        <a:off x="1115616" y="1059582"/>
                        <a:ext cx="6336704" cy="1368152"/>
                      </a:xfrm>
                      <a:prstGeom prst="rect">
                        <a:avLst/>
                      </a:prstGeom>
                      <a:noFill/>
                    </p:spPr>
                  </p:pic>
                </p:oleObj>
              </mc:Fallback>
            </mc:AlternateContent>
          </a:graphicData>
        </a:graphic>
      </p:graphicFrame>
      <p:grpSp>
        <p:nvGrpSpPr>
          <p:cNvPr id="5" name="Group 91"/>
          <p:cNvGrpSpPr>
            <a:grpSpLocks/>
          </p:cNvGrpSpPr>
          <p:nvPr/>
        </p:nvGrpSpPr>
        <p:grpSpPr bwMode="auto">
          <a:xfrm>
            <a:off x="6372200" y="3435846"/>
            <a:ext cx="2736442" cy="1656184"/>
            <a:chOff x="3552" y="1632"/>
            <a:chExt cx="2202" cy="1542"/>
          </a:xfrm>
        </p:grpSpPr>
        <p:sp>
          <p:nvSpPr>
            <p:cNvPr id="6" name="Rectangle 66"/>
            <p:cNvSpPr>
              <a:spLocks noChangeArrowheads="1"/>
            </p:cNvSpPr>
            <p:nvPr/>
          </p:nvSpPr>
          <p:spPr bwMode="auto">
            <a:xfrm>
              <a:off x="3552" y="1632"/>
              <a:ext cx="2202" cy="1542"/>
            </a:xfrm>
            <a:prstGeom prst="rect">
              <a:avLst/>
            </a:prstGeom>
            <a:solidFill>
              <a:srgbClr val="CCFFFF"/>
            </a:solidFill>
            <a:ln w="9525">
              <a:solidFill>
                <a:schemeClr val="accent1"/>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7" name="Oval 68"/>
            <p:cNvSpPr>
              <a:spLocks noChangeArrowheads="1"/>
            </p:cNvSpPr>
            <p:nvPr/>
          </p:nvSpPr>
          <p:spPr bwMode="auto">
            <a:xfrm>
              <a:off x="3815" y="2469"/>
              <a:ext cx="212" cy="219"/>
            </a:xfrm>
            <a:prstGeom prst="ellipse">
              <a:avLst/>
            </a:prstGeom>
            <a:solidFill>
              <a:srgbClr val="F49100"/>
            </a:solidFill>
            <a:ln w="9525">
              <a:round/>
              <a:headEnd/>
              <a:tailEnd/>
            </a:ln>
            <a:scene3d>
              <a:camera prst="legacyPerspectiveTopRight">
                <a:rot lat="1200000" lon="1500000" rev="0"/>
              </a:camera>
              <a:lightRig rig="legacyFlat4" dir="b"/>
            </a:scene3d>
            <a:sp3d extrusionH="2513000" prstMaterial="legacyMatte">
              <a:bevelT w="13500" h="13500" prst="angle"/>
              <a:bevelB w="13500" h="13500" prst="angle"/>
              <a:extrusionClr>
                <a:srgbClr val="F49100"/>
              </a:extrusionClr>
              <a:contourClr>
                <a:srgbClr val="F49100"/>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graphicFrame>
          <p:nvGraphicFramePr>
            <p:cNvPr id="8" name="Object 69"/>
            <p:cNvGraphicFramePr>
              <a:graphicFrameLocks noChangeAspect="1"/>
            </p:cNvGraphicFramePr>
            <p:nvPr/>
          </p:nvGraphicFramePr>
          <p:xfrm>
            <a:off x="5271" y="2554"/>
            <a:ext cx="169" cy="191"/>
          </p:xfrm>
          <a:graphic>
            <a:graphicData uri="http://schemas.openxmlformats.org/presentationml/2006/ole">
              <mc:AlternateContent xmlns:mc="http://schemas.openxmlformats.org/markup-compatibility/2006">
                <mc:Choice xmlns:v="urn:schemas-microsoft-com:vml" Requires="v">
                  <p:oleObj name="Equation" r:id="rId4" imgW="80280" imgH="95040" progId="Equation.3">
                    <p:embed/>
                  </p:oleObj>
                </mc:Choice>
                <mc:Fallback>
                  <p:oleObj name="Equation" r:id="rId4" imgW="80280" imgH="95040" progId="Equation.3">
                    <p:embed/>
                    <p:pic>
                      <p:nvPicPr>
                        <p:cNvPr id="17"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1" y="2554"/>
                          <a:ext cx="169"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0"/>
            <p:cNvGraphicFramePr>
              <a:graphicFrameLocks noChangeAspect="1"/>
            </p:cNvGraphicFramePr>
            <p:nvPr/>
          </p:nvGraphicFramePr>
          <p:xfrm>
            <a:off x="3909" y="1776"/>
            <a:ext cx="177" cy="214"/>
          </p:xfrm>
          <a:graphic>
            <a:graphicData uri="http://schemas.openxmlformats.org/presentationml/2006/ole">
              <mc:AlternateContent xmlns:mc="http://schemas.openxmlformats.org/markup-compatibility/2006">
                <mc:Choice xmlns:v="urn:schemas-microsoft-com:vml" Requires="v">
                  <p:oleObj name="Equation" r:id="rId6" imgW="95040" imgH="109800" progId="Equation.3">
                    <p:embed/>
                  </p:oleObj>
                </mc:Choice>
                <mc:Fallback>
                  <p:oleObj name="Equation" r:id="rId6" imgW="95040" imgH="109800" progId="Equation.3">
                    <p:embed/>
                    <p:pic>
                      <p:nvPicPr>
                        <p:cNvPr id="18" name="Object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9" y="1776"/>
                          <a:ext cx="17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1"/>
            <p:cNvGraphicFramePr>
              <a:graphicFrameLocks noChangeAspect="1"/>
            </p:cNvGraphicFramePr>
            <p:nvPr/>
          </p:nvGraphicFramePr>
          <p:xfrm>
            <a:off x="3630" y="2819"/>
            <a:ext cx="150" cy="155"/>
          </p:xfrm>
          <a:graphic>
            <a:graphicData uri="http://schemas.openxmlformats.org/presentationml/2006/ole">
              <mc:AlternateContent xmlns:mc="http://schemas.openxmlformats.org/markup-compatibility/2006">
                <mc:Choice xmlns:v="urn:schemas-microsoft-com:vml" Requires="v">
                  <p:oleObj name="Equation" r:id="rId8" imgW="80280" imgH="80280" progId="Equation.3">
                    <p:embed/>
                  </p:oleObj>
                </mc:Choice>
                <mc:Fallback>
                  <p:oleObj name="Equation" r:id="rId8" imgW="80280" imgH="80280" progId="Equation.3">
                    <p:embed/>
                    <p:pic>
                      <p:nvPicPr>
                        <p:cNvPr id="19" name="Object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0" y="2819"/>
                          <a:ext cx="150" cy="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72"/>
            <p:cNvSpPr>
              <a:spLocks noChangeShapeType="1"/>
            </p:cNvSpPr>
            <p:nvPr/>
          </p:nvSpPr>
          <p:spPr bwMode="auto">
            <a:xfrm>
              <a:off x="3600" y="2731"/>
              <a:ext cx="187" cy="0"/>
            </a:xfrm>
            <a:prstGeom prst="line">
              <a:avLst/>
            </a:prstGeom>
            <a:noFill/>
            <a:ln w="15875">
              <a:solidFill>
                <a:srgbClr val="FF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2" name="Line 73"/>
            <p:cNvSpPr>
              <a:spLocks noChangeShapeType="1"/>
            </p:cNvSpPr>
            <p:nvPr/>
          </p:nvSpPr>
          <p:spPr bwMode="auto">
            <a:xfrm flipV="1">
              <a:off x="3930" y="2910"/>
              <a:ext cx="765" cy="0"/>
            </a:xfrm>
            <a:prstGeom prst="line">
              <a:avLst/>
            </a:prstGeom>
            <a:noFill/>
            <a:ln w="15875">
              <a:solidFill>
                <a:srgbClr val="FF00FF"/>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3" name="Line 74"/>
            <p:cNvSpPr>
              <a:spLocks noChangeShapeType="1"/>
            </p:cNvSpPr>
            <p:nvPr/>
          </p:nvSpPr>
          <p:spPr bwMode="auto">
            <a:xfrm>
              <a:off x="3923" y="2731"/>
              <a:ext cx="568" cy="0"/>
            </a:xfrm>
            <a:prstGeom prst="line">
              <a:avLst/>
            </a:prstGeom>
            <a:noFill/>
            <a:ln w="15875">
              <a:solidFill>
                <a:srgbClr val="FF00FF"/>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aphicFrame>
          <p:nvGraphicFramePr>
            <p:cNvPr id="14" name="Object 75"/>
            <p:cNvGraphicFramePr>
              <a:graphicFrameLocks noChangeAspect="1"/>
            </p:cNvGraphicFramePr>
            <p:nvPr/>
          </p:nvGraphicFramePr>
          <p:xfrm>
            <a:off x="4128" y="2608"/>
            <a:ext cx="157" cy="176"/>
          </p:xfrm>
          <a:graphic>
            <a:graphicData uri="http://schemas.openxmlformats.org/presentationml/2006/ole">
              <mc:AlternateContent xmlns:mc="http://schemas.openxmlformats.org/markup-compatibility/2006">
                <mc:Choice xmlns:v="urn:schemas-microsoft-com:vml" Requires="v">
                  <p:oleObj name="Equation" r:id="rId10" imgW="80280" imgH="95040" progId="Equation.3">
                    <p:embed/>
                  </p:oleObj>
                </mc:Choice>
                <mc:Fallback>
                  <p:oleObj name="Equation" r:id="rId10" imgW="80280" imgH="95040" progId="Equation.3">
                    <p:embed/>
                    <p:pic>
                      <p:nvPicPr>
                        <p:cNvPr id="23" name="Object 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 y="2608"/>
                          <a:ext cx="15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76"/>
            <p:cNvGraphicFramePr>
              <a:graphicFrameLocks noChangeAspect="1"/>
            </p:cNvGraphicFramePr>
            <p:nvPr/>
          </p:nvGraphicFramePr>
          <p:xfrm>
            <a:off x="4211" y="2768"/>
            <a:ext cx="205" cy="208"/>
          </p:xfrm>
          <a:graphic>
            <a:graphicData uri="http://schemas.openxmlformats.org/presentationml/2006/ole">
              <mc:AlternateContent xmlns:mc="http://schemas.openxmlformats.org/markup-compatibility/2006">
                <mc:Choice xmlns:v="urn:schemas-microsoft-com:vml" Requires="v">
                  <p:oleObj name="Equation" r:id="rId12" imgW="109440" imgH="109800" progId="Equation.3">
                    <p:embed/>
                  </p:oleObj>
                </mc:Choice>
                <mc:Fallback>
                  <p:oleObj name="Equation" r:id="rId12" imgW="109440" imgH="109800" progId="Equation.3">
                    <p:embed/>
                    <p:pic>
                      <p:nvPicPr>
                        <p:cNvPr id="24" name="Object 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1" y="2768"/>
                          <a:ext cx="205"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77"/>
            <p:cNvGraphicFramePr>
              <a:graphicFrameLocks noChangeAspect="1"/>
            </p:cNvGraphicFramePr>
            <p:nvPr/>
          </p:nvGraphicFramePr>
          <p:xfrm>
            <a:off x="3791" y="2687"/>
            <a:ext cx="125" cy="141"/>
          </p:xfrm>
          <a:graphic>
            <a:graphicData uri="http://schemas.openxmlformats.org/presentationml/2006/ole">
              <mc:AlternateContent xmlns:mc="http://schemas.openxmlformats.org/markup-compatibility/2006">
                <mc:Choice xmlns:v="urn:schemas-microsoft-com:vml" Requires="v">
                  <p:oleObj name="Equation" r:id="rId14" imgW="80280" imgH="95040" progId="Equation.3">
                    <p:embed/>
                  </p:oleObj>
                </mc:Choice>
                <mc:Fallback>
                  <p:oleObj name="Equation" r:id="rId14" imgW="80280" imgH="95040" progId="Equation.3">
                    <p:embed/>
                    <p:pic>
                      <p:nvPicPr>
                        <p:cNvPr id="25"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1" y="2687"/>
                          <a:ext cx="125" cy="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78"/>
            <p:cNvSpPr>
              <a:spLocks noChangeArrowheads="1"/>
            </p:cNvSpPr>
            <p:nvPr/>
          </p:nvSpPr>
          <p:spPr bwMode="auto">
            <a:xfrm>
              <a:off x="4610" y="2476"/>
              <a:ext cx="212" cy="218"/>
            </a:xfrm>
            <a:prstGeom prst="ellipse">
              <a:avLst/>
            </a:prstGeom>
            <a:solidFill>
              <a:srgbClr val="EC8C00"/>
            </a:solidFill>
            <a:ln w="9525">
              <a:round/>
              <a:headEnd/>
              <a:tailEnd/>
            </a:ln>
            <a:scene3d>
              <a:camera prst="legacyPerspectiveTopRight">
                <a:rot lat="1200000" lon="1500000" rev="0"/>
              </a:camera>
              <a:lightRig rig="legacyFlat4" dir="b"/>
            </a:scene3d>
            <a:sp3d extrusionH="2513000" prstMaterial="legacyMatte">
              <a:bevelT w="13500" h="13500" prst="angle"/>
              <a:bevelB w="13500" h="13500" prst="angle"/>
              <a:extrusionClr>
                <a:srgbClr val="EC8C00"/>
              </a:extrusionClr>
              <a:contourClr>
                <a:srgbClr val="EC8C00"/>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18" name="Oval 79"/>
            <p:cNvSpPr>
              <a:spLocks noChangeAspect="1" noChangeArrowheads="1"/>
            </p:cNvSpPr>
            <p:nvPr/>
          </p:nvSpPr>
          <p:spPr bwMode="auto">
            <a:xfrm>
              <a:off x="3810" y="2486"/>
              <a:ext cx="204" cy="210"/>
            </a:xfrm>
            <a:prstGeom prst="ellipse">
              <a:avLst/>
            </a:prstGeom>
            <a:solidFill>
              <a:srgbClr val="FFB061"/>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19" name="Oval 80"/>
            <p:cNvSpPr>
              <a:spLocks noChangeAspect="1" noChangeArrowheads="1"/>
            </p:cNvSpPr>
            <p:nvPr/>
          </p:nvSpPr>
          <p:spPr bwMode="auto">
            <a:xfrm>
              <a:off x="4606" y="2488"/>
              <a:ext cx="204" cy="211"/>
            </a:xfrm>
            <a:prstGeom prst="ellipse">
              <a:avLst/>
            </a:prstGeom>
            <a:solidFill>
              <a:srgbClr val="FFC183"/>
            </a:solidFill>
            <a:ln w="9525">
              <a:solidFill>
                <a:srgbClr val="E874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20" name="Line 81"/>
            <p:cNvSpPr>
              <a:spLocks noChangeShapeType="1"/>
            </p:cNvSpPr>
            <p:nvPr/>
          </p:nvSpPr>
          <p:spPr bwMode="auto">
            <a:xfrm flipV="1">
              <a:off x="3917" y="1820"/>
              <a:ext cx="0" cy="765"/>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21" name="Line 82"/>
            <p:cNvSpPr>
              <a:spLocks noChangeShapeType="1"/>
            </p:cNvSpPr>
            <p:nvPr/>
          </p:nvSpPr>
          <p:spPr bwMode="auto">
            <a:xfrm flipV="1">
              <a:off x="3917" y="2592"/>
              <a:ext cx="1354"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22" name="Line 83"/>
            <p:cNvSpPr>
              <a:spLocks noChangeShapeType="1"/>
            </p:cNvSpPr>
            <p:nvPr/>
          </p:nvSpPr>
          <p:spPr bwMode="auto">
            <a:xfrm flipV="1">
              <a:off x="3917" y="1793"/>
              <a:ext cx="872" cy="792"/>
            </a:xfrm>
            <a:prstGeom prst="line">
              <a:avLst/>
            </a:prstGeom>
            <a:noFill/>
            <a:ln w="222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3" name="Line 84"/>
            <p:cNvSpPr>
              <a:spLocks noChangeShapeType="1"/>
            </p:cNvSpPr>
            <p:nvPr/>
          </p:nvSpPr>
          <p:spPr bwMode="auto">
            <a:xfrm flipV="1">
              <a:off x="4716" y="1776"/>
              <a:ext cx="903" cy="809"/>
            </a:xfrm>
            <a:prstGeom prst="line">
              <a:avLst/>
            </a:prstGeom>
            <a:noFill/>
            <a:ln w="222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4" name="Line 85"/>
            <p:cNvSpPr>
              <a:spLocks noChangeShapeType="1"/>
            </p:cNvSpPr>
            <p:nvPr/>
          </p:nvSpPr>
          <p:spPr bwMode="auto">
            <a:xfrm>
              <a:off x="4704" y="2621"/>
              <a:ext cx="0" cy="425"/>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5" name="Line 86"/>
            <p:cNvSpPr>
              <a:spLocks noChangeShapeType="1"/>
            </p:cNvSpPr>
            <p:nvPr/>
          </p:nvSpPr>
          <p:spPr bwMode="auto">
            <a:xfrm>
              <a:off x="4497" y="2585"/>
              <a:ext cx="0" cy="219"/>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6" name="Line 87"/>
            <p:cNvSpPr>
              <a:spLocks noChangeShapeType="1"/>
            </p:cNvSpPr>
            <p:nvPr/>
          </p:nvSpPr>
          <p:spPr bwMode="auto">
            <a:xfrm>
              <a:off x="3792" y="2592"/>
              <a:ext cx="0" cy="219"/>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7" name="Line 88"/>
            <p:cNvSpPr>
              <a:spLocks noChangeAspect="1" noChangeShapeType="1"/>
            </p:cNvSpPr>
            <p:nvPr/>
          </p:nvSpPr>
          <p:spPr bwMode="auto">
            <a:xfrm flipH="1">
              <a:off x="3630" y="2585"/>
              <a:ext cx="287" cy="233"/>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28" name="Line 89"/>
            <p:cNvSpPr>
              <a:spLocks noChangeShapeType="1"/>
            </p:cNvSpPr>
            <p:nvPr/>
          </p:nvSpPr>
          <p:spPr bwMode="auto">
            <a:xfrm>
              <a:off x="3917" y="2621"/>
              <a:ext cx="0" cy="425"/>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30" name="Rectangle 1126"/>
          <p:cNvSpPr>
            <a:spLocks noChangeArrowheads="1"/>
          </p:cNvSpPr>
          <p:nvPr/>
        </p:nvSpPr>
        <p:spPr bwMode="auto">
          <a:xfrm>
            <a:off x="395536" y="2571750"/>
            <a:ext cx="2507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故单位长度的电容为</a:t>
            </a:r>
          </a:p>
        </p:txBody>
      </p:sp>
      <p:graphicFrame>
        <p:nvGraphicFramePr>
          <p:cNvPr id="31" name="Object 1127"/>
          <p:cNvGraphicFramePr>
            <a:graphicFrameLocks/>
          </p:cNvGraphicFramePr>
          <p:nvPr>
            <p:extLst>
              <p:ext uri="{D42A27DB-BD31-4B8C-83A1-F6EECF244321}">
                <p14:modId xmlns:p14="http://schemas.microsoft.com/office/powerpoint/2010/main" val="2210492602"/>
              </p:ext>
            </p:extLst>
          </p:nvPr>
        </p:nvGraphicFramePr>
        <p:xfrm>
          <a:off x="2195736" y="2931790"/>
          <a:ext cx="4853167" cy="699703"/>
        </p:xfrm>
        <a:graphic>
          <a:graphicData uri="http://schemas.openxmlformats.org/presentationml/2006/ole">
            <mc:AlternateContent xmlns:mc="http://schemas.openxmlformats.org/markup-compatibility/2006">
              <mc:Choice xmlns:v="urn:schemas-microsoft-com:vml" Requires="v">
                <p:oleObj name="Equation" r:id="rId16" imgW="2109600" imgH="314280" progId="Equation.DSMT4">
                  <p:embed/>
                </p:oleObj>
              </mc:Choice>
              <mc:Fallback>
                <p:oleObj name="Equation" r:id="rId16" imgW="2109600" imgH="314280" progId="Equation.DSMT4">
                  <p:embed/>
                  <p:pic>
                    <p:nvPicPr>
                      <p:cNvPr id="13" name="Object 112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5736" y="2931790"/>
                        <a:ext cx="4853167" cy="699703"/>
                      </a:xfrm>
                      <a:prstGeom prst="rect">
                        <a:avLst/>
                      </a:prstGeom>
                      <a:noFill/>
                    </p:spPr>
                  </p:pic>
                </p:oleObj>
              </mc:Fallback>
            </mc:AlternateContent>
          </a:graphicData>
        </a:graphic>
      </p:graphicFrame>
    </p:spTree>
    <p:extLst>
      <p:ext uri="{BB962C8B-B14F-4D97-AF65-F5344CB8AC3E}">
        <p14:creationId xmlns:p14="http://schemas.microsoft.com/office/powerpoint/2010/main" val="348735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ntr" presetSubtype="1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a:extLst>
              <a:ext uri="{FF2B5EF4-FFF2-40B4-BE49-F238E27FC236}">
                <a16:creationId xmlns:a16="http://schemas.microsoft.com/office/drawing/2014/main" id="{E581F079-AEEE-4C35-AAA2-3C7008FD6C67}"/>
              </a:ext>
            </a:extLst>
          </p:cNvPr>
          <p:cNvSpPr/>
          <p:nvPr/>
        </p:nvSpPr>
        <p:spPr>
          <a:xfrm>
            <a:off x="1259632" y="1482554"/>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ea typeface="微软雅黑" panose="020B0503020204020204" pitchFamily="34" charset="-122"/>
                <a:cs typeface="+mn-ea"/>
                <a:sym typeface="Arial" panose="020B0604020202020204" pitchFamily="34" charset="0"/>
              </a:rPr>
              <a:t>01</a:t>
            </a:r>
          </a:p>
        </p:txBody>
      </p:sp>
      <p:sp>
        <p:nvSpPr>
          <p:cNvPr id="6" name="Oval 19">
            <a:extLst>
              <a:ext uri="{FF2B5EF4-FFF2-40B4-BE49-F238E27FC236}">
                <a16:creationId xmlns:a16="http://schemas.microsoft.com/office/drawing/2014/main" id="{21185890-1109-48FE-85AE-DDBBE4A516DE}"/>
              </a:ext>
            </a:extLst>
          </p:cNvPr>
          <p:cNvSpPr/>
          <p:nvPr/>
        </p:nvSpPr>
        <p:spPr>
          <a:xfrm>
            <a:off x="1266624" y="2549023"/>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ea typeface="微软雅黑" panose="020B0503020204020204" pitchFamily="34" charset="-122"/>
                <a:cs typeface="+mn-ea"/>
                <a:sym typeface="Arial" panose="020B0604020202020204" pitchFamily="34" charset="0"/>
              </a:rPr>
              <a:t>02</a:t>
            </a:r>
          </a:p>
        </p:txBody>
      </p:sp>
      <p:sp>
        <p:nvSpPr>
          <p:cNvPr id="7"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204516" y="2634682"/>
            <a:ext cx="236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zh-CN" sz="2400" b="1" kern="100" dirty="0">
                <a:cs typeface="Times New Roman" panose="02020603050405020304" pitchFamily="18" charset="0"/>
              </a:rPr>
              <a:t>静电场</a:t>
            </a:r>
            <a:r>
              <a:rPr lang="zh-CN" altLang="en-US" sz="2400" b="1" kern="100" dirty="0">
                <a:cs typeface="Times New Roman" panose="02020603050405020304" pitchFamily="18" charset="0"/>
              </a:rPr>
              <a:t>典型应用</a:t>
            </a:r>
            <a:endParaRPr lang="zh-CN" altLang="zh-CN" sz="2400" b="1" kern="100" dirty="0">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7BA411AC-3D76-4AFF-B1F3-442824A7FC2E}"/>
              </a:ext>
            </a:extLst>
          </p:cNvPr>
          <p:cNvSpPr/>
          <p:nvPr/>
        </p:nvSpPr>
        <p:spPr>
          <a:xfrm>
            <a:off x="2103893" y="1524945"/>
            <a:ext cx="2756139" cy="461665"/>
          </a:xfrm>
          <a:prstGeom prst="rect">
            <a:avLst/>
          </a:prstGeom>
        </p:spPr>
        <p:txBody>
          <a:bodyPr wrap="square">
            <a:spAutoFit/>
          </a:bodyPr>
          <a:lstStyle/>
          <a:p>
            <a:pPr algn="just">
              <a:spcAft>
                <a:spcPts val="0"/>
              </a:spcAft>
            </a:pPr>
            <a:r>
              <a:rPr lang="zh-CN" altLang="zh-CN" sz="2400" b="1" kern="100" dirty="0">
                <a:cs typeface="Times New Roman" panose="02020603050405020304" pitchFamily="18" charset="0"/>
              </a:rPr>
              <a:t>静电场求解方法</a:t>
            </a:r>
            <a:endParaRPr lang="zh-CN" altLang="zh-CN" sz="2400" b="1" kern="100" dirty="0">
              <a:ea typeface="等线" panose="02010600030101010101" pitchFamily="2" charset="-122"/>
              <a:cs typeface="Times New Roman" panose="02020603050405020304" pitchFamily="18" charset="0"/>
            </a:endParaRPr>
          </a:p>
        </p:txBody>
      </p:sp>
      <p:pic>
        <p:nvPicPr>
          <p:cNvPr id="8"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572000" y="1410546"/>
            <a:ext cx="561532" cy="51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EE286B55-D54C-48F7-9D5D-FF779BB3166D}"/>
              </a:ext>
            </a:extLst>
          </p:cNvPr>
          <p:cNvSpPr txBox="1"/>
          <p:nvPr/>
        </p:nvSpPr>
        <p:spPr>
          <a:xfrm>
            <a:off x="4463480" y="1914602"/>
            <a:ext cx="2367484" cy="1881284"/>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导体系统的电容</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静电系统的电介质击穿</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导体的面电荷分布</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静电储能与静电力</a:t>
            </a:r>
          </a:p>
        </p:txBody>
      </p:sp>
      <p:pic>
        <p:nvPicPr>
          <p:cNvPr id="9" name="Picture 21" descr="3D勾图片素材 创意图片">
            <a:extLst>
              <a:ext uri="{FF2B5EF4-FFF2-40B4-BE49-F238E27FC236}">
                <a16:creationId xmlns:a16="http://schemas.microsoft.com/office/drawing/2014/main" id="{E3760A4A-315C-4019-869C-6968457FA684}"/>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598198" y="1727805"/>
            <a:ext cx="358178" cy="3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6156176" y="1842594"/>
            <a:ext cx="1907704" cy="584775"/>
          </a:xfrm>
          <a:prstGeom prst="rect">
            <a:avLst/>
          </a:prstGeom>
          <a:noFill/>
        </p:spPr>
        <p:txBody>
          <a:bodyPr wrap="square" rtlCol="0">
            <a:spAutoFit/>
          </a:bodyPr>
          <a:lstStyle/>
          <a:p>
            <a:r>
              <a:rPr lang="zh-CN" altLang="en-US" sz="1600" b="1" dirty="0">
                <a:solidFill>
                  <a:srgbClr val="0070C0"/>
                </a:solidFill>
              </a:rPr>
              <a:t>电容器与电容</a:t>
            </a:r>
            <a:endParaRPr lang="en-US" altLang="zh-CN" sz="1600" b="1" dirty="0">
              <a:solidFill>
                <a:srgbClr val="0070C0"/>
              </a:solidFill>
            </a:endParaRPr>
          </a:p>
          <a:p>
            <a:r>
              <a:rPr lang="zh-CN" altLang="en-US" sz="1600" b="1" dirty="0">
                <a:solidFill>
                  <a:srgbClr val="0070C0"/>
                </a:solidFill>
              </a:rPr>
              <a:t>多导体系统的电容</a:t>
            </a:r>
          </a:p>
        </p:txBody>
      </p:sp>
      <p:sp>
        <p:nvSpPr>
          <p:cNvPr id="12" name="Text Placeholder 4"/>
          <p:cNvSpPr txBox="1"/>
          <p:nvPr/>
        </p:nvSpPr>
        <p:spPr>
          <a:xfrm>
            <a:off x="611560" y="483518"/>
            <a:ext cx="1296144"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小</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endParaRPr lang="en-GB" altLang="zh-CN" sz="2400" b="1"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277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611560" y="699542"/>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静电场求解与应用</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Oval 4">
            <a:extLst>
              <a:ext uri="{FF2B5EF4-FFF2-40B4-BE49-F238E27FC236}">
                <a16:creationId xmlns:a16="http://schemas.microsoft.com/office/drawing/2014/main" id="{E581F079-AEEE-4C35-AAA2-3C7008FD6C67}"/>
              </a:ext>
            </a:extLst>
          </p:cNvPr>
          <p:cNvSpPr/>
          <p:nvPr/>
        </p:nvSpPr>
        <p:spPr>
          <a:xfrm>
            <a:off x="1691680" y="1779662"/>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6" name="Oval 19">
            <a:extLst>
              <a:ext uri="{FF2B5EF4-FFF2-40B4-BE49-F238E27FC236}">
                <a16:creationId xmlns:a16="http://schemas.microsoft.com/office/drawing/2014/main" id="{21185890-1109-48FE-85AE-DDBBE4A516DE}"/>
              </a:ext>
            </a:extLst>
          </p:cNvPr>
          <p:cNvSpPr/>
          <p:nvPr/>
        </p:nvSpPr>
        <p:spPr>
          <a:xfrm>
            <a:off x="1698672" y="2846131"/>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7"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636564" y="2922498"/>
            <a:ext cx="236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zh-CN" sz="2400" b="1" kern="100" dirty="0">
                <a:latin typeface="+mj-lt"/>
                <a:cs typeface="Times New Roman" panose="02020603050405020304" pitchFamily="18" charset="0"/>
              </a:rPr>
              <a:t>静电场</a:t>
            </a:r>
            <a:r>
              <a:rPr lang="zh-CN" altLang="en-US" sz="2400" b="1" kern="100" dirty="0">
                <a:latin typeface="+mj-lt"/>
                <a:cs typeface="Times New Roman" panose="02020603050405020304" pitchFamily="18" charset="0"/>
              </a:rPr>
              <a:t>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7BA411AC-3D76-4AFF-B1F3-442824A7FC2E}"/>
              </a:ext>
            </a:extLst>
          </p:cNvPr>
          <p:cNvSpPr/>
          <p:nvPr/>
        </p:nvSpPr>
        <p:spPr>
          <a:xfrm>
            <a:off x="2535941" y="1822053"/>
            <a:ext cx="2756139" cy="461665"/>
          </a:xfrm>
          <a:prstGeom prst="rect">
            <a:avLst/>
          </a:prstGeom>
        </p:spPr>
        <p:txBody>
          <a:bodyPr wrap="square">
            <a:spAutoFit/>
          </a:bodyPr>
          <a:lstStyle/>
          <a:p>
            <a:pPr algn="just">
              <a:spcAft>
                <a:spcPts val="0"/>
              </a:spcAft>
            </a:pPr>
            <a:r>
              <a:rPr lang="zh-CN" altLang="zh-CN" sz="2400" b="1" kern="100" dirty="0">
                <a:latin typeface="+mj-lt"/>
                <a:cs typeface="Times New Roman" panose="02020603050405020304" pitchFamily="18" charset="0"/>
              </a:rPr>
              <a:t>静电场求解方法</a:t>
            </a:r>
            <a:endParaRPr lang="zh-CN" altLang="zh-CN" sz="2400" b="1" kern="100" dirty="0">
              <a:latin typeface="+mj-lt"/>
              <a:ea typeface="等线" panose="02010600030101010101" pitchFamily="2" charset="-122"/>
              <a:cs typeface="Times New Roman" panose="02020603050405020304" pitchFamily="18" charset="0"/>
            </a:endParaRPr>
          </a:p>
        </p:txBody>
      </p:sp>
      <p:pic>
        <p:nvPicPr>
          <p:cNvPr id="8" name="Picture 21" descr="3D勾图片素材 创意图片">
            <a:extLst>
              <a:ext uri="{FF2B5EF4-FFF2-40B4-BE49-F238E27FC236}">
                <a16:creationId xmlns:a16="http://schemas.microsoft.com/office/drawing/2014/main" id="{5DD55DF9-C96A-41EC-9AEB-41D71BB51415}"/>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5004048" y="1707654"/>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EE286B55-D54C-48F7-9D5D-FF779BB3166D}"/>
              </a:ext>
            </a:extLst>
          </p:cNvPr>
          <p:cNvSpPr txBox="1"/>
          <p:nvPr/>
        </p:nvSpPr>
        <p:spPr>
          <a:xfrm>
            <a:off x="4868812" y="2211710"/>
            <a:ext cx="2367484" cy="1881284"/>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导体系统的电容</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静电系统的电介质击穿</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导体的面电荷分布</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静电储能与静电力</a:t>
            </a:r>
          </a:p>
        </p:txBody>
      </p:sp>
      <p:sp>
        <p:nvSpPr>
          <p:cNvPr id="5" name="文本框 4"/>
          <p:cNvSpPr txBox="1"/>
          <p:nvPr/>
        </p:nvSpPr>
        <p:spPr>
          <a:xfrm>
            <a:off x="6552728" y="2139702"/>
            <a:ext cx="1907704" cy="584775"/>
          </a:xfrm>
          <a:prstGeom prst="rect">
            <a:avLst/>
          </a:prstGeom>
          <a:noFill/>
        </p:spPr>
        <p:txBody>
          <a:bodyPr wrap="square" rtlCol="0">
            <a:spAutoFit/>
          </a:bodyPr>
          <a:lstStyle/>
          <a:p>
            <a:r>
              <a:rPr lang="zh-CN" altLang="en-US" sz="1600" b="1" dirty="0">
                <a:solidFill>
                  <a:srgbClr val="0070C0"/>
                </a:solidFill>
              </a:rPr>
              <a:t>电容器与电容</a:t>
            </a:r>
            <a:endParaRPr lang="en-US" altLang="zh-CN" sz="1600" b="1" dirty="0">
              <a:solidFill>
                <a:srgbClr val="0070C0"/>
              </a:solidFill>
            </a:endParaRPr>
          </a:p>
          <a:p>
            <a:r>
              <a:rPr lang="zh-CN" altLang="en-US" sz="1600" b="1" dirty="0">
                <a:solidFill>
                  <a:srgbClr val="0070C0"/>
                </a:solidFill>
              </a:rPr>
              <a:t>多导体系统的电容</a:t>
            </a:r>
          </a:p>
        </p:txBody>
      </p:sp>
    </p:spTree>
    <p:extLst>
      <p:ext uri="{BB962C8B-B14F-4D97-AF65-F5344CB8AC3E}">
        <p14:creationId xmlns:p14="http://schemas.microsoft.com/office/powerpoint/2010/main" val="331360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123478"/>
            <a:ext cx="5616624" cy="637675"/>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spcBef>
                <a:spcPts val="0"/>
              </a:spcBef>
              <a:buClrTx/>
              <a:buNone/>
              <a:defRPr/>
            </a:pPr>
            <a:r>
              <a:rPr lang="zh-CN" altLang="en-US" sz="2800" dirty="0">
                <a:solidFill>
                  <a:srgbClr val="000000"/>
                </a:solidFill>
                <a:latin typeface="+mn-ea"/>
                <a:ea typeface="+mn-ea"/>
              </a:rPr>
              <a:t>二、</a:t>
            </a:r>
            <a:r>
              <a:rPr lang="zh-CN" altLang="en-US" sz="2800" dirty="0">
                <a:solidFill>
                  <a:srgbClr val="000000"/>
                </a:solidFill>
                <a:latin typeface="+mn-ea"/>
              </a:rPr>
              <a:t>静电场典型应用</a:t>
            </a:r>
            <a:endParaRPr lang="zh-CN" altLang="en-US" sz="2800" dirty="0">
              <a:solidFill>
                <a:srgbClr val="000000"/>
              </a:solidFill>
              <a:latin typeface="+mn-ea"/>
              <a:ea typeface="+mn-ea"/>
            </a:endParaRPr>
          </a:p>
        </p:txBody>
      </p:sp>
      <p:sp>
        <p:nvSpPr>
          <p:cNvPr id="17" name="内容占位符 2"/>
          <p:cNvSpPr txBox="1">
            <a:spLocks/>
          </p:cNvSpPr>
          <p:nvPr/>
        </p:nvSpPr>
        <p:spPr>
          <a:xfrm>
            <a:off x="899592" y="771550"/>
            <a:ext cx="4536504" cy="5448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ct val="0"/>
              </a:spcBef>
              <a:buClr>
                <a:srgbClr val="1D77C9"/>
              </a:buClr>
              <a:buFont typeface="Wingdings" panose="05000000000000000000" pitchFamily="2" charset="2"/>
              <a:buChar char="l"/>
            </a:pPr>
            <a:endParaRPr lang="zh-CN" altLang="en-US" sz="2400" b="1" dirty="0">
              <a:latin typeface="宋体" panose="02010600030101010101" pitchFamily="2" charset="-122"/>
              <a:ea typeface="宋体" panose="02010600030101010101" pitchFamily="2" charset="-122"/>
            </a:endParaRPr>
          </a:p>
        </p:txBody>
      </p:sp>
      <p:sp>
        <p:nvSpPr>
          <p:cNvPr id="3" name="矩形 2"/>
          <p:cNvSpPr/>
          <p:nvPr/>
        </p:nvSpPr>
        <p:spPr>
          <a:xfrm>
            <a:off x="1223120" y="1534021"/>
            <a:ext cx="4717032" cy="461665"/>
          </a:xfrm>
          <a:prstGeom prst="rect">
            <a:avLst/>
          </a:prstGeom>
        </p:spPr>
        <p:txBody>
          <a:bodyPr wrap="square">
            <a:spAutoFit/>
          </a:bodyPr>
          <a:lstStyle/>
          <a:p>
            <a:pPr marL="457200" indent="-457200">
              <a:buClr>
                <a:schemeClr val="accent1"/>
              </a:buClr>
              <a:buFont typeface="+mj-ea"/>
              <a:buAutoNum type="circleNumDbPlain"/>
            </a:pPr>
            <a:r>
              <a:rPr lang="zh-CN" altLang="en-US" sz="2400" b="1" dirty="0">
                <a:latin typeface="Times New Roman" panose="02020603050405020304" pitchFamily="18" charset="0"/>
                <a:cs typeface="Times New Roman" panose="02020603050405020304" pitchFamily="18" charset="0"/>
              </a:rPr>
              <a:t>电容器与电容</a:t>
            </a:r>
          </a:p>
        </p:txBody>
      </p:sp>
      <p:sp>
        <p:nvSpPr>
          <p:cNvPr id="10" name="矩形 9">
            <a:extLst>
              <a:ext uri="{FF2B5EF4-FFF2-40B4-BE49-F238E27FC236}">
                <a16:creationId xmlns:a16="http://schemas.microsoft.com/office/drawing/2014/main" id="{4AB3F151-6152-4598-88E2-B381FEFA55EE}"/>
              </a:ext>
            </a:extLst>
          </p:cNvPr>
          <p:cNvSpPr/>
          <p:nvPr/>
        </p:nvSpPr>
        <p:spPr>
          <a:xfrm>
            <a:off x="885463" y="895559"/>
            <a:ext cx="2696572" cy="461665"/>
          </a:xfrm>
          <a:prstGeom prst="rect">
            <a:avLst/>
          </a:prstGeom>
        </p:spPr>
        <p:txBody>
          <a:bodyPr wrap="none">
            <a:spAutoFit/>
          </a:bodyPr>
          <a:lstStyle/>
          <a:p>
            <a:pPr marL="342900" indent="-342900">
              <a:buClr>
                <a:srgbClr val="0070C0"/>
              </a:buClr>
              <a:buFont typeface="Wingdings" panose="05000000000000000000" pitchFamily="2" charset="2"/>
              <a:buChar char="l"/>
            </a:pPr>
            <a:r>
              <a:rPr lang="zh-CN" altLang="zh-CN" sz="2400" b="1" dirty="0">
                <a:cs typeface="Times New Roman" panose="02020603050405020304" pitchFamily="18" charset="0"/>
              </a:rPr>
              <a:t>导体系统的电容</a:t>
            </a:r>
            <a:endParaRPr lang="zh-CN" altLang="en-US" sz="2400" b="1" dirty="0"/>
          </a:p>
        </p:txBody>
      </p:sp>
      <p:sp>
        <p:nvSpPr>
          <p:cNvPr id="12" name="矩形 11">
            <a:extLst>
              <a:ext uri="{FF2B5EF4-FFF2-40B4-BE49-F238E27FC236}">
                <a16:creationId xmlns:a16="http://schemas.microsoft.com/office/drawing/2014/main" id="{78989083-8D25-46CC-AA86-049D76C4FB13}"/>
              </a:ext>
            </a:extLst>
          </p:cNvPr>
          <p:cNvSpPr/>
          <p:nvPr/>
        </p:nvSpPr>
        <p:spPr>
          <a:xfrm>
            <a:off x="611560" y="2139702"/>
            <a:ext cx="8406432" cy="1043747"/>
          </a:xfrm>
          <a:prstGeom prst="rect">
            <a:avLst/>
          </a:prstGeom>
        </p:spPr>
        <p:txBody>
          <a:bodyPr wrap="square">
            <a:spAutoFit/>
          </a:bodyPr>
          <a:lstStyle/>
          <a:p>
            <a:pPr>
              <a:lnSpc>
                <a:spcPct val="150000"/>
              </a:lnSpc>
            </a:pPr>
            <a:r>
              <a:rPr lang="zh-CN" altLang="zh-CN" sz="2200" b="1" dirty="0">
                <a:latin typeface="Times New Roman" panose="02020603050405020304" pitchFamily="18" charset="0"/>
                <a:cs typeface="Times New Roman" panose="02020603050405020304" pitchFamily="18" charset="0"/>
              </a:rPr>
              <a:t>电容器</a:t>
            </a:r>
            <a:r>
              <a:rPr lang="zh-CN" altLang="en-US" sz="2200" b="1" dirty="0">
                <a:latin typeface="Times New Roman" panose="02020603050405020304" pitchFamily="18" charset="0"/>
                <a:cs typeface="Times New Roman" panose="02020603050405020304" pitchFamily="18" charset="0"/>
              </a:rPr>
              <a:t>：</a:t>
            </a:r>
            <a:r>
              <a:rPr lang="zh-CN" altLang="zh-CN" sz="2200" b="1" dirty="0">
                <a:latin typeface="Times New Roman" panose="02020603050405020304" pitchFamily="18" charset="0"/>
                <a:cs typeface="Times New Roman" panose="02020603050405020304" pitchFamily="18" charset="0"/>
              </a:rPr>
              <a:t>由导体系统构成的具有存储电场能量的装置</a:t>
            </a:r>
            <a:r>
              <a:rPr lang="zh-CN" altLang="en-US"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pPr>
              <a:lnSpc>
                <a:spcPct val="150000"/>
              </a:lnSpc>
            </a:pPr>
            <a:r>
              <a:rPr lang="en-US" altLang="zh-CN" sz="2200" b="1" dirty="0">
                <a:latin typeface="Times New Roman" panose="02020603050405020304" pitchFamily="18" charset="0"/>
                <a:cs typeface="Times New Roman" panose="02020603050405020304" pitchFamily="18" charset="0"/>
              </a:rPr>
              <a:t>    </a:t>
            </a:r>
            <a:r>
              <a:rPr lang="zh-CN" altLang="zh-CN" sz="2200" b="1" dirty="0">
                <a:latin typeface="Times New Roman" panose="02020603050405020304" pitchFamily="18" charset="0"/>
                <a:cs typeface="Times New Roman" panose="02020603050405020304" pitchFamily="18" charset="0"/>
              </a:rPr>
              <a:t>电容</a:t>
            </a:r>
            <a:r>
              <a:rPr lang="zh-CN" altLang="en-US" sz="2200" b="1" dirty="0">
                <a:latin typeface="Times New Roman" panose="02020603050405020304" pitchFamily="18" charset="0"/>
                <a:cs typeface="Times New Roman" panose="02020603050405020304" pitchFamily="18" charset="0"/>
              </a:rPr>
              <a:t>：</a:t>
            </a:r>
            <a:r>
              <a:rPr lang="zh-CN" altLang="zh-CN" sz="2200" b="1" dirty="0">
                <a:latin typeface="Times New Roman" panose="02020603050405020304" pitchFamily="18" charset="0"/>
                <a:cs typeface="Times New Roman" panose="02020603050405020304" pitchFamily="18" charset="0"/>
              </a:rPr>
              <a:t>反映电容器收集电荷量能力或存储电场能量大小的物理量</a:t>
            </a:r>
            <a:r>
              <a:rPr lang="zh-CN" altLang="en-US" sz="2200" b="1" dirty="0">
                <a:latin typeface="Times New Roman" panose="02020603050405020304" pitchFamily="18" charset="0"/>
                <a:cs typeface="Times New Roman" panose="02020603050405020304" pitchFamily="18" charset="0"/>
              </a:rPr>
              <a:t>。</a:t>
            </a:r>
          </a:p>
        </p:txBody>
      </p:sp>
      <p:graphicFrame>
        <p:nvGraphicFramePr>
          <p:cNvPr id="33" name="对象 32">
            <a:extLst>
              <a:ext uri="{FF2B5EF4-FFF2-40B4-BE49-F238E27FC236}">
                <a16:creationId xmlns:a16="http://schemas.microsoft.com/office/drawing/2014/main" id="{F321F6B6-424D-4669-9983-119EC7AA981B}"/>
              </a:ext>
            </a:extLst>
          </p:cNvPr>
          <p:cNvGraphicFramePr>
            <a:graphicFrameLocks noChangeAspect="1"/>
          </p:cNvGraphicFramePr>
          <p:nvPr>
            <p:extLst>
              <p:ext uri="{D42A27DB-BD31-4B8C-83A1-F6EECF244321}">
                <p14:modId xmlns:p14="http://schemas.microsoft.com/office/powerpoint/2010/main" val="2082532209"/>
              </p:ext>
            </p:extLst>
          </p:nvPr>
        </p:nvGraphicFramePr>
        <p:xfrm>
          <a:off x="3131840" y="3507854"/>
          <a:ext cx="2386012" cy="696913"/>
        </p:xfrm>
        <a:graphic>
          <a:graphicData uri="http://schemas.openxmlformats.org/presentationml/2006/ole">
            <mc:AlternateContent xmlns:mc="http://schemas.openxmlformats.org/markup-compatibility/2006">
              <mc:Choice xmlns:v="urn:schemas-microsoft-com:vml" Requires="v">
                <p:oleObj name="Equation" r:id="rId4" imgW="1396800" imgH="406080" progId="Equation.DSMT4">
                  <p:embed/>
                </p:oleObj>
              </mc:Choice>
              <mc:Fallback>
                <p:oleObj name="Equation" r:id="rId4" imgW="1396800" imgH="406080" progId="Equation.DSMT4">
                  <p:embed/>
                  <p:pic>
                    <p:nvPicPr>
                      <p:cNvPr id="7" name="对象 6">
                        <a:extLst>
                          <a:ext uri="{FF2B5EF4-FFF2-40B4-BE49-F238E27FC236}">
                            <a16:creationId xmlns:a16="http://schemas.microsoft.com/office/drawing/2014/main" id="{9081B358-5862-4CFB-8F02-47579C188101}"/>
                          </a:ext>
                        </a:extLst>
                      </p:cNvPr>
                      <p:cNvPicPr/>
                      <p:nvPr/>
                    </p:nvPicPr>
                    <p:blipFill>
                      <a:blip r:embed="rId5"/>
                      <a:stretch>
                        <a:fillRect/>
                      </a:stretch>
                    </p:blipFill>
                    <p:spPr>
                      <a:xfrm>
                        <a:off x="3131840" y="3507854"/>
                        <a:ext cx="2386012" cy="696913"/>
                      </a:xfrm>
                      <a:prstGeom prst="rect">
                        <a:avLst/>
                      </a:prstGeom>
                    </p:spPr>
                  </p:pic>
                </p:oleObj>
              </mc:Fallback>
            </mc:AlternateContent>
          </a:graphicData>
        </a:graphic>
      </p:graphicFrame>
      <p:graphicFrame>
        <p:nvGraphicFramePr>
          <p:cNvPr id="9" name="Object 1045"/>
          <p:cNvGraphicFramePr>
            <a:graphicFrameLocks noChangeAspect="1"/>
          </p:cNvGraphicFramePr>
          <p:nvPr>
            <p:extLst>
              <p:ext uri="{D42A27DB-BD31-4B8C-83A1-F6EECF244321}">
                <p14:modId xmlns:p14="http://schemas.microsoft.com/office/powerpoint/2010/main" val="1082361012"/>
              </p:ext>
            </p:extLst>
          </p:nvPr>
        </p:nvGraphicFramePr>
        <p:xfrm>
          <a:off x="6300192" y="3219822"/>
          <a:ext cx="2717800" cy="1762125"/>
        </p:xfrm>
        <a:graphic>
          <a:graphicData uri="http://schemas.openxmlformats.org/presentationml/2006/ole">
            <mc:AlternateContent xmlns:mc="http://schemas.openxmlformats.org/markup-compatibility/2006">
              <mc:Choice xmlns:v="urn:schemas-microsoft-com:vml" Requires="v">
                <p:oleObj name="Picture" r:id="rId6" imgW="2286000" imgH="1480680" progId="Word.Picture.8">
                  <p:embed/>
                </p:oleObj>
              </mc:Choice>
              <mc:Fallback>
                <p:oleObj name="Picture" r:id="rId6" imgW="2286000" imgH="1480680" progId="Word.Picture.8">
                  <p:embed/>
                  <p:pic>
                    <p:nvPicPr>
                      <p:cNvPr id="7179" name="Object 1045"/>
                      <p:cNvPicPr>
                        <a:picLocks noGrp="1" noChangeAspect="1" noChangeArrowheads="1"/>
                      </p:cNvPicPr>
                      <p:nvPr/>
                    </p:nvPicPr>
                    <p:blipFill>
                      <a:blip r:embed="rId7"/>
                      <a:srcRect/>
                      <a:stretch>
                        <a:fillRect/>
                      </a:stretch>
                    </p:blipFill>
                    <p:spPr bwMode="auto">
                      <a:xfrm>
                        <a:off x="6300192" y="3219822"/>
                        <a:ext cx="2717800" cy="1762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extLst>
      <p:ext uri="{BB962C8B-B14F-4D97-AF65-F5344CB8AC3E}">
        <p14:creationId xmlns:p14="http://schemas.microsoft.com/office/powerpoint/2010/main" val="2698725922"/>
      </p:ext>
    </p:extLst>
  </p:cSld>
  <p:clrMapOvr>
    <a:masterClrMapping/>
  </p:clrMapOvr>
  <mc:AlternateContent xmlns:mc="http://schemas.openxmlformats.org/markup-compatibility/2006" xmlns:p14="http://schemas.microsoft.com/office/powerpoint/2010/main">
    <mc:Choice Requires="p14">
      <p:transition spd="slow" p14:dur="2000" advTm="114564"/>
    </mc:Choice>
    <mc:Fallback xmlns="">
      <p:transition spd="slow" advTm="1145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520" y="263133"/>
            <a:ext cx="8784976" cy="4612873"/>
            <a:chOff x="684408" y="4299942"/>
            <a:chExt cx="8397827" cy="4612873"/>
          </a:xfrm>
        </p:grpSpPr>
        <p:sp>
          <p:nvSpPr>
            <p:cNvPr id="3" name="矩形 2"/>
            <p:cNvSpPr/>
            <p:nvPr/>
          </p:nvSpPr>
          <p:spPr>
            <a:xfrm>
              <a:off x="684408" y="4803998"/>
              <a:ext cx="8397827" cy="4108817"/>
            </a:xfrm>
            <a:prstGeom prst="rect">
              <a:avLst/>
            </a:prstGeom>
          </p:spPr>
          <p:txBody>
            <a:bodyPr wrap="square">
              <a:spAutoFit/>
            </a:bodyPr>
            <a:lstStyle/>
            <a:p>
              <a:pPr marL="457200" indent="-457200">
                <a:lnSpc>
                  <a:spcPct val="150000"/>
                </a:lnSpc>
                <a:spcBef>
                  <a:spcPts val="600"/>
                </a:spcBef>
                <a:spcAft>
                  <a:spcPts val="600"/>
                </a:spcAft>
                <a:buClr>
                  <a:srgbClr val="00ADA9"/>
                </a:buClr>
                <a:buFont typeface="+mj-lt"/>
                <a:buAutoNum type="alphaLcParenR"/>
              </a:pPr>
              <a:r>
                <a:rPr lang="zh-CN" altLang="zh-CN" sz="2200" b="1" dirty="0">
                  <a:latin typeface="Times New Roman" panose="02020603050405020304" pitchFamily="18" charset="0"/>
                  <a:cs typeface="Times New Roman" panose="02020603050405020304" pitchFamily="18" charset="0"/>
                </a:rPr>
                <a:t>孤立单导体形成的电容器，可视为双导体电容器中当一个导体置于无限远处并选其为电位参考零点时的特例。</a:t>
              </a:r>
              <a:endParaRPr lang="en-US" altLang="zh-CN" sz="2200" b="1" dirty="0">
                <a:latin typeface="Times New Roman" panose="02020603050405020304" pitchFamily="18" charset="0"/>
                <a:cs typeface="Times New Roman" panose="02020603050405020304" pitchFamily="18" charset="0"/>
              </a:endParaRPr>
            </a:p>
            <a:p>
              <a:pPr marL="457200" indent="-457200">
                <a:lnSpc>
                  <a:spcPct val="150000"/>
                </a:lnSpc>
                <a:spcBef>
                  <a:spcPts val="600"/>
                </a:spcBef>
                <a:spcAft>
                  <a:spcPts val="600"/>
                </a:spcAft>
                <a:buClr>
                  <a:srgbClr val="00ADA9"/>
                </a:buClr>
                <a:buFont typeface="+mj-lt"/>
                <a:buAutoNum type="alphaLcParenR"/>
              </a:pPr>
              <a:r>
                <a:rPr lang="zh-CN" altLang="zh-CN" sz="2200" b="1" dirty="0">
                  <a:latin typeface="Times New Roman" panose="02020603050405020304" pitchFamily="18" charset="0"/>
                  <a:cs typeface="Times New Roman" panose="02020603050405020304" pitchFamily="18" charset="0"/>
                </a:rPr>
                <a:t>实际中常用更小的单位来表示电容器的电容量</a:t>
              </a:r>
              <a:endParaRPr lang="en-US" altLang="zh-CN" sz="2200" b="1" dirty="0">
                <a:latin typeface="Times New Roman" panose="02020603050405020304" pitchFamily="18" charset="0"/>
                <a:cs typeface="Times New Roman" panose="02020603050405020304" pitchFamily="18" charset="0"/>
              </a:endParaRPr>
            </a:p>
            <a:p>
              <a:pPr marL="457200" indent="-457200">
                <a:lnSpc>
                  <a:spcPct val="150000"/>
                </a:lnSpc>
                <a:spcBef>
                  <a:spcPts val="600"/>
                </a:spcBef>
                <a:spcAft>
                  <a:spcPts val="600"/>
                </a:spcAft>
                <a:buClr>
                  <a:srgbClr val="00ADA9"/>
                </a:buClr>
                <a:buFont typeface="+mj-lt"/>
                <a:buAutoNum type="alphaLcParenR"/>
              </a:pPr>
              <a:endParaRPr lang="en-US" altLang="zh-CN" sz="2200" b="1" dirty="0">
                <a:latin typeface="Times New Roman" panose="02020603050405020304" pitchFamily="18" charset="0"/>
                <a:cs typeface="Times New Roman" panose="02020603050405020304" pitchFamily="18" charset="0"/>
              </a:endParaRPr>
            </a:p>
            <a:p>
              <a:pPr marL="457200" indent="-457200">
                <a:lnSpc>
                  <a:spcPct val="150000"/>
                </a:lnSpc>
                <a:spcBef>
                  <a:spcPts val="600"/>
                </a:spcBef>
                <a:spcAft>
                  <a:spcPts val="600"/>
                </a:spcAft>
                <a:buClr>
                  <a:srgbClr val="00ADA9"/>
                </a:buClr>
                <a:buFont typeface="+mj-lt"/>
                <a:buAutoNum type="alphaLcParenR"/>
              </a:pPr>
              <a:r>
                <a:rPr lang="zh-CN" altLang="en-US" sz="2200" b="1" dirty="0">
                  <a:latin typeface="Times New Roman" panose="02020603050405020304" pitchFamily="18" charset="0"/>
                  <a:cs typeface="Times New Roman" panose="02020603050405020304" pitchFamily="18" charset="0"/>
                </a:rPr>
                <a:t>根据                                                  可知，</a:t>
              </a:r>
              <a:r>
                <a:rPr lang="zh-CN" altLang="zh-CN" sz="2200" b="1" dirty="0">
                  <a:latin typeface="Times New Roman" panose="02020603050405020304" pitchFamily="18" charset="0"/>
                  <a:cs typeface="Times New Roman" panose="02020603050405020304" pitchFamily="18" charset="0"/>
                </a:rPr>
                <a:t>电容是由电容器的系统结构特性决定的，如导体的形状、尺寸、相对位置、导体间的介质参数等，而与具体的充电电压、充电电荷量无关。</a:t>
              </a:r>
              <a:endParaRPr lang="zh-CN" altLang="en-US" sz="2200" b="1" dirty="0">
                <a:latin typeface="Times New Roman" panose="02020603050405020304" pitchFamily="18" charset="0"/>
                <a:cs typeface="Times New Roman" panose="02020603050405020304" pitchFamily="18" charset="0"/>
              </a:endParaRPr>
            </a:p>
          </p:txBody>
        </p:sp>
        <p:sp>
          <p:nvSpPr>
            <p:cNvPr id="4" name="动作按钮: 信息 3">
              <a:hlinkClick r:id="" action="ppaction://noaction" highlightClick="1"/>
            </p:cNvPr>
            <p:cNvSpPr/>
            <p:nvPr/>
          </p:nvSpPr>
          <p:spPr>
            <a:xfrm>
              <a:off x="684408" y="4299942"/>
              <a:ext cx="711680" cy="576064"/>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graphicFrame>
        <p:nvGraphicFramePr>
          <p:cNvPr id="5" name="对象 4">
            <a:extLst>
              <a:ext uri="{FF2B5EF4-FFF2-40B4-BE49-F238E27FC236}">
                <a16:creationId xmlns:a16="http://schemas.microsoft.com/office/drawing/2014/main" id="{9081B358-5862-4CFB-8F02-47579C188101}"/>
              </a:ext>
            </a:extLst>
          </p:cNvPr>
          <p:cNvGraphicFramePr>
            <a:graphicFrameLocks noChangeAspect="1"/>
          </p:cNvGraphicFramePr>
          <p:nvPr>
            <p:extLst>
              <p:ext uri="{D42A27DB-BD31-4B8C-83A1-F6EECF244321}">
                <p14:modId xmlns:p14="http://schemas.microsoft.com/office/powerpoint/2010/main" val="922752631"/>
              </p:ext>
            </p:extLst>
          </p:nvPr>
        </p:nvGraphicFramePr>
        <p:xfrm>
          <a:off x="2915816" y="2499742"/>
          <a:ext cx="2808312" cy="413307"/>
        </p:xfrm>
        <a:graphic>
          <a:graphicData uri="http://schemas.openxmlformats.org/presentationml/2006/ole">
            <mc:AlternateContent xmlns:mc="http://schemas.openxmlformats.org/markup-compatibility/2006">
              <mc:Choice xmlns:v="urn:schemas-microsoft-com:vml" Requires="v">
                <p:oleObj name="Equation" r:id="rId3" imgW="1739880" imgH="228600" progId="Equation.DSMT4">
                  <p:embed/>
                </p:oleObj>
              </mc:Choice>
              <mc:Fallback>
                <p:oleObj name="Equation" r:id="rId3" imgW="1739880" imgH="228600" progId="Equation.DSMT4">
                  <p:embed/>
                  <p:pic>
                    <p:nvPicPr>
                      <p:cNvPr id="7" name="对象 6">
                        <a:extLst>
                          <a:ext uri="{FF2B5EF4-FFF2-40B4-BE49-F238E27FC236}">
                            <a16:creationId xmlns:a16="http://schemas.microsoft.com/office/drawing/2014/main" id="{9081B358-5862-4CFB-8F02-47579C188101}"/>
                          </a:ext>
                        </a:extLst>
                      </p:cNvPr>
                      <p:cNvPicPr/>
                      <p:nvPr/>
                    </p:nvPicPr>
                    <p:blipFill>
                      <a:blip r:embed="rId4"/>
                      <a:stretch>
                        <a:fillRect/>
                      </a:stretch>
                    </p:blipFill>
                    <p:spPr>
                      <a:xfrm>
                        <a:off x="2915816" y="2499742"/>
                        <a:ext cx="2808312" cy="41330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081B358-5862-4CFB-8F02-47579C188101}"/>
              </a:ext>
            </a:extLst>
          </p:cNvPr>
          <p:cNvGraphicFramePr>
            <a:graphicFrameLocks noChangeAspect="1"/>
          </p:cNvGraphicFramePr>
          <p:nvPr>
            <p:extLst>
              <p:ext uri="{D42A27DB-BD31-4B8C-83A1-F6EECF244321}">
                <p14:modId xmlns:p14="http://schemas.microsoft.com/office/powerpoint/2010/main" val="1715937713"/>
              </p:ext>
            </p:extLst>
          </p:nvPr>
        </p:nvGraphicFramePr>
        <p:xfrm>
          <a:off x="1547664" y="3094044"/>
          <a:ext cx="3024336" cy="917866"/>
        </p:xfrm>
        <a:graphic>
          <a:graphicData uri="http://schemas.openxmlformats.org/presentationml/2006/ole">
            <mc:AlternateContent xmlns:mc="http://schemas.openxmlformats.org/markup-compatibility/2006">
              <mc:Choice xmlns:v="urn:schemas-microsoft-com:vml" Requires="v">
                <p:oleObj name="Equation" r:id="rId5" imgW="2158920" imgH="583920" progId="Equation.DSMT4">
                  <p:embed/>
                </p:oleObj>
              </mc:Choice>
              <mc:Fallback>
                <p:oleObj name="Equation" r:id="rId5" imgW="2158920" imgH="583920" progId="Equation.DSMT4">
                  <p:embed/>
                  <p:pic>
                    <p:nvPicPr>
                      <p:cNvPr id="5" name="对象 4">
                        <a:extLst>
                          <a:ext uri="{FF2B5EF4-FFF2-40B4-BE49-F238E27FC236}">
                            <a16:creationId xmlns:a16="http://schemas.microsoft.com/office/drawing/2014/main" id="{9081B358-5862-4CFB-8F02-47579C188101}"/>
                          </a:ext>
                        </a:extLst>
                      </p:cNvPr>
                      <p:cNvPicPr/>
                      <p:nvPr/>
                    </p:nvPicPr>
                    <p:blipFill>
                      <a:blip r:embed="rId6"/>
                      <a:stretch>
                        <a:fillRect/>
                      </a:stretch>
                    </p:blipFill>
                    <p:spPr>
                      <a:xfrm>
                        <a:off x="1547664" y="3094044"/>
                        <a:ext cx="3024336" cy="917866"/>
                      </a:xfrm>
                      <a:prstGeom prst="rect">
                        <a:avLst/>
                      </a:prstGeom>
                    </p:spPr>
                  </p:pic>
                </p:oleObj>
              </mc:Fallback>
            </mc:AlternateContent>
          </a:graphicData>
        </a:graphic>
      </p:graphicFrame>
    </p:spTree>
    <p:extLst>
      <p:ext uri="{BB962C8B-B14F-4D97-AF65-F5344CB8AC3E}">
        <p14:creationId xmlns:p14="http://schemas.microsoft.com/office/powerpoint/2010/main" val="381488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extLst>
              <p:ext uri="{D42A27DB-BD31-4B8C-83A1-F6EECF244321}">
                <p14:modId xmlns:p14="http://schemas.microsoft.com/office/powerpoint/2010/main" val="2576941178"/>
              </p:ext>
            </p:extLst>
          </p:nvPr>
        </p:nvGraphicFramePr>
        <p:xfrm>
          <a:off x="877888" y="2367379"/>
          <a:ext cx="2855912" cy="1331912"/>
        </p:xfrm>
        <a:graphic>
          <a:graphicData uri="http://schemas.openxmlformats.org/presentationml/2006/ole">
            <mc:AlternateContent xmlns:mc="http://schemas.openxmlformats.org/markup-compatibility/2006">
              <mc:Choice xmlns:v="urn:schemas-microsoft-com:vml" Requires="v">
                <p:oleObj name="Equation" r:id="rId2" imgW="1612800" imgH="660240" progId="Equation.DSMT4">
                  <p:embed/>
                </p:oleObj>
              </mc:Choice>
              <mc:Fallback>
                <p:oleObj name="Equation" r:id="rId2" imgW="1612800" imgH="660240" progId="Equation.DSMT4">
                  <p:embed/>
                  <p:pic>
                    <p:nvPicPr>
                      <p:cNvPr id="476198" name="Object 8"/>
                      <p:cNvPicPr>
                        <a:picLocks noChangeAspect="1" noChangeArrowheads="1"/>
                      </p:cNvPicPr>
                      <p:nvPr/>
                    </p:nvPicPr>
                    <p:blipFill>
                      <a:blip r:embed="rId3"/>
                      <a:srcRect/>
                      <a:stretch>
                        <a:fillRect/>
                      </a:stretch>
                    </p:blipFill>
                    <p:spPr bwMode="auto">
                      <a:xfrm>
                        <a:off x="877888" y="2367379"/>
                        <a:ext cx="2855912" cy="1331912"/>
                      </a:xfrm>
                      <a:prstGeom prst="rect">
                        <a:avLst/>
                      </a:prstGeom>
                      <a:noFill/>
                    </p:spPr>
                  </p:pic>
                </p:oleObj>
              </mc:Fallback>
            </mc:AlternateContent>
          </a:graphicData>
        </a:graphic>
      </p:graphicFrame>
      <p:graphicFrame>
        <p:nvGraphicFramePr>
          <p:cNvPr id="3" name="Object 23"/>
          <p:cNvGraphicFramePr>
            <a:graphicFrameLocks noChangeAspect="1"/>
          </p:cNvGraphicFramePr>
          <p:nvPr>
            <p:extLst>
              <p:ext uri="{D42A27DB-BD31-4B8C-83A1-F6EECF244321}">
                <p14:modId xmlns:p14="http://schemas.microsoft.com/office/powerpoint/2010/main" val="3139954070"/>
              </p:ext>
            </p:extLst>
          </p:nvPr>
        </p:nvGraphicFramePr>
        <p:xfrm>
          <a:off x="4979988" y="2402304"/>
          <a:ext cx="3505200" cy="1800225"/>
        </p:xfrm>
        <a:graphic>
          <a:graphicData uri="http://schemas.openxmlformats.org/presentationml/2006/ole">
            <mc:AlternateContent xmlns:mc="http://schemas.openxmlformats.org/markup-compatibility/2006">
              <mc:Choice xmlns:v="urn:schemas-microsoft-com:vml" Requires="v">
                <p:oleObj name="Equation" r:id="rId4" imgW="1828800" imgH="939600" progId="Equation.DSMT4">
                  <p:embed/>
                </p:oleObj>
              </mc:Choice>
              <mc:Fallback>
                <p:oleObj name="Equation" r:id="rId4" imgW="1828800" imgH="939600" progId="Equation.DSMT4">
                  <p:embed/>
                  <p:pic>
                    <p:nvPicPr>
                      <p:cNvPr id="476207" name="Object 23"/>
                      <p:cNvPicPr>
                        <a:picLocks noChangeAspect="1" noChangeArrowheads="1"/>
                      </p:cNvPicPr>
                      <p:nvPr/>
                    </p:nvPicPr>
                    <p:blipFill>
                      <a:blip r:embed="rId5"/>
                      <a:srcRect/>
                      <a:stretch>
                        <a:fillRect/>
                      </a:stretch>
                    </p:blipFill>
                    <p:spPr bwMode="auto">
                      <a:xfrm>
                        <a:off x="4979988" y="2402304"/>
                        <a:ext cx="3505200" cy="1800225"/>
                      </a:xfrm>
                      <a:prstGeom prst="rect">
                        <a:avLst/>
                      </a:prstGeom>
                      <a:noFill/>
                    </p:spPr>
                  </p:pic>
                </p:oleObj>
              </mc:Fallback>
            </mc:AlternateContent>
          </a:graphicData>
        </a:graphic>
      </p:graphicFrame>
      <p:sp>
        <p:nvSpPr>
          <p:cNvPr id="4" name="Rectangle 1026"/>
          <p:cNvSpPr>
            <a:spLocks noChangeArrowheads="1"/>
          </p:cNvSpPr>
          <p:nvPr/>
        </p:nvSpPr>
        <p:spPr bwMode="auto">
          <a:xfrm>
            <a:off x="107504" y="1065561"/>
            <a:ext cx="4500563" cy="1074140"/>
          </a:xfrm>
          <a:prstGeom prst="rect">
            <a:avLst/>
          </a:prstGeom>
          <a:solidFill>
            <a:schemeClr val="accent5">
              <a:lumMod val="40000"/>
              <a:lumOff val="60000"/>
            </a:schemeClr>
          </a:solidFill>
          <a:ln>
            <a:noFill/>
          </a:ln>
        </p:spPr>
        <p:txBody>
          <a:bodyPr>
            <a:spAutoFit/>
          </a:bodyPr>
          <a:lstStyle/>
          <a:p>
            <a:pPr>
              <a:lnSpc>
                <a:spcPct val="130000"/>
              </a:lnSpc>
              <a:spcBef>
                <a:spcPct val="30000"/>
              </a:spcBef>
              <a:buFont typeface="Wingdings" panose="05000000000000000000" pitchFamily="2" charset="2"/>
              <a:buChar char="ü"/>
            </a:pP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假定导体</a:t>
            </a:r>
            <a:r>
              <a:rPr kumimoji="1"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两导体带电荷</a:t>
            </a:r>
            <a:r>
              <a:rPr kumimoji="1" lang="en-US" altLang="zh-CN" sz="2200" b="1" i="1" dirty="0">
                <a:latin typeface="Times New Roman" panose="02020603050405020304" pitchFamily="18" charset="0"/>
                <a:ea typeface="宋体" panose="02010600030101010101" pitchFamily="2" charset="-122"/>
                <a:cs typeface="Times New Roman" panose="02020603050405020304" pitchFamily="18" charset="0"/>
              </a:rPr>
              <a:t>Q </a:t>
            </a:r>
            <a:r>
              <a:rPr kumimoji="1"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b="1" i="1" dirty="0">
                <a:latin typeface="Times New Roman" panose="02020603050405020304" pitchFamily="18" charset="0"/>
                <a:ea typeface="宋体" panose="02010600030101010101" pitchFamily="2" charset="-122"/>
                <a:cs typeface="Times New Roman" panose="02020603050405020304" pitchFamily="18" charset="0"/>
              </a:rPr>
              <a:t>Q</a:t>
            </a:r>
          </a:p>
          <a:p>
            <a:pPr>
              <a:lnSpc>
                <a:spcPct val="130000"/>
              </a:lnSpc>
              <a:spcBef>
                <a:spcPct val="30000"/>
              </a:spcBef>
              <a:buFont typeface="Wingdings" panose="05000000000000000000" pitchFamily="2" charset="2"/>
              <a:buChar char="ü"/>
            </a:pP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求导体</a:t>
            </a:r>
            <a:r>
              <a:rPr kumimoji="1"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两导体间的电位</a:t>
            </a:r>
            <a:r>
              <a:rPr kumimoji="1"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电压</a:t>
            </a:r>
          </a:p>
        </p:txBody>
      </p:sp>
      <p:sp>
        <p:nvSpPr>
          <p:cNvPr id="5" name="Rectangle 1044"/>
          <p:cNvSpPr>
            <a:spLocks noChangeArrowheads="1"/>
          </p:cNvSpPr>
          <p:nvPr/>
        </p:nvSpPr>
        <p:spPr bwMode="auto">
          <a:xfrm>
            <a:off x="4608067" y="1065562"/>
            <a:ext cx="4427537" cy="1074140"/>
          </a:xfrm>
          <a:prstGeom prst="rect">
            <a:avLst/>
          </a:prstGeom>
          <a:solidFill>
            <a:schemeClr val="accent2">
              <a:lumMod val="20000"/>
              <a:lumOff val="80000"/>
            </a:schemeClr>
          </a:solidFill>
          <a:ln>
            <a:noFill/>
          </a:ln>
        </p:spPr>
        <p:txBody>
          <a:bodyPr>
            <a:spAutoFit/>
          </a:bodyPr>
          <a:lstStyle/>
          <a:p>
            <a:pPr>
              <a:lnSpc>
                <a:spcPct val="130000"/>
              </a:lnSpc>
              <a:spcBef>
                <a:spcPct val="30000"/>
              </a:spcBef>
              <a:buFont typeface="Wingdings" panose="05000000000000000000" pitchFamily="2" charset="2"/>
              <a:buChar char="ü"/>
            </a:pP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假定导体</a:t>
            </a:r>
            <a:r>
              <a:rPr kumimoji="1"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两导体的电位</a:t>
            </a:r>
            <a:r>
              <a:rPr kumimoji="1"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电压</a:t>
            </a:r>
          </a:p>
          <a:p>
            <a:pPr>
              <a:lnSpc>
                <a:spcPct val="130000"/>
              </a:lnSpc>
              <a:spcBef>
                <a:spcPct val="30000"/>
              </a:spcBef>
              <a:buFont typeface="Wingdings" panose="05000000000000000000" pitchFamily="2" charset="2"/>
              <a:buChar char="ü"/>
            </a:pPr>
            <a:r>
              <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rPr>
              <a:t>求导体表面所带电量</a:t>
            </a:r>
            <a:r>
              <a:rPr kumimoji="1" lang="en-US" altLang="zh-CN" sz="2200" b="1" i="1" dirty="0">
                <a:latin typeface="Times New Roman" panose="02020603050405020304" pitchFamily="18" charset="0"/>
                <a:ea typeface="宋体" panose="02010600030101010101" pitchFamily="2" charset="-122"/>
                <a:cs typeface="Times New Roman" panose="02020603050405020304" pitchFamily="18" charset="0"/>
              </a:rPr>
              <a:t>Q	</a:t>
            </a:r>
          </a:p>
        </p:txBody>
      </p:sp>
      <p:sp>
        <p:nvSpPr>
          <p:cNvPr id="6" name="矩形 5"/>
          <p:cNvSpPr/>
          <p:nvPr/>
        </p:nvSpPr>
        <p:spPr>
          <a:xfrm>
            <a:off x="3208441" y="453901"/>
            <a:ext cx="2659703" cy="461665"/>
          </a:xfrm>
          <a:prstGeom prst="rect">
            <a:avLst/>
          </a:prstGeom>
        </p:spPr>
        <p:txBody>
          <a:bodyPr wrap="none">
            <a:spAutoFit/>
          </a:bodyPr>
          <a:lstStyle/>
          <a:p>
            <a:pPr algn="ctr"/>
            <a:r>
              <a:rPr kumimoji="1" lang="zh-CN" altLang="en-US" sz="2400" b="1" dirty="0">
                <a:solidFill>
                  <a:srgbClr val="C00000"/>
                </a:solidFill>
                <a:latin typeface="微软雅黑" panose="020B0503020204020204" pitchFamily="34" charset="-122"/>
                <a:ea typeface="微软雅黑" panose="020B0503020204020204" pitchFamily="34" charset="-122"/>
              </a:rPr>
              <a:t>求解电容量的方法</a:t>
            </a:r>
          </a:p>
        </p:txBody>
      </p:sp>
      <p:grpSp>
        <p:nvGrpSpPr>
          <p:cNvPr id="7" name="组合 6">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8"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0" name="组合 9">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11"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14" name="椭圆 13">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17" name="椭圆 16">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20"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08638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35496" y="195486"/>
            <a:ext cx="9036496" cy="10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真空中一个半径为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a</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的孤立带电导体球，其表面电荷量为</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Q</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，求此球形电容器的电容。</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grpSp>
        <p:nvGrpSpPr>
          <p:cNvPr id="22" name="组合 21">
            <a:extLst>
              <a:ext uri="{FF2B5EF4-FFF2-40B4-BE49-F238E27FC236}">
                <a16:creationId xmlns:a16="http://schemas.microsoft.com/office/drawing/2014/main" id="{7FC81B6D-4290-4285-A258-624CD43F8D14}"/>
              </a:ext>
            </a:extLst>
          </p:cNvPr>
          <p:cNvGrpSpPr/>
          <p:nvPr/>
        </p:nvGrpSpPr>
        <p:grpSpPr>
          <a:xfrm>
            <a:off x="1043608" y="1347614"/>
            <a:ext cx="6110194" cy="1368152"/>
            <a:chOff x="1331640" y="1101973"/>
            <a:chExt cx="6110194" cy="1368152"/>
          </a:xfrm>
        </p:grpSpPr>
        <p:sp>
          <p:nvSpPr>
            <p:cNvPr id="20" name="矩形 19">
              <a:extLst>
                <a:ext uri="{FF2B5EF4-FFF2-40B4-BE49-F238E27FC236}">
                  <a16:creationId xmlns:a16="http://schemas.microsoft.com/office/drawing/2014/main" id="{29939331-4BC3-4CC8-A4E5-5139806721E0}"/>
                </a:ext>
              </a:extLst>
            </p:cNvPr>
            <p:cNvSpPr/>
            <p:nvPr/>
          </p:nvSpPr>
          <p:spPr>
            <a:xfrm>
              <a:off x="1331640" y="1101973"/>
              <a:ext cx="6110194"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方法一：利用高斯定理，导体球外电场</a:t>
              </a:r>
              <a:endParaRPr kumimoji="1" lang="zh-CN" altLang="en-US" sz="2000" b="1" dirty="0">
                <a:latin typeface="Times New Roman" panose="02020603050405020304" pitchFamily="18" charset="0"/>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C2D40BDE-077B-4DD4-A344-51FF384F5849}"/>
                </a:ext>
              </a:extLst>
            </p:cNvPr>
            <p:cNvGraphicFramePr>
              <a:graphicFrameLocks noChangeAspect="1"/>
            </p:cNvGraphicFramePr>
            <p:nvPr>
              <p:extLst>
                <p:ext uri="{D42A27DB-BD31-4B8C-83A1-F6EECF244321}">
                  <p14:modId xmlns:p14="http://schemas.microsoft.com/office/powerpoint/2010/main" val="1447096959"/>
                </p:ext>
              </p:extLst>
            </p:nvPr>
          </p:nvGraphicFramePr>
          <p:xfrm>
            <a:off x="3059832" y="1606029"/>
            <a:ext cx="2089617" cy="864096"/>
          </p:xfrm>
          <a:graphic>
            <a:graphicData uri="http://schemas.openxmlformats.org/presentationml/2006/ole">
              <mc:AlternateContent xmlns:mc="http://schemas.openxmlformats.org/markup-compatibility/2006">
                <mc:Choice xmlns:v="urn:schemas-microsoft-com:vml" Requires="v">
                  <p:oleObj name="Equation" r:id="rId3" imgW="1079280" imgH="444240" progId="Equation.DSMT4">
                    <p:embed/>
                  </p:oleObj>
                </mc:Choice>
                <mc:Fallback>
                  <p:oleObj name="Equation" r:id="rId3" imgW="1079280" imgH="444240" progId="Equation.DSMT4">
                    <p:embed/>
                    <p:pic>
                      <p:nvPicPr>
                        <p:cNvPr id="7" name="对象 6">
                          <a:extLst>
                            <a:ext uri="{FF2B5EF4-FFF2-40B4-BE49-F238E27FC236}">
                              <a16:creationId xmlns:a16="http://schemas.microsoft.com/office/drawing/2014/main" id="{9081B358-5862-4CFB-8F02-47579C188101}"/>
                            </a:ext>
                          </a:extLst>
                        </p:cNvPr>
                        <p:cNvPicPr/>
                        <p:nvPr/>
                      </p:nvPicPr>
                      <p:blipFill>
                        <a:blip r:embed="rId4"/>
                        <a:stretch>
                          <a:fillRect/>
                        </a:stretch>
                      </p:blipFill>
                      <p:spPr>
                        <a:xfrm>
                          <a:off x="3059832" y="1606029"/>
                          <a:ext cx="2089617" cy="864096"/>
                        </a:xfrm>
                        <a:prstGeom prst="rect">
                          <a:avLst/>
                        </a:prstGeom>
                      </p:spPr>
                    </p:pic>
                  </p:oleObj>
                </mc:Fallback>
              </mc:AlternateContent>
            </a:graphicData>
          </a:graphic>
        </p:graphicFrame>
      </p:grpSp>
      <p:sp>
        <p:nvSpPr>
          <p:cNvPr id="24" name="矩形 23">
            <a:extLst>
              <a:ext uri="{FF2B5EF4-FFF2-40B4-BE49-F238E27FC236}">
                <a16:creationId xmlns:a16="http://schemas.microsoft.com/office/drawing/2014/main" id="{E06D73CE-A9BE-4DBC-BBA9-29323CE30D81}"/>
              </a:ext>
            </a:extLst>
          </p:cNvPr>
          <p:cNvSpPr/>
          <p:nvPr/>
        </p:nvSpPr>
        <p:spPr>
          <a:xfrm>
            <a:off x="1079104" y="2643758"/>
            <a:ext cx="80648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zh-CN" sz="2000" b="1" dirty="0">
                <a:latin typeface="Times New Roman" panose="02020603050405020304" pitchFamily="18" charset="0"/>
                <a:cs typeface="Times New Roman" panose="02020603050405020304" pitchFamily="18" charset="0"/>
              </a:rPr>
              <a:t>导体上的电位</a:t>
            </a:r>
            <a:endParaRPr kumimoji="1" lang="zh-CN" altLang="en-US" sz="2000" b="1"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86922D53-BD65-4E3F-A985-0069F4927DD8}"/>
              </a:ext>
            </a:extLst>
          </p:cNvPr>
          <p:cNvSpPr/>
          <p:nvPr/>
        </p:nvSpPr>
        <p:spPr>
          <a:xfrm>
            <a:off x="251520" y="1419622"/>
            <a:ext cx="649537" cy="369332"/>
          </a:xfrm>
          <a:prstGeom prst="rect">
            <a:avLst/>
          </a:prstGeom>
        </p:spPr>
        <p:txBody>
          <a:bodyPr wrap="none">
            <a:spAutoFit/>
          </a:bodyPr>
          <a:lstStyle/>
          <a:p>
            <a:r>
              <a:rPr kumimoji="1" lang="zh-CN" altLang="en-US" b="1" dirty="0">
                <a:latin typeface="Times New Roman" panose="02020603050405020304" pitchFamily="18" charset="0"/>
                <a:cs typeface="Times New Roman" panose="02020603050405020304" pitchFamily="18" charset="0"/>
              </a:rPr>
              <a:t>解</a:t>
            </a:r>
            <a:r>
              <a:rPr kumimoji="1" lang="zh-CN" altLang="en-US" b="1"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dirty="0"/>
          </a:p>
        </p:txBody>
      </p:sp>
      <p:graphicFrame>
        <p:nvGraphicFramePr>
          <p:cNvPr id="28" name="对象 27">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3300772024"/>
              </p:ext>
            </p:extLst>
          </p:nvPr>
        </p:nvGraphicFramePr>
        <p:xfrm>
          <a:off x="3059832" y="2859782"/>
          <a:ext cx="1825625" cy="881062"/>
        </p:xfrm>
        <a:graphic>
          <a:graphicData uri="http://schemas.openxmlformats.org/presentationml/2006/ole">
            <mc:AlternateContent xmlns:mc="http://schemas.openxmlformats.org/markup-compatibility/2006">
              <mc:Choice xmlns:v="urn:schemas-microsoft-com:vml" Requires="v">
                <p:oleObj name="Equation" r:id="rId5" imgW="965160" imgH="444240" progId="Equation.DSMT4">
                  <p:embed/>
                </p:oleObj>
              </mc:Choice>
              <mc:Fallback>
                <p:oleObj name="Equation" r:id="rId5" imgW="965160" imgH="444240" progId="Equation.DSMT4">
                  <p:embed/>
                  <p:pic>
                    <p:nvPicPr>
                      <p:cNvPr id="0" name=""/>
                      <p:cNvPicPr/>
                      <p:nvPr/>
                    </p:nvPicPr>
                    <p:blipFill>
                      <a:blip r:embed="rId6"/>
                      <a:stretch>
                        <a:fillRect/>
                      </a:stretch>
                    </p:blipFill>
                    <p:spPr>
                      <a:xfrm>
                        <a:off x="3059832" y="2859782"/>
                        <a:ext cx="1825625" cy="881062"/>
                      </a:xfrm>
                      <a:prstGeom prst="rect">
                        <a:avLst/>
                      </a:prstGeom>
                    </p:spPr>
                  </p:pic>
                </p:oleObj>
              </mc:Fallback>
            </mc:AlternateContent>
          </a:graphicData>
        </a:graphic>
      </p:graphicFrame>
      <p:grpSp>
        <p:nvGrpSpPr>
          <p:cNvPr id="25" name="Group 13"/>
          <p:cNvGrpSpPr>
            <a:grpSpLocks/>
          </p:cNvGrpSpPr>
          <p:nvPr/>
        </p:nvGrpSpPr>
        <p:grpSpPr bwMode="auto">
          <a:xfrm>
            <a:off x="7019772" y="843558"/>
            <a:ext cx="1872708" cy="1727797"/>
            <a:chOff x="4463" y="2339"/>
            <a:chExt cx="871" cy="860"/>
          </a:xfrm>
        </p:grpSpPr>
        <p:sp>
          <p:nvSpPr>
            <p:cNvPr id="26" name="Rectangle 14"/>
            <p:cNvSpPr>
              <a:spLocks noChangeArrowheads="1"/>
            </p:cNvSpPr>
            <p:nvPr/>
          </p:nvSpPr>
          <p:spPr bwMode="auto">
            <a:xfrm>
              <a:off x="4463" y="2339"/>
              <a:ext cx="871" cy="860"/>
            </a:xfrm>
            <a:prstGeom prst="rect">
              <a:avLst/>
            </a:prstGeom>
            <a:solidFill>
              <a:srgbClr val="CC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a:solidFill>
                    <a:srgbClr val="FF0000"/>
                  </a:solidFill>
                  <a:latin typeface="黑体" panose="02010609060101010101" pitchFamily="49" charset="-122"/>
                  <a:ea typeface="黑体" panose="02010609060101010101" pitchFamily="49" charset="-122"/>
                </a:defRPr>
              </a:lvl1pPr>
              <a:lvl2pPr marL="742950" indent="-285750">
                <a:spcBef>
                  <a:spcPct val="20000"/>
                </a:spcBef>
                <a:defRPr sz="2400">
                  <a:solidFill>
                    <a:srgbClr val="FF0000"/>
                  </a:solidFill>
                  <a:latin typeface="黑体" panose="02010609060101010101" pitchFamily="49" charset="-122"/>
                  <a:ea typeface="黑体" panose="02010609060101010101" pitchFamily="49" charset="-122"/>
                </a:defRPr>
              </a:lvl2pPr>
              <a:lvl3pPr marL="1143000" indent="-228600">
                <a:spcBef>
                  <a:spcPct val="20000"/>
                </a:spcBef>
                <a:defRPr sz="2400">
                  <a:solidFill>
                    <a:srgbClr val="FF0000"/>
                  </a:solidFill>
                  <a:latin typeface="黑体" panose="02010609060101010101" pitchFamily="49" charset="-122"/>
                  <a:ea typeface="黑体" panose="02010609060101010101" pitchFamily="49" charset="-122"/>
                </a:defRPr>
              </a:lvl3pPr>
              <a:lvl4pPr marL="1600200" indent="-228600">
                <a:spcBef>
                  <a:spcPct val="20000"/>
                </a:spcBef>
                <a:defRPr sz="2400">
                  <a:solidFill>
                    <a:srgbClr val="FF0000"/>
                  </a:solidFill>
                  <a:latin typeface="黑体" panose="02010609060101010101" pitchFamily="49" charset="-122"/>
                  <a:ea typeface="黑体" panose="02010609060101010101" pitchFamily="49" charset="-122"/>
                </a:defRPr>
              </a:lvl4pPr>
              <a:lvl5pPr marL="2057400" indent="-228600">
                <a:spcBef>
                  <a:spcPct val="20000"/>
                </a:spcBef>
                <a:defRPr sz="24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sz="1400"/>
            </a:p>
          </p:txBody>
        </p:sp>
        <p:grpSp>
          <p:nvGrpSpPr>
            <p:cNvPr id="30" name="Group 15"/>
            <p:cNvGrpSpPr>
              <a:grpSpLocks/>
            </p:cNvGrpSpPr>
            <p:nvPr/>
          </p:nvGrpSpPr>
          <p:grpSpPr bwMode="auto">
            <a:xfrm>
              <a:off x="4626" y="2507"/>
              <a:ext cx="589" cy="590"/>
              <a:chOff x="3356" y="956"/>
              <a:chExt cx="589" cy="590"/>
            </a:xfrm>
          </p:grpSpPr>
          <p:sp>
            <p:nvSpPr>
              <p:cNvPr id="40" name="Oval 18"/>
              <p:cNvSpPr>
                <a:spLocks noChangeArrowheads="1"/>
              </p:cNvSpPr>
              <p:nvPr/>
            </p:nvSpPr>
            <p:spPr bwMode="auto">
              <a:xfrm>
                <a:off x="3356" y="956"/>
                <a:ext cx="589" cy="590"/>
              </a:xfrm>
              <a:prstGeom prst="ellipse">
                <a:avLst/>
              </a:prstGeom>
              <a:gradFill rotWithShape="1">
                <a:gsLst>
                  <a:gs pos="0">
                    <a:srgbClr val="000000"/>
                  </a:gs>
                  <a:gs pos="100000">
                    <a:srgbClr val="CE6A9C"/>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a:solidFill>
                      <a:srgbClr val="FF0000"/>
                    </a:solidFill>
                    <a:latin typeface="黑体" panose="02010609060101010101" pitchFamily="49" charset="-122"/>
                    <a:ea typeface="黑体" panose="02010609060101010101" pitchFamily="49" charset="-122"/>
                  </a:defRPr>
                </a:lvl1pPr>
                <a:lvl2pPr marL="742950" indent="-285750">
                  <a:spcBef>
                    <a:spcPct val="20000"/>
                  </a:spcBef>
                  <a:defRPr sz="2400">
                    <a:solidFill>
                      <a:srgbClr val="FF0000"/>
                    </a:solidFill>
                    <a:latin typeface="黑体" panose="02010609060101010101" pitchFamily="49" charset="-122"/>
                    <a:ea typeface="黑体" panose="02010609060101010101" pitchFamily="49" charset="-122"/>
                  </a:defRPr>
                </a:lvl2pPr>
                <a:lvl3pPr marL="1143000" indent="-228600">
                  <a:spcBef>
                    <a:spcPct val="20000"/>
                  </a:spcBef>
                  <a:defRPr sz="2400">
                    <a:solidFill>
                      <a:srgbClr val="FF0000"/>
                    </a:solidFill>
                    <a:latin typeface="黑体" panose="02010609060101010101" pitchFamily="49" charset="-122"/>
                    <a:ea typeface="黑体" panose="02010609060101010101" pitchFamily="49" charset="-122"/>
                  </a:defRPr>
                </a:lvl3pPr>
                <a:lvl4pPr marL="1600200" indent="-228600">
                  <a:spcBef>
                    <a:spcPct val="20000"/>
                  </a:spcBef>
                  <a:defRPr sz="2400">
                    <a:solidFill>
                      <a:srgbClr val="FF0000"/>
                    </a:solidFill>
                    <a:latin typeface="黑体" panose="02010609060101010101" pitchFamily="49" charset="-122"/>
                    <a:ea typeface="黑体" panose="02010609060101010101" pitchFamily="49" charset="-122"/>
                  </a:defRPr>
                </a:lvl4pPr>
                <a:lvl5pPr marL="2057400" indent="-228600">
                  <a:spcBef>
                    <a:spcPct val="20000"/>
                  </a:spcBef>
                  <a:defRPr sz="24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2400">
                    <a:solidFill>
                      <a:srgbClr val="FF0000"/>
                    </a:solidFill>
                    <a:latin typeface="黑体" panose="02010609060101010101" pitchFamily="49" charset="-122"/>
                    <a:ea typeface="黑体" panose="02010609060101010101" pitchFamily="49" charset="-122"/>
                  </a:defRPr>
                </a:lvl9pPr>
              </a:lstStyle>
              <a:p>
                <a:pPr eaLnBrk="1" hangingPunct="1"/>
                <a:endParaRPr lang="zh-CN" altLang="en-US" sz="1400"/>
              </a:p>
            </p:txBody>
          </p:sp>
          <p:sp>
            <p:nvSpPr>
              <p:cNvPr id="38" name="Line 21"/>
              <p:cNvSpPr>
                <a:spLocks noChangeShapeType="1"/>
              </p:cNvSpPr>
              <p:nvPr/>
            </p:nvSpPr>
            <p:spPr bwMode="auto">
              <a:xfrm flipV="1">
                <a:off x="3651" y="1071"/>
                <a:ext cx="227" cy="182"/>
              </a:xfrm>
              <a:prstGeom prst="line">
                <a:avLst/>
              </a:prstGeom>
              <a:noFill/>
              <a:ln w="158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graphicFrame>
          <p:nvGraphicFramePr>
            <p:cNvPr id="31" name="Object 22"/>
            <p:cNvGraphicFramePr>
              <a:graphicFrameLocks noChangeAspect="1"/>
            </p:cNvGraphicFramePr>
            <p:nvPr>
              <p:extLst>
                <p:ext uri="{D42A27DB-BD31-4B8C-83A1-F6EECF244321}">
                  <p14:modId xmlns:p14="http://schemas.microsoft.com/office/powerpoint/2010/main" val="303055724"/>
                </p:ext>
              </p:extLst>
            </p:nvPr>
          </p:nvGraphicFramePr>
          <p:xfrm>
            <a:off x="5012" y="2705"/>
            <a:ext cx="88" cy="127"/>
          </p:xfrm>
          <a:graphic>
            <a:graphicData uri="http://schemas.openxmlformats.org/presentationml/2006/ole">
              <mc:AlternateContent xmlns:mc="http://schemas.openxmlformats.org/markup-compatibility/2006">
                <mc:Choice xmlns:v="urn:schemas-microsoft-com:vml" Requires="v">
                  <p:oleObj name="公式" r:id="rId7" imgW="114170" imgH="133453" progId="Equation.3">
                    <p:embed/>
                  </p:oleObj>
                </mc:Choice>
                <mc:Fallback>
                  <p:oleObj name="公式" r:id="rId7" imgW="114170" imgH="133453" progId="Equation.3">
                    <p:embed/>
                    <p:pic>
                      <p:nvPicPr>
                        <p:cNvPr id="25619"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2" y="2705"/>
                          <a:ext cx="88" cy="127"/>
                        </a:xfrm>
                        <a:prstGeom prst="rect">
                          <a:avLst/>
                        </a:prstGeom>
                        <a:noFill/>
                        <a:ln>
                          <a:noFill/>
                        </a:ln>
                        <a:effectLst/>
                      </p:spPr>
                    </p:pic>
                  </p:oleObj>
                </mc:Fallback>
              </mc:AlternateContent>
            </a:graphicData>
          </a:graphic>
        </p:graphicFrame>
        <p:graphicFrame>
          <p:nvGraphicFramePr>
            <p:cNvPr id="34" name="Object 25"/>
            <p:cNvGraphicFramePr>
              <a:graphicFrameLocks noChangeAspect="1"/>
            </p:cNvGraphicFramePr>
            <p:nvPr>
              <p:extLst>
                <p:ext uri="{D42A27DB-BD31-4B8C-83A1-F6EECF244321}">
                  <p14:modId xmlns:p14="http://schemas.microsoft.com/office/powerpoint/2010/main" val="1830911344"/>
                </p:ext>
              </p:extLst>
            </p:nvPr>
          </p:nvGraphicFramePr>
          <p:xfrm>
            <a:off x="4856" y="2796"/>
            <a:ext cx="110" cy="116"/>
          </p:xfrm>
          <a:graphic>
            <a:graphicData uri="http://schemas.openxmlformats.org/presentationml/2006/ole">
              <mc:AlternateContent xmlns:mc="http://schemas.openxmlformats.org/markup-compatibility/2006">
                <mc:Choice xmlns:v="urn:schemas-microsoft-com:vml" Requires="v">
                  <p:oleObj name="公式" r:id="rId9" imgW="114170" imgH="133453" progId="Equation.3">
                    <p:embed/>
                  </p:oleObj>
                </mc:Choice>
                <mc:Fallback>
                  <p:oleObj name="公式" r:id="rId9" imgW="114170" imgH="133453" progId="Equation.3">
                    <p:embed/>
                    <p:pic>
                      <p:nvPicPr>
                        <p:cNvPr id="25622"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6" y="2796"/>
                          <a:ext cx="110" cy="116"/>
                        </a:xfrm>
                        <a:prstGeom prst="rect">
                          <a:avLst/>
                        </a:prstGeom>
                        <a:noFill/>
                        <a:ln>
                          <a:noFill/>
                        </a:ln>
                        <a:effectLst/>
                      </p:spPr>
                    </p:pic>
                  </p:oleObj>
                </mc:Fallback>
              </mc:AlternateContent>
            </a:graphicData>
          </a:graphic>
        </p:graphicFrame>
      </p:grpSp>
      <p:sp>
        <p:nvSpPr>
          <p:cNvPr id="13" name="矩形 12"/>
          <p:cNvSpPr/>
          <p:nvPr/>
        </p:nvSpPr>
        <p:spPr>
          <a:xfrm>
            <a:off x="1115616" y="3817952"/>
            <a:ext cx="431400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zh-CN" sz="2000" b="1" dirty="0">
                <a:latin typeface="Times New Roman" panose="02020603050405020304" pitchFamily="18" charset="0"/>
                <a:cs typeface="Times New Roman" panose="02020603050405020304" pitchFamily="18" charset="0"/>
              </a:rPr>
              <a:t>所以真空中该孤立单导体球的电容为</a:t>
            </a:r>
          </a:p>
        </p:txBody>
      </p:sp>
      <p:graphicFrame>
        <p:nvGraphicFramePr>
          <p:cNvPr id="41" name="对象 40">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1077303417"/>
              </p:ext>
            </p:extLst>
          </p:nvPr>
        </p:nvGraphicFramePr>
        <p:xfrm>
          <a:off x="5364088" y="3723878"/>
          <a:ext cx="1776413" cy="804862"/>
        </p:xfrm>
        <a:graphic>
          <a:graphicData uri="http://schemas.openxmlformats.org/presentationml/2006/ole">
            <mc:AlternateContent xmlns:mc="http://schemas.openxmlformats.org/markup-compatibility/2006">
              <mc:Choice xmlns:v="urn:schemas-microsoft-com:vml" Requires="v">
                <p:oleObj name="Equation" r:id="rId11" imgW="939600" imgH="406080" progId="Equation.DSMT4">
                  <p:embed/>
                </p:oleObj>
              </mc:Choice>
              <mc:Fallback>
                <p:oleObj name="Equation" r:id="rId11" imgW="939600" imgH="406080" progId="Equation.DSMT4">
                  <p:embed/>
                  <p:pic>
                    <p:nvPicPr>
                      <p:cNvPr id="28" name="对象 27">
                        <a:extLst>
                          <a:ext uri="{FF2B5EF4-FFF2-40B4-BE49-F238E27FC236}">
                            <a16:creationId xmlns:a16="http://schemas.microsoft.com/office/drawing/2014/main" id="{D8707AED-1847-4B1D-933B-5E923607DCB2}"/>
                          </a:ext>
                        </a:extLst>
                      </p:cNvPr>
                      <p:cNvPicPr/>
                      <p:nvPr/>
                    </p:nvPicPr>
                    <p:blipFill>
                      <a:blip r:embed="rId12"/>
                      <a:stretch>
                        <a:fillRect/>
                      </a:stretch>
                    </p:blipFill>
                    <p:spPr>
                      <a:xfrm>
                        <a:off x="5364088" y="3723878"/>
                        <a:ext cx="1776413" cy="804862"/>
                      </a:xfrm>
                      <a:prstGeom prst="rect">
                        <a:avLst/>
                      </a:prstGeom>
                    </p:spPr>
                  </p:pic>
                </p:oleObj>
              </mc:Fallback>
            </mc:AlternateContent>
          </a:graphicData>
        </a:graphic>
      </p:graphicFrame>
    </p:spTree>
    <p:extLst>
      <p:ext uri="{BB962C8B-B14F-4D97-AF65-F5344CB8AC3E}">
        <p14:creationId xmlns:p14="http://schemas.microsoft.com/office/powerpoint/2010/main" val="40581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par>
                                <p:cTn id="13" presetID="22" presetClass="entr" presetSubtype="1"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par>
                                <p:cTn id="21" presetID="22" presetClass="entr" presetSubtype="1"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3"/>
          <p:cNvSpPr txBox="1">
            <a:spLocks noChangeArrowheads="1"/>
          </p:cNvSpPr>
          <p:nvPr/>
        </p:nvSpPr>
        <p:spPr bwMode="auto">
          <a:xfrm>
            <a:off x="467544" y="339502"/>
            <a:ext cx="71508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方法二：设外加电压为</a:t>
            </a:r>
            <a:r>
              <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a:t>
            </a:r>
            <a:endPar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Object 62"/>
          <p:cNvGraphicFramePr>
            <a:graphicFrameLocks noChangeAspect="1"/>
          </p:cNvGraphicFramePr>
          <p:nvPr>
            <p:extLst>
              <p:ext uri="{D42A27DB-BD31-4B8C-83A1-F6EECF244321}">
                <p14:modId xmlns:p14="http://schemas.microsoft.com/office/powerpoint/2010/main" val="415532305"/>
              </p:ext>
            </p:extLst>
          </p:nvPr>
        </p:nvGraphicFramePr>
        <p:xfrm>
          <a:off x="1907704" y="699542"/>
          <a:ext cx="5458844" cy="775694"/>
        </p:xfrm>
        <a:graphic>
          <a:graphicData uri="http://schemas.openxmlformats.org/presentationml/2006/ole">
            <mc:AlternateContent xmlns:mc="http://schemas.openxmlformats.org/markup-compatibility/2006">
              <mc:Choice xmlns:v="urn:schemas-microsoft-com:vml" Requires="v">
                <p:oleObj name="Equation" r:id="rId2" imgW="2819160" imgH="393480" progId="Equation.DSMT4">
                  <p:embed/>
                </p:oleObj>
              </mc:Choice>
              <mc:Fallback>
                <p:oleObj name="Equation" r:id="rId2" imgW="2819160" imgH="393480" progId="Equation.DSMT4">
                  <p:embed/>
                  <p:pic>
                    <p:nvPicPr>
                      <p:cNvPr id="3" name="Object 62"/>
                      <p:cNvPicPr>
                        <a:picLocks noChangeAspect="1" noChangeArrowheads="1"/>
                      </p:cNvPicPr>
                      <p:nvPr/>
                    </p:nvPicPr>
                    <p:blipFill>
                      <a:blip r:embed="rId3"/>
                      <a:srcRect/>
                      <a:stretch>
                        <a:fillRect/>
                      </a:stretch>
                    </p:blipFill>
                    <p:spPr bwMode="auto">
                      <a:xfrm>
                        <a:off x="1907704" y="699542"/>
                        <a:ext cx="5458844" cy="775694"/>
                      </a:xfrm>
                      <a:prstGeom prst="rect">
                        <a:avLst/>
                      </a:prstGeom>
                      <a:noFill/>
                      <a:ln>
                        <a:noFill/>
                      </a:ln>
                    </p:spPr>
                  </p:pic>
                </p:oleObj>
              </mc:Fallback>
            </mc:AlternateContent>
          </a:graphicData>
        </a:graphic>
      </p:graphicFrame>
      <p:sp>
        <p:nvSpPr>
          <p:cNvPr id="4" name="Rectangle 83"/>
          <p:cNvSpPr>
            <a:spLocks noChangeArrowheads="1"/>
          </p:cNvSpPr>
          <p:nvPr/>
        </p:nvSpPr>
        <p:spPr bwMode="auto">
          <a:xfrm>
            <a:off x="482033" y="1635646"/>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Times" panose="02020603050405020304" pitchFamily="18" charset="0"/>
                <a:ea typeface="宋体" panose="02010600030101010101" pitchFamily="2" charset="-122"/>
              </a:defRPr>
            </a:lvl1pPr>
            <a:lvl2pPr marL="742950" indent="-285750" algn="ctr">
              <a:defRPr sz="2400">
                <a:solidFill>
                  <a:schemeClr val="tx1"/>
                </a:solidFill>
                <a:latin typeface="Times" panose="02020603050405020304" pitchFamily="18" charset="0"/>
                <a:ea typeface="宋体" panose="02010600030101010101" pitchFamily="2" charset="-122"/>
              </a:defRPr>
            </a:lvl2pPr>
            <a:lvl3pPr marL="1143000" indent="-228600" algn="ctr">
              <a:defRPr sz="2400">
                <a:solidFill>
                  <a:schemeClr val="tx1"/>
                </a:solidFill>
                <a:latin typeface="Times" panose="02020603050405020304" pitchFamily="18" charset="0"/>
                <a:ea typeface="宋体" panose="02010600030101010101" pitchFamily="2" charset="-122"/>
              </a:defRPr>
            </a:lvl3pPr>
            <a:lvl4pPr marL="1600200" indent="-228600" algn="ctr">
              <a:defRPr sz="2400">
                <a:solidFill>
                  <a:schemeClr val="tx1"/>
                </a:solidFill>
                <a:latin typeface="Times" panose="02020603050405020304" pitchFamily="18" charset="0"/>
                <a:ea typeface="宋体" panose="02010600030101010101" pitchFamily="2" charset="-122"/>
              </a:defRPr>
            </a:lvl4pPr>
            <a:lvl5pPr marL="2057400" indent="-228600" algn="ctr">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pPr algn="l"/>
            <a:r>
              <a:rPr lang="zh-CN" altLang="en-US" sz="2000" b="1" dirty="0"/>
              <a:t>边界条件：</a:t>
            </a:r>
            <a:r>
              <a:rPr lang="zh-CN" altLang="en-US" sz="2000" dirty="0"/>
              <a:t> </a:t>
            </a:r>
          </a:p>
        </p:txBody>
      </p:sp>
      <p:graphicFrame>
        <p:nvGraphicFramePr>
          <p:cNvPr id="5" name="Object 84"/>
          <p:cNvGraphicFramePr>
            <a:graphicFrameLocks noChangeAspect="1"/>
          </p:cNvGraphicFramePr>
          <p:nvPr>
            <p:extLst>
              <p:ext uri="{D42A27DB-BD31-4B8C-83A1-F6EECF244321}">
                <p14:modId xmlns:p14="http://schemas.microsoft.com/office/powerpoint/2010/main" val="4006304797"/>
              </p:ext>
            </p:extLst>
          </p:nvPr>
        </p:nvGraphicFramePr>
        <p:xfrm>
          <a:off x="2519363" y="1649413"/>
          <a:ext cx="3675062" cy="412750"/>
        </p:xfrm>
        <a:graphic>
          <a:graphicData uri="http://schemas.openxmlformats.org/presentationml/2006/ole">
            <mc:AlternateContent xmlns:mc="http://schemas.openxmlformats.org/markup-compatibility/2006">
              <mc:Choice xmlns:v="urn:schemas-microsoft-com:vml" Requires="v">
                <p:oleObj name="Equation" r:id="rId4" imgW="1879560" imgH="203040" progId="Equation.DSMT4">
                  <p:embed/>
                </p:oleObj>
              </mc:Choice>
              <mc:Fallback>
                <p:oleObj name="Equation" r:id="rId4" imgW="1879560" imgH="203040" progId="Equation.DSMT4">
                  <p:embed/>
                  <p:pic>
                    <p:nvPicPr>
                      <p:cNvPr id="5" name="Object 84"/>
                      <p:cNvPicPr>
                        <a:picLocks noChangeAspect="1" noChangeArrowheads="1"/>
                      </p:cNvPicPr>
                      <p:nvPr/>
                    </p:nvPicPr>
                    <p:blipFill>
                      <a:blip r:embed="rId5"/>
                      <a:srcRect/>
                      <a:stretch>
                        <a:fillRect/>
                      </a:stretch>
                    </p:blipFill>
                    <p:spPr bwMode="auto">
                      <a:xfrm>
                        <a:off x="2519363" y="1649413"/>
                        <a:ext cx="3675062" cy="412750"/>
                      </a:xfrm>
                      <a:prstGeom prst="rect">
                        <a:avLst/>
                      </a:prstGeom>
                      <a:noFill/>
                      <a:ln>
                        <a:noFill/>
                      </a:ln>
                    </p:spPr>
                  </p:pic>
                </p:oleObj>
              </mc:Fallback>
            </mc:AlternateContent>
          </a:graphicData>
        </a:graphic>
      </p:graphicFrame>
      <p:sp>
        <p:nvSpPr>
          <p:cNvPr id="6" name="Rectangle 86"/>
          <p:cNvSpPr>
            <a:spLocks noChangeArrowheads="1"/>
          </p:cNvSpPr>
          <p:nvPr/>
        </p:nvSpPr>
        <p:spPr bwMode="auto">
          <a:xfrm>
            <a:off x="467544" y="2491278"/>
            <a:ext cx="17972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Times" panose="02020603050405020304" pitchFamily="18" charset="0"/>
                <a:ea typeface="宋体" panose="02010600030101010101" pitchFamily="2" charset="-122"/>
              </a:defRPr>
            </a:lvl1pPr>
            <a:lvl2pPr marL="742950" indent="-285750" algn="ctr">
              <a:defRPr sz="2400">
                <a:solidFill>
                  <a:schemeClr val="tx1"/>
                </a:solidFill>
                <a:latin typeface="Times" panose="02020603050405020304" pitchFamily="18" charset="0"/>
                <a:ea typeface="宋体" panose="02010600030101010101" pitchFamily="2" charset="-122"/>
              </a:defRPr>
            </a:lvl2pPr>
            <a:lvl3pPr marL="1143000" indent="-228600" algn="ctr">
              <a:defRPr sz="2400">
                <a:solidFill>
                  <a:schemeClr val="tx1"/>
                </a:solidFill>
                <a:latin typeface="Times" panose="02020603050405020304" pitchFamily="18" charset="0"/>
                <a:ea typeface="宋体" panose="02010600030101010101" pitchFamily="2" charset="-122"/>
              </a:defRPr>
            </a:lvl3pPr>
            <a:lvl4pPr marL="1600200" indent="-228600" algn="ctr">
              <a:defRPr sz="2400">
                <a:solidFill>
                  <a:schemeClr val="tx1"/>
                </a:solidFill>
                <a:latin typeface="Times" panose="02020603050405020304" pitchFamily="18" charset="0"/>
                <a:ea typeface="宋体" panose="02010600030101010101" pitchFamily="2" charset="-122"/>
              </a:defRPr>
            </a:lvl4pPr>
            <a:lvl5pPr marL="2057400" indent="-228600" algn="ctr">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pPr algn="l"/>
            <a:r>
              <a:rPr lang="zh-CN" altLang="en-US" sz="2000" b="1" dirty="0"/>
              <a:t>代入上式，得</a:t>
            </a:r>
            <a:r>
              <a:rPr lang="zh-CN" altLang="en-US" sz="2000" dirty="0"/>
              <a:t> </a:t>
            </a:r>
          </a:p>
        </p:txBody>
      </p:sp>
      <p:graphicFrame>
        <p:nvGraphicFramePr>
          <p:cNvPr id="7" name="Object 87"/>
          <p:cNvGraphicFramePr>
            <a:graphicFrameLocks noChangeAspect="1"/>
          </p:cNvGraphicFramePr>
          <p:nvPr>
            <p:extLst>
              <p:ext uri="{D42A27DB-BD31-4B8C-83A1-F6EECF244321}">
                <p14:modId xmlns:p14="http://schemas.microsoft.com/office/powerpoint/2010/main" val="634226356"/>
              </p:ext>
            </p:extLst>
          </p:nvPr>
        </p:nvGraphicFramePr>
        <p:xfrm>
          <a:off x="2505834" y="2283718"/>
          <a:ext cx="5837238" cy="795338"/>
        </p:xfrm>
        <a:graphic>
          <a:graphicData uri="http://schemas.openxmlformats.org/presentationml/2006/ole">
            <mc:AlternateContent xmlns:mc="http://schemas.openxmlformats.org/markup-compatibility/2006">
              <mc:Choice xmlns:v="urn:schemas-microsoft-com:vml" Requires="v">
                <p:oleObj name="Equation" r:id="rId6" imgW="2768400" imgH="393480" progId="Equation.DSMT4">
                  <p:embed/>
                </p:oleObj>
              </mc:Choice>
              <mc:Fallback>
                <p:oleObj name="Equation" r:id="rId6" imgW="2768400" imgH="393480" progId="Equation.DSMT4">
                  <p:embed/>
                  <p:pic>
                    <p:nvPicPr>
                      <p:cNvPr id="8" name="Object 87"/>
                      <p:cNvPicPr>
                        <a:picLocks noChangeAspect="1" noChangeArrowheads="1"/>
                      </p:cNvPicPr>
                      <p:nvPr/>
                    </p:nvPicPr>
                    <p:blipFill>
                      <a:blip r:embed="rId7"/>
                      <a:srcRect/>
                      <a:stretch>
                        <a:fillRect/>
                      </a:stretch>
                    </p:blipFill>
                    <p:spPr bwMode="auto">
                      <a:xfrm>
                        <a:off x="2505834" y="2283718"/>
                        <a:ext cx="5837238" cy="795338"/>
                      </a:xfrm>
                      <a:prstGeom prst="rect">
                        <a:avLst/>
                      </a:prstGeom>
                      <a:noFill/>
                      <a:ln>
                        <a:noFill/>
                      </a:ln>
                    </p:spPr>
                  </p:pic>
                </p:oleObj>
              </mc:Fallback>
            </mc:AlternateContent>
          </a:graphicData>
        </a:graphic>
      </p:graphicFrame>
      <p:sp>
        <p:nvSpPr>
          <p:cNvPr id="8" name="Rectangle 14"/>
          <p:cNvSpPr>
            <a:spLocks noChangeArrowheads="1"/>
          </p:cNvSpPr>
          <p:nvPr/>
        </p:nvSpPr>
        <p:spPr bwMode="auto">
          <a:xfrm>
            <a:off x="435032" y="3362325"/>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Times" panose="02020603050405020304" pitchFamily="18" charset="0"/>
                <a:ea typeface="宋体" panose="02010600030101010101" pitchFamily="2" charset="-122"/>
              </a:defRPr>
            </a:lvl1pPr>
            <a:lvl2pPr marL="742950" indent="-285750" algn="ctr">
              <a:defRPr sz="2400">
                <a:solidFill>
                  <a:schemeClr val="tx1"/>
                </a:solidFill>
                <a:latin typeface="Times" panose="02020603050405020304" pitchFamily="18" charset="0"/>
                <a:ea typeface="宋体" panose="02010600030101010101" pitchFamily="2" charset="-122"/>
              </a:defRPr>
            </a:lvl2pPr>
            <a:lvl3pPr marL="1143000" indent="-228600" algn="ctr">
              <a:defRPr sz="2400">
                <a:solidFill>
                  <a:schemeClr val="tx1"/>
                </a:solidFill>
                <a:latin typeface="Times" panose="02020603050405020304" pitchFamily="18" charset="0"/>
                <a:ea typeface="宋体" panose="02010600030101010101" pitchFamily="2" charset="-122"/>
              </a:defRPr>
            </a:lvl3pPr>
            <a:lvl4pPr marL="1600200" indent="-228600" algn="ctr">
              <a:defRPr sz="2400">
                <a:solidFill>
                  <a:schemeClr val="tx1"/>
                </a:solidFill>
                <a:latin typeface="Times" panose="02020603050405020304" pitchFamily="18" charset="0"/>
                <a:ea typeface="宋体" panose="02010600030101010101" pitchFamily="2" charset="-122"/>
              </a:defRPr>
            </a:lvl4pPr>
            <a:lvl5pPr marL="2057400" indent="-228600" algn="ctr">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pPr algn="l"/>
            <a:r>
              <a:rPr lang="zh-CN" altLang="en-US" sz="2000" b="1" dirty="0"/>
              <a:t>内导体表面电荷总量</a:t>
            </a:r>
            <a:endParaRPr lang="zh-CN" altLang="en-US" sz="2000" dirty="0"/>
          </a:p>
        </p:txBody>
      </p:sp>
      <p:graphicFrame>
        <p:nvGraphicFramePr>
          <p:cNvPr id="9" name="Object 15"/>
          <p:cNvGraphicFramePr>
            <a:graphicFrameLocks noChangeAspect="1"/>
          </p:cNvGraphicFramePr>
          <p:nvPr>
            <p:extLst>
              <p:ext uri="{D42A27DB-BD31-4B8C-83A1-F6EECF244321}">
                <p14:modId xmlns:p14="http://schemas.microsoft.com/office/powerpoint/2010/main" val="1496001395"/>
              </p:ext>
            </p:extLst>
          </p:nvPr>
        </p:nvGraphicFramePr>
        <p:xfrm>
          <a:off x="3489325" y="3298825"/>
          <a:ext cx="2544763" cy="557213"/>
        </p:xfrm>
        <a:graphic>
          <a:graphicData uri="http://schemas.openxmlformats.org/presentationml/2006/ole">
            <mc:AlternateContent xmlns:mc="http://schemas.openxmlformats.org/markup-compatibility/2006">
              <mc:Choice xmlns:v="urn:schemas-microsoft-com:vml" Requires="v">
                <p:oleObj name="Equation" r:id="rId8" imgW="1358640" imgH="291960" progId="Equation.DSMT4">
                  <p:embed/>
                </p:oleObj>
              </mc:Choice>
              <mc:Fallback>
                <p:oleObj name="Equation" r:id="rId8" imgW="1358640" imgH="291960" progId="Equation.DSMT4">
                  <p:embed/>
                  <p:pic>
                    <p:nvPicPr>
                      <p:cNvPr id="12" name="Object 15"/>
                      <p:cNvPicPr>
                        <a:picLocks noChangeAspect="1" noChangeArrowheads="1"/>
                      </p:cNvPicPr>
                      <p:nvPr/>
                    </p:nvPicPr>
                    <p:blipFill>
                      <a:blip r:embed="rId9"/>
                      <a:srcRect/>
                      <a:stretch>
                        <a:fillRect/>
                      </a:stretch>
                    </p:blipFill>
                    <p:spPr bwMode="auto">
                      <a:xfrm>
                        <a:off x="3489325" y="3298825"/>
                        <a:ext cx="2544763" cy="557213"/>
                      </a:xfrm>
                      <a:prstGeom prst="rect">
                        <a:avLst/>
                      </a:prstGeom>
                      <a:noFill/>
                      <a:ln>
                        <a:noFill/>
                      </a:ln>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923213057"/>
              </p:ext>
            </p:extLst>
          </p:nvPr>
        </p:nvGraphicFramePr>
        <p:xfrm>
          <a:off x="3690938" y="4075113"/>
          <a:ext cx="2339975" cy="728662"/>
        </p:xfrm>
        <a:graphic>
          <a:graphicData uri="http://schemas.openxmlformats.org/presentationml/2006/ole">
            <mc:AlternateContent xmlns:mc="http://schemas.openxmlformats.org/markup-compatibility/2006">
              <mc:Choice xmlns:v="urn:schemas-microsoft-com:vml" Requires="v">
                <p:oleObj name="Equation" r:id="rId10" imgW="1358640" imgH="406080" progId="Equation.DSMT4">
                  <p:embed/>
                </p:oleObj>
              </mc:Choice>
              <mc:Fallback>
                <p:oleObj name="Equation" r:id="rId10" imgW="1358640" imgH="406080" progId="Equation.DSMT4">
                  <p:embed/>
                  <p:pic>
                    <p:nvPicPr>
                      <p:cNvPr id="26" name="Object 10"/>
                      <p:cNvPicPr>
                        <a:picLocks noChangeAspect="1" noChangeArrowheads="1"/>
                      </p:cNvPicPr>
                      <p:nvPr/>
                    </p:nvPicPr>
                    <p:blipFill>
                      <a:blip r:embed="rId11"/>
                      <a:srcRect/>
                      <a:stretch>
                        <a:fillRect/>
                      </a:stretch>
                    </p:blipFill>
                    <p:spPr bwMode="auto">
                      <a:xfrm>
                        <a:off x="3690938" y="4075113"/>
                        <a:ext cx="2339975" cy="728662"/>
                      </a:xfrm>
                      <a:prstGeom prst="rect">
                        <a:avLst/>
                      </a:prstGeom>
                      <a:noFill/>
                    </p:spPr>
                  </p:pic>
                </p:oleObj>
              </mc:Fallback>
            </mc:AlternateContent>
          </a:graphicData>
        </a:graphic>
      </p:graphicFrame>
      <p:sp>
        <p:nvSpPr>
          <p:cNvPr id="11" name="Text Box 12"/>
          <p:cNvSpPr txBox="1">
            <a:spLocks noChangeArrowheads="1"/>
          </p:cNvSpPr>
          <p:nvPr/>
        </p:nvSpPr>
        <p:spPr bwMode="auto">
          <a:xfrm>
            <a:off x="467544" y="4233372"/>
            <a:ext cx="30432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球形电容器的电容</a:t>
            </a:r>
          </a:p>
        </p:txBody>
      </p:sp>
    </p:spTree>
    <p:extLst>
      <p:ext uri="{BB962C8B-B14F-4D97-AF65-F5344CB8AC3E}">
        <p14:creationId xmlns:p14="http://schemas.microsoft.com/office/powerpoint/2010/main" val="331312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par>
                                <p:cTn id="21" presetID="2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par>
                                <p:cTn id="37" presetID="22" presetClass="entr" presetSubtype="1"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51470"/>
            <a:ext cx="6984776" cy="20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2】</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一个平行板电容器由两个面积为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S</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，分别带电</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Q</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和</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Q</a:t>
            </a:r>
            <a:r>
              <a:rPr kumimoji="1" lang="en-US" altLang="zh-CN" sz="2200" dirty="0">
                <a:solidFill>
                  <a:schemeClr val="tx1"/>
                </a:solidFill>
                <a:latin typeface="Times New Roman" panose="02020603050405020304" pitchFamily="18" charset="0"/>
                <a:ea typeface="+mn-ea"/>
                <a:cs typeface="Times New Roman" panose="02020603050405020304" pitchFamily="18" charset="0"/>
              </a:rPr>
              <a:t>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的平行导体板组成。如图所示，两板间填充介电常数为</a:t>
            </a:r>
            <a:r>
              <a:rPr kumimoji="1" lang="zh-CN" altLang="en-US" sz="220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的均匀电介质。假设两板间距离</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d</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与极板尺寸相比很小，则边缘效应可忽略。求该电容器电容。</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图片 2">
            <a:extLst>
              <a:ext uri="{FF2B5EF4-FFF2-40B4-BE49-F238E27FC236}">
                <a16:creationId xmlns:a16="http://schemas.microsoft.com/office/drawing/2014/main" id="{CAED3A3E-F45F-4DD7-801C-32C676E7787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483518"/>
            <a:ext cx="1996526" cy="1167404"/>
          </a:xfrm>
          <a:prstGeom prst="rect">
            <a:avLst/>
          </a:prstGeom>
          <a:noFill/>
        </p:spPr>
      </p:pic>
      <p:sp>
        <p:nvSpPr>
          <p:cNvPr id="4" name="矩形 3">
            <a:extLst>
              <a:ext uri="{FF2B5EF4-FFF2-40B4-BE49-F238E27FC236}">
                <a16:creationId xmlns:a16="http://schemas.microsoft.com/office/drawing/2014/main" id="{26A42F89-C4FD-4BB1-982B-5F5837E92C9E}"/>
              </a:ext>
            </a:extLst>
          </p:cNvPr>
          <p:cNvSpPr/>
          <p:nvPr/>
        </p:nvSpPr>
        <p:spPr>
          <a:xfrm>
            <a:off x="251520" y="2283718"/>
            <a:ext cx="700833" cy="400110"/>
          </a:xfrm>
          <a:prstGeom prst="rect">
            <a:avLst/>
          </a:prstGeom>
        </p:spPr>
        <p:txBody>
          <a:bodyPr wrap="none">
            <a:spAutoFit/>
          </a:bodyPr>
          <a:lstStyle/>
          <a:p>
            <a:r>
              <a:rPr lang="zh-CN" altLang="zh-CN" sz="2000" b="1" dirty="0">
                <a:cs typeface="Times New Roman" panose="02020603050405020304" pitchFamily="18" charset="0"/>
              </a:rPr>
              <a:t>解：</a:t>
            </a:r>
            <a:endParaRPr lang="zh-CN" altLang="en-US" sz="2000" b="1" dirty="0"/>
          </a:p>
        </p:txBody>
      </p:sp>
      <p:sp>
        <p:nvSpPr>
          <p:cNvPr id="5" name="矩形 4">
            <a:extLst>
              <a:ext uri="{FF2B5EF4-FFF2-40B4-BE49-F238E27FC236}">
                <a16:creationId xmlns:a16="http://schemas.microsoft.com/office/drawing/2014/main" id="{DEC80FBD-3826-4584-B153-A20D8D92C8D6}"/>
              </a:ext>
            </a:extLst>
          </p:cNvPr>
          <p:cNvSpPr/>
          <p:nvPr/>
        </p:nvSpPr>
        <p:spPr>
          <a:xfrm>
            <a:off x="955030" y="2283718"/>
            <a:ext cx="4572085" cy="400110"/>
          </a:xfrm>
          <a:prstGeom prst="rect">
            <a:avLst/>
          </a:prstGeom>
        </p:spPr>
        <p:txBody>
          <a:bodyPr wrap="none">
            <a:spAutoFit/>
          </a:bodyPr>
          <a:lstStyle/>
          <a:p>
            <a:r>
              <a:rPr lang="zh-CN" altLang="zh-CN" sz="2000" b="1" dirty="0">
                <a:cs typeface="Times New Roman" panose="02020603050405020304" pitchFamily="18" charset="0"/>
              </a:rPr>
              <a:t>建立直</a:t>
            </a:r>
            <a:r>
              <a:rPr lang="zh-CN" altLang="en-US" sz="2000" b="1" dirty="0">
                <a:cs typeface="Times New Roman" panose="02020603050405020304" pitchFamily="18" charset="0"/>
              </a:rPr>
              <a:t>角</a:t>
            </a:r>
            <a:r>
              <a:rPr lang="zh-CN" altLang="zh-CN" sz="2000" b="1" dirty="0">
                <a:cs typeface="Times New Roman" panose="02020603050405020304" pitchFamily="18" charset="0"/>
              </a:rPr>
              <a:t>坐标系，经一维性分析可知，</a:t>
            </a:r>
            <a:endParaRPr lang="zh-CN" altLang="en-US" sz="2000" dirty="0"/>
          </a:p>
        </p:txBody>
      </p:sp>
      <p:graphicFrame>
        <p:nvGraphicFramePr>
          <p:cNvPr id="6"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3142946757"/>
              </p:ext>
            </p:extLst>
          </p:nvPr>
        </p:nvGraphicFramePr>
        <p:xfrm>
          <a:off x="5527115" y="2241679"/>
          <a:ext cx="1637173" cy="456851"/>
        </p:xfrm>
        <a:graphic>
          <a:graphicData uri="http://schemas.openxmlformats.org/presentationml/2006/ole">
            <mc:AlternateContent xmlns:mc="http://schemas.openxmlformats.org/markup-compatibility/2006">
              <mc:Choice xmlns:v="urn:schemas-microsoft-com:vml" Requires="v">
                <p:oleObj name="Equation" r:id="rId4" imgW="927000" imgH="253800" progId="Equation.DSMT4">
                  <p:embed/>
                </p:oleObj>
              </mc:Choice>
              <mc:Fallback>
                <p:oleObj name="Equation" r:id="rId4" imgW="927000" imgH="253800" progId="Equation.DSMT4">
                  <p:embed/>
                  <p:pic>
                    <p:nvPicPr>
                      <p:cNvPr id="9" name="Object 15"/>
                      <p:cNvPicPr>
                        <a:picLocks noChangeAspect="1" noChangeArrowheads="1"/>
                      </p:cNvPicPr>
                      <p:nvPr/>
                    </p:nvPicPr>
                    <p:blipFill>
                      <a:blip r:embed="rId5"/>
                      <a:srcRect/>
                      <a:stretch>
                        <a:fillRect/>
                      </a:stretch>
                    </p:blipFill>
                    <p:spPr bwMode="auto">
                      <a:xfrm>
                        <a:off x="5527115" y="2241679"/>
                        <a:ext cx="1637173" cy="456851"/>
                      </a:xfrm>
                      <a:prstGeom prst="rect">
                        <a:avLst/>
                      </a:prstGeom>
                      <a:noFill/>
                      <a:ln>
                        <a:noFill/>
                      </a:ln>
                    </p:spPr>
                  </p:pic>
                </p:oleObj>
              </mc:Fallback>
            </mc:AlternateContent>
          </a:graphicData>
        </a:graphic>
      </p:graphicFrame>
      <p:sp>
        <p:nvSpPr>
          <p:cNvPr id="8" name="矩形 7">
            <a:extLst>
              <a:ext uri="{FF2B5EF4-FFF2-40B4-BE49-F238E27FC236}">
                <a16:creationId xmlns:a16="http://schemas.microsoft.com/office/drawing/2014/main" id="{65693BE8-4A96-4C61-A42E-6390D9888A5A}"/>
              </a:ext>
            </a:extLst>
          </p:cNvPr>
          <p:cNvSpPr/>
          <p:nvPr/>
        </p:nvSpPr>
        <p:spPr>
          <a:xfrm>
            <a:off x="952353" y="2879524"/>
            <a:ext cx="2765501" cy="400110"/>
          </a:xfrm>
          <a:prstGeom prst="rect">
            <a:avLst/>
          </a:prstGeom>
        </p:spPr>
        <p:txBody>
          <a:bodyPr wrap="none">
            <a:spAutoFit/>
          </a:bodyPr>
          <a:lstStyle/>
          <a:p>
            <a:r>
              <a:rPr lang="zh-CN" altLang="zh-CN" sz="2000" b="1" dirty="0">
                <a:cs typeface="Times New Roman" panose="02020603050405020304" pitchFamily="18" charset="0"/>
              </a:rPr>
              <a:t>由高斯定律积分方程得</a:t>
            </a:r>
            <a:endParaRPr lang="zh-CN" altLang="en-US" sz="2000" b="1" dirty="0">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2B4C01DC-261A-4FF0-88AB-35DDBE48A1D4}"/>
              </a:ext>
            </a:extLst>
          </p:cNvPr>
          <p:cNvGraphicFramePr>
            <a:graphicFrameLocks noChangeAspect="1"/>
          </p:cNvGraphicFramePr>
          <p:nvPr>
            <p:extLst>
              <p:ext uri="{D42A27DB-BD31-4B8C-83A1-F6EECF244321}">
                <p14:modId xmlns:p14="http://schemas.microsoft.com/office/powerpoint/2010/main" val="1600292536"/>
              </p:ext>
            </p:extLst>
          </p:nvPr>
        </p:nvGraphicFramePr>
        <p:xfrm>
          <a:off x="4788024" y="2787774"/>
          <a:ext cx="1152128" cy="637785"/>
        </p:xfrm>
        <a:graphic>
          <a:graphicData uri="http://schemas.openxmlformats.org/presentationml/2006/ole">
            <mc:AlternateContent xmlns:mc="http://schemas.openxmlformats.org/markup-compatibility/2006">
              <mc:Choice xmlns:v="urn:schemas-microsoft-com:vml" Requires="v">
                <p:oleObj name="Equation" r:id="rId6" imgW="711000" imgH="393480" progId="Equation.DSMT4">
                  <p:embed/>
                </p:oleObj>
              </mc:Choice>
              <mc:Fallback>
                <p:oleObj name="Equation" r:id="rId6" imgW="711000" imgH="393480" progId="Equation.DSMT4">
                  <p:embed/>
                  <p:pic>
                    <p:nvPicPr>
                      <p:cNvPr id="0" name=""/>
                      <p:cNvPicPr/>
                      <p:nvPr/>
                    </p:nvPicPr>
                    <p:blipFill>
                      <a:blip r:embed="rId7"/>
                      <a:stretch>
                        <a:fillRect/>
                      </a:stretch>
                    </p:blipFill>
                    <p:spPr>
                      <a:xfrm>
                        <a:off x="4788024" y="2787774"/>
                        <a:ext cx="1152128" cy="637785"/>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494843D9-C3CE-4626-B3F7-095EE31D79B6}"/>
              </a:ext>
            </a:extLst>
          </p:cNvPr>
          <p:cNvSpPr/>
          <p:nvPr/>
        </p:nvSpPr>
        <p:spPr>
          <a:xfrm>
            <a:off x="952353" y="3520332"/>
            <a:ext cx="2249334" cy="400110"/>
          </a:xfrm>
          <a:prstGeom prst="rect">
            <a:avLst/>
          </a:prstGeom>
        </p:spPr>
        <p:txBody>
          <a:bodyPr wrap="none">
            <a:spAutoFit/>
          </a:bodyPr>
          <a:lstStyle/>
          <a:p>
            <a:r>
              <a:rPr lang="zh-CN" altLang="zh-CN" sz="2000" b="1" dirty="0">
                <a:cs typeface="Times New Roman" panose="02020603050405020304" pitchFamily="18" charset="0"/>
              </a:rPr>
              <a:t>由此得板间电压为</a:t>
            </a:r>
          </a:p>
        </p:txBody>
      </p:sp>
      <p:graphicFrame>
        <p:nvGraphicFramePr>
          <p:cNvPr id="12" name="对象 11">
            <a:extLst>
              <a:ext uri="{FF2B5EF4-FFF2-40B4-BE49-F238E27FC236}">
                <a16:creationId xmlns:a16="http://schemas.microsoft.com/office/drawing/2014/main" id="{9EDB56F8-F984-4C30-A10A-3EB00015E227}"/>
              </a:ext>
            </a:extLst>
          </p:cNvPr>
          <p:cNvGraphicFramePr>
            <a:graphicFrameLocks noChangeAspect="1"/>
          </p:cNvGraphicFramePr>
          <p:nvPr>
            <p:extLst>
              <p:ext uri="{D42A27DB-BD31-4B8C-83A1-F6EECF244321}">
                <p14:modId xmlns:p14="http://schemas.microsoft.com/office/powerpoint/2010/main" val="4214684084"/>
              </p:ext>
            </p:extLst>
          </p:nvPr>
        </p:nvGraphicFramePr>
        <p:xfrm>
          <a:off x="4644008" y="3435846"/>
          <a:ext cx="1748763" cy="637784"/>
        </p:xfrm>
        <a:graphic>
          <a:graphicData uri="http://schemas.openxmlformats.org/presentationml/2006/ole">
            <mc:AlternateContent xmlns:mc="http://schemas.openxmlformats.org/markup-compatibility/2006">
              <mc:Choice xmlns:v="urn:schemas-microsoft-com:vml" Requires="v">
                <p:oleObj name="Equation" r:id="rId8" imgW="1079280" imgH="393480" progId="Equation.DSMT4">
                  <p:embed/>
                </p:oleObj>
              </mc:Choice>
              <mc:Fallback>
                <p:oleObj name="Equation" r:id="rId8" imgW="1079280" imgH="393480" progId="Equation.DSMT4">
                  <p:embed/>
                  <p:pic>
                    <p:nvPicPr>
                      <p:cNvPr id="0" name=""/>
                      <p:cNvPicPr/>
                      <p:nvPr/>
                    </p:nvPicPr>
                    <p:blipFill>
                      <a:blip r:embed="rId9"/>
                      <a:stretch>
                        <a:fillRect/>
                      </a:stretch>
                    </p:blipFill>
                    <p:spPr>
                      <a:xfrm>
                        <a:off x="4644008" y="3435846"/>
                        <a:ext cx="1748763" cy="637784"/>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BFAAD952-2706-4895-863F-3357C8D7B4A4}"/>
              </a:ext>
            </a:extLst>
          </p:cNvPr>
          <p:cNvSpPr/>
          <p:nvPr/>
        </p:nvSpPr>
        <p:spPr>
          <a:xfrm>
            <a:off x="952353" y="4192264"/>
            <a:ext cx="2507418" cy="400110"/>
          </a:xfrm>
          <a:prstGeom prst="rect">
            <a:avLst/>
          </a:prstGeom>
        </p:spPr>
        <p:txBody>
          <a:bodyPr wrap="none">
            <a:spAutoFit/>
          </a:bodyPr>
          <a:lstStyle/>
          <a:p>
            <a:r>
              <a:rPr lang="zh-CN" altLang="zh-CN" sz="2000" b="1" dirty="0">
                <a:cs typeface="Times New Roman" panose="02020603050405020304" pitchFamily="18" charset="0"/>
              </a:rPr>
              <a:t>因此该电容器电容为</a:t>
            </a:r>
          </a:p>
        </p:txBody>
      </p:sp>
      <p:graphicFrame>
        <p:nvGraphicFramePr>
          <p:cNvPr id="15" name="对象 14">
            <a:extLst>
              <a:ext uri="{FF2B5EF4-FFF2-40B4-BE49-F238E27FC236}">
                <a16:creationId xmlns:a16="http://schemas.microsoft.com/office/drawing/2014/main" id="{4616F8F8-7A81-4ED4-BE59-5D9749D17779}"/>
              </a:ext>
            </a:extLst>
          </p:cNvPr>
          <p:cNvGraphicFramePr>
            <a:graphicFrameLocks noChangeAspect="1"/>
          </p:cNvGraphicFramePr>
          <p:nvPr>
            <p:extLst>
              <p:ext uri="{D42A27DB-BD31-4B8C-83A1-F6EECF244321}">
                <p14:modId xmlns:p14="http://schemas.microsoft.com/office/powerpoint/2010/main" val="748163990"/>
              </p:ext>
            </p:extLst>
          </p:nvPr>
        </p:nvGraphicFramePr>
        <p:xfrm>
          <a:off x="5037446" y="4083918"/>
          <a:ext cx="902706" cy="650788"/>
        </p:xfrm>
        <a:graphic>
          <a:graphicData uri="http://schemas.openxmlformats.org/presentationml/2006/ole">
            <mc:AlternateContent xmlns:mc="http://schemas.openxmlformats.org/markup-compatibility/2006">
              <mc:Choice xmlns:v="urn:schemas-microsoft-com:vml" Requires="v">
                <p:oleObj name="Equation" r:id="rId10" imgW="545760" imgH="393480" progId="Equation.DSMT4">
                  <p:embed/>
                </p:oleObj>
              </mc:Choice>
              <mc:Fallback>
                <p:oleObj name="Equation" r:id="rId10" imgW="545760" imgH="393480" progId="Equation.DSMT4">
                  <p:embed/>
                  <p:pic>
                    <p:nvPicPr>
                      <p:cNvPr id="0" name=""/>
                      <p:cNvPicPr/>
                      <p:nvPr/>
                    </p:nvPicPr>
                    <p:blipFill>
                      <a:blip r:embed="rId11"/>
                      <a:stretch>
                        <a:fillRect/>
                      </a:stretch>
                    </p:blipFill>
                    <p:spPr>
                      <a:xfrm>
                        <a:off x="5037446" y="4083918"/>
                        <a:ext cx="902706" cy="650788"/>
                      </a:xfrm>
                      <a:prstGeom prst="rect">
                        <a:avLst/>
                      </a:prstGeom>
                    </p:spPr>
                  </p:pic>
                </p:oleObj>
              </mc:Fallback>
            </mc:AlternateContent>
          </a:graphicData>
        </a:graphic>
      </p:graphicFrame>
      <p:grpSp>
        <p:nvGrpSpPr>
          <p:cNvPr id="16" name="组合 15">
            <a:extLst>
              <a:ext uri="{FF2B5EF4-FFF2-40B4-BE49-F238E27FC236}">
                <a16:creationId xmlns:a16="http://schemas.microsoft.com/office/drawing/2014/main" id="{CB5BAB67-F117-4396-98C4-16DE6B694400}"/>
              </a:ext>
            </a:extLst>
          </p:cNvPr>
          <p:cNvGrpSpPr/>
          <p:nvPr/>
        </p:nvGrpSpPr>
        <p:grpSpPr>
          <a:xfrm>
            <a:off x="8604448" y="4629019"/>
            <a:ext cx="432048" cy="432834"/>
            <a:chOff x="6084168" y="1274820"/>
            <a:chExt cx="432048" cy="432834"/>
          </a:xfrm>
        </p:grpSpPr>
        <p:sp>
          <p:nvSpPr>
            <p:cNvPr id="17" name="椭圆 22">
              <a:extLst>
                <a:ext uri="{FF2B5EF4-FFF2-40B4-BE49-F238E27FC236}">
                  <a16:creationId xmlns:a16="http://schemas.microsoft.com/office/drawing/2014/main" id="{2F4B17E7-5707-40A0-A089-5FD1D3100C95}"/>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59">
              <a:extLst>
                <a:ext uri="{FF2B5EF4-FFF2-40B4-BE49-F238E27FC236}">
                  <a16:creationId xmlns:a16="http://schemas.microsoft.com/office/drawing/2014/main" id="{2C554C76-00D7-4C07-B0FF-2ED1C425D322}"/>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a:extLst>
              <a:ext uri="{FF2B5EF4-FFF2-40B4-BE49-F238E27FC236}">
                <a16:creationId xmlns:a16="http://schemas.microsoft.com/office/drawing/2014/main" id="{B33A4242-A515-4FBF-A399-3AC775DDDB61}"/>
              </a:ext>
            </a:extLst>
          </p:cNvPr>
          <p:cNvGrpSpPr/>
          <p:nvPr/>
        </p:nvGrpSpPr>
        <p:grpSpPr>
          <a:xfrm>
            <a:off x="7308304" y="4629412"/>
            <a:ext cx="432048" cy="432048"/>
            <a:chOff x="4788024" y="1275213"/>
            <a:chExt cx="432048" cy="432048"/>
          </a:xfrm>
        </p:grpSpPr>
        <p:sp>
          <p:nvSpPr>
            <p:cNvPr id="20" name="椭圆 65">
              <a:extLst>
                <a:ext uri="{FF2B5EF4-FFF2-40B4-BE49-F238E27FC236}">
                  <a16:creationId xmlns:a16="http://schemas.microsoft.com/office/drawing/2014/main" id="{D0D1DE42-6635-4593-9886-7F7663C38E63}"/>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110">
              <a:extLst>
                <a:ext uri="{FF2B5EF4-FFF2-40B4-BE49-F238E27FC236}">
                  <a16:creationId xmlns:a16="http://schemas.microsoft.com/office/drawing/2014/main" id="{C36B3EC0-8CED-4630-99CA-6CD221E37D1B}"/>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a:extLst>
              <a:ext uri="{FF2B5EF4-FFF2-40B4-BE49-F238E27FC236}">
                <a16:creationId xmlns:a16="http://schemas.microsoft.com/office/drawing/2014/main" id="{31B6AF68-E29C-4228-8941-4D9FC9871861}"/>
              </a:ext>
            </a:extLst>
          </p:cNvPr>
          <p:cNvGrpSpPr/>
          <p:nvPr/>
        </p:nvGrpSpPr>
        <p:grpSpPr>
          <a:xfrm>
            <a:off x="7956376" y="4629019"/>
            <a:ext cx="432833" cy="432834"/>
            <a:chOff x="5436096" y="1274820"/>
            <a:chExt cx="432833" cy="432834"/>
          </a:xfrm>
        </p:grpSpPr>
        <p:sp>
          <p:nvSpPr>
            <p:cNvPr id="23" name="椭圆 22">
              <a:extLst>
                <a:ext uri="{FF2B5EF4-FFF2-40B4-BE49-F238E27FC236}">
                  <a16:creationId xmlns:a16="http://schemas.microsoft.com/office/drawing/2014/main" id="{C7ADBB8B-14A0-4B58-8955-782B9F80E6B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16">
              <a:extLst>
                <a:ext uri="{FF2B5EF4-FFF2-40B4-BE49-F238E27FC236}">
                  <a16:creationId xmlns:a16="http://schemas.microsoft.com/office/drawing/2014/main" id="{357F75F6-184C-4ACF-A007-B109530BC4CD}"/>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5" name="组合 24">
            <a:extLst>
              <a:ext uri="{FF2B5EF4-FFF2-40B4-BE49-F238E27FC236}">
                <a16:creationId xmlns:a16="http://schemas.microsoft.com/office/drawing/2014/main" id="{1AF2E5E3-34F1-4663-8CDA-FB4C765465AE}"/>
              </a:ext>
            </a:extLst>
          </p:cNvPr>
          <p:cNvGrpSpPr/>
          <p:nvPr/>
        </p:nvGrpSpPr>
        <p:grpSpPr>
          <a:xfrm>
            <a:off x="6012160" y="4629019"/>
            <a:ext cx="432833" cy="432834"/>
            <a:chOff x="3491880" y="1274820"/>
            <a:chExt cx="432833" cy="432834"/>
          </a:xfrm>
        </p:grpSpPr>
        <p:sp>
          <p:nvSpPr>
            <p:cNvPr id="26" name="椭圆 25">
              <a:extLst>
                <a:ext uri="{FF2B5EF4-FFF2-40B4-BE49-F238E27FC236}">
                  <a16:creationId xmlns:a16="http://schemas.microsoft.com/office/drawing/2014/main" id="{6C2D1241-9D77-441C-9A39-39749B24652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7" name="Freeform 75">
              <a:extLst>
                <a:ext uri="{FF2B5EF4-FFF2-40B4-BE49-F238E27FC236}">
                  <a16:creationId xmlns:a16="http://schemas.microsoft.com/office/drawing/2014/main" id="{55122607-765A-4C1D-97F9-8E21F8453F8C}"/>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8" name="组合 27">
            <a:extLst>
              <a:ext uri="{FF2B5EF4-FFF2-40B4-BE49-F238E27FC236}">
                <a16:creationId xmlns:a16="http://schemas.microsoft.com/office/drawing/2014/main" id="{49770F91-6BFB-429F-89D3-63C674B43D90}"/>
              </a:ext>
            </a:extLst>
          </p:cNvPr>
          <p:cNvGrpSpPr/>
          <p:nvPr/>
        </p:nvGrpSpPr>
        <p:grpSpPr>
          <a:xfrm>
            <a:off x="6660232" y="4629019"/>
            <a:ext cx="432833" cy="432834"/>
            <a:chOff x="4139952" y="1274820"/>
            <a:chExt cx="432833" cy="432834"/>
          </a:xfrm>
        </p:grpSpPr>
        <p:sp>
          <p:nvSpPr>
            <p:cNvPr id="29" name="椭圆 16">
              <a:extLst>
                <a:ext uri="{FF2B5EF4-FFF2-40B4-BE49-F238E27FC236}">
                  <a16:creationId xmlns:a16="http://schemas.microsoft.com/office/drawing/2014/main" id="{F2E2A549-4754-4523-8071-A909C56B468A}"/>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Freeform 84">
              <a:extLst>
                <a:ext uri="{FF2B5EF4-FFF2-40B4-BE49-F238E27FC236}">
                  <a16:creationId xmlns:a16="http://schemas.microsoft.com/office/drawing/2014/main" id="{92F1AD37-B12F-443C-9B4A-24A7463DE218}"/>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1921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10.7|13.1|8.3|17"/>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4903</TotalTime>
  <Words>1393</Words>
  <Application>Microsoft Office PowerPoint</Application>
  <PresentationFormat>全屏显示(16:9)</PresentationFormat>
  <Paragraphs>147</Paragraphs>
  <Slides>25</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25</vt:i4>
      </vt:variant>
    </vt:vector>
  </HeadingPairs>
  <TitlesOfParts>
    <vt:vector size="40" baseType="lpstr">
      <vt:lpstr>等线</vt:lpstr>
      <vt:lpstr>黑体</vt:lpstr>
      <vt:lpstr>宋体</vt:lpstr>
      <vt:lpstr>微软雅黑</vt:lpstr>
      <vt:lpstr>Arial</vt:lpstr>
      <vt:lpstr>Calibri</vt:lpstr>
      <vt:lpstr>Impact</vt:lpstr>
      <vt:lpstr>Roboto Light</vt:lpstr>
      <vt:lpstr>Times</vt:lpstr>
      <vt:lpstr>Times New Roman</vt:lpstr>
      <vt:lpstr>Wingdings</vt:lpstr>
      <vt:lpstr>Office 主题​​</vt:lpstr>
      <vt:lpstr>Equation</vt:lpstr>
      <vt:lpstr>Picture</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580</cp:revision>
  <dcterms:created xsi:type="dcterms:W3CDTF">2018-02-02T09:54:00Z</dcterms:created>
  <dcterms:modified xsi:type="dcterms:W3CDTF">2021-04-27T12:25:51Z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