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5"/>
  </p:notesMasterIdLst>
  <p:sldIdLst>
    <p:sldId id="1029" r:id="rId2"/>
    <p:sldId id="1058" r:id="rId3"/>
    <p:sldId id="1061" r:id="rId4"/>
    <p:sldId id="1062" r:id="rId5"/>
    <p:sldId id="1063" r:id="rId6"/>
    <p:sldId id="1064" r:id="rId7"/>
    <p:sldId id="1033" r:id="rId8"/>
    <p:sldId id="1068" r:id="rId9"/>
    <p:sldId id="1069" r:id="rId10"/>
    <p:sldId id="1071" r:id="rId11"/>
    <p:sldId id="1072" r:id="rId12"/>
    <p:sldId id="1070" r:id="rId13"/>
    <p:sldId id="305"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DA9"/>
    <a:srgbClr val="FFFFFF"/>
    <a:srgbClr val="996600"/>
    <a:srgbClr val="CC9900"/>
    <a:srgbClr val="009E9A"/>
    <a:srgbClr val="F87A24"/>
    <a:srgbClr val="BDE4FF"/>
    <a:srgbClr val="CCFFFF"/>
    <a:srgbClr val="0000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72610" autoAdjust="0"/>
  </p:normalViewPr>
  <p:slideViewPr>
    <p:cSldViewPr>
      <p:cViewPr varScale="1">
        <p:scale>
          <a:sx n="72" d="100"/>
          <a:sy n="72" d="100"/>
        </p:scale>
        <p:origin x="350" y="53"/>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2021/4/27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3824535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72482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886865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2273806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1231314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6</a:t>
            </a:fld>
            <a:endParaRPr lang="zh-CN" altLang="en-US"/>
          </a:p>
        </p:txBody>
      </p:sp>
    </p:spTree>
    <p:extLst>
      <p:ext uri="{BB962C8B-B14F-4D97-AF65-F5344CB8AC3E}">
        <p14:creationId xmlns:p14="http://schemas.microsoft.com/office/powerpoint/2010/main" val="386222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3961063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181944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12</a:t>
            </a:fld>
            <a:endParaRPr lang="zh-CN" altLang="en-US"/>
          </a:p>
        </p:txBody>
      </p:sp>
    </p:spTree>
    <p:extLst>
      <p:ext uri="{BB962C8B-B14F-4D97-AF65-F5344CB8AC3E}">
        <p14:creationId xmlns:p14="http://schemas.microsoft.com/office/powerpoint/2010/main" val="2838237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wmf"/><Relationship Id="rId4"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40.bin"/><Relationship Id="rId1"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oleObject" Target="../embeddings/oleObject41.bin"/></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8" Type="http://schemas.openxmlformats.org/officeDocument/2006/relationships/image" Target="../media/image14.wmf"/><Relationship Id="rId18" Type="http://schemas.openxmlformats.org/officeDocument/2006/relationships/image" Target="../media/image17.wmf"/><Relationship Id="rId3" Type="http://schemas.openxmlformats.org/officeDocument/2006/relationships/oleObject" Target="../embeddings/oleObject9.bin"/><Relationship Id="rId21" Type="http://schemas.openxmlformats.org/officeDocument/2006/relationships/oleObject" Target="../embeddings/oleObject16.bin"/><Relationship Id="rId7" Type="http://schemas.openxmlformats.org/officeDocument/2006/relationships/oleObject" Target="../embeddings/oleObject11.bin"/><Relationship Id="rId12" Type="http://schemas.openxmlformats.org/officeDocument/2006/relationships/image" Target="../media/image16.wmf"/><Relationship Id="rId17" Type="http://schemas.openxmlformats.org/officeDocument/2006/relationships/oleObject" Target="../embeddings/oleObject14.bin"/><Relationship Id="rId2" Type="http://schemas.openxmlformats.org/officeDocument/2006/relationships/notesSlide" Target="../notesSlides/notesSlide4.xml"/><Relationship Id="rId16" Type="http://schemas.openxmlformats.org/officeDocument/2006/relationships/image" Target="../media/image17.wmf"/><Relationship Id="rId20"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4.bin"/><Relationship Id="rId10" Type="http://schemas.openxmlformats.org/officeDocument/2006/relationships/image" Target="../media/image15.wmf"/><Relationship Id="rId19" Type="http://schemas.openxmlformats.org/officeDocument/2006/relationships/oleObject" Target="../embeddings/oleObject15.bin"/><Relationship Id="rId4" Type="http://schemas.openxmlformats.org/officeDocument/2006/relationships/image" Target="../media/image12.emf"/><Relationship Id="rId9" Type="http://schemas.openxmlformats.org/officeDocument/2006/relationships/oleObject" Target="../embeddings/oleObject12.bin"/><Relationship Id="rId14" Type="http://schemas.openxmlformats.org/officeDocument/2006/relationships/image" Target="../media/image20.png"/><Relationship Id="rId22" Type="http://schemas.openxmlformats.org/officeDocument/2006/relationships/image" Target="../media/image19.wmf"/></Relationships>
</file>

<file path=ppt/slides/_rels/slide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4.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9.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5.bin"/><Relationship Id="rId14" Type="http://schemas.openxmlformats.org/officeDocument/2006/relationships/image" Target="../media/image3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29.bin"/><Relationship Id="rId4" Type="http://schemas.openxmlformats.org/officeDocument/2006/relationships/image" Target="../media/image3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31.bin"/><Relationship Id="rId4" Type="http://schemas.openxmlformats.org/officeDocument/2006/relationships/image" Target="../media/image34.wmf"/></Relationships>
</file>

<file path=ppt/slides/_rels/slide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0.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5.bin"/><Relationship Id="rId14" Type="http://schemas.openxmlformats.org/officeDocument/2006/relationships/image" Target="../media/image4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9F9A3D-9B11-451E-9082-D852D575E3DF}"/>
              </a:ext>
            </a:extLst>
          </p:cNvPr>
          <p:cNvSpPr txBox="1"/>
          <p:nvPr/>
        </p:nvSpPr>
        <p:spPr>
          <a:xfrm>
            <a:off x="611560" y="555526"/>
            <a:ext cx="6480720"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静电场求解与应用</a:t>
            </a:r>
            <a:endParaRPr lang="en-GB"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Oval 4">
            <a:extLst>
              <a:ext uri="{FF2B5EF4-FFF2-40B4-BE49-F238E27FC236}">
                <a16:creationId xmlns:a16="http://schemas.microsoft.com/office/drawing/2014/main" id="{E581F079-AEEE-4C35-AAA2-3C7008FD6C67}"/>
              </a:ext>
            </a:extLst>
          </p:cNvPr>
          <p:cNvSpPr/>
          <p:nvPr/>
        </p:nvSpPr>
        <p:spPr>
          <a:xfrm>
            <a:off x="1440160" y="1563638"/>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ea typeface="微软雅黑" panose="020B0503020204020204" pitchFamily="34" charset="-122"/>
                <a:cs typeface="+mn-ea"/>
                <a:sym typeface="Arial" panose="020B0604020202020204" pitchFamily="34" charset="0"/>
              </a:rPr>
              <a:t>01</a:t>
            </a:r>
          </a:p>
        </p:txBody>
      </p:sp>
      <p:sp>
        <p:nvSpPr>
          <p:cNvPr id="14" name="Oval 19">
            <a:extLst>
              <a:ext uri="{FF2B5EF4-FFF2-40B4-BE49-F238E27FC236}">
                <a16:creationId xmlns:a16="http://schemas.microsoft.com/office/drawing/2014/main" id="{21185890-1109-48FE-85AE-DDBBE4A516DE}"/>
              </a:ext>
            </a:extLst>
          </p:cNvPr>
          <p:cNvSpPr/>
          <p:nvPr/>
        </p:nvSpPr>
        <p:spPr>
          <a:xfrm>
            <a:off x="1447152" y="2779347"/>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ea typeface="微软雅黑" panose="020B0503020204020204" pitchFamily="34" charset="-122"/>
                <a:cs typeface="+mn-ea"/>
                <a:sym typeface="Arial" panose="020B0604020202020204" pitchFamily="34" charset="0"/>
              </a:rPr>
              <a:t>02</a:t>
            </a:r>
          </a:p>
        </p:txBody>
      </p:sp>
      <p:sp>
        <p:nvSpPr>
          <p:cNvPr id="15" name="Rectangle 24">
            <a:extLst>
              <a:ext uri="{FF2B5EF4-FFF2-40B4-BE49-F238E27FC236}">
                <a16:creationId xmlns:a16="http://schemas.microsoft.com/office/drawing/2014/main" id="{81E9BC80-4FE4-4CDA-9142-CB5F6C7A992A}"/>
              </a:ext>
            </a:extLst>
          </p:cNvPr>
          <p:cNvSpPr>
            <a:spLocks noChangeArrowheads="1"/>
          </p:cNvSpPr>
          <p:nvPr/>
        </p:nvSpPr>
        <p:spPr bwMode="auto">
          <a:xfrm>
            <a:off x="2385044" y="2855714"/>
            <a:ext cx="2367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zh-CN" sz="2400" b="1" kern="100" dirty="0">
                <a:cs typeface="Times New Roman" panose="02020603050405020304" pitchFamily="18" charset="0"/>
              </a:rPr>
              <a:t>静电场</a:t>
            </a:r>
            <a:r>
              <a:rPr lang="zh-CN" altLang="en-US" sz="2400" b="1" kern="100" dirty="0">
                <a:cs typeface="Times New Roman" panose="02020603050405020304" pitchFamily="18" charset="0"/>
              </a:rPr>
              <a:t>典型应用</a:t>
            </a:r>
            <a:endParaRPr lang="zh-CN" altLang="zh-CN" sz="2400" b="1" kern="100" dirty="0">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7BA411AC-3D76-4AFF-B1F3-442824A7FC2E}"/>
              </a:ext>
            </a:extLst>
          </p:cNvPr>
          <p:cNvSpPr/>
          <p:nvPr/>
        </p:nvSpPr>
        <p:spPr>
          <a:xfrm>
            <a:off x="2284421" y="1606029"/>
            <a:ext cx="2756139" cy="461665"/>
          </a:xfrm>
          <a:prstGeom prst="rect">
            <a:avLst/>
          </a:prstGeom>
        </p:spPr>
        <p:txBody>
          <a:bodyPr wrap="square">
            <a:spAutoFit/>
          </a:bodyPr>
          <a:lstStyle/>
          <a:p>
            <a:pPr algn="just">
              <a:spcAft>
                <a:spcPts val="0"/>
              </a:spcAft>
            </a:pPr>
            <a:r>
              <a:rPr lang="zh-CN" altLang="zh-CN" sz="2400" b="1" kern="100" dirty="0">
                <a:cs typeface="Times New Roman" panose="02020603050405020304" pitchFamily="18" charset="0"/>
              </a:rPr>
              <a:t>静电场求解方法</a:t>
            </a:r>
            <a:endParaRPr lang="zh-CN" altLang="zh-CN" sz="2400" b="1" kern="100" dirty="0">
              <a:ea typeface="等线" panose="02010600030101010101" pitchFamily="2" charset="-122"/>
              <a:cs typeface="Times New Roman" panose="02020603050405020304" pitchFamily="18" charset="0"/>
            </a:endParaRPr>
          </a:p>
        </p:txBody>
      </p:sp>
      <p:pic>
        <p:nvPicPr>
          <p:cNvPr id="17"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752528" y="1491630"/>
            <a:ext cx="561532" cy="51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EE286B55-D54C-48F7-9D5D-FF779BB3166D}"/>
              </a:ext>
            </a:extLst>
          </p:cNvPr>
          <p:cNvSpPr txBox="1"/>
          <p:nvPr/>
        </p:nvSpPr>
        <p:spPr>
          <a:xfrm>
            <a:off x="4644008" y="2144926"/>
            <a:ext cx="2808312" cy="1938992"/>
          </a:xfrm>
          <a:prstGeom prst="rect">
            <a:avLst/>
          </a:prstGeom>
          <a:noFill/>
        </p:spPr>
        <p:txBody>
          <a:bodyPr wrap="square" rtlCol="0">
            <a:spAutoFit/>
          </a:bodyPr>
          <a:lstStyle/>
          <a:p>
            <a:pPr>
              <a:lnSpc>
                <a:spcPct val="150000"/>
              </a:lnSpc>
            </a:pPr>
            <a:r>
              <a:rPr lang="zh-CN" altLang="en-US" sz="1600" b="1" dirty="0">
                <a:solidFill>
                  <a:srgbClr val="009E9A"/>
                </a:solidFill>
                <a:latin typeface="+mn-ea"/>
              </a:rPr>
              <a:t>导体系统的电容</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静电屏蔽</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静电系统的电介质击穿</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导体的面电荷分布</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静电储能与静电系统的受力</a:t>
            </a:r>
          </a:p>
        </p:txBody>
      </p:sp>
      <p:pic>
        <p:nvPicPr>
          <p:cNvPr id="19"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59607" y="2144926"/>
            <a:ext cx="380745" cy="35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59607" y="2504966"/>
            <a:ext cx="380745" cy="35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80312" y="2865006"/>
            <a:ext cx="398234" cy="36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80312" y="3225046"/>
            <a:ext cx="398234" cy="36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360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107504" y="314512"/>
            <a:ext cx="64087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1】</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求图示充电矩形平行板电容器中导体极板所受的静电力。</a:t>
            </a:r>
          </a:p>
        </p:txBody>
      </p:sp>
      <p:sp>
        <p:nvSpPr>
          <p:cNvPr id="4" name="矩形 3">
            <a:extLst>
              <a:ext uri="{FF2B5EF4-FFF2-40B4-BE49-F238E27FC236}">
                <a16:creationId xmlns:a16="http://schemas.microsoft.com/office/drawing/2014/main" id="{26A42F89-C4FD-4BB1-982B-5F5837E92C9E}"/>
              </a:ext>
            </a:extLst>
          </p:cNvPr>
          <p:cNvSpPr/>
          <p:nvPr/>
        </p:nvSpPr>
        <p:spPr>
          <a:xfrm>
            <a:off x="107504" y="1437818"/>
            <a:ext cx="700833" cy="400110"/>
          </a:xfrm>
          <a:prstGeom prst="rect">
            <a:avLst/>
          </a:prstGeom>
        </p:spPr>
        <p:txBody>
          <a:bodyPr wrap="none">
            <a:spAutoFit/>
          </a:bodyPr>
          <a:lstStyle/>
          <a:p>
            <a:r>
              <a:rPr lang="zh-CN" altLang="zh-CN" sz="2000" b="1" dirty="0">
                <a:cs typeface="Times New Roman" panose="02020603050405020304" pitchFamily="18" charset="0"/>
              </a:rPr>
              <a:t>解：</a:t>
            </a:r>
            <a:endParaRPr lang="zh-CN" altLang="en-US" sz="2000" b="1" dirty="0"/>
          </a:p>
        </p:txBody>
      </p:sp>
      <p:sp>
        <p:nvSpPr>
          <p:cNvPr id="5" name="矩形 4"/>
          <p:cNvSpPr/>
          <p:nvPr/>
        </p:nvSpPr>
        <p:spPr>
          <a:xfrm>
            <a:off x="683568" y="1358259"/>
            <a:ext cx="5544616" cy="1015663"/>
          </a:xfrm>
          <a:prstGeom prst="rect">
            <a:avLst/>
          </a:prstGeom>
        </p:spPr>
        <p:txBody>
          <a:bodyPr wrap="square">
            <a:spAutoFit/>
          </a:bodyPr>
          <a:lstStyle/>
          <a:p>
            <a:pPr>
              <a:lnSpc>
                <a:spcPct val="150000"/>
              </a:lnSpc>
            </a:pPr>
            <a:r>
              <a:rPr lang="zh-CN" altLang="en-US" sz="2000" b="1" dirty="0">
                <a:latin typeface="Times New Roman" panose="02020603050405020304" pitchFamily="18" charset="0"/>
                <a:cs typeface="Times New Roman" panose="02020603050405020304" pitchFamily="18" charset="0"/>
              </a:rPr>
              <a:t>设充电后两平行板上分别带电荷</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Q</a:t>
            </a:r>
            <a:r>
              <a:rPr lang="zh-CN" altLang="en-US" sz="2000" b="1" dirty="0">
                <a:latin typeface="Times New Roman" panose="02020603050405020304" pitchFamily="18" charset="0"/>
                <a:cs typeface="Times New Roman" panose="02020603050405020304" pitchFamily="18" charset="0"/>
              </a:rPr>
              <a:t>和</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Q</a:t>
            </a:r>
            <a:r>
              <a:rPr lang="zh-CN" altLang="en-US" sz="2000" b="1" dirty="0">
                <a:latin typeface="Times New Roman" panose="02020603050405020304" pitchFamily="18" charset="0"/>
                <a:cs typeface="Times New Roman" panose="02020603050405020304" pitchFamily="18" charset="0"/>
              </a:rPr>
              <a:t>，并均匀分布于各平行板表面</a:t>
            </a:r>
            <a:r>
              <a:rPr lang="en-US" altLang="zh-CN" sz="2000" b="1" i="1" dirty="0">
                <a:latin typeface="Times New Roman" panose="02020603050405020304" pitchFamily="18" charset="0"/>
                <a:cs typeface="Times New Roman" panose="02020603050405020304" pitchFamily="18" charset="0"/>
              </a:rPr>
              <a:t>S</a:t>
            </a:r>
            <a:r>
              <a:rPr lang="zh-CN" altLang="en-US" sz="2000" b="1" dirty="0">
                <a:latin typeface="Times New Roman" panose="02020603050405020304" pitchFamily="18" charset="0"/>
                <a:cs typeface="Times New Roman" panose="02020603050405020304" pitchFamily="18" charset="0"/>
              </a:rPr>
              <a:t>上。</a:t>
            </a:r>
            <a:endParaRPr lang="zh-CN" altLang="zh-CN" sz="2000" b="1" dirty="0">
              <a:latin typeface="Times New Roman" panose="02020603050405020304" pitchFamily="18" charset="0"/>
              <a:cs typeface="Times New Roman" panose="02020603050405020304" pitchFamily="18" charset="0"/>
            </a:endParaRPr>
          </a:p>
        </p:txBody>
      </p:sp>
      <p:graphicFrame>
        <p:nvGraphicFramePr>
          <p:cNvPr id="6" name="Object 13"/>
          <p:cNvGraphicFramePr>
            <a:graphicFrameLocks noChangeAspect="1"/>
          </p:cNvGraphicFramePr>
          <p:nvPr>
            <p:extLst>
              <p:ext uri="{D42A27DB-BD31-4B8C-83A1-F6EECF244321}">
                <p14:modId xmlns:p14="http://schemas.microsoft.com/office/powerpoint/2010/main" val="3265308758"/>
              </p:ext>
            </p:extLst>
          </p:nvPr>
        </p:nvGraphicFramePr>
        <p:xfrm>
          <a:off x="2123728" y="2342111"/>
          <a:ext cx="3600400" cy="751891"/>
        </p:xfrm>
        <a:graphic>
          <a:graphicData uri="http://schemas.openxmlformats.org/presentationml/2006/ole">
            <mc:AlternateContent xmlns:mc="http://schemas.openxmlformats.org/markup-compatibility/2006">
              <mc:Choice xmlns:v="urn:schemas-microsoft-com:vml" Requires="v">
                <p:oleObj name="Equation" r:id="rId2" imgW="1942920" imgH="419040" progId="Equation.DSMT4">
                  <p:embed/>
                </p:oleObj>
              </mc:Choice>
              <mc:Fallback>
                <p:oleObj name="Equation" r:id="rId2" imgW="1942920" imgH="419040" progId="Equation.DSMT4">
                  <p:embed/>
                  <p:pic>
                    <p:nvPicPr>
                      <p:cNvPr id="6" name="Object 13"/>
                      <p:cNvPicPr>
                        <a:picLocks noChangeAspect="1" noChangeArrowheads="1"/>
                      </p:cNvPicPr>
                      <p:nvPr/>
                    </p:nvPicPr>
                    <p:blipFill>
                      <a:blip r:embed="rId3"/>
                      <a:srcRect/>
                      <a:stretch>
                        <a:fillRect/>
                      </a:stretch>
                    </p:blipFill>
                    <p:spPr bwMode="auto">
                      <a:xfrm>
                        <a:off x="2123728" y="2342111"/>
                        <a:ext cx="3600400" cy="751891"/>
                      </a:xfrm>
                      <a:prstGeom prst="rect">
                        <a:avLst/>
                      </a:prstGeom>
                      <a:noFill/>
                    </p:spPr>
                  </p:pic>
                </p:oleObj>
              </mc:Fallback>
            </mc:AlternateContent>
          </a:graphicData>
        </a:graphic>
      </p:graphicFrame>
      <p:sp>
        <p:nvSpPr>
          <p:cNvPr id="7" name="矩形 6"/>
          <p:cNvSpPr/>
          <p:nvPr/>
        </p:nvSpPr>
        <p:spPr>
          <a:xfrm>
            <a:off x="179512" y="3261546"/>
            <a:ext cx="4055919" cy="400110"/>
          </a:xfrm>
          <a:prstGeom prst="rect">
            <a:avLst/>
          </a:prstGeom>
        </p:spPr>
        <p:txBody>
          <a:bodyPr wrap="none">
            <a:spAutoFit/>
          </a:bodyPr>
          <a:lstStyle/>
          <a:p>
            <a:r>
              <a:rPr lang="zh-CN" altLang="en-US" sz="2000" b="1" dirty="0">
                <a:latin typeface="Times New Roman" panose="02020603050405020304" pitchFamily="18" charset="0"/>
                <a:cs typeface="Times New Roman" panose="02020603050405020304" pitchFamily="18" charset="0"/>
              </a:rPr>
              <a:t>所以</a:t>
            </a:r>
            <a:r>
              <a:rPr lang="en-US" altLang="zh-CN" sz="2000" b="1" i="1" dirty="0">
                <a:latin typeface="Times New Roman" panose="02020603050405020304" pitchFamily="18" charset="0"/>
                <a:cs typeface="Times New Roman" panose="02020603050405020304" pitchFamily="18" charset="0"/>
              </a:rPr>
              <a:t>z=d</a:t>
            </a:r>
            <a:r>
              <a:rPr lang="zh-CN" altLang="en-US" sz="2000" b="1" dirty="0">
                <a:latin typeface="Times New Roman" panose="02020603050405020304" pitchFamily="18" charset="0"/>
                <a:cs typeface="Times New Roman" panose="02020603050405020304" pitchFamily="18" charset="0"/>
              </a:rPr>
              <a:t>处导体板在</a:t>
            </a:r>
            <a:r>
              <a:rPr lang="en-US" altLang="zh-CN" sz="2000" b="1" i="1" dirty="0">
                <a:latin typeface="Times New Roman" panose="02020603050405020304" pitchFamily="18" charset="0"/>
                <a:cs typeface="Times New Roman" panose="02020603050405020304" pitchFamily="18" charset="0"/>
              </a:rPr>
              <a:t>z</a:t>
            </a:r>
            <a:r>
              <a:rPr lang="zh-CN" altLang="en-US" sz="2000" b="1" dirty="0">
                <a:latin typeface="Times New Roman" panose="02020603050405020304" pitchFamily="18" charset="0"/>
                <a:cs typeface="Times New Roman" panose="02020603050405020304" pitchFamily="18" charset="0"/>
              </a:rPr>
              <a:t>方向的受力为</a:t>
            </a:r>
            <a:endParaRPr lang="zh-CN" altLang="zh-CN" sz="2000" b="1" dirty="0">
              <a:latin typeface="Times New Roman" panose="02020603050405020304" pitchFamily="18" charset="0"/>
              <a:cs typeface="Times New Roman" panose="02020603050405020304" pitchFamily="18" charset="0"/>
            </a:endParaRPr>
          </a:p>
        </p:txBody>
      </p:sp>
      <p:graphicFrame>
        <p:nvGraphicFramePr>
          <p:cNvPr id="8" name="Object 13"/>
          <p:cNvGraphicFramePr>
            <a:graphicFrameLocks noChangeAspect="1"/>
          </p:cNvGraphicFramePr>
          <p:nvPr>
            <p:extLst>
              <p:ext uri="{D42A27DB-BD31-4B8C-83A1-F6EECF244321}">
                <p14:modId xmlns:p14="http://schemas.microsoft.com/office/powerpoint/2010/main" val="4157705744"/>
              </p:ext>
            </p:extLst>
          </p:nvPr>
        </p:nvGraphicFramePr>
        <p:xfrm>
          <a:off x="2051720" y="3742074"/>
          <a:ext cx="4384675" cy="836613"/>
        </p:xfrm>
        <a:graphic>
          <a:graphicData uri="http://schemas.openxmlformats.org/presentationml/2006/ole">
            <mc:AlternateContent xmlns:mc="http://schemas.openxmlformats.org/markup-compatibility/2006">
              <mc:Choice xmlns:v="urn:schemas-microsoft-com:vml" Requires="v">
                <p:oleObj name="Equation" r:id="rId4" imgW="2171520" imgH="431640" progId="Equation.DSMT4">
                  <p:embed/>
                </p:oleObj>
              </mc:Choice>
              <mc:Fallback>
                <p:oleObj name="Equation" r:id="rId4" imgW="2171520" imgH="431640" progId="Equation.DSMT4">
                  <p:embed/>
                  <p:pic>
                    <p:nvPicPr>
                      <p:cNvPr id="8" name="Object 13"/>
                      <p:cNvPicPr>
                        <a:picLocks noChangeAspect="1" noChangeArrowheads="1"/>
                      </p:cNvPicPr>
                      <p:nvPr/>
                    </p:nvPicPr>
                    <p:blipFill>
                      <a:blip r:embed="rId5"/>
                      <a:srcRect/>
                      <a:stretch>
                        <a:fillRect/>
                      </a:stretch>
                    </p:blipFill>
                    <p:spPr bwMode="auto">
                      <a:xfrm>
                        <a:off x="2051720" y="3742074"/>
                        <a:ext cx="4384675" cy="836613"/>
                      </a:xfrm>
                      <a:prstGeom prst="rect">
                        <a:avLst/>
                      </a:prstGeom>
                      <a:noFill/>
                    </p:spPr>
                  </p:pic>
                </p:oleObj>
              </mc:Fallback>
            </mc:AlternateContent>
          </a:graphicData>
        </a:graphic>
      </p:graphicFrame>
      <p:grpSp>
        <p:nvGrpSpPr>
          <p:cNvPr id="13" name="组合 12"/>
          <p:cNvGrpSpPr/>
          <p:nvPr/>
        </p:nvGrpSpPr>
        <p:grpSpPr>
          <a:xfrm>
            <a:off x="6372200" y="267494"/>
            <a:ext cx="2592288" cy="2448272"/>
            <a:chOff x="6372200" y="33274"/>
            <a:chExt cx="2592288" cy="1656184"/>
          </a:xfrm>
        </p:grpSpPr>
        <p:pic>
          <p:nvPicPr>
            <p:cNvPr id="10" name="图片 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33274"/>
              <a:ext cx="2592288" cy="1656184"/>
            </a:xfrm>
            <a:prstGeom prst="rect">
              <a:avLst/>
            </a:prstGeom>
            <a:noFill/>
          </p:spPr>
        </p:pic>
        <p:sp>
          <p:nvSpPr>
            <p:cNvPr id="11" name="文本框 10"/>
            <p:cNvSpPr txBox="1"/>
            <p:nvPr/>
          </p:nvSpPr>
          <p:spPr>
            <a:xfrm>
              <a:off x="7380312" y="267494"/>
              <a:ext cx="432048"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S</a:t>
              </a:r>
              <a:endParaRPr lang="zh-CN" altLang="en-US" b="1" i="1"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7740352" y="627534"/>
              <a:ext cx="432048"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b="1" i="1" dirty="0">
                <a:latin typeface="Times New Roman" panose="02020603050405020304" pitchFamily="18" charset="0"/>
                <a:cs typeface="Times New Roman" panose="02020603050405020304" pitchFamily="18" charset="0"/>
              </a:endParaRPr>
            </a:p>
          </p:txBody>
        </p:sp>
      </p:grpSp>
      <p:sp>
        <p:nvSpPr>
          <p:cNvPr id="17" name="矩形 16"/>
          <p:cNvSpPr/>
          <p:nvPr/>
        </p:nvSpPr>
        <p:spPr>
          <a:xfrm>
            <a:off x="6583082" y="3651870"/>
            <a:ext cx="2555776" cy="923330"/>
          </a:xfrm>
          <a:prstGeom prst="rect">
            <a:avLst/>
          </a:prstGeom>
        </p:spPr>
        <p:txBody>
          <a:bodyPr wrap="square">
            <a:spAutoFit/>
          </a:bodyPr>
          <a:lstStyle/>
          <a:p>
            <a:r>
              <a:rPr lang="zh-CN" altLang="zh-CN" b="1" dirty="0">
                <a:solidFill>
                  <a:srgbClr val="00ADA9"/>
                </a:solidFill>
                <a:cs typeface="Times New Roman" panose="02020603050405020304" pitchFamily="18" charset="0"/>
              </a:rPr>
              <a:t>该作用力是正极板上所有正电荷对负极板上所有负电荷的吸引力</a:t>
            </a:r>
            <a:endParaRPr lang="zh-CN" altLang="en-US" b="1" dirty="0">
              <a:solidFill>
                <a:srgbClr val="00ADA9"/>
              </a:solidFill>
            </a:endParaRPr>
          </a:p>
        </p:txBody>
      </p:sp>
    </p:spTree>
    <p:extLst>
      <p:ext uri="{BB962C8B-B14F-4D97-AF65-F5344CB8AC3E}">
        <p14:creationId xmlns:p14="http://schemas.microsoft.com/office/powerpoint/2010/main" val="396009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par>
                                <p:cTn id="18" presetID="22" presetClass="entr" presetSubtype="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411510"/>
            <a:ext cx="1733167" cy="400110"/>
          </a:xfrm>
          <a:prstGeom prst="rect">
            <a:avLst/>
          </a:prstGeom>
        </p:spPr>
        <p:txBody>
          <a:bodyPr wrap="none">
            <a:spAutoFit/>
          </a:bodyPr>
          <a:lstStyle/>
          <a:p>
            <a:r>
              <a:rPr lang="zh-CN" altLang="zh-CN" sz="2000" b="1" dirty="0">
                <a:latin typeface="Times New Roman" panose="02020603050405020304" pitchFamily="18" charset="0"/>
                <a:cs typeface="Times New Roman" panose="02020603050405020304" pitchFamily="18" charset="0"/>
              </a:rPr>
              <a:t>导体板的表面</a:t>
            </a:r>
            <a:endParaRPr lang="zh-CN" altLang="en-US" sz="2000" b="1" dirty="0">
              <a:latin typeface="Times New Roman" panose="02020603050405020304" pitchFamily="18" charset="0"/>
              <a:cs typeface="Times New Roman" panose="02020603050405020304" pitchFamily="18" charset="0"/>
            </a:endParaRPr>
          </a:p>
        </p:txBody>
      </p:sp>
      <p:graphicFrame>
        <p:nvGraphicFramePr>
          <p:cNvPr id="3" name="Object 13"/>
          <p:cNvGraphicFramePr>
            <a:graphicFrameLocks noChangeAspect="1"/>
          </p:cNvGraphicFramePr>
          <p:nvPr>
            <p:extLst>
              <p:ext uri="{D42A27DB-BD31-4B8C-83A1-F6EECF244321}">
                <p14:modId xmlns:p14="http://schemas.microsoft.com/office/powerpoint/2010/main" val="3862720293"/>
              </p:ext>
            </p:extLst>
          </p:nvPr>
        </p:nvGraphicFramePr>
        <p:xfrm>
          <a:off x="1453055" y="1131590"/>
          <a:ext cx="4948238" cy="812800"/>
        </p:xfrm>
        <a:graphic>
          <a:graphicData uri="http://schemas.openxmlformats.org/presentationml/2006/ole">
            <mc:AlternateContent xmlns:mc="http://schemas.openxmlformats.org/markup-compatibility/2006">
              <mc:Choice xmlns:v="urn:schemas-microsoft-com:vml" Requires="v">
                <p:oleObj name="Equation" r:id="rId2" imgW="2450880" imgH="419040" progId="Equation.DSMT4">
                  <p:embed/>
                </p:oleObj>
              </mc:Choice>
              <mc:Fallback>
                <p:oleObj name="Equation" r:id="rId2" imgW="2450880" imgH="419040" progId="Equation.DSMT4">
                  <p:embed/>
                  <p:pic>
                    <p:nvPicPr>
                      <p:cNvPr id="8" name="Object 13"/>
                      <p:cNvPicPr>
                        <a:picLocks noChangeAspect="1" noChangeArrowheads="1"/>
                      </p:cNvPicPr>
                      <p:nvPr/>
                    </p:nvPicPr>
                    <p:blipFill>
                      <a:blip r:embed="rId3"/>
                      <a:srcRect/>
                      <a:stretch>
                        <a:fillRect/>
                      </a:stretch>
                    </p:blipFill>
                    <p:spPr bwMode="auto">
                      <a:xfrm>
                        <a:off x="1453055" y="1131590"/>
                        <a:ext cx="4948238" cy="812800"/>
                      </a:xfrm>
                      <a:prstGeom prst="rect">
                        <a:avLst/>
                      </a:prstGeom>
                      <a:noFill/>
                    </p:spPr>
                  </p:pic>
                </p:oleObj>
              </mc:Fallback>
            </mc:AlternateContent>
          </a:graphicData>
        </a:graphic>
      </p:graphicFrame>
      <p:graphicFrame>
        <p:nvGraphicFramePr>
          <p:cNvPr id="4" name="Object 13"/>
          <p:cNvGraphicFramePr>
            <a:graphicFrameLocks noChangeAspect="1"/>
          </p:cNvGraphicFramePr>
          <p:nvPr>
            <p:extLst>
              <p:ext uri="{D42A27DB-BD31-4B8C-83A1-F6EECF244321}">
                <p14:modId xmlns:p14="http://schemas.microsoft.com/office/powerpoint/2010/main" val="91265576"/>
              </p:ext>
            </p:extLst>
          </p:nvPr>
        </p:nvGraphicFramePr>
        <p:xfrm>
          <a:off x="1498769" y="2069777"/>
          <a:ext cx="4922838" cy="862013"/>
        </p:xfrm>
        <a:graphic>
          <a:graphicData uri="http://schemas.openxmlformats.org/presentationml/2006/ole">
            <mc:AlternateContent xmlns:mc="http://schemas.openxmlformats.org/markup-compatibility/2006">
              <mc:Choice xmlns:v="urn:schemas-microsoft-com:vml" Requires="v">
                <p:oleObj name="Equation" r:id="rId4" imgW="2438280" imgH="444240" progId="Equation.DSMT4">
                  <p:embed/>
                </p:oleObj>
              </mc:Choice>
              <mc:Fallback>
                <p:oleObj name="Equation" r:id="rId4" imgW="2438280" imgH="444240" progId="Equation.DSMT4">
                  <p:embed/>
                  <p:pic>
                    <p:nvPicPr>
                      <p:cNvPr id="3" name="Object 13"/>
                      <p:cNvPicPr>
                        <a:picLocks noChangeAspect="1" noChangeArrowheads="1"/>
                      </p:cNvPicPr>
                      <p:nvPr/>
                    </p:nvPicPr>
                    <p:blipFill>
                      <a:blip r:embed="rId5"/>
                      <a:srcRect/>
                      <a:stretch>
                        <a:fillRect/>
                      </a:stretch>
                    </p:blipFill>
                    <p:spPr bwMode="auto">
                      <a:xfrm>
                        <a:off x="1498769" y="2069777"/>
                        <a:ext cx="4922838" cy="862013"/>
                      </a:xfrm>
                      <a:prstGeom prst="rect">
                        <a:avLst/>
                      </a:prstGeom>
                      <a:noFill/>
                    </p:spPr>
                  </p:pic>
                </p:oleObj>
              </mc:Fallback>
            </mc:AlternateContent>
          </a:graphicData>
        </a:graphic>
      </p:graphicFrame>
      <p:sp>
        <p:nvSpPr>
          <p:cNvPr id="5" name="矩形 4"/>
          <p:cNvSpPr/>
          <p:nvPr/>
        </p:nvSpPr>
        <p:spPr>
          <a:xfrm>
            <a:off x="6516216" y="1635646"/>
            <a:ext cx="2267744" cy="1200329"/>
          </a:xfrm>
          <a:prstGeom prst="rect">
            <a:avLst/>
          </a:prstGeom>
        </p:spPr>
        <p:txBody>
          <a:bodyPr wrap="square">
            <a:spAutoFit/>
          </a:bodyPr>
          <a:lstStyle/>
          <a:p>
            <a:r>
              <a:rPr lang="zh-CN" altLang="zh-CN" b="1" dirty="0">
                <a:solidFill>
                  <a:srgbClr val="00ADA9"/>
                </a:solidFill>
                <a:cs typeface="Times New Roman" panose="02020603050405020304" pitchFamily="18" charset="0"/>
              </a:rPr>
              <a:t>该作用力是</a:t>
            </a:r>
            <a:r>
              <a:rPr lang="zh-CN" altLang="en-US" b="1" dirty="0">
                <a:solidFill>
                  <a:srgbClr val="00ADA9"/>
                </a:solidFill>
                <a:cs typeface="Times New Roman" panose="02020603050405020304" pitchFamily="18" charset="0"/>
              </a:rPr>
              <a:t>导体板上同号电荷相斥的作用力，表现为对导体板的表面张力</a:t>
            </a:r>
            <a:endParaRPr lang="zh-CN" altLang="en-US" b="1" dirty="0">
              <a:solidFill>
                <a:srgbClr val="00ADA9"/>
              </a:solidFill>
            </a:endParaRPr>
          </a:p>
        </p:txBody>
      </p:sp>
    </p:spTree>
    <p:extLst>
      <p:ext uri="{BB962C8B-B14F-4D97-AF65-F5344CB8AC3E}">
        <p14:creationId xmlns:p14="http://schemas.microsoft.com/office/powerpoint/2010/main" val="144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9F9A3D-9B11-451E-9082-D852D575E3DF}"/>
              </a:ext>
            </a:extLst>
          </p:cNvPr>
          <p:cNvSpPr txBox="1"/>
          <p:nvPr/>
        </p:nvSpPr>
        <p:spPr>
          <a:xfrm>
            <a:off x="611560" y="555526"/>
            <a:ext cx="6480720"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静电场求解与应用</a:t>
            </a:r>
            <a:endParaRPr lang="en-GB"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Oval 4">
            <a:extLst>
              <a:ext uri="{FF2B5EF4-FFF2-40B4-BE49-F238E27FC236}">
                <a16:creationId xmlns:a16="http://schemas.microsoft.com/office/drawing/2014/main" id="{E581F079-AEEE-4C35-AAA2-3C7008FD6C67}"/>
              </a:ext>
            </a:extLst>
          </p:cNvPr>
          <p:cNvSpPr/>
          <p:nvPr/>
        </p:nvSpPr>
        <p:spPr>
          <a:xfrm>
            <a:off x="1440160" y="1563638"/>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ea typeface="微软雅黑" panose="020B0503020204020204" pitchFamily="34" charset="-122"/>
                <a:cs typeface="+mn-ea"/>
                <a:sym typeface="Arial" panose="020B0604020202020204" pitchFamily="34" charset="0"/>
              </a:rPr>
              <a:t>01</a:t>
            </a:r>
          </a:p>
        </p:txBody>
      </p:sp>
      <p:sp>
        <p:nvSpPr>
          <p:cNvPr id="14" name="Oval 19">
            <a:extLst>
              <a:ext uri="{FF2B5EF4-FFF2-40B4-BE49-F238E27FC236}">
                <a16:creationId xmlns:a16="http://schemas.microsoft.com/office/drawing/2014/main" id="{21185890-1109-48FE-85AE-DDBBE4A516DE}"/>
              </a:ext>
            </a:extLst>
          </p:cNvPr>
          <p:cNvSpPr/>
          <p:nvPr/>
        </p:nvSpPr>
        <p:spPr>
          <a:xfrm>
            <a:off x="1447152" y="2779347"/>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ea typeface="微软雅黑" panose="020B0503020204020204" pitchFamily="34" charset="-122"/>
                <a:cs typeface="+mn-ea"/>
                <a:sym typeface="Arial" panose="020B0604020202020204" pitchFamily="34" charset="0"/>
              </a:rPr>
              <a:t>02</a:t>
            </a:r>
          </a:p>
        </p:txBody>
      </p:sp>
      <p:sp>
        <p:nvSpPr>
          <p:cNvPr id="15" name="Rectangle 24">
            <a:extLst>
              <a:ext uri="{FF2B5EF4-FFF2-40B4-BE49-F238E27FC236}">
                <a16:creationId xmlns:a16="http://schemas.microsoft.com/office/drawing/2014/main" id="{81E9BC80-4FE4-4CDA-9142-CB5F6C7A992A}"/>
              </a:ext>
            </a:extLst>
          </p:cNvPr>
          <p:cNvSpPr>
            <a:spLocks noChangeArrowheads="1"/>
          </p:cNvSpPr>
          <p:nvPr/>
        </p:nvSpPr>
        <p:spPr bwMode="auto">
          <a:xfrm>
            <a:off x="2385044" y="2855714"/>
            <a:ext cx="2367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zh-CN" sz="2400" b="1" kern="100" dirty="0">
                <a:cs typeface="Times New Roman" panose="02020603050405020304" pitchFamily="18" charset="0"/>
              </a:rPr>
              <a:t>静电场</a:t>
            </a:r>
            <a:r>
              <a:rPr lang="zh-CN" altLang="en-US" sz="2400" b="1" kern="100" dirty="0">
                <a:cs typeface="Times New Roman" panose="02020603050405020304" pitchFamily="18" charset="0"/>
              </a:rPr>
              <a:t>典型应用</a:t>
            </a:r>
            <a:endParaRPr lang="zh-CN" altLang="zh-CN" sz="2400" b="1" kern="100" dirty="0">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7BA411AC-3D76-4AFF-B1F3-442824A7FC2E}"/>
              </a:ext>
            </a:extLst>
          </p:cNvPr>
          <p:cNvSpPr/>
          <p:nvPr/>
        </p:nvSpPr>
        <p:spPr>
          <a:xfrm>
            <a:off x="2284421" y="1606029"/>
            <a:ext cx="2756139" cy="461665"/>
          </a:xfrm>
          <a:prstGeom prst="rect">
            <a:avLst/>
          </a:prstGeom>
        </p:spPr>
        <p:txBody>
          <a:bodyPr wrap="square">
            <a:spAutoFit/>
          </a:bodyPr>
          <a:lstStyle/>
          <a:p>
            <a:pPr algn="just">
              <a:spcAft>
                <a:spcPts val="0"/>
              </a:spcAft>
            </a:pPr>
            <a:r>
              <a:rPr lang="zh-CN" altLang="zh-CN" sz="2400" b="1" kern="100" dirty="0">
                <a:cs typeface="Times New Roman" panose="02020603050405020304" pitchFamily="18" charset="0"/>
              </a:rPr>
              <a:t>静电场求解方法</a:t>
            </a:r>
            <a:endParaRPr lang="zh-CN" altLang="zh-CN" sz="2400" b="1" kern="100" dirty="0">
              <a:ea typeface="等线" panose="02010600030101010101" pitchFamily="2" charset="-122"/>
              <a:cs typeface="Times New Roman" panose="02020603050405020304" pitchFamily="18" charset="0"/>
            </a:endParaRPr>
          </a:p>
        </p:txBody>
      </p:sp>
      <p:pic>
        <p:nvPicPr>
          <p:cNvPr id="17"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752528" y="1491630"/>
            <a:ext cx="561532" cy="51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EE286B55-D54C-48F7-9D5D-FF779BB3166D}"/>
              </a:ext>
            </a:extLst>
          </p:cNvPr>
          <p:cNvSpPr txBox="1"/>
          <p:nvPr/>
        </p:nvSpPr>
        <p:spPr>
          <a:xfrm>
            <a:off x="4644008" y="2144926"/>
            <a:ext cx="2808312" cy="1938992"/>
          </a:xfrm>
          <a:prstGeom prst="rect">
            <a:avLst/>
          </a:prstGeom>
          <a:noFill/>
        </p:spPr>
        <p:txBody>
          <a:bodyPr wrap="square" rtlCol="0">
            <a:spAutoFit/>
          </a:bodyPr>
          <a:lstStyle/>
          <a:p>
            <a:pPr>
              <a:lnSpc>
                <a:spcPct val="150000"/>
              </a:lnSpc>
            </a:pPr>
            <a:r>
              <a:rPr lang="zh-CN" altLang="en-US" sz="1600" b="1" dirty="0">
                <a:solidFill>
                  <a:srgbClr val="009E9A"/>
                </a:solidFill>
                <a:latin typeface="+mn-ea"/>
              </a:rPr>
              <a:t>导体系统的电容</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静电屏蔽</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静电系统的电介质击穿</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导体的面电荷分布</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静电储能与静电系统的受力</a:t>
            </a:r>
          </a:p>
        </p:txBody>
      </p:sp>
      <p:pic>
        <p:nvPicPr>
          <p:cNvPr id="19"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59607" y="2144926"/>
            <a:ext cx="380745" cy="35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59607" y="2504966"/>
            <a:ext cx="380745" cy="35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80312" y="2865006"/>
            <a:ext cx="398234" cy="36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80312" y="3225046"/>
            <a:ext cx="398234" cy="36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80312" y="3579862"/>
            <a:ext cx="398234" cy="36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57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AB3F151-6152-4598-88E2-B381FEFA55EE}"/>
              </a:ext>
            </a:extLst>
          </p:cNvPr>
          <p:cNvSpPr/>
          <p:nvPr/>
        </p:nvSpPr>
        <p:spPr>
          <a:xfrm>
            <a:off x="885463" y="453901"/>
            <a:ext cx="4243469" cy="461665"/>
          </a:xfrm>
          <a:prstGeom prst="rect">
            <a:avLst/>
          </a:prstGeom>
        </p:spPr>
        <p:txBody>
          <a:bodyPr wrap="none">
            <a:spAutoFit/>
          </a:bodyPr>
          <a:lstStyle/>
          <a:p>
            <a:pPr marL="342900" indent="-342900">
              <a:buClr>
                <a:srgbClr val="0070C0"/>
              </a:buClr>
              <a:buFont typeface="Wingdings" panose="05000000000000000000" pitchFamily="2" charset="2"/>
              <a:buChar char="l"/>
            </a:pPr>
            <a:r>
              <a:rPr lang="zh-CN" altLang="en-US" sz="2400" b="1" dirty="0">
                <a:cs typeface="Times New Roman" panose="02020603050405020304" pitchFamily="18" charset="0"/>
              </a:rPr>
              <a:t>静电储能与静电系统的受力</a:t>
            </a:r>
            <a:endParaRPr lang="zh-CN" altLang="en-US" sz="2400" b="1" dirty="0"/>
          </a:p>
        </p:txBody>
      </p:sp>
      <p:sp>
        <p:nvSpPr>
          <p:cNvPr id="5" name="Rectangle 5"/>
          <p:cNvSpPr>
            <a:spLocks noChangeArrowheads="1"/>
          </p:cNvSpPr>
          <p:nvPr/>
        </p:nvSpPr>
        <p:spPr bwMode="auto">
          <a:xfrm>
            <a:off x="611560" y="1923727"/>
            <a:ext cx="244792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fontAlgn="ctr" hangingPunct="1"/>
            <a:r>
              <a:rPr lang="zh-CN" altLang="en-US" sz="2000" b="1" dirty="0">
                <a:solidFill>
                  <a:srgbClr val="00ADA9"/>
                </a:solidFill>
                <a:cs typeface="Times New Roman" panose="02020603050405020304" pitchFamily="18" charset="0"/>
              </a:rPr>
              <a:t>电场</a:t>
            </a:r>
            <a:r>
              <a:rPr lang="zh-CN" altLang="zh-CN" sz="2000" b="1" dirty="0">
                <a:solidFill>
                  <a:srgbClr val="00ADA9"/>
                </a:solidFill>
              </a:rPr>
              <a:t>储能的体密度</a:t>
            </a:r>
            <a:r>
              <a:rPr lang="zh-CN" altLang="en-US" sz="2000" b="1" dirty="0">
                <a:solidFill>
                  <a:srgbClr val="00ADA9"/>
                </a:solidFill>
                <a:cs typeface="Times New Roman" panose="02020603050405020304"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2528190192"/>
              </p:ext>
            </p:extLst>
          </p:nvPr>
        </p:nvGraphicFramePr>
        <p:xfrm>
          <a:off x="3093640" y="1779662"/>
          <a:ext cx="2630488" cy="739775"/>
        </p:xfrm>
        <a:graphic>
          <a:graphicData uri="http://schemas.openxmlformats.org/presentationml/2006/ole">
            <mc:AlternateContent xmlns:mc="http://schemas.openxmlformats.org/markup-compatibility/2006">
              <mc:Choice xmlns:v="urn:schemas-microsoft-com:vml" Requires="v">
                <p:oleObj name="Equation" r:id="rId4" imgW="1498320" imgH="406080" progId="Equation.DSMT4">
                  <p:embed/>
                </p:oleObj>
              </mc:Choice>
              <mc:Fallback>
                <p:oleObj name="Equation" r:id="rId4" imgW="1498320" imgH="406080" progId="Equation.DSMT4">
                  <p:embed/>
                  <p:pic>
                    <p:nvPicPr>
                      <p:cNvPr id="15" name="Object 6"/>
                      <p:cNvPicPr>
                        <a:picLocks noChangeAspect="1" noChangeArrowheads="1"/>
                      </p:cNvPicPr>
                      <p:nvPr/>
                    </p:nvPicPr>
                    <p:blipFill>
                      <a:blip r:embed="rId5"/>
                      <a:srcRect/>
                      <a:stretch>
                        <a:fillRect/>
                      </a:stretch>
                    </p:blipFill>
                    <p:spPr bwMode="auto">
                      <a:xfrm>
                        <a:off x="3093640" y="1779662"/>
                        <a:ext cx="2630488" cy="739775"/>
                      </a:xfrm>
                      <a:prstGeom prst="rect">
                        <a:avLst/>
                      </a:prstGeom>
                      <a:noFill/>
                      <a:ln>
                        <a:noFill/>
                      </a:ln>
                      <a:effectLst/>
                    </p:spPr>
                  </p:pic>
                </p:oleObj>
              </mc:Fallback>
            </mc:AlternateContent>
          </a:graphicData>
        </a:graphic>
      </p:graphicFrame>
      <p:sp>
        <p:nvSpPr>
          <p:cNvPr id="2" name="矩形 1"/>
          <p:cNvSpPr/>
          <p:nvPr/>
        </p:nvSpPr>
        <p:spPr>
          <a:xfrm>
            <a:off x="827584" y="1203598"/>
            <a:ext cx="5008102" cy="430887"/>
          </a:xfrm>
          <a:prstGeom prst="rect">
            <a:avLst/>
          </a:prstGeom>
        </p:spPr>
        <p:txBody>
          <a:bodyPr wrap="none">
            <a:spAutoFit/>
          </a:bodyPr>
          <a:lstStyle/>
          <a:p>
            <a:r>
              <a:rPr lang="zh-CN" altLang="en-US" sz="2200" b="1" dirty="0"/>
              <a:t>由反映电磁能量守恒的坡印廷定理可知</a:t>
            </a:r>
          </a:p>
        </p:txBody>
      </p:sp>
      <p:sp>
        <p:nvSpPr>
          <p:cNvPr id="11" name="矩形 10"/>
          <p:cNvSpPr/>
          <p:nvPr/>
        </p:nvSpPr>
        <p:spPr>
          <a:xfrm>
            <a:off x="323528" y="2571750"/>
            <a:ext cx="28083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r>
              <a:rPr lang="zh-CN" altLang="en-US"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电场所在空间任意体</a:t>
            </a:r>
            <a:endParaRPr lang="en-US" altLang="zh-CN"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ctr"/>
            <a:r>
              <a:rPr lang="zh-CN" altLang="en-US"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积区域中的电场储能：</a:t>
            </a:r>
          </a:p>
        </p:txBody>
      </p:sp>
      <p:graphicFrame>
        <p:nvGraphicFramePr>
          <p:cNvPr id="12" name="Object 6"/>
          <p:cNvGraphicFramePr>
            <a:graphicFrameLocks noChangeAspect="1"/>
          </p:cNvGraphicFramePr>
          <p:nvPr>
            <p:extLst>
              <p:ext uri="{D42A27DB-BD31-4B8C-83A1-F6EECF244321}">
                <p14:modId xmlns:p14="http://schemas.microsoft.com/office/powerpoint/2010/main" val="3619797426"/>
              </p:ext>
            </p:extLst>
          </p:nvPr>
        </p:nvGraphicFramePr>
        <p:xfrm>
          <a:off x="3107100" y="2584392"/>
          <a:ext cx="3903589" cy="719854"/>
        </p:xfrm>
        <a:graphic>
          <a:graphicData uri="http://schemas.openxmlformats.org/presentationml/2006/ole">
            <mc:AlternateContent xmlns:mc="http://schemas.openxmlformats.org/markup-compatibility/2006">
              <mc:Choice xmlns:v="urn:schemas-microsoft-com:vml" Requires="v">
                <p:oleObj name="Equation" r:id="rId6" imgW="2286000" imgH="406080" progId="Equation.DSMT4">
                  <p:embed/>
                </p:oleObj>
              </mc:Choice>
              <mc:Fallback>
                <p:oleObj name="Equation" r:id="rId6" imgW="2286000" imgH="406080" progId="Equation.DSMT4">
                  <p:embed/>
                  <p:pic>
                    <p:nvPicPr>
                      <p:cNvPr id="7" name="Object 6"/>
                      <p:cNvPicPr>
                        <a:picLocks noChangeAspect="1" noChangeArrowheads="1"/>
                      </p:cNvPicPr>
                      <p:nvPr/>
                    </p:nvPicPr>
                    <p:blipFill>
                      <a:blip r:embed="rId7"/>
                      <a:srcRect/>
                      <a:stretch>
                        <a:fillRect/>
                      </a:stretch>
                    </p:blipFill>
                    <p:spPr bwMode="auto">
                      <a:xfrm>
                        <a:off x="3107100" y="2584392"/>
                        <a:ext cx="3903589" cy="719854"/>
                      </a:xfrm>
                      <a:prstGeom prst="rect">
                        <a:avLst/>
                      </a:prstGeom>
                      <a:noFill/>
                      <a:ln>
                        <a:noFill/>
                      </a:ln>
                      <a:effectLst/>
                    </p:spPr>
                  </p:pic>
                </p:oleObj>
              </mc:Fallback>
            </mc:AlternateContent>
          </a:graphicData>
        </a:graphic>
      </p:graphicFrame>
      <p:sp>
        <p:nvSpPr>
          <p:cNvPr id="13" name="矩形 12"/>
          <p:cNvSpPr/>
          <p:nvPr/>
        </p:nvSpPr>
        <p:spPr>
          <a:xfrm>
            <a:off x="611560" y="3611800"/>
            <a:ext cx="25074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r>
              <a:rPr lang="zh-CN" altLang="zh-CN"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线性各向同性介质</a:t>
            </a:r>
            <a:r>
              <a:rPr lang="zh-CN" altLang="en-US"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14" name="Object 6"/>
          <p:cNvGraphicFramePr>
            <a:graphicFrameLocks noChangeAspect="1"/>
          </p:cNvGraphicFramePr>
          <p:nvPr>
            <p:extLst>
              <p:ext uri="{D42A27DB-BD31-4B8C-83A1-F6EECF244321}">
                <p14:modId xmlns:p14="http://schemas.microsoft.com/office/powerpoint/2010/main" val="1719826905"/>
              </p:ext>
            </p:extLst>
          </p:nvPr>
        </p:nvGraphicFramePr>
        <p:xfrm>
          <a:off x="3131889" y="3416151"/>
          <a:ext cx="5616575" cy="739775"/>
        </p:xfrm>
        <a:graphic>
          <a:graphicData uri="http://schemas.openxmlformats.org/presentationml/2006/ole">
            <mc:AlternateContent xmlns:mc="http://schemas.openxmlformats.org/markup-compatibility/2006">
              <mc:Choice xmlns:v="urn:schemas-microsoft-com:vml" Requires="v">
                <p:oleObj name="Equation" r:id="rId8" imgW="3200400" imgH="406080" progId="Equation.DSMT4">
                  <p:embed/>
                </p:oleObj>
              </mc:Choice>
              <mc:Fallback>
                <p:oleObj name="Equation" r:id="rId8" imgW="3200400" imgH="406080" progId="Equation.DSMT4">
                  <p:embed/>
                  <p:pic>
                    <p:nvPicPr>
                      <p:cNvPr id="12" name="Object 6"/>
                      <p:cNvPicPr>
                        <a:picLocks noChangeAspect="1" noChangeArrowheads="1"/>
                      </p:cNvPicPr>
                      <p:nvPr/>
                    </p:nvPicPr>
                    <p:blipFill>
                      <a:blip r:embed="rId9"/>
                      <a:srcRect/>
                      <a:stretch>
                        <a:fillRect/>
                      </a:stretch>
                    </p:blipFill>
                    <p:spPr bwMode="auto">
                      <a:xfrm>
                        <a:off x="3131889" y="3416151"/>
                        <a:ext cx="5616575" cy="739775"/>
                      </a:xfrm>
                      <a:prstGeom prst="rect">
                        <a:avLst/>
                      </a:prstGeom>
                      <a:noFill/>
                      <a:ln>
                        <a:noFill/>
                      </a:ln>
                      <a:effectLst/>
                    </p:spPr>
                  </p:pic>
                </p:oleObj>
              </mc:Fallback>
            </mc:AlternateContent>
          </a:graphicData>
        </a:graphic>
      </p:graphicFrame>
      <p:grpSp>
        <p:nvGrpSpPr>
          <p:cNvPr id="15" name="组合 14">
            <a:extLst>
              <a:ext uri="{FF2B5EF4-FFF2-40B4-BE49-F238E27FC236}">
                <a16:creationId xmlns:a16="http://schemas.microsoft.com/office/drawing/2014/main" id="{CB5BAB67-F117-4396-98C4-16DE6B694400}"/>
              </a:ext>
            </a:extLst>
          </p:cNvPr>
          <p:cNvGrpSpPr/>
          <p:nvPr/>
        </p:nvGrpSpPr>
        <p:grpSpPr>
          <a:xfrm>
            <a:off x="8604448" y="4629019"/>
            <a:ext cx="432048" cy="432834"/>
            <a:chOff x="6084168" y="1274820"/>
            <a:chExt cx="432048" cy="432834"/>
          </a:xfrm>
        </p:grpSpPr>
        <p:sp>
          <p:nvSpPr>
            <p:cNvPr id="16" name="椭圆 22">
              <a:extLst>
                <a:ext uri="{FF2B5EF4-FFF2-40B4-BE49-F238E27FC236}">
                  <a16:creationId xmlns:a16="http://schemas.microsoft.com/office/drawing/2014/main" id="{2F4B17E7-5707-40A0-A089-5FD1D3100C95}"/>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 name="Freeform 59">
              <a:extLst>
                <a:ext uri="{FF2B5EF4-FFF2-40B4-BE49-F238E27FC236}">
                  <a16:creationId xmlns:a16="http://schemas.microsoft.com/office/drawing/2014/main" id="{2C554C76-00D7-4C07-B0FF-2ED1C425D322}"/>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8" name="组合 17">
            <a:extLst>
              <a:ext uri="{FF2B5EF4-FFF2-40B4-BE49-F238E27FC236}">
                <a16:creationId xmlns:a16="http://schemas.microsoft.com/office/drawing/2014/main" id="{B33A4242-A515-4FBF-A399-3AC775DDDB61}"/>
              </a:ext>
            </a:extLst>
          </p:cNvPr>
          <p:cNvGrpSpPr/>
          <p:nvPr/>
        </p:nvGrpSpPr>
        <p:grpSpPr>
          <a:xfrm>
            <a:off x="7308304" y="4629412"/>
            <a:ext cx="432048" cy="432048"/>
            <a:chOff x="4788024" y="1275213"/>
            <a:chExt cx="432048" cy="432048"/>
          </a:xfrm>
        </p:grpSpPr>
        <p:sp>
          <p:nvSpPr>
            <p:cNvPr id="19" name="椭圆 65">
              <a:extLst>
                <a:ext uri="{FF2B5EF4-FFF2-40B4-BE49-F238E27FC236}">
                  <a16:creationId xmlns:a16="http://schemas.microsoft.com/office/drawing/2014/main" id="{D0D1DE42-6635-4593-9886-7F7663C38E63}"/>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110">
              <a:extLst>
                <a:ext uri="{FF2B5EF4-FFF2-40B4-BE49-F238E27FC236}">
                  <a16:creationId xmlns:a16="http://schemas.microsoft.com/office/drawing/2014/main" id="{C36B3EC0-8CED-4630-99CA-6CD221E37D1B}"/>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1" name="组合 20">
            <a:extLst>
              <a:ext uri="{FF2B5EF4-FFF2-40B4-BE49-F238E27FC236}">
                <a16:creationId xmlns:a16="http://schemas.microsoft.com/office/drawing/2014/main" id="{31B6AF68-E29C-4228-8941-4D9FC9871861}"/>
              </a:ext>
            </a:extLst>
          </p:cNvPr>
          <p:cNvGrpSpPr/>
          <p:nvPr/>
        </p:nvGrpSpPr>
        <p:grpSpPr>
          <a:xfrm>
            <a:off x="7956376" y="4629019"/>
            <a:ext cx="432833" cy="432834"/>
            <a:chOff x="5436096" y="1274820"/>
            <a:chExt cx="432833" cy="432834"/>
          </a:xfrm>
        </p:grpSpPr>
        <p:sp>
          <p:nvSpPr>
            <p:cNvPr id="22" name="椭圆 21">
              <a:extLst>
                <a:ext uri="{FF2B5EF4-FFF2-40B4-BE49-F238E27FC236}">
                  <a16:creationId xmlns:a16="http://schemas.microsoft.com/office/drawing/2014/main" id="{C7ADBB8B-14A0-4B58-8955-782B9F80E6B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Freeform 16">
              <a:extLst>
                <a:ext uri="{FF2B5EF4-FFF2-40B4-BE49-F238E27FC236}">
                  <a16:creationId xmlns:a16="http://schemas.microsoft.com/office/drawing/2014/main" id="{357F75F6-184C-4ACF-A007-B109530BC4CD}"/>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4" name="组合 23">
            <a:extLst>
              <a:ext uri="{FF2B5EF4-FFF2-40B4-BE49-F238E27FC236}">
                <a16:creationId xmlns:a16="http://schemas.microsoft.com/office/drawing/2014/main" id="{1AF2E5E3-34F1-4663-8CDA-FB4C765465AE}"/>
              </a:ext>
            </a:extLst>
          </p:cNvPr>
          <p:cNvGrpSpPr/>
          <p:nvPr/>
        </p:nvGrpSpPr>
        <p:grpSpPr>
          <a:xfrm>
            <a:off x="6012160" y="4629019"/>
            <a:ext cx="432833" cy="432834"/>
            <a:chOff x="3491880" y="1274820"/>
            <a:chExt cx="432833" cy="432834"/>
          </a:xfrm>
        </p:grpSpPr>
        <p:sp>
          <p:nvSpPr>
            <p:cNvPr id="25" name="椭圆 24">
              <a:extLst>
                <a:ext uri="{FF2B5EF4-FFF2-40B4-BE49-F238E27FC236}">
                  <a16:creationId xmlns:a16="http://schemas.microsoft.com/office/drawing/2014/main" id="{6C2D1241-9D77-441C-9A39-39749B24652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6" name="Freeform 75">
              <a:extLst>
                <a:ext uri="{FF2B5EF4-FFF2-40B4-BE49-F238E27FC236}">
                  <a16:creationId xmlns:a16="http://schemas.microsoft.com/office/drawing/2014/main" id="{55122607-765A-4C1D-97F9-8E21F8453F8C}"/>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7" name="组合 26">
            <a:extLst>
              <a:ext uri="{FF2B5EF4-FFF2-40B4-BE49-F238E27FC236}">
                <a16:creationId xmlns:a16="http://schemas.microsoft.com/office/drawing/2014/main" id="{49770F91-6BFB-429F-89D3-63C674B43D90}"/>
              </a:ext>
            </a:extLst>
          </p:cNvPr>
          <p:cNvGrpSpPr/>
          <p:nvPr/>
        </p:nvGrpSpPr>
        <p:grpSpPr>
          <a:xfrm>
            <a:off x="6660232" y="4629019"/>
            <a:ext cx="432833" cy="432834"/>
            <a:chOff x="4139952" y="1274820"/>
            <a:chExt cx="432833" cy="432834"/>
          </a:xfrm>
        </p:grpSpPr>
        <p:sp>
          <p:nvSpPr>
            <p:cNvPr id="28" name="椭圆 16">
              <a:extLst>
                <a:ext uri="{FF2B5EF4-FFF2-40B4-BE49-F238E27FC236}">
                  <a16:creationId xmlns:a16="http://schemas.microsoft.com/office/drawing/2014/main" id="{F2E2A549-4754-4523-8071-A909C56B468A}"/>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9" name="Freeform 84">
              <a:extLst>
                <a:ext uri="{FF2B5EF4-FFF2-40B4-BE49-F238E27FC236}">
                  <a16:creationId xmlns:a16="http://schemas.microsoft.com/office/drawing/2014/main" id="{92F1AD37-B12F-443C-9B4A-24A7463DE218}"/>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extLst>
      <p:ext uri="{BB962C8B-B14F-4D97-AF65-F5344CB8AC3E}">
        <p14:creationId xmlns:p14="http://schemas.microsoft.com/office/powerpoint/2010/main" val="4022014572"/>
      </p:ext>
    </p:extLst>
  </p:cSld>
  <p:clrMapOvr>
    <a:masterClrMapping/>
  </p:clrMapOvr>
  <mc:AlternateContent xmlns:mc="http://schemas.openxmlformats.org/markup-compatibility/2006" xmlns:p14="http://schemas.microsoft.com/office/powerpoint/2010/main">
    <mc:Choice Requires="p14">
      <p:transition spd="slow" p14:dur="2000" advTm="114564"/>
    </mc:Choice>
    <mc:Fallback xmlns="">
      <p:transition spd="slow" advTm="1145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par>
                                <p:cTn id="21" presetID="22" presetClass="entr" presetSubtype="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par>
                                <p:cTn id="29" presetID="22" presetClass="entr" presetSubtype="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339502"/>
            <a:ext cx="7920880" cy="535916"/>
          </a:xfrm>
          <a:prstGeom prst="rect">
            <a:avLst/>
          </a:prstGeom>
        </p:spPr>
        <p:txBody>
          <a:bodyPr wrap="square">
            <a:spAutoFit/>
          </a:bodyPr>
          <a:lstStyle/>
          <a:p>
            <a:pPr marL="342900" indent="-342900">
              <a:lnSpc>
                <a:spcPct val="150000"/>
              </a:lnSpc>
              <a:spcBef>
                <a:spcPts val="600"/>
              </a:spcBef>
              <a:spcAft>
                <a:spcPts val="600"/>
              </a:spcAft>
              <a:buClr>
                <a:srgbClr val="00ADA9"/>
              </a:buClr>
              <a:buFont typeface="宋体" panose="02010600030101010101" pitchFamily="2" charset="-122"/>
              <a:buChar char="☆"/>
            </a:pPr>
            <a:r>
              <a:rPr lang="zh-CN" altLang="en-US" sz="2200" b="1" dirty="0"/>
              <a:t>静电储能</a:t>
            </a:r>
            <a:endParaRPr lang="zh-CN" altLang="en-US" sz="2200" b="1" dirty="0">
              <a:latin typeface="Times New Roman" panose="02020603050405020304" pitchFamily="18" charset="0"/>
              <a:cs typeface="Times New Roman" panose="02020603050405020304" pitchFamily="18" charset="0"/>
            </a:endParaRPr>
          </a:p>
        </p:txBody>
      </p:sp>
      <p:sp>
        <p:nvSpPr>
          <p:cNvPr id="3" name="矩形 2"/>
          <p:cNvSpPr/>
          <p:nvPr/>
        </p:nvSpPr>
        <p:spPr>
          <a:xfrm>
            <a:off x="755576" y="915566"/>
            <a:ext cx="7992888" cy="600164"/>
          </a:xfrm>
          <a:prstGeom prst="rect">
            <a:avLst/>
          </a:prstGeom>
        </p:spPr>
        <p:txBody>
          <a:bodyPr wrap="square">
            <a:spAutoFit/>
          </a:bodyPr>
          <a:lstStyle/>
          <a:p>
            <a:pPr>
              <a:lnSpc>
                <a:spcPct val="150000"/>
              </a:lnSpc>
            </a:pPr>
            <a:r>
              <a:rPr lang="zh-CN" altLang="zh-CN" sz="2200" b="1" dirty="0"/>
              <a:t>任意时变情况下电场储能的关系在静电场问题中依然适用</a:t>
            </a:r>
            <a:r>
              <a:rPr lang="zh-CN" altLang="en-US" sz="2200" b="1" dirty="0"/>
              <a:t>。</a:t>
            </a:r>
          </a:p>
        </p:txBody>
      </p:sp>
      <p:graphicFrame>
        <p:nvGraphicFramePr>
          <p:cNvPr id="4" name="Object 6"/>
          <p:cNvGraphicFramePr>
            <a:graphicFrameLocks noChangeAspect="1"/>
          </p:cNvGraphicFramePr>
          <p:nvPr>
            <p:extLst>
              <p:ext uri="{D42A27DB-BD31-4B8C-83A1-F6EECF244321}">
                <p14:modId xmlns:p14="http://schemas.microsoft.com/office/powerpoint/2010/main" val="2415686951"/>
              </p:ext>
            </p:extLst>
          </p:nvPr>
        </p:nvGraphicFramePr>
        <p:xfrm>
          <a:off x="683568" y="1525116"/>
          <a:ext cx="7704856" cy="758602"/>
        </p:xfrm>
        <a:graphic>
          <a:graphicData uri="http://schemas.openxmlformats.org/presentationml/2006/ole">
            <mc:AlternateContent xmlns:mc="http://schemas.openxmlformats.org/markup-compatibility/2006">
              <mc:Choice xmlns:v="urn:schemas-microsoft-com:vml" Requires="v">
                <p:oleObj name="Equation" r:id="rId3" imgW="4279680" imgH="406080" progId="Equation.DSMT4">
                  <p:embed/>
                </p:oleObj>
              </mc:Choice>
              <mc:Fallback>
                <p:oleObj name="Equation" r:id="rId3" imgW="4279680" imgH="406080" progId="Equation.DSMT4">
                  <p:embed/>
                  <p:pic>
                    <p:nvPicPr>
                      <p:cNvPr id="7" name="Object 6"/>
                      <p:cNvPicPr>
                        <a:picLocks noChangeAspect="1" noChangeArrowheads="1"/>
                      </p:cNvPicPr>
                      <p:nvPr/>
                    </p:nvPicPr>
                    <p:blipFill>
                      <a:blip r:embed="rId4"/>
                      <a:srcRect/>
                      <a:stretch>
                        <a:fillRect/>
                      </a:stretch>
                    </p:blipFill>
                    <p:spPr bwMode="auto">
                      <a:xfrm>
                        <a:off x="683568" y="1525116"/>
                        <a:ext cx="7704856" cy="758602"/>
                      </a:xfrm>
                      <a:prstGeom prst="rect">
                        <a:avLst/>
                      </a:prstGeom>
                      <a:noFill/>
                      <a:ln>
                        <a:noFill/>
                      </a:ln>
                      <a:effectLst/>
                    </p:spPr>
                  </p:pic>
                </p:oleObj>
              </mc:Fallback>
            </mc:AlternateContent>
          </a:graphicData>
        </a:graphic>
      </p:graphicFrame>
      <p:sp>
        <p:nvSpPr>
          <p:cNvPr id="5" name="下箭头 4"/>
          <p:cNvSpPr/>
          <p:nvPr/>
        </p:nvSpPr>
        <p:spPr>
          <a:xfrm>
            <a:off x="6948264" y="2211710"/>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33852322"/>
              </p:ext>
            </p:extLst>
          </p:nvPr>
        </p:nvGraphicFramePr>
        <p:xfrm>
          <a:off x="4788024" y="2283718"/>
          <a:ext cx="2028225" cy="288032"/>
        </p:xfrm>
        <a:graphic>
          <a:graphicData uri="http://schemas.openxmlformats.org/presentationml/2006/ole">
            <mc:AlternateContent xmlns:mc="http://schemas.openxmlformats.org/markup-compatibility/2006">
              <mc:Choice xmlns:v="urn:schemas-microsoft-com:vml" Requires="v">
                <p:oleObj name="Equation" r:id="rId5" imgW="1612900" imgH="241300" progId="Equation.DSMT4">
                  <p:embed/>
                </p:oleObj>
              </mc:Choice>
              <mc:Fallback>
                <p:oleObj name="Equation" r:id="rId5" imgW="1612900" imgH="2413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2283718"/>
                        <a:ext cx="2028225" cy="28803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02389510"/>
              </p:ext>
            </p:extLst>
          </p:nvPr>
        </p:nvGraphicFramePr>
        <p:xfrm>
          <a:off x="7380312" y="2283718"/>
          <a:ext cx="648072" cy="250866"/>
        </p:xfrm>
        <a:graphic>
          <a:graphicData uri="http://schemas.openxmlformats.org/presentationml/2006/ole">
            <mc:AlternateContent xmlns:mc="http://schemas.openxmlformats.org/markup-compatibility/2006">
              <mc:Choice xmlns:v="urn:schemas-microsoft-com:vml" Requires="v">
                <p:oleObj name="Equation" r:id="rId7" imgW="596900" imgH="241300" progId="Equation.DSMT4">
                  <p:embed/>
                </p:oleObj>
              </mc:Choice>
              <mc:Fallback>
                <p:oleObj name="Equation" r:id="rId7" imgW="596900" imgH="2413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312" y="2283718"/>
                        <a:ext cx="648072" cy="250866"/>
                      </a:xfrm>
                      <a:prstGeom prst="rect">
                        <a:avLst/>
                      </a:prstGeom>
                      <a:noFill/>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178095619"/>
              </p:ext>
            </p:extLst>
          </p:nvPr>
        </p:nvGraphicFramePr>
        <p:xfrm>
          <a:off x="3491880" y="2571750"/>
          <a:ext cx="5375275" cy="758825"/>
        </p:xfrm>
        <a:graphic>
          <a:graphicData uri="http://schemas.openxmlformats.org/presentationml/2006/ole">
            <mc:AlternateContent xmlns:mc="http://schemas.openxmlformats.org/markup-compatibility/2006">
              <mc:Choice xmlns:v="urn:schemas-microsoft-com:vml" Requires="v">
                <p:oleObj name="Equation" r:id="rId9" imgW="2984400" imgH="406080" progId="Equation.DSMT4">
                  <p:embed/>
                </p:oleObj>
              </mc:Choice>
              <mc:Fallback>
                <p:oleObj name="Equation" r:id="rId9" imgW="2984400" imgH="406080" progId="Equation.DSMT4">
                  <p:embed/>
                  <p:pic>
                    <p:nvPicPr>
                      <p:cNvPr id="4" name="Object 6"/>
                      <p:cNvPicPr>
                        <a:picLocks noChangeAspect="1" noChangeArrowheads="1"/>
                      </p:cNvPicPr>
                      <p:nvPr/>
                    </p:nvPicPr>
                    <p:blipFill>
                      <a:blip r:embed="rId10"/>
                      <a:srcRect/>
                      <a:stretch>
                        <a:fillRect/>
                      </a:stretch>
                    </p:blipFill>
                    <p:spPr bwMode="auto">
                      <a:xfrm>
                        <a:off x="3491880" y="2571750"/>
                        <a:ext cx="5375275" cy="758825"/>
                      </a:xfrm>
                      <a:prstGeom prst="rect">
                        <a:avLst/>
                      </a:prstGeom>
                      <a:noFill/>
                      <a:ln>
                        <a:noFill/>
                      </a:ln>
                      <a:effectLst/>
                    </p:spPr>
                  </p:pic>
                </p:oleObj>
              </mc:Fallback>
            </mc:AlternateContent>
          </a:graphicData>
        </a:graphic>
      </p:graphicFrame>
      <p:grpSp>
        <p:nvGrpSpPr>
          <p:cNvPr id="11" name="组合 10">
            <a:extLst>
              <a:ext uri="{FF2B5EF4-FFF2-40B4-BE49-F238E27FC236}">
                <a16:creationId xmlns:a16="http://schemas.microsoft.com/office/drawing/2014/main" id="{CB5BAB67-F117-4396-98C4-16DE6B694400}"/>
              </a:ext>
            </a:extLst>
          </p:cNvPr>
          <p:cNvGrpSpPr/>
          <p:nvPr/>
        </p:nvGrpSpPr>
        <p:grpSpPr>
          <a:xfrm>
            <a:off x="2843808" y="4515966"/>
            <a:ext cx="432048" cy="432834"/>
            <a:chOff x="6084168" y="1274820"/>
            <a:chExt cx="432048" cy="432834"/>
          </a:xfrm>
        </p:grpSpPr>
        <p:sp>
          <p:nvSpPr>
            <p:cNvPr id="12" name="椭圆 22">
              <a:extLst>
                <a:ext uri="{FF2B5EF4-FFF2-40B4-BE49-F238E27FC236}">
                  <a16:creationId xmlns:a16="http://schemas.microsoft.com/office/drawing/2014/main" id="{2F4B17E7-5707-40A0-A089-5FD1D3100C95}"/>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Freeform 59">
              <a:extLst>
                <a:ext uri="{FF2B5EF4-FFF2-40B4-BE49-F238E27FC236}">
                  <a16:creationId xmlns:a16="http://schemas.microsoft.com/office/drawing/2014/main" id="{2C554C76-00D7-4C07-B0FF-2ED1C425D322}"/>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4" name="组合 13">
            <a:extLst>
              <a:ext uri="{FF2B5EF4-FFF2-40B4-BE49-F238E27FC236}">
                <a16:creationId xmlns:a16="http://schemas.microsoft.com/office/drawing/2014/main" id="{B33A4242-A515-4FBF-A399-3AC775DDDB61}"/>
              </a:ext>
            </a:extLst>
          </p:cNvPr>
          <p:cNvGrpSpPr/>
          <p:nvPr/>
        </p:nvGrpSpPr>
        <p:grpSpPr>
          <a:xfrm>
            <a:off x="1547664" y="4516359"/>
            <a:ext cx="432048" cy="432048"/>
            <a:chOff x="4788024" y="1275213"/>
            <a:chExt cx="432048" cy="432048"/>
          </a:xfrm>
        </p:grpSpPr>
        <p:sp>
          <p:nvSpPr>
            <p:cNvPr id="15" name="椭圆 65">
              <a:extLst>
                <a:ext uri="{FF2B5EF4-FFF2-40B4-BE49-F238E27FC236}">
                  <a16:creationId xmlns:a16="http://schemas.microsoft.com/office/drawing/2014/main" id="{D0D1DE42-6635-4593-9886-7F7663C38E63}"/>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6" name="Freeform 110">
              <a:extLst>
                <a:ext uri="{FF2B5EF4-FFF2-40B4-BE49-F238E27FC236}">
                  <a16:creationId xmlns:a16="http://schemas.microsoft.com/office/drawing/2014/main" id="{C36B3EC0-8CED-4630-99CA-6CD221E37D1B}"/>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7" name="组合 16">
            <a:extLst>
              <a:ext uri="{FF2B5EF4-FFF2-40B4-BE49-F238E27FC236}">
                <a16:creationId xmlns:a16="http://schemas.microsoft.com/office/drawing/2014/main" id="{31B6AF68-E29C-4228-8941-4D9FC9871861}"/>
              </a:ext>
            </a:extLst>
          </p:cNvPr>
          <p:cNvGrpSpPr/>
          <p:nvPr/>
        </p:nvGrpSpPr>
        <p:grpSpPr>
          <a:xfrm>
            <a:off x="2195736" y="4515966"/>
            <a:ext cx="432833" cy="432834"/>
            <a:chOff x="5436096" y="1274820"/>
            <a:chExt cx="432833" cy="432834"/>
          </a:xfrm>
        </p:grpSpPr>
        <p:sp>
          <p:nvSpPr>
            <p:cNvPr id="18" name="椭圆 17">
              <a:extLst>
                <a:ext uri="{FF2B5EF4-FFF2-40B4-BE49-F238E27FC236}">
                  <a16:creationId xmlns:a16="http://schemas.microsoft.com/office/drawing/2014/main" id="{C7ADBB8B-14A0-4B58-8955-782B9F80E6B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 name="Freeform 16">
              <a:extLst>
                <a:ext uri="{FF2B5EF4-FFF2-40B4-BE49-F238E27FC236}">
                  <a16:creationId xmlns:a16="http://schemas.microsoft.com/office/drawing/2014/main" id="{357F75F6-184C-4ACF-A007-B109530BC4CD}"/>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0" name="组合 19">
            <a:extLst>
              <a:ext uri="{FF2B5EF4-FFF2-40B4-BE49-F238E27FC236}">
                <a16:creationId xmlns:a16="http://schemas.microsoft.com/office/drawing/2014/main" id="{1AF2E5E3-34F1-4663-8CDA-FB4C765465AE}"/>
              </a:ext>
            </a:extLst>
          </p:cNvPr>
          <p:cNvGrpSpPr/>
          <p:nvPr/>
        </p:nvGrpSpPr>
        <p:grpSpPr>
          <a:xfrm>
            <a:off x="251520" y="4515966"/>
            <a:ext cx="432833" cy="432834"/>
            <a:chOff x="3491880" y="1274820"/>
            <a:chExt cx="432833" cy="432834"/>
          </a:xfrm>
        </p:grpSpPr>
        <p:sp>
          <p:nvSpPr>
            <p:cNvPr id="21" name="椭圆 20">
              <a:extLst>
                <a:ext uri="{FF2B5EF4-FFF2-40B4-BE49-F238E27FC236}">
                  <a16:creationId xmlns:a16="http://schemas.microsoft.com/office/drawing/2014/main" id="{6C2D1241-9D77-441C-9A39-39749B24652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 name="Freeform 75">
              <a:extLst>
                <a:ext uri="{FF2B5EF4-FFF2-40B4-BE49-F238E27FC236}">
                  <a16:creationId xmlns:a16="http://schemas.microsoft.com/office/drawing/2014/main" id="{55122607-765A-4C1D-97F9-8E21F8453F8C}"/>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3" name="组合 22">
            <a:extLst>
              <a:ext uri="{FF2B5EF4-FFF2-40B4-BE49-F238E27FC236}">
                <a16:creationId xmlns:a16="http://schemas.microsoft.com/office/drawing/2014/main" id="{49770F91-6BFB-429F-89D3-63C674B43D90}"/>
              </a:ext>
            </a:extLst>
          </p:cNvPr>
          <p:cNvGrpSpPr/>
          <p:nvPr/>
        </p:nvGrpSpPr>
        <p:grpSpPr>
          <a:xfrm>
            <a:off x="899592" y="4515966"/>
            <a:ext cx="432833" cy="432834"/>
            <a:chOff x="4139952" y="1274820"/>
            <a:chExt cx="432833" cy="432834"/>
          </a:xfrm>
        </p:grpSpPr>
        <p:sp>
          <p:nvSpPr>
            <p:cNvPr id="24" name="椭圆 16">
              <a:extLst>
                <a:ext uri="{FF2B5EF4-FFF2-40B4-BE49-F238E27FC236}">
                  <a16:creationId xmlns:a16="http://schemas.microsoft.com/office/drawing/2014/main" id="{F2E2A549-4754-4523-8071-A909C56B468A}"/>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5" name="Freeform 84">
              <a:extLst>
                <a:ext uri="{FF2B5EF4-FFF2-40B4-BE49-F238E27FC236}">
                  <a16:creationId xmlns:a16="http://schemas.microsoft.com/office/drawing/2014/main" id="{92F1AD37-B12F-443C-9B4A-24A7463DE218}"/>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
        <p:nvSpPr>
          <p:cNvPr id="26" name="下箭头 25"/>
          <p:cNvSpPr/>
          <p:nvPr/>
        </p:nvSpPr>
        <p:spPr>
          <a:xfrm>
            <a:off x="7020272" y="3291830"/>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7" name="Object 6"/>
          <p:cNvGraphicFramePr>
            <a:graphicFrameLocks noChangeAspect="1"/>
          </p:cNvGraphicFramePr>
          <p:nvPr>
            <p:extLst>
              <p:ext uri="{D42A27DB-BD31-4B8C-83A1-F6EECF244321}">
                <p14:modId xmlns:p14="http://schemas.microsoft.com/office/powerpoint/2010/main" val="2576708401"/>
              </p:ext>
            </p:extLst>
          </p:nvPr>
        </p:nvGraphicFramePr>
        <p:xfrm>
          <a:off x="3686175" y="3579813"/>
          <a:ext cx="4986338" cy="758825"/>
        </p:xfrm>
        <a:graphic>
          <a:graphicData uri="http://schemas.openxmlformats.org/presentationml/2006/ole">
            <mc:AlternateContent xmlns:mc="http://schemas.openxmlformats.org/markup-compatibility/2006">
              <mc:Choice xmlns:v="urn:schemas-microsoft-com:vml" Requires="v">
                <p:oleObj name="Equation" r:id="rId11" imgW="2768400" imgH="406080" progId="Equation.DSMT4">
                  <p:embed/>
                </p:oleObj>
              </mc:Choice>
              <mc:Fallback>
                <p:oleObj name="Equation" r:id="rId11" imgW="2768400" imgH="406080" progId="Equation.DSMT4">
                  <p:embed/>
                  <p:pic>
                    <p:nvPicPr>
                      <p:cNvPr id="10" name="Object 6"/>
                      <p:cNvPicPr>
                        <a:picLocks noChangeAspect="1" noChangeArrowheads="1"/>
                      </p:cNvPicPr>
                      <p:nvPr/>
                    </p:nvPicPr>
                    <p:blipFill>
                      <a:blip r:embed="rId12"/>
                      <a:srcRect/>
                      <a:stretch>
                        <a:fillRect/>
                      </a:stretch>
                    </p:blipFill>
                    <p:spPr bwMode="auto">
                      <a:xfrm>
                        <a:off x="3686175" y="3579813"/>
                        <a:ext cx="4986338" cy="7588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6888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par>
                                <p:cTn id="21" presetID="2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par>
                                <p:cTn id="34" presetID="22" presetClass="entr" presetSubtype="1"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up)">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9"/>
          <p:cNvGrpSpPr>
            <a:grpSpLocks/>
          </p:cNvGrpSpPr>
          <p:nvPr/>
        </p:nvGrpSpPr>
        <p:grpSpPr bwMode="auto">
          <a:xfrm>
            <a:off x="6588224" y="195486"/>
            <a:ext cx="2268252" cy="2062296"/>
            <a:chOff x="3696" y="1978"/>
            <a:chExt cx="2018" cy="1996"/>
          </a:xfrm>
        </p:grpSpPr>
        <p:sp>
          <p:nvSpPr>
            <p:cNvPr id="4" name="Rectangle 30"/>
            <p:cNvSpPr>
              <a:spLocks noChangeArrowheads="1"/>
            </p:cNvSpPr>
            <p:nvPr/>
          </p:nvSpPr>
          <p:spPr bwMode="auto">
            <a:xfrm>
              <a:off x="3696" y="1978"/>
              <a:ext cx="2018" cy="1996"/>
            </a:xfrm>
            <a:prstGeom prst="rect">
              <a:avLst/>
            </a:prstGeom>
            <a:solidFill>
              <a:srgbClr val="CCFFFF"/>
            </a:solidFill>
            <a:ln w="9525">
              <a:solidFill>
                <a:srgbClr val="FF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1600" b="0">
                <a:solidFill>
                  <a:schemeClr val="tx1"/>
                </a:solidFill>
                <a:latin typeface="Arial" panose="020B0604020202020204" pitchFamily="34" charset="0"/>
              </a:endParaRPr>
            </a:p>
          </p:txBody>
        </p:sp>
        <p:sp>
          <p:nvSpPr>
            <p:cNvPr id="5" name="Oval 31"/>
            <p:cNvSpPr>
              <a:spLocks noChangeArrowheads="1"/>
            </p:cNvSpPr>
            <p:nvPr/>
          </p:nvSpPr>
          <p:spPr bwMode="auto">
            <a:xfrm>
              <a:off x="4216" y="2749"/>
              <a:ext cx="907" cy="907"/>
            </a:xfrm>
            <a:prstGeom prst="ellipse">
              <a:avLst/>
            </a:prstGeom>
            <a:solidFill>
              <a:srgbClr val="339966"/>
            </a:solidFill>
            <a:ln w="9525">
              <a:solidFill>
                <a:schemeClr val="tx1"/>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1600" b="0">
                <a:solidFill>
                  <a:schemeClr val="tx1"/>
                </a:solidFill>
                <a:latin typeface="Arial" panose="020B0604020202020204" pitchFamily="34" charset="0"/>
              </a:endParaRPr>
            </a:p>
          </p:txBody>
        </p:sp>
        <p:sp>
          <p:nvSpPr>
            <p:cNvPr id="6" name="Oval 32"/>
            <p:cNvSpPr>
              <a:spLocks noChangeArrowheads="1"/>
            </p:cNvSpPr>
            <p:nvPr/>
          </p:nvSpPr>
          <p:spPr bwMode="auto">
            <a:xfrm>
              <a:off x="3787" y="2069"/>
              <a:ext cx="1793" cy="186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1600" b="0">
                <a:solidFill>
                  <a:schemeClr val="tx1"/>
                </a:solidFill>
                <a:latin typeface="Arial" panose="020B0604020202020204" pitchFamily="34" charset="0"/>
              </a:endParaRPr>
            </a:p>
          </p:txBody>
        </p:sp>
        <p:sp>
          <p:nvSpPr>
            <p:cNvPr id="7" name="Line 33"/>
            <p:cNvSpPr>
              <a:spLocks noChangeShapeType="1"/>
            </p:cNvSpPr>
            <p:nvPr/>
          </p:nvSpPr>
          <p:spPr bwMode="auto">
            <a:xfrm>
              <a:off x="3922" y="2568"/>
              <a:ext cx="740" cy="515"/>
            </a:xfrm>
            <a:prstGeom prst="line">
              <a:avLst/>
            </a:prstGeom>
            <a:noFill/>
            <a:ln w="28575">
              <a:solidFill>
                <a:srgbClr val="0000FF"/>
              </a:solidFill>
              <a:prstDash val="lgDash"/>
              <a:round/>
              <a:headEnd type="triangle" w="med" len="med"/>
              <a:tailEnd/>
            </a:ln>
            <a:extLst>
              <a:ext uri="{909E8E84-426E-40DD-AFC4-6F175D3DCCD1}">
                <a14:hiddenFill xmlns:a14="http://schemas.microsoft.com/office/drawing/2010/main">
                  <a:noFill/>
                </a14:hiddenFill>
              </a:ext>
            </a:extLst>
          </p:spPr>
          <p:txBody>
            <a:bodyPr/>
            <a:lstStyle/>
            <a:p>
              <a:endParaRPr lang="zh-CN" altLang="en-US" sz="1600"/>
            </a:p>
          </p:txBody>
        </p:sp>
        <p:graphicFrame>
          <p:nvGraphicFramePr>
            <p:cNvPr id="8" name="Object 34"/>
            <p:cNvGraphicFramePr>
              <a:graphicFrameLocks noChangeAspect="1"/>
            </p:cNvGraphicFramePr>
            <p:nvPr/>
          </p:nvGraphicFramePr>
          <p:xfrm>
            <a:off x="4188" y="2584"/>
            <a:ext cx="175" cy="206"/>
          </p:xfrm>
          <a:graphic>
            <a:graphicData uri="http://schemas.openxmlformats.org/presentationml/2006/ole">
              <mc:AlternateContent xmlns:mc="http://schemas.openxmlformats.org/markup-compatibility/2006">
                <mc:Choice xmlns:v="urn:schemas-microsoft-com:vml" Requires="v">
                  <p:oleObj name="Equation" r:id="rId3" imgW="102240" imgH="109800" progId="Equation.3">
                    <p:embed/>
                  </p:oleObj>
                </mc:Choice>
                <mc:Fallback>
                  <p:oleObj name="Equation" r:id="rId3" imgW="102240" imgH="109800" progId="Equation.3">
                    <p:embed/>
                    <p:pic>
                      <p:nvPicPr>
                        <p:cNvPr id="12"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8" y="2584"/>
                          <a:ext cx="175"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35"/>
            <p:cNvSpPr txBox="1">
              <a:spLocks noChangeArrowheads="1"/>
            </p:cNvSpPr>
            <p:nvPr/>
          </p:nvSpPr>
          <p:spPr bwMode="auto">
            <a:xfrm>
              <a:off x="4533" y="3202"/>
              <a:ext cx="81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kumimoji="1" lang="el-GR" altLang="zh-CN" sz="1600" i="1">
                  <a:solidFill>
                    <a:schemeClr val="tx1"/>
                  </a:solidFill>
                  <a:latin typeface="Times New Roman" panose="02020603050405020304" pitchFamily="18" charset="0"/>
                </a:rPr>
                <a:t>ρ</a:t>
              </a:r>
            </a:p>
          </p:txBody>
        </p:sp>
        <p:sp>
          <p:nvSpPr>
            <p:cNvPr id="10" name="Text Box 36"/>
            <p:cNvSpPr txBox="1">
              <a:spLocks noChangeArrowheads="1"/>
            </p:cNvSpPr>
            <p:nvPr/>
          </p:nvSpPr>
          <p:spPr bwMode="auto">
            <a:xfrm>
              <a:off x="4512" y="2341"/>
              <a:ext cx="61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kumimoji="1" lang="el-GR" altLang="zh-CN" sz="1600" i="1" dirty="0">
                  <a:solidFill>
                    <a:schemeClr val="tx1"/>
                  </a:solidFill>
                  <a:latin typeface="Times New Roman" panose="02020603050405020304" pitchFamily="18" charset="0"/>
                </a:rPr>
                <a:t>ρ</a:t>
              </a:r>
              <a:r>
                <a:rPr kumimoji="1" lang="zh-CN" altLang="en-US" sz="1600" dirty="0">
                  <a:solidFill>
                    <a:schemeClr val="tx1"/>
                  </a:solidFill>
                  <a:latin typeface="Times New Roman" panose="02020603050405020304" pitchFamily="18" charset="0"/>
                </a:rPr>
                <a:t>＝</a:t>
              </a:r>
              <a:r>
                <a:rPr kumimoji="1" lang="en-US" altLang="zh-CN" sz="1600" dirty="0">
                  <a:solidFill>
                    <a:schemeClr val="tx1"/>
                  </a:solidFill>
                  <a:latin typeface="Times New Roman" panose="02020603050405020304" pitchFamily="18" charset="0"/>
                </a:rPr>
                <a:t>0</a:t>
              </a:r>
              <a:endParaRPr kumimoji="1" lang="el-GR" altLang="zh-CN" sz="1600" dirty="0">
                <a:solidFill>
                  <a:schemeClr val="tx1"/>
                </a:solidFill>
                <a:latin typeface="Times New Roman" panose="02020603050405020304" pitchFamily="18" charset="0"/>
              </a:endParaRPr>
            </a:p>
          </p:txBody>
        </p:sp>
        <p:sp>
          <p:nvSpPr>
            <p:cNvPr id="11" name="Text Box 37"/>
            <p:cNvSpPr txBox="1">
              <a:spLocks noChangeArrowheads="1"/>
            </p:cNvSpPr>
            <p:nvPr/>
          </p:nvSpPr>
          <p:spPr bwMode="auto">
            <a:xfrm>
              <a:off x="3923" y="2099"/>
              <a:ext cx="81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kumimoji="1" lang="en-US" altLang="zh-CN" sz="1600" i="1">
                  <a:solidFill>
                    <a:schemeClr val="tx1"/>
                  </a:solidFill>
                  <a:latin typeface="Times New Roman" panose="02020603050405020304" pitchFamily="18" charset="0"/>
                </a:rPr>
                <a:t>S</a:t>
              </a:r>
              <a:endParaRPr kumimoji="1" lang="el-GR" altLang="zh-CN" sz="1600" i="1">
                <a:solidFill>
                  <a:schemeClr val="tx1"/>
                </a:solidFill>
                <a:latin typeface="Times New Roman" panose="02020603050405020304" pitchFamily="18" charset="0"/>
              </a:endParaRPr>
            </a:p>
          </p:txBody>
        </p:sp>
      </p:grpSp>
      <p:grpSp>
        <p:nvGrpSpPr>
          <p:cNvPr id="35" name="组合 34"/>
          <p:cNvGrpSpPr/>
          <p:nvPr/>
        </p:nvGrpSpPr>
        <p:grpSpPr>
          <a:xfrm>
            <a:off x="251520" y="195486"/>
            <a:ext cx="6317076" cy="1766937"/>
            <a:chOff x="251520" y="195486"/>
            <a:chExt cx="6317076" cy="1766937"/>
          </a:xfrm>
        </p:grpSpPr>
        <p:graphicFrame>
          <p:nvGraphicFramePr>
            <p:cNvPr id="12" name="Object 6"/>
            <p:cNvGraphicFramePr>
              <a:graphicFrameLocks noChangeAspect="1"/>
            </p:cNvGraphicFramePr>
            <p:nvPr>
              <p:extLst>
                <p:ext uri="{D42A27DB-BD31-4B8C-83A1-F6EECF244321}">
                  <p14:modId xmlns:p14="http://schemas.microsoft.com/office/powerpoint/2010/main" val="3600058310"/>
                </p:ext>
              </p:extLst>
            </p:nvPr>
          </p:nvGraphicFramePr>
          <p:xfrm>
            <a:off x="1835696" y="248121"/>
            <a:ext cx="617538" cy="379413"/>
          </p:xfrm>
          <a:graphic>
            <a:graphicData uri="http://schemas.openxmlformats.org/presentationml/2006/ole">
              <mc:AlternateContent xmlns:mc="http://schemas.openxmlformats.org/markup-compatibility/2006">
                <mc:Choice xmlns:v="urn:schemas-microsoft-com:vml" Requires="v">
                  <p:oleObj name="Equation" r:id="rId5" imgW="342720" imgH="203040" progId="Equation.DSMT4">
                    <p:embed/>
                  </p:oleObj>
                </mc:Choice>
                <mc:Fallback>
                  <p:oleObj name="Equation" r:id="rId5" imgW="342720" imgH="203040" progId="Equation.DSMT4">
                    <p:embed/>
                    <p:pic>
                      <p:nvPicPr>
                        <p:cNvPr id="27" name="Object 6"/>
                        <p:cNvPicPr>
                          <a:picLocks noChangeAspect="1" noChangeArrowheads="1"/>
                        </p:cNvPicPr>
                        <p:nvPr/>
                      </p:nvPicPr>
                      <p:blipFill>
                        <a:blip r:embed="rId6"/>
                        <a:srcRect/>
                        <a:stretch>
                          <a:fillRect/>
                        </a:stretch>
                      </p:blipFill>
                      <p:spPr bwMode="auto">
                        <a:xfrm>
                          <a:off x="1835696" y="248121"/>
                          <a:ext cx="617538" cy="379413"/>
                        </a:xfrm>
                        <a:prstGeom prst="rect">
                          <a:avLst/>
                        </a:prstGeom>
                        <a:noFill/>
                        <a:ln>
                          <a:noFill/>
                        </a:ln>
                        <a:effectLst/>
                      </p:spPr>
                    </p:pic>
                  </p:oleObj>
                </mc:Fallback>
              </mc:AlternateContent>
            </a:graphicData>
          </a:graphic>
        </p:graphicFrame>
        <p:grpSp>
          <p:nvGrpSpPr>
            <p:cNvPr id="34" name="组合 33"/>
            <p:cNvGrpSpPr/>
            <p:nvPr/>
          </p:nvGrpSpPr>
          <p:grpSpPr>
            <a:xfrm>
              <a:off x="251520" y="195486"/>
              <a:ext cx="6317076" cy="1766937"/>
              <a:chOff x="251520" y="195486"/>
              <a:chExt cx="6317076" cy="1766937"/>
            </a:xfrm>
          </p:grpSpPr>
          <p:sp>
            <p:nvSpPr>
              <p:cNvPr id="2" name="Text Box 2"/>
              <p:cNvSpPr txBox="1">
                <a:spLocks noChangeArrowheads="1"/>
              </p:cNvSpPr>
              <p:nvPr/>
            </p:nvSpPr>
            <p:spPr bwMode="auto">
              <a:xfrm>
                <a:off x="251520" y="195486"/>
                <a:ext cx="6317076"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30000"/>
                  </a:lnSpc>
                  <a:spcBef>
                    <a:spcPct val="0"/>
                  </a:spcBef>
                  <a:buClrTx/>
                  <a:buSz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静电场的电荷         均匀分布于有限区域内，则对于无限远球面</a:t>
                </a:r>
                <a:r>
                  <a:rPr kumimoji="1"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0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上的任意点，有限区域内的电荷均可视为一个点电荷，则：</a:t>
                </a:r>
                <a:endParaRPr kumimoji="1" lang="zh-CN" altLang="el-GR"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Object 6"/>
              <p:cNvGraphicFramePr>
                <a:graphicFrameLocks noChangeAspect="1"/>
              </p:cNvGraphicFramePr>
              <p:nvPr>
                <p:extLst>
                  <p:ext uri="{D42A27DB-BD31-4B8C-83A1-F6EECF244321}">
                    <p14:modId xmlns:p14="http://schemas.microsoft.com/office/powerpoint/2010/main" val="3810646128"/>
                  </p:ext>
                </p:extLst>
              </p:nvPr>
            </p:nvGraphicFramePr>
            <p:xfrm>
              <a:off x="1403648" y="1203598"/>
              <a:ext cx="4757737" cy="758825"/>
            </p:xfrm>
            <a:graphic>
              <a:graphicData uri="http://schemas.openxmlformats.org/presentationml/2006/ole">
                <mc:AlternateContent xmlns:mc="http://schemas.openxmlformats.org/markup-compatibility/2006">
                  <mc:Choice xmlns:v="urn:schemas-microsoft-com:vml" Requires="v">
                    <p:oleObj name="Equation" r:id="rId7" imgW="2641320" imgH="406080" progId="Equation.DSMT4">
                      <p:embed/>
                    </p:oleObj>
                  </mc:Choice>
                  <mc:Fallback>
                    <p:oleObj name="Equation" r:id="rId7" imgW="2641320" imgH="406080" progId="Equation.DSMT4">
                      <p:embed/>
                      <p:pic>
                        <p:nvPicPr>
                          <p:cNvPr id="12" name="Object 6"/>
                          <p:cNvPicPr>
                            <a:picLocks noChangeAspect="1" noChangeArrowheads="1"/>
                          </p:cNvPicPr>
                          <p:nvPr/>
                        </p:nvPicPr>
                        <p:blipFill>
                          <a:blip r:embed="rId8"/>
                          <a:srcRect/>
                          <a:stretch>
                            <a:fillRect/>
                          </a:stretch>
                        </p:blipFill>
                        <p:spPr bwMode="auto">
                          <a:xfrm>
                            <a:off x="1403648" y="1203598"/>
                            <a:ext cx="4757737" cy="758825"/>
                          </a:xfrm>
                          <a:prstGeom prst="rect">
                            <a:avLst/>
                          </a:prstGeom>
                          <a:noFill/>
                          <a:ln>
                            <a:noFill/>
                          </a:ln>
                          <a:effectLst/>
                        </p:spPr>
                      </p:pic>
                    </p:oleObj>
                  </mc:Fallback>
                </mc:AlternateContent>
              </a:graphicData>
            </a:graphic>
          </p:graphicFrame>
        </p:grpSp>
      </p:grpSp>
      <p:grpSp>
        <p:nvGrpSpPr>
          <p:cNvPr id="19" name="组合 18"/>
          <p:cNvGrpSpPr/>
          <p:nvPr/>
        </p:nvGrpSpPr>
        <p:grpSpPr>
          <a:xfrm>
            <a:off x="827584" y="1851670"/>
            <a:ext cx="5497115" cy="758825"/>
            <a:chOff x="899592" y="2715766"/>
            <a:chExt cx="5497115" cy="758825"/>
          </a:xfrm>
        </p:grpSpPr>
        <p:sp>
          <p:nvSpPr>
            <p:cNvPr id="14" name="矩形 13"/>
            <p:cNvSpPr/>
            <p:nvPr/>
          </p:nvSpPr>
          <p:spPr>
            <a:xfrm>
              <a:off x="899592" y="2859782"/>
              <a:ext cx="803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spcBef>
                  <a:spcPct val="0"/>
                </a:spcBef>
                <a:buFont typeface="Wingdings" panose="05000000000000000000" pitchFamily="2" charset="2"/>
                <a:buNone/>
              </a:pPr>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因此</a:t>
              </a:r>
            </a:p>
          </p:txBody>
        </p:sp>
        <p:graphicFrame>
          <p:nvGraphicFramePr>
            <p:cNvPr id="15" name="Object 6"/>
            <p:cNvGraphicFramePr>
              <a:graphicFrameLocks noChangeAspect="1"/>
            </p:cNvGraphicFramePr>
            <p:nvPr>
              <p:extLst>
                <p:ext uri="{D42A27DB-BD31-4B8C-83A1-F6EECF244321}">
                  <p14:modId xmlns:p14="http://schemas.microsoft.com/office/powerpoint/2010/main" val="2174267485"/>
                </p:ext>
              </p:extLst>
            </p:nvPr>
          </p:nvGraphicFramePr>
          <p:xfrm>
            <a:off x="2051720" y="2715766"/>
            <a:ext cx="4344987" cy="758825"/>
          </p:xfrm>
          <a:graphic>
            <a:graphicData uri="http://schemas.openxmlformats.org/presentationml/2006/ole">
              <mc:AlternateContent xmlns:mc="http://schemas.openxmlformats.org/markup-compatibility/2006">
                <mc:Choice xmlns:v="urn:schemas-microsoft-com:vml" Requires="v">
                  <p:oleObj name="Equation" r:id="rId9" imgW="2412720" imgH="406080" progId="Equation.DSMT4">
                    <p:embed/>
                  </p:oleObj>
                </mc:Choice>
                <mc:Fallback>
                  <p:oleObj name="Equation" r:id="rId9" imgW="2412720" imgH="406080" progId="Equation.DSMT4">
                    <p:embed/>
                    <p:pic>
                      <p:nvPicPr>
                        <p:cNvPr id="13" name="Object 6"/>
                        <p:cNvPicPr>
                          <a:picLocks noChangeAspect="1" noChangeArrowheads="1"/>
                        </p:cNvPicPr>
                        <p:nvPr/>
                      </p:nvPicPr>
                      <p:blipFill>
                        <a:blip r:embed="rId10"/>
                        <a:srcRect/>
                        <a:stretch>
                          <a:fillRect/>
                        </a:stretch>
                      </p:blipFill>
                      <p:spPr bwMode="auto">
                        <a:xfrm>
                          <a:off x="2051720" y="2715766"/>
                          <a:ext cx="4344987" cy="758825"/>
                        </a:xfrm>
                        <a:prstGeom prst="rect">
                          <a:avLst/>
                        </a:prstGeom>
                        <a:noFill/>
                        <a:ln>
                          <a:noFill/>
                        </a:ln>
                        <a:effectLst/>
                      </p:spPr>
                    </p:pic>
                  </p:oleObj>
                </mc:Fallback>
              </mc:AlternateContent>
            </a:graphicData>
          </a:graphic>
        </p:graphicFrame>
      </p:grpSp>
      <p:grpSp>
        <p:nvGrpSpPr>
          <p:cNvPr id="21" name="组合 20"/>
          <p:cNvGrpSpPr/>
          <p:nvPr/>
        </p:nvGrpSpPr>
        <p:grpSpPr>
          <a:xfrm>
            <a:off x="827584" y="2593236"/>
            <a:ext cx="7959861" cy="986626"/>
            <a:chOff x="899592" y="3469109"/>
            <a:chExt cx="7959861" cy="986626"/>
          </a:xfrm>
        </p:grpSpPr>
        <p:grpSp>
          <p:nvGrpSpPr>
            <p:cNvPr id="18" name="组合 17"/>
            <p:cNvGrpSpPr/>
            <p:nvPr/>
          </p:nvGrpSpPr>
          <p:grpSpPr>
            <a:xfrm>
              <a:off x="899592" y="3469109"/>
              <a:ext cx="5882308" cy="758825"/>
              <a:chOff x="899592" y="3757141"/>
              <a:chExt cx="5882308" cy="758825"/>
            </a:xfrm>
          </p:grpSpPr>
          <p:sp>
            <p:nvSpPr>
              <p:cNvPr id="16" name="矩形 15"/>
              <p:cNvSpPr/>
              <p:nvPr/>
            </p:nvSpPr>
            <p:spPr>
              <a:xfrm>
                <a:off x="899592" y="3867894"/>
                <a:ext cx="6480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spcBef>
                    <a:spcPct val="0"/>
                  </a:spcBef>
                  <a:buFont typeface="Wingdings" panose="05000000000000000000" pitchFamily="2" charset="2"/>
                  <a:buNone/>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即</a:t>
                </a:r>
                <a:endPar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7" name="Object 6"/>
              <p:cNvGraphicFramePr>
                <a:graphicFrameLocks noChangeAspect="1"/>
              </p:cNvGraphicFramePr>
              <p:nvPr>
                <p:extLst>
                  <p:ext uri="{D42A27DB-BD31-4B8C-83A1-F6EECF244321}">
                    <p14:modId xmlns:p14="http://schemas.microsoft.com/office/powerpoint/2010/main" val="1738066944"/>
                  </p:ext>
                </p:extLst>
              </p:nvPr>
            </p:nvGraphicFramePr>
            <p:xfrm>
              <a:off x="1979712" y="3757141"/>
              <a:ext cx="4802188" cy="758825"/>
            </p:xfrm>
            <a:graphic>
              <a:graphicData uri="http://schemas.openxmlformats.org/presentationml/2006/ole">
                <mc:AlternateContent xmlns:mc="http://schemas.openxmlformats.org/markup-compatibility/2006">
                  <mc:Choice xmlns:v="urn:schemas-microsoft-com:vml" Requires="v">
                    <p:oleObj name="Equation" r:id="rId11" imgW="2666880" imgH="406080" progId="Equation.DSMT4">
                      <p:embed/>
                    </p:oleObj>
                  </mc:Choice>
                  <mc:Fallback>
                    <p:oleObj name="Equation" r:id="rId11" imgW="2666880" imgH="406080" progId="Equation.DSMT4">
                      <p:embed/>
                      <p:pic>
                        <p:nvPicPr>
                          <p:cNvPr id="15" name="Object 6"/>
                          <p:cNvPicPr>
                            <a:picLocks noChangeAspect="1" noChangeArrowheads="1"/>
                          </p:cNvPicPr>
                          <p:nvPr/>
                        </p:nvPicPr>
                        <p:blipFill>
                          <a:blip r:embed="rId12"/>
                          <a:srcRect/>
                          <a:stretch>
                            <a:fillRect/>
                          </a:stretch>
                        </p:blipFill>
                        <p:spPr bwMode="auto">
                          <a:xfrm>
                            <a:off x="1979712" y="3757141"/>
                            <a:ext cx="4802188" cy="758825"/>
                          </a:xfrm>
                          <a:prstGeom prst="rect">
                            <a:avLst/>
                          </a:prstGeom>
                          <a:noFill/>
                          <a:ln>
                            <a:noFill/>
                          </a:ln>
                          <a:effectLst/>
                        </p:spPr>
                      </p:pic>
                    </p:oleObj>
                  </mc:Fallback>
                </mc:AlternateContent>
              </a:graphicData>
            </a:graphic>
          </p:graphicFrame>
        </p:grpSp>
        <p:sp>
          <p:nvSpPr>
            <p:cNvPr id="20" name="矩形 19"/>
            <p:cNvSpPr/>
            <p:nvPr/>
          </p:nvSpPr>
          <p:spPr>
            <a:xfrm>
              <a:off x="6143645" y="4117181"/>
              <a:ext cx="2715808" cy="338554"/>
            </a:xfrm>
            <a:prstGeom prst="rect">
              <a:avLst/>
            </a:prstGeom>
          </p:spPr>
          <p:txBody>
            <a:bodyPr wrap="none">
              <a:spAutoFit/>
            </a:bodyPr>
            <a:lstStyle/>
            <a:p>
              <a:r>
                <a:rPr lang="zh-CN" altLang="en-US" sz="1600" b="1"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V</a:t>
              </a:r>
              <a:r>
                <a:rPr lang="zh-CN" alt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1600" b="1" dirty="0">
                  <a:latin typeface="Times New Roman" panose="02020603050405020304" pitchFamily="18" charset="0"/>
                  <a:cs typeface="Times New Roman" panose="02020603050405020304" pitchFamily="18" charset="0"/>
                </a:rPr>
                <a:t>为电荷</a:t>
              </a:r>
              <a:r>
                <a:rPr lang="zh-CN" altLang="en-US" sz="1600" b="1"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1600" b="1" dirty="0">
                  <a:latin typeface="Times New Roman" panose="02020603050405020304" pitchFamily="18" charset="0"/>
                  <a:cs typeface="Times New Roman" panose="02020603050405020304" pitchFamily="18" charset="0"/>
                </a:rPr>
                <a:t>所在的分布区域</a:t>
              </a:r>
            </a:p>
          </p:txBody>
        </p:sp>
      </p:grpSp>
      <p:sp>
        <p:nvSpPr>
          <p:cNvPr id="2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3" name="组合 32"/>
          <p:cNvGrpSpPr/>
          <p:nvPr/>
        </p:nvGrpSpPr>
        <p:grpSpPr>
          <a:xfrm>
            <a:off x="323528" y="3291830"/>
            <a:ext cx="8352929" cy="898936"/>
            <a:chOff x="323528" y="3291830"/>
            <a:chExt cx="8352929" cy="898936"/>
          </a:xfrm>
        </p:grpSpPr>
        <p:grpSp>
          <p:nvGrpSpPr>
            <p:cNvPr id="22" name="组合 21"/>
            <p:cNvGrpSpPr/>
            <p:nvPr/>
          </p:nvGrpSpPr>
          <p:grpSpPr>
            <a:xfrm>
              <a:off x="323528" y="3435846"/>
              <a:ext cx="8352929" cy="754920"/>
              <a:chOff x="753243" y="4701511"/>
              <a:chExt cx="7984818" cy="754920"/>
            </a:xfrm>
          </p:grpSpPr>
          <mc:AlternateContent xmlns:mc="http://schemas.openxmlformats.org/markup-compatibility/2006" xmlns:a14="http://schemas.microsoft.com/office/drawing/2010/main">
            <mc:Choice Requires="a14">
              <p:sp>
                <p:nvSpPr>
                  <p:cNvPr id="23" name="矩形 22"/>
                  <p:cNvSpPr/>
                  <p:nvPr/>
                </p:nvSpPr>
                <p:spPr>
                  <a:xfrm>
                    <a:off x="1510424" y="4701511"/>
                    <a:ext cx="7227637" cy="553998"/>
                  </a:xfrm>
                  <a:prstGeom prst="rect">
                    <a:avLst/>
                  </a:prstGeom>
                </p:spPr>
                <p:txBody>
                  <a:bodyPr wrap="square">
                    <a:spAutoFit/>
                  </a:bodyPr>
                  <a:lstStyle/>
                  <a:p>
                    <a:pPr>
                      <a:lnSpc>
                        <a:spcPct val="150000"/>
                      </a:lnSpc>
                      <a:spcBef>
                        <a:spcPts val="600"/>
                      </a:spcBef>
                      <a:spcAft>
                        <a:spcPts val="600"/>
                      </a:spcAft>
                      <a:buClr>
                        <a:srgbClr val="00ADA9"/>
                      </a:buClr>
                    </a:pPr>
                    <a:r>
                      <a:rPr lang="zh-CN" altLang="en-US" sz="2000" b="1" dirty="0"/>
                      <a:t>                        不是</a:t>
                    </a:r>
                    <a14:m>
                      <m:oMath xmlns:m="http://schemas.openxmlformats.org/officeDocument/2006/math">
                        <m:acc>
                          <m:accPr>
                            <m:chr m:val="⃗"/>
                            <m:ctrlPr>
                              <a:rPr lang="zh-CN" altLang="en-US" sz="2000" b="1" i="1" dirty="0" smtClean="0">
                                <a:latin typeface="Cambria Math" panose="02040503050406030204" pitchFamily="18" charset="0"/>
                              </a:rPr>
                            </m:ctrlPr>
                          </m:accPr>
                          <m:e>
                            <m:r>
                              <a:rPr lang="en-US" altLang="zh-CN" sz="2000" b="1" i="1" dirty="0" smtClean="0">
                                <a:latin typeface="Cambria Math" panose="02040503050406030204" pitchFamily="18" charset="0"/>
                              </a:rPr>
                              <m:t>𝒓</m:t>
                            </m:r>
                          </m:e>
                        </m:acc>
                        <m:r>
                          <a:rPr lang="zh-CN" altLang="en-US" sz="2000" b="1" i="1" dirty="0" smtClean="0">
                            <a:latin typeface="Cambria Math" panose="02040503050406030204" pitchFamily="18" charset="0"/>
                          </a:rPr>
                          <m:t> </m:t>
                        </m:r>
                      </m:oMath>
                    </a14:m>
                    <a:r>
                      <a:rPr lang="zh-CN" altLang="en-US" sz="2000" b="1" dirty="0"/>
                      <a:t>处的静电储能体密度；                                          </a:t>
                    </a:r>
                    <a:endParaRPr lang="zh-CN" altLang="en-US" sz="2000" b="1" dirty="0">
                      <a:latin typeface="Times New Roman" panose="02020603050405020304" pitchFamily="18" charset="0"/>
                      <a:cs typeface="Times New Roman" panose="02020603050405020304" pitchFamily="18" charset="0"/>
                    </a:endParaRPr>
                  </a:p>
                </p:txBody>
              </p:sp>
            </mc:Choice>
            <mc:Fallback xmlns="">
              <p:sp>
                <p:nvSpPr>
                  <p:cNvPr id="23" name="矩形 22"/>
                  <p:cNvSpPr>
                    <a:spLocks noRot="1" noChangeAspect="1" noMove="1" noResize="1" noEditPoints="1" noAdjustHandles="1" noChangeArrowheads="1" noChangeShapeType="1" noTextEdit="1"/>
                  </p:cNvSpPr>
                  <p:nvPr/>
                </p:nvSpPr>
                <p:spPr>
                  <a:xfrm>
                    <a:off x="1510424" y="4701511"/>
                    <a:ext cx="7227637" cy="553998"/>
                  </a:xfrm>
                  <a:prstGeom prst="rect">
                    <a:avLst/>
                  </a:prstGeom>
                  <a:blipFill>
                    <a:blip r:embed="rId14"/>
                    <a:stretch>
                      <a:fillRect b="-5495"/>
                    </a:stretch>
                  </a:blipFill>
                </p:spPr>
                <p:txBody>
                  <a:bodyPr/>
                  <a:lstStyle/>
                  <a:p>
                    <a:r>
                      <a:rPr lang="zh-CN" altLang="en-US">
                        <a:noFill/>
                      </a:rPr>
                      <a:t> </a:t>
                    </a:r>
                  </a:p>
                </p:txBody>
              </p:sp>
            </mc:Fallback>
          </mc:AlternateContent>
          <p:sp>
            <p:nvSpPr>
              <p:cNvPr id="24" name="动作按钮: 信息 23">
                <a:hlinkClick r:id="" action="ppaction://noaction" highlightClick="1"/>
              </p:cNvPr>
              <p:cNvSpPr/>
              <p:nvPr/>
            </p:nvSpPr>
            <p:spPr>
              <a:xfrm>
                <a:off x="753243" y="4736351"/>
                <a:ext cx="711680" cy="720080"/>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rgbClr val="F98637"/>
                  </a:solidFill>
                </a:endParaRPr>
              </a:p>
            </p:txBody>
          </p:sp>
        </p:grpSp>
        <mc:AlternateContent xmlns:mc="http://schemas.openxmlformats.org/markup-compatibility/2006" xmlns:a14="http://schemas.microsoft.com/office/drawing/2010/main">
          <mc:Choice Requires="a14">
            <p:graphicFrame>
              <p:nvGraphicFramePr>
                <p:cNvPr id="27" name="Object 6"/>
                <p:cNvGraphicFramePr>
                  <a:graphicFrameLocks noChangeAspect="1"/>
                </p:cNvGraphicFramePr>
                <p:nvPr>
                  <p:extLst>
                    <p:ext uri="{D42A27DB-BD31-4B8C-83A1-F6EECF244321}">
                      <p14:modId xmlns:p14="http://schemas.microsoft.com/office/powerpoint/2010/main" val="1247154733"/>
                    </p:ext>
                  </p:extLst>
                </p:nvPr>
              </p:nvGraphicFramePr>
              <p:xfrm>
                <a:off x="1187624" y="3291830"/>
                <a:ext cx="1349375" cy="758825"/>
              </p:xfrm>
              <a:graphic>
                <a:graphicData uri="http://schemas.openxmlformats.org/presentationml/2006/ole">
                  <mc:AlternateContent>
                    <mc:Choice xmlns:v="urn:schemas-microsoft-com:vml" Requires="v">
                      <p:oleObj name="Equation" r:id="rId15" imgW="749160" imgH="406080" progId="Equation.DSMT4">
                        <p:embed/>
                      </p:oleObj>
                    </mc:Choice>
                    <mc:Fallback>
                      <p:oleObj name="Equation" r:id="rId15" imgW="749160" imgH="406080" progId="Equation.DSMT4">
                        <p:embed/>
                        <p:pic>
                          <p:nvPicPr>
                            <p:cNvPr id="17" name="Object 6"/>
                            <p:cNvPicPr>
                              <a:picLocks noChangeAspect="1" noChangeArrowheads="1"/>
                            </p:cNvPicPr>
                            <p:nvPr/>
                          </p:nvPicPr>
                          <p:blipFill>
                            <a:blip r:embed="rId16"/>
                            <a:srcRect/>
                            <a:stretch>
                              <a:fillRect/>
                            </a:stretch>
                          </p:blipFill>
                          <p:spPr bwMode="auto">
                            <a:xfrm>
                              <a:off x="1187624" y="3291830"/>
                              <a:ext cx="1349375" cy="758825"/>
                            </a:xfrm>
                            <a:prstGeom prst="rect">
                              <a:avLst/>
                            </a:prstGeom>
                            <a:noFill/>
                            <a:ln>
                              <a:noFill/>
                            </a:ln>
                            <a:effectLst/>
                          </p:spPr>
                        </p:pic>
                      </p:oleObj>
                    </mc:Fallback>
                  </mc:AlternateContent>
                </a:graphicData>
              </a:graphic>
            </p:graphicFrame>
          </mc:Choice>
          <mc:Fallback xmlns="">
            <p:graphicFrame>
              <p:nvGraphicFramePr>
                <p:cNvPr id="27" name="Object 6"/>
                <p:cNvGraphicFramePr>
                  <a:graphicFrameLocks noChangeAspect="1"/>
                </p:cNvGraphicFramePr>
                <p:nvPr>
                  <p:extLst>
                    <p:ext uri="{D42A27DB-BD31-4B8C-83A1-F6EECF244321}">
                      <p14:modId xmlns:p14="http://schemas.microsoft.com/office/powerpoint/2010/main" val="1247154733"/>
                    </p:ext>
                  </p:extLst>
                </p:nvPr>
              </p:nvGraphicFramePr>
              <p:xfrm>
                <a:off x="1187624" y="3291830"/>
                <a:ext cx="1349375" cy="758825"/>
              </p:xfrm>
              <a:graphic>
                <a:graphicData uri="http://schemas.openxmlformats.org/presentationml/2006/ole">
                  <mc:AlternateContent>
                    <mc:Choice xmlns:v="urn:schemas-microsoft-com:vml" Requires="v">
                      <p:oleObj spid="_x0000_s58563" name="Equation" r:id="rId17" imgW="749160" imgH="406080" progId="Equation.DSMT4">
                        <p:embed/>
                      </p:oleObj>
                    </mc:Choice>
                    <mc:Fallback>
                      <p:oleObj name="Equation" r:id="rId17" imgW="749160" imgH="406080" progId="Equation.DSMT4">
                        <p:embed/>
                        <p:pic>
                          <p:nvPicPr>
                            <p:cNvPr id="17" name="Object 6"/>
                            <p:cNvPicPr>
                              <a:picLocks noChangeAspect="1" noChangeArrowheads="1"/>
                            </p:cNvPicPr>
                            <p:nvPr/>
                          </p:nvPicPr>
                          <p:blipFill>
                            <a:blip r:embed="rId18"/>
                            <a:srcRect/>
                            <a:stretch>
                              <a:fillRect/>
                            </a:stretch>
                          </p:blipFill>
                          <p:spPr bwMode="auto">
                            <a:xfrm>
                              <a:off x="1187624" y="3291830"/>
                              <a:ext cx="1349375" cy="758825"/>
                            </a:xfrm>
                            <a:prstGeom prst="rect">
                              <a:avLst/>
                            </a:prstGeom>
                            <a:noFill/>
                            <a:ln>
                              <a:noFill/>
                            </a:ln>
                            <a:effectLst/>
                          </p:spPr>
                        </p:pic>
                      </p:oleObj>
                    </mc:Fallback>
                  </mc:AlternateContent>
                </a:graphicData>
              </a:graphic>
            </p:graphicFrame>
          </mc:Fallback>
        </mc:AlternateContent>
      </p:grpSp>
      <p:grpSp>
        <p:nvGrpSpPr>
          <p:cNvPr id="32" name="组合 31"/>
          <p:cNvGrpSpPr/>
          <p:nvPr/>
        </p:nvGrpSpPr>
        <p:grpSpPr>
          <a:xfrm>
            <a:off x="1115615" y="3939902"/>
            <a:ext cx="7848873" cy="1109737"/>
            <a:chOff x="1115615" y="3939902"/>
            <a:chExt cx="7848873" cy="1109737"/>
          </a:xfrm>
        </p:grpSpPr>
        <p:graphicFrame>
          <p:nvGraphicFramePr>
            <p:cNvPr id="28" name="Object 6"/>
            <p:cNvGraphicFramePr>
              <a:graphicFrameLocks noChangeAspect="1"/>
            </p:cNvGraphicFramePr>
            <p:nvPr>
              <p:extLst>
                <p:ext uri="{D42A27DB-BD31-4B8C-83A1-F6EECF244321}">
                  <p14:modId xmlns:p14="http://schemas.microsoft.com/office/powerpoint/2010/main" val="437537688"/>
                </p:ext>
              </p:extLst>
            </p:nvPr>
          </p:nvGraphicFramePr>
          <p:xfrm>
            <a:off x="1187624" y="3939902"/>
            <a:ext cx="2492375" cy="758825"/>
          </p:xfrm>
          <a:graphic>
            <a:graphicData uri="http://schemas.openxmlformats.org/presentationml/2006/ole">
              <mc:AlternateContent xmlns:mc="http://schemas.openxmlformats.org/markup-compatibility/2006">
                <mc:Choice xmlns:v="urn:schemas-microsoft-com:vml" Requires="v">
                  <p:oleObj name="Equation" r:id="rId19" imgW="1384200" imgH="406080" progId="Equation.DSMT4">
                    <p:embed/>
                  </p:oleObj>
                </mc:Choice>
                <mc:Fallback>
                  <p:oleObj name="Equation" r:id="rId19" imgW="1384200" imgH="406080" progId="Equation.DSMT4">
                    <p:embed/>
                    <p:pic>
                      <p:nvPicPr>
                        <p:cNvPr id="27" name="Object 6"/>
                        <p:cNvPicPr>
                          <a:picLocks noChangeAspect="1" noChangeArrowheads="1"/>
                        </p:cNvPicPr>
                        <p:nvPr/>
                      </p:nvPicPr>
                      <p:blipFill>
                        <a:blip r:embed="rId20"/>
                        <a:srcRect/>
                        <a:stretch>
                          <a:fillRect/>
                        </a:stretch>
                      </p:blipFill>
                      <p:spPr bwMode="auto">
                        <a:xfrm>
                          <a:off x="1187624" y="3939902"/>
                          <a:ext cx="2492375" cy="758825"/>
                        </a:xfrm>
                        <a:prstGeom prst="rect">
                          <a:avLst/>
                        </a:prstGeom>
                        <a:noFill/>
                        <a:ln>
                          <a:noFill/>
                        </a:ln>
                        <a:effectLst/>
                      </p:spPr>
                    </p:pic>
                  </p:oleObj>
                </mc:Fallback>
              </mc:AlternateContent>
            </a:graphicData>
          </a:graphic>
        </p:graphicFrame>
        <p:sp>
          <p:nvSpPr>
            <p:cNvPr id="30" name="矩形 29"/>
            <p:cNvSpPr/>
            <p:nvPr/>
          </p:nvSpPr>
          <p:spPr>
            <a:xfrm>
              <a:off x="1115615" y="4033976"/>
              <a:ext cx="7848873" cy="1015663"/>
            </a:xfrm>
            <a:prstGeom prst="rect">
              <a:avLst/>
            </a:prstGeom>
          </p:spPr>
          <p:txBody>
            <a:bodyPr wrap="square">
              <a:spAutoFit/>
            </a:bodyPr>
            <a:lstStyle/>
            <a:p>
              <a:pPr>
                <a:lnSpc>
                  <a:spcPct val="150000"/>
                </a:lnSpc>
                <a:spcBef>
                  <a:spcPts val="600"/>
                </a:spcBef>
                <a:spcAft>
                  <a:spcPts val="600"/>
                </a:spcAft>
                <a:buClr>
                  <a:srgbClr val="00ADA9"/>
                </a:buClr>
              </a:pPr>
              <a:r>
                <a:rPr lang="zh-CN" altLang="en-US" sz="2000" b="1" dirty="0"/>
                <a:t>                                          的物理认识应为：电荷元                 在空间产生的静电能总量等于该电荷元与其所在之处电位乘积的一半。                                          </a:t>
              </a:r>
              <a:endParaRPr lang="zh-CN" altLang="en-US" sz="2000" b="1" dirty="0">
                <a:latin typeface="Times New Roman" panose="02020603050405020304" pitchFamily="18" charset="0"/>
                <a:cs typeface="Times New Roman" panose="02020603050405020304" pitchFamily="18" charset="0"/>
              </a:endParaRPr>
            </a:p>
          </p:txBody>
        </p:sp>
        <p:graphicFrame>
          <p:nvGraphicFramePr>
            <p:cNvPr id="31" name="Object 6"/>
            <p:cNvGraphicFramePr>
              <a:graphicFrameLocks noChangeAspect="1"/>
            </p:cNvGraphicFramePr>
            <p:nvPr>
              <p:extLst>
                <p:ext uri="{D42A27DB-BD31-4B8C-83A1-F6EECF244321}">
                  <p14:modId xmlns:p14="http://schemas.microsoft.com/office/powerpoint/2010/main" val="2316324107"/>
                </p:ext>
              </p:extLst>
            </p:nvPr>
          </p:nvGraphicFramePr>
          <p:xfrm>
            <a:off x="6444208" y="4136554"/>
            <a:ext cx="982663" cy="379412"/>
          </p:xfrm>
          <a:graphic>
            <a:graphicData uri="http://schemas.openxmlformats.org/presentationml/2006/ole">
              <mc:AlternateContent xmlns:mc="http://schemas.openxmlformats.org/markup-compatibility/2006">
                <mc:Choice xmlns:v="urn:schemas-microsoft-com:vml" Requires="v">
                  <p:oleObj name="Equation" r:id="rId21" imgW="545760" imgH="203040" progId="Equation.DSMT4">
                    <p:embed/>
                  </p:oleObj>
                </mc:Choice>
                <mc:Fallback>
                  <p:oleObj name="Equation" r:id="rId21" imgW="545760" imgH="203040" progId="Equation.DSMT4">
                    <p:embed/>
                    <p:pic>
                      <p:nvPicPr>
                        <p:cNvPr id="28" name="Object 6"/>
                        <p:cNvPicPr>
                          <a:picLocks noChangeAspect="1" noChangeArrowheads="1"/>
                        </p:cNvPicPr>
                        <p:nvPr/>
                      </p:nvPicPr>
                      <p:blipFill>
                        <a:blip r:embed="rId22"/>
                        <a:srcRect/>
                        <a:stretch>
                          <a:fillRect/>
                        </a:stretch>
                      </p:blipFill>
                      <p:spPr bwMode="auto">
                        <a:xfrm>
                          <a:off x="6444208" y="4136554"/>
                          <a:ext cx="982663" cy="379412"/>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85405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339502"/>
            <a:ext cx="1467068" cy="400110"/>
          </a:xfrm>
          <a:prstGeom prst="rect">
            <a:avLst/>
          </a:prstGeom>
        </p:spPr>
        <p:txBody>
          <a:bodyPr wrap="none">
            <a:spAutoFit/>
          </a:bodyPr>
          <a:lstStyle/>
          <a:p>
            <a:r>
              <a:rPr lang="zh-CN" altLang="zh-CN" sz="2000" b="1" dirty="0">
                <a:solidFill>
                  <a:srgbClr val="00ADA9"/>
                </a:solidFill>
                <a:cs typeface="Times New Roman" panose="02020603050405020304" pitchFamily="18" charset="0"/>
              </a:rPr>
              <a:t>面</a:t>
            </a:r>
            <a:r>
              <a:rPr lang="zh-CN" altLang="en-US" sz="2000" b="1" dirty="0">
                <a:solidFill>
                  <a:srgbClr val="00ADA9"/>
                </a:solidFill>
                <a:cs typeface="Times New Roman" panose="02020603050405020304" pitchFamily="18" charset="0"/>
              </a:rPr>
              <a:t>分布</a:t>
            </a:r>
            <a:r>
              <a:rPr lang="zh-CN" altLang="zh-CN" sz="2000" b="1" dirty="0">
                <a:solidFill>
                  <a:srgbClr val="00ADA9"/>
                </a:solidFill>
                <a:cs typeface="Times New Roman" panose="02020603050405020304" pitchFamily="18" charset="0"/>
              </a:rPr>
              <a:t>电荷</a:t>
            </a:r>
            <a:endParaRPr lang="zh-CN" altLang="en-US" sz="2000" b="1" dirty="0">
              <a:solidFill>
                <a:srgbClr val="00ADA9"/>
              </a:solidFill>
            </a:endParaRPr>
          </a:p>
        </p:txBody>
      </p:sp>
      <p:sp>
        <p:nvSpPr>
          <p:cNvPr id="3" name="矩形 2"/>
          <p:cNvSpPr/>
          <p:nvPr/>
        </p:nvSpPr>
        <p:spPr>
          <a:xfrm>
            <a:off x="1763688" y="1092994"/>
            <a:ext cx="1475084" cy="400110"/>
          </a:xfrm>
          <a:prstGeom prst="rect">
            <a:avLst/>
          </a:prstGeom>
        </p:spPr>
        <p:txBody>
          <a:bodyPr wrap="none">
            <a:spAutoFit/>
          </a:bodyPr>
          <a:lstStyle/>
          <a:p>
            <a:r>
              <a:rPr kumimoji="1" lang="zh-CN" altLang="zh-CN"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线</a:t>
            </a:r>
            <a:r>
              <a:rPr kumimoji="1" lang="zh-CN" altLang="en-US"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分布</a:t>
            </a:r>
            <a:r>
              <a:rPr kumimoji="1" lang="zh-CN" altLang="zh-CN"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电荷</a:t>
            </a:r>
            <a:endParaRPr kumimoji="1" lang="zh-CN" altLang="en-US"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Object 6"/>
          <p:cNvGraphicFramePr>
            <a:graphicFrameLocks noChangeAspect="1"/>
          </p:cNvGraphicFramePr>
          <p:nvPr>
            <p:extLst>
              <p:ext uri="{D42A27DB-BD31-4B8C-83A1-F6EECF244321}">
                <p14:modId xmlns:p14="http://schemas.microsoft.com/office/powerpoint/2010/main" val="3042922699"/>
              </p:ext>
            </p:extLst>
          </p:nvPr>
        </p:nvGraphicFramePr>
        <p:xfrm>
          <a:off x="3419872" y="123478"/>
          <a:ext cx="2698750" cy="758825"/>
        </p:xfrm>
        <a:graphic>
          <a:graphicData uri="http://schemas.openxmlformats.org/presentationml/2006/ole">
            <mc:AlternateContent xmlns:mc="http://schemas.openxmlformats.org/markup-compatibility/2006">
              <mc:Choice xmlns:v="urn:schemas-microsoft-com:vml" Requires="v">
                <p:oleObj name="Equation" r:id="rId3" imgW="1498320" imgH="406080" progId="Equation.DSMT4">
                  <p:embed/>
                </p:oleObj>
              </mc:Choice>
              <mc:Fallback>
                <p:oleObj name="Equation" r:id="rId3" imgW="1498320" imgH="406080" progId="Equation.DSMT4">
                  <p:embed/>
                  <p:pic>
                    <p:nvPicPr>
                      <p:cNvPr id="27" name="Object 6"/>
                      <p:cNvPicPr>
                        <a:picLocks noChangeAspect="1" noChangeArrowheads="1"/>
                      </p:cNvPicPr>
                      <p:nvPr/>
                    </p:nvPicPr>
                    <p:blipFill>
                      <a:blip r:embed="rId4"/>
                      <a:srcRect/>
                      <a:stretch>
                        <a:fillRect/>
                      </a:stretch>
                    </p:blipFill>
                    <p:spPr bwMode="auto">
                      <a:xfrm>
                        <a:off x="3419872" y="123478"/>
                        <a:ext cx="2698750" cy="758825"/>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545862703"/>
              </p:ext>
            </p:extLst>
          </p:nvPr>
        </p:nvGraphicFramePr>
        <p:xfrm>
          <a:off x="3426644" y="948829"/>
          <a:ext cx="2538412" cy="758825"/>
        </p:xfrm>
        <a:graphic>
          <a:graphicData uri="http://schemas.openxmlformats.org/presentationml/2006/ole">
            <mc:AlternateContent xmlns:mc="http://schemas.openxmlformats.org/markup-compatibility/2006">
              <mc:Choice xmlns:v="urn:schemas-microsoft-com:vml" Requires="v">
                <p:oleObj name="Equation" r:id="rId5" imgW="1409400" imgH="406080" progId="Equation.DSMT4">
                  <p:embed/>
                </p:oleObj>
              </mc:Choice>
              <mc:Fallback>
                <p:oleObj name="Equation" r:id="rId5" imgW="1409400" imgH="406080" progId="Equation.DSMT4">
                  <p:embed/>
                  <p:pic>
                    <p:nvPicPr>
                      <p:cNvPr id="4" name="Object 6"/>
                      <p:cNvPicPr>
                        <a:picLocks noChangeAspect="1" noChangeArrowheads="1"/>
                      </p:cNvPicPr>
                      <p:nvPr/>
                    </p:nvPicPr>
                    <p:blipFill>
                      <a:blip r:embed="rId6"/>
                      <a:srcRect/>
                      <a:stretch>
                        <a:fillRect/>
                      </a:stretch>
                    </p:blipFill>
                    <p:spPr bwMode="auto">
                      <a:xfrm>
                        <a:off x="3426644" y="948829"/>
                        <a:ext cx="2538412" cy="758825"/>
                      </a:xfrm>
                      <a:prstGeom prst="rect">
                        <a:avLst/>
                      </a:prstGeom>
                      <a:noFill/>
                      <a:ln>
                        <a:noFill/>
                      </a:ln>
                      <a:effectLst/>
                    </p:spPr>
                  </p:pic>
                </p:oleObj>
              </mc:Fallback>
            </mc:AlternateContent>
          </a:graphicData>
        </a:graphic>
      </p:graphicFrame>
      <p:grpSp>
        <p:nvGrpSpPr>
          <p:cNvPr id="10" name="组合 9"/>
          <p:cNvGrpSpPr/>
          <p:nvPr/>
        </p:nvGrpSpPr>
        <p:grpSpPr>
          <a:xfrm>
            <a:off x="323528" y="1779588"/>
            <a:ext cx="8640960" cy="1080194"/>
            <a:chOff x="323528" y="1779588"/>
            <a:chExt cx="8640960" cy="1080194"/>
          </a:xfrm>
        </p:grpSpPr>
        <p:sp>
          <p:nvSpPr>
            <p:cNvPr id="7" name="矩形 6"/>
            <p:cNvSpPr/>
            <p:nvPr/>
          </p:nvSpPr>
          <p:spPr>
            <a:xfrm>
              <a:off x="323528" y="1995686"/>
              <a:ext cx="2249334" cy="400110"/>
            </a:xfrm>
            <a:prstGeom prst="rect">
              <a:avLst/>
            </a:prstGeom>
          </p:spPr>
          <p:txBody>
            <a:bodyPr wrap="none">
              <a:spAutoFit/>
            </a:bodyPr>
            <a:lstStyle/>
            <a:p>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电荷存在于导体上</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Object 6"/>
            <p:cNvGraphicFramePr>
              <a:graphicFrameLocks noChangeAspect="1"/>
            </p:cNvGraphicFramePr>
            <p:nvPr>
              <p:extLst>
                <p:ext uri="{D42A27DB-BD31-4B8C-83A1-F6EECF244321}">
                  <p14:modId xmlns:p14="http://schemas.microsoft.com/office/powerpoint/2010/main" val="805983483"/>
                </p:ext>
              </p:extLst>
            </p:nvPr>
          </p:nvGraphicFramePr>
          <p:xfrm>
            <a:off x="2722563" y="1779588"/>
            <a:ext cx="5740400" cy="758825"/>
          </p:xfrm>
          <a:graphic>
            <a:graphicData uri="http://schemas.openxmlformats.org/presentationml/2006/ole">
              <mc:AlternateContent xmlns:mc="http://schemas.openxmlformats.org/markup-compatibility/2006">
                <mc:Choice xmlns:v="urn:schemas-microsoft-com:vml" Requires="v">
                  <p:oleObj name="Equation" r:id="rId7" imgW="3187440" imgH="406080" progId="Equation.DSMT4">
                    <p:embed/>
                  </p:oleObj>
                </mc:Choice>
                <mc:Fallback>
                  <p:oleObj name="Equation" r:id="rId7" imgW="3187440" imgH="406080" progId="Equation.DSMT4">
                    <p:embed/>
                    <p:pic>
                      <p:nvPicPr>
                        <p:cNvPr id="5" name="Object 6"/>
                        <p:cNvPicPr>
                          <a:picLocks noChangeAspect="1" noChangeArrowheads="1"/>
                        </p:cNvPicPr>
                        <p:nvPr/>
                      </p:nvPicPr>
                      <p:blipFill>
                        <a:blip r:embed="rId8"/>
                        <a:srcRect/>
                        <a:stretch>
                          <a:fillRect/>
                        </a:stretch>
                      </p:blipFill>
                      <p:spPr bwMode="auto">
                        <a:xfrm>
                          <a:off x="2722563" y="1779588"/>
                          <a:ext cx="5740400" cy="758825"/>
                        </a:xfrm>
                        <a:prstGeom prst="rect">
                          <a:avLst/>
                        </a:prstGeom>
                        <a:noFill/>
                        <a:ln>
                          <a:noFill/>
                        </a:ln>
                        <a:effectLst/>
                      </p:spPr>
                    </p:pic>
                  </p:oleObj>
                </mc:Fallback>
              </mc:AlternateContent>
            </a:graphicData>
          </a:graphic>
        </p:graphicFrame>
        <p:sp>
          <p:nvSpPr>
            <p:cNvPr id="9" name="文本框 8"/>
            <p:cNvSpPr txBox="1"/>
            <p:nvPr/>
          </p:nvSpPr>
          <p:spPr>
            <a:xfrm>
              <a:off x="5580112" y="2490450"/>
              <a:ext cx="3384376" cy="369332"/>
            </a:xfrm>
            <a:prstGeom prst="rect">
              <a:avLst/>
            </a:prstGeom>
            <a:noFill/>
          </p:spPr>
          <p:txBody>
            <a:bodyPr wrap="square" rtlCol="0">
              <a:spAutoFit/>
            </a:bodyPr>
            <a:lstStyle/>
            <a:p>
              <a:pPr algn="r"/>
              <a:r>
                <a:rPr lang="zh-CN" altLang="en-US"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cs typeface="Times New Roman" panose="02020603050405020304" pitchFamily="18" charset="0"/>
                  <a:sym typeface="Symbol" panose="05050102010706020507" pitchFamily="18" charset="2"/>
                </a:rPr>
                <a:t>c</a:t>
              </a:r>
              <a:r>
                <a:rPr lang="zh-CN" altLang="en-US"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zh-CN" b="1" i="1" baseline="-25000" dirty="0">
                  <a:latin typeface="Times New Roman" panose="02020603050405020304" pitchFamily="18" charset="0"/>
                  <a:cs typeface="Times New Roman" panose="02020603050405020304" pitchFamily="18" charset="0"/>
                  <a:sym typeface="Symbol" panose="05050102010706020507" pitchFamily="18" charset="2"/>
                </a:rPr>
                <a:t>c</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为导体电位和电荷</a:t>
              </a:r>
              <a:endParaRPr lang="zh-CN" altLang="en-US" b="1" dirty="0">
                <a:latin typeface="Times New Roman" panose="02020603050405020304" pitchFamily="18" charset="0"/>
                <a:cs typeface="Times New Roman" panose="02020603050405020304" pitchFamily="18" charset="0"/>
              </a:endParaRPr>
            </a:p>
          </p:txBody>
        </p:sp>
      </p:grpSp>
      <p:grpSp>
        <p:nvGrpSpPr>
          <p:cNvPr id="13" name="组合 12"/>
          <p:cNvGrpSpPr/>
          <p:nvPr/>
        </p:nvGrpSpPr>
        <p:grpSpPr>
          <a:xfrm>
            <a:off x="1979712" y="2869233"/>
            <a:ext cx="4686597" cy="782637"/>
            <a:chOff x="1979712" y="2787774"/>
            <a:chExt cx="4686597" cy="782637"/>
          </a:xfrm>
        </p:grpSpPr>
        <p:sp>
          <p:nvSpPr>
            <p:cNvPr id="11" name="矩形 10"/>
            <p:cNvSpPr/>
            <p:nvPr/>
          </p:nvSpPr>
          <p:spPr>
            <a:xfrm>
              <a:off x="1979712" y="3003798"/>
              <a:ext cx="1217000" cy="400110"/>
            </a:xfrm>
            <a:prstGeom prst="rect">
              <a:avLst/>
            </a:prstGeom>
          </p:spPr>
          <p:txBody>
            <a:bodyPr wrap="none">
              <a:spAutoFit/>
            </a:bodyPr>
            <a:lstStyle/>
            <a:p>
              <a:r>
                <a:rPr kumimoji="1" lang="zh-CN" altLang="zh-CN"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孤立导体</a:t>
              </a:r>
              <a:endParaRPr kumimoji="1" lang="zh-CN" altLang="en-US"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Object 6"/>
            <p:cNvGraphicFramePr>
              <a:graphicFrameLocks noChangeAspect="1"/>
            </p:cNvGraphicFramePr>
            <p:nvPr>
              <p:extLst>
                <p:ext uri="{D42A27DB-BD31-4B8C-83A1-F6EECF244321}">
                  <p14:modId xmlns:p14="http://schemas.microsoft.com/office/powerpoint/2010/main" val="1094151789"/>
                </p:ext>
              </p:extLst>
            </p:nvPr>
          </p:nvGraphicFramePr>
          <p:xfrm>
            <a:off x="3419872" y="2787774"/>
            <a:ext cx="3246437" cy="782637"/>
          </p:xfrm>
          <a:graphic>
            <a:graphicData uri="http://schemas.openxmlformats.org/presentationml/2006/ole">
              <mc:AlternateContent xmlns:mc="http://schemas.openxmlformats.org/markup-compatibility/2006">
                <mc:Choice xmlns:v="urn:schemas-microsoft-com:vml" Requires="v">
                  <p:oleObj name="Equation" r:id="rId9" imgW="1803240" imgH="419040" progId="Equation.DSMT4">
                    <p:embed/>
                  </p:oleObj>
                </mc:Choice>
                <mc:Fallback>
                  <p:oleObj name="Equation" r:id="rId9" imgW="1803240" imgH="419040" progId="Equation.DSMT4">
                    <p:embed/>
                    <p:pic>
                      <p:nvPicPr>
                        <p:cNvPr id="5" name="Object 6"/>
                        <p:cNvPicPr>
                          <a:picLocks noChangeAspect="1" noChangeArrowheads="1"/>
                        </p:cNvPicPr>
                        <p:nvPr/>
                      </p:nvPicPr>
                      <p:blipFill>
                        <a:blip r:embed="rId10"/>
                        <a:srcRect/>
                        <a:stretch>
                          <a:fillRect/>
                        </a:stretch>
                      </p:blipFill>
                      <p:spPr bwMode="auto">
                        <a:xfrm>
                          <a:off x="3419872" y="2787774"/>
                          <a:ext cx="3246437" cy="782637"/>
                        </a:xfrm>
                        <a:prstGeom prst="rect">
                          <a:avLst/>
                        </a:prstGeom>
                        <a:noFill/>
                        <a:ln>
                          <a:noFill/>
                        </a:ln>
                        <a:effectLst/>
                      </p:spPr>
                    </p:pic>
                  </p:oleObj>
                </mc:Fallback>
              </mc:AlternateContent>
            </a:graphicData>
          </a:graphic>
        </p:graphicFrame>
      </p:grpSp>
      <p:sp>
        <p:nvSpPr>
          <p:cNvPr id="14" name="矩形 13"/>
          <p:cNvSpPr/>
          <p:nvPr/>
        </p:nvSpPr>
        <p:spPr>
          <a:xfrm>
            <a:off x="1470681" y="3651870"/>
            <a:ext cx="1733167" cy="400110"/>
          </a:xfrm>
          <a:prstGeom prst="rect">
            <a:avLst/>
          </a:prstGeom>
        </p:spPr>
        <p:txBody>
          <a:bodyPr wrap="none">
            <a:spAutoFit/>
          </a:bodyPr>
          <a:lstStyle/>
          <a:p>
            <a:r>
              <a:rPr kumimoji="1" lang="zh-CN" altLang="zh-CN"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双导体电容器</a:t>
            </a:r>
            <a:endParaRPr kumimoji="1" lang="zh-CN" altLang="en-US"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8" name="Object 6"/>
          <p:cNvGraphicFramePr>
            <a:graphicFrameLocks noChangeAspect="1"/>
          </p:cNvGraphicFramePr>
          <p:nvPr>
            <p:extLst>
              <p:ext uri="{D42A27DB-BD31-4B8C-83A1-F6EECF244321}">
                <p14:modId xmlns:p14="http://schemas.microsoft.com/office/powerpoint/2010/main" val="2600762457"/>
              </p:ext>
            </p:extLst>
          </p:nvPr>
        </p:nvGraphicFramePr>
        <p:xfrm>
          <a:off x="1436688" y="3940175"/>
          <a:ext cx="7200900" cy="782638"/>
        </p:xfrm>
        <a:graphic>
          <a:graphicData uri="http://schemas.openxmlformats.org/presentationml/2006/ole">
            <mc:AlternateContent xmlns:mc="http://schemas.openxmlformats.org/markup-compatibility/2006">
              <mc:Choice xmlns:v="urn:schemas-microsoft-com:vml" Requires="v">
                <p:oleObj name="Equation" r:id="rId11" imgW="4000320" imgH="419040" progId="Equation.DSMT4">
                  <p:embed/>
                </p:oleObj>
              </mc:Choice>
              <mc:Fallback>
                <p:oleObj name="Equation" r:id="rId11" imgW="4000320" imgH="419040" progId="Equation.DSMT4">
                  <p:embed/>
                  <p:pic>
                    <p:nvPicPr>
                      <p:cNvPr id="12" name="Object 6"/>
                      <p:cNvPicPr>
                        <a:picLocks noChangeAspect="1" noChangeArrowheads="1"/>
                      </p:cNvPicPr>
                      <p:nvPr/>
                    </p:nvPicPr>
                    <p:blipFill>
                      <a:blip r:embed="rId12"/>
                      <a:srcRect/>
                      <a:stretch>
                        <a:fillRect/>
                      </a:stretch>
                    </p:blipFill>
                    <p:spPr bwMode="auto">
                      <a:xfrm>
                        <a:off x="1436688" y="3940175"/>
                        <a:ext cx="7200900" cy="7826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4775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par>
                                <p:cTn id="14" presetID="22" presetClass="entr" presetSubtype="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27584" y="339502"/>
            <a:ext cx="7920880" cy="1094482"/>
            <a:chOff x="1403648" y="339502"/>
            <a:chExt cx="7920880" cy="1094482"/>
          </a:xfrm>
        </p:grpSpPr>
        <p:sp>
          <p:nvSpPr>
            <p:cNvPr id="9" name="矩形 8"/>
            <p:cNvSpPr/>
            <p:nvPr/>
          </p:nvSpPr>
          <p:spPr>
            <a:xfrm>
              <a:off x="1403648" y="339502"/>
              <a:ext cx="3209533" cy="400110"/>
            </a:xfrm>
            <a:prstGeom prst="rect">
              <a:avLst/>
            </a:prstGeom>
          </p:spPr>
          <p:txBody>
            <a:bodyPr wrap="none">
              <a:spAutoFit/>
            </a:bodyPr>
            <a:lstStyle/>
            <a:p>
              <a:r>
                <a:rPr kumimoji="1" lang="zh-CN" altLang="en-US" sz="2000" b="1" dirty="0">
                  <a:solidFill>
                    <a:srgbClr val="00ADA9"/>
                  </a:solidFill>
                  <a:latin typeface="Times New Roman" panose="02020603050405020304" pitchFamily="18" charset="0"/>
                  <a:cs typeface="Times New Roman" panose="02020603050405020304" pitchFamily="18" charset="0"/>
                </a:rPr>
                <a:t>具有</a:t>
              </a:r>
              <a:r>
                <a:rPr kumimoji="1" lang="en-US" altLang="zh-CN" sz="2000" b="1" i="1" dirty="0">
                  <a:solidFill>
                    <a:srgbClr val="00ADA9"/>
                  </a:solidFill>
                  <a:latin typeface="Times New Roman" panose="02020603050405020304" pitchFamily="18" charset="0"/>
                  <a:cs typeface="Times New Roman" panose="02020603050405020304" pitchFamily="18" charset="0"/>
                </a:rPr>
                <a:t>N</a:t>
              </a:r>
              <a:r>
                <a:rPr kumimoji="1" lang="zh-CN" altLang="en-US" sz="2000" b="1" dirty="0">
                  <a:solidFill>
                    <a:srgbClr val="00ADA9"/>
                  </a:solidFill>
                  <a:latin typeface="Times New Roman" panose="02020603050405020304" pitchFamily="18" charset="0"/>
                  <a:cs typeface="Times New Roman" panose="02020603050405020304" pitchFamily="18" charset="0"/>
                </a:rPr>
                <a:t>个多导体的静电系统</a:t>
              </a:r>
              <a:endParaRPr kumimoji="1" lang="zh-CN" altLang="en-US" sz="2000"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Object 6"/>
            <p:cNvGraphicFramePr>
              <a:graphicFrameLocks noChangeAspect="1"/>
            </p:cNvGraphicFramePr>
            <p:nvPr>
              <p:extLst>
                <p:ext uri="{D42A27DB-BD31-4B8C-83A1-F6EECF244321}">
                  <p14:modId xmlns:p14="http://schemas.microsoft.com/office/powerpoint/2010/main" val="6446985"/>
                </p:ext>
              </p:extLst>
            </p:nvPr>
          </p:nvGraphicFramePr>
          <p:xfrm>
            <a:off x="3635896" y="627534"/>
            <a:ext cx="1760538" cy="806450"/>
          </p:xfrm>
          <a:graphic>
            <a:graphicData uri="http://schemas.openxmlformats.org/presentationml/2006/ole">
              <mc:AlternateContent xmlns:mc="http://schemas.openxmlformats.org/markup-compatibility/2006">
                <mc:Choice xmlns:v="urn:schemas-microsoft-com:vml" Requires="v">
                  <p:oleObj name="Equation" r:id="rId3" imgW="977760" imgH="431640" progId="Equation.DSMT4">
                    <p:embed/>
                  </p:oleObj>
                </mc:Choice>
                <mc:Fallback>
                  <p:oleObj name="Equation" r:id="rId3" imgW="977760" imgH="431640" progId="Equation.DSMT4">
                    <p:embed/>
                    <p:pic>
                      <p:nvPicPr>
                        <p:cNvPr id="18" name="Object 6"/>
                        <p:cNvPicPr>
                          <a:picLocks noChangeAspect="1" noChangeArrowheads="1"/>
                        </p:cNvPicPr>
                        <p:nvPr/>
                      </p:nvPicPr>
                      <p:blipFill>
                        <a:blip r:embed="rId4"/>
                        <a:srcRect/>
                        <a:stretch>
                          <a:fillRect/>
                        </a:stretch>
                      </p:blipFill>
                      <p:spPr bwMode="auto">
                        <a:xfrm>
                          <a:off x="3635896" y="627534"/>
                          <a:ext cx="1760538" cy="806450"/>
                        </a:xfrm>
                        <a:prstGeom prst="rect">
                          <a:avLst/>
                        </a:prstGeom>
                        <a:noFill/>
                        <a:ln>
                          <a:noFill/>
                        </a:ln>
                        <a:effectLst/>
                      </p:spPr>
                    </p:pic>
                  </p:oleObj>
                </mc:Fallback>
              </mc:AlternateContent>
            </a:graphicData>
          </a:graphic>
        </p:graphicFrame>
        <p:sp>
          <p:nvSpPr>
            <p:cNvPr id="11" name="文本框 10"/>
            <p:cNvSpPr txBox="1"/>
            <p:nvPr/>
          </p:nvSpPr>
          <p:spPr>
            <a:xfrm>
              <a:off x="5724128" y="843558"/>
              <a:ext cx="3600400" cy="369332"/>
            </a:xfrm>
            <a:prstGeom prst="rect">
              <a:avLst/>
            </a:prstGeom>
            <a:noFill/>
          </p:spPr>
          <p:txBody>
            <a:bodyPr wrap="square" rtlCol="0">
              <a:spAutoFit/>
            </a:bodyPr>
            <a:lstStyle/>
            <a:p>
              <a:pPr algn="r"/>
              <a:r>
                <a:rPr lang="zh-CN" altLang="en-US"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zh-CN" altLang="en-US"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zh-CN" b="1" i="1"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分别为导体</a:t>
              </a:r>
              <a:r>
                <a:rPr lang="en-US" altLang="zh-CN" b="1" i="1" dirty="0" err="1">
                  <a:latin typeface="Times New Roman" panose="02020603050405020304" pitchFamily="18" charset="0"/>
                  <a:cs typeface="Times New Roman" panose="02020603050405020304" pitchFamily="18" charset="0"/>
                  <a:sym typeface="Symbol" panose="05050102010706020507" pitchFamily="18" charset="2"/>
                </a:rPr>
                <a:t>i</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上的电位和电荷</a:t>
              </a:r>
              <a:endParaRPr lang="zh-CN" altLang="en-US" b="1" dirty="0">
                <a:latin typeface="Times New Roman" panose="02020603050405020304" pitchFamily="18" charset="0"/>
                <a:cs typeface="Times New Roman" panose="02020603050405020304" pitchFamily="18" charset="0"/>
              </a:endParaRPr>
            </a:p>
          </p:txBody>
        </p:sp>
      </p:grpSp>
      <p:sp>
        <p:nvSpPr>
          <p:cNvPr id="17" name="矩形 16"/>
          <p:cNvSpPr/>
          <p:nvPr/>
        </p:nvSpPr>
        <p:spPr>
          <a:xfrm>
            <a:off x="899592" y="1491630"/>
            <a:ext cx="4305987" cy="400110"/>
          </a:xfrm>
          <a:prstGeom prst="rect">
            <a:avLst/>
          </a:prstGeom>
        </p:spPr>
        <p:txBody>
          <a:bodyPr wrap="none">
            <a:spAutoFit/>
          </a:bodyPr>
          <a:lstStyle/>
          <a:p>
            <a:r>
              <a:rPr kumimoji="1" lang="zh-CN" altLang="en-US" sz="2000" b="1" dirty="0">
                <a:solidFill>
                  <a:srgbClr val="00ADA9"/>
                </a:solidFill>
                <a:latin typeface="Times New Roman" panose="02020603050405020304" pitchFamily="18" charset="0"/>
                <a:cs typeface="Times New Roman" panose="02020603050405020304" pitchFamily="18" charset="0"/>
              </a:rPr>
              <a:t>若这</a:t>
            </a:r>
            <a:r>
              <a:rPr kumimoji="1" lang="en-US" altLang="zh-CN" sz="2000" b="1" i="1" dirty="0">
                <a:solidFill>
                  <a:srgbClr val="00ADA9"/>
                </a:solidFill>
                <a:latin typeface="Times New Roman" panose="02020603050405020304" pitchFamily="18" charset="0"/>
                <a:cs typeface="Times New Roman" panose="02020603050405020304" pitchFamily="18" charset="0"/>
              </a:rPr>
              <a:t>N</a:t>
            </a:r>
            <a:r>
              <a:rPr kumimoji="1" lang="zh-CN" altLang="en-US" sz="2000" b="1" dirty="0">
                <a:solidFill>
                  <a:srgbClr val="00ADA9"/>
                </a:solidFill>
                <a:latin typeface="Times New Roman" panose="02020603050405020304" pitchFamily="18" charset="0"/>
                <a:cs typeface="Times New Roman" panose="02020603050405020304" pitchFamily="18" charset="0"/>
              </a:rPr>
              <a:t>个多导体系统为静电独立系统</a:t>
            </a:r>
          </a:p>
        </p:txBody>
      </p:sp>
      <p:graphicFrame>
        <p:nvGraphicFramePr>
          <p:cNvPr id="18" name="Object 6"/>
          <p:cNvGraphicFramePr>
            <a:graphicFrameLocks noChangeAspect="1"/>
          </p:cNvGraphicFramePr>
          <p:nvPr>
            <p:extLst>
              <p:ext uri="{D42A27DB-BD31-4B8C-83A1-F6EECF244321}">
                <p14:modId xmlns:p14="http://schemas.microsoft.com/office/powerpoint/2010/main" val="3596919479"/>
              </p:ext>
            </p:extLst>
          </p:nvPr>
        </p:nvGraphicFramePr>
        <p:xfrm>
          <a:off x="1475656" y="1779662"/>
          <a:ext cx="6677025" cy="1019175"/>
        </p:xfrm>
        <a:graphic>
          <a:graphicData uri="http://schemas.openxmlformats.org/presentationml/2006/ole">
            <mc:AlternateContent xmlns:mc="http://schemas.openxmlformats.org/markup-compatibility/2006">
              <mc:Choice xmlns:v="urn:schemas-microsoft-com:vml" Requires="v">
                <p:oleObj name="Equation" r:id="rId5" imgW="3708360" imgH="545760" progId="Equation.DSMT4">
                  <p:embed/>
                </p:oleObj>
              </mc:Choice>
              <mc:Fallback>
                <p:oleObj name="Equation" r:id="rId5" imgW="3708360" imgH="545760" progId="Equation.DSMT4">
                  <p:embed/>
                  <p:pic>
                    <p:nvPicPr>
                      <p:cNvPr id="10" name="Object 6"/>
                      <p:cNvPicPr>
                        <a:picLocks noChangeAspect="1" noChangeArrowheads="1"/>
                      </p:cNvPicPr>
                      <p:nvPr/>
                    </p:nvPicPr>
                    <p:blipFill>
                      <a:blip r:embed="rId6"/>
                      <a:srcRect/>
                      <a:stretch>
                        <a:fillRect/>
                      </a:stretch>
                    </p:blipFill>
                    <p:spPr bwMode="auto">
                      <a:xfrm>
                        <a:off x="1475656" y="1779662"/>
                        <a:ext cx="6677025" cy="1019175"/>
                      </a:xfrm>
                      <a:prstGeom prst="rect">
                        <a:avLst/>
                      </a:prstGeom>
                      <a:noFill/>
                      <a:ln>
                        <a:noFill/>
                      </a:ln>
                      <a:effectLst/>
                    </p:spPr>
                  </p:pic>
                </p:oleObj>
              </mc:Fallback>
            </mc:AlternateContent>
          </a:graphicData>
        </a:graphic>
      </p:graphicFrame>
      <p:sp>
        <p:nvSpPr>
          <p:cNvPr id="19" name="下箭头 18"/>
          <p:cNvSpPr/>
          <p:nvPr/>
        </p:nvSpPr>
        <p:spPr>
          <a:xfrm>
            <a:off x="5652120" y="2787774"/>
            <a:ext cx="288032" cy="360040"/>
          </a:xfrm>
          <a:prstGeom prst="downArrow">
            <a:avLst/>
          </a:prstGeom>
          <a:solidFill>
            <a:srgbClr val="00A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165578322"/>
              </p:ext>
            </p:extLst>
          </p:nvPr>
        </p:nvGraphicFramePr>
        <p:xfrm>
          <a:off x="6300192" y="2781672"/>
          <a:ext cx="2352675" cy="438150"/>
        </p:xfrm>
        <a:graphic>
          <a:graphicData uri="http://schemas.openxmlformats.org/presentationml/2006/ole">
            <mc:AlternateContent xmlns:mc="http://schemas.openxmlformats.org/markup-compatibility/2006">
              <mc:Choice xmlns:v="urn:schemas-microsoft-com:vml" Requires="v">
                <p:oleObj name="Equation" r:id="rId7" imgW="2349500" imgH="444500" progId="Equation.DSMT4">
                  <p:embed/>
                </p:oleObj>
              </mc:Choice>
              <mc:Fallback>
                <p:oleObj name="Equation" r:id="rId7" imgW="2349500" imgH="4445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192" y="2781672"/>
                        <a:ext cx="23526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187480770"/>
              </p:ext>
            </p:extLst>
          </p:nvPr>
        </p:nvGraphicFramePr>
        <p:xfrm>
          <a:off x="3635896" y="2787774"/>
          <a:ext cx="1862138" cy="438150"/>
        </p:xfrm>
        <a:graphic>
          <a:graphicData uri="http://schemas.openxmlformats.org/presentationml/2006/ole">
            <mc:AlternateContent xmlns:mc="http://schemas.openxmlformats.org/markup-compatibility/2006">
              <mc:Choice xmlns:v="urn:schemas-microsoft-com:vml" Requires="v">
                <p:oleObj name="Equation" r:id="rId9" imgW="1866600" imgH="444240" progId="Equation.DSMT4">
                  <p:embed/>
                </p:oleObj>
              </mc:Choice>
              <mc:Fallback>
                <p:oleObj name="Equation" r:id="rId9" imgW="1866600" imgH="444240" progId="Equation.DSMT4">
                  <p:embed/>
                  <p:pic>
                    <p:nvPicPr>
                      <p:cNvPr id="0" name="Object 8"/>
                      <p:cNvPicPr>
                        <a:picLocks noChangeAspect="1" noChangeArrowheads="1"/>
                      </p:cNvPicPr>
                      <p:nvPr/>
                    </p:nvPicPr>
                    <p:blipFill>
                      <a:blip r:embed="rId10"/>
                      <a:srcRect/>
                      <a:stretch>
                        <a:fillRect/>
                      </a:stretch>
                    </p:blipFill>
                    <p:spPr bwMode="auto">
                      <a:xfrm>
                        <a:off x="3635896" y="2787774"/>
                        <a:ext cx="186213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6"/>
          <p:cNvGraphicFramePr>
            <a:graphicFrameLocks noChangeAspect="1"/>
          </p:cNvGraphicFramePr>
          <p:nvPr>
            <p:extLst>
              <p:ext uri="{D42A27DB-BD31-4B8C-83A1-F6EECF244321}">
                <p14:modId xmlns:p14="http://schemas.microsoft.com/office/powerpoint/2010/main" val="1068868514"/>
              </p:ext>
            </p:extLst>
          </p:nvPr>
        </p:nvGraphicFramePr>
        <p:xfrm>
          <a:off x="5182691" y="3181648"/>
          <a:ext cx="3133725" cy="830262"/>
        </p:xfrm>
        <a:graphic>
          <a:graphicData uri="http://schemas.openxmlformats.org/presentationml/2006/ole">
            <mc:AlternateContent xmlns:mc="http://schemas.openxmlformats.org/markup-compatibility/2006">
              <mc:Choice xmlns:v="urn:schemas-microsoft-com:vml" Requires="v">
                <p:oleObj name="Equation" r:id="rId11" imgW="1739880" imgH="444240" progId="Equation.DSMT4">
                  <p:embed/>
                </p:oleObj>
              </mc:Choice>
              <mc:Fallback>
                <p:oleObj name="Equation" r:id="rId11" imgW="1739880" imgH="444240" progId="Equation.DSMT4">
                  <p:embed/>
                  <p:pic>
                    <p:nvPicPr>
                      <p:cNvPr id="18" name="Object 6"/>
                      <p:cNvPicPr>
                        <a:picLocks noChangeAspect="1" noChangeArrowheads="1"/>
                      </p:cNvPicPr>
                      <p:nvPr/>
                    </p:nvPicPr>
                    <p:blipFill>
                      <a:blip r:embed="rId12"/>
                      <a:srcRect/>
                      <a:stretch>
                        <a:fillRect/>
                      </a:stretch>
                    </p:blipFill>
                    <p:spPr bwMode="auto">
                      <a:xfrm>
                        <a:off x="5182691" y="3181648"/>
                        <a:ext cx="3133725" cy="830262"/>
                      </a:xfrm>
                      <a:prstGeom prst="rect">
                        <a:avLst/>
                      </a:prstGeom>
                      <a:noFill/>
                      <a:ln>
                        <a:noFill/>
                      </a:ln>
                      <a:effectLst/>
                    </p:spPr>
                  </p:pic>
                </p:oleObj>
              </mc:Fallback>
            </mc:AlternateContent>
          </a:graphicData>
        </a:graphic>
      </p:graphicFrame>
      <p:graphicFrame>
        <p:nvGraphicFramePr>
          <p:cNvPr id="25" name="Object 6"/>
          <p:cNvGraphicFramePr>
            <a:graphicFrameLocks noChangeAspect="1"/>
          </p:cNvGraphicFramePr>
          <p:nvPr>
            <p:extLst>
              <p:ext uri="{D42A27DB-BD31-4B8C-83A1-F6EECF244321}">
                <p14:modId xmlns:p14="http://schemas.microsoft.com/office/powerpoint/2010/main" val="1133419449"/>
              </p:ext>
            </p:extLst>
          </p:nvPr>
        </p:nvGraphicFramePr>
        <p:xfrm>
          <a:off x="539552" y="3183235"/>
          <a:ext cx="3657600" cy="828675"/>
        </p:xfrm>
        <a:graphic>
          <a:graphicData uri="http://schemas.openxmlformats.org/presentationml/2006/ole">
            <mc:AlternateContent xmlns:mc="http://schemas.openxmlformats.org/markup-compatibility/2006">
              <mc:Choice xmlns:v="urn:schemas-microsoft-com:vml" Requires="v">
                <p:oleObj name="Equation" r:id="rId13" imgW="2031840" imgH="444240" progId="Equation.DSMT4">
                  <p:embed/>
                </p:oleObj>
              </mc:Choice>
              <mc:Fallback>
                <p:oleObj name="Equation" r:id="rId13" imgW="2031840" imgH="444240" progId="Equation.DSMT4">
                  <p:embed/>
                  <p:pic>
                    <p:nvPicPr>
                      <p:cNvPr id="24" name="Object 6"/>
                      <p:cNvPicPr>
                        <a:picLocks noChangeAspect="1" noChangeArrowheads="1"/>
                      </p:cNvPicPr>
                      <p:nvPr/>
                    </p:nvPicPr>
                    <p:blipFill>
                      <a:blip r:embed="rId14"/>
                      <a:srcRect/>
                      <a:stretch>
                        <a:fillRect/>
                      </a:stretch>
                    </p:blipFill>
                    <p:spPr bwMode="auto">
                      <a:xfrm>
                        <a:off x="539552" y="3183235"/>
                        <a:ext cx="3657600" cy="828675"/>
                      </a:xfrm>
                      <a:prstGeom prst="rect">
                        <a:avLst/>
                      </a:prstGeom>
                      <a:noFill/>
                      <a:ln>
                        <a:noFill/>
                      </a:ln>
                      <a:effectLst/>
                    </p:spPr>
                  </p:pic>
                </p:oleObj>
              </mc:Fallback>
            </mc:AlternateContent>
          </a:graphicData>
        </a:graphic>
      </p:graphicFrame>
      <p:sp>
        <p:nvSpPr>
          <p:cNvPr id="26" name="右箭头 25"/>
          <p:cNvSpPr/>
          <p:nvPr/>
        </p:nvSpPr>
        <p:spPr>
          <a:xfrm rot="10600200">
            <a:off x="4419996" y="3443969"/>
            <a:ext cx="431899" cy="292700"/>
          </a:xfrm>
          <a:prstGeom prst="rightArrow">
            <a:avLst/>
          </a:prstGeom>
          <a:solidFill>
            <a:srgbClr val="00A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251520" y="4077263"/>
            <a:ext cx="8640960" cy="923330"/>
            <a:chOff x="753243" y="4766864"/>
            <a:chExt cx="8260156" cy="923330"/>
          </a:xfrm>
        </p:grpSpPr>
        <p:sp>
          <p:nvSpPr>
            <p:cNvPr id="30" name="矩形 29"/>
            <p:cNvSpPr/>
            <p:nvPr/>
          </p:nvSpPr>
          <p:spPr>
            <a:xfrm>
              <a:off x="1510424" y="4766864"/>
              <a:ext cx="7502975" cy="923330"/>
            </a:xfrm>
            <a:prstGeom prst="rect">
              <a:avLst/>
            </a:prstGeom>
          </p:spPr>
          <p:txBody>
            <a:bodyPr wrap="square">
              <a:spAutoFit/>
            </a:bodyPr>
            <a:lstStyle/>
            <a:p>
              <a:pPr>
                <a:lnSpc>
                  <a:spcPct val="150000"/>
                </a:lnSpc>
                <a:spcBef>
                  <a:spcPts val="600"/>
                </a:spcBef>
                <a:spcAft>
                  <a:spcPts val="600"/>
                </a:spcAft>
                <a:buClr>
                  <a:srgbClr val="00ADA9"/>
                </a:buClr>
              </a:pPr>
              <a:r>
                <a:rPr lang="zh-CN" altLang="zh-CN" b="1" dirty="0"/>
                <a:t>系统中的静电能量分布于导体两两之间的部分电容中；并且静电总能量等于所有部分电容存储的电能量总和。</a:t>
              </a:r>
              <a:endParaRPr lang="zh-CN" altLang="en-US" sz="2000" b="1" dirty="0">
                <a:latin typeface="Times New Roman" panose="02020603050405020304" pitchFamily="18" charset="0"/>
                <a:cs typeface="Times New Roman" panose="02020603050405020304" pitchFamily="18" charset="0"/>
              </a:endParaRPr>
            </a:p>
          </p:txBody>
        </p:sp>
        <p:sp>
          <p:nvSpPr>
            <p:cNvPr id="31" name="动作按钮: 信息 30">
              <a:hlinkClick r:id="" action="ppaction://noaction" highlightClick="1"/>
            </p:cNvPr>
            <p:cNvSpPr/>
            <p:nvPr/>
          </p:nvSpPr>
          <p:spPr>
            <a:xfrm>
              <a:off x="753243" y="4845527"/>
              <a:ext cx="711680" cy="720080"/>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rgbClr val="F98637"/>
                </a:solidFill>
              </a:endParaRPr>
            </a:p>
          </p:txBody>
        </p:sp>
      </p:grpSp>
    </p:spTree>
    <p:extLst>
      <p:ext uri="{BB962C8B-B14F-4D97-AF65-F5344CB8AC3E}">
        <p14:creationId xmlns:p14="http://schemas.microsoft.com/office/powerpoint/2010/main" val="203378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par>
                                <p:cTn id="13" presetID="22" presetClass="entr" presetSubtype="1"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par>
                                <p:cTn id="24" presetID="22" presetClass="entr" presetSubtype="1"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par>
                                <p:cTn id="37" presetID="22" presetClass="entr" presetSubtype="1"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A42F89-C4FD-4BB1-982B-5F5837E92C9E}"/>
              </a:ext>
            </a:extLst>
          </p:cNvPr>
          <p:cNvSpPr/>
          <p:nvPr/>
        </p:nvSpPr>
        <p:spPr>
          <a:xfrm>
            <a:off x="196082" y="1347614"/>
            <a:ext cx="700833" cy="400110"/>
          </a:xfrm>
          <a:prstGeom prst="rect">
            <a:avLst/>
          </a:prstGeom>
        </p:spPr>
        <p:txBody>
          <a:bodyPr wrap="none">
            <a:spAutoFit/>
          </a:bodyPr>
          <a:lstStyle/>
          <a:p>
            <a:r>
              <a:rPr lang="zh-CN" altLang="zh-CN" sz="2000" b="1" dirty="0">
                <a:cs typeface="Times New Roman" panose="02020603050405020304" pitchFamily="18" charset="0"/>
              </a:rPr>
              <a:t>解：</a:t>
            </a:r>
            <a:endParaRPr lang="zh-CN" altLang="en-US" sz="2000" b="1" dirty="0"/>
          </a:p>
        </p:txBody>
      </p:sp>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107504" y="152300"/>
            <a:ext cx="8856984" cy="10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1】</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半径为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a</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 </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的球形空间内均匀分布有电荷体密度为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ρ</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的电荷，试求静电场能量。</a:t>
            </a:r>
          </a:p>
        </p:txBody>
      </p:sp>
      <p:graphicFrame>
        <p:nvGraphicFramePr>
          <p:cNvPr id="24" name="Object 1031"/>
          <p:cNvGraphicFramePr>
            <a:graphicFrameLocks noChangeAspect="1"/>
          </p:cNvGraphicFramePr>
          <p:nvPr>
            <p:extLst>
              <p:ext uri="{D42A27DB-BD31-4B8C-83A1-F6EECF244321}">
                <p14:modId xmlns:p14="http://schemas.microsoft.com/office/powerpoint/2010/main" val="553982349"/>
              </p:ext>
            </p:extLst>
          </p:nvPr>
        </p:nvGraphicFramePr>
        <p:xfrm>
          <a:off x="5364088" y="768718"/>
          <a:ext cx="3024336" cy="1659016"/>
        </p:xfrm>
        <a:graphic>
          <a:graphicData uri="http://schemas.openxmlformats.org/presentationml/2006/ole">
            <mc:AlternateContent xmlns:mc="http://schemas.openxmlformats.org/markup-compatibility/2006">
              <mc:Choice xmlns:v="urn:schemas-microsoft-com:vml" Requires="v">
                <p:oleObj name="Equation" r:id="rId3" imgW="1739880" imgH="939600" progId="Equation.DSMT4">
                  <p:embed/>
                </p:oleObj>
              </mc:Choice>
              <mc:Fallback>
                <p:oleObj name="Equation" r:id="rId3" imgW="1739880" imgH="939600" progId="Equation.DSMT4">
                  <p:embed/>
                  <p:pic>
                    <p:nvPicPr>
                      <p:cNvPr id="561159" name="Object 1031"/>
                      <p:cNvPicPr>
                        <a:picLocks noChangeAspect="1" noChangeArrowheads="1"/>
                      </p:cNvPicPr>
                      <p:nvPr/>
                    </p:nvPicPr>
                    <p:blipFill>
                      <a:blip r:embed="rId4"/>
                      <a:srcRect/>
                      <a:stretch>
                        <a:fillRect/>
                      </a:stretch>
                    </p:blipFill>
                    <p:spPr bwMode="auto">
                      <a:xfrm>
                        <a:off x="5364088" y="768718"/>
                        <a:ext cx="3024336" cy="1659016"/>
                      </a:xfrm>
                      <a:prstGeom prst="rect">
                        <a:avLst/>
                      </a:prstGeom>
                      <a:noFill/>
                    </p:spPr>
                  </p:pic>
                </p:oleObj>
              </mc:Fallback>
            </mc:AlternateContent>
          </a:graphicData>
        </a:graphic>
      </p:graphicFrame>
      <p:sp>
        <p:nvSpPr>
          <p:cNvPr id="25" name="Text Box 1035"/>
          <p:cNvSpPr txBox="1">
            <a:spLocks noChangeArrowheads="1"/>
          </p:cNvSpPr>
          <p:nvPr/>
        </p:nvSpPr>
        <p:spPr bwMode="auto">
          <a:xfrm>
            <a:off x="755576" y="1347614"/>
            <a:ext cx="45365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0"/>
              </a:spcBef>
              <a:buClrTx/>
              <a:buSz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根据高斯定律可求得空间中的电场分布</a:t>
            </a:r>
          </a:p>
        </p:txBody>
      </p:sp>
      <p:graphicFrame>
        <p:nvGraphicFramePr>
          <p:cNvPr id="26" name="Object 1038"/>
          <p:cNvGraphicFramePr>
            <a:graphicFrameLocks noChangeAspect="1"/>
          </p:cNvGraphicFramePr>
          <p:nvPr>
            <p:extLst>
              <p:ext uri="{D42A27DB-BD31-4B8C-83A1-F6EECF244321}">
                <p14:modId xmlns:p14="http://schemas.microsoft.com/office/powerpoint/2010/main" val="2628480201"/>
              </p:ext>
            </p:extLst>
          </p:nvPr>
        </p:nvGraphicFramePr>
        <p:xfrm>
          <a:off x="251520" y="2571750"/>
          <a:ext cx="8568952" cy="2337183"/>
        </p:xfrm>
        <a:graphic>
          <a:graphicData uri="http://schemas.openxmlformats.org/presentationml/2006/ole">
            <mc:AlternateContent xmlns:mc="http://schemas.openxmlformats.org/markup-compatibility/2006">
              <mc:Choice xmlns:v="urn:schemas-microsoft-com:vml" Requires="v">
                <p:oleObj name="Equation" r:id="rId5" imgW="5054400" imgH="1396800" progId="Equation.DSMT4">
                  <p:embed/>
                </p:oleObj>
              </mc:Choice>
              <mc:Fallback>
                <p:oleObj name="Equation" r:id="rId5" imgW="5054400" imgH="1396800" progId="Equation.DSMT4">
                  <p:embed/>
                  <p:pic>
                    <p:nvPicPr>
                      <p:cNvPr id="485389" name="Object 1038"/>
                      <p:cNvPicPr>
                        <a:picLocks noChangeAspect="1" noChangeArrowheads="1"/>
                      </p:cNvPicPr>
                      <p:nvPr/>
                    </p:nvPicPr>
                    <p:blipFill>
                      <a:blip r:embed="rId6"/>
                      <a:srcRect/>
                      <a:stretch>
                        <a:fillRect/>
                      </a:stretch>
                    </p:blipFill>
                    <p:spPr bwMode="auto">
                      <a:xfrm>
                        <a:off x="251520" y="2571750"/>
                        <a:ext cx="8568952" cy="2337183"/>
                      </a:xfrm>
                      <a:prstGeom prst="rect">
                        <a:avLst/>
                      </a:prstGeom>
                      <a:noFill/>
                    </p:spPr>
                  </p:pic>
                </p:oleObj>
              </mc:Fallback>
            </mc:AlternateContent>
          </a:graphicData>
        </a:graphic>
      </p:graphicFrame>
      <p:sp>
        <p:nvSpPr>
          <p:cNvPr id="3" name="矩形 2"/>
          <p:cNvSpPr/>
          <p:nvPr/>
        </p:nvSpPr>
        <p:spPr>
          <a:xfrm>
            <a:off x="762055" y="1995686"/>
            <a:ext cx="4314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buFont typeface="Wingdings" panose="05000000000000000000" pitchFamily="2" charset="2"/>
              <a:buNone/>
            </a:pPr>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由此可得分布于空间中的电场总能量</a:t>
            </a:r>
          </a:p>
        </p:txBody>
      </p:sp>
    </p:spTree>
    <p:extLst>
      <p:ext uri="{BB962C8B-B14F-4D97-AF65-F5344CB8AC3E}">
        <p14:creationId xmlns:p14="http://schemas.microsoft.com/office/powerpoint/2010/main" val="319216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2000"/>
                                        <p:tgtEl>
                                          <p:spTgt spid="25"/>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2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107504" y="152300"/>
            <a:ext cx="64087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2】</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计算图示面积为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S</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，间距为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d</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的介质填充平板电容器中的电场能量。</a:t>
            </a:r>
          </a:p>
        </p:txBody>
      </p:sp>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123478"/>
            <a:ext cx="2448272" cy="1512168"/>
          </a:xfrm>
          <a:prstGeom prst="rect">
            <a:avLst/>
          </a:prstGeom>
          <a:noFill/>
        </p:spPr>
      </p:pic>
      <p:sp>
        <p:nvSpPr>
          <p:cNvPr id="4" name="矩形 3">
            <a:extLst>
              <a:ext uri="{FF2B5EF4-FFF2-40B4-BE49-F238E27FC236}">
                <a16:creationId xmlns:a16="http://schemas.microsoft.com/office/drawing/2014/main" id="{26A42F89-C4FD-4BB1-982B-5F5837E92C9E}"/>
              </a:ext>
            </a:extLst>
          </p:cNvPr>
          <p:cNvSpPr/>
          <p:nvPr/>
        </p:nvSpPr>
        <p:spPr>
          <a:xfrm>
            <a:off x="251520" y="1347614"/>
            <a:ext cx="700833" cy="400110"/>
          </a:xfrm>
          <a:prstGeom prst="rect">
            <a:avLst/>
          </a:prstGeom>
        </p:spPr>
        <p:txBody>
          <a:bodyPr wrap="none">
            <a:spAutoFit/>
          </a:bodyPr>
          <a:lstStyle/>
          <a:p>
            <a:r>
              <a:rPr lang="zh-CN" altLang="zh-CN" sz="2000" b="1" dirty="0">
                <a:cs typeface="Times New Roman" panose="02020603050405020304" pitchFamily="18" charset="0"/>
              </a:rPr>
              <a:t>解：</a:t>
            </a:r>
            <a:endParaRPr lang="zh-CN" altLang="en-US" sz="2000" b="1" dirty="0"/>
          </a:p>
        </p:txBody>
      </p:sp>
      <p:sp>
        <p:nvSpPr>
          <p:cNvPr id="5" name="矩形 4"/>
          <p:cNvSpPr/>
          <p:nvPr/>
        </p:nvSpPr>
        <p:spPr>
          <a:xfrm>
            <a:off x="971600" y="1379552"/>
            <a:ext cx="2249334" cy="400110"/>
          </a:xfrm>
          <a:prstGeom prst="rect">
            <a:avLst/>
          </a:prstGeom>
        </p:spPr>
        <p:txBody>
          <a:bodyPr wrap="none">
            <a:spAutoFit/>
          </a:bodyPr>
          <a:lstStyle/>
          <a:p>
            <a:r>
              <a:rPr lang="zh-CN" altLang="zh-CN" sz="2000" b="1" dirty="0">
                <a:cs typeface="Times New Roman" panose="02020603050405020304" pitchFamily="18" charset="0"/>
              </a:rPr>
              <a:t>该电容器的电容为</a:t>
            </a:r>
          </a:p>
        </p:txBody>
      </p:sp>
      <p:graphicFrame>
        <p:nvGraphicFramePr>
          <p:cNvPr id="6" name="Object 13"/>
          <p:cNvGraphicFramePr>
            <a:graphicFrameLocks noChangeAspect="1"/>
          </p:cNvGraphicFramePr>
          <p:nvPr>
            <p:extLst>
              <p:ext uri="{D42A27DB-BD31-4B8C-83A1-F6EECF244321}">
                <p14:modId xmlns:p14="http://schemas.microsoft.com/office/powerpoint/2010/main" val="851323814"/>
              </p:ext>
            </p:extLst>
          </p:nvPr>
        </p:nvGraphicFramePr>
        <p:xfrm>
          <a:off x="2699792" y="1779662"/>
          <a:ext cx="2582841" cy="792088"/>
        </p:xfrm>
        <a:graphic>
          <a:graphicData uri="http://schemas.openxmlformats.org/presentationml/2006/ole">
            <mc:AlternateContent xmlns:mc="http://schemas.openxmlformats.org/markup-compatibility/2006">
              <mc:Choice xmlns:v="urn:schemas-microsoft-com:vml" Requires="v">
                <p:oleObj name="Equation" r:id="rId3" imgW="1269720" imgH="406080" progId="Equation.DSMT4">
                  <p:embed/>
                </p:oleObj>
              </mc:Choice>
              <mc:Fallback>
                <p:oleObj name="Equation" r:id="rId3" imgW="1269720" imgH="406080" progId="Equation.DSMT4">
                  <p:embed/>
                  <p:pic>
                    <p:nvPicPr>
                      <p:cNvPr id="8" name="Object 13"/>
                      <p:cNvPicPr>
                        <a:picLocks noChangeAspect="1" noChangeArrowheads="1"/>
                      </p:cNvPicPr>
                      <p:nvPr/>
                    </p:nvPicPr>
                    <p:blipFill>
                      <a:blip r:embed="rId4"/>
                      <a:srcRect/>
                      <a:stretch>
                        <a:fillRect/>
                      </a:stretch>
                    </p:blipFill>
                    <p:spPr bwMode="auto">
                      <a:xfrm>
                        <a:off x="2699792" y="1779662"/>
                        <a:ext cx="2582841" cy="792088"/>
                      </a:xfrm>
                      <a:prstGeom prst="rect">
                        <a:avLst/>
                      </a:prstGeom>
                      <a:noFill/>
                    </p:spPr>
                  </p:pic>
                </p:oleObj>
              </mc:Fallback>
            </mc:AlternateContent>
          </a:graphicData>
        </a:graphic>
      </p:graphicFrame>
      <p:grpSp>
        <p:nvGrpSpPr>
          <p:cNvPr id="10" name="组合 9"/>
          <p:cNvGrpSpPr/>
          <p:nvPr/>
        </p:nvGrpSpPr>
        <p:grpSpPr>
          <a:xfrm>
            <a:off x="971600" y="2715766"/>
            <a:ext cx="8064896" cy="2025516"/>
            <a:chOff x="971600" y="2715766"/>
            <a:chExt cx="8064896" cy="2025516"/>
          </a:xfrm>
        </p:grpSpPr>
        <p:sp>
          <p:nvSpPr>
            <p:cNvPr id="7" name="矩形 6"/>
            <p:cNvSpPr/>
            <p:nvPr/>
          </p:nvSpPr>
          <p:spPr>
            <a:xfrm>
              <a:off x="971600" y="2715766"/>
              <a:ext cx="2507418" cy="400110"/>
            </a:xfrm>
            <a:prstGeom prst="rect">
              <a:avLst/>
            </a:prstGeom>
          </p:spPr>
          <p:txBody>
            <a:bodyPr wrap="none">
              <a:spAutoFit/>
            </a:bodyPr>
            <a:lstStyle/>
            <a:p>
              <a:r>
                <a:rPr lang="zh-CN" altLang="en-US" sz="2000" b="1" dirty="0">
                  <a:cs typeface="Times New Roman" panose="02020603050405020304" pitchFamily="18" charset="0"/>
                </a:rPr>
                <a:t>因此，其电场储能为</a:t>
              </a:r>
              <a:endParaRPr lang="zh-CN" altLang="zh-CN" sz="2000" b="1" dirty="0">
                <a:cs typeface="Times New Roman" panose="02020603050405020304" pitchFamily="18" charset="0"/>
              </a:endParaRPr>
            </a:p>
          </p:txBody>
        </p:sp>
        <p:graphicFrame>
          <p:nvGraphicFramePr>
            <p:cNvPr id="8" name="Object 13"/>
            <p:cNvGraphicFramePr>
              <a:graphicFrameLocks noChangeAspect="1"/>
            </p:cNvGraphicFramePr>
            <p:nvPr>
              <p:extLst>
                <p:ext uri="{D42A27DB-BD31-4B8C-83A1-F6EECF244321}">
                  <p14:modId xmlns:p14="http://schemas.microsoft.com/office/powerpoint/2010/main" val="2378971830"/>
                </p:ext>
              </p:extLst>
            </p:nvPr>
          </p:nvGraphicFramePr>
          <p:xfrm>
            <a:off x="2555776" y="3291830"/>
            <a:ext cx="3692971" cy="909109"/>
          </p:xfrm>
          <a:graphic>
            <a:graphicData uri="http://schemas.openxmlformats.org/presentationml/2006/ole">
              <mc:AlternateContent xmlns:mc="http://schemas.openxmlformats.org/markup-compatibility/2006">
                <mc:Choice xmlns:v="urn:schemas-microsoft-com:vml" Requires="v">
                  <p:oleObj name="Equation" r:id="rId5" imgW="1828800" imgH="469800" progId="Equation.DSMT4">
                    <p:embed/>
                  </p:oleObj>
                </mc:Choice>
                <mc:Fallback>
                  <p:oleObj name="Equation" r:id="rId5" imgW="1828800" imgH="469800" progId="Equation.DSMT4">
                    <p:embed/>
                    <p:pic>
                      <p:nvPicPr>
                        <p:cNvPr id="6" name="Object 13"/>
                        <p:cNvPicPr>
                          <a:picLocks noChangeAspect="1" noChangeArrowheads="1"/>
                        </p:cNvPicPr>
                        <p:nvPr/>
                      </p:nvPicPr>
                      <p:blipFill>
                        <a:blip r:embed="rId6"/>
                        <a:srcRect/>
                        <a:stretch>
                          <a:fillRect/>
                        </a:stretch>
                      </p:blipFill>
                      <p:spPr bwMode="auto">
                        <a:xfrm>
                          <a:off x="2555776" y="3291830"/>
                          <a:ext cx="3692971" cy="909109"/>
                        </a:xfrm>
                        <a:prstGeom prst="rect">
                          <a:avLst/>
                        </a:prstGeom>
                        <a:noFill/>
                      </p:spPr>
                    </p:pic>
                  </p:oleObj>
                </mc:Fallback>
              </mc:AlternateContent>
            </a:graphicData>
          </a:graphic>
        </p:graphicFrame>
        <p:sp>
          <p:nvSpPr>
            <p:cNvPr id="9" name="矩形 8"/>
            <p:cNvSpPr/>
            <p:nvPr/>
          </p:nvSpPr>
          <p:spPr>
            <a:xfrm>
              <a:off x="3635896" y="4371950"/>
              <a:ext cx="5400600" cy="369332"/>
            </a:xfrm>
            <a:prstGeom prst="rect">
              <a:avLst/>
            </a:prstGeom>
          </p:spPr>
          <p:txBody>
            <a:bodyPr wrap="square">
              <a:spAutoFit/>
            </a:bodyPr>
            <a:lstStyle/>
            <a:p>
              <a:r>
                <a:rPr lang="zh-CN" altLang="en-US" b="1" dirty="0">
                  <a:latin typeface="Times New Roman" panose="02020603050405020304" pitchFamily="18" charset="0"/>
                  <a:cs typeface="Times New Roman" panose="02020603050405020304" pitchFamily="18" charset="0"/>
                </a:rPr>
                <a:t>其中：</a:t>
              </a:r>
              <a:r>
                <a:rPr lang="en-US" altLang="zh-CN" b="1" i="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分别为介质</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和介质</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所占平板的面积</a:t>
              </a:r>
            </a:p>
          </p:txBody>
        </p:sp>
      </p:grpSp>
    </p:spTree>
    <p:extLst>
      <p:ext uri="{BB962C8B-B14F-4D97-AF65-F5344CB8AC3E}">
        <p14:creationId xmlns:p14="http://schemas.microsoft.com/office/powerpoint/2010/main" val="42771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307642"/>
            <a:ext cx="7920880" cy="535916"/>
          </a:xfrm>
          <a:prstGeom prst="rect">
            <a:avLst/>
          </a:prstGeom>
        </p:spPr>
        <p:txBody>
          <a:bodyPr wrap="square">
            <a:spAutoFit/>
          </a:bodyPr>
          <a:lstStyle/>
          <a:p>
            <a:pPr marL="342900" indent="-342900">
              <a:lnSpc>
                <a:spcPct val="150000"/>
              </a:lnSpc>
              <a:spcBef>
                <a:spcPts val="600"/>
              </a:spcBef>
              <a:spcAft>
                <a:spcPts val="600"/>
              </a:spcAft>
              <a:buClr>
                <a:srgbClr val="00ADA9"/>
              </a:buClr>
              <a:buFont typeface="宋体" panose="02010600030101010101" pitchFamily="2" charset="-122"/>
              <a:buChar char="☆"/>
            </a:pPr>
            <a:r>
              <a:rPr lang="zh-CN" altLang="en-US" sz="2200" b="1" dirty="0"/>
              <a:t>静电系统的受力</a:t>
            </a:r>
            <a:endParaRPr lang="zh-CN" altLang="en-US" sz="2200" b="1" dirty="0">
              <a:latin typeface="Times New Roman" panose="02020603050405020304" pitchFamily="18" charset="0"/>
              <a:cs typeface="Times New Roman" panose="02020603050405020304" pitchFamily="18" charset="0"/>
            </a:endParaRPr>
          </a:p>
        </p:txBody>
      </p:sp>
      <p:grpSp>
        <p:nvGrpSpPr>
          <p:cNvPr id="9" name="组合 8"/>
          <p:cNvGrpSpPr/>
          <p:nvPr/>
        </p:nvGrpSpPr>
        <p:grpSpPr>
          <a:xfrm>
            <a:off x="251520" y="915566"/>
            <a:ext cx="8568952" cy="1439823"/>
            <a:chOff x="467544" y="1059582"/>
            <a:chExt cx="8568952" cy="1439823"/>
          </a:xfrm>
        </p:grpSpPr>
        <p:sp>
          <p:nvSpPr>
            <p:cNvPr id="4" name="矩形 3"/>
            <p:cNvSpPr/>
            <p:nvPr/>
          </p:nvSpPr>
          <p:spPr>
            <a:xfrm>
              <a:off x="467544" y="1059582"/>
              <a:ext cx="85689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10000"/>
                </a:spcBef>
              </a:pPr>
              <a:r>
                <a:rPr kumimoji="1" lang="zh-CN" altLang="en-US" sz="2000" b="1" dirty="0">
                  <a:latin typeface="+mj-ea"/>
                  <a:ea typeface="+mj-ea"/>
                  <a:cs typeface="Times New Roman" panose="02020603050405020304" pitchFamily="18" charset="0"/>
                </a:rPr>
                <a:t>    设一定位形静电系统的静电储能为</a:t>
              </a:r>
              <a:r>
                <a:rPr kumimoji="1" lang="en-US" altLang="zh-CN" sz="2000" b="1" i="1" dirty="0">
                  <a:latin typeface="Times New Roman" panose="02020603050405020304" pitchFamily="18" charset="0"/>
                  <a:ea typeface="+mj-ea"/>
                  <a:cs typeface="Times New Roman" panose="02020603050405020304" pitchFamily="18" charset="0"/>
                </a:rPr>
                <a:t>W</a:t>
              </a:r>
              <a:r>
                <a:rPr kumimoji="1" lang="en-US" altLang="zh-CN" sz="2000" b="1" i="1" baseline="-25000" dirty="0">
                  <a:latin typeface="Times New Roman" panose="02020603050405020304" pitchFamily="18" charset="0"/>
                  <a:ea typeface="+mj-ea"/>
                  <a:cs typeface="Times New Roman" panose="02020603050405020304" pitchFamily="18" charset="0"/>
                </a:rPr>
                <a:t>e</a:t>
              </a:r>
              <a:r>
                <a:rPr kumimoji="1" lang="zh-CN" altLang="en-US" sz="2000" b="1" dirty="0">
                  <a:latin typeface="+mj-ea"/>
                  <a:ea typeface="+mj-ea"/>
                  <a:cs typeface="Times New Roman" panose="02020603050405020304" pitchFamily="18" charset="0"/>
                </a:rPr>
                <a:t>，且其中某带电体所受的静电力为  ，若该作用力使该带电体的任意部分发生了某方向的位形变化  ，则：</a:t>
              </a:r>
            </a:p>
          </p:txBody>
        </p:sp>
        <p:graphicFrame>
          <p:nvGraphicFramePr>
            <p:cNvPr id="6" name="对象 5"/>
            <p:cNvGraphicFramePr>
              <a:graphicFrameLocks noChangeAspect="1"/>
            </p:cNvGraphicFramePr>
            <p:nvPr>
              <p:extLst>
                <p:ext uri="{D42A27DB-BD31-4B8C-83A1-F6EECF244321}">
                  <p14:modId xmlns:p14="http://schemas.microsoft.com/office/powerpoint/2010/main" val="2790602779"/>
                </p:ext>
              </p:extLst>
            </p:nvPr>
          </p:nvGraphicFramePr>
          <p:xfrm>
            <a:off x="792088" y="1598182"/>
            <a:ext cx="251520" cy="325496"/>
          </p:xfrm>
          <a:graphic>
            <a:graphicData uri="http://schemas.openxmlformats.org/presentationml/2006/ole">
              <mc:AlternateContent xmlns:mc="http://schemas.openxmlformats.org/markup-compatibility/2006">
                <mc:Choice xmlns:v="urn:schemas-microsoft-com:vml" Requires="v">
                  <p:oleObj name="Equation" r:id="rId3" imgW="164880" imgH="203040" progId="Equation.DSMT4">
                    <p:embed/>
                  </p:oleObj>
                </mc:Choice>
                <mc:Fallback>
                  <p:oleObj name="Equation" r:id="rId3" imgW="164880" imgH="203040" progId="Equation.DSMT4">
                    <p:embed/>
                    <p:pic>
                      <p:nvPicPr>
                        <p:cNvPr id="0" name="Object 1"/>
                        <p:cNvPicPr>
                          <a:picLocks noChangeAspect="1" noChangeArrowheads="1"/>
                        </p:cNvPicPr>
                        <p:nvPr/>
                      </p:nvPicPr>
                      <p:blipFill>
                        <a:blip r:embed="rId4"/>
                        <a:srcRect/>
                        <a:stretch>
                          <a:fillRect/>
                        </a:stretch>
                      </p:blipFill>
                      <p:spPr bwMode="auto">
                        <a:xfrm>
                          <a:off x="792088" y="1598182"/>
                          <a:ext cx="251520" cy="325496"/>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6360063"/>
                </p:ext>
              </p:extLst>
            </p:nvPr>
          </p:nvGraphicFramePr>
          <p:xfrm>
            <a:off x="7956376" y="1563638"/>
            <a:ext cx="290512" cy="346075"/>
          </p:xfrm>
          <a:graphic>
            <a:graphicData uri="http://schemas.openxmlformats.org/presentationml/2006/ole">
              <mc:AlternateContent xmlns:mc="http://schemas.openxmlformats.org/markup-compatibility/2006">
                <mc:Choice xmlns:v="urn:schemas-microsoft-com:vml" Requires="v">
                  <p:oleObj name="Equation" r:id="rId5" imgW="190440" imgH="215640" progId="Equation.DSMT4">
                    <p:embed/>
                  </p:oleObj>
                </mc:Choice>
                <mc:Fallback>
                  <p:oleObj name="Equation" r:id="rId5" imgW="190440" imgH="215640" progId="Equation.DSMT4">
                    <p:embed/>
                    <p:pic>
                      <p:nvPicPr>
                        <p:cNvPr id="6" name="对象 5"/>
                        <p:cNvPicPr>
                          <a:picLocks noChangeAspect="1" noChangeArrowheads="1"/>
                        </p:cNvPicPr>
                        <p:nvPr/>
                      </p:nvPicPr>
                      <p:blipFill>
                        <a:blip r:embed="rId6"/>
                        <a:srcRect/>
                        <a:stretch>
                          <a:fillRect/>
                        </a:stretch>
                      </p:blipFill>
                      <p:spPr bwMode="auto">
                        <a:xfrm>
                          <a:off x="7956376" y="1563638"/>
                          <a:ext cx="290512" cy="346075"/>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93738386"/>
                </p:ext>
              </p:extLst>
            </p:nvPr>
          </p:nvGraphicFramePr>
          <p:xfrm>
            <a:off x="3779912" y="2067694"/>
            <a:ext cx="1440160" cy="431711"/>
          </p:xfrm>
          <a:graphic>
            <a:graphicData uri="http://schemas.openxmlformats.org/presentationml/2006/ole">
              <mc:AlternateContent xmlns:mc="http://schemas.openxmlformats.org/markup-compatibility/2006">
                <mc:Choice xmlns:v="urn:schemas-microsoft-com:vml" Requires="v">
                  <p:oleObj name="Equation" r:id="rId7" imgW="888840" imgH="253800" progId="Equation.DSMT4">
                    <p:embed/>
                  </p:oleObj>
                </mc:Choice>
                <mc:Fallback>
                  <p:oleObj name="Equation" r:id="rId7" imgW="888840" imgH="253800" progId="Equation.DSMT4">
                    <p:embed/>
                    <p:pic>
                      <p:nvPicPr>
                        <p:cNvPr id="7" name="对象 6"/>
                        <p:cNvPicPr>
                          <a:picLocks noChangeAspect="1" noChangeArrowheads="1"/>
                        </p:cNvPicPr>
                        <p:nvPr/>
                      </p:nvPicPr>
                      <p:blipFill>
                        <a:blip r:embed="rId8"/>
                        <a:srcRect/>
                        <a:stretch>
                          <a:fillRect/>
                        </a:stretch>
                      </p:blipFill>
                      <p:spPr bwMode="auto">
                        <a:xfrm>
                          <a:off x="3779912" y="2067694"/>
                          <a:ext cx="1440160" cy="431711"/>
                        </a:xfrm>
                        <a:prstGeom prst="rect">
                          <a:avLst/>
                        </a:prstGeom>
                        <a:noFill/>
                      </p:spPr>
                    </p:pic>
                  </p:oleObj>
                </mc:Fallback>
              </mc:AlternateContent>
            </a:graphicData>
          </a:graphic>
        </p:graphicFrame>
      </p:grpSp>
      <p:graphicFrame>
        <p:nvGraphicFramePr>
          <p:cNvPr id="10" name="对象 9"/>
          <p:cNvGraphicFramePr>
            <a:graphicFrameLocks noChangeAspect="1"/>
          </p:cNvGraphicFramePr>
          <p:nvPr>
            <p:extLst>
              <p:ext uri="{D42A27DB-BD31-4B8C-83A1-F6EECF244321}">
                <p14:modId xmlns:p14="http://schemas.microsoft.com/office/powerpoint/2010/main" val="1678226170"/>
              </p:ext>
            </p:extLst>
          </p:nvPr>
        </p:nvGraphicFramePr>
        <p:xfrm>
          <a:off x="4355976" y="2427734"/>
          <a:ext cx="4461899" cy="540482"/>
        </p:xfrm>
        <a:graphic>
          <a:graphicData uri="http://schemas.openxmlformats.org/presentationml/2006/ole">
            <mc:AlternateContent xmlns:mc="http://schemas.openxmlformats.org/markup-compatibility/2006">
              <mc:Choice xmlns:v="urn:schemas-microsoft-com:vml" Requires="v">
                <p:oleObj name="Equation" r:id="rId9" imgW="3733560" imgH="431640" progId="Equation.DSMT4">
                  <p:embed/>
                </p:oleObj>
              </mc:Choice>
              <mc:Fallback>
                <p:oleObj name="Equation" r:id="rId9" imgW="3733560" imgH="431640" progId="Equation.DSMT4">
                  <p:embed/>
                  <p:pic>
                    <p:nvPicPr>
                      <p:cNvPr id="8" name="对象 7"/>
                      <p:cNvPicPr>
                        <a:picLocks noChangeAspect="1" noChangeArrowheads="1"/>
                      </p:cNvPicPr>
                      <p:nvPr/>
                    </p:nvPicPr>
                    <p:blipFill>
                      <a:blip r:embed="rId10"/>
                      <a:srcRect/>
                      <a:stretch>
                        <a:fillRect/>
                      </a:stretch>
                    </p:blipFill>
                    <p:spPr bwMode="auto">
                      <a:xfrm>
                        <a:off x="4355976" y="2427734"/>
                        <a:ext cx="4461899" cy="540482"/>
                      </a:xfrm>
                      <a:prstGeom prst="rect">
                        <a:avLst/>
                      </a:prstGeom>
                      <a:noFill/>
                    </p:spPr>
                  </p:pic>
                </p:oleObj>
              </mc:Fallback>
            </mc:AlternateContent>
          </a:graphicData>
        </a:graphic>
      </p:graphicFrame>
      <p:sp>
        <p:nvSpPr>
          <p:cNvPr id="11" name="矩形 10"/>
          <p:cNvSpPr/>
          <p:nvPr/>
        </p:nvSpPr>
        <p:spPr>
          <a:xfrm>
            <a:off x="323528" y="2931790"/>
            <a:ext cx="9589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10000"/>
              </a:spcBef>
            </a:pPr>
            <a:r>
              <a:rPr kumimoji="1" lang="zh-CN" altLang="zh-CN" sz="2000" b="1" dirty="0">
                <a:latin typeface="+mj-ea"/>
                <a:ea typeface="+mj-ea"/>
                <a:cs typeface="Times New Roman" panose="02020603050405020304" pitchFamily="18" charset="0"/>
              </a:rPr>
              <a:t>因此得</a:t>
            </a:r>
          </a:p>
        </p:txBody>
      </p:sp>
      <p:graphicFrame>
        <p:nvGraphicFramePr>
          <p:cNvPr id="13" name="对象 12"/>
          <p:cNvGraphicFramePr>
            <a:graphicFrameLocks noChangeAspect="1"/>
          </p:cNvGraphicFramePr>
          <p:nvPr>
            <p:extLst>
              <p:ext uri="{D42A27DB-BD31-4B8C-83A1-F6EECF244321}">
                <p14:modId xmlns:p14="http://schemas.microsoft.com/office/powerpoint/2010/main" val="3381922929"/>
              </p:ext>
            </p:extLst>
          </p:nvPr>
        </p:nvGraphicFramePr>
        <p:xfrm>
          <a:off x="3707904" y="3003798"/>
          <a:ext cx="1246958" cy="432048"/>
        </p:xfrm>
        <a:graphic>
          <a:graphicData uri="http://schemas.openxmlformats.org/presentationml/2006/ole">
            <mc:AlternateContent xmlns:mc="http://schemas.openxmlformats.org/markup-compatibility/2006">
              <mc:Choice xmlns:v="urn:schemas-microsoft-com:vml" Requires="v">
                <p:oleObj name="Equation" r:id="rId11" imgW="711000" imgH="253800" progId="Equation.DSMT4">
                  <p:embed/>
                </p:oleObj>
              </mc:Choice>
              <mc:Fallback>
                <p:oleObj name="Equation" r:id="rId11" imgW="711000" imgH="253800" progId="Equation.DSMT4">
                  <p:embed/>
                  <p:pic>
                    <p:nvPicPr>
                      <p:cNvPr id="0" name="Object 4"/>
                      <p:cNvPicPr>
                        <a:picLocks noChangeAspect="1" noChangeArrowheads="1"/>
                      </p:cNvPicPr>
                      <p:nvPr/>
                    </p:nvPicPr>
                    <p:blipFill>
                      <a:blip r:embed="rId12"/>
                      <a:srcRect/>
                      <a:stretch>
                        <a:fillRect/>
                      </a:stretch>
                    </p:blipFill>
                    <p:spPr bwMode="auto">
                      <a:xfrm>
                        <a:off x="3707904" y="3003798"/>
                        <a:ext cx="1246958" cy="432048"/>
                      </a:xfrm>
                      <a:prstGeom prst="rect">
                        <a:avLst/>
                      </a:prstGeom>
                      <a:noFill/>
                    </p:spPr>
                  </p:pic>
                </p:oleObj>
              </mc:Fallback>
            </mc:AlternateContent>
          </a:graphicData>
        </a:graphic>
      </p:graphicFrame>
      <p:sp>
        <p:nvSpPr>
          <p:cNvPr id="14" name="矩形 13"/>
          <p:cNvSpPr/>
          <p:nvPr/>
        </p:nvSpPr>
        <p:spPr>
          <a:xfrm>
            <a:off x="323528" y="3507854"/>
            <a:ext cx="50405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10000"/>
              </a:spcBef>
            </a:pPr>
            <a:r>
              <a:rPr kumimoji="1" lang="zh-CN" altLang="en-US" sz="2000" b="1" dirty="0">
                <a:latin typeface="+mj-ea"/>
                <a:ea typeface="+mj-ea"/>
                <a:cs typeface="Times New Roman" panose="02020603050405020304" pitchFamily="18" charset="0"/>
              </a:rPr>
              <a:t>所以，</a:t>
            </a:r>
            <a:r>
              <a:rPr kumimoji="1" lang="zh-CN" altLang="zh-CN" sz="2000" b="1" dirty="0">
                <a:latin typeface="+mj-ea"/>
                <a:ea typeface="+mj-ea"/>
                <a:cs typeface="Times New Roman" panose="02020603050405020304" pitchFamily="18" charset="0"/>
              </a:rPr>
              <a:t>带电体受到不同方向的静电作用力为</a:t>
            </a:r>
            <a:endParaRPr kumimoji="1" lang="zh-CN" altLang="en-US" sz="2000" b="1" dirty="0">
              <a:latin typeface="+mj-ea"/>
              <a:ea typeface="+mj-ea"/>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307307736"/>
              </p:ext>
            </p:extLst>
          </p:nvPr>
        </p:nvGraphicFramePr>
        <p:xfrm>
          <a:off x="2555776" y="4083918"/>
          <a:ext cx="4346661" cy="720080"/>
        </p:xfrm>
        <a:graphic>
          <a:graphicData uri="http://schemas.openxmlformats.org/presentationml/2006/ole">
            <mc:AlternateContent xmlns:mc="http://schemas.openxmlformats.org/markup-compatibility/2006">
              <mc:Choice xmlns:v="urn:schemas-microsoft-com:vml" Requires="v">
                <p:oleObj name="Equation" r:id="rId13" imgW="2527200" imgH="431640" progId="Equation.DSMT4">
                  <p:embed/>
                </p:oleObj>
              </mc:Choice>
              <mc:Fallback>
                <p:oleObj name="Equation" r:id="rId13" imgW="2527200" imgH="431640" progId="Equation.DSMT4">
                  <p:embed/>
                  <p:pic>
                    <p:nvPicPr>
                      <p:cNvPr id="13" name="对象 12"/>
                      <p:cNvPicPr>
                        <a:picLocks noChangeAspect="1" noChangeArrowheads="1"/>
                      </p:cNvPicPr>
                      <p:nvPr/>
                    </p:nvPicPr>
                    <p:blipFill>
                      <a:blip r:embed="rId14"/>
                      <a:srcRect/>
                      <a:stretch>
                        <a:fillRect/>
                      </a:stretch>
                    </p:blipFill>
                    <p:spPr bwMode="auto">
                      <a:xfrm>
                        <a:off x="2555776" y="4083918"/>
                        <a:ext cx="4346661" cy="720080"/>
                      </a:xfrm>
                      <a:prstGeom prst="rect">
                        <a:avLst/>
                      </a:prstGeom>
                      <a:noFill/>
                    </p:spPr>
                  </p:pic>
                </p:oleObj>
              </mc:Fallback>
            </mc:AlternateContent>
          </a:graphicData>
        </a:graphic>
      </p:graphicFrame>
    </p:spTree>
    <p:extLst>
      <p:ext uri="{BB962C8B-B14F-4D97-AF65-F5344CB8AC3E}">
        <p14:creationId xmlns:p14="http://schemas.microsoft.com/office/powerpoint/2010/main" val="316353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par>
                                <p:cTn id="24" presetID="22" presetClass="entr" presetSubtype="1"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1|10.7|13.1|8.3|17"/>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5810</TotalTime>
  <Words>566</Words>
  <Application>Microsoft Office PowerPoint</Application>
  <PresentationFormat>全屏显示(16:9)</PresentationFormat>
  <Paragraphs>80</Paragraphs>
  <Slides>13</Slides>
  <Notes>10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宋体</vt:lpstr>
      <vt:lpstr>微软雅黑</vt:lpstr>
      <vt:lpstr>Arial</vt:lpstr>
      <vt:lpstr>Calibri</vt:lpstr>
      <vt:lpstr>Cambria Math</vt:lpstr>
      <vt:lpstr>Roboto Light</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apple</cp:lastModifiedBy>
  <cp:revision>755</cp:revision>
  <dcterms:created xsi:type="dcterms:W3CDTF">2018-02-02T09:54:00Z</dcterms:created>
  <dcterms:modified xsi:type="dcterms:W3CDTF">2021-04-27T12:41:07Z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