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2"/>
  </p:notesMasterIdLst>
  <p:sldIdLst>
    <p:sldId id="259" r:id="rId2"/>
    <p:sldId id="307" r:id="rId3"/>
    <p:sldId id="314" r:id="rId4"/>
    <p:sldId id="963" r:id="rId5"/>
    <p:sldId id="1018" r:id="rId6"/>
    <p:sldId id="964" r:id="rId7"/>
    <p:sldId id="1029" r:id="rId8"/>
    <p:sldId id="317" r:id="rId9"/>
    <p:sldId id="1055" r:id="rId10"/>
    <p:sldId id="1026" r:id="rId11"/>
    <p:sldId id="1058" r:id="rId12"/>
    <p:sldId id="1057" r:id="rId13"/>
    <p:sldId id="1056" r:id="rId14"/>
    <p:sldId id="1059" r:id="rId15"/>
    <p:sldId id="1060" r:id="rId16"/>
    <p:sldId id="1064" r:id="rId17"/>
    <p:sldId id="1062" r:id="rId18"/>
    <p:sldId id="1063" r:id="rId19"/>
    <p:sldId id="1065" r:id="rId20"/>
    <p:sldId id="1070" r:id="rId21"/>
    <p:sldId id="1066" r:id="rId22"/>
    <p:sldId id="1071" r:id="rId23"/>
    <p:sldId id="1067" r:id="rId24"/>
    <p:sldId id="1068" r:id="rId25"/>
    <p:sldId id="1069" r:id="rId26"/>
    <p:sldId id="1072" r:id="rId27"/>
    <p:sldId id="1073" r:id="rId28"/>
    <p:sldId id="1074" r:id="rId29"/>
    <p:sldId id="278" r:id="rId30"/>
    <p:sldId id="305"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DA9"/>
    <a:srgbClr val="F87A24"/>
    <a:srgbClr val="009E9A"/>
    <a:srgbClr val="FFFFFF"/>
    <a:srgbClr val="BDE4FF"/>
    <a:srgbClr val="CCFFFF"/>
    <a:srgbClr val="000000"/>
    <a:srgbClr val="969696"/>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77390" autoAdjust="0"/>
  </p:normalViewPr>
  <p:slideViewPr>
    <p:cSldViewPr>
      <p:cViewPr varScale="1">
        <p:scale>
          <a:sx n="69" d="100"/>
          <a:sy n="69" d="100"/>
        </p:scale>
        <p:origin x="672"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emf"/><Relationship Id="rId4"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emf"/><Relationship Id="rId7" Type="http://schemas.openxmlformats.org/officeDocument/2006/relationships/image" Target="../media/image85.w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emf"/><Relationship Id="rId4"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18" Type="http://schemas.openxmlformats.org/officeDocument/2006/relationships/image" Target="../media/image26.wmf"/><Relationship Id="rId3" Type="http://schemas.openxmlformats.org/officeDocument/2006/relationships/image" Target="../media/image11.wmf"/><Relationship Id="rId21" Type="http://schemas.openxmlformats.org/officeDocument/2006/relationships/image" Target="../media/image29.wmf"/><Relationship Id="rId7" Type="http://schemas.openxmlformats.org/officeDocument/2006/relationships/image" Target="../media/image15.wmf"/><Relationship Id="rId12" Type="http://schemas.openxmlformats.org/officeDocument/2006/relationships/image" Target="../media/image20.wmf"/><Relationship Id="rId17" Type="http://schemas.openxmlformats.org/officeDocument/2006/relationships/image" Target="../media/image25.wmf"/><Relationship Id="rId2" Type="http://schemas.openxmlformats.org/officeDocument/2006/relationships/image" Target="../media/image10.wmf"/><Relationship Id="rId16" Type="http://schemas.openxmlformats.org/officeDocument/2006/relationships/image" Target="../media/image24.wmf"/><Relationship Id="rId20" Type="http://schemas.openxmlformats.org/officeDocument/2006/relationships/image" Target="../media/image28.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5" Type="http://schemas.openxmlformats.org/officeDocument/2006/relationships/image" Target="../media/image23.wmf"/><Relationship Id="rId10" Type="http://schemas.openxmlformats.org/officeDocument/2006/relationships/image" Target="../media/image18.wmf"/><Relationship Id="rId19" Type="http://schemas.openxmlformats.org/officeDocument/2006/relationships/image" Target="../media/image27.wmf"/><Relationship Id="rId4" Type="http://schemas.openxmlformats.org/officeDocument/2006/relationships/image" Target="../media/image12.wmf"/><Relationship Id="rId9" Type="http://schemas.openxmlformats.org/officeDocument/2006/relationships/image" Target="../media/image17.wmf"/><Relationship Id="rId14" Type="http://schemas.openxmlformats.org/officeDocument/2006/relationships/image" Target="../media/image22.wmf"/><Relationship Id="rId22" Type="http://schemas.openxmlformats.org/officeDocument/2006/relationships/image" Target="../media/image3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2021/5/3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18110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Symbol" panose="05050102010706020507" pitchFamily="18" charset="2"/>
              </a:rPr>
              <a:t>上不等于下，但上</a:t>
            </a:r>
            <a:r>
              <a:rPr lang="en-US" altLang="zh-CN" dirty="0" smtClean="0">
                <a:sym typeface="Symbol" panose="05050102010706020507" pitchFamily="18" charset="2"/>
              </a:rPr>
              <a:t>+</a:t>
            </a:r>
            <a:r>
              <a:rPr lang="zh-CN" altLang="en-US" dirty="0" smtClean="0">
                <a:sym typeface="Symbol" panose="05050102010706020507" pitchFamily="18" charset="2"/>
              </a:rPr>
              <a:t>下</a:t>
            </a:r>
            <a:r>
              <a:rPr lang="en-US" altLang="zh-CN" dirty="0" smtClean="0">
                <a:sym typeface="Symbol" panose="05050102010706020507" pitchFamily="18" charset="2"/>
              </a:rPr>
              <a:t>+</a:t>
            </a:r>
            <a:r>
              <a:rPr lang="zh-CN" altLang="en-US" dirty="0" smtClean="0">
                <a:sym typeface="Symbol" panose="05050102010706020507" pitchFamily="18" charset="2"/>
              </a:rPr>
              <a:t>介</a:t>
            </a:r>
            <a:r>
              <a:rPr lang="en-US" altLang="zh-CN" dirty="0" smtClean="0">
                <a:sym typeface="Symbol" panose="05050102010706020507" pitchFamily="18" charset="2"/>
              </a:rPr>
              <a:t>=0</a:t>
            </a:r>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16</a:t>
            </a:fld>
            <a:endParaRPr lang="zh-CN" altLang="en-US"/>
          </a:p>
        </p:txBody>
      </p:sp>
    </p:spTree>
    <p:extLst>
      <p:ext uri="{BB962C8B-B14F-4D97-AF65-F5344CB8AC3E}">
        <p14:creationId xmlns:p14="http://schemas.microsoft.com/office/powerpoint/2010/main" val="1584081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21</a:t>
            </a:fld>
            <a:endParaRPr lang="zh-CN" altLang="en-US"/>
          </a:p>
        </p:txBody>
      </p:sp>
    </p:spTree>
    <p:extLst>
      <p:ext uri="{BB962C8B-B14F-4D97-AF65-F5344CB8AC3E}">
        <p14:creationId xmlns:p14="http://schemas.microsoft.com/office/powerpoint/2010/main" val="400035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23</a:t>
            </a:fld>
            <a:endParaRPr lang="zh-CN" altLang="en-US"/>
          </a:p>
        </p:txBody>
      </p:sp>
    </p:spTree>
    <p:extLst>
      <p:ext uri="{BB962C8B-B14F-4D97-AF65-F5344CB8AC3E}">
        <p14:creationId xmlns:p14="http://schemas.microsoft.com/office/powerpoint/2010/main" val="2560052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29</a:t>
            </a:fld>
            <a:endParaRPr lang="zh-CN" altLang="en-US"/>
          </a:p>
        </p:txBody>
      </p:sp>
    </p:spTree>
    <p:extLst>
      <p:ext uri="{BB962C8B-B14F-4D97-AF65-F5344CB8AC3E}">
        <p14:creationId xmlns:p14="http://schemas.microsoft.com/office/powerpoint/2010/main" val="796641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30</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167284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104476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272700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382453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418816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该方法一般用于一维恒定电场问题的求解。在高维问题中，该方法与基于电荷或基于电位的求解方法相比较，并无特殊优势。对于一维的恒定电场问题，由于其导电媒质中的电流分布也是一维分布，因此，求解时可从分析电流的一维分布入手，而不必从产生电场的电荷入手。这样，恒定电场问题的激励条件通常可更直接方便地被引入到问题的求解中加以利用。</a:t>
            </a:r>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99574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2777043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29AE54-F6BF-49FA-BD33-DD33FC031283}" type="slidenum">
              <a:rPr lang="en-US" altLang="zh-CN" smtClean="0"/>
              <a:pPr>
                <a:defRPr/>
              </a:pPr>
              <a:t>15</a:t>
            </a:fld>
            <a:endParaRPr lang="en-US" altLang="zh-CN"/>
          </a:p>
        </p:txBody>
      </p:sp>
    </p:spTree>
    <p:extLst>
      <p:ext uri="{BB962C8B-B14F-4D97-AF65-F5344CB8AC3E}">
        <p14:creationId xmlns:p14="http://schemas.microsoft.com/office/powerpoint/2010/main" val="1277822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68362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8.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1.wmf"/><Relationship Id="rId5" Type="http://schemas.openxmlformats.org/officeDocument/2006/relationships/oleObject" Target="../embeddings/oleObject38.bin"/><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5.bin"/><Relationship Id="rId18" Type="http://schemas.openxmlformats.org/officeDocument/2006/relationships/image" Target="../media/image51.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8.wmf"/><Relationship Id="rId17"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50.wmf"/><Relationship Id="rId1" Type="http://schemas.openxmlformats.org/officeDocument/2006/relationships/vmlDrawing" Target="../drawings/vmlDrawing6.vml"/><Relationship Id="rId6" Type="http://schemas.openxmlformats.org/officeDocument/2006/relationships/image" Target="../media/image45.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3.bin"/><Relationship Id="rId14" Type="http://schemas.openxmlformats.org/officeDocument/2006/relationships/image" Target="../media/image4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3.wmf"/><Relationship Id="rId5" Type="http://schemas.openxmlformats.org/officeDocument/2006/relationships/oleObject" Target="../embeddings/oleObject49.bin"/><Relationship Id="rId4" Type="http://schemas.openxmlformats.org/officeDocument/2006/relationships/image" Target="../media/image5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0.wmf"/><Relationship Id="rId3" Type="http://schemas.openxmlformats.org/officeDocument/2006/relationships/image" Target="../media/image61.png"/><Relationship Id="rId7" Type="http://schemas.openxmlformats.org/officeDocument/2006/relationships/image" Target="../media/image57.wmf"/><Relationship Id="rId12"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3.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8.wmf"/></Relationships>
</file>

<file path=ppt/slides/_rels/slide15.xml.rels><?xml version="1.0" encoding="UTF-8" standalone="yes"?>
<Relationships xmlns="http://schemas.openxmlformats.org/package/2006/relationships"><Relationship Id="rId3720" Type="http://schemas.openxmlformats.org/officeDocument/2006/relationships/image" Target="../media/image62.wmf"/><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10.vml"/><Relationship Id="rId3719" Type="http://schemas.openxmlformats.org/officeDocument/2006/relationships/oleObject" Target="../embeddings/oleObject57.bin"/><Relationship Id="rId3718" Type="http://schemas.openxmlformats.org/officeDocument/2006/relationships/image" Target="../../word/media/image1800.svg"/><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10.xml"/><Relationship Id="rId7" Type="http://schemas.openxmlformats.org/officeDocument/2006/relationships/image" Target="../media/image65.wmf"/><Relationship Id="rId12" Type="http://schemas.openxmlformats.org/officeDocument/2006/relationships/image" Target="../media/image63.png"/><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59.bin"/><Relationship Id="rId11" Type="http://schemas.openxmlformats.org/officeDocument/2006/relationships/image" Target="../media/image67.wmf"/><Relationship Id="rId5" Type="http://schemas.openxmlformats.org/officeDocument/2006/relationships/image" Target="../media/image64.emf"/><Relationship Id="rId3718" Type="http://schemas.openxmlformats.org/officeDocument/2006/relationships/image" Target="../../word/media/image1800.svg"/><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2.bin"/><Relationship Id="rId7" Type="http://schemas.openxmlformats.org/officeDocument/2006/relationships/image" Target="../media/image63.png"/><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69.wmf"/><Relationship Id="rId5" Type="http://schemas.openxmlformats.org/officeDocument/2006/relationships/oleObject" Target="../embeddings/oleObject63.bin"/><Relationship Id="rId3718" Type="http://schemas.openxmlformats.org/officeDocument/2006/relationships/image" Target="../../word/media/image1800.svg"/><Relationship Id="rId4" Type="http://schemas.openxmlformats.org/officeDocument/2006/relationships/image" Target="../media/image68.wmf"/></Relationships>
</file>

<file path=ppt/slides/_rels/slide1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71.wmf"/><Relationship Id="rId5" Type="http://schemas.openxmlformats.org/officeDocument/2006/relationships/oleObject" Target="../embeddings/oleObject65.bin"/><Relationship Id="rId4" Type="http://schemas.openxmlformats.org/officeDocument/2006/relationships/image" Target="../media/image70.wmf"/></Relationships>
</file>

<file path=ppt/slides/_rels/slide1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74.wmf"/><Relationship Id="rId5" Type="http://schemas.openxmlformats.org/officeDocument/2006/relationships/oleObject" Target="../embeddings/oleObject68.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78.wmf"/><Relationship Id="rId5" Type="http://schemas.openxmlformats.org/officeDocument/2006/relationships/oleObject" Target="../embeddings/oleObject72.bin"/><Relationship Id="rId4" Type="http://schemas.openxmlformats.org/officeDocument/2006/relationships/image" Target="../media/image77.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3.wmf"/><Relationship Id="rId3" Type="http://schemas.openxmlformats.org/officeDocument/2006/relationships/notesSlide" Target="../notesSlides/notesSlide11.xml"/><Relationship Id="rId7" Type="http://schemas.openxmlformats.org/officeDocument/2006/relationships/image" Target="../media/image80.emf"/><Relationship Id="rId12" Type="http://schemas.openxmlformats.org/officeDocument/2006/relationships/oleObject" Target="../embeddings/oleObject77.bin"/><Relationship Id="rId17" Type="http://schemas.openxmlformats.org/officeDocument/2006/relationships/image" Target="../media/image85.wmf"/><Relationship Id="rId2" Type="http://schemas.openxmlformats.org/officeDocument/2006/relationships/slideLayout" Target="../slideLayouts/slideLayout3.xml"/><Relationship Id="rId16" Type="http://schemas.openxmlformats.org/officeDocument/2006/relationships/oleObject" Target="../embeddings/oleObject79.bin"/><Relationship Id="rId1" Type="http://schemas.openxmlformats.org/officeDocument/2006/relationships/vmlDrawing" Target="../drawings/vmlDrawing16.vml"/><Relationship Id="rId6" Type="http://schemas.openxmlformats.org/officeDocument/2006/relationships/oleObject" Target="../embeddings/oleObject74.bin"/><Relationship Id="rId11" Type="http://schemas.openxmlformats.org/officeDocument/2006/relationships/image" Target="../media/image82.emf"/><Relationship Id="rId5" Type="http://schemas.openxmlformats.org/officeDocument/2006/relationships/image" Target="../media/image79.emf"/><Relationship Id="rId15" Type="http://schemas.openxmlformats.org/officeDocument/2006/relationships/image" Target="../media/image84.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81.emf"/><Relationship Id="rId14" Type="http://schemas.openxmlformats.org/officeDocument/2006/relationships/oleObject" Target="../embeddings/oleObject78.bin"/></Relationships>
</file>

<file path=ppt/slides/_rels/slide22.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87.wmf"/><Relationship Id="rId5" Type="http://schemas.openxmlformats.org/officeDocument/2006/relationships/oleObject" Target="../embeddings/oleObject81.bin"/><Relationship Id="rId4" Type="http://schemas.openxmlformats.org/officeDocument/2006/relationships/image" Target="../media/image8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87.bin"/><Relationship Id="rId3" Type="http://schemas.openxmlformats.org/officeDocument/2006/relationships/notesSlide" Target="../notesSlides/notesSlide12.xml"/><Relationship Id="rId7" Type="http://schemas.openxmlformats.org/officeDocument/2006/relationships/image" Target="../media/image90.wmf"/><Relationship Id="rId12" Type="http://schemas.openxmlformats.org/officeDocument/2006/relationships/image" Target="../media/image94.png"/><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oleObject" Target="../embeddings/oleObject84.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91.wmf"/><Relationship Id="rId14" Type="http://schemas.openxmlformats.org/officeDocument/2006/relationships/image" Target="../media/image9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96.wmf"/><Relationship Id="rId5" Type="http://schemas.openxmlformats.org/officeDocument/2006/relationships/oleObject" Target="../embeddings/oleObject89.bin"/><Relationship Id="rId4" Type="http://schemas.openxmlformats.org/officeDocument/2006/relationships/image" Target="../media/image95.wmf"/></Relationships>
</file>

<file path=ppt/slides/_rels/slide25.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98.wmf"/><Relationship Id="rId5" Type="http://schemas.openxmlformats.org/officeDocument/2006/relationships/oleObject" Target="../embeddings/oleObject9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93.bin"/></Relationships>
</file>

<file path=ppt/slides/_rels/slide26.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2.wmf"/><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oleObject" Target="../embeddings/oleObject95.bin"/><Relationship Id="rId5" Type="http://schemas.openxmlformats.org/officeDocument/2006/relationships/image" Target="../media/image101.wmf"/><Relationship Id="rId4" Type="http://schemas.openxmlformats.org/officeDocument/2006/relationships/oleObject" Target="../embeddings/oleObject9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6.bin"/><Relationship Id="rId7" Type="http://schemas.openxmlformats.org/officeDocument/2006/relationships/image" Target="../media/image105.wmf"/><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oleObject" Target="../embeddings/oleObject97.bin"/><Relationship Id="rId5" Type="http://schemas.openxmlformats.org/officeDocument/2006/relationships/image" Target="../media/image105.png"/><Relationship Id="rId4" Type="http://schemas.openxmlformats.org/officeDocument/2006/relationships/image" Target="../media/image104.wmf"/><Relationship Id="rId9" Type="http://schemas.openxmlformats.org/officeDocument/2006/relationships/image" Target="../media/image106.wmf"/></Relationships>
</file>

<file path=ppt/slides/_rels/slide28.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image" Target="../media/image108.wmf"/><Relationship Id="rId5" Type="http://schemas.openxmlformats.org/officeDocument/2006/relationships/oleObject" Target="../embeddings/oleObject100.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0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13" Type="http://schemas.openxmlformats.org/officeDocument/2006/relationships/image" Target="../media/image13.wmf"/><Relationship Id="rId18" Type="http://schemas.openxmlformats.org/officeDocument/2006/relationships/oleObject" Target="../embeddings/oleObject12.bin"/><Relationship Id="rId26" Type="http://schemas.openxmlformats.org/officeDocument/2006/relationships/oleObject" Target="../embeddings/oleObject16.bin"/><Relationship Id="rId39" Type="http://schemas.openxmlformats.org/officeDocument/2006/relationships/image" Target="../media/image26.wmf"/><Relationship Id="rId21" Type="http://schemas.openxmlformats.org/officeDocument/2006/relationships/image" Target="../media/image17.wmf"/><Relationship Id="rId34" Type="http://schemas.openxmlformats.org/officeDocument/2006/relationships/oleObject" Target="../embeddings/oleObject20.bin"/><Relationship Id="rId42" Type="http://schemas.openxmlformats.org/officeDocument/2006/relationships/oleObject" Target="../embeddings/oleObject24.bin"/><Relationship Id="rId47" Type="http://schemas.openxmlformats.org/officeDocument/2006/relationships/image" Target="../media/image30.wmf"/><Relationship Id="rId7" Type="http://schemas.openxmlformats.org/officeDocument/2006/relationships/image" Target="../media/image10.wmf"/><Relationship Id="rId2" Type="http://schemas.openxmlformats.org/officeDocument/2006/relationships/slideLayout" Target="../slideLayouts/slideLayout5.xml"/><Relationship Id="rId16" Type="http://schemas.openxmlformats.org/officeDocument/2006/relationships/oleObject" Target="../embeddings/oleObject11.bin"/><Relationship Id="rId29" Type="http://schemas.openxmlformats.org/officeDocument/2006/relationships/image" Target="../media/image21.wmf"/><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2.wmf"/><Relationship Id="rId24" Type="http://schemas.openxmlformats.org/officeDocument/2006/relationships/oleObject" Target="../embeddings/oleObject15.bin"/><Relationship Id="rId32" Type="http://schemas.openxmlformats.org/officeDocument/2006/relationships/oleObject" Target="../embeddings/oleObject19.bin"/><Relationship Id="rId37" Type="http://schemas.openxmlformats.org/officeDocument/2006/relationships/image" Target="../media/image25.wmf"/><Relationship Id="rId40" Type="http://schemas.openxmlformats.org/officeDocument/2006/relationships/oleObject" Target="../embeddings/oleObject23.bin"/><Relationship Id="rId45" Type="http://schemas.openxmlformats.org/officeDocument/2006/relationships/image" Target="../media/image29.wmf"/><Relationship Id="rId5" Type="http://schemas.openxmlformats.org/officeDocument/2006/relationships/image" Target="../media/image9.wmf"/><Relationship Id="rId15" Type="http://schemas.openxmlformats.org/officeDocument/2006/relationships/image" Target="../media/image14.wmf"/><Relationship Id="rId23" Type="http://schemas.openxmlformats.org/officeDocument/2006/relationships/image" Target="../media/image18.wmf"/><Relationship Id="rId28" Type="http://schemas.openxmlformats.org/officeDocument/2006/relationships/oleObject" Target="../embeddings/oleObject17.bin"/><Relationship Id="rId36" Type="http://schemas.openxmlformats.org/officeDocument/2006/relationships/oleObject" Target="../embeddings/oleObject21.bin"/><Relationship Id="rId10" Type="http://schemas.openxmlformats.org/officeDocument/2006/relationships/oleObject" Target="../embeddings/oleObject8.bin"/><Relationship Id="rId19" Type="http://schemas.openxmlformats.org/officeDocument/2006/relationships/image" Target="../media/image16.wmf"/><Relationship Id="rId31" Type="http://schemas.openxmlformats.org/officeDocument/2006/relationships/image" Target="../media/image22.wmf"/><Relationship Id="rId44" Type="http://schemas.openxmlformats.org/officeDocument/2006/relationships/oleObject" Target="../embeddings/oleObject25.bin"/><Relationship Id="rId4" Type="http://schemas.openxmlformats.org/officeDocument/2006/relationships/oleObject" Target="../embeddings/oleObject5.bin"/><Relationship Id="rId9" Type="http://schemas.openxmlformats.org/officeDocument/2006/relationships/image" Target="../media/image11.wmf"/><Relationship Id="rId14" Type="http://schemas.openxmlformats.org/officeDocument/2006/relationships/oleObject" Target="../embeddings/oleObject10.bin"/><Relationship Id="rId22" Type="http://schemas.openxmlformats.org/officeDocument/2006/relationships/oleObject" Target="../embeddings/oleObject14.bin"/><Relationship Id="rId27" Type="http://schemas.openxmlformats.org/officeDocument/2006/relationships/image" Target="../media/image20.wmf"/><Relationship Id="rId30" Type="http://schemas.openxmlformats.org/officeDocument/2006/relationships/oleObject" Target="../embeddings/oleObject18.bin"/><Relationship Id="rId35" Type="http://schemas.openxmlformats.org/officeDocument/2006/relationships/image" Target="../media/image24.wmf"/><Relationship Id="rId43" Type="http://schemas.openxmlformats.org/officeDocument/2006/relationships/image" Target="../media/image28.wmf"/><Relationship Id="rId48" Type="http://schemas.openxmlformats.org/officeDocument/2006/relationships/oleObject" Target="../embeddings/oleObject27.bin"/><Relationship Id="rId8" Type="http://schemas.openxmlformats.org/officeDocument/2006/relationships/oleObject" Target="../embeddings/oleObject7.bin"/><Relationship Id="rId3" Type="http://schemas.openxmlformats.org/officeDocument/2006/relationships/notesSlide" Target="../notesSlides/notesSlide4.xml"/><Relationship Id="rId12" Type="http://schemas.openxmlformats.org/officeDocument/2006/relationships/oleObject" Target="../embeddings/oleObject9.bin"/><Relationship Id="rId17" Type="http://schemas.openxmlformats.org/officeDocument/2006/relationships/image" Target="../media/image15.wmf"/><Relationship Id="rId25" Type="http://schemas.openxmlformats.org/officeDocument/2006/relationships/image" Target="../media/image19.wmf"/><Relationship Id="rId33" Type="http://schemas.openxmlformats.org/officeDocument/2006/relationships/image" Target="../media/image23.wmf"/><Relationship Id="rId38" Type="http://schemas.openxmlformats.org/officeDocument/2006/relationships/oleObject" Target="../embeddings/oleObject22.bin"/><Relationship Id="rId46" Type="http://schemas.openxmlformats.org/officeDocument/2006/relationships/oleObject" Target="../embeddings/oleObject26.bin"/><Relationship Id="rId20" Type="http://schemas.openxmlformats.org/officeDocument/2006/relationships/oleObject" Target="../embeddings/oleObject13.bin"/><Relationship Id="rId41" Type="http://schemas.openxmlformats.org/officeDocument/2006/relationships/image" Target="../media/image27.wmf"/></Relationships>
</file>

<file path=ppt/slides/_rels/slide6.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5.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32.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1.bin"/><Relationship Id="rId14" Type="http://schemas.openxmlformats.org/officeDocument/2006/relationships/image" Target="../media/image3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7.xml"/><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35.bin"/><Relationship Id="rId11" Type="http://schemas.openxmlformats.org/officeDocument/2006/relationships/image" Target="../media/image40.wmf"/><Relationship Id="rId5" Type="http://schemas.openxmlformats.org/officeDocument/2006/relationships/image" Target="../media/image37.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179512" y="411510"/>
            <a:ext cx="8784976"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ctr">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电磁场问题求解与应用</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Solution and application</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763689" y="1649086"/>
            <a:ext cx="5400599" cy="576064"/>
            <a:chOff x="2411761" y="1400458"/>
            <a:chExt cx="5400599" cy="523220"/>
          </a:xfrm>
        </p:grpSpPr>
        <p:grpSp>
          <p:nvGrpSpPr>
            <p:cNvPr id="4" name="组合 3"/>
            <p:cNvGrpSpPr/>
            <p:nvPr/>
          </p:nvGrpSpPr>
          <p:grpSpPr>
            <a:xfrm>
              <a:off x="2411761" y="1400458"/>
              <a:ext cx="894259" cy="523220"/>
              <a:chOff x="2215144" y="927951"/>
              <a:chExt cx="1244730" cy="959254"/>
            </a:xfrm>
          </p:grpSpPr>
          <p:sp>
            <p:nvSpPr>
              <p:cNvPr id="5" name="平行四边形 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0" name="矩形 19"/>
            <p:cNvSpPr/>
            <p:nvPr/>
          </p:nvSpPr>
          <p:spPr>
            <a:xfrm>
              <a:off x="3203848" y="1484132"/>
              <a:ext cx="4392488" cy="398350"/>
            </a:xfrm>
            <a:prstGeom prst="rect">
              <a:avLst/>
            </a:prstGeom>
            <a:ln w="15875">
              <a:noFill/>
            </a:ln>
          </p:spPr>
          <p:txBody>
            <a:bodyPr wrap="square" lIns="68580" tIns="34290" rIns="68580" bIns="34290">
              <a:spAutoFit/>
            </a:bodyPr>
            <a:lstStyle/>
            <a:p>
              <a:pPr lvl="0" algn="ctr">
                <a:defRPr/>
              </a:pP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电磁场</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的唯一性定理</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平行四边形 20"/>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763689" y="2441174"/>
            <a:ext cx="5375665" cy="550466"/>
            <a:chOff x="2411761" y="2237308"/>
            <a:chExt cx="5328591" cy="523220"/>
          </a:xfrm>
        </p:grpSpPr>
        <p:grpSp>
          <p:nvGrpSpPr>
            <p:cNvPr id="7" name="组合 6"/>
            <p:cNvGrpSpPr/>
            <p:nvPr/>
          </p:nvGrpSpPr>
          <p:grpSpPr>
            <a:xfrm>
              <a:off x="2411761" y="2237308"/>
              <a:ext cx="894259" cy="523220"/>
              <a:chOff x="2215144" y="1952311"/>
              <a:chExt cx="1244730" cy="959257"/>
            </a:xfrm>
          </p:grpSpPr>
          <p:sp>
            <p:nvSpPr>
              <p:cNvPr id="8" name="平行四边形 7"/>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3" name="矩形 22"/>
            <p:cNvSpPr/>
            <p:nvPr/>
          </p:nvSpPr>
          <p:spPr>
            <a:xfrm>
              <a:off x="3268289" y="2338562"/>
              <a:ext cx="4339315" cy="416874"/>
            </a:xfrm>
            <a:prstGeom prst="rect">
              <a:avLst/>
            </a:prstGeom>
            <a:ln w="15875">
              <a:noFill/>
            </a:ln>
          </p:spPr>
          <p:txBody>
            <a:bodyPr wrap="square" lIns="68580" tIns="34290" rIns="68580" bIns="34290">
              <a:spAutoFit/>
            </a:bodyPr>
            <a:lstStyle/>
            <a:p>
              <a:pPr algn="ct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静态电磁场求解与应用</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平行四边形 23"/>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460432" y="4515966"/>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7" name="组合 36"/>
          <p:cNvGrpSpPr/>
          <p:nvPr/>
        </p:nvGrpSpPr>
        <p:grpSpPr>
          <a:xfrm>
            <a:off x="7452320" y="4516359"/>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0" name="组合 39"/>
          <p:cNvGrpSpPr/>
          <p:nvPr/>
        </p:nvGrpSpPr>
        <p:grpSpPr>
          <a:xfrm>
            <a:off x="7955591" y="4515966"/>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3" name="组合 42"/>
          <p:cNvGrpSpPr/>
          <p:nvPr/>
        </p:nvGrpSpPr>
        <p:grpSpPr>
          <a:xfrm>
            <a:off x="6299407" y="4515966"/>
            <a:ext cx="432833" cy="432834"/>
            <a:chOff x="3491880" y="1274820"/>
            <a:chExt cx="432833" cy="432834"/>
          </a:xfrm>
        </p:grpSpPr>
        <p:sp>
          <p:nvSpPr>
            <p:cNvPr id="4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6" name="组合 45"/>
          <p:cNvGrpSpPr/>
          <p:nvPr/>
        </p:nvGrpSpPr>
        <p:grpSpPr>
          <a:xfrm>
            <a:off x="6875471" y="4515966"/>
            <a:ext cx="432833" cy="432834"/>
            <a:chOff x="4139952" y="1274820"/>
            <a:chExt cx="432833" cy="432834"/>
          </a:xfrm>
        </p:grpSpPr>
        <p:sp>
          <p:nvSpPr>
            <p:cNvPr id="4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1" name="组合 30"/>
          <p:cNvGrpSpPr/>
          <p:nvPr/>
        </p:nvGrpSpPr>
        <p:grpSpPr>
          <a:xfrm>
            <a:off x="1763688" y="3258861"/>
            <a:ext cx="5375665" cy="545110"/>
            <a:chOff x="2411761" y="2237307"/>
            <a:chExt cx="5328591" cy="518129"/>
          </a:xfrm>
        </p:grpSpPr>
        <p:grpSp>
          <p:nvGrpSpPr>
            <p:cNvPr id="32" name="组合 31"/>
            <p:cNvGrpSpPr/>
            <p:nvPr/>
          </p:nvGrpSpPr>
          <p:grpSpPr>
            <a:xfrm>
              <a:off x="2411761" y="2237307"/>
              <a:ext cx="894259" cy="504164"/>
              <a:chOff x="2215144" y="1952308"/>
              <a:chExt cx="1244730" cy="924321"/>
            </a:xfrm>
          </p:grpSpPr>
          <p:sp>
            <p:nvSpPr>
              <p:cNvPr id="50" name="平行四边形 49"/>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1" name="文本框 10"/>
              <p:cNvSpPr txBox="1"/>
              <p:nvPr/>
            </p:nvSpPr>
            <p:spPr>
              <a:xfrm>
                <a:off x="2393075" y="1952308"/>
                <a:ext cx="1066799" cy="9117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33" name="矩形 32"/>
            <p:cNvSpPr/>
            <p:nvPr/>
          </p:nvSpPr>
          <p:spPr>
            <a:xfrm>
              <a:off x="3268289" y="2338562"/>
              <a:ext cx="4339315" cy="416874"/>
            </a:xfrm>
            <a:prstGeom prst="rect">
              <a:avLst/>
            </a:prstGeom>
            <a:ln w="15875">
              <a:noFill/>
            </a:ln>
          </p:spPr>
          <p:txBody>
            <a:bodyPr wrap="square" lIns="68580" tIns="34290" rIns="68580" bIns="34290">
              <a:spAutoFit/>
            </a:bodyPr>
            <a:lstStyle/>
            <a:p>
              <a:pPr algn="ctr">
                <a:defRPr/>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时谐电磁场求解与应用</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 name="平行四边形 48"/>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pic>
        <p:nvPicPr>
          <p:cNvPr id="52"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08304" y="163564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advTm="36139"/>
    </mc:Choice>
    <mc:Fallback xmlns="">
      <p:transition advTm="3613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DD46EC61-1CB3-4AFC-89C4-3F05A24A7D7B}"/>
              </a:ext>
            </a:extLst>
          </p:cNvPr>
          <p:cNvSpPr txBox="1">
            <a:spLocks noChangeArrowheads="1"/>
          </p:cNvSpPr>
          <p:nvPr/>
        </p:nvSpPr>
        <p:spPr bwMode="auto">
          <a:xfrm>
            <a:off x="35496" y="51470"/>
            <a:ext cx="639081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lang="zh-CN" altLang="en-US" sz="2200" dirty="0">
                <a:latin typeface="Times New Roman" panose="02020603050405020304" pitchFamily="18" charset="0"/>
                <a:ea typeface="+mn-ea"/>
                <a:cs typeface="Times New Roman" panose="02020603050405020304" pitchFamily="18" charset="0"/>
              </a:rPr>
              <a:t>如图所示，一个由理想导体构成的球形电容器中，填充有介电常数为</a:t>
            </a:r>
            <a:r>
              <a:rPr lang="zh-CN" altLang="en-US" sz="2200" i="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200" dirty="0">
                <a:latin typeface="Times New Roman" panose="02020603050405020304" pitchFamily="18" charset="0"/>
                <a:ea typeface="+mn-ea"/>
                <a:cs typeface="Times New Roman" panose="02020603050405020304" pitchFamily="18" charset="0"/>
              </a:rPr>
              <a:t>、电导率为</a:t>
            </a:r>
            <a:r>
              <a:rPr lang="zh-CN" altLang="en-US" sz="2200" i="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200" dirty="0">
                <a:latin typeface="Times New Roman" panose="02020603050405020304" pitchFamily="18" charset="0"/>
                <a:ea typeface="+mn-ea"/>
                <a:cs typeface="Times New Roman" panose="02020603050405020304" pitchFamily="18" charset="0"/>
              </a:rPr>
              <a:t>的非理想介质。若该电容器内导体半径为</a:t>
            </a:r>
            <a:r>
              <a:rPr lang="en-US" altLang="zh-CN" sz="2200" i="1" dirty="0">
                <a:latin typeface="Times New Roman" panose="02020603050405020304" pitchFamily="18" charset="0"/>
                <a:ea typeface="+mn-ea"/>
                <a:cs typeface="Times New Roman" panose="02020603050405020304" pitchFamily="18" charset="0"/>
              </a:rPr>
              <a:t>a</a:t>
            </a:r>
            <a:r>
              <a:rPr lang="zh-CN" altLang="en-US" sz="2200" dirty="0">
                <a:latin typeface="Times New Roman" panose="02020603050405020304" pitchFamily="18" charset="0"/>
                <a:ea typeface="+mn-ea"/>
                <a:cs typeface="Times New Roman" panose="02020603050405020304" pitchFamily="18" charset="0"/>
              </a:rPr>
              <a:t>，外导体内半径为</a:t>
            </a:r>
            <a:r>
              <a:rPr lang="en-US" altLang="zh-CN" sz="2200" i="1" dirty="0">
                <a:latin typeface="Times New Roman" panose="02020603050405020304" pitchFamily="18" charset="0"/>
                <a:ea typeface="+mn-ea"/>
                <a:cs typeface="Times New Roman" panose="02020603050405020304" pitchFamily="18" charset="0"/>
              </a:rPr>
              <a:t>b</a:t>
            </a:r>
            <a:r>
              <a:rPr lang="zh-CN" altLang="en-US" sz="2200" dirty="0">
                <a:latin typeface="Times New Roman" panose="02020603050405020304" pitchFamily="18" charset="0"/>
                <a:ea typeface="+mn-ea"/>
                <a:cs typeface="Times New Roman" panose="02020603050405020304" pitchFamily="18" charset="0"/>
              </a:rPr>
              <a:t>，充电电压为</a:t>
            </a:r>
            <a:r>
              <a:rPr lang="en-US" altLang="zh-CN" sz="2200" i="1" dirty="0">
                <a:latin typeface="Times New Roman" panose="02020603050405020304" pitchFamily="18" charset="0"/>
                <a:ea typeface="+mn-ea"/>
                <a:cs typeface="Times New Roman" panose="02020603050405020304" pitchFamily="18" charset="0"/>
              </a:rPr>
              <a:t>U</a:t>
            </a:r>
            <a:r>
              <a:rPr lang="zh-CN" altLang="en-US" sz="2200" dirty="0">
                <a:latin typeface="Times New Roman" panose="02020603050405020304" pitchFamily="18" charset="0"/>
                <a:ea typeface="+mn-ea"/>
                <a:cs typeface="Times New Roman" panose="02020603050405020304" pitchFamily="18" charset="0"/>
              </a:rPr>
              <a:t>，求：</a:t>
            </a:r>
            <a:endParaRPr lang="en-US" altLang="zh-CN" sz="2200" dirty="0">
              <a:latin typeface="Times New Roman" panose="02020603050405020304" pitchFamily="18" charset="0"/>
              <a:ea typeface="+mn-ea"/>
              <a:cs typeface="Times New Roman" panose="02020603050405020304" pitchFamily="18" charset="0"/>
            </a:endParaRPr>
          </a:p>
          <a:p>
            <a:pPr>
              <a:lnSpc>
                <a:spcPct val="150000"/>
              </a:lnSpc>
              <a:spcBef>
                <a:spcPts val="0"/>
              </a:spcBef>
              <a:buNone/>
            </a:pPr>
            <a:r>
              <a:rPr lang="zh-CN" altLang="en-US" sz="2200" dirty="0">
                <a:latin typeface="Times New Roman" panose="02020603050405020304" pitchFamily="18" charset="0"/>
                <a:ea typeface="+mn-ea"/>
                <a:cs typeface="Times New Roman" panose="02020603050405020304" pitchFamily="18" charset="0"/>
              </a:rPr>
              <a:t>（</a:t>
            </a:r>
            <a:r>
              <a:rPr lang="en-US" altLang="zh-CN" sz="2200" dirty="0">
                <a:latin typeface="Times New Roman" panose="02020603050405020304" pitchFamily="18" charset="0"/>
                <a:ea typeface="+mn-ea"/>
                <a:cs typeface="Times New Roman" panose="02020603050405020304" pitchFamily="18" charset="0"/>
              </a:rPr>
              <a:t>a</a:t>
            </a:r>
            <a:r>
              <a:rPr lang="zh-CN" altLang="en-US" sz="2200" dirty="0">
                <a:latin typeface="Times New Roman" panose="02020603050405020304" pitchFamily="18" charset="0"/>
                <a:ea typeface="+mn-ea"/>
                <a:cs typeface="Times New Roman" panose="02020603050405020304" pitchFamily="18" charset="0"/>
              </a:rPr>
              <a:t>）介质中的电流密度矢量；</a:t>
            </a:r>
            <a:endParaRPr lang="en-US" altLang="zh-CN" sz="2200" dirty="0">
              <a:latin typeface="Times New Roman" panose="02020603050405020304" pitchFamily="18" charset="0"/>
              <a:ea typeface="+mn-ea"/>
              <a:cs typeface="Times New Roman" panose="02020603050405020304" pitchFamily="18" charset="0"/>
            </a:endParaRPr>
          </a:p>
          <a:p>
            <a:pPr>
              <a:lnSpc>
                <a:spcPct val="150000"/>
              </a:lnSpc>
              <a:spcBef>
                <a:spcPts val="0"/>
              </a:spcBef>
              <a:buNone/>
            </a:pPr>
            <a:r>
              <a:rPr lang="zh-CN" altLang="en-US" sz="2200" dirty="0">
                <a:latin typeface="Times New Roman" panose="02020603050405020304" pitchFamily="18" charset="0"/>
                <a:ea typeface="+mn-ea"/>
                <a:cs typeface="Times New Roman" panose="02020603050405020304" pitchFamily="18" charset="0"/>
              </a:rPr>
              <a:t>（</a:t>
            </a:r>
            <a:r>
              <a:rPr lang="en-US" altLang="zh-CN" sz="2200" dirty="0">
                <a:latin typeface="Times New Roman" panose="02020603050405020304" pitchFamily="18" charset="0"/>
                <a:ea typeface="+mn-ea"/>
                <a:cs typeface="Times New Roman" panose="02020603050405020304" pitchFamily="18" charset="0"/>
              </a:rPr>
              <a:t>b</a:t>
            </a:r>
            <a:r>
              <a:rPr lang="zh-CN" altLang="en-US" sz="2200" dirty="0">
                <a:latin typeface="Times New Roman" panose="02020603050405020304" pitchFamily="18" charset="0"/>
                <a:ea typeface="+mn-ea"/>
                <a:cs typeface="Times New Roman" panose="02020603050405020304" pitchFamily="18" charset="0"/>
              </a:rPr>
              <a:t>）</a:t>
            </a:r>
            <a:r>
              <a:rPr lang="zh-CN" altLang="en-US" sz="2200" dirty="0" smtClean="0">
                <a:latin typeface="Times New Roman" panose="02020603050405020304" pitchFamily="18" charset="0"/>
                <a:ea typeface="+mn-ea"/>
                <a:cs typeface="Times New Roman" panose="02020603050405020304" pitchFamily="18" charset="0"/>
              </a:rPr>
              <a:t>介质表面的</a:t>
            </a:r>
            <a:r>
              <a:rPr lang="zh-CN" altLang="en-US" sz="2200" dirty="0">
                <a:latin typeface="Times New Roman" panose="02020603050405020304" pitchFamily="18" charset="0"/>
                <a:ea typeface="+mn-ea"/>
                <a:cs typeface="Times New Roman" panose="02020603050405020304" pitchFamily="18" charset="0"/>
              </a:rPr>
              <a:t>电荷分布。</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6" name="矩形 5">
            <a:extLst>
              <a:ext uri="{FF2B5EF4-FFF2-40B4-BE49-F238E27FC236}">
                <a16:creationId xmlns:a16="http://schemas.microsoft.com/office/drawing/2014/main" id="{3AD02D3F-6639-47C3-9D97-2DC7C19A4E37}"/>
              </a:ext>
            </a:extLst>
          </p:cNvPr>
          <p:cNvSpPr/>
          <p:nvPr/>
        </p:nvSpPr>
        <p:spPr>
          <a:xfrm>
            <a:off x="179512" y="3219822"/>
            <a:ext cx="936104"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解：</a:t>
            </a:r>
          </a:p>
        </p:txBody>
      </p:sp>
      <p:pic>
        <p:nvPicPr>
          <p:cNvPr id="27" name="图片 26">
            <a:extLst>
              <a:ext uri="{FF2B5EF4-FFF2-40B4-BE49-F238E27FC236}">
                <a16:creationId xmlns:a16="http://schemas.microsoft.com/office/drawing/2014/main" id="{F50AF889-0864-442F-8A42-BC410E943B2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00" y="555526"/>
            <a:ext cx="2664296" cy="1728192"/>
          </a:xfrm>
          <a:prstGeom prst="rect">
            <a:avLst/>
          </a:prstGeom>
          <a:noFill/>
        </p:spPr>
      </p:pic>
      <p:grpSp>
        <p:nvGrpSpPr>
          <p:cNvPr id="4" name="组合 3"/>
          <p:cNvGrpSpPr/>
          <p:nvPr/>
        </p:nvGrpSpPr>
        <p:grpSpPr>
          <a:xfrm>
            <a:off x="611560" y="3241067"/>
            <a:ext cx="8140724" cy="1077218"/>
            <a:chOff x="611560" y="3241067"/>
            <a:chExt cx="8140724" cy="1077218"/>
          </a:xfrm>
        </p:grpSpPr>
        <p:sp>
          <p:nvSpPr>
            <p:cNvPr id="3" name="矩形 2">
              <a:extLst>
                <a:ext uri="{FF2B5EF4-FFF2-40B4-BE49-F238E27FC236}">
                  <a16:creationId xmlns:a16="http://schemas.microsoft.com/office/drawing/2014/main" id="{51E1B37B-4714-418B-9608-F1841B8D7E7E}"/>
                </a:ext>
              </a:extLst>
            </p:cNvPr>
            <p:cNvSpPr/>
            <p:nvPr/>
          </p:nvSpPr>
          <p:spPr>
            <a:xfrm>
              <a:off x="611560" y="3241067"/>
              <a:ext cx="814072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a:latin typeface="Times New Roman" panose="02020603050405020304" pitchFamily="18" charset="0"/>
                  <a:cs typeface="Times New Roman" panose="02020603050405020304" pitchFamily="18" charset="0"/>
                </a:rPr>
                <a:t>a</a:t>
              </a:r>
              <a:r>
                <a:rPr kumimoji="1" lang="zh-CN" altLang="en-US" sz="2000" b="1" dirty="0">
                  <a:latin typeface="Times New Roman" panose="02020603050405020304" pitchFamily="18" charset="0"/>
                  <a:cs typeface="Times New Roman" panose="02020603050405020304" pitchFamily="18" charset="0"/>
                </a:rPr>
                <a:t>）建立以电容器球心为原点的球坐标系，由该问题的球对称性可知 </a:t>
              </a:r>
              <a:endParaRPr kumimoji="1" lang="en-US" altLang="zh-CN" sz="2000" b="1" dirty="0">
                <a:latin typeface="Times New Roman" panose="02020603050405020304" pitchFamily="18" charset="0"/>
                <a:cs typeface="Times New Roman" panose="02020603050405020304" pitchFamily="18" charset="0"/>
              </a:endParaRPr>
            </a:p>
            <a:p>
              <a:pPr>
                <a:lnSpc>
                  <a:spcPct val="150000"/>
                </a:lnSpc>
                <a:spcBef>
                  <a:spcPct val="20000"/>
                </a:spcBef>
                <a:buClr>
                  <a:schemeClr val="tx2"/>
                </a:buClr>
                <a:buSzPct val="60000"/>
              </a:pPr>
              <a:r>
                <a:rPr kumimoji="1" lang="en-US" altLang="zh-CN" sz="2000" b="1" dirty="0">
                  <a:latin typeface="Times New Roman" panose="02020603050405020304" pitchFamily="18" charset="0"/>
                  <a:cs typeface="Times New Roman" panose="02020603050405020304" pitchFamily="18" charset="0"/>
                </a:rPr>
                <a:t>   </a:t>
              </a:r>
              <a:r>
                <a:rPr kumimoji="1" lang="en-US" altLang="zh-CN" sz="2000" b="1" dirty="0" smtClean="0">
                  <a:latin typeface="Times New Roman" panose="02020603050405020304" pitchFamily="18" charset="0"/>
                  <a:cs typeface="Times New Roman" panose="02020603050405020304" pitchFamily="18" charset="0"/>
                </a:rPr>
                <a:t>                      </a:t>
              </a:r>
              <a:r>
                <a:rPr kumimoji="1" lang="zh-CN" altLang="en-US" sz="2000" b="1" dirty="0">
                  <a:latin typeface="Times New Roman" panose="02020603050405020304" pitchFamily="18" charset="0"/>
                  <a:cs typeface="Times New Roman" panose="02020603050405020304" pitchFamily="18" charset="0"/>
                </a:rPr>
                <a:t>，                    。</a:t>
              </a:r>
            </a:p>
          </p:txBody>
        </p:sp>
        <p:graphicFrame>
          <p:nvGraphicFramePr>
            <p:cNvPr id="29" name="对象 28">
              <a:extLst>
                <a:ext uri="{FF2B5EF4-FFF2-40B4-BE49-F238E27FC236}">
                  <a16:creationId xmlns:a16="http://schemas.microsoft.com/office/drawing/2014/main" id="{6EC0023C-C989-4C0A-8EF4-96616D6D641D}"/>
                </a:ext>
              </a:extLst>
            </p:cNvPr>
            <p:cNvGraphicFramePr>
              <a:graphicFrameLocks noChangeAspect="1"/>
            </p:cNvGraphicFramePr>
            <p:nvPr>
              <p:extLst>
                <p:ext uri="{D42A27DB-BD31-4B8C-83A1-F6EECF244321}">
                  <p14:modId xmlns:p14="http://schemas.microsoft.com/office/powerpoint/2010/main" val="2974429200"/>
                </p:ext>
              </p:extLst>
            </p:nvPr>
          </p:nvGraphicFramePr>
          <p:xfrm>
            <a:off x="915988" y="3823855"/>
            <a:ext cx="1347694" cy="369303"/>
          </p:xfrm>
          <a:graphic>
            <a:graphicData uri="http://schemas.openxmlformats.org/presentationml/2006/ole">
              <mc:AlternateContent xmlns:mc="http://schemas.openxmlformats.org/markup-compatibility/2006">
                <mc:Choice xmlns:v="urn:schemas-microsoft-com:vml" Requires="v">
                  <p:oleObj spid="_x0000_s3280" name="Equation" r:id="rId5" imgW="927000" imgH="253800" progId="Equation.DSMT4">
                    <p:embed/>
                  </p:oleObj>
                </mc:Choice>
                <mc:Fallback>
                  <p:oleObj name="Equation" r:id="rId5" imgW="927000" imgH="253800" progId="Equation.DSMT4">
                    <p:embed/>
                    <p:pic>
                      <p:nvPicPr>
                        <p:cNvPr id="5" name="对象 4">
                          <a:extLst>
                            <a:ext uri="{FF2B5EF4-FFF2-40B4-BE49-F238E27FC236}">
                              <a16:creationId xmlns:a16="http://schemas.microsoft.com/office/drawing/2014/main" id="{A908601D-3210-44C1-905F-0199613E44E3}"/>
                            </a:ext>
                          </a:extLst>
                        </p:cNvPr>
                        <p:cNvPicPr/>
                        <p:nvPr/>
                      </p:nvPicPr>
                      <p:blipFill>
                        <a:blip r:embed="rId6"/>
                        <a:stretch>
                          <a:fillRect/>
                        </a:stretch>
                      </p:blipFill>
                      <p:spPr>
                        <a:xfrm>
                          <a:off x="915988" y="3823855"/>
                          <a:ext cx="1347694" cy="369303"/>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FDE42EE8-74C3-42C9-BD55-7E4CD2630E5F}"/>
                </a:ext>
              </a:extLst>
            </p:cNvPr>
            <p:cNvGraphicFramePr>
              <a:graphicFrameLocks noChangeAspect="1"/>
            </p:cNvGraphicFramePr>
            <p:nvPr>
              <p:extLst>
                <p:ext uri="{D42A27DB-BD31-4B8C-83A1-F6EECF244321}">
                  <p14:modId xmlns:p14="http://schemas.microsoft.com/office/powerpoint/2010/main" val="2174875830"/>
                </p:ext>
              </p:extLst>
            </p:nvPr>
          </p:nvGraphicFramePr>
          <p:xfrm>
            <a:off x="2460624" y="3853753"/>
            <a:ext cx="1247280" cy="363218"/>
          </p:xfrm>
          <a:graphic>
            <a:graphicData uri="http://schemas.openxmlformats.org/presentationml/2006/ole">
              <mc:AlternateContent xmlns:mc="http://schemas.openxmlformats.org/markup-compatibility/2006">
                <mc:Choice xmlns:v="urn:schemas-microsoft-com:vml" Requires="v">
                  <p:oleObj spid="_x0000_s3281" name="Equation" r:id="rId7" imgW="876240" imgH="253800" progId="Equation.DSMT4">
                    <p:embed/>
                  </p:oleObj>
                </mc:Choice>
                <mc:Fallback>
                  <p:oleObj name="Equation" r:id="rId7" imgW="876240" imgH="253800" progId="Equation.DSMT4">
                    <p:embed/>
                    <p:pic>
                      <p:nvPicPr>
                        <p:cNvPr id="6" name="对象 5">
                          <a:extLst>
                            <a:ext uri="{FF2B5EF4-FFF2-40B4-BE49-F238E27FC236}">
                              <a16:creationId xmlns:a16="http://schemas.microsoft.com/office/drawing/2014/main" id="{F084EC79-36EE-44FB-9CE9-09D809BA7DF1}"/>
                            </a:ext>
                          </a:extLst>
                        </p:cNvPr>
                        <p:cNvPicPr/>
                        <p:nvPr/>
                      </p:nvPicPr>
                      <p:blipFill>
                        <a:blip r:embed="rId8"/>
                        <a:stretch>
                          <a:fillRect/>
                        </a:stretch>
                      </p:blipFill>
                      <p:spPr>
                        <a:xfrm>
                          <a:off x="2460624" y="3853753"/>
                          <a:ext cx="1247280" cy="363218"/>
                        </a:xfrm>
                        <a:prstGeom prst="rect">
                          <a:avLst/>
                        </a:prstGeom>
                      </p:spPr>
                    </p:pic>
                  </p:oleObj>
                </mc:Fallback>
              </mc:AlternateContent>
            </a:graphicData>
          </a:graphic>
        </p:graphicFrame>
      </p:grpSp>
    </p:spTree>
    <p:extLst>
      <p:ext uri="{BB962C8B-B14F-4D97-AF65-F5344CB8AC3E}">
        <p14:creationId xmlns:p14="http://schemas.microsoft.com/office/powerpoint/2010/main" val="104660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B0F6CD-A848-47F7-BF31-3EB08BF94DBF}"/>
              </a:ext>
            </a:extLst>
          </p:cNvPr>
          <p:cNvSpPr/>
          <p:nvPr/>
        </p:nvSpPr>
        <p:spPr>
          <a:xfrm>
            <a:off x="323528" y="195486"/>
            <a:ext cx="856895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利用电流连续性方程可得通过电容器中半径为</a:t>
            </a:r>
            <a:r>
              <a:rPr kumimoji="1" lang="en-US" altLang="zh-CN" sz="2000" b="1" i="1" dirty="0">
                <a:latin typeface="Times New Roman" panose="02020603050405020304" pitchFamily="18" charset="0"/>
                <a:cs typeface="Times New Roman" panose="02020603050405020304" pitchFamily="18" charset="0"/>
              </a:rPr>
              <a:t>r</a:t>
            </a:r>
            <a:r>
              <a:rPr kumimoji="1" lang="zh-CN" altLang="en-US" sz="2000" b="1" dirty="0">
                <a:latin typeface="Times New Roman" panose="02020603050405020304" pitchFamily="18" charset="0"/>
                <a:cs typeface="Times New Roman" panose="02020603050405020304" pitchFamily="18" charset="0"/>
              </a:rPr>
              <a:t>的球面上的总电流为零，即 </a:t>
            </a:r>
          </a:p>
        </p:txBody>
      </p:sp>
      <p:graphicFrame>
        <p:nvGraphicFramePr>
          <p:cNvPr id="3" name="对象 2">
            <a:extLst>
              <a:ext uri="{FF2B5EF4-FFF2-40B4-BE49-F238E27FC236}">
                <a16:creationId xmlns:a16="http://schemas.microsoft.com/office/drawing/2014/main" id="{F8AF10CD-A3C6-4F88-A1DE-8C8034DF1989}"/>
              </a:ext>
            </a:extLst>
          </p:cNvPr>
          <p:cNvGraphicFramePr>
            <a:graphicFrameLocks noChangeAspect="1"/>
          </p:cNvGraphicFramePr>
          <p:nvPr>
            <p:extLst>
              <p:ext uri="{D42A27DB-BD31-4B8C-83A1-F6EECF244321}">
                <p14:modId xmlns:p14="http://schemas.microsoft.com/office/powerpoint/2010/main" val="3061799019"/>
              </p:ext>
            </p:extLst>
          </p:nvPr>
        </p:nvGraphicFramePr>
        <p:xfrm>
          <a:off x="3059832" y="699542"/>
          <a:ext cx="2376264" cy="472433"/>
        </p:xfrm>
        <a:graphic>
          <a:graphicData uri="http://schemas.openxmlformats.org/presentationml/2006/ole">
            <mc:AlternateContent xmlns:mc="http://schemas.openxmlformats.org/markup-compatibility/2006">
              <mc:Choice xmlns:v="urn:schemas-microsoft-com:vml" Requires="v">
                <p:oleObj spid="_x0000_s32227" name="Equation" r:id="rId3" imgW="1574640" imgH="304560" progId="Equation.DSMT4">
                  <p:embed/>
                </p:oleObj>
              </mc:Choice>
              <mc:Fallback>
                <p:oleObj name="Equation" r:id="rId3" imgW="1574640" imgH="304560" progId="Equation.DSMT4">
                  <p:embed/>
                  <p:pic>
                    <p:nvPicPr>
                      <p:cNvPr id="2" name="对象 1">
                        <a:extLst>
                          <a:ext uri="{FF2B5EF4-FFF2-40B4-BE49-F238E27FC236}">
                            <a16:creationId xmlns:a16="http://schemas.microsoft.com/office/drawing/2014/main" id="{535843D4-4DDC-4679-B16E-33845A3BA843}"/>
                          </a:ext>
                        </a:extLst>
                      </p:cNvPr>
                      <p:cNvPicPr/>
                      <p:nvPr/>
                    </p:nvPicPr>
                    <p:blipFill>
                      <a:blip r:embed="rId4"/>
                      <a:stretch>
                        <a:fillRect/>
                      </a:stretch>
                    </p:blipFill>
                    <p:spPr>
                      <a:xfrm>
                        <a:off x="3059832" y="699542"/>
                        <a:ext cx="2376264" cy="472433"/>
                      </a:xfrm>
                      <a:prstGeom prst="rect">
                        <a:avLst/>
                      </a:prstGeom>
                    </p:spPr>
                  </p:pic>
                </p:oleObj>
              </mc:Fallback>
            </mc:AlternateContent>
          </a:graphicData>
        </a:graphic>
      </p:graphicFrame>
      <p:grpSp>
        <p:nvGrpSpPr>
          <p:cNvPr id="6" name="组合 5">
            <a:extLst>
              <a:ext uri="{FF2B5EF4-FFF2-40B4-BE49-F238E27FC236}">
                <a16:creationId xmlns:a16="http://schemas.microsoft.com/office/drawing/2014/main" id="{7B03CB0F-FAAF-4F8F-8407-A3D5D274A6D6}"/>
              </a:ext>
            </a:extLst>
          </p:cNvPr>
          <p:cNvGrpSpPr/>
          <p:nvPr/>
        </p:nvGrpSpPr>
        <p:grpSpPr>
          <a:xfrm>
            <a:off x="5199706" y="1170573"/>
            <a:ext cx="3656770" cy="307777"/>
            <a:chOff x="4694759" y="1343399"/>
            <a:chExt cx="3656770" cy="307777"/>
          </a:xfrm>
        </p:grpSpPr>
        <p:sp>
          <p:nvSpPr>
            <p:cNvPr id="4" name="矩形 3">
              <a:extLst>
                <a:ext uri="{FF2B5EF4-FFF2-40B4-BE49-F238E27FC236}">
                  <a16:creationId xmlns:a16="http://schemas.microsoft.com/office/drawing/2014/main" id="{D339919E-C446-4C8F-954F-7F0310867F0D}"/>
                </a:ext>
              </a:extLst>
            </p:cNvPr>
            <p:cNvSpPr/>
            <p:nvPr/>
          </p:nvSpPr>
          <p:spPr>
            <a:xfrm>
              <a:off x="4694759" y="1343399"/>
              <a:ext cx="3656770" cy="307777"/>
            </a:xfrm>
            <a:prstGeom prst="rect">
              <a:avLst/>
            </a:prstGeom>
          </p:spPr>
          <p:txBody>
            <a:bodyPr wrap="none">
              <a:spAutoFit/>
            </a:bodyPr>
            <a:lstStyle/>
            <a:p>
              <a:r>
                <a:rPr lang="zh-CN" altLang="en-US" sz="1400" b="1" dirty="0"/>
                <a:t>其中，      为充电回路电流的电流密度矢量。</a:t>
              </a:r>
            </a:p>
          </p:txBody>
        </p:sp>
        <p:graphicFrame>
          <p:nvGraphicFramePr>
            <p:cNvPr id="5" name="对象 4">
              <a:extLst>
                <a:ext uri="{FF2B5EF4-FFF2-40B4-BE49-F238E27FC236}">
                  <a16:creationId xmlns:a16="http://schemas.microsoft.com/office/drawing/2014/main" id="{B0F98E89-0013-4A4B-8035-5CD40A018ACE}"/>
                </a:ext>
              </a:extLst>
            </p:cNvPr>
            <p:cNvGraphicFramePr>
              <a:graphicFrameLocks noChangeAspect="1"/>
            </p:cNvGraphicFramePr>
            <p:nvPr>
              <p:extLst>
                <p:ext uri="{D42A27DB-BD31-4B8C-83A1-F6EECF244321}">
                  <p14:modId xmlns:p14="http://schemas.microsoft.com/office/powerpoint/2010/main" val="1477936133"/>
                </p:ext>
              </p:extLst>
            </p:nvPr>
          </p:nvGraphicFramePr>
          <p:xfrm>
            <a:off x="5367338" y="1381646"/>
            <a:ext cx="165100" cy="254000"/>
          </p:xfrm>
          <a:graphic>
            <a:graphicData uri="http://schemas.openxmlformats.org/presentationml/2006/ole">
              <mc:AlternateContent xmlns:mc="http://schemas.openxmlformats.org/markup-compatibility/2006">
                <mc:Choice xmlns:v="urn:schemas-microsoft-com:vml" Requires="v">
                  <p:oleObj spid="_x0000_s32228" name="Equation" r:id="rId5" imgW="164880" imgH="253800" progId="Equation.DSMT4">
                    <p:embed/>
                  </p:oleObj>
                </mc:Choice>
                <mc:Fallback>
                  <p:oleObj name="Equation" r:id="rId5" imgW="164880" imgH="253800" progId="Equation.DSMT4">
                    <p:embed/>
                    <p:pic>
                      <p:nvPicPr>
                        <p:cNvPr id="0" name=""/>
                        <p:cNvPicPr/>
                        <p:nvPr/>
                      </p:nvPicPr>
                      <p:blipFill>
                        <a:blip r:embed="rId6"/>
                        <a:stretch>
                          <a:fillRect/>
                        </a:stretch>
                      </p:blipFill>
                      <p:spPr>
                        <a:xfrm>
                          <a:off x="5367338" y="1381646"/>
                          <a:ext cx="165100" cy="254000"/>
                        </a:xfrm>
                        <a:prstGeom prst="rect">
                          <a:avLst/>
                        </a:prstGeom>
                      </p:spPr>
                    </p:pic>
                  </p:oleObj>
                </mc:Fallback>
              </mc:AlternateContent>
            </a:graphicData>
          </a:graphic>
        </p:graphicFrame>
      </p:grpSp>
      <p:graphicFrame>
        <p:nvGraphicFramePr>
          <p:cNvPr id="7" name="对象 6">
            <a:extLst>
              <a:ext uri="{FF2B5EF4-FFF2-40B4-BE49-F238E27FC236}">
                <a16:creationId xmlns:a16="http://schemas.microsoft.com/office/drawing/2014/main" id="{6510F820-5610-480C-9673-326B7D031E4C}"/>
              </a:ext>
            </a:extLst>
          </p:cNvPr>
          <p:cNvGraphicFramePr>
            <a:graphicFrameLocks noChangeAspect="1"/>
          </p:cNvGraphicFramePr>
          <p:nvPr>
            <p:extLst>
              <p:ext uri="{D42A27DB-BD31-4B8C-83A1-F6EECF244321}">
                <p14:modId xmlns:p14="http://schemas.microsoft.com/office/powerpoint/2010/main" val="2610700118"/>
              </p:ext>
            </p:extLst>
          </p:nvPr>
        </p:nvGraphicFramePr>
        <p:xfrm>
          <a:off x="1857747" y="1660300"/>
          <a:ext cx="1994173" cy="501161"/>
        </p:xfrm>
        <a:graphic>
          <a:graphicData uri="http://schemas.openxmlformats.org/presentationml/2006/ole">
            <mc:AlternateContent xmlns:mc="http://schemas.openxmlformats.org/markup-compatibility/2006">
              <mc:Choice xmlns:v="urn:schemas-microsoft-com:vml" Requires="v">
                <p:oleObj spid="_x0000_s32229" name="Equation" r:id="rId7" imgW="1244520" imgH="304560" progId="Equation.DSMT4">
                  <p:embed/>
                </p:oleObj>
              </mc:Choice>
              <mc:Fallback>
                <p:oleObj name="Equation" r:id="rId7" imgW="1244520" imgH="304560" progId="Equation.DSMT4">
                  <p:embed/>
                  <p:pic>
                    <p:nvPicPr>
                      <p:cNvPr id="2" name="对象 1">
                        <a:extLst>
                          <a:ext uri="{FF2B5EF4-FFF2-40B4-BE49-F238E27FC236}">
                            <a16:creationId xmlns:a16="http://schemas.microsoft.com/office/drawing/2014/main" id="{535843D4-4DDC-4679-B16E-33845A3BA843}"/>
                          </a:ext>
                        </a:extLst>
                      </p:cNvPr>
                      <p:cNvPicPr/>
                      <p:nvPr/>
                    </p:nvPicPr>
                    <p:blipFill>
                      <a:blip r:embed="rId8"/>
                      <a:stretch>
                        <a:fillRect/>
                      </a:stretch>
                    </p:blipFill>
                    <p:spPr>
                      <a:xfrm>
                        <a:off x="1857747" y="1660300"/>
                        <a:ext cx="1994173" cy="50116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7F137C0-26DB-4C6A-B359-1FC87496A36E}"/>
              </a:ext>
            </a:extLst>
          </p:cNvPr>
          <p:cNvGraphicFramePr>
            <a:graphicFrameLocks noChangeAspect="1"/>
          </p:cNvGraphicFramePr>
          <p:nvPr>
            <p:extLst>
              <p:ext uri="{D42A27DB-BD31-4B8C-83A1-F6EECF244321}">
                <p14:modId xmlns:p14="http://schemas.microsoft.com/office/powerpoint/2010/main" val="2076803127"/>
              </p:ext>
            </p:extLst>
          </p:nvPr>
        </p:nvGraphicFramePr>
        <p:xfrm>
          <a:off x="4592638" y="1563638"/>
          <a:ext cx="1858962" cy="660400"/>
        </p:xfrm>
        <a:graphic>
          <a:graphicData uri="http://schemas.openxmlformats.org/presentationml/2006/ole">
            <mc:AlternateContent xmlns:mc="http://schemas.openxmlformats.org/markup-compatibility/2006">
              <mc:Choice xmlns:v="urn:schemas-microsoft-com:vml" Requires="v">
                <p:oleObj spid="_x0000_s32230" name="Equation" r:id="rId9" imgW="1143000" imgH="406080" progId="Equation.DSMT4">
                  <p:embed/>
                </p:oleObj>
              </mc:Choice>
              <mc:Fallback>
                <p:oleObj name="Equation" r:id="rId9" imgW="1143000" imgH="406080" progId="Equation.DSMT4">
                  <p:embed/>
                  <p:pic>
                    <p:nvPicPr>
                      <p:cNvPr id="0" name=""/>
                      <p:cNvPicPr/>
                      <p:nvPr/>
                    </p:nvPicPr>
                    <p:blipFill>
                      <a:blip r:embed="rId10"/>
                      <a:stretch>
                        <a:fillRect/>
                      </a:stretch>
                    </p:blipFill>
                    <p:spPr>
                      <a:xfrm>
                        <a:off x="4592638" y="1563638"/>
                        <a:ext cx="1858962" cy="66040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D02504CA-02AF-41EB-AC75-B6FF7F54C0E3}"/>
              </a:ext>
            </a:extLst>
          </p:cNvPr>
          <p:cNvSpPr/>
          <p:nvPr/>
        </p:nvSpPr>
        <p:spPr>
          <a:xfrm>
            <a:off x="322437" y="2352742"/>
            <a:ext cx="105431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则：</a:t>
            </a:r>
          </a:p>
        </p:txBody>
      </p:sp>
      <p:graphicFrame>
        <p:nvGraphicFramePr>
          <p:cNvPr id="10" name="对象 9">
            <a:extLst>
              <a:ext uri="{FF2B5EF4-FFF2-40B4-BE49-F238E27FC236}">
                <a16:creationId xmlns:a16="http://schemas.microsoft.com/office/drawing/2014/main" id="{EDDE3268-0742-412C-AF50-45FC2172C259}"/>
              </a:ext>
            </a:extLst>
          </p:cNvPr>
          <p:cNvGraphicFramePr>
            <a:graphicFrameLocks noChangeAspect="1"/>
          </p:cNvGraphicFramePr>
          <p:nvPr>
            <p:extLst>
              <p:ext uri="{D42A27DB-BD31-4B8C-83A1-F6EECF244321}">
                <p14:modId xmlns:p14="http://schemas.microsoft.com/office/powerpoint/2010/main" val="2991182435"/>
              </p:ext>
            </p:extLst>
          </p:nvPr>
        </p:nvGraphicFramePr>
        <p:xfrm>
          <a:off x="3419872" y="2283718"/>
          <a:ext cx="2504436" cy="683028"/>
        </p:xfrm>
        <a:graphic>
          <a:graphicData uri="http://schemas.openxmlformats.org/presentationml/2006/ole">
            <mc:AlternateContent xmlns:mc="http://schemas.openxmlformats.org/markup-compatibility/2006">
              <mc:Choice xmlns:v="urn:schemas-microsoft-com:vml" Requires="v">
                <p:oleObj spid="_x0000_s32231" name="Equation" r:id="rId11" imgW="1536480" imgH="419040" progId="Equation.DSMT4">
                  <p:embed/>
                </p:oleObj>
              </mc:Choice>
              <mc:Fallback>
                <p:oleObj name="Equation" r:id="rId11" imgW="1536480" imgH="419040" progId="Equation.DSMT4">
                  <p:embed/>
                  <p:pic>
                    <p:nvPicPr>
                      <p:cNvPr id="0" name=""/>
                      <p:cNvPicPr/>
                      <p:nvPr/>
                    </p:nvPicPr>
                    <p:blipFill>
                      <a:blip r:embed="rId12"/>
                      <a:stretch>
                        <a:fillRect/>
                      </a:stretch>
                    </p:blipFill>
                    <p:spPr>
                      <a:xfrm>
                        <a:off x="3419872" y="2283718"/>
                        <a:ext cx="2504436" cy="6830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CE742876-8D4F-472A-8239-76E12BC5F9DB}"/>
              </a:ext>
            </a:extLst>
          </p:cNvPr>
          <p:cNvGraphicFramePr>
            <a:graphicFrameLocks noChangeAspect="1"/>
          </p:cNvGraphicFramePr>
          <p:nvPr>
            <p:extLst>
              <p:ext uri="{D42A27DB-BD31-4B8C-83A1-F6EECF244321}">
                <p14:modId xmlns:p14="http://schemas.microsoft.com/office/powerpoint/2010/main" val="1491528068"/>
              </p:ext>
            </p:extLst>
          </p:nvPr>
        </p:nvGraphicFramePr>
        <p:xfrm>
          <a:off x="1619672" y="3144267"/>
          <a:ext cx="3059908" cy="723627"/>
        </p:xfrm>
        <a:graphic>
          <a:graphicData uri="http://schemas.openxmlformats.org/presentationml/2006/ole">
            <mc:AlternateContent xmlns:mc="http://schemas.openxmlformats.org/markup-compatibility/2006">
              <mc:Choice xmlns:v="urn:schemas-microsoft-com:vml" Requires="v">
                <p:oleObj spid="_x0000_s32232" name="Equation" r:id="rId13" imgW="1879560" imgH="444240" progId="Equation.DSMT4">
                  <p:embed/>
                </p:oleObj>
              </mc:Choice>
              <mc:Fallback>
                <p:oleObj name="Equation" r:id="rId13" imgW="1879560" imgH="444240" progId="Equation.DSMT4">
                  <p:embed/>
                  <p:pic>
                    <p:nvPicPr>
                      <p:cNvPr id="0" name=""/>
                      <p:cNvPicPr/>
                      <p:nvPr/>
                    </p:nvPicPr>
                    <p:blipFill>
                      <a:blip r:embed="rId14"/>
                      <a:stretch>
                        <a:fillRect/>
                      </a:stretch>
                    </p:blipFill>
                    <p:spPr>
                      <a:xfrm>
                        <a:off x="1619672" y="3144267"/>
                        <a:ext cx="3059908" cy="72362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ECAB8CA7-292E-4E92-BE08-E7168029AB11}"/>
              </a:ext>
            </a:extLst>
          </p:cNvPr>
          <p:cNvGraphicFramePr>
            <a:graphicFrameLocks noChangeAspect="1"/>
          </p:cNvGraphicFramePr>
          <p:nvPr>
            <p:extLst>
              <p:ext uri="{D42A27DB-BD31-4B8C-83A1-F6EECF244321}">
                <p14:modId xmlns:p14="http://schemas.microsoft.com/office/powerpoint/2010/main" val="2566474947"/>
              </p:ext>
            </p:extLst>
          </p:nvPr>
        </p:nvGraphicFramePr>
        <p:xfrm>
          <a:off x="5076056" y="3147814"/>
          <a:ext cx="1707570" cy="683028"/>
        </p:xfrm>
        <a:graphic>
          <a:graphicData uri="http://schemas.openxmlformats.org/presentationml/2006/ole">
            <mc:AlternateContent xmlns:mc="http://schemas.openxmlformats.org/markup-compatibility/2006">
              <mc:Choice xmlns:v="urn:schemas-microsoft-com:vml" Requires="v">
                <p:oleObj spid="_x0000_s32233" name="Equation" r:id="rId15" imgW="1015920" imgH="406080" progId="Equation.DSMT4">
                  <p:embed/>
                </p:oleObj>
              </mc:Choice>
              <mc:Fallback>
                <p:oleObj name="Equation" r:id="rId15" imgW="1015920" imgH="406080" progId="Equation.DSMT4">
                  <p:embed/>
                  <p:pic>
                    <p:nvPicPr>
                      <p:cNvPr id="0" name=""/>
                      <p:cNvPicPr/>
                      <p:nvPr/>
                    </p:nvPicPr>
                    <p:blipFill>
                      <a:blip r:embed="rId16"/>
                      <a:stretch>
                        <a:fillRect/>
                      </a:stretch>
                    </p:blipFill>
                    <p:spPr>
                      <a:xfrm>
                        <a:off x="5076056" y="3147814"/>
                        <a:ext cx="1707570" cy="683028"/>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CD28B207-4FB2-41B3-AD65-CF8A39D7B341}"/>
              </a:ext>
            </a:extLst>
          </p:cNvPr>
          <p:cNvSpPr/>
          <p:nvPr/>
        </p:nvSpPr>
        <p:spPr>
          <a:xfrm>
            <a:off x="349336" y="4155926"/>
            <a:ext cx="105431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即：</a:t>
            </a:r>
          </a:p>
        </p:txBody>
      </p:sp>
      <p:graphicFrame>
        <p:nvGraphicFramePr>
          <p:cNvPr id="14" name="对象 13">
            <a:extLst>
              <a:ext uri="{FF2B5EF4-FFF2-40B4-BE49-F238E27FC236}">
                <a16:creationId xmlns:a16="http://schemas.microsoft.com/office/drawing/2014/main" id="{4A417EEE-31A7-4E1E-A733-C15A07B4384E}"/>
              </a:ext>
            </a:extLst>
          </p:cNvPr>
          <p:cNvGraphicFramePr>
            <a:graphicFrameLocks noChangeAspect="1"/>
          </p:cNvGraphicFramePr>
          <p:nvPr>
            <p:extLst>
              <p:ext uri="{D42A27DB-BD31-4B8C-83A1-F6EECF244321}">
                <p14:modId xmlns:p14="http://schemas.microsoft.com/office/powerpoint/2010/main" val="771747534"/>
              </p:ext>
            </p:extLst>
          </p:nvPr>
        </p:nvGraphicFramePr>
        <p:xfrm>
          <a:off x="3491880" y="4083918"/>
          <a:ext cx="1993375" cy="721008"/>
        </p:xfrm>
        <a:graphic>
          <a:graphicData uri="http://schemas.openxmlformats.org/presentationml/2006/ole">
            <mc:AlternateContent xmlns:mc="http://schemas.openxmlformats.org/markup-compatibility/2006">
              <mc:Choice xmlns:v="urn:schemas-microsoft-com:vml" Requires="v">
                <p:oleObj spid="_x0000_s32234" name="Equation" r:id="rId17" imgW="1193760" imgH="431640" progId="Equation.DSMT4">
                  <p:embed/>
                </p:oleObj>
              </mc:Choice>
              <mc:Fallback>
                <p:oleObj name="Equation" r:id="rId17" imgW="1193760" imgH="431640" progId="Equation.DSMT4">
                  <p:embed/>
                  <p:pic>
                    <p:nvPicPr>
                      <p:cNvPr id="0" name=""/>
                      <p:cNvPicPr/>
                      <p:nvPr/>
                    </p:nvPicPr>
                    <p:blipFill>
                      <a:blip r:embed="rId18"/>
                      <a:stretch>
                        <a:fillRect/>
                      </a:stretch>
                    </p:blipFill>
                    <p:spPr>
                      <a:xfrm>
                        <a:off x="3491880" y="4083918"/>
                        <a:ext cx="1993375" cy="721008"/>
                      </a:xfrm>
                      <a:prstGeom prst="rect">
                        <a:avLst/>
                      </a:prstGeom>
                    </p:spPr>
                  </p:pic>
                </p:oleObj>
              </mc:Fallback>
            </mc:AlternateContent>
          </a:graphicData>
        </a:graphic>
      </p:graphicFrame>
    </p:spTree>
    <p:extLst>
      <p:ext uri="{BB962C8B-B14F-4D97-AF65-F5344CB8AC3E}">
        <p14:creationId xmlns:p14="http://schemas.microsoft.com/office/powerpoint/2010/main" val="30360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par>
                                <p:cTn id="29" presetID="22" presetClass="entr" presetSubtype="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par>
                                <p:cTn id="47" presetID="22" presetClass="entr" presetSubtype="1"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up)">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4254031308"/>
              </p:ext>
            </p:extLst>
          </p:nvPr>
        </p:nvGraphicFramePr>
        <p:xfrm>
          <a:off x="1876425" y="1377256"/>
          <a:ext cx="5159375" cy="796925"/>
        </p:xfrm>
        <a:graphic>
          <a:graphicData uri="http://schemas.openxmlformats.org/presentationml/2006/ole">
            <mc:AlternateContent xmlns:mc="http://schemas.openxmlformats.org/markup-compatibility/2006">
              <mc:Choice xmlns:v="urn:schemas-microsoft-com:vml" Requires="v">
                <p:oleObj spid="_x0000_s30851" name="Equation" r:id="rId3" imgW="3035160" imgH="457200" progId="Equation.DSMT4">
                  <p:embed/>
                </p:oleObj>
              </mc:Choice>
              <mc:Fallback>
                <p:oleObj name="Equation" r:id="rId3" imgW="3035160" imgH="457200" progId="Equation.DSMT4">
                  <p:embed/>
                  <p:pic>
                    <p:nvPicPr>
                      <p:cNvPr id="21" name="对象 20">
                        <a:extLst>
                          <a:ext uri="{FF2B5EF4-FFF2-40B4-BE49-F238E27FC236}">
                            <a16:creationId xmlns:a16="http://schemas.microsoft.com/office/drawing/2014/main" id="{33366358-E936-4820-BDFD-68216AC35000}"/>
                          </a:ext>
                        </a:extLst>
                      </p:cNvPr>
                      <p:cNvPicPr/>
                      <p:nvPr/>
                    </p:nvPicPr>
                    <p:blipFill>
                      <a:blip r:embed="rId4"/>
                      <a:stretch>
                        <a:fillRect/>
                      </a:stretch>
                    </p:blipFill>
                    <p:spPr>
                      <a:xfrm>
                        <a:off x="1876425" y="1377256"/>
                        <a:ext cx="5159375" cy="79692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C98889BE-27BB-4011-861B-9256B2E48165}"/>
              </a:ext>
            </a:extLst>
          </p:cNvPr>
          <p:cNvSpPr/>
          <p:nvPr/>
        </p:nvSpPr>
        <p:spPr>
          <a:xfrm>
            <a:off x="611560" y="184793"/>
            <a:ext cx="6840760"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smtClean="0">
                <a:latin typeface="Times New Roman" panose="02020603050405020304" pitchFamily="18" charset="0"/>
                <a:cs typeface="Times New Roman" panose="02020603050405020304" pitchFamily="18" charset="0"/>
              </a:rPr>
              <a:t>b</a:t>
            </a:r>
            <a:r>
              <a:rPr kumimoji="1" lang="zh-CN" altLang="en-US" sz="2000" b="1" dirty="0" smtClean="0">
                <a:latin typeface="Times New Roman" panose="02020603050405020304" pitchFamily="18" charset="0"/>
                <a:cs typeface="Times New Roman" panose="02020603050405020304" pitchFamily="18" charset="0"/>
              </a:rPr>
              <a:t>）</a:t>
            </a:r>
            <a:endParaRPr kumimoji="1" lang="zh-CN" altLang="en-US" sz="2000" b="1" dirty="0">
              <a:latin typeface="Times New Roman" panose="02020603050405020304" pitchFamily="18" charset="0"/>
              <a:cs typeface="Times New Roman" panose="02020603050405020304" pitchFamily="18" charset="0"/>
            </a:endParaRPr>
          </a:p>
        </p:txBody>
      </p:sp>
      <p:sp>
        <p:nvSpPr>
          <p:cNvPr id="8" name="矩形 7"/>
          <p:cNvSpPr/>
          <p:nvPr/>
        </p:nvSpPr>
        <p:spPr>
          <a:xfrm>
            <a:off x="1331640" y="843558"/>
            <a:ext cx="1867819" cy="400110"/>
          </a:xfrm>
          <a:prstGeom prst="rect">
            <a:avLst/>
          </a:prstGeom>
        </p:spPr>
        <p:txBody>
          <a:bodyPr wrap="none">
            <a:spAutoFit/>
          </a:bodyPr>
          <a:lstStyle/>
          <a:p>
            <a:r>
              <a:rPr lang="zh-CN" altLang="en-US" sz="2000" b="1" dirty="0" smtClean="0"/>
              <a:t>在</a:t>
            </a:r>
            <a:r>
              <a:rPr lang="en-US" altLang="zh-CN" sz="2000" b="1" i="1" dirty="0" smtClean="0">
                <a:latin typeface="Times New Roman" panose="02020603050405020304" pitchFamily="18" charset="0"/>
                <a:cs typeface="Times New Roman" panose="02020603050405020304" pitchFamily="18" charset="0"/>
              </a:rPr>
              <a:t>r=a</a:t>
            </a:r>
            <a:r>
              <a:rPr lang="zh-CN" altLang="en-US" sz="2000" b="1" dirty="0" smtClean="0"/>
              <a:t>的</a:t>
            </a:r>
            <a:r>
              <a:rPr lang="zh-CN" altLang="en-US" sz="2000" b="1" dirty="0"/>
              <a:t>表面上</a:t>
            </a:r>
          </a:p>
        </p:txBody>
      </p:sp>
      <p:sp>
        <p:nvSpPr>
          <p:cNvPr id="9" name="矩形 8"/>
          <p:cNvSpPr/>
          <p:nvPr/>
        </p:nvSpPr>
        <p:spPr>
          <a:xfrm>
            <a:off x="1331640" y="2459672"/>
            <a:ext cx="1867819" cy="400110"/>
          </a:xfrm>
          <a:prstGeom prst="rect">
            <a:avLst/>
          </a:prstGeom>
        </p:spPr>
        <p:txBody>
          <a:bodyPr wrap="none">
            <a:spAutoFit/>
          </a:bodyPr>
          <a:lstStyle/>
          <a:p>
            <a:r>
              <a:rPr lang="zh-CN" altLang="en-US" sz="2000" b="1" dirty="0" smtClean="0"/>
              <a:t>在</a:t>
            </a:r>
            <a:r>
              <a:rPr lang="en-US" altLang="zh-CN" sz="2000" b="1" i="1" dirty="0" smtClean="0">
                <a:latin typeface="Times New Roman" panose="02020603050405020304" pitchFamily="18" charset="0"/>
                <a:cs typeface="Times New Roman" panose="02020603050405020304" pitchFamily="18" charset="0"/>
              </a:rPr>
              <a:t>r=b</a:t>
            </a:r>
            <a:r>
              <a:rPr lang="zh-CN" altLang="en-US" sz="2000" b="1" dirty="0" smtClean="0"/>
              <a:t>的</a:t>
            </a:r>
            <a:r>
              <a:rPr lang="zh-CN" altLang="en-US" sz="2000" b="1" dirty="0"/>
              <a:t>表面上</a:t>
            </a:r>
          </a:p>
        </p:txBody>
      </p:sp>
      <p:graphicFrame>
        <p:nvGraphicFramePr>
          <p:cNvPr id="10" name="对象 9">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472349673"/>
              </p:ext>
            </p:extLst>
          </p:nvPr>
        </p:nvGraphicFramePr>
        <p:xfrm>
          <a:off x="1115616" y="2931790"/>
          <a:ext cx="7015163" cy="796925"/>
        </p:xfrm>
        <a:graphic>
          <a:graphicData uri="http://schemas.openxmlformats.org/presentationml/2006/ole">
            <mc:AlternateContent xmlns:mc="http://schemas.openxmlformats.org/markup-compatibility/2006">
              <mc:Choice xmlns:v="urn:schemas-microsoft-com:vml" Requires="v">
                <p:oleObj spid="_x0000_s30852" name="Equation" r:id="rId5" imgW="4127400" imgH="457200" progId="Equation.DSMT4">
                  <p:embed/>
                </p:oleObj>
              </mc:Choice>
              <mc:Fallback>
                <p:oleObj name="Equation" r:id="rId5" imgW="4127400" imgH="457200" progId="Equation.DSMT4">
                  <p:embed/>
                  <p:pic>
                    <p:nvPicPr>
                      <p:cNvPr id="2" name="对象 1">
                        <a:extLst>
                          <a:ext uri="{FF2B5EF4-FFF2-40B4-BE49-F238E27FC236}">
                            <a16:creationId xmlns:a16="http://schemas.microsoft.com/office/drawing/2014/main" id="{535843D4-4DDC-4679-B16E-33845A3BA843}"/>
                          </a:ext>
                        </a:extLst>
                      </p:cNvPr>
                      <p:cNvPicPr/>
                      <p:nvPr/>
                    </p:nvPicPr>
                    <p:blipFill>
                      <a:blip r:embed="rId6"/>
                      <a:stretch>
                        <a:fillRect/>
                      </a:stretch>
                    </p:blipFill>
                    <p:spPr>
                      <a:xfrm>
                        <a:off x="1115616" y="2931790"/>
                        <a:ext cx="7015163" cy="796925"/>
                      </a:xfrm>
                      <a:prstGeom prst="rect">
                        <a:avLst/>
                      </a:prstGeom>
                    </p:spPr>
                  </p:pic>
                </p:oleObj>
              </mc:Fallback>
            </mc:AlternateContent>
          </a:graphicData>
        </a:graphic>
      </p:graphicFrame>
    </p:spTree>
    <p:extLst>
      <p:ext uri="{BB962C8B-B14F-4D97-AF65-F5344CB8AC3E}">
        <p14:creationId xmlns:p14="http://schemas.microsoft.com/office/powerpoint/2010/main" val="6968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677F5C98-CA85-4C8B-8475-A0DF2D5CAD55}"/>
              </a:ext>
            </a:extLst>
          </p:cNvPr>
          <p:cNvSpPr txBox="1">
            <a:spLocks noChangeArrowheads="1"/>
          </p:cNvSpPr>
          <p:nvPr/>
        </p:nvSpPr>
        <p:spPr bwMode="auto">
          <a:xfrm>
            <a:off x="323528" y="51470"/>
            <a:ext cx="5616624" cy="637675"/>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spcBef>
                <a:spcPts val="0"/>
              </a:spcBef>
              <a:buClrTx/>
              <a:buNone/>
              <a:defRPr/>
            </a:pPr>
            <a:r>
              <a:rPr lang="zh-CN" altLang="en-US" sz="2800" dirty="0">
                <a:solidFill>
                  <a:srgbClr val="000000"/>
                </a:solidFill>
                <a:latin typeface="+mn-ea"/>
                <a:ea typeface="+mn-ea"/>
              </a:rPr>
              <a:t>二、恒定</a:t>
            </a:r>
            <a:r>
              <a:rPr lang="zh-CN" altLang="en-US" sz="2800" dirty="0">
                <a:solidFill>
                  <a:srgbClr val="000000"/>
                </a:solidFill>
                <a:latin typeface="+mn-ea"/>
              </a:rPr>
              <a:t>电场的典型应用</a:t>
            </a:r>
            <a:endParaRPr lang="zh-CN" altLang="en-US" sz="2800" dirty="0">
              <a:solidFill>
                <a:srgbClr val="000000"/>
              </a:solidFill>
              <a:latin typeface="+mn-ea"/>
              <a:ea typeface="+mn-ea"/>
            </a:endParaRPr>
          </a:p>
        </p:txBody>
      </p:sp>
      <p:sp>
        <p:nvSpPr>
          <p:cNvPr id="4" name="矩形 3">
            <a:extLst>
              <a:ext uri="{FF2B5EF4-FFF2-40B4-BE49-F238E27FC236}">
                <a16:creationId xmlns:a16="http://schemas.microsoft.com/office/drawing/2014/main" id="{4AB3F151-6152-4598-88E2-B381FEFA55EE}"/>
              </a:ext>
            </a:extLst>
          </p:cNvPr>
          <p:cNvSpPr/>
          <p:nvPr/>
        </p:nvSpPr>
        <p:spPr>
          <a:xfrm>
            <a:off x="885463" y="843558"/>
            <a:ext cx="3005951" cy="461665"/>
          </a:xfrm>
          <a:prstGeom prst="rect">
            <a:avLst/>
          </a:prstGeom>
        </p:spPr>
        <p:txBody>
          <a:bodyPr wrap="none">
            <a:spAutoFit/>
          </a:bodyPr>
          <a:lstStyle/>
          <a:p>
            <a:pPr marL="342900" indent="-342900">
              <a:buClr>
                <a:srgbClr val="0070C0"/>
              </a:buClr>
              <a:buFont typeface="Wingdings" panose="05000000000000000000" pitchFamily="2" charset="2"/>
              <a:buChar char="l"/>
            </a:pPr>
            <a:r>
              <a:rPr lang="zh-CN" altLang="zh-CN" sz="2400" b="1" dirty="0">
                <a:cs typeface="Times New Roman" panose="02020603050405020304" pitchFamily="18" charset="0"/>
              </a:rPr>
              <a:t>导体的</a:t>
            </a:r>
            <a:r>
              <a:rPr lang="zh-CN" altLang="en-US" sz="2400" b="1" dirty="0" smtClean="0">
                <a:cs typeface="Times New Roman" panose="02020603050405020304" pitchFamily="18" charset="0"/>
              </a:rPr>
              <a:t>电阻与电导</a:t>
            </a:r>
            <a:endParaRPr lang="zh-CN" altLang="en-US" sz="2400" b="1" dirty="0"/>
          </a:p>
        </p:txBody>
      </p:sp>
      <p:sp>
        <p:nvSpPr>
          <p:cNvPr id="5" name="矩形 4"/>
          <p:cNvSpPr/>
          <p:nvPr/>
        </p:nvSpPr>
        <p:spPr>
          <a:xfrm>
            <a:off x="467544" y="1305223"/>
            <a:ext cx="8136904" cy="1754326"/>
          </a:xfrm>
          <a:prstGeom prst="rect">
            <a:avLst/>
          </a:prstGeom>
        </p:spPr>
        <p:txBody>
          <a:bodyPr wrap="square">
            <a:spAutoFit/>
          </a:bodyPr>
          <a:lstStyle/>
          <a:p>
            <a:pPr marL="900113" indent="-900113">
              <a:lnSpc>
                <a:spcPct val="150000"/>
              </a:lnSpc>
              <a:buClr>
                <a:srgbClr val="0070C0"/>
              </a:buClr>
            </a:pPr>
            <a:r>
              <a:rPr lang="zh-CN" altLang="zh-CN" sz="2400" b="1" dirty="0" smtClean="0">
                <a:cs typeface="Times New Roman" panose="02020603050405020304" pitchFamily="18" charset="0"/>
              </a:rPr>
              <a:t>电阻</a:t>
            </a:r>
            <a:r>
              <a:rPr lang="zh-CN" altLang="en-US" sz="2400" b="1" dirty="0" smtClean="0">
                <a:cs typeface="Times New Roman" panose="02020603050405020304" pitchFamily="18" charset="0"/>
              </a:rPr>
              <a:t>：</a:t>
            </a:r>
            <a:r>
              <a:rPr lang="zh-CN" altLang="zh-CN" sz="2400" b="1" dirty="0">
                <a:cs typeface="Times New Roman" panose="02020603050405020304" pitchFamily="18" charset="0"/>
              </a:rPr>
              <a:t>导电媒质（导体）</a:t>
            </a:r>
            <a:r>
              <a:rPr lang="zh-CN" altLang="zh-CN" sz="2400" b="1" dirty="0" smtClean="0">
                <a:cs typeface="Times New Roman" panose="02020603050405020304" pitchFamily="18" charset="0"/>
              </a:rPr>
              <a:t>中自由电子</a:t>
            </a:r>
            <a:r>
              <a:rPr lang="zh-CN" altLang="zh-CN" sz="2400" b="1" dirty="0">
                <a:cs typeface="Times New Roman" panose="02020603050405020304" pitchFamily="18" charset="0"/>
              </a:rPr>
              <a:t>在运动中会与媒质中的正离子频繁碰撞</a:t>
            </a:r>
            <a:r>
              <a:rPr lang="zh-CN" altLang="zh-CN" sz="2400" b="1" dirty="0" smtClean="0">
                <a:cs typeface="Times New Roman" panose="02020603050405020304" pitchFamily="18" charset="0"/>
              </a:rPr>
              <a:t>，这种</a:t>
            </a:r>
            <a:r>
              <a:rPr lang="zh-CN" altLang="zh-CN" sz="2400" b="1" dirty="0">
                <a:cs typeface="Times New Roman" panose="02020603050405020304" pitchFamily="18" charset="0"/>
              </a:rPr>
              <a:t>碰撞阻碍了自由电子的定向移动，表示这种阻碍作用的物理量叫做电阻。</a:t>
            </a:r>
            <a:endParaRPr lang="zh-CN" altLang="en-US" sz="2400" b="1" dirty="0">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1843956381"/>
              </p:ext>
            </p:extLst>
          </p:nvPr>
        </p:nvGraphicFramePr>
        <p:xfrm>
          <a:off x="3775447" y="2961407"/>
          <a:ext cx="1444625" cy="708025"/>
        </p:xfrm>
        <a:graphic>
          <a:graphicData uri="http://schemas.openxmlformats.org/presentationml/2006/ole">
            <mc:AlternateContent xmlns:mc="http://schemas.openxmlformats.org/markup-compatibility/2006">
              <mc:Choice xmlns:v="urn:schemas-microsoft-com:vml" Requires="v">
                <p:oleObj spid="_x0000_s32887" name="Equation" r:id="rId3" imgW="850680" imgH="406080" progId="Equation.DSMT4">
                  <p:embed/>
                </p:oleObj>
              </mc:Choice>
              <mc:Fallback>
                <p:oleObj name="Equation" r:id="rId3" imgW="850680" imgH="406080" progId="Equation.DSMT4">
                  <p:embed/>
                  <p:pic>
                    <p:nvPicPr>
                      <p:cNvPr id="10" name="对象 9">
                        <a:extLst>
                          <a:ext uri="{FF2B5EF4-FFF2-40B4-BE49-F238E27FC236}">
                            <a16:creationId xmlns:a16="http://schemas.microsoft.com/office/drawing/2014/main" id="{535843D4-4DDC-4679-B16E-33845A3BA843}"/>
                          </a:ext>
                        </a:extLst>
                      </p:cNvPr>
                      <p:cNvPicPr/>
                      <p:nvPr/>
                    </p:nvPicPr>
                    <p:blipFill>
                      <a:blip r:embed="rId4"/>
                      <a:stretch>
                        <a:fillRect/>
                      </a:stretch>
                    </p:blipFill>
                    <p:spPr>
                      <a:xfrm>
                        <a:off x="3775447" y="2961407"/>
                        <a:ext cx="1444625" cy="708025"/>
                      </a:xfrm>
                      <a:prstGeom prst="rect">
                        <a:avLst/>
                      </a:prstGeom>
                    </p:spPr>
                  </p:pic>
                </p:oleObj>
              </mc:Fallback>
            </mc:AlternateContent>
          </a:graphicData>
        </a:graphic>
      </p:graphicFrame>
      <p:sp>
        <p:nvSpPr>
          <p:cNvPr id="10" name="矩形 9"/>
          <p:cNvSpPr/>
          <p:nvPr/>
        </p:nvSpPr>
        <p:spPr>
          <a:xfrm>
            <a:off x="5580112" y="2961407"/>
            <a:ext cx="3240360" cy="923330"/>
          </a:xfrm>
          <a:prstGeom prst="rect">
            <a:avLst/>
          </a:prstGeom>
        </p:spPr>
        <p:txBody>
          <a:bodyPr wrap="square">
            <a:spAutoFit/>
          </a:bodyPr>
          <a:lstStyle/>
          <a:p>
            <a:r>
              <a:rPr lang="zh-CN" altLang="en-US" b="1" dirty="0" smtClean="0">
                <a:solidFill>
                  <a:srgbClr val="F87A24"/>
                </a:solidFill>
              </a:rPr>
              <a:t>大小由它本身的材料性质、尺度、横截面积以及使用温度决定的。</a:t>
            </a:r>
            <a:endParaRPr lang="zh-CN" altLang="en-US" b="1" dirty="0">
              <a:solidFill>
                <a:srgbClr val="F87A24"/>
              </a:solidFill>
            </a:endParaRPr>
          </a:p>
        </p:txBody>
      </p:sp>
      <p:sp>
        <p:nvSpPr>
          <p:cNvPr id="11" name="矩形 10"/>
          <p:cNvSpPr/>
          <p:nvPr/>
        </p:nvSpPr>
        <p:spPr>
          <a:xfrm>
            <a:off x="539552" y="3825503"/>
            <a:ext cx="1080120" cy="646331"/>
          </a:xfrm>
          <a:prstGeom prst="rect">
            <a:avLst/>
          </a:prstGeom>
        </p:spPr>
        <p:txBody>
          <a:bodyPr wrap="square">
            <a:spAutoFit/>
          </a:bodyPr>
          <a:lstStyle/>
          <a:p>
            <a:pPr marL="900113" indent="-900113">
              <a:lnSpc>
                <a:spcPct val="150000"/>
              </a:lnSpc>
              <a:buClr>
                <a:srgbClr val="0070C0"/>
              </a:buClr>
            </a:pPr>
            <a:r>
              <a:rPr lang="zh-CN" altLang="zh-CN" sz="2400" b="1" dirty="0" smtClean="0">
                <a:cs typeface="Times New Roman" panose="02020603050405020304" pitchFamily="18" charset="0"/>
              </a:rPr>
              <a:t>电导</a:t>
            </a:r>
            <a:r>
              <a:rPr lang="zh-CN" altLang="en-US" sz="2400" b="1" dirty="0" smtClean="0">
                <a:cs typeface="Times New Roman" panose="02020603050405020304" pitchFamily="18" charset="0"/>
              </a:rPr>
              <a:t>：</a:t>
            </a:r>
            <a:endParaRPr lang="zh-CN" altLang="en-US" sz="2400" b="1" dirty="0">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4289393807"/>
              </p:ext>
            </p:extLst>
          </p:nvPr>
        </p:nvGraphicFramePr>
        <p:xfrm>
          <a:off x="3779912" y="3867894"/>
          <a:ext cx="1584176" cy="776420"/>
        </p:xfrm>
        <a:graphic>
          <a:graphicData uri="http://schemas.openxmlformats.org/presentationml/2006/ole">
            <mc:AlternateContent xmlns:mc="http://schemas.openxmlformats.org/markup-compatibility/2006">
              <mc:Choice xmlns:v="urn:schemas-microsoft-com:vml" Requires="v">
                <p:oleObj spid="_x0000_s32888" name="Equation" r:id="rId5" imgW="850680" imgH="406080" progId="Equation.DSMT4">
                  <p:embed/>
                </p:oleObj>
              </mc:Choice>
              <mc:Fallback>
                <p:oleObj name="Equation" r:id="rId5" imgW="850680" imgH="406080" progId="Equation.DSMT4">
                  <p:embed/>
                  <p:pic>
                    <p:nvPicPr>
                      <p:cNvPr id="6" name="对象 5">
                        <a:extLst>
                          <a:ext uri="{FF2B5EF4-FFF2-40B4-BE49-F238E27FC236}">
                            <a16:creationId xmlns:a16="http://schemas.microsoft.com/office/drawing/2014/main" id="{535843D4-4DDC-4679-B16E-33845A3BA843}"/>
                          </a:ext>
                        </a:extLst>
                      </p:cNvPr>
                      <p:cNvPicPr/>
                      <p:nvPr/>
                    </p:nvPicPr>
                    <p:blipFill>
                      <a:blip r:embed="rId6"/>
                      <a:stretch>
                        <a:fillRect/>
                      </a:stretch>
                    </p:blipFill>
                    <p:spPr>
                      <a:xfrm>
                        <a:off x="3779912" y="3867894"/>
                        <a:ext cx="1584176" cy="776420"/>
                      </a:xfrm>
                      <a:prstGeom prst="rect">
                        <a:avLst/>
                      </a:prstGeom>
                    </p:spPr>
                  </p:pic>
                </p:oleObj>
              </mc:Fallback>
            </mc:AlternateContent>
          </a:graphicData>
        </a:graphic>
      </p:graphicFrame>
    </p:spTree>
    <p:extLst>
      <p:ext uri="{BB962C8B-B14F-4D97-AF65-F5344CB8AC3E}">
        <p14:creationId xmlns:p14="http://schemas.microsoft.com/office/powerpoint/2010/main" val="31134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773291"/>
            <a:ext cx="3312368" cy="2016224"/>
          </a:xfrm>
          <a:prstGeom prst="rect">
            <a:avLst/>
          </a:prstGeom>
          <a:noFill/>
        </p:spPr>
      </p:pic>
      <p:graphicFrame>
        <p:nvGraphicFramePr>
          <p:cNvPr id="3" name="对象 2">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3389839521"/>
              </p:ext>
            </p:extLst>
          </p:nvPr>
        </p:nvGraphicFramePr>
        <p:xfrm>
          <a:off x="3995936" y="843558"/>
          <a:ext cx="1336675" cy="530225"/>
        </p:xfrm>
        <a:graphic>
          <a:graphicData uri="http://schemas.openxmlformats.org/presentationml/2006/ole">
            <mc:AlternateContent xmlns:mc="http://schemas.openxmlformats.org/markup-compatibility/2006">
              <mc:Choice xmlns:v="urn:schemas-microsoft-com:vml" Requires="v">
                <p:oleObj spid="_x0000_s34073" name="Equation" r:id="rId4" imgW="787320" imgH="304560" progId="Equation.DSMT4">
                  <p:embed/>
                </p:oleObj>
              </mc:Choice>
              <mc:Fallback>
                <p:oleObj name="Equation" r:id="rId4" imgW="787320" imgH="304560" progId="Equation.DSMT4">
                  <p:embed/>
                  <p:pic>
                    <p:nvPicPr>
                      <p:cNvPr id="6" name="对象 5">
                        <a:extLst>
                          <a:ext uri="{FF2B5EF4-FFF2-40B4-BE49-F238E27FC236}">
                            <a16:creationId xmlns:a16="http://schemas.microsoft.com/office/drawing/2014/main" id="{535843D4-4DDC-4679-B16E-33845A3BA843}"/>
                          </a:ext>
                        </a:extLst>
                      </p:cNvPr>
                      <p:cNvPicPr/>
                      <p:nvPr/>
                    </p:nvPicPr>
                    <p:blipFill>
                      <a:blip r:embed="rId5"/>
                      <a:stretch>
                        <a:fillRect/>
                      </a:stretch>
                    </p:blipFill>
                    <p:spPr>
                      <a:xfrm>
                        <a:off x="3995936" y="843558"/>
                        <a:ext cx="1336675" cy="53022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2491644127"/>
              </p:ext>
            </p:extLst>
          </p:nvPr>
        </p:nvGraphicFramePr>
        <p:xfrm>
          <a:off x="3923928" y="1565379"/>
          <a:ext cx="2738437" cy="530225"/>
        </p:xfrm>
        <a:graphic>
          <a:graphicData uri="http://schemas.openxmlformats.org/presentationml/2006/ole">
            <mc:AlternateContent xmlns:mc="http://schemas.openxmlformats.org/markup-compatibility/2006">
              <mc:Choice xmlns:v="urn:schemas-microsoft-com:vml" Requires="v">
                <p:oleObj spid="_x0000_s34074" name="Equation" r:id="rId6" imgW="1612800" imgH="304560" progId="Equation.DSMT4">
                  <p:embed/>
                </p:oleObj>
              </mc:Choice>
              <mc:Fallback>
                <p:oleObj name="Equation" r:id="rId6" imgW="1612800" imgH="304560" progId="Equation.DSMT4">
                  <p:embed/>
                  <p:pic>
                    <p:nvPicPr>
                      <p:cNvPr id="3" name="对象 2">
                        <a:extLst>
                          <a:ext uri="{FF2B5EF4-FFF2-40B4-BE49-F238E27FC236}">
                            <a16:creationId xmlns:a16="http://schemas.microsoft.com/office/drawing/2014/main" id="{535843D4-4DDC-4679-B16E-33845A3BA843}"/>
                          </a:ext>
                        </a:extLst>
                      </p:cNvPr>
                      <p:cNvPicPr/>
                      <p:nvPr/>
                    </p:nvPicPr>
                    <p:blipFill>
                      <a:blip r:embed="rId7"/>
                      <a:stretch>
                        <a:fillRect/>
                      </a:stretch>
                    </p:blipFill>
                    <p:spPr>
                      <a:xfrm>
                        <a:off x="3923928" y="1565379"/>
                        <a:ext cx="2738437" cy="530225"/>
                      </a:xfrm>
                      <a:prstGeom prst="rect">
                        <a:avLst/>
                      </a:prstGeom>
                    </p:spPr>
                  </p:pic>
                </p:oleObj>
              </mc:Fallback>
            </mc:AlternateContent>
          </a:graphicData>
        </a:graphic>
      </p:graphicFrame>
      <p:sp>
        <p:nvSpPr>
          <p:cNvPr id="5" name="矩形 4"/>
          <p:cNvSpPr/>
          <p:nvPr/>
        </p:nvSpPr>
        <p:spPr>
          <a:xfrm>
            <a:off x="4985792" y="2139702"/>
            <a:ext cx="4158208" cy="584775"/>
          </a:xfrm>
          <a:prstGeom prst="rect">
            <a:avLst/>
          </a:prstGeom>
        </p:spPr>
        <p:txBody>
          <a:bodyPr wrap="square">
            <a:spAutoFit/>
          </a:bodyPr>
          <a:lstStyle/>
          <a:p>
            <a:r>
              <a:rPr lang="zh-CN" altLang="en-US" sz="1600" b="1" dirty="0"/>
              <a:t>式</a:t>
            </a:r>
            <a:r>
              <a:rPr lang="zh-CN" altLang="en-US" sz="1600" b="1" dirty="0" smtClean="0"/>
              <a:t>中：</a:t>
            </a:r>
            <a:r>
              <a:rPr lang="en-US" altLang="zh-CN" sz="1600" b="1" dirty="0" smtClean="0"/>
              <a:t>S</a:t>
            </a:r>
            <a:r>
              <a:rPr lang="zh-CN" altLang="en-US" sz="1600" b="1" dirty="0" smtClean="0"/>
              <a:t>为</a:t>
            </a:r>
            <a:r>
              <a:rPr lang="zh-CN" altLang="en-US" sz="1600" b="1" dirty="0"/>
              <a:t>包围电极</a:t>
            </a:r>
            <a:r>
              <a:rPr lang="en-US" altLang="zh-CN" sz="1600" b="1" dirty="0"/>
              <a:t>1</a:t>
            </a:r>
            <a:r>
              <a:rPr lang="zh-CN" altLang="en-US" sz="1600" b="1" dirty="0"/>
              <a:t>的包围面</a:t>
            </a:r>
            <a:r>
              <a:rPr lang="zh-CN" altLang="en-US" sz="1600" b="1" dirty="0" smtClean="0"/>
              <a:t>；</a:t>
            </a:r>
            <a:endParaRPr lang="en-US" altLang="zh-CN" sz="1600" b="1" dirty="0" smtClean="0"/>
          </a:p>
          <a:p>
            <a:r>
              <a:rPr lang="en-US" altLang="zh-CN" sz="1600" b="1" dirty="0" smtClean="0"/>
              <a:t>             </a:t>
            </a:r>
            <a:r>
              <a:rPr lang="en-US" altLang="zh-CN" sz="1600" b="1" i="1" dirty="0" smtClean="0">
                <a:latin typeface="Times New Roman" panose="02020603050405020304" pitchFamily="18" charset="0"/>
                <a:cs typeface="Times New Roman" panose="02020603050405020304" pitchFamily="18" charset="0"/>
              </a:rPr>
              <a:t>l</a:t>
            </a:r>
            <a:r>
              <a:rPr lang="zh-CN" altLang="en-US" sz="1600" b="1" dirty="0" smtClean="0"/>
              <a:t>为</a:t>
            </a:r>
            <a:r>
              <a:rPr lang="zh-CN" altLang="en-US" sz="1600" b="1" dirty="0"/>
              <a:t>从电极</a:t>
            </a:r>
            <a:r>
              <a:rPr lang="en-US" altLang="zh-CN" sz="1600" b="1" dirty="0"/>
              <a:t>1</a:t>
            </a:r>
            <a:r>
              <a:rPr lang="zh-CN" altLang="en-US" sz="1600" b="1" dirty="0"/>
              <a:t>到电极</a:t>
            </a:r>
            <a:r>
              <a:rPr lang="en-US" altLang="zh-CN" sz="1600" b="1" dirty="0"/>
              <a:t>2</a:t>
            </a:r>
            <a:r>
              <a:rPr lang="zh-CN" altLang="en-US" sz="1600" b="1" dirty="0"/>
              <a:t>的任意积分路径。</a:t>
            </a:r>
          </a:p>
        </p:txBody>
      </p:sp>
      <p:graphicFrame>
        <p:nvGraphicFramePr>
          <p:cNvPr id="6" name="对象 5">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3169297739"/>
              </p:ext>
            </p:extLst>
          </p:nvPr>
        </p:nvGraphicFramePr>
        <p:xfrm>
          <a:off x="1331640" y="2865030"/>
          <a:ext cx="2304256" cy="1074872"/>
        </p:xfrm>
        <a:graphic>
          <a:graphicData uri="http://schemas.openxmlformats.org/presentationml/2006/ole">
            <mc:AlternateContent xmlns:mc="http://schemas.openxmlformats.org/markup-compatibility/2006">
              <mc:Choice xmlns:v="urn:schemas-microsoft-com:vml" Requires="v">
                <p:oleObj spid="_x0000_s34075" name="Equation" r:id="rId8" imgW="1282680" imgH="583920" progId="Equation.DSMT4">
                  <p:embed/>
                </p:oleObj>
              </mc:Choice>
              <mc:Fallback>
                <p:oleObj name="Equation" r:id="rId8" imgW="1282680" imgH="583920" progId="Equation.DSMT4">
                  <p:embed/>
                  <p:pic>
                    <p:nvPicPr>
                      <p:cNvPr id="3" name="对象 2">
                        <a:extLst>
                          <a:ext uri="{FF2B5EF4-FFF2-40B4-BE49-F238E27FC236}">
                            <a16:creationId xmlns:a16="http://schemas.microsoft.com/office/drawing/2014/main" id="{535843D4-4DDC-4679-B16E-33845A3BA843}"/>
                          </a:ext>
                        </a:extLst>
                      </p:cNvPr>
                      <p:cNvPicPr/>
                      <p:nvPr/>
                    </p:nvPicPr>
                    <p:blipFill>
                      <a:blip r:embed="rId9"/>
                      <a:stretch>
                        <a:fillRect/>
                      </a:stretch>
                    </p:blipFill>
                    <p:spPr>
                      <a:xfrm>
                        <a:off x="1331640" y="2865030"/>
                        <a:ext cx="2304256" cy="107487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250304615"/>
              </p:ext>
            </p:extLst>
          </p:nvPr>
        </p:nvGraphicFramePr>
        <p:xfrm>
          <a:off x="4572000" y="2859782"/>
          <a:ext cx="2282825" cy="1074737"/>
        </p:xfrm>
        <a:graphic>
          <a:graphicData uri="http://schemas.openxmlformats.org/presentationml/2006/ole">
            <mc:AlternateContent xmlns:mc="http://schemas.openxmlformats.org/markup-compatibility/2006">
              <mc:Choice xmlns:v="urn:schemas-microsoft-com:vml" Requires="v">
                <p:oleObj spid="_x0000_s34076" name="Equation" r:id="rId10" imgW="1269720" imgH="583920" progId="Equation.DSMT4">
                  <p:embed/>
                </p:oleObj>
              </mc:Choice>
              <mc:Fallback>
                <p:oleObj name="Equation" r:id="rId10" imgW="1269720" imgH="583920" progId="Equation.DSMT4">
                  <p:embed/>
                  <p:pic>
                    <p:nvPicPr>
                      <p:cNvPr id="6" name="对象 5">
                        <a:extLst>
                          <a:ext uri="{FF2B5EF4-FFF2-40B4-BE49-F238E27FC236}">
                            <a16:creationId xmlns:a16="http://schemas.microsoft.com/office/drawing/2014/main" id="{535843D4-4DDC-4679-B16E-33845A3BA843}"/>
                          </a:ext>
                        </a:extLst>
                      </p:cNvPr>
                      <p:cNvPicPr/>
                      <p:nvPr/>
                    </p:nvPicPr>
                    <p:blipFill>
                      <a:blip r:embed="rId11"/>
                      <a:stretch>
                        <a:fillRect/>
                      </a:stretch>
                    </p:blipFill>
                    <p:spPr>
                      <a:xfrm>
                        <a:off x="4572000" y="2859782"/>
                        <a:ext cx="2282825" cy="107473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4279631328"/>
              </p:ext>
            </p:extLst>
          </p:nvPr>
        </p:nvGraphicFramePr>
        <p:xfrm>
          <a:off x="3799458" y="4200302"/>
          <a:ext cx="844550" cy="747712"/>
        </p:xfrm>
        <a:graphic>
          <a:graphicData uri="http://schemas.openxmlformats.org/presentationml/2006/ole">
            <mc:AlternateContent xmlns:mc="http://schemas.openxmlformats.org/markup-compatibility/2006">
              <mc:Choice xmlns:v="urn:schemas-microsoft-com:vml" Requires="v">
                <p:oleObj spid="_x0000_s34077" name="Equation" r:id="rId12" imgW="469800" imgH="406080" progId="Equation.DSMT4">
                  <p:embed/>
                </p:oleObj>
              </mc:Choice>
              <mc:Fallback>
                <p:oleObj name="Equation" r:id="rId12" imgW="469800" imgH="406080" progId="Equation.DSMT4">
                  <p:embed/>
                  <p:pic>
                    <p:nvPicPr>
                      <p:cNvPr id="6" name="对象 5">
                        <a:extLst>
                          <a:ext uri="{FF2B5EF4-FFF2-40B4-BE49-F238E27FC236}">
                            <a16:creationId xmlns:a16="http://schemas.microsoft.com/office/drawing/2014/main" id="{535843D4-4DDC-4679-B16E-33845A3BA843}"/>
                          </a:ext>
                        </a:extLst>
                      </p:cNvPr>
                      <p:cNvPicPr/>
                      <p:nvPr/>
                    </p:nvPicPr>
                    <p:blipFill>
                      <a:blip r:embed="rId13"/>
                      <a:stretch>
                        <a:fillRect/>
                      </a:stretch>
                    </p:blipFill>
                    <p:spPr>
                      <a:xfrm>
                        <a:off x="3799458" y="4200302"/>
                        <a:ext cx="844550" cy="747712"/>
                      </a:xfrm>
                      <a:prstGeom prst="rect">
                        <a:avLst/>
                      </a:prstGeom>
                    </p:spPr>
                  </p:pic>
                </p:oleObj>
              </mc:Fallback>
            </mc:AlternateContent>
          </a:graphicData>
        </a:graphic>
      </p:graphicFrame>
      <p:sp>
        <p:nvSpPr>
          <p:cNvPr id="12" name="左箭头 11"/>
          <p:cNvSpPr/>
          <p:nvPr/>
        </p:nvSpPr>
        <p:spPr>
          <a:xfrm rot="16200000">
            <a:off x="3959932" y="3759882"/>
            <a:ext cx="432048"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15616" y="4227934"/>
            <a:ext cx="2232248" cy="707886"/>
          </a:xfrm>
          <a:prstGeom prst="rect">
            <a:avLst/>
          </a:prstGeom>
        </p:spPr>
        <p:txBody>
          <a:bodyPr wrap="square">
            <a:spAutoFit/>
          </a:bodyPr>
          <a:lstStyle/>
          <a:p>
            <a:pPr algn="ctr">
              <a:buClr>
                <a:srgbClr val="0070C0"/>
              </a:buClr>
            </a:pPr>
            <a:r>
              <a:rPr lang="zh-CN" altLang="zh-CN" sz="2000" b="1" dirty="0">
                <a:cs typeface="Times New Roman" panose="02020603050405020304" pitchFamily="18" charset="0"/>
              </a:rPr>
              <a:t>均匀媒质的电导与电容之间的关系</a:t>
            </a:r>
            <a:endParaRPr lang="zh-CN" altLang="en-US" sz="2000" b="1" dirty="0">
              <a:cs typeface="Times New Roman" panose="02020603050405020304" pitchFamily="18" charset="0"/>
            </a:endParaRPr>
          </a:p>
        </p:txBody>
      </p:sp>
      <p:sp>
        <p:nvSpPr>
          <p:cNvPr id="15" name="矩形 14"/>
          <p:cNvSpPr/>
          <p:nvPr/>
        </p:nvSpPr>
        <p:spPr>
          <a:xfrm>
            <a:off x="5652120" y="4299942"/>
            <a:ext cx="2736304" cy="646331"/>
          </a:xfrm>
          <a:prstGeom prst="rect">
            <a:avLst/>
          </a:prstGeom>
        </p:spPr>
        <p:txBody>
          <a:bodyPr wrap="square">
            <a:spAutoFit/>
          </a:bodyPr>
          <a:lstStyle/>
          <a:p>
            <a:pPr algn="ctr"/>
            <a:r>
              <a:rPr lang="zh-CN" altLang="en-US" b="1" dirty="0">
                <a:solidFill>
                  <a:srgbClr val="F87A24"/>
                </a:solidFill>
              </a:rPr>
              <a:t>均匀媒质中两电极导体间的电导与电容对偶</a:t>
            </a:r>
          </a:p>
        </p:txBody>
      </p:sp>
      <p:sp>
        <p:nvSpPr>
          <p:cNvPr id="7" name="矩形 6"/>
          <p:cNvSpPr/>
          <p:nvPr/>
        </p:nvSpPr>
        <p:spPr>
          <a:xfrm>
            <a:off x="288032" y="227424"/>
            <a:ext cx="8532440" cy="430887"/>
          </a:xfrm>
          <a:prstGeom prst="rect">
            <a:avLst/>
          </a:prstGeom>
        </p:spPr>
        <p:txBody>
          <a:bodyPr wrap="square">
            <a:spAutoFit/>
          </a:bodyPr>
          <a:lstStyle/>
          <a:p>
            <a:pPr>
              <a:buClr>
                <a:srgbClr val="0070C0"/>
              </a:buClr>
            </a:pPr>
            <a:r>
              <a:rPr lang="zh-CN" altLang="en-US" sz="2200" b="1" dirty="0">
                <a:cs typeface="Times New Roman" panose="02020603050405020304" pitchFamily="18" charset="0"/>
              </a:rPr>
              <a:t>考虑到电压与恒定电场的关系 ，以及传导电流与电场的关系</a:t>
            </a:r>
          </a:p>
        </p:txBody>
      </p:sp>
    </p:spTree>
    <p:extLst>
      <p:ext uri="{BB962C8B-B14F-4D97-AF65-F5344CB8AC3E}">
        <p14:creationId xmlns:p14="http://schemas.microsoft.com/office/powerpoint/2010/main" val="216267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p:bldP spid="1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2"/>
          <p:cNvSpPr txBox="1">
            <a:spLocks noChangeArrowheads="1"/>
          </p:cNvSpPr>
          <p:nvPr/>
        </p:nvSpPr>
        <p:spPr bwMode="auto">
          <a:xfrm>
            <a:off x="251520" y="195486"/>
            <a:ext cx="8640960"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just">
              <a:lnSpc>
                <a:spcPct val="150000"/>
              </a:lnSpc>
              <a:spcBef>
                <a:spcPct val="0"/>
              </a:spcBef>
              <a:buClrTx/>
              <a:buSzTx/>
              <a:buNone/>
            </a:pPr>
            <a:r>
              <a:rPr kumimoji="1" lang="en-US" altLang="zh-CN" sz="2200" dirty="0" smtClean="0">
                <a:solidFill>
                  <a:srgbClr val="F87A24"/>
                </a:solidFill>
                <a:latin typeface="Times New Roman" panose="02020603050405020304" pitchFamily="18" charset="0"/>
                <a:cs typeface="Times New Roman" panose="02020603050405020304" pitchFamily="18" charset="0"/>
              </a:rPr>
              <a:t>【</a:t>
            </a:r>
            <a:r>
              <a:rPr kumimoji="1" lang="zh-CN" altLang="en-US" sz="2200" dirty="0" smtClean="0">
                <a:solidFill>
                  <a:srgbClr val="F87A24"/>
                </a:solidFill>
                <a:latin typeface="Times New Roman" panose="02020603050405020304" pitchFamily="18" charset="0"/>
                <a:cs typeface="Times New Roman" panose="02020603050405020304" pitchFamily="18" charset="0"/>
              </a:rPr>
              <a:t>例题巩固</a:t>
            </a:r>
            <a:r>
              <a:rPr kumimoji="1" lang="en-US" altLang="zh-CN" sz="2200" dirty="0" smtClean="0">
                <a:solidFill>
                  <a:srgbClr val="F87A24"/>
                </a:solidFill>
                <a:latin typeface="Times New Roman" panose="02020603050405020304" pitchFamily="18" charset="0"/>
                <a:cs typeface="Times New Roman" panose="02020603050405020304" pitchFamily="18" charset="0"/>
              </a:rPr>
              <a:t>1】</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一个有两层介质的平行板电容器，其参数分别为</a:t>
            </a:r>
            <a:r>
              <a:rPr kumimoji="1" lang="zh-CN" altLang="en-US"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 </a:t>
            </a:r>
            <a:r>
              <a:rPr kumimoji="1" lang="zh-CN" altLang="en-US"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，外加电压</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a:t>
            </a:r>
            <a:endParaRPr kumimoji="1" lang="en-US"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ct val="0"/>
              </a:spcBef>
              <a:buClrTx/>
              <a:buSzTx/>
              <a:buNone/>
            </a:pPr>
            <a:r>
              <a:rPr kumimoji="1" lang="zh-CN"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kumimoji="1" lang="zh-CN"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）电容器中的自由电荷</a:t>
            </a:r>
            <a:r>
              <a:rPr kumimoji="1" lang="zh-CN"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密度</a:t>
            </a:r>
            <a:endPar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ct val="0"/>
              </a:spcBef>
              <a:buClrTx/>
              <a:buSzTx/>
              <a:buNone/>
            </a:pPr>
            <a:r>
              <a:rPr kumimoji="1" lang="zh-CN"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kumimoji="1" lang="zh-CN"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）电容器的漏电导</a:t>
            </a:r>
            <a:r>
              <a:rPr kumimoji="1" lang="zh-CN"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ct val="0"/>
              </a:spcBef>
              <a:buClrTx/>
              <a:buSzTx/>
              <a:buNone/>
            </a:pPr>
            <a:r>
              <a:rPr kumimoji="1" lang="zh-CN" altLang="zh-CN"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）电容器的极板间电容</a:t>
            </a:r>
            <a:r>
              <a:rPr lang="zh-CN" altLang="zh-CN" sz="2200" dirty="0" smtClean="0"/>
              <a:t>。</a:t>
            </a:r>
            <a:endPar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9" name="图形 245"/>
          <p:cNvPicPr/>
          <p:nvPr/>
        </p:nvPicPr>
        <p:blipFill>
          <a:blip r:embed="rId4" cstate="print">
            <a:extLst>
              <a:ext uri="{28A0092B-C50C-407E-A947-70E740481C1C}">
                <a14:useLocalDpi xmlns:a14="http://schemas.microsoft.com/office/drawing/2010/main" val="0"/>
              </a:ext>
              <a:ext uri="{96DAC541-7B7A-43D3-8B79-37D633B846F1}">
                <asvg:svgBlip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svg="http://schemas.microsoft.com/office/drawing/2016/SVG/main" xmlns:lc="http://schemas.openxmlformats.org/drawingml/2006/lockedCanvas" r:embed="rId3718"/>
              </a:ext>
            </a:extLst>
          </a:blip>
          <a:stretch>
            <a:fillRect/>
          </a:stretch>
        </p:blipFill>
        <p:spPr>
          <a:xfrm>
            <a:off x="5508104" y="915566"/>
            <a:ext cx="3240360" cy="1656184"/>
          </a:xfrm>
          <a:prstGeom prst="rect">
            <a:avLst/>
          </a:prstGeom>
        </p:spPr>
      </p:pic>
      <p:sp>
        <p:nvSpPr>
          <p:cNvPr id="50" name="Text Box 3"/>
          <p:cNvSpPr txBox="1">
            <a:spLocks noChangeArrowheads="1"/>
          </p:cNvSpPr>
          <p:nvPr/>
        </p:nvSpPr>
        <p:spPr bwMode="auto">
          <a:xfrm>
            <a:off x="755576" y="2838636"/>
            <a:ext cx="7920880"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ct val="50000"/>
              </a:spcBef>
              <a:buClrTx/>
              <a:buSzTx/>
              <a:buNone/>
            </a:pP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）极板是理想导体，为等位面，电流沿</a:t>
            </a:r>
            <a:r>
              <a:rPr kumimoji="1" lang="en-US" altLang="zh-CN" sz="20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z </a:t>
            </a: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方向。由于电流在介质分界面上法向连续，所以</a:t>
            </a:r>
          </a:p>
        </p:txBody>
      </p:sp>
      <p:sp>
        <p:nvSpPr>
          <p:cNvPr id="51" name="Rectangle 49"/>
          <p:cNvSpPr>
            <a:spLocks noChangeArrowheads="1"/>
          </p:cNvSpPr>
          <p:nvPr/>
        </p:nvSpPr>
        <p:spPr bwMode="auto">
          <a:xfrm>
            <a:off x="249482" y="296372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2" name="对象 51">
            <a:extLst>
              <a:ext uri="{FF2B5EF4-FFF2-40B4-BE49-F238E27FC236}">
                <a16:creationId xmlns:a16="http://schemas.microsoft.com/office/drawing/2014/main" id="{535843D4-4DDC-4679-B16E-33845A3BA843}"/>
              </a:ext>
            </a:extLst>
          </p:cNvPr>
          <p:cNvGraphicFramePr>
            <a:graphicFrameLocks noChangeAspect="1"/>
          </p:cNvGraphicFramePr>
          <p:nvPr>
            <p:extLst>
              <p:ext uri="{D42A27DB-BD31-4B8C-83A1-F6EECF244321}">
                <p14:modId xmlns:p14="http://schemas.microsoft.com/office/powerpoint/2010/main" val="3750673325"/>
              </p:ext>
            </p:extLst>
          </p:nvPr>
        </p:nvGraphicFramePr>
        <p:xfrm>
          <a:off x="3275856" y="3939902"/>
          <a:ext cx="1897063" cy="441325"/>
        </p:xfrm>
        <a:graphic>
          <a:graphicData uri="http://schemas.openxmlformats.org/presentationml/2006/ole">
            <mc:AlternateContent xmlns:mc="http://schemas.openxmlformats.org/markup-compatibility/2006">
              <mc:Choice xmlns:v="urn:schemas-microsoft-com:vml" Requires="v">
                <p:oleObj spid="_x0000_s35895" name="Equation" r:id="rId3719" imgW="1117440" imgH="253800" progId="Equation.DSMT4">
                  <p:embed/>
                </p:oleObj>
              </mc:Choice>
              <mc:Fallback>
                <p:oleObj name="Equation" r:id="rId3719" imgW="1117440" imgH="253800" progId="Equation.DSMT4">
                  <p:embed/>
                  <p:pic>
                    <p:nvPicPr>
                      <p:cNvPr id="3" name="对象 2">
                        <a:extLst>
                          <a:ext uri="{FF2B5EF4-FFF2-40B4-BE49-F238E27FC236}">
                            <a16:creationId xmlns:a16="http://schemas.microsoft.com/office/drawing/2014/main" id="{535843D4-4DDC-4679-B16E-33845A3BA843}"/>
                          </a:ext>
                        </a:extLst>
                      </p:cNvPr>
                      <p:cNvPicPr/>
                      <p:nvPr/>
                    </p:nvPicPr>
                    <p:blipFill>
                      <a:blip r:embed="rId3720"/>
                      <a:stretch>
                        <a:fillRect/>
                      </a:stretch>
                    </p:blipFill>
                    <p:spPr>
                      <a:xfrm>
                        <a:off x="3275856" y="3939902"/>
                        <a:ext cx="1897063" cy="441325"/>
                      </a:xfrm>
                      <a:prstGeom prst="rect">
                        <a:avLst/>
                      </a:prstGeom>
                    </p:spPr>
                  </p:pic>
                </p:oleObj>
              </mc:Fallback>
            </mc:AlternateContent>
          </a:graphicData>
        </a:graphic>
      </p:graphicFrame>
    </p:spTree>
    <p:extLst>
      <p:ext uri="{BB962C8B-B14F-4D97-AF65-F5344CB8AC3E}">
        <p14:creationId xmlns:p14="http://schemas.microsoft.com/office/powerpoint/2010/main" val="17115444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par>
                                <p:cTn id="8" presetID="22" presetClass="entr" presetSubtype="1"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extLst>
              <p:ext uri="{D42A27DB-BD31-4B8C-83A1-F6EECF244321}">
                <p14:modId xmlns:p14="http://schemas.microsoft.com/office/powerpoint/2010/main" val="1441578167"/>
              </p:ext>
            </p:extLst>
          </p:nvPr>
        </p:nvGraphicFramePr>
        <p:xfrm>
          <a:off x="1907704" y="915566"/>
          <a:ext cx="3788569" cy="721520"/>
        </p:xfrm>
        <a:graphic>
          <a:graphicData uri="http://schemas.openxmlformats.org/presentationml/2006/ole">
            <mc:AlternateContent xmlns:mc="http://schemas.openxmlformats.org/markup-compatibility/2006">
              <mc:Choice xmlns:v="urn:schemas-microsoft-com:vml" Requires="v">
                <p:oleObj spid="_x0000_s37078" name="Equation" r:id="rId4" imgW="1941840" imgH="329040" progId="Equation.DSMT4">
                  <p:embed/>
                </p:oleObj>
              </mc:Choice>
              <mc:Fallback>
                <p:oleObj name="Equation" r:id="rId4" imgW="1941840" imgH="329040" progId="Equation.DSMT4">
                  <p:embed/>
                  <p:pic>
                    <p:nvPicPr>
                      <p:cNvPr id="3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915566"/>
                        <a:ext cx="3788569" cy="721520"/>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48712381"/>
              </p:ext>
            </p:extLst>
          </p:nvPr>
        </p:nvGraphicFramePr>
        <p:xfrm>
          <a:off x="2411760" y="171425"/>
          <a:ext cx="1813322" cy="744141"/>
        </p:xfrm>
        <a:graphic>
          <a:graphicData uri="http://schemas.openxmlformats.org/presentationml/2006/ole">
            <mc:AlternateContent xmlns:mc="http://schemas.openxmlformats.org/markup-compatibility/2006">
              <mc:Choice xmlns:v="urn:schemas-microsoft-com:vml" Requires="v">
                <p:oleObj spid="_x0000_s37079" name="Equation" r:id="rId6" imgW="1244520" imgH="457200" progId="Equation.DSMT4">
                  <p:embed/>
                </p:oleObj>
              </mc:Choice>
              <mc:Fallback>
                <p:oleObj name="Equation" r:id="rId6" imgW="1244520" imgH="457200" progId="Equation.DSMT4">
                  <p:embed/>
                  <p:pic>
                    <p:nvPicPr>
                      <p:cNvPr id="36" name="Object 5"/>
                      <p:cNvPicPr>
                        <a:picLocks noChangeAspect="1" noChangeArrowheads="1"/>
                      </p:cNvPicPr>
                      <p:nvPr/>
                    </p:nvPicPr>
                    <p:blipFill>
                      <a:blip r:embed="rId7"/>
                      <a:srcRect/>
                      <a:stretch>
                        <a:fillRect/>
                      </a:stretch>
                    </p:blipFill>
                    <p:spPr bwMode="auto">
                      <a:xfrm>
                        <a:off x="2411760" y="171425"/>
                        <a:ext cx="1813322" cy="744141"/>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92194115"/>
              </p:ext>
            </p:extLst>
          </p:nvPr>
        </p:nvGraphicFramePr>
        <p:xfrm>
          <a:off x="2376959" y="2571750"/>
          <a:ext cx="4859337" cy="2314575"/>
        </p:xfrm>
        <a:graphic>
          <a:graphicData uri="http://schemas.openxmlformats.org/presentationml/2006/ole">
            <mc:AlternateContent xmlns:mc="http://schemas.openxmlformats.org/markup-compatibility/2006">
              <mc:Choice xmlns:v="urn:schemas-microsoft-com:vml" Requires="v">
                <p:oleObj spid="_x0000_s37080" name="Equation" r:id="rId8" imgW="2971800" imgH="1384200" progId="Equation.DSMT4">
                  <p:embed/>
                </p:oleObj>
              </mc:Choice>
              <mc:Fallback>
                <p:oleObj name="Equation" r:id="rId8" imgW="2971800" imgH="1384200" progId="Equation.DSMT4">
                  <p:embed/>
                  <p:pic>
                    <p:nvPicPr>
                      <p:cNvPr id="45" name="Object 9"/>
                      <p:cNvPicPr>
                        <a:picLocks noChangeAspect="1" noChangeArrowheads="1"/>
                      </p:cNvPicPr>
                      <p:nvPr/>
                    </p:nvPicPr>
                    <p:blipFill>
                      <a:blip r:embed="rId9"/>
                      <a:srcRect/>
                      <a:stretch>
                        <a:fillRect/>
                      </a:stretch>
                    </p:blipFill>
                    <p:spPr bwMode="auto">
                      <a:xfrm>
                        <a:off x="2376959" y="2571750"/>
                        <a:ext cx="4859337" cy="2314575"/>
                      </a:xfrm>
                      <a:prstGeom prst="rect">
                        <a:avLst/>
                      </a:prstGeom>
                      <a:noFill/>
                      <a:ln>
                        <a:noFill/>
                      </a:ln>
                      <a:effectLst/>
                    </p:spPr>
                  </p:pic>
                </p:oleObj>
              </mc:Fallback>
            </mc:AlternateContent>
          </a:graphicData>
        </a:graphic>
      </p:graphicFrame>
      <p:graphicFrame>
        <p:nvGraphicFramePr>
          <p:cNvPr id="13" name="Object 41"/>
          <p:cNvGraphicFramePr>
            <a:graphicFrameLocks noChangeAspect="1"/>
          </p:cNvGraphicFramePr>
          <p:nvPr>
            <p:extLst>
              <p:ext uri="{D42A27DB-BD31-4B8C-83A1-F6EECF244321}">
                <p14:modId xmlns:p14="http://schemas.microsoft.com/office/powerpoint/2010/main" val="1252933624"/>
              </p:ext>
            </p:extLst>
          </p:nvPr>
        </p:nvGraphicFramePr>
        <p:xfrm>
          <a:off x="2411760" y="1707654"/>
          <a:ext cx="1800200" cy="753728"/>
        </p:xfrm>
        <a:graphic>
          <a:graphicData uri="http://schemas.openxmlformats.org/presentationml/2006/ole">
            <mc:AlternateContent xmlns:mc="http://schemas.openxmlformats.org/markup-compatibility/2006">
              <mc:Choice xmlns:v="urn:schemas-microsoft-com:vml" Requires="v">
                <p:oleObj spid="_x0000_s37081" name="Equation" r:id="rId10" imgW="1180800" imgH="444240" progId="Equation.DSMT4">
                  <p:embed/>
                </p:oleObj>
              </mc:Choice>
              <mc:Fallback>
                <p:oleObj name="Equation" r:id="rId10" imgW="1180800" imgH="444240" progId="Equation.DSMT4">
                  <p:embed/>
                  <p:pic>
                    <p:nvPicPr>
                      <p:cNvPr id="42" name="Object 41"/>
                      <p:cNvPicPr>
                        <a:picLocks noChangeAspect="1" noChangeArrowheads="1"/>
                      </p:cNvPicPr>
                      <p:nvPr/>
                    </p:nvPicPr>
                    <p:blipFill>
                      <a:blip r:embed="rId11"/>
                      <a:srcRect/>
                      <a:stretch>
                        <a:fillRect/>
                      </a:stretch>
                    </p:blipFill>
                    <p:spPr bwMode="auto">
                      <a:xfrm>
                        <a:off x="2411760" y="1707654"/>
                        <a:ext cx="1800200" cy="753728"/>
                      </a:xfrm>
                      <a:prstGeom prst="rect">
                        <a:avLst/>
                      </a:prstGeom>
                      <a:noFill/>
                      <a:ln>
                        <a:noFill/>
                      </a:ln>
                    </p:spPr>
                  </p:pic>
                </p:oleObj>
              </mc:Fallback>
            </mc:AlternateContent>
          </a:graphicData>
        </a:graphic>
      </p:graphicFrame>
      <p:sp>
        <p:nvSpPr>
          <p:cNvPr id="15" name="文本框 14"/>
          <p:cNvSpPr txBox="1"/>
          <p:nvPr/>
        </p:nvSpPr>
        <p:spPr>
          <a:xfrm>
            <a:off x="539552" y="299432"/>
            <a:ext cx="1224136" cy="400110"/>
          </a:xfrm>
          <a:prstGeom prst="rect">
            <a:avLst/>
          </a:prstGeom>
          <a:noFill/>
        </p:spPr>
        <p:txBody>
          <a:bodyPr wrap="square" rtlCol="0">
            <a:spAutoFit/>
          </a:bodyPr>
          <a:lstStyle/>
          <a:p>
            <a:r>
              <a:rPr lang="zh-CN" altLang="en-US" sz="2000" b="1" dirty="0"/>
              <a:t>于是得</a:t>
            </a:r>
          </a:p>
        </p:txBody>
      </p:sp>
      <p:sp>
        <p:nvSpPr>
          <p:cNvPr id="16" name="文本框 15"/>
          <p:cNvSpPr txBox="1"/>
          <p:nvPr/>
        </p:nvSpPr>
        <p:spPr>
          <a:xfrm>
            <a:off x="539552" y="1020952"/>
            <a:ext cx="1224136" cy="400110"/>
          </a:xfrm>
          <a:prstGeom prst="rect">
            <a:avLst/>
          </a:prstGeom>
          <a:noFill/>
        </p:spPr>
        <p:txBody>
          <a:bodyPr wrap="square" rtlCol="0">
            <a:spAutoFit/>
          </a:bodyPr>
          <a:lstStyle/>
          <a:p>
            <a:r>
              <a:rPr lang="zh-CN" altLang="en-US" sz="2000" b="1" dirty="0" smtClean="0"/>
              <a:t>由此</a:t>
            </a:r>
            <a:endParaRPr lang="zh-CN" altLang="en-US" sz="2000" b="1" dirty="0"/>
          </a:p>
        </p:txBody>
      </p:sp>
      <p:sp>
        <p:nvSpPr>
          <p:cNvPr id="17" name="文本框 16"/>
          <p:cNvSpPr txBox="1"/>
          <p:nvPr/>
        </p:nvSpPr>
        <p:spPr>
          <a:xfrm>
            <a:off x="539552" y="1851669"/>
            <a:ext cx="1224136" cy="400110"/>
          </a:xfrm>
          <a:prstGeom prst="rect">
            <a:avLst/>
          </a:prstGeom>
          <a:noFill/>
        </p:spPr>
        <p:txBody>
          <a:bodyPr wrap="square" rtlCol="0">
            <a:spAutoFit/>
          </a:bodyPr>
          <a:lstStyle/>
          <a:p>
            <a:r>
              <a:rPr lang="zh-CN" altLang="en-US" sz="2000" b="1" dirty="0" smtClean="0"/>
              <a:t>即</a:t>
            </a:r>
            <a:endParaRPr lang="zh-CN" altLang="en-US" sz="2000" b="1" dirty="0"/>
          </a:p>
        </p:txBody>
      </p:sp>
      <p:sp>
        <p:nvSpPr>
          <p:cNvPr id="18" name="文本框 17"/>
          <p:cNvSpPr txBox="1"/>
          <p:nvPr/>
        </p:nvSpPr>
        <p:spPr>
          <a:xfrm>
            <a:off x="504751" y="2674696"/>
            <a:ext cx="1224136" cy="400110"/>
          </a:xfrm>
          <a:prstGeom prst="rect">
            <a:avLst/>
          </a:prstGeom>
          <a:noFill/>
        </p:spPr>
        <p:txBody>
          <a:bodyPr wrap="square" rtlCol="0">
            <a:spAutoFit/>
          </a:bodyPr>
          <a:lstStyle/>
          <a:p>
            <a:r>
              <a:rPr lang="zh-CN" altLang="en-US" sz="2000" b="1" dirty="0" smtClean="0"/>
              <a:t>由此</a:t>
            </a:r>
            <a:endParaRPr lang="zh-CN" altLang="en-US" sz="2000" b="1" dirty="0"/>
          </a:p>
        </p:txBody>
      </p:sp>
      <p:pic>
        <p:nvPicPr>
          <p:cNvPr id="19" name="图形 245"/>
          <p:cNvPicPr/>
          <p:nvPr/>
        </p:nvPicPr>
        <p:blipFill>
          <a:blip r:embed="rId12" cstate="print">
            <a:extLst>
              <a:ext uri="{28A0092B-C50C-407E-A947-70E740481C1C}">
                <a14:useLocalDpi xmlns:a14="http://schemas.microsoft.com/office/drawing/2010/main" val="0"/>
              </a:ext>
              <a:ext uri="{96DAC541-7B7A-43D3-8B79-37D633B846F1}">
                <asvg:svgBlip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svg="http://schemas.microsoft.com/office/drawing/2016/SVG/main" xmlns:lc="http://schemas.openxmlformats.org/drawingml/2006/lockedCanvas" r:embed="rId3718"/>
              </a:ext>
            </a:extLst>
          </a:blip>
          <a:stretch>
            <a:fillRect/>
          </a:stretch>
        </p:blipFill>
        <p:spPr>
          <a:xfrm>
            <a:off x="5896566" y="0"/>
            <a:ext cx="3240360" cy="1656184"/>
          </a:xfrm>
          <a:prstGeom prst="rect">
            <a:avLst/>
          </a:prstGeom>
        </p:spPr>
      </p:pic>
    </p:spTree>
    <p:extLst>
      <p:ext uri="{BB962C8B-B14F-4D97-AF65-F5344CB8AC3E}">
        <p14:creationId xmlns:p14="http://schemas.microsoft.com/office/powerpoint/2010/main" val="22083598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1"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55576" y="577592"/>
            <a:ext cx="49685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ct val="50000"/>
              </a:spcBef>
              <a:buClrTx/>
              <a:buSzTx/>
              <a:buNone/>
            </a:pP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）设电容器板板面积为</a:t>
            </a:r>
            <a:r>
              <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，则</a:t>
            </a:r>
          </a:p>
        </p:txBody>
      </p:sp>
      <p:graphicFrame>
        <p:nvGraphicFramePr>
          <p:cNvPr id="3" name="Object 6"/>
          <p:cNvGraphicFramePr>
            <a:graphicFrameLocks noChangeAspect="1"/>
          </p:cNvGraphicFramePr>
          <p:nvPr>
            <p:extLst>
              <p:ext uri="{D42A27DB-BD31-4B8C-83A1-F6EECF244321}">
                <p14:modId xmlns:p14="http://schemas.microsoft.com/office/powerpoint/2010/main" val="3462341805"/>
              </p:ext>
            </p:extLst>
          </p:nvPr>
        </p:nvGraphicFramePr>
        <p:xfrm>
          <a:off x="2123728" y="1491630"/>
          <a:ext cx="3409170" cy="1584176"/>
        </p:xfrm>
        <a:graphic>
          <a:graphicData uri="http://schemas.openxmlformats.org/presentationml/2006/ole">
            <mc:AlternateContent xmlns:mc="http://schemas.openxmlformats.org/markup-compatibility/2006">
              <mc:Choice xmlns:v="urn:schemas-microsoft-com:vml" Requires="v">
                <p:oleObj spid="_x0000_s37993" name="Equation" r:id="rId3" imgW="2158920" imgH="888840" progId="Equation.DSMT4">
                  <p:embed/>
                </p:oleObj>
              </mc:Choice>
              <mc:Fallback>
                <p:oleObj name="Equation" r:id="rId3" imgW="2158920" imgH="888840" progId="Equation.DSMT4">
                  <p:embed/>
                  <p:pic>
                    <p:nvPicPr>
                      <p:cNvPr id="4" name="Object 6"/>
                      <p:cNvPicPr>
                        <a:picLocks noChangeAspect="1" noChangeArrowheads="1"/>
                      </p:cNvPicPr>
                      <p:nvPr/>
                    </p:nvPicPr>
                    <p:blipFill>
                      <a:blip r:embed="rId4"/>
                      <a:srcRect/>
                      <a:stretch>
                        <a:fillRect/>
                      </a:stretch>
                    </p:blipFill>
                    <p:spPr bwMode="auto">
                      <a:xfrm>
                        <a:off x="2123728" y="1491630"/>
                        <a:ext cx="3409170" cy="1584176"/>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55911962"/>
              </p:ext>
            </p:extLst>
          </p:nvPr>
        </p:nvGraphicFramePr>
        <p:xfrm>
          <a:off x="4508340" y="3363838"/>
          <a:ext cx="4168116" cy="576064"/>
        </p:xfrm>
        <a:graphic>
          <a:graphicData uri="http://schemas.openxmlformats.org/presentationml/2006/ole">
            <mc:AlternateContent xmlns:mc="http://schemas.openxmlformats.org/markup-compatibility/2006">
              <mc:Choice xmlns:v="urn:schemas-microsoft-com:vml" Requires="v">
                <p:oleObj spid="_x0000_s37994" name="Equation" r:id="rId5" imgW="3162240" imgH="431640" progId="Equation.DSMT4">
                  <p:embed/>
                </p:oleObj>
              </mc:Choice>
              <mc:Fallback>
                <p:oleObj name="Equation" r:id="rId5" imgW="3162240" imgH="431640" progId="Equation.DSMT4">
                  <p:embed/>
                  <p:pic>
                    <p:nvPicPr>
                      <p:cNvPr id="0" name="Object 3"/>
                      <p:cNvPicPr>
                        <a:picLocks noChangeAspect="1" noChangeArrowheads="1"/>
                      </p:cNvPicPr>
                      <p:nvPr/>
                    </p:nvPicPr>
                    <p:blipFill>
                      <a:blip r:embed="rId6"/>
                      <a:srcRect/>
                      <a:stretch>
                        <a:fillRect/>
                      </a:stretch>
                    </p:blipFill>
                    <p:spPr bwMode="auto">
                      <a:xfrm>
                        <a:off x="4508340" y="3363838"/>
                        <a:ext cx="4168116" cy="576064"/>
                      </a:xfrm>
                      <a:prstGeom prst="rect">
                        <a:avLst/>
                      </a:prstGeom>
                      <a:noFill/>
                    </p:spPr>
                  </p:pic>
                </p:oleObj>
              </mc:Fallback>
            </mc:AlternateContent>
          </a:graphicData>
        </a:graphic>
      </p:graphicFrame>
      <p:pic>
        <p:nvPicPr>
          <p:cNvPr id="6" name="图形 245"/>
          <p:cNvPicPr/>
          <p:nvPr/>
        </p:nvPicPr>
        <p:blipFill>
          <a:blip r:embed="rId7" cstate="print">
            <a:extLst>
              <a:ext uri="{28A0092B-C50C-407E-A947-70E740481C1C}">
                <a14:useLocalDpi xmlns:a14="http://schemas.microsoft.com/office/drawing/2010/main" val="0"/>
              </a:ext>
              <a:ext uri="{96DAC541-7B7A-43D3-8B79-37D633B846F1}">
                <asvg:svgBlip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svg="http://schemas.microsoft.com/office/drawing/2016/SVG/main" xmlns:lc="http://schemas.openxmlformats.org/drawingml/2006/lockedCanvas" r:embed="rId3718"/>
              </a:ext>
            </a:extLst>
          </a:blip>
          <a:stretch>
            <a:fillRect/>
          </a:stretch>
        </p:blipFill>
        <p:spPr>
          <a:xfrm>
            <a:off x="5652120" y="411510"/>
            <a:ext cx="3240360" cy="1656184"/>
          </a:xfrm>
          <a:prstGeom prst="rect">
            <a:avLst/>
          </a:prstGeom>
        </p:spPr>
      </p:pic>
    </p:spTree>
    <p:extLst>
      <p:ext uri="{BB962C8B-B14F-4D97-AF65-F5344CB8AC3E}">
        <p14:creationId xmlns:p14="http://schemas.microsoft.com/office/powerpoint/2010/main" val="26373063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55576" y="267494"/>
            <a:ext cx="5184576"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ct val="50000"/>
              </a:spcBef>
              <a:buClrTx/>
              <a:buSzTx/>
              <a:buNone/>
            </a:pP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）电容器等效电路如图所示</a:t>
            </a:r>
            <a:endPar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3"/>
          <p:cNvGrpSpPr/>
          <p:nvPr/>
        </p:nvGrpSpPr>
        <p:grpSpPr>
          <a:xfrm>
            <a:off x="179512" y="3219822"/>
            <a:ext cx="2865120" cy="1800200"/>
            <a:chOff x="578829" y="350520"/>
            <a:chExt cx="2865120" cy="2148840"/>
          </a:xfrm>
          <a:solidFill>
            <a:schemeClr val="accent1">
              <a:lumMod val="20000"/>
              <a:lumOff val="80000"/>
            </a:schemeClr>
          </a:solidFill>
        </p:grpSpPr>
        <p:sp>
          <p:nvSpPr>
            <p:cNvPr id="5" name="矩形 4"/>
            <p:cNvSpPr/>
            <p:nvPr/>
          </p:nvSpPr>
          <p:spPr>
            <a:xfrm>
              <a:off x="578829" y="350520"/>
              <a:ext cx="2865120" cy="2148840"/>
            </a:xfrm>
            <a:prstGeom prst="rect">
              <a:avLst/>
            </a:prstGeom>
            <a:grp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6" name="直接连接符 5"/>
            <p:cNvCxnSpPr/>
            <p:nvPr/>
          </p:nvCxnSpPr>
          <p:spPr>
            <a:xfrm>
              <a:off x="868526" y="1321601"/>
              <a:ext cx="327660" cy="235"/>
            </a:xfrm>
            <a:prstGeom prst="line">
              <a:avLst/>
            </a:prstGeom>
            <a:grpFill/>
            <a:ln w="12700" cap="flat" cmpd="sng" algn="ctr">
              <a:solidFill>
                <a:sysClr val="windowText" lastClr="000000"/>
              </a:solidFill>
              <a:prstDash val="solid"/>
              <a:miter lim="800000"/>
            </a:ln>
            <a:effectLst/>
          </p:spPr>
        </p:cxnSp>
        <p:cxnSp>
          <p:nvCxnSpPr>
            <p:cNvPr id="7" name="直接连接符 6"/>
            <p:cNvCxnSpPr/>
            <p:nvPr/>
          </p:nvCxnSpPr>
          <p:spPr>
            <a:xfrm>
              <a:off x="2923046" y="1333160"/>
              <a:ext cx="327660" cy="0"/>
            </a:xfrm>
            <a:prstGeom prst="line">
              <a:avLst/>
            </a:prstGeom>
            <a:grpFill/>
            <a:ln w="12700" cap="flat" cmpd="sng" algn="ctr">
              <a:solidFill>
                <a:sysClr val="windowText" lastClr="000000"/>
              </a:solidFill>
              <a:prstDash val="solid"/>
              <a:miter lim="800000"/>
            </a:ln>
            <a:effectLst/>
          </p:spPr>
        </p:cxnSp>
        <p:sp>
          <p:nvSpPr>
            <p:cNvPr id="8" name="椭圆 7"/>
            <p:cNvSpPr/>
            <p:nvPr/>
          </p:nvSpPr>
          <p:spPr>
            <a:xfrm>
              <a:off x="1179010" y="1297255"/>
              <a:ext cx="34350" cy="57250"/>
            </a:xfrm>
            <a:prstGeom prst="ellipse">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椭圆 8"/>
            <p:cNvSpPr/>
            <p:nvPr/>
          </p:nvSpPr>
          <p:spPr>
            <a:xfrm>
              <a:off x="2915426" y="1307760"/>
              <a:ext cx="34290" cy="57150"/>
            </a:xfrm>
            <a:prstGeom prst="ellipse">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 name="文本框 2"/>
            <p:cNvSpPr txBox="1">
              <a:spLocks noChangeArrowheads="1"/>
            </p:cNvSpPr>
            <p:nvPr/>
          </p:nvSpPr>
          <p:spPr bwMode="auto">
            <a:xfrm>
              <a:off x="1482065" y="1485900"/>
              <a:ext cx="330555" cy="31417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R</a:t>
              </a:r>
              <a:r>
                <a:rPr lang="en-US" sz="1050" kern="100" baseline="-25000">
                  <a:effectLst/>
                  <a:latin typeface="等线" panose="02010600030101010101" pitchFamily="2" charset="-122"/>
                  <a:ea typeface="等线"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2"/>
            <p:cNvSpPr txBox="1">
              <a:spLocks noChangeArrowheads="1"/>
            </p:cNvSpPr>
            <p:nvPr/>
          </p:nvSpPr>
          <p:spPr bwMode="auto">
            <a:xfrm>
              <a:off x="2327819" y="1394460"/>
              <a:ext cx="330200" cy="386778"/>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R</a:t>
              </a:r>
              <a:r>
                <a:rPr lang="en-US" sz="1050" kern="100" baseline="-25000">
                  <a:effectLst/>
                  <a:latin typeface="等线" panose="02010600030101010101" pitchFamily="2" charset="-122"/>
                  <a:ea typeface="等线"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
            <p:cNvSpPr txBox="1">
              <a:spLocks noChangeArrowheads="1"/>
            </p:cNvSpPr>
            <p:nvPr/>
          </p:nvSpPr>
          <p:spPr bwMode="auto">
            <a:xfrm>
              <a:off x="1309577" y="454320"/>
              <a:ext cx="366597" cy="371770"/>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q</a:t>
              </a:r>
              <a:r>
                <a:rPr lang="zh-CN" sz="1050" kern="100" baseline="-25000">
                  <a:effectLst/>
                  <a:latin typeface="等线" panose="02010600030101010101" pitchFamily="2" charset="-122"/>
                  <a:ea typeface="等线" panose="02010600030101010101" pitchFamily="2" charset="-122"/>
                  <a:cs typeface="Times New Roman" panose="02020603050405020304" pitchFamily="18" charset="0"/>
                </a:rPr>
                <a:t>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129781" y="454320"/>
              <a:ext cx="398145" cy="37147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q</a:t>
              </a:r>
              <a:r>
                <a:rPr lang="zh-CN" sz="1050" kern="100" baseline="-25000">
                  <a:effectLst/>
                  <a:latin typeface="等线" panose="02010600030101010101" pitchFamily="2" charset="-122"/>
                  <a:ea typeface="等线" panose="02010600030101010101" pitchFamily="2" charset="-122"/>
                  <a:cs typeface="Times New Roman" panose="02020603050405020304" pitchFamily="18" charset="0"/>
                </a:rPr>
                <a:t>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1185595" y="1428597"/>
              <a:ext cx="284825" cy="37147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Times New Roman" panose="02020603050405020304" pitchFamily="18" charset="0"/>
                  <a:ea typeface="等线" panose="02010600030101010101" pitchFamily="2" charset="-122"/>
                  <a:cs typeface="Times New Roman" panose="02020603050405020304" pitchFamily="18" charset="0"/>
                </a:rPr>
                <a:t>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5" name="连接符: 曲线 250"/>
            <p:cNvCxnSpPr/>
            <p:nvPr/>
          </p:nvCxnSpPr>
          <p:spPr>
            <a:xfrm rot="16200000" flipH="1">
              <a:off x="1188419" y="1523852"/>
              <a:ext cx="244149" cy="167625"/>
            </a:xfrm>
            <a:prstGeom prst="curvedConnector3">
              <a:avLst>
                <a:gd name="adj1" fmla="val 84332"/>
              </a:avLst>
            </a:prstGeom>
            <a:grpFill/>
            <a:ln w="6350" cap="flat" cmpd="sng" algn="ctr">
              <a:solidFill>
                <a:sysClr val="windowText" lastClr="000000"/>
              </a:solidFill>
              <a:prstDash val="solid"/>
              <a:miter lim="800000"/>
              <a:tailEnd type="triangle"/>
            </a:ln>
            <a:effectLst/>
          </p:spPr>
        </p:cxnSp>
        <p:sp>
          <p:nvSpPr>
            <p:cNvPr id="16" name="文本框 2"/>
            <p:cNvSpPr txBox="1">
              <a:spLocks noChangeArrowheads="1"/>
            </p:cNvSpPr>
            <p:nvPr/>
          </p:nvSpPr>
          <p:spPr bwMode="auto">
            <a:xfrm>
              <a:off x="1927706" y="419100"/>
              <a:ext cx="266700" cy="29845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7" name="直接连接符 16"/>
            <p:cNvCxnSpPr/>
            <p:nvPr/>
          </p:nvCxnSpPr>
          <p:spPr>
            <a:xfrm>
              <a:off x="876070" y="1325540"/>
              <a:ext cx="0" cy="998560"/>
            </a:xfrm>
            <a:prstGeom prst="line">
              <a:avLst/>
            </a:prstGeom>
            <a:grpFill/>
            <a:ln w="12700" cap="flat" cmpd="sng" algn="ctr">
              <a:solidFill>
                <a:sysClr val="windowText" lastClr="000000"/>
              </a:solidFill>
              <a:prstDash val="solid"/>
              <a:miter lim="800000"/>
            </a:ln>
            <a:effectLst/>
          </p:spPr>
        </p:cxnSp>
        <p:cxnSp>
          <p:nvCxnSpPr>
            <p:cNvPr id="18" name="直接连接符 17"/>
            <p:cNvCxnSpPr/>
            <p:nvPr/>
          </p:nvCxnSpPr>
          <p:spPr>
            <a:xfrm>
              <a:off x="3250512" y="1321601"/>
              <a:ext cx="0" cy="998220"/>
            </a:xfrm>
            <a:prstGeom prst="line">
              <a:avLst/>
            </a:prstGeom>
            <a:grpFill/>
            <a:ln w="12700" cap="flat" cmpd="sng" algn="ctr">
              <a:solidFill>
                <a:sysClr val="windowText" lastClr="000000"/>
              </a:solidFill>
              <a:prstDash val="solid"/>
              <a:miter lim="800000"/>
            </a:ln>
            <a:effectLst/>
          </p:spPr>
        </p:cxnSp>
        <p:cxnSp>
          <p:nvCxnSpPr>
            <p:cNvPr id="19" name="直接连接符 18"/>
            <p:cNvCxnSpPr/>
            <p:nvPr/>
          </p:nvCxnSpPr>
          <p:spPr>
            <a:xfrm flipV="1">
              <a:off x="2103120" y="2309790"/>
              <a:ext cx="1154786" cy="10031"/>
            </a:xfrm>
            <a:prstGeom prst="line">
              <a:avLst/>
            </a:prstGeom>
            <a:grpFill/>
            <a:ln w="12700" cap="flat" cmpd="sng" algn="ctr">
              <a:solidFill>
                <a:sysClr val="windowText" lastClr="000000"/>
              </a:solidFill>
              <a:prstDash val="solid"/>
              <a:miter lim="800000"/>
            </a:ln>
            <a:effectLst/>
          </p:spPr>
        </p:cxnSp>
        <p:cxnSp>
          <p:nvCxnSpPr>
            <p:cNvPr id="20" name="直接连接符 19"/>
            <p:cNvCxnSpPr/>
            <p:nvPr/>
          </p:nvCxnSpPr>
          <p:spPr>
            <a:xfrm>
              <a:off x="2102950" y="2229780"/>
              <a:ext cx="1" cy="178140"/>
            </a:xfrm>
            <a:prstGeom prst="line">
              <a:avLst/>
            </a:prstGeom>
            <a:grpFill/>
            <a:ln w="6350" cap="flat" cmpd="sng" algn="ctr">
              <a:solidFill>
                <a:sysClr val="windowText" lastClr="000000"/>
              </a:solidFill>
              <a:prstDash val="solid"/>
              <a:miter lim="800000"/>
            </a:ln>
            <a:effectLst/>
          </p:spPr>
        </p:cxnSp>
        <p:sp>
          <p:nvSpPr>
            <p:cNvPr id="21" name="文本框 2"/>
            <p:cNvSpPr txBox="1">
              <a:spLocks noChangeArrowheads="1"/>
            </p:cNvSpPr>
            <p:nvPr/>
          </p:nvSpPr>
          <p:spPr bwMode="auto">
            <a:xfrm>
              <a:off x="1757340" y="2046900"/>
              <a:ext cx="284480" cy="37147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Times New Roman" panose="02020603050405020304" pitchFamily="18" charset="0"/>
                  <a:ea typeface="等线" panose="02010600030101010101" pitchFamily="2" charset="-122"/>
                  <a:cs typeface="Times New Roman" panose="02020603050405020304" pitchFamily="18" charset="0"/>
                </a:rPr>
                <a:t>U</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2" name="直接连接符 21"/>
            <p:cNvCxnSpPr/>
            <p:nvPr/>
          </p:nvCxnSpPr>
          <p:spPr>
            <a:xfrm>
              <a:off x="2011035" y="2164080"/>
              <a:ext cx="177" cy="335280"/>
            </a:xfrm>
            <a:prstGeom prst="line">
              <a:avLst/>
            </a:prstGeom>
            <a:grpFill/>
            <a:ln w="6350" cap="flat" cmpd="sng" algn="ctr">
              <a:solidFill>
                <a:sysClr val="windowText" lastClr="000000"/>
              </a:solidFill>
              <a:prstDash val="solid"/>
              <a:miter lim="800000"/>
            </a:ln>
            <a:effectLst/>
          </p:spPr>
        </p:cxnSp>
        <p:cxnSp>
          <p:nvCxnSpPr>
            <p:cNvPr id="23" name="直接连接符 22"/>
            <p:cNvCxnSpPr/>
            <p:nvPr/>
          </p:nvCxnSpPr>
          <p:spPr>
            <a:xfrm>
              <a:off x="868065" y="2319821"/>
              <a:ext cx="1151235" cy="11899"/>
            </a:xfrm>
            <a:prstGeom prst="line">
              <a:avLst/>
            </a:prstGeom>
            <a:grpFill/>
            <a:ln w="12700" cap="flat" cmpd="sng" algn="ctr">
              <a:solidFill>
                <a:sysClr val="windowText" lastClr="000000"/>
              </a:solidFill>
              <a:prstDash val="solid"/>
              <a:miter lim="800000"/>
            </a:ln>
            <a:effectLst/>
          </p:spPr>
        </p:cxnSp>
        <p:sp>
          <p:nvSpPr>
            <p:cNvPr id="24" name="文本框 2"/>
            <p:cNvSpPr txBox="1">
              <a:spLocks noChangeArrowheads="1"/>
            </p:cNvSpPr>
            <p:nvPr/>
          </p:nvSpPr>
          <p:spPr bwMode="auto">
            <a:xfrm>
              <a:off x="1627752" y="454320"/>
              <a:ext cx="460128" cy="36097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-q</a:t>
              </a:r>
              <a:r>
                <a:rPr lang="zh-CN" sz="1050" kern="100" baseline="-25000">
                  <a:effectLst/>
                  <a:latin typeface="等线" panose="02010600030101010101" pitchFamily="2" charset="-122"/>
                  <a:ea typeface="等线" panose="02010600030101010101" pitchFamily="2" charset="-122"/>
                  <a:cs typeface="Times New Roman" panose="02020603050405020304" pitchFamily="18" charset="0"/>
                </a:rPr>
                <a:t>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2442716" y="461940"/>
              <a:ext cx="453400" cy="37147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-q</a:t>
              </a:r>
              <a:r>
                <a:rPr lang="zh-CN" sz="1050" kern="100" baseline="-25000">
                  <a:effectLst/>
                  <a:latin typeface="等线" panose="02010600030101010101" pitchFamily="2" charset="-122"/>
                  <a:ea typeface="等线" panose="02010600030101010101" pitchFamily="2" charset="-122"/>
                  <a:cs typeface="Times New Roman" panose="02020603050405020304" pitchFamily="18" charset="0"/>
                </a:rPr>
                <a:t>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6" name="直接连接符 25"/>
            <p:cNvCxnSpPr/>
            <p:nvPr/>
          </p:nvCxnSpPr>
          <p:spPr>
            <a:xfrm>
              <a:off x="2087605" y="845522"/>
              <a:ext cx="91" cy="968038"/>
            </a:xfrm>
            <a:prstGeom prst="line">
              <a:avLst/>
            </a:prstGeom>
            <a:grpFill/>
            <a:ln w="12700" cap="flat" cmpd="sng" algn="ctr">
              <a:solidFill>
                <a:sysClr val="windowText" lastClr="000000"/>
              </a:solidFill>
              <a:prstDash val="solid"/>
              <a:miter lim="800000"/>
            </a:ln>
            <a:effectLst/>
          </p:spPr>
        </p:cxnSp>
        <p:sp>
          <p:nvSpPr>
            <p:cNvPr id="27" name="椭圆 26"/>
            <p:cNvSpPr/>
            <p:nvPr/>
          </p:nvSpPr>
          <p:spPr>
            <a:xfrm>
              <a:off x="2068682" y="1781238"/>
              <a:ext cx="34290" cy="57150"/>
            </a:xfrm>
            <a:prstGeom prst="ellipse">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椭圆 27"/>
            <p:cNvSpPr/>
            <p:nvPr/>
          </p:nvSpPr>
          <p:spPr>
            <a:xfrm>
              <a:off x="2063691" y="815295"/>
              <a:ext cx="33655" cy="57150"/>
            </a:xfrm>
            <a:prstGeom prst="ellipse">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9" name="矩形 28"/>
            <p:cNvSpPr/>
            <p:nvPr/>
          </p:nvSpPr>
          <p:spPr>
            <a:xfrm>
              <a:off x="1196186" y="838200"/>
              <a:ext cx="1737360" cy="967740"/>
            </a:xfrm>
            <a:prstGeom prst="rect">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1432406" y="1744980"/>
              <a:ext cx="350520" cy="99060"/>
            </a:xfrm>
            <a:prstGeom prst="rect">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1" name="矩形 30"/>
            <p:cNvSpPr/>
            <p:nvPr/>
          </p:nvSpPr>
          <p:spPr>
            <a:xfrm>
              <a:off x="2290586" y="1745317"/>
              <a:ext cx="350520" cy="98425"/>
            </a:xfrm>
            <a:prstGeom prst="rect">
              <a:avLst/>
            </a:prstGeom>
            <a:grp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文本框 2"/>
            <p:cNvSpPr txBox="1">
              <a:spLocks noChangeArrowheads="1"/>
            </p:cNvSpPr>
            <p:nvPr/>
          </p:nvSpPr>
          <p:spPr bwMode="auto">
            <a:xfrm>
              <a:off x="1490509" y="1005703"/>
              <a:ext cx="330200" cy="376259"/>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dirty="0">
                  <a:effectLst/>
                  <a:latin typeface="等线" panose="02010600030101010101" pitchFamily="2" charset="-122"/>
                  <a:ea typeface="等线" panose="02010600030101010101" pitchFamily="2" charset="-122"/>
                  <a:cs typeface="Times New Roman" panose="02020603050405020304" pitchFamily="18" charset="0"/>
                </a:rPr>
                <a:t>C</a:t>
              </a:r>
              <a:r>
                <a:rPr lang="en-US" sz="1050" kern="100" baseline="-250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3" name="矩形 32"/>
            <p:cNvSpPr/>
            <p:nvPr/>
          </p:nvSpPr>
          <p:spPr>
            <a:xfrm>
              <a:off x="2412660" y="667680"/>
              <a:ext cx="91440" cy="396240"/>
            </a:xfrm>
            <a:prstGeom prst="rect">
              <a:avLst/>
            </a:prstGeom>
            <a:grp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4" name="直接连接符 33"/>
            <p:cNvCxnSpPr/>
            <p:nvPr/>
          </p:nvCxnSpPr>
          <p:spPr>
            <a:xfrm>
              <a:off x="2412660" y="614340"/>
              <a:ext cx="0" cy="419100"/>
            </a:xfrm>
            <a:prstGeom prst="line">
              <a:avLst/>
            </a:prstGeom>
            <a:grpFill/>
            <a:ln w="12700" cap="flat" cmpd="sng" algn="ctr">
              <a:solidFill>
                <a:sysClr val="windowText" lastClr="000000"/>
              </a:solidFill>
              <a:prstDash val="solid"/>
              <a:miter lim="800000"/>
            </a:ln>
            <a:effectLst/>
          </p:spPr>
        </p:cxnSp>
        <p:cxnSp>
          <p:nvCxnSpPr>
            <p:cNvPr id="35" name="直接连接符 34"/>
            <p:cNvCxnSpPr/>
            <p:nvPr/>
          </p:nvCxnSpPr>
          <p:spPr>
            <a:xfrm>
              <a:off x="2496480" y="614340"/>
              <a:ext cx="0" cy="418465"/>
            </a:xfrm>
            <a:prstGeom prst="line">
              <a:avLst/>
            </a:prstGeom>
            <a:grpFill/>
            <a:ln w="12700" cap="flat" cmpd="sng" algn="ctr">
              <a:solidFill>
                <a:sysClr val="windowText" lastClr="000000"/>
              </a:solidFill>
              <a:prstDash val="solid"/>
              <a:miter lim="800000"/>
            </a:ln>
            <a:effectLst/>
          </p:spPr>
        </p:cxnSp>
        <p:sp>
          <p:nvSpPr>
            <p:cNvPr id="36" name="文本框 2"/>
            <p:cNvSpPr txBox="1">
              <a:spLocks noChangeArrowheads="1"/>
            </p:cNvSpPr>
            <p:nvPr/>
          </p:nvSpPr>
          <p:spPr bwMode="auto">
            <a:xfrm>
              <a:off x="2336460" y="995247"/>
              <a:ext cx="329565" cy="38671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C</a:t>
              </a:r>
              <a:r>
                <a:rPr lang="en-US" sz="1050" kern="100" baseline="-25000">
                  <a:effectLst/>
                  <a:latin typeface="等线" panose="02010600030101010101" pitchFamily="2" charset="-122"/>
                  <a:ea typeface="等线"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7" name="矩形 36"/>
            <p:cNvSpPr/>
            <p:nvPr/>
          </p:nvSpPr>
          <p:spPr>
            <a:xfrm>
              <a:off x="1599906" y="678180"/>
              <a:ext cx="91734" cy="396240"/>
            </a:xfrm>
            <a:prstGeom prst="rect">
              <a:avLst/>
            </a:prstGeom>
            <a:grp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8" name="直接连接符 37"/>
            <p:cNvCxnSpPr/>
            <p:nvPr/>
          </p:nvCxnSpPr>
          <p:spPr>
            <a:xfrm>
              <a:off x="1592426" y="624840"/>
              <a:ext cx="0" cy="419100"/>
            </a:xfrm>
            <a:prstGeom prst="line">
              <a:avLst/>
            </a:prstGeom>
            <a:grpFill/>
            <a:ln w="12700" cap="flat" cmpd="sng" algn="ctr">
              <a:solidFill>
                <a:sysClr val="windowText" lastClr="000000"/>
              </a:solidFill>
              <a:prstDash val="solid"/>
              <a:miter lim="800000"/>
            </a:ln>
            <a:effectLst/>
          </p:spPr>
        </p:cxnSp>
        <p:cxnSp>
          <p:nvCxnSpPr>
            <p:cNvPr id="39" name="直接连接符 38"/>
            <p:cNvCxnSpPr/>
            <p:nvPr/>
          </p:nvCxnSpPr>
          <p:spPr>
            <a:xfrm>
              <a:off x="1676197" y="624840"/>
              <a:ext cx="0" cy="418465"/>
            </a:xfrm>
            <a:prstGeom prst="line">
              <a:avLst/>
            </a:prstGeom>
            <a:grpFill/>
            <a:ln w="12700" cap="flat" cmpd="sng" algn="ctr">
              <a:solidFill>
                <a:sysClr val="windowText" lastClr="000000"/>
              </a:solidFill>
              <a:prstDash val="solid"/>
              <a:miter lim="800000"/>
            </a:ln>
            <a:effectLst/>
          </p:spPr>
        </p:cxnSp>
      </p:grpSp>
      <p:graphicFrame>
        <p:nvGraphicFramePr>
          <p:cNvPr id="40" name="Object 6"/>
          <p:cNvGraphicFramePr>
            <a:graphicFrameLocks noChangeAspect="1"/>
          </p:cNvGraphicFramePr>
          <p:nvPr>
            <p:extLst>
              <p:ext uri="{D42A27DB-BD31-4B8C-83A1-F6EECF244321}">
                <p14:modId xmlns:p14="http://schemas.microsoft.com/office/powerpoint/2010/main" val="625511880"/>
              </p:ext>
            </p:extLst>
          </p:nvPr>
        </p:nvGraphicFramePr>
        <p:xfrm>
          <a:off x="1835696" y="920825"/>
          <a:ext cx="5170488" cy="858837"/>
        </p:xfrm>
        <a:graphic>
          <a:graphicData uri="http://schemas.openxmlformats.org/presentationml/2006/ole">
            <mc:AlternateContent xmlns:mc="http://schemas.openxmlformats.org/markup-compatibility/2006">
              <mc:Choice xmlns:v="urn:schemas-microsoft-com:vml" Requires="v">
                <p:oleObj spid="_x0000_s39057" name="Equation" r:id="rId3" imgW="3276360" imgH="482400" progId="Equation.DSMT4">
                  <p:embed/>
                </p:oleObj>
              </mc:Choice>
              <mc:Fallback>
                <p:oleObj name="Equation" r:id="rId3" imgW="3276360" imgH="482400" progId="Equation.DSMT4">
                  <p:embed/>
                  <p:pic>
                    <p:nvPicPr>
                      <p:cNvPr id="3" name="Object 6"/>
                      <p:cNvPicPr>
                        <a:picLocks noChangeAspect="1" noChangeArrowheads="1"/>
                      </p:cNvPicPr>
                      <p:nvPr/>
                    </p:nvPicPr>
                    <p:blipFill>
                      <a:blip r:embed="rId4"/>
                      <a:srcRect/>
                      <a:stretch>
                        <a:fillRect/>
                      </a:stretch>
                    </p:blipFill>
                    <p:spPr bwMode="auto">
                      <a:xfrm>
                        <a:off x="1835696" y="920825"/>
                        <a:ext cx="5170488" cy="858837"/>
                      </a:xfrm>
                      <a:prstGeom prst="rect">
                        <a:avLst/>
                      </a:prstGeom>
                      <a:noFill/>
                      <a:ln>
                        <a:noFill/>
                      </a:ln>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2985044101"/>
              </p:ext>
            </p:extLst>
          </p:nvPr>
        </p:nvGraphicFramePr>
        <p:xfrm>
          <a:off x="6156176" y="1851471"/>
          <a:ext cx="2376487" cy="576263"/>
        </p:xfrm>
        <a:graphic>
          <a:graphicData uri="http://schemas.openxmlformats.org/presentationml/2006/ole">
            <mc:AlternateContent xmlns:mc="http://schemas.openxmlformats.org/markup-compatibility/2006">
              <mc:Choice xmlns:v="urn:schemas-microsoft-com:vml" Requires="v">
                <p:oleObj spid="_x0000_s39058" name="Equation" r:id="rId5" imgW="1815840" imgH="431640" progId="Equation.DSMT4">
                  <p:embed/>
                </p:oleObj>
              </mc:Choice>
              <mc:Fallback>
                <p:oleObj name="Equation" r:id="rId5" imgW="1815840" imgH="431640" progId="Equation.DSMT4">
                  <p:embed/>
                  <p:pic>
                    <p:nvPicPr>
                      <p:cNvPr id="0" name="Object 3"/>
                      <p:cNvPicPr>
                        <a:picLocks noChangeAspect="1" noChangeArrowheads="1"/>
                      </p:cNvPicPr>
                      <p:nvPr/>
                    </p:nvPicPr>
                    <p:blipFill>
                      <a:blip r:embed="rId6"/>
                      <a:srcRect/>
                      <a:stretch>
                        <a:fillRect/>
                      </a:stretch>
                    </p:blipFill>
                    <p:spPr bwMode="auto">
                      <a:xfrm>
                        <a:off x="6156176" y="1851471"/>
                        <a:ext cx="2376487" cy="576263"/>
                      </a:xfrm>
                      <a:prstGeom prst="rect">
                        <a:avLst/>
                      </a:prstGeom>
                      <a:noFill/>
                    </p:spPr>
                  </p:pic>
                </p:oleObj>
              </mc:Fallback>
            </mc:AlternateContent>
          </a:graphicData>
        </a:graphic>
      </p:graphicFrame>
      <p:graphicFrame>
        <p:nvGraphicFramePr>
          <p:cNvPr id="43" name="Object 6"/>
          <p:cNvGraphicFramePr>
            <a:graphicFrameLocks noChangeAspect="1"/>
          </p:cNvGraphicFramePr>
          <p:nvPr>
            <p:extLst>
              <p:ext uri="{D42A27DB-BD31-4B8C-83A1-F6EECF244321}">
                <p14:modId xmlns:p14="http://schemas.microsoft.com/office/powerpoint/2010/main" val="219657367"/>
              </p:ext>
            </p:extLst>
          </p:nvPr>
        </p:nvGraphicFramePr>
        <p:xfrm>
          <a:off x="1547664" y="2355726"/>
          <a:ext cx="6473825" cy="904875"/>
        </p:xfrm>
        <a:graphic>
          <a:graphicData uri="http://schemas.openxmlformats.org/presentationml/2006/ole">
            <mc:AlternateContent xmlns:mc="http://schemas.openxmlformats.org/markup-compatibility/2006">
              <mc:Choice xmlns:v="urn:schemas-microsoft-com:vml" Requires="v">
                <p:oleObj spid="_x0000_s39059" name="Equation" r:id="rId7" imgW="4101840" imgH="507960" progId="Equation.DSMT4">
                  <p:embed/>
                </p:oleObj>
              </mc:Choice>
              <mc:Fallback>
                <p:oleObj name="Equation" r:id="rId7" imgW="4101840" imgH="507960" progId="Equation.DSMT4">
                  <p:embed/>
                  <p:pic>
                    <p:nvPicPr>
                      <p:cNvPr id="40" name="Object 6"/>
                      <p:cNvPicPr>
                        <a:picLocks noChangeAspect="1" noChangeArrowheads="1"/>
                      </p:cNvPicPr>
                      <p:nvPr/>
                    </p:nvPicPr>
                    <p:blipFill>
                      <a:blip r:embed="rId8"/>
                      <a:srcRect/>
                      <a:stretch>
                        <a:fillRect/>
                      </a:stretch>
                    </p:blipFill>
                    <p:spPr bwMode="auto">
                      <a:xfrm>
                        <a:off x="1547664" y="2355726"/>
                        <a:ext cx="6473825" cy="9048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381830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par>
                                <p:cTn id="16" presetID="22" presetClass="entr" presetSubtype="1"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up)">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1520" y="267841"/>
            <a:ext cx="8640960" cy="1615827"/>
            <a:chOff x="251520" y="195486"/>
            <a:chExt cx="8640960" cy="1615827"/>
          </a:xfrm>
        </p:grpSpPr>
        <p:sp>
          <p:nvSpPr>
            <p:cNvPr id="2" name="Text Box 2"/>
            <p:cNvSpPr txBox="1">
              <a:spLocks noChangeArrowheads="1"/>
            </p:cNvSpPr>
            <p:nvPr/>
          </p:nvSpPr>
          <p:spPr bwMode="auto">
            <a:xfrm>
              <a:off x="251520" y="195486"/>
              <a:ext cx="864096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just">
                <a:lnSpc>
                  <a:spcPct val="150000"/>
                </a:lnSpc>
                <a:spcBef>
                  <a:spcPct val="0"/>
                </a:spcBef>
                <a:buClrTx/>
                <a:buSzTx/>
                <a:buNone/>
              </a:pPr>
              <a:r>
                <a:rPr kumimoji="1" lang="en-US" altLang="zh-CN" sz="2200" dirty="0" smtClean="0">
                  <a:solidFill>
                    <a:srgbClr val="F87A24"/>
                  </a:solidFill>
                  <a:latin typeface="Times New Roman" panose="02020603050405020304" pitchFamily="18" charset="0"/>
                  <a:cs typeface="Times New Roman" panose="02020603050405020304" pitchFamily="18" charset="0"/>
                </a:rPr>
                <a:t>【</a:t>
              </a:r>
              <a:r>
                <a:rPr kumimoji="1" lang="zh-CN" altLang="en-US" sz="2200" dirty="0" smtClean="0">
                  <a:solidFill>
                    <a:srgbClr val="F87A24"/>
                  </a:solidFill>
                  <a:latin typeface="Times New Roman" panose="02020603050405020304" pitchFamily="18" charset="0"/>
                  <a:cs typeface="Times New Roman" panose="02020603050405020304" pitchFamily="18" charset="0"/>
                </a:rPr>
                <a:t>例题巩固</a:t>
              </a:r>
              <a:r>
                <a:rPr kumimoji="1" lang="en-US" altLang="zh-CN" sz="2200" dirty="0" smtClean="0">
                  <a:solidFill>
                    <a:srgbClr val="F87A24"/>
                  </a:solidFill>
                  <a:latin typeface="Times New Roman" panose="02020603050405020304" pitchFamily="18" charset="0"/>
                  <a:cs typeface="Times New Roman" panose="02020603050405020304" pitchFamily="18" charset="0"/>
                </a:rPr>
                <a:t>2】</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求非理想电容器的自放电时间。已知平板电容器填充非理想均匀媒质</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。当电容器用</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12V</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电压充分充电后断开电源，求电容器电压衰减至</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1V</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所需的时间。</a:t>
              </a:r>
            </a:p>
          </p:txBody>
        </p:sp>
        <p:graphicFrame>
          <p:nvGraphicFramePr>
            <p:cNvPr id="3" name="Object 6"/>
            <p:cNvGraphicFramePr>
              <a:graphicFrameLocks noChangeAspect="1"/>
            </p:cNvGraphicFramePr>
            <p:nvPr>
              <p:extLst>
                <p:ext uri="{D42A27DB-BD31-4B8C-83A1-F6EECF244321}">
                  <p14:modId xmlns:p14="http://schemas.microsoft.com/office/powerpoint/2010/main" val="3449798483"/>
                </p:ext>
              </p:extLst>
            </p:nvPr>
          </p:nvGraphicFramePr>
          <p:xfrm>
            <a:off x="2483768" y="771550"/>
            <a:ext cx="2163762" cy="430212"/>
          </p:xfrm>
          <a:graphic>
            <a:graphicData uri="http://schemas.openxmlformats.org/presentationml/2006/ole">
              <mc:AlternateContent xmlns:mc="http://schemas.openxmlformats.org/markup-compatibility/2006">
                <mc:Choice xmlns:v="urn:schemas-microsoft-com:vml" Requires="v">
                  <p:oleObj spid="_x0000_s40111" name="Equation" r:id="rId3" imgW="1371600" imgH="241200" progId="Equation.DSMT4">
                    <p:embed/>
                  </p:oleObj>
                </mc:Choice>
                <mc:Fallback>
                  <p:oleObj name="Equation" r:id="rId3" imgW="1371600" imgH="241200" progId="Equation.DSMT4">
                    <p:embed/>
                    <p:pic>
                      <p:nvPicPr>
                        <p:cNvPr id="40" name="Object 6"/>
                        <p:cNvPicPr>
                          <a:picLocks noChangeAspect="1" noChangeArrowheads="1"/>
                        </p:cNvPicPr>
                        <p:nvPr/>
                      </p:nvPicPr>
                      <p:blipFill>
                        <a:blip r:embed="rId4"/>
                        <a:srcRect/>
                        <a:stretch>
                          <a:fillRect/>
                        </a:stretch>
                      </p:blipFill>
                      <p:spPr bwMode="auto">
                        <a:xfrm>
                          <a:off x="2483768" y="771550"/>
                          <a:ext cx="2163762" cy="430212"/>
                        </a:xfrm>
                        <a:prstGeom prst="rect">
                          <a:avLst/>
                        </a:prstGeom>
                        <a:noFill/>
                        <a:ln>
                          <a:noFill/>
                        </a:ln>
                      </p:spPr>
                    </p:pic>
                  </p:oleObj>
                </mc:Fallback>
              </mc:AlternateContent>
            </a:graphicData>
          </a:graphic>
        </p:graphicFrame>
      </p:grpSp>
      <p:sp>
        <p:nvSpPr>
          <p:cNvPr id="5" name="Rectangle 49"/>
          <p:cNvSpPr>
            <a:spLocks noChangeArrowheads="1"/>
          </p:cNvSpPr>
          <p:nvPr/>
        </p:nvSpPr>
        <p:spPr bwMode="auto">
          <a:xfrm>
            <a:off x="179512" y="2027624"/>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683568" y="2027624"/>
            <a:ext cx="81852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随时间增加电容器极板上的电荷与极间电压减小，其相应的放电电流为</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409236445"/>
              </p:ext>
            </p:extLst>
          </p:nvPr>
        </p:nvGraphicFramePr>
        <p:xfrm>
          <a:off x="2547764" y="2603748"/>
          <a:ext cx="3365500" cy="725487"/>
        </p:xfrm>
        <a:graphic>
          <a:graphicData uri="http://schemas.openxmlformats.org/presentationml/2006/ole">
            <mc:AlternateContent xmlns:mc="http://schemas.openxmlformats.org/markup-compatibility/2006">
              <mc:Choice xmlns:v="urn:schemas-microsoft-com:vml" Requires="v">
                <p:oleObj spid="_x0000_s40112" name="Equation" r:id="rId5" imgW="2133360" imgH="406080" progId="Equation.DSMT4">
                  <p:embed/>
                </p:oleObj>
              </mc:Choice>
              <mc:Fallback>
                <p:oleObj name="Equation" r:id="rId5" imgW="2133360" imgH="406080" progId="Equation.DSMT4">
                  <p:embed/>
                  <p:pic>
                    <p:nvPicPr>
                      <p:cNvPr id="3" name="Object 6"/>
                      <p:cNvPicPr>
                        <a:picLocks noChangeAspect="1" noChangeArrowheads="1"/>
                      </p:cNvPicPr>
                      <p:nvPr/>
                    </p:nvPicPr>
                    <p:blipFill>
                      <a:blip r:embed="rId6"/>
                      <a:srcRect/>
                      <a:stretch>
                        <a:fillRect/>
                      </a:stretch>
                    </p:blipFill>
                    <p:spPr bwMode="auto">
                      <a:xfrm>
                        <a:off x="2547764" y="2603748"/>
                        <a:ext cx="3365500" cy="725487"/>
                      </a:xfrm>
                      <a:prstGeom prst="rect">
                        <a:avLst/>
                      </a:prstGeom>
                      <a:noFill/>
                      <a:ln>
                        <a:noFill/>
                      </a:ln>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579436799"/>
              </p:ext>
            </p:extLst>
          </p:nvPr>
        </p:nvGraphicFramePr>
        <p:xfrm>
          <a:off x="3248968" y="3467844"/>
          <a:ext cx="2043112" cy="725488"/>
        </p:xfrm>
        <a:graphic>
          <a:graphicData uri="http://schemas.openxmlformats.org/presentationml/2006/ole">
            <mc:AlternateContent xmlns:mc="http://schemas.openxmlformats.org/markup-compatibility/2006">
              <mc:Choice xmlns:v="urn:schemas-microsoft-com:vml" Requires="v">
                <p:oleObj spid="_x0000_s40113" name="Equation" r:id="rId7" imgW="1295280" imgH="406080" progId="Equation.DSMT4">
                  <p:embed/>
                </p:oleObj>
              </mc:Choice>
              <mc:Fallback>
                <p:oleObj name="Equation" r:id="rId7" imgW="1295280" imgH="406080" progId="Equation.DSMT4">
                  <p:embed/>
                  <p:pic>
                    <p:nvPicPr>
                      <p:cNvPr id="7" name="Object 6"/>
                      <p:cNvPicPr>
                        <a:picLocks noChangeAspect="1" noChangeArrowheads="1"/>
                      </p:cNvPicPr>
                      <p:nvPr/>
                    </p:nvPicPr>
                    <p:blipFill>
                      <a:blip r:embed="rId8"/>
                      <a:srcRect/>
                      <a:stretch>
                        <a:fillRect/>
                      </a:stretch>
                    </p:blipFill>
                    <p:spPr bwMode="auto">
                      <a:xfrm>
                        <a:off x="3248968" y="3467844"/>
                        <a:ext cx="2043112" cy="725488"/>
                      </a:xfrm>
                      <a:prstGeom prst="rect">
                        <a:avLst/>
                      </a:prstGeom>
                      <a:noFill/>
                      <a:ln>
                        <a:noFill/>
                      </a:ln>
                    </p:spPr>
                  </p:pic>
                </p:oleObj>
              </mc:Fallback>
            </mc:AlternateContent>
          </a:graphicData>
        </a:graphic>
      </p:graphicFrame>
      <p:grpSp>
        <p:nvGrpSpPr>
          <p:cNvPr id="15" name="组合 14"/>
          <p:cNvGrpSpPr/>
          <p:nvPr/>
        </p:nvGrpSpPr>
        <p:grpSpPr>
          <a:xfrm>
            <a:off x="1907704" y="4371950"/>
            <a:ext cx="7056784" cy="472058"/>
            <a:chOff x="3923928" y="3939902"/>
            <a:chExt cx="7056784" cy="472058"/>
          </a:xfrm>
        </p:grpSpPr>
        <p:sp>
          <p:nvSpPr>
            <p:cNvPr id="12" name="矩形 11"/>
            <p:cNvSpPr/>
            <p:nvPr/>
          </p:nvSpPr>
          <p:spPr>
            <a:xfrm>
              <a:off x="3923928" y="4011910"/>
              <a:ext cx="7056784" cy="338554"/>
            </a:xfrm>
            <a:prstGeom prst="rect">
              <a:avLst/>
            </a:prstGeom>
          </p:spPr>
          <p:txBody>
            <a:bodyPr wrap="square">
              <a:spAutoFit/>
            </a:bodyPr>
            <a:lstStyle/>
            <a:p>
              <a:r>
                <a:rPr lang="zh-CN" altLang="en-US" sz="1600" dirty="0"/>
                <a:t>式中</a:t>
              </a:r>
              <a:r>
                <a:rPr lang="zh-CN" altLang="en-US" sz="1600" dirty="0" smtClean="0"/>
                <a:t>，</a:t>
              </a:r>
              <a:r>
                <a:rPr lang="en-US" altLang="zh-CN" sz="1600" i="1" dirty="0" smtClean="0">
                  <a:latin typeface="Times New Roman" panose="02020603050405020304" pitchFamily="18" charset="0"/>
                  <a:cs typeface="Times New Roman" panose="02020603050405020304" pitchFamily="18" charset="0"/>
                </a:rPr>
                <a:t>RC</a:t>
              </a:r>
              <a:r>
                <a:rPr lang="zh-CN" altLang="en-US" sz="1600" dirty="0" smtClean="0"/>
                <a:t>可</a:t>
              </a:r>
              <a:r>
                <a:rPr lang="zh-CN" altLang="en-US" sz="1600" dirty="0"/>
                <a:t>由电导与电容的对偶</a:t>
              </a:r>
              <a:r>
                <a:rPr lang="zh-CN" altLang="en-US" sz="1600" dirty="0" smtClean="0"/>
                <a:t>关系                      </a:t>
              </a:r>
              <a:r>
                <a:rPr lang="en-US" altLang="zh-CN" sz="1600" dirty="0" smtClean="0"/>
                <a:t>,</a:t>
              </a:r>
              <a:r>
                <a:rPr lang="zh-CN" altLang="en-US" sz="1600" dirty="0" smtClean="0"/>
                <a:t> </a:t>
              </a:r>
              <a:r>
                <a:rPr lang="zh-CN" altLang="en-US" sz="1600" i="1" dirty="0" smtClean="0">
                  <a:sym typeface="Symbol" panose="05050102010706020507" pitchFamily="18" charset="2"/>
                </a:rPr>
                <a:t></a:t>
              </a:r>
              <a:r>
                <a:rPr lang="en-US" altLang="zh-CN" sz="1600" i="1" baseline="-25000" dirty="0" smtClean="0">
                  <a:sym typeface="Symbol" panose="05050102010706020507" pitchFamily="18" charset="2"/>
                </a:rPr>
                <a:t>c</a:t>
              </a:r>
              <a:r>
                <a:rPr lang="zh-CN" altLang="zh-CN" sz="1600" dirty="0"/>
                <a:t>即导电媒质的施豫</a:t>
              </a:r>
              <a:r>
                <a:rPr lang="zh-CN" altLang="zh-CN" sz="1600" dirty="0" smtClean="0"/>
                <a:t>时间</a:t>
              </a:r>
              <a:r>
                <a:rPr lang="zh-CN" altLang="en-US" sz="1600" dirty="0"/>
                <a:t>。</a:t>
              </a:r>
              <a:endParaRPr lang="zh-CN" altLang="en-US" sz="1600" i="1" baseline="-25000" dirty="0"/>
            </a:p>
          </p:txBody>
        </p:sp>
        <p:graphicFrame>
          <p:nvGraphicFramePr>
            <p:cNvPr id="14" name="对象 13"/>
            <p:cNvGraphicFramePr>
              <a:graphicFrameLocks noChangeAspect="1"/>
            </p:cNvGraphicFramePr>
            <p:nvPr>
              <p:extLst>
                <p:ext uri="{D42A27DB-BD31-4B8C-83A1-F6EECF244321}">
                  <p14:modId xmlns:p14="http://schemas.microsoft.com/office/powerpoint/2010/main" val="2314713048"/>
                </p:ext>
              </p:extLst>
            </p:nvPr>
          </p:nvGraphicFramePr>
          <p:xfrm>
            <a:off x="7380312" y="3939902"/>
            <a:ext cx="944116" cy="472058"/>
          </p:xfrm>
          <a:graphic>
            <a:graphicData uri="http://schemas.openxmlformats.org/presentationml/2006/ole">
              <mc:AlternateContent xmlns:mc="http://schemas.openxmlformats.org/markup-compatibility/2006">
                <mc:Choice xmlns:v="urn:schemas-microsoft-com:vml" Requires="v">
                  <p:oleObj spid="_x0000_s40114" name="Equation" r:id="rId9" imgW="799753" imgH="393529" progId="Equation.DSMT4">
                    <p:embed/>
                  </p:oleObj>
                </mc:Choice>
                <mc:Fallback>
                  <p:oleObj name="Equation" r:id="rId9" imgW="799753" imgH="393529"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3939902"/>
                          <a:ext cx="944116" cy="472058"/>
                        </a:xfrm>
                        <a:prstGeom prst="rect">
                          <a:avLst/>
                        </a:prstGeom>
                        <a:noFill/>
                      </p:spPr>
                    </p:pic>
                  </p:oleObj>
                </mc:Fallback>
              </mc:AlternateContent>
            </a:graphicData>
          </a:graphic>
        </p:graphicFrame>
      </p:grpSp>
    </p:spTree>
    <p:extLst>
      <p:ext uri="{BB962C8B-B14F-4D97-AF65-F5344CB8AC3E}">
        <p14:creationId xmlns:p14="http://schemas.microsoft.com/office/powerpoint/2010/main" val="8236977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02</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059832" y="2236532"/>
            <a:ext cx="5256584" cy="684805"/>
          </a:xfrm>
          <a:prstGeom prst="rect">
            <a:avLst/>
          </a:prstGeom>
          <a:noFill/>
        </p:spPr>
        <p:txBody>
          <a:bodyPr wrap="square" lIns="68584" tIns="34291" rIns="68584" bIns="34291" rtlCol="0">
            <a:spAutoFit/>
          </a:bodyPr>
          <a:lstStyle/>
          <a:p>
            <a:pPr algn="ctr">
              <a:defRPr/>
            </a:pPr>
            <a:r>
              <a:rPr lang="zh-CN" altLang="en-US" sz="4000" b="1" dirty="0">
                <a:solidFill>
                  <a:schemeClr val="bg1"/>
                </a:solidFill>
                <a:latin typeface="微软雅黑" panose="020B0503020204020204" pitchFamily="34" charset="-122"/>
                <a:ea typeface="微软雅黑" panose="020B0503020204020204" pitchFamily="34" charset="-122"/>
              </a:rPr>
              <a:t>静态电磁场求解与应用</a:t>
            </a:r>
            <a:endParaRPr lang="en-GB" altLang="zh-CN" sz="40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6041"/>
    </mc:Choice>
    <mc:Fallback xmlns="">
      <p:transition advTm="604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48351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于是</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Object 6"/>
          <p:cNvGraphicFramePr>
            <a:graphicFrameLocks noChangeAspect="1"/>
          </p:cNvGraphicFramePr>
          <p:nvPr>
            <p:extLst>
              <p:ext uri="{D42A27DB-BD31-4B8C-83A1-F6EECF244321}">
                <p14:modId xmlns:p14="http://schemas.microsoft.com/office/powerpoint/2010/main" val="103277184"/>
              </p:ext>
            </p:extLst>
          </p:nvPr>
        </p:nvGraphicFramePr>
        <p:xfrm>
          <a:off x="3563888" y="915566"/>
          <a:ext cx="1622425" cy="407988"/>
        </p:xfrm>
        <a:graphic>
          <a:graphicData uri="http://schemas.openxmlformats.org/presentationml/2006/ole">
            <mc:AlternateContent xmlns:mc="http://schemas.openxmlformats.org/markup-compatibility/2006">
              <mc:Choice xmlns:v="urn:schemas-microsoft-com:vml" Requires="v">
                <p:oleObj spid="_x0000_s45134" name="Equation" r:id="rId3" imgW="1028520" imgH="228600" progId="Equation.DSMT4">
                  <p:embed/>
                </p:oleObj>
              </mc:Choice>
              <mc:Fallback>
                <p:oleObj name="Equation" r:id="rId3" imgW="1028520" imgH="228600" progId="Equation.DSMT4">
                  <p:embed/>
                  <p:pic>
                    <p:nvPicPr>
                      <p:cNvPr id="7" name="Object 6"/>
                      <p:cNvPicPr>
                        <a:picLocks noChangeAspect="1" noChangeArrowheads="1"/>
                      </p:cNvPicPr>
                      <p:nvPr/>
                    </p:nvPicPr>
                    <p:blipFill>
                      <a:blip r:embed="rId4"/>
                      <a:srcRect/>
                      <a:stretch>
                        <a:fillRect/>
                      </a:stretch>
                    </p:blipFill>
                    <p:spPr bwMode="auto">
                      <a:xfrm>
                        <a:off x="3563888" y="915566"/>
                        <a:ext cx="1622425" cy="407988"/>
                      </a:xfrm>
                      <a:prstGeom prst="rect">
                        <a:avLst/>
                      </a:prstGeom>
                      <a:noFill/>
                      <a:ln>
                        <a:noFill/>
                      </a:ln>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1662157112"/>
              </p:ext>
            </p:extLst>
          </p:nvPr>
        </p:nvGraphicFramePr>
        <p:xfrm>
          <a:off x="1979712" y="2355651"/>
          <a:ext cx="4946650" cy="792163"/>
        </p:xfrm>
        <a:graphic>
          <a:graphicData uri="http://schemas.openxmlformats.org/presentationml/2006/ole">
            <mc:AlternateContent xmlns:mc="http://schemas.openxmlformats.org/markup-compatibility/2006">
              <mc:Choice xmlns:v="urn:schemas-microsoft-com:vml" Requires="v">
                <p:oleObj spid="_x0000_s45135" name="Equation" r:id="rId5" imgW="3136680" imgH="444240" progId="Equation.DSMT4">
                  <p:embed/>
                </p:oleObj>
              </mc:Choice>
              <mc:Fallback>
                <p:oleObj name="Equation" r:id="rId5" imgW="3136680" imgH="444240" progId="Equation.DSMT4">
                  <p:embed/>
                  <p:pic>
                    <p:nvPicPr>
                      <p:cNvPr id="3" name="Object 6"/>
                      <p:cNvPicPr>
                        <a:picLocks noChangeAspect="1" noChangeArrowheads="1"/>
                      </p:cNvPicPr>
                      <p:nvPr/>
                    </p:nvPicPr>
                    <p:blipFill>
                      <a:blip r:embed="rId6"/>
                      <a:srcRect/>
                      <a:stretch>
                        <a:fillRect/>
                      </a:stretch>
                    </p:blipFill>
                    <p:spPr bwMode="auto">
                      <a:xfrm>
                        <a:off x="1979712" y="2355651"/>
                        <a:ext cx="4946650" cy="792163"/>
                      </a:xfrm>
                      <a:prstGeom prst="rect">
                        <a:avLst/>
                      </a:prstGeom>
                      <a:noFill/>
                      <a:ln>
                        <a:noFill/>
                      </a:ln>
                    </p:spPr>
                  </p:pic>
                </p:oleObj>
              </mc:Fallback>
            </mc:AlternateContent>
          </a:graphicData>
        </a:graphic>
      </p:graphicFrame>
      <p:sp>
        <p:nvSpPr>
          <p:cNvPr id="5" name="矩形 4"/>
          <p:cNvSpPr/>
          <p:nvPr/>
        </p:nvSpPr>
        <p:spPr>
          <a:xfrm>
            <a:off x="827584" y="1779662"/>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因此</a:t>
            </a:r>
          </a:p>
        </p:txBody>
      </p:sp>
      <p:grpSp>
        <p:nvGrpSpPr>
          <p:cNvPr id="6" name="组合 5">
            <a:extLst>
              <a:ext uri="{FF2B5EF4-FFF2-40B4-BE49-F238E27FC236}">
                <a16:creationId xmlns:a16="http://schemas.microsoft.com/office/drawing/2014/main" id="{D3A32FFD-55BB-403B-850E-2AD5C73D7482}"/>
              </a:ext>
            </a:extLst>
          </p:cNvPr>
          <p:cNvGrpSpPr/>
          <p:nvPr/>
        </p:nvGrpSpPr>
        <p:grpSpPr>
          <a:xfrm>
            <a:off x="8604448" y="4629019"/>
            <a:ext cx="432048" cy="432834"/>
            <a:chOff x="6084168" y="1274820"/>
            <a:chExt cx="432048" cy="432834"/>
          </a:xfrm>
        </p:grpSpPr>
        <p:sp>
          <p:nvSpPr>
            <p:cNvPr id="7" name="椭圆 22">
              <a:extLst>
                <a:ext uri="{FF2B5EF4-FFF2-40B4-BE49-F238E27FC236}">
                  <a16:creationId xmlns:a16="http://schemas.microsoft.com/office/drawing/2014/main" id="{AADADF13-3E5B-4A01-999F-143EEDE4C7FB}"/>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 name="Freeform 59">
              <a:extLst>
                <a:ext uri="{FF2B5EF4-FFF2-40B4-BE49-F238E27FC236}">
                  <a16:creationId xmlns:a16="http://schemas.microsoft.com/office/drawing/2014/main" id="{A05CE9D3-C79F-423A-8763-75979BCDFA17}"/>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9" name="组合 8">
            <a:extLst>
              <a:ext uri="{FF2B5EF4-FFF2-40B4-BE49-F238E27FC236}">
                <a16:creationId xmlns:a16="http://schemas.microsoft.com/office/drawing/2014/main" id="{322592C2-4C6F-4BEA-ACC1-FAC4420691D6}"/>
              </a:ext>
            </a:extLst>
          </p:cNvPr>
          <p:cNvGrpSpPr/>
          <p:nvPr/>
        </p:nvGrpSpPr>
        <p:grpSpPr>
          <a:xfrm>
            <a:off x="7308304" y="4629412"/>
            <a:ext cx="432048" cy="432048"/>
            <a:chOff x="4788024" y="1275213"/>
            <a:chExt cx="432048" cy="432048"/>
          </a:xfrm>
        </p:grpSpPr>
        <p:sp>
          <p:nvSpPr>
            <p:cNvPr id="10" name="椭圆 65">
              <a:extLst>
                <a:ext uri="{FF2B5EF4-FFF2-40B4-BE49-F238E27FC236}">
                  <a16:creationId xmlns:a16="http://schemas.microsoft.com/office/drawing/2014/main" id="{B17FABD6-242D-4D1B-990F-734DC8D5A0E4}"/>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1" name="Freeform 110">
              <a:extLst>
                <a:ext uri="{FF2B5EF4-FFF2-40B4-BE49-F238E27FC236}">
                  <a16:creationId xmlns:a16="http://schemas.microsoft.com/office/drawing/2014/main" id="{0AB7C11C-8E2D-462E-B709-95D6CC421FBE}"/>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 name="组合 11">
            <a:extLst>
              <a:ext uri="{FF2B5EF4-FFF2-40B4-BE49-F238E27FC236}">
                <a16:creationId xmlns:a16="http://schemas.microsoft.com/office/drawing/2014/main" id="{036B00DB-9518-4283-BFE5-06494E516131}"/>
              </a:ext>
            </a:extLst>
          </p:cNvPr>
          <p:cNvGrpSpPr/>
          <p:nvPr/>
        </p:nvGrpSpPr>
        <p:grpSpPr>
          <a:xfrm>
            <a:off x="7956376" y="4629019"/>
            <a:ext cx="432833" cy="432834"/>
            <a:chOff x="5436096" y="1274820"/>
            <a:chExt cx="432833" cy="432834"/>
          </a:xfrm>
        </p:grpSpPr>
        <p:sp>
          <p:nvSpPr>
            <p:cNvPr id="13" name="椭圆 12">
              <a:extLst>
                <a:ext uri="{FF2B5EF4-FFF2-40B4-BE49-F238E27FC236}">
                  <a16:creationId xmlns:a16="http://schemas.microsoft.com/office/drawing/2014/main" id="{BC26A990-083D-49B5-A665-2A975D953CCB}"/>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Freeform 16">
              <a:extLst>
                <a:ext uri="{FF2B5EF4-FFF2-40B4-BE49-F238E27FC236}">
                  <a16:creationId xmlns:a16="http://schemas.microsoft.com/office/drawing/2014/main" id="{B048060E-88C6-4A3A-92A0-987EFB7B3B31}"/>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 name="组合 14">
            <a:extLst>
              <a:ext uri="{FF2B5EF4-FFF2-40B4-BE49-F238E27FC236}">
                <a16:creationId xmlns:a16="http://schemas.microsoft.com/office/drawing/2014/main" id="{FD352458-A37C-4D85-8068-017F8B9ECA1D}"/>
              </a:ext>
            </a:extLst>
          </p:cNvPr>
          <p:cNvGrpSpPr/>
          <p:nvPr/>
        </p:nvGrpSpPr>
        <p:grpSpPr>
          <a:xfrm>
            <a:off x="6012160" y="4629019"/>
            <a:ext cx="432833" cy="432834"/>
            <a:chOff x="3491880" y="1274820"/>
            <a:chExt cx="432833" cy="432834"/>
          </a:xfrm>
        </p:grpSpPr>
        <p:sp>
          <p:nvSpPr>
            <p:cNvPr id="16" name="椭圆 16">
              <a:extLst>
                <a:ext uri="{FF2B5EF4-FFF2-40B4-BE49-F238E27FC236}">
                  <a16:creationId xmlns:a16="http://schemas.microsoft.com/office/drawing/2014/main" id="{5210D5B3-053B-4986-818B-3A0F4CCF27EC}"/>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Freeform 75">
              <a:extLst>
                <a:ext uri="{FF2B5EF4-FFF2-40B4-BE49-F238E27FC236}">
                  <a16:creationId xmlns:a16="http://schemas.microsoft.com/office/drawing/2014/main" id="{ED2F79F5-AAAB-4676-968D-64ACE08DDA41}"/>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8" name="组合 17">
            <a:extLst>
              <a:ext uri="{FF2B5EF4-FFF2-40B4-BE49-F238E27FC236}">
                <a16:creationId xmlns:a16="http://schemas.microsoft.com/office/drawing/2014/main" id="{4311F886-51FD-47FA-9F12-AAC9EDA568F8}"/>
              </a:ext>
            </a:extLst>
          </p:cNvPr>
          <p:cNvGrpSpPr/>
          <p:nvPr/>
        </p:nvGrpSpPr>
        <p:grpSpPr>
          <a:xfrm>
            <a:off x="6660232" y="4629019"/>
            <a:ext cx="432833" cy="432834"/>
            <a:chOff x="4139952" y="1274820"/>
            <a:chExt cx="432833" cy="432834"/>
          </a:xfrm>
        </p:grpSpPr>
        <p:sp>
          <p:nvSpPr>
            <p:cNvPr id="19" name="椭圆 16">
              <a:extLst>
                <a:ext uri="{FF2B5EF4-FFF2-40B4-BE49-F238E27FC236}">
                  <a16:creationId xmlns:a16="http://schemas.microsoft.com/office/drawing/2014/main" id="{76099E97-4FCB-4936-81FE-BAFB621982DC}"/>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84">
              <a:extLst>
                <a:ext uri="{FF2B5EF4-FFF2-40B4-BE49-F238E27FC236}">
                  <a16:creationId xmlns:a16="http://schemas.microsoft.com/office/drawing/2014/main" id="{47F14C67-3CE9-4889-8BD0-E8CB9793AA57}"/>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196336627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88052"/>
            <a:ext cx="6336704"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smtClean="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3】</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求图示同轴电缆的单位长度的漏电导和</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电容。</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设内</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、外半径分别为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，其间媒质的电导率</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kumimoji="1" lang="el-GR"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σ</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、介电常数为</a:t>
            </a:r>
            <a:r>
              <a:rPr kumimoji="1" lang="el-GR" altLang="zh-CN" sz="22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ε</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27" name="矩形 26">
            <a:extLst>
              <a:ext uri="{FF2B5EF4-FFF2-40B4-BE49-F238E27FC236}">
                <a16:creationId xmlns:a16="http://schemas.microsoft.com/office/drawing/2014/main" id="{86922D53-BD65-4E3F-A985-0069F4927DD8}"/>
              </a:ext>
            </a:extLst>
          </p:cNvPr>
          <p:cNvSpPr/>
          <p:nvPr/>
        </p:nvSpPr>
        <p:spPr>
          <a:xfrm>
            <a:off x="179512" y="1923678"/>
            <a:ext cx="649537" cy="369332"/>
          </a:xfrm>
          <a:prstGeom prst="rect">
            <a:avLst/>
          </a:prstGeom>
        </p:spPr>
        <p:txBody>
          <a:bodyPr wrap="none">
            <a:spAutoFit/>
          </a:bodyPr>
          <a:lstStyle/>
          <a:p>
            <a:r>
              <a:rPr kumimoji="1" lang="zh-CN" altLang="en-US" b="1" dirty="0">
                <a:latin typeface="Times New Roman" panose="02020603050405020304" pitchFamily="18" charset="0"/>
                <a:cs typeface="Times New Roman" panose="02020603050405020304" pitchFamily="18" charset="0"/>
              </a:rPr>
              <a:t>解</a:t>
            </a:r>
            <a:r>
              <a:rPr kumimoji="1" lang="zh-CN" altLang="en-US" b="1"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dirty="0"/>
          </a:p>
        </p:txBody>
      </p:sp>
      <p:grpSp>
        <p:nvGrpSpPr>
          <p:cNvPr id="18" name="Group 38"/>
          <p:cNvGrpSpPr>
            <a:grpSpLocks/>
          </p:cNvGrpSpPr>
          <p:nvPr/>
        </p:nvGrpSpPr>
        <p:grpSpPr bwMode="auto">
          <a:xfrm>
            <a:off x="6372200" y="123478"/>
            <a:ext cx="2664296" cy="1944216"/>
            <a:chOff x="144" y="1680"/>
            <a:chExt cx="1872" cy="1488"/>
          </a:xfrm>
        </p:grpSpPr>
        <p:sp>
          <p:nvSpPr>
            <p:cNvPr id="19" name="Line 12"/>
            <p:cNvSpPr>
              <a:spLocks noChangeShapeType="1"/>
            </p:cNvSpPr>
            <p:nvPr/>
          </p:nvSpPr>
          <p:spPr bwMode="auto">
            <a:xfrm>
              <a:off x="476" y="265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Rectangle 13"/>
            <p:cNvSpPr>
              <a:spLocks noChangeArrowheads="1"/>
            </p:cNvSpPr>
            <p:nvPr/>
          </p:nvSpPr>
          <p:spPr bwMode="auto">
            <a:xfrm>
              <a:off x="144" y="1680"/>
              <a:ext cx="1872" cy="1488"/>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AutoShape 14"/>
            <p:cNvSpPr>
              <a:spLocks noChangeArrowheads="1"/>
            </p:cNvSpPr>
            <p:nvPr/>
          </p:nvSpPr>
          <p:spPr bwMode="auto">
            <a:xfrm>
              <a:off x="371" y="2081"/>
              <a:ext cx="953" cy="90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3 w 21600"/>
                <a:gd name="T25" fmla="*/ 3171 h 21600"/>
                <a:gd name="T26" fmla="*/ 18427 w 21600"/>
                <a:gd name="T27" fmla="*/ 18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17" y="10800"/>
                  </a:moveTo>
                  <a:cubicBezTo>
                    <a:pt x="817" y="16313"/>
                    <a:pt x="5287" y="20783"/>
                    <a:pt x="10800" y="20783"/>
                  </a:cubicBezTo>
                  <a:cubicBezTo>
                    <a:pt x="16313" y="20783"/>
                    <a:pt x="20783" y="16313"/>
                    <a:pt x="20783" y="10800"/>
                  </a:cubicBezTo>
                  <a:cubicBezTo>
                    <a:pt x="20783" y="5287"/>
                    <a:pt x="16313" y="817"/>
                    <a:pt x="10800" y="817"/>
                  </a:cubicBezTo>
                  <a:cubicBezTo>
                    <a:pt x="5287" y="817"/>
                    <a:pt x="817" y="5287"/>
                    <a:pt x="817" y="10800"/>
                  </a:cubicBezTo>
                  <a:close/>
                </a:path>
              </a:pathLst>
            </a:custGeom>
            <a:solidFill>
              <a:srgbClr val="FF9900"/>
            </a:solidFill>
            <a:ln w="9525">
              <a:round/>
              <a:headEnd/>
              <a:tailEnd/>
            </a:ln>
            <a:scene3d>
              <a:camera prst="legacyPerspectiveTopRight">
                <a:rot lat="600000" lon="1799995" rev="0"/>
              </a:camera>
              <a:lightRig rig="legacyFlat4" dir="b"/>
            </a:scene3d>
            <a:sp3d extrusionH="1801800" prstMaterial="legacyMatte">
              <a:bevelT w="13500" h="13500" prst="angle"/>
              <a:bevelB w="13500" h="13500" prst="angle"/>
              <a:extrusionClr>
                <a:srgbClr val="FF9900"/>
              </a:extrusionClr>
              <a:contourClr>
                <a:srgbClr val="FF9900"/>
              </a:contourClr>
            </a:sp3d>
          </p:spPr>
          <p:txBody>
            <a:bodyPr wrap="none" anchor="ctr">
              <a:flatTx/>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Oval 15"/>
            <p:cNvSpPr>
              <a:spLocks noChangeAspect="1" noChangeArrowheads="1"/>
            </p:cNvSpPr>
            <p:nvPr/>
          </p:nvSpPr>
          <p:spPr bwMode="auto">
            <a:xfrm>
              <a:off x="326" y="2104"/>
              <a:ext cx="929" cy="929"/>
            </a:xfrm>
            <a:prstGeom prst="ellipse">
              <a:avLst/>
            </a:prstGeom>
            <a:solidFill>
              <a:srgbClr val="FFBA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Oval 20"/>
            <p:cNvSpPr>
              <a:spLocks noChangeAspect="1" noChangeArrowheads="1"/>
            </p:cNvSpPr>
            <p:nvPr/>
          </p:nvSpPr>
          <p:spPr bwMode="auto">
            <a:xfrm>
              <a:off x="385" y="2164"/>
              <a:ext cx="816" cy="81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Oval 21"/>
            <p:cNvSpPr>
              <a:spLocks noChangeAspect="1" noChangeArrowheads="1"/>
            </p:cNvSpPr>
            <p:nvPr/>
          </p:nvSpPr>
          <p:spPr bwMode="auto">
            <a:xfrm>
              <a:off x="567" y="2353"/>
              <a:ext cx="453" cy="453"/>
            </a:xfrm>
            <a:prstGeom prst="ellipse">
              <a:avLst/>
            </a:prstGeom>
            <a:solidFill>
              <a:srgbClr val="FFAB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6" name="Object 22"/>
            <p:cNvGraphicFramePr>
              <a:graphicFrameLocks noChangeAspect="1"/>
            </p:cNvGraphicFramePr>
            <p:nvPr/>
          </p:nvGraphicFramePr>
          <p:xfrm>
            <a:off x="676" y="2177"/>
            <a:ext cx="197" cy="181"/>
          </p:xfrm>
          <a:graphic>
            <a:graphicData uri="http://schemas.openxmlformats.org/presentationml/2006/ole">
              <mc:AlternateContent xmlns:mc="http://schemas.openxmlformats.org/markup-compatibility/2006">
                <mc:Choice xmlns:v="urn:schemas-microsoft-com:vml" Requires="v">
                  <p:oleObj spid="_x0000_s41286" name="Equation" r:id="rId4" imgW="102240" imgH="95040" progId="Equation.3">
                    <p:embed/>
                  </p:oleObj>
                </mc:Choice>
                <mc:Fallback>
                  <p:oleObj name="Equation" r:id="rId4" imgW="102240" imgH="95040" progId="Equation.3">
                    <p:embed/>
                    <p:pic>
                      <p:nvPicPr>
                        <p:cNvPr id="36"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 y="2177"/>
                          <a:ext cx="19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3"/>
            <p:cNvGraphicFramePr>
              <a:graphicFrameLocks noChangeAspect="1"/>
            </p:cNvGraphicFramePr>
            <p:nvPr/>
          </p:nvGraphicFramePr>
          <p:xfrm>
            <a:off x="870" y="2223"/>
            <a:ext cx="181" cy="199"/>
          </p:xfrm>
          <a:graphic>
            <a:graphicData uri="http://schemas.openxmlformats.org/presentationml/2006/ole">
              <mc:AlternateContent xmlns:mc="http://schemas.openxmlformats.org/markup-compatibility/2006">
                <mc:Choice xmlns:v="urn:schemas-microsoft-com:vml" Requires="v">
                  <p:oleObj spid="_x0000_s41287" name="Equation" r:id="rId6" imgW="80280" imgH="95040" progId="Equation.3">
                    <p:embed/>
                  </p:oleObj>
                </mc:Choice>
                <mc:Fallback>
                  <p:oleObj name="Equation" r:id="rId6" imgW="80280" imgH="95040" progId="Equation.3">
                    <p:embed/>
                    <p:pic>
                      <p:nvPicPr>
                        <p:cNvPr id="37"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 y="2223"/>
                          <a:ext cx="181"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Line 24"/>
            <p:cNvSpPr>
              <a:spLocks noChangeShapeType="1"/>
            </p:cNvSpPr>
            <p:nvPr/>
          </p:nvSpPr>
          <p:spPr bwMode="auto">
            <a:xfrm flipH="1" flipV="1">
              <a:off x="470" y="2307"/>
              <a:ext cx="305" cy="285"/>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Line 25"/>
            <p:cNvSpPr>
              <a:spLocks noChangeAspect="1" noChangeShapeType="1"/>
            </p:cNvSpPr>
            <p:nvPr/>
          </p:nvSpPr>
          <p:spPr bwMode="auto">
            <a:xfrm flipV="1">
              <a:off x="776" y="2416"/>
              <a:ext cx="199" cy="168"/>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3" name="Object 26"/>
            <p:cNvGraphicFramePr>
              <a:graphicFrameLocks noChangeAspect="1"/>
            </p:cNvGraphicFramePr>
            <p:nvPr/>
          </p:nvGraphicFramePr>
          <p:xfrm>
            <a:off x="444" y="2376"/>
            <a:ext cx="181" cy="253"/>
          </p:xfrm>
          <a:graphic>
            <a:graphicData uri="http://schemas.openxmlformats.org/presentationml/2006/ole">
              <mc:AlternateContent xmlns:mc="http://schemas.openxmlformats.org/markup-compatibility/2006">
                <mc:Choice xmlns:v="urn:schemas-microsoft-com:vml" Requires="v">
                  <p:oleObj spid="_x0000_s41288" name="公式" r:id="rId8" imgW="80280" imgH="124200" progId="Equation.3">
                    <p:embed/>
                  </p:oleObj>
                </mc:Choice>
                <mc:Fallback>
                  <p:oleObj name="公式" r:id="rId8" imgW="80280" imgH="124200" progId="Equation.3">
                    <p:embed/>
                    <p:pic>
                      <p:nvPicPr>
                        <p:cNvPr id="43"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 y="2376"/>
                          <a:ext cx="181"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27"/>
            <p:cNvGraphicFramePr>
              <a:graphicFrameLocks noChangeAspect="1"/>
            </p:cNvGraphicFramePr>
            <p:nvPr/>
          </p:nvGraphicFramePr>
          <p:xfrm>
            <a:off x="862" y="2491"/>
            <a:ext cx="181" cy="201"/>
          </p:xfrm>
          <a:graphic>
            <a:graphicData uri="http://schemas.openxmlformats.org/presentationml/2006/ole">
              <mc:AlternateContent xmlns:mc="http://schemas.openxmlformats.org/markup-compatibility/2006">
                <mc:Choice xmlns:v="urn:schemas-microsoft-com:vml" Requires="v">
                  <p:oleObj spid="_x0000_s41289" name="公式" r:id="rId10" imgW="80280" imgH="95040" progId="Equation.3">
                    <p:embed/>
                  </p:oleObj>
                </mc:Choice>
                <mc:Fallback>
                  <p:oleObj name="公式" r:id="rId10" imgW="80280" imgH="95040" progId="Equation.3">
                    <p:embed/>
                    <p:pic>
                      <p:nvPicPr>
                        <p:cNvPr id="44"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2" y="2491"/>
                          <a:ext cx="181"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2" name="Object 29"/>
          <p:cNvGraphicFramePr>
            <a:graphicFrameLocks noChangeAspect="1"/>
          </p:cNvGraphicFramePr>
          <p:nvPr>
            <p:extLst>
              <p:ext uri="{D42A27DB-BD31-4B8C-83A1-F6EECF244321}">
                <p14:modId xmlns:p14="http://schemas.microsoft.com/office/powerpoint/2010/main" val="2771706426"/>
              </p:ext>
            </p:extLst>
          </p:nvPr>
        </p:nvGraphicFramePr>
        <p:xfrm>
          <a:off x="2798986" y="3651870"/>
          <a:ext cx="1116011" cy="802897"/>
        </p:xfrm>
        <a:graphic>
          <a:graphicData uri="http://schemas.openxmlformats.org/presentationml/2006/ole">
            <mc:AlternateContent xmlns:mc="http://schemas.openxmlformats.org/markup-compatibility/2006">
              <mc:Choice xmlns:v="urn:schemas-microsoft-com:vml" Requires="v">
                <p:oleObj spid="_x0000_s41290" name="Equation" r:id="rId12" imgW="583947" imgH="431613" progId="Equation.DSMT4">
                  <p:embed/>
                </p:oleObj>
              </mc:Choice>
              <mc:Fallback>
                <p:oleObj name="Equation" r:id="rId12" imgW="583947" imgH="431613" progId="Equation.DSMT4">
                  <p:embed/>
                  <p:pic>
                    <p:nvPicPr>
                      <p:cNvPr id="52"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8986" y="3651870"/>
                        <a:ext cx="1116011" cy="802897"/>
                      </a:xfrm>
                      <a:prstGeom prst="rect">
                        <a:avLst/>
                      </a:prstGeom>
                      <a:noFill/>
                    </p:spPr>
                  </p:pic>
                </p:oleObj>
              </mc:Fallback>
            </mc:AlternateContent>
          </a:graphicData>
        </a:graphic>
      </p:graphicFrame>
      <p:sp>
        <p:nvSpPr>
          <p:cNvPr id="53" name="AutoShape 30"/>
          <p:cNvSpPr>
            <a:spLocks noChangeArrowheads="1"/>
          </p:cNvSpPr>
          <p:nvPr/>
        </p:nvSpPr>
        <p:spPr bwMode="auto">
          <a:xfrm>
            <a:off x="2195736" y="3950835"/>
            <a:ext cx="431800" cy="215900"/>
          </a:xfrm>
          <a:prstGeom prst="rightArrow">
            <a:avLst>
              <a:gd name="adj1" fmla="val 50000"/>
              <a:gd name="adj2" fmla="val 50000"/>
            </a:avLst>
          </a:prstGeom>
          <a:solidFill>
            <a:srgbClr val="FFCC99"/>
          </a:solidFill>
          <a:ln w="22225">
            <a:solidFill>
              <a:srgbClr val="FF66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4" name="Group 35"/>
          <p:cNvGrpSpPr>
            <a:grpSpLocks/>
          </p:cNvGrpSpPr>
          <p:nvPr/>
        </p:nvGrpSpPr>
        <p:grpSpPr bwMode="auto">
          <a:xfrm>
            <a:off x="4297784" y="3715296"/>
            <a:ext cx="2533650" cy="800100"/>
            <a:chOff x="3969" y="1660"/>
            <a:chExt cx="1596" cy="504"/>
          </a:xfrm>
        </p:grpSpPr>
        <p:graphicFrame>
          <p:nvGraphicFramePr>
            <p:cNvPr id="55" name="Object 28"/>
            <p:cNvGraphicFramePr>
              <a:graphicFrameLocks noChangeAspect="1"/>
            </p:cNvGraphicFramePr>
            <p:nvPr>
              <p:extLst>
                <p:ext uri="{D42A27DB-BD31-4B8C-83A1-F6EECF244321}">
                  <p14:modId xmlns:p14="http://schemas.microsoft.com/office/powerpoint/2010/main" val="3445575280"/>
                </p:ext>
              </p:extLst>
            </p:nvPr>
          </p:nvGraphicFramePr>
          <p:xfrm>
            <a:off x="4373" y="1660"/>
            <a:ext cx="1192" cy="504"/>
          </p:xfrm>
          <a:graphic>
            <a:graphicData uri="http://schemas.openxmlformats.org/presentationml/2006/ole">
              <mc:AlternateContent xmlns:mc="http://schemas.openxmlformats.org/markup-compatibility/2006">
                <mc:Choice xmlns:v="urn:schemas-microsoft-com:vml" Requires="v">
                  <p:oleObj spid="_x0000_s41291" name="Equation" r:id="rId14" imgW="1002865" imgH="431613" progId="Equation.DSMT4">
                    <p:embed/>
                  </p:oleObj>
                </mc:Choice>
                <mc:Fallback>
                  <p:oleObj name="Equation" r:id="rId14" imgW="1002865" imgH="431613" progId="Equation.DSMT4">
                    <p:embed/>
                    <p:pic>
                      <p:nvPicPr>
                        <p:cNvPr id="55"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73" y="1660"/>
                          <a:ext cx="1192" cy="504"/>
                        </a:xfrm>
                        <a:prstGeom prst="rect">
                          <a:avLst/>
                        </a:prstGeom>
                        <a:noFill/>
                      </p:spPr>
                    </p:pic>
                  </p:oleObj>
                </mc:Fallback>
              </mc:AlternateContent>
            </a:graphicData>
          </a:graphic>
        </p:graphicFrame>
        <p:sp>
          <p:nvSpPr>
            <p:cNvPr id="56" name="AutoShape 31"/>
            <p:cNvSpPr>
              <a:spLocks noChangeArrowheads="1"/>
            </p:cNvSpPr>
            <p:nvPr/>
          </p:nvSpPr>
          <p:spPr bwMode="auto">
            <a:xfrm>
              <a:off x="3969" y="1814"/>
              <a:ext cx="272" cy="136"/>
            </a:xfrm>
            <a:prstGeom prst="rightArrow">
              <a:avLst>
                <a:gd name="adj1" fmla="val 50000"/>
                <a:gd name="adj2" fmla="val 50000"/>
              </a:avLst>
            </a:prstGeom>
            <a:solidFill>
              <a:srgbClr val="FFCC99"/>
            </a:solidFill>
            <a:ln w="22225">
              <a:solidFill>
                <a:srgbClr val="FF66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7" name="Text Box 33"/>
          <p:cNvSpPr txBox="1">
            <a:spLocks noChangeArrowheads="1"/>
          </p:cNvSpPr>
          <p:nvPr/>
        </p:nvSpPr>
        <p:spPr bwMode="auto">
          <a:xfrm>
            <a:off x="755576" y="1801728"/>
            <a:ext cx="77269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ct val="5000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建立与同轴电缆同轴的圆柱坐标系，则由对称性可</a:t>
            </a: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得</a:t>
            </a:r>
            <a:endPar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755576" y="3003798"/>
            <a:ext cx="525175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设单位长度由内导体流向外导体的电流为</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I </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26" name="对象 25">
            <a:extLst>
              <a:ext uri="{FF2B5EF4-FFF2-40B4-BE49-F238E27FC236}">
                <a16:creationId xmlns:a16="http://schemas.microsoft.com/office/drawing/2014/main" id="{E0E4CCF8-F139-4819-9F54-3A5E6F9908DA}"/>
              </a:ext>
            </a:extLst>
          </p:cNvPr>
          <p:cNvGraphicFramePr>
            <a:graphicFrameLocks noChangeAspect="1"/>
          </p:cNvGraphicFramePr>
          <p:nvPr>
            <p:extLst>
              <p:ext uri="{D42A27DB-BD31-4B8C-83A1-F6EECF244321}">
                <p14:modId xmlns:p14="http://schemas.microsoft.com/office/powerpoint/2010/main" val="662647969"/>
              </p:ext>
            </p:extLst>
          </p:nvPr>
        </p:nvGraphicFramePr>
        <p:xfrm>
          <a:off x="2771800" y="2421632"/>
          <a:ext cx="3235325" cy="438150"/>
        </p:xfrm>
        <a:graphic>
          <a:graphicData uri="http://schemas.openxmlformats.org/presentationml/2006/ole">
            <mc:AlternateContent xmlns:mc="http://schemas.openxmlformats.org/markup-compatibility/2006">
              <mc:Choice xmlns:v="urn:schemas-microsoft-com:vml" Requires="v">
                <p:oleObj spid="_x0000_s41292" name="Equation" r:id="rId16" imgW="2197080" imgH="266400" progId="Equation.DSMT4">
                  <p:embed/>
                </p:oleObj>
              </mc:Choice>
              <mc:Fallback>
                <p:oleObj name="Equation" r:id="rId16" imgW="2197080" imgH="266400" progId="Equation.DSMT4">
                  <p:embed/>
                  <p:pic>
                    <p:nvPicPr>
                      <p:cNvPr id="3" name="对象 2">
                        <a:extLst>
                          <a:ext uri="{FF2B5EF4-FFF2-40B4-BE49-F238E27FC236}">
                            <a16:creationId xmlns:a16="http://schemas.microsoft.com/office/drawing/2014/main" id="{E0E4CCF8-F139-4819-9F54-3A5E6F9908DA}"/>
                          </a:ext>
                        </a:extLst>
                      </p:cNvPr>
                      <p:cNvPicPr/>
                      <p:nvPr/>
                    </p:nvPicPr>
                    <p:blipFill>
                      <a:blip r:embed="rId17"/>
                      <a:stretch>
                        <a:fillRect/>
                      </a:stretch>
                    </p:blipFill>
                    <p:spPr>
                      <a:xfrm>
                        <a:off x="2771800" y="2421632"/>
                        <a:ext cx="3235325" cy="438150"/>
                      </a:xfrm>
                      <a:prstGeom prst="rect">
                        <a:avLst/>
                      </a:prstGeom>
                    </p:spPr>
                  </p:pic>
                </p:oleObj>
              </mc:Fallback>
            </mc:AlternateContent>
          </a:graphicData>
        </a:graphic>
      </p:graphicFrame>
    </p:spTree>
    <p:extLst>
      <p:ext uri="{BB962C8B-B14F-4D97-AF65-F5344CB8AC3E}">
        <p14:creationId xmlns:p14="http://schemas.microsoft.com/office/powerpoint/2010/main" val="359254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par>
                                <p:cTn id="13" presetID="22"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up)">
                                      <p:cBhvr>
                                        <p:cTn id="25" dur="500"/>
                                        <p:tgtEl>
                                          <p:spTgt spid="53"/>
                                        </p:tgtEl>
                                      </p:cBhvr>
                                    </p:animEffect>
                                  </p:childTnLst>
                                </p:cTn>
                              </p:par>
                              <p:par>
                                <p:cTn id="26" presetID="22" presetClass="entr" presetSubtype="1"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up)">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up)">
                                      <p:cBhvr>
                                        <p:cTn id="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3" grpId="0" animBg="1"/>
      <p:bldP spid="57"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67544" y="195486"/>
            <a:ext cx="5928518" cy="1408042"/>
            <a:chOff x="467544" y="195486"/>
            <a:chExt cx="5928518" cy="1408042"/>
          </a:xfrm>
        </p:grpSpPr>
        <p:graphicFrame>
          <p:nvGraphicFramePr>
            <p:cNvPr id="2" name="Object 11"/>
            <p:cNvGraphicFramePr>
              <a:graphicFrameLocks noChangeAspect="1"/>
            </p:cNvGraphicFramePr>
            <p:nvPr>
              <p:extLst>
                <p:ext uri="{D42A27DB-BD31-4B8C-83A1-F6EECF244321}">
                  <p14:modId xmlns:p14="http://schemas.microsoft.com/office/powerpoint/2010/main" val="2340697420"/>
                </p:ext>
              </p:extLst>
            </p:nvPr>
          </p:nvGraphicFramePr>
          <p:xfrm>
            <a:off x="1835696" y="771550"/>
            <a:ext cx="4560366" cy="831978"/>
          </p:xfrm>
          <a:graphic>
            <a:graphicData uri="http://schemas.openxmlformats.org/presentationml/2006/ole">
              <mc:AlternateContent xmlns:mc="http://schemas.openxmlformats.org/markup-compatibility/2006">
                <mc:Choice xmlns:v="urn:schemas-microsoft-com:vml" Requires="v">
                  <p:oleObj spid="_x0000_s46194" name="Equation" r:id="rId3" imgW="2425700" imgH="431800" progId="Equation.DSMT4">
                    <p:embed/>
                  </p:oleObj>
                </mc:Choice>
                <mc:Fallback>
                  <p:oleObj name="Equation" r:id="rId3" imgW="2425700" imgH="431800" progId="Equation.DSMT4">
                    <p:embed/>
                    <p:pic>
                      <p:nvPicPr>
                        <p:cNvPr id="5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771550"/>
                          <a:ext cx="4560366" cy="831978"/>
                        </a:xfrm>
                        <a:prstGeom prst="rect">
                          <a:avLst/>
                        </a:prstGeom>
                        <a:noFill/>
                        <a:ln>
                          <a:noFill/>
                        </a:ln>
                        <a:effectLst/>
                      </p:spPr>
                    </p:pic>
                  </p:oleObj>
                </mc:Fallback>
              </mc:AlternateContent>
            </a:graphicData>
          </a:graphic>
        </p:graphicFrame>
        <p:sp>
          <p:nvSpPr>
            <p:cNvPr id="4" name="矩形 3"/>
            <p:cNvSpPr/>
            <p:nvPr/>
          </p:nvSpPr>
          <p:spPr>
            <a:xfrm>
              <a:off x="467544" y="195486"/>
              <a:ext cx="46805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则</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电缆</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内外导体间的电压为 </a:t>
              </a:r>
            </a:p>
          </p:txBody>
        </p:sp>
      </p:grpSp>
      <p:grpSp>
        <p:nvGrpSpPr>
          <p:cNvPr id="7" name="组合 6"/>
          <p:cNvGrpSpPr/>
          <p:nvPr/>
        </p:nvGrpSpPr>
        <p:grpSpPr>
          <a:xfrm>
            <a:off x="467544" y="1608013"/>
            <a:ext cx="4752528" cy="1251769"/>
            <a:chOff x="467544" y="1608013"/>
            <a:chExt cx="4752528" cy="1251769"/>
          </a:xfrm>
        </p:grpSpPr>
        <p:graphicFrame>
          <p:nvGraphicFramePr>
            <p:cNvPr id="3" name="Object 28"/>
            <p:cNvGraphicFramePr>
              <a:graphicFrameLocks noChangeAspect="1"/>
            </p:cNvGraphicFramePr>
            <p:nvPr>
              <p:extLst>
                <p:ext uri="{D42A27DB-BD31-4B8C-83A1-F6EECF244321}">
                  <p14:modId xmlns:p14="http://schemas.microsoft.com/office/powerpoint/2010/main" val="1014272414"/>
                </p:ext>
              </p:extLst>
            </p:nvPr>
          </p:nvGraphicFramePr>
          <p:xfrm>
            <a:off x="3226172" y="2112069"/>
            <a:ext cx="1993900" cy="747713"/>
          </p:xfrm>
          <a:graphic>
            <a:graphicData uri="http://schemas.openxmlformats.org/presentationml/2006/ole">
              <mc:AlternateContent xmlns:mc="http://schemas.openxmlformats.org/markup-compatibility/2006">
                <mc:Choice xmlns:v="urn:schemas-microsoft-com:vml" Requires="v">
                  <p:oleObj spid="_x0000_s46195" name="Equation" r:id="rId5" imgW="1130040" imgH="431640" progId="Equation.DSMT4">
                    <p:embed/>
                  </p:oleObj>
                </mc:Choice>
                <mc:Fallback>
                  <p:oleObj name="Equation" r:id="rId5" imgW="1130040" imgH="431640" progId="Equation.DSMT4">
                    <p:embed/>
                    <p:pic>
                      <p:nvPicPr>
                        <p:cNvPr id="59" name="Object 28"/>
                        <p:cNvPicPr>
                          <a:picLocks noChangeAspect="1" noChangeArrowheads="1"/>
                        </p:cNvPicPr>
                        <p:nvPr/>
                      </p:nvPicPr>
                      <p:blipFill>
                        <a:blip r:embed="rId6"/>
                        <a:srcRect/>
                        <a:stretch>
                          <a:fillRect/>
                        </a:stretch>
                      </p:blipFill>
                      <p:spPr bwMode="auto">
                        <a:xfrm>
                          <a:off x="3226172" y="2112069"/>
                          <a:ext cx="1993900" cy="747713"/>
                        </a:xfrm>
                        <a:prstGeom prst="rect">
                          <a:avLst/>
                        </a:prstGeom>
                        <a:noFill/>
                      </p:spPr>
                    </p:pic>
                  </p:oleObj>
                </mc:Fallback>
              </mc:AlternateContent>
            </a:graphicData>
          </a:graphic>
        </p:graphicFrame>
        <p:sp>
          <p:nvSpPr>
            <p:cNvPr id="5" name="矩形 4"/>
            <p:cNvSpPr/>
            <p:nvPr/>
          </p:nvSpPr>
          <p:spPr>
            <a:xfrm>
              <a:off x="467544" y="1608013"/>
              <a:ext cx="32816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由此得单位长度的漏电导为</a:t>
              </a:r>
            </a:p>
          </p:txBody>
        </p:sp>
      </p:grpSp>
      <p:grpSp>
        <p:nvGrpSpPr>
          <p:cNvPr id="8" name="组合 7"/>
          <p:cNvGrpSpPr/>
          <p:nvPr/>
        </p:nvGrpSpPr>
        <p:grpSpPr>
          <a:xfrm>
            <a:off x="467544" y="2924239"/>
            <a:ext cx="8208912" cy="1835086"/>
            <a:chOff x="467544" y="2924239"/>
            <a:chExt cx="8208912" cy="1835086"/>
          </a:xfrm>
        </p:grpSpPr>
        <p:sp>
          <p:nvSpPr>
            <p:cNvPr id="11" name="矩形 10"/>
            <p:cNvSpPr/>
            <p:nvPr/>
          </p:nvSpPr>
          <p:spPr>
            <a:xfrm>
              <a:off x="467544" y="2924239"/>
              <a:ext cx="82089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由于电缆中填充的媒质为均匀媒质，所以可用电导与电容的对偶性得到单位长度的电容，即将电导结果中的</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电导率</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用介电常数</a:t>
              </a:r>
              <a:r>
                <a:rPr kumimoji="1" lang="zh-CN" altLang="en-US" sz="2000" b="1" i="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替换</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得</a:t>
              </a:r>
            </a:p>
          </p:txBody>
        </p:sp>
        <p:graphicFrame>
          <p:nvGraphicFramePr>
            <p:cNvPr id="12" name="Object 28"/>
            <p:cNvGraphicFramePr>
              <a:graphicFrameLocks noChangeAspect="1"/>
            </p:cNvGraphicFramePr>
            <p:nvPr>
              <p:extLst>
                <p:ext uri="{D42A27DB-BD31-4B8C-83A1-F6EECF244321}">
                  <p14:modId xmlns:p14="http://schemas.microsoft.com/office/powerpoint/2010/main" val="2553695198"/>
                </p:ext>
              </p:extLst>
            </p:nvPr>
          </p:nvGraphicFramePr>
          <p:xfrm>
            <a:off x="3524498" y="4011613"/>
            <a:ext cx="1479550" cy="747712"/>
          </p:xfrm>
          <a:graphic>
            <a:graphicData uri="http://schemas.openxmlformats.org/presentationml/2006/ole">
              <mc:AlternateContent xmlns:mc="http://schemas.openxmlformats.org/markup-compatibility/2006">
                <mc:Choice xmlns:v="urn:schemas-microsoft-com:vml" Requires="v">
                  <p:oleObj spid="_x0000_s46196" name="Equation" r:id="rId7" imgW="838080" imgH="431640" progId="Equation.DSMT4">
                    <p:embed/>
                  </p:oleObj>
                </mc:Choice>
                <mc:Fallback>
                  <p:oleObj name="Equation" r:id="rId7" imgW="838080" imgH="431640" progId="Equation.DSMT4">
                    <p:embed/>
                    <p:pic>
                      <p:nvPicPr>
                        <p:cNvPr id="3" name="Object 28"/>
                        <p:cNvPicPr>
                          <a:picLocks noChangeAspect="1" noChangeArrowheads="1"/>
                        </p:cNvPicPr>
                        <p:nvPr/>
                      </p:nvPicPr>
                      <p:blipFill>
                        <a:blip r:embed="rId8"/>
                        <a:srcRect/>
                        <a:stretch>
                          <a:fillRect/>
                        </a:stretch>
                      </p:blipFill>
                      <p:spPr bwMode="auto">
                        <a:xfrm>
                          <a:off x="3524498" y="4011613"/>
                          <a:ext cx="1479550" cy="747712"/>
                        </a:xfrm>
                        <a:prstGeom prst="rect">
                          <a:avLst/>
                        </a:prstGeom>
                        <a:noFill/>
                      </p:spPr>
                    </p:pic>
                  </p:oleObj>
                </mc:Fallback>
              </mc:AlternateContent>
            </a:graphicData>
          </a:graphic>
        </p:graphicFrame>
      </p:grpSp>
    </p:spTree>
    <p:extLst>
      <p:ext uri="{BB962C8B-B14F-4D97-AF65-F5344CB8AC3E}">
        <p14:creationId xmlns:p14="http://schemas.microsoft.com/office/powerpoint/2010/main" val="32085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2578" name="Object 2"/>
          <p:cNvGraphicFramePr>
            <a:graphicFrameLocks noChangeAspect="1"/>
          </p:cNvGraphicFramePr>
          <p:nvPr>
            <p:extLst>
              <p:ext uri="{D42A27DB-BD31-4B8C-83A1-F6EECF244321}">
                <p14:modId xmlns:p14="http://schemas.microsoft.com/office/powerpoint/2010/main" val="640376436"/>
              </p:ext>
            </p:extLst>
          </p:nvPr>
        </p:nvGraphicFramePr>
        <p:xfrm>
          <a:off x="2843808" y="2109531"/>
          <a:ext cx="1714375" cy="401112"/>
        </p:xfrm>
        <a:graphic>
          <a:graphicData uri="http://schemas.openxmlformats.org/presentationml/2006/ole">
            <mc:AlternateContent xmlns:mc="http://schemas.openxmlformats.org/markup-compatibility/2006">
              <mc:Choice xmlns:v="urn:schemas-microsoft-com:vml" Requires="v">
                <p:oleObj spid="_x0000_s42221" name="Equation" r:id="rId4" imgW="1257120" imgH="266400" progId="Equation.DSMT4">
                  <p:embed/>
                </p:oleObj>
              </mc:Choice>
              <mc:Fallback>
                <p:oleObj name="Equation" r:id="rId4" imgW="1257120" imgH="266400" progId="Equation.DSMT4">
                  <p:embed/>
                  <p:pic>
                    <p:nvPicPr>
                      <p:cNvPr id="792578" name="Object 2"/>
                      <p:cNvPicPr>
                        <a:picLocks noChangeAspect="1" noChangeArrowheads="1"/>
                      </p:cNvPicPr>
                      <p:nvPr/>
                    </p:nvPicPr>
                    <p:blipFill>
                      <a:blip r:embed="rId5"/>
                      <a:srcRect/>
                      <a:stretch>
                        <a:fillRect/>
                      </a:stretch>
                    </p:blipFill>
                    <p:spPr bwMode="auto">
                      <a:xfrm>
                        <a:off x="2843808" y="2109531"/>
                        <a:ext cx="1714375" cy="401112"/>
                      </a:xfrm>
                      <a:prstGeom prst="rect">
                        <a:avLst/>
                      </a:prstGeom>
                      <a:noFill/>
                    </p:spPr>
                  </p:pic>
                </p:oleObj>
              </mc:Fallback>
            </mc:AlternateContent>
          </a:graphicData>
        </a:graphic>
      </p:graphicFrame>
      <p:graphicFrame>
        <p:nvGraphicFramePr>
          <p:cNvPr id="792579" name="Object 3"/>
          <p:cNvGraphicFramePr>
            <a:graphicFrameLocks noChangeAspect="1"/>
          </p:cNvGraphicFramePr>
          <p:nvPr>
            <p:extLst>
              <p:ext uri="{D42A27DB-BD31-4B8C-83A1-F6EECF244321}">
                <p14:modId xmlns:p14="http://schemas.microsoft.com/office/powerpoint/2010/main" val="3340986184"/>
              </p:ext>
            </p:extLst>
          </p:nvPr>
        </p:nvGraphicFramePr>
        <p:xfrm>
          <a:off x="3707904" y="3219822"/>
          <a:ext cx="1116179" cy="720080"/>
        </p:xfrm>
        <a:graphic>
          <a:graphicData uri="http://schemas.openxmlformats.org/presentationml/2006/ole">
            <mc:AlternateContent xmlns:mc="http://schemas.openxmlformats.org/markup-compatibility/2006">
              <mc:Choice xmlns:v="urn:schemas-microsoft-com:vml" Requires="v">
                <p:oleObj spid="_x0000_s42222" name="Equation" r:id="rId6" imgW="787320" imgH="444240" progId="Equation.DSMT4">
                  <p:embed/>
                </p:oleObj>
              </mc:Choice>
              <mc:Fallback>
                <p:oleObj name="Equation" r:id="rId6" imgW="787320" imgH="444240" progId="Equation.DSMT4">
                  <p:embed/>
                  <p:pic>
                    <p:nvPicPr>
                      <p:cNvPr id="792579" name="Object 3"/>
                      <p:cNvPicPr>
                        <a:picLocks noChangeAspect="1" noChangeArrowheads="1"/>
                      </p:cNvPicPr>
                      <p:nvPr/>
                    </p:nvPicPr>
                    <p:blipFill>
                      <a:blip r:embed="rId7"/>
                      <a:srcRect/>
                      <a:stretch>
                        <a:fillRect/>
                      </a:stretch>
                    </p:blipFill>
                    <p:spPr bwMode="auto">
                      <a:xfrm>
                        <a:off x="3707904" y="3219822"/>
                        <a:ext cx="1116179" cy="720080"/>
                      </a:xfrm>
                      <a:prstGeom prst="rect">
                        <a:avLst/>
                      </a:prstGeom>
                      <a:noFill/>
                      <a:extLst/>
                    </p:spPr>
                  </p:pic>
                </p:oleObj>
              </mc:Fallback>
            </mc:AlternateContent>
          </a:graphicData>
        </a:graphic>
      </p:graphicFrame>
      <p:sp>
        <p:nvSpPr>
          <p:cNvPr id="792580" name="Text Box 4"/>
          <p:cNvSpPr txBox="1">
            <a:spLocks noChangeArrowheads="1"/>
          </p:cNvSpPr>
          <p:nvPr/>
        </p:nvSpPr>
        <p:spPr bwMode="auto">
          <a:xfrm>
            <a:off x="611560" y="3354546"/>
            <a:ext cx="30777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于是</a:t>
            </a:r>
          </a:p>
        </p:txBody>
      </p:sp>
      <p:graphicFrame>
        <p:nvGraphicFramePr>
          <p:cNvPr id="792581" name="Object 5"/>
          <p:cNvGraphicFramePr>
            <a:graphicFrameLocks noChangeAspect="1"/>
          </p:cNvGraphicFramePr>
          <p:nvPr>
            <p:extLst>
              <p:ext uri="{D42A27DB-BD31-4B8C-83A1-F6EECF244321}">
                <p14:modId xmlns:p14="http://schemas.microsoft.com/office/powerpoint/2010/main" val="3282108111"/>
              </p:ext>
            </p:extLst>
          </p:nvPr>
        </p:nvGraphicFramePr>
        <p:xfrm>
          <a:off x="2915816" y="2571750"/>
          <a:ext cx="2829749" cy="559048"/>
        </p:xfrm>
        <a:graphic>
          <a:graphicData uri="http://schemas.openxmlformats.org/presentationml/2006/ole">
            <mc:AlternateContent xmlns:mc="http://schemas.openxmlformats.org/markup-compatibility/2006">
              <mc:Choice xmlns:v="urn:schemas-microsoft-com:vml" Requires="v">
                <p:oleObj spid="_x0000_s42223" name="Equation" r:id="rId8" imgW="1828800" imgH="330120" progId="Equation.DSMT4">
                  <p:embed/>
                </p:oleObj>
              </mc:Choice>
              <mc:Fallback>
                <p:oleObj name="Equation" r:id="rId8" imgW="1828800" imgH="330120" progId="Equation.DSMT4">
                  <p:embed/>
                  <p:pic>
                    <p:nvPicPr>
                      <p:cNvPr id="792581" name="Object 5"/>
                      <p:cNvPicPr>
                        <a:picLocks noChangeAspect="1" noChangeArrowheads="1"/>
                      </p:cNvPicPr>
                      <p:nvPr/>
                    </p:nvPicPr>
                    <p:blipFill>
                      <a:blip r:embed="rId9"/>
                      <a:srcRect/>
                      <a:stretch>
                        <a:fillRect/>
                      </a:stretch>
                    </p:blipFill>
                    <p:spPr bwMode="auto">
                      <a:xfrm>
                        <a:off x="2915816" y="2571750"/>
                        <a:ext cx="2829749" cy="559048"/>
                      </a:xfrm>
                      <a:prstGeom prst="rect">
                        <a:avLst/>
                      </a:prstGeom>
                      <a:noFill/>
                      <a:extLst/>
                    </p:spPr>
                  </p:pic>
                </p:oleObj>
              </mc:Fallback>
            </mc:AlternateContent>
          </a:graphicData>
        </a:graphic>
      </p:graphicFrame>
      <p:sp>
        <p:nvSpPr>
          <p:cNvPr id="101383" name="Rectangle 6"/>
          <p:cNvSpPr>
            <a:spLocks noChangeArrowheads="1"/>
          </p:cNvSpPr>
          <p:nvPr/>
        </p:nvSpPr>
        <p:spPr bwMode="auto">
          <a:xfrm>
            <a:off x="179512" y="158899"/>
            <a:ext cx="640871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kumimoji="1" lang="en-US" altLang="zh-CN" sz="2000" dirty="0">
                <a:solidFill>
                  <a:srgbClr val="F87A24"/>
                </a:solidFill>
                <a:latin typeface="Times New Roman" panose="02020603050405020304" pitchFamily="18" charset="0"/>
                <a:cs typeface="Times New Roman" panose="02020603050405020304" pitchFamily="18" charset="0"/>
              </a:rPr>
              <a:t>【</a:t>
            </a:r>
            <a:r>
              <a:rPr kumimoji="1" lang="zh-CN" altLang="en-US" sz="2000" dirty="0">
                <a:solidFill>
                  <a:srgbClr val="F87A24"/>
                </a:solidFill>
                <a:latin typeface="Times New Roman" panose="02020603050405020304" pitchFamily="18" charset="0"/>
                <a:cs typeface="Times New Roman" panose="02020603050405020304" pitchFamily="18" charset="0"/>
              </a:rPr>
              <a:t>例题巩固</a:t>
            </a:r>
            <a:r>
              <a:rPr kumimoji="1" lang="en-US" altLang="zh-CN" sz="2000" dirty="0">
                <a:solidFill>
                  <a:srgbClr val="F87A24"/>
                </a:solidFill>
                <a:latin typeface="Times New Roman" panose="02020603050405020304" pitchFamily="18" charset="0"/>
                <a:cs typeface="Times New Roman" panose="02020603050405020304" pitchFamily="18" charset="0"/>
              </a:rPr>
              <a:t>4】</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在一块厚度为</a:t>
            </a:r>
            <a:r>
              <a:rPr lang="en-US" altLang="zh-CN" sz="20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导电板上， 由两个半径</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baseline="-35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aseline="-35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的圆弧和夹角为</a:t>
            </a:r>
            <a:r>
              <a:rPr lang="zh-CN" altLang="en-US"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aseline="-4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的两半径割出的一段环形导电媒质，如图所示。计算沿</a:t>
            </a:r>
            <a:r>
              <a:rPr lang="zh-CN" altLang="en-US"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方向的两电极之间的电阻。设导电媒质的电导率为</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7594" name="Rectangle 7"/>
          <p:cNvSpPr>
            <a:spLocks noChangeArrowheads="1"/>
          </p:cNvSpPr>
          <p:nvPr/>
        </p:nvSpPr>
        <p:spPr bwMode="auto">
          <a:xfrm>
            <a:off x="615025" y="2047310"/>
            <a:ext cx="820544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在圆柱坐标系下，设 </a:t>
            </a:r>
            <a:r>
              <a:rPr lang="zh-CN" altLang="en-US" sz="1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为</a:t>
            </a:r>
            <a:r>
              <a:rPr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一维问题，则电压为</a:t>
            </a:r>
            <a:endParaRPr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792584" name="Rectangle 8"/>
          <p:cNvSpPr>
            <a:spLocks noChangeArrowheads="1"/>
          </p:cNvSpPr>
          <p:nvPr/>
        </p:nvSpPr>
        <p:spPr bwMode="auto">
          <a:xfrm>
            <a:off x="623359" y="4146634"/>
            <a:ext cx="1890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buClrTx/>
              <a:buSzTx/>
              <a:buNone/>
            </a:pPr>
            <a:r>
              <a:rPr kumimoji="1"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电流体密度为</a:t>
            </a:r>
          </a:p>
        </p:txBody>
      </p:sp>
      <p:graphicFrame>
        <p:nvGraphicFramePr>
          <p:cNvPr id="792586" name="Object 10"/>
          <p:cNvGraphicFramePr>
            <a:graphicFrameLocks noChangeAspect="1"/>
          </p:cNvGraphicFramePr>
          <p:nvPr>
            <p:extLst>
              <p:ext uri="{D42A27DB-BD31-4B8C-83A1-F6EECF244321}">
                <p14:modId xmlns:p14="http://schemas.microsoft.com/office/powerpoint/2010/main" val="115026162"/>
              </p:ext>
            </p:extLst>
          </p:nvPr>
        </p:nvGraphicFramePr>
        <p:xfrm>
          <a:off x="3059832" y="3993367"/>
          <a:ext cx="2808312" cy="738623"/>
        </p:xfrm>
        <a:graphic>
          <a:graphicData uri="http://schemas.openxmlformats.org/presentationml/2006/ole">
            <mc:AlternateContent xmlns:mc="http://schemas.openxmlformats.org/markup-compatibility/2006">
              <mc:Choice xmlns:v="urn:schemas-microsoft-com:vml" Requires="v">
                <p:oleObj spid="_x0000_s42224" name="Equation" r:id="rId10" imgW="1765080" imgH="444240" progId="Equation.DSMT4">
                  <p:embed/>
                </p:oleObj>
              </mc:Choice>
              <mc:Fallback>
                <p:oleObj name="Equation" r:id="rId10" imgW="1765080" imgH="444240" progId="Equation.DSMT4">
                  <p:embed/>
                  <p:pic>
                    <p:nvPicPr>
                      <p:cNvPr id="792586" name="Object 10"/>
                      <p:cNvPicPr>
                        <a:picLocks noChangeAspect="1" noChangeArrowheads="1"/>
                      </p:cNvPicPr>
                      <p:nvPr/>
                    </p:nvPicPr>
                    <p:blipFill>
                      <a:blip r:embed="rId11"/>
                      <a:srcRect/>
                      <a:stretch>
                        <a:fillRect/>
                      </a:stretch>
                    </p:blipFill>
                    <p:spPr bwMode="auto">
                      <a:xfrm>
                        <a:off x="3059832" y="3993367"/>
                        <a:ext cx="2808312" cy="738623"/>
                      </a:xfrm>
                      <a:prstGeom prst="rect">
                        <a:avLst/>
                      </a:prstGeom>
                      <a:noFill/>
                      <a:extLst/>
                    </p:spPr>
                  </p:pic>
                </p:oleObj>
              </mc:Fallback>
            </mc:AlternateContent>
          </a:graphicData>
        </a:graphic>
      </p:graphicFrame>
      <p:grpSp>
        <p:nvGrpSpPr>
          <p:cNvPr id="101388" name="Group 75"/>
          <p:cNvGrpSpPr>
            <a:grpSpLocks/>
          </p:cNvGrpSpPr>
          <p:nvPr/>
        </p:nvGrpSpPr>
        <p:grpSpPr bwMode="auto">
          <a:xfrm>
            <a:off x="6588224" y="123478"/>
            <a:ext cx="2432041" cy="1872292"/>
            <a:chOff x="3744" y="2448"/>
            <a:chExt cx="1814" cy="1476"/>
          </a:xfrm>
        </p:grpSpPr>
        <p:sp>
          <p:nvSpPr>
            <p:cNvPr id="101390" name="Rectangle 11"/>
            <p:cNvSpPr>
              <a:spLocks noChangeArrowheads="1"/>
            </p:cNvSpPr>
            <p:nvPr/>
          </p:nvSpPr>
          <p:spPr bwMode="auto">
            <a:xfrm>
              <a:off x="3744" y="2448"/>
              <a:ext cx="1814" cy="1476"/>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392" name="Text Box 14"/>
            <p:cNvSpPr txBox="1">
              <a:spLocks noChangeArrowheads="1"/>
            </p:cNvSpPr>
            <p:nvPr/>
          </p:nvSpPr>
          <p:spPr bwMode="auto">
            <a:xfrm>
              <a:off x="4340" y="3542"/>
              <a:ext cx="29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en-US" altLang="zh-CN" sz="200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000"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01393" name="Arc 15"/>
            <p:cNvSpPr>
              <a:spLocks/>
            </p:cNvSpPr>
            <p:nvPr/>
          </p:nvSpPr>
          <p:spPr bwMode="auto">
            <a:xfrm rot="-420000">
              <a:off x="4217" y="3086"/>
              <a:ext cx="314" cy="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394" name="Line 16"/>
            <p:cNvSpPr>
              <a:spLocks noChangeShapeType="1"/>
            </p:cNvSpPr>
            <p:nvPr/>
          </p:nvSpPr>
          <p:spPr bwMode="auto">
            <a:xfrm>
              <a:off x="4151" y="2544"/>
              <a:ext cx="214"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395" name="Line 17"/>
            <p:cNvSpPr>
              <a:spLocks noChangeShapeType="1"/>
            </p:cNvSpPr>
            <p:nvPr/>
          </p:nvSpPr>
          <p:spPr bwMode="auto">
            <a:xfrm flipH="1">
              <a:off x="3963" y="2590"/>
              <a:ext cx="331" cy="86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396" name="Line 18"/>
            <p:cNvSpPr>
              <a:spLocks noChangeShapeType="1"/>
            </p:cNvSpPr>
            <p:nvPr/>
          </p:nvSpPr>
          <p:spPr bwMode="auto">
            <a:xfrm>
              <a:off x="3840" y="3408"/>
              <a:ext cx="212"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397" name="Line 19"/>
            <p:cNvSpPr>
              <a:spLocks noChangeShapeType="1"/>
            </p:cNvSpPr>
            <p:nvPr/>
          </p:nvSpPr>
          <p:spPr bwMode="auto">
            <a:xfrm rot="2719958" flipH="1" flipV="1">
              <a:off x="4065" y="3078"/>
              <a:ext cx="185" cy="40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398" name="Arc 20"/>
            <p:cNvSpPr>
              <a:spLocks/>
            </p:cNvSpPr>
            <p:nvPr/>
          </p:nvSpPr>
          <p:spPr bwMode="auto">
            <a:xfrm rot="-600000">
              <a:off x="4218" y="3208"/>
              <a:ext cx="314" cy="3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399" name="Arc 21"/>
            <p:cNvSpPr>
              <a:spLocks/>
            </p:cNvSpPr>
            <p:nvPr/>
          </p:nvSpPr>
          <p:spPr bwMode="auto">
            <a:xfrm rot="-600000">
              <a:off x="4217" y="3163"/>
              <a:ext cx="316" cy="311"/>
            </a:xfrm>
            <a:custGeom>
              <a:avLst/>
              <a:gdLst>
                <a:gd name="T0" fmla="*/ 0 w 21737"/>
                <a:gd name="T1" fmla="*/ 0 h 22173"/>
                <a:gd name="T2" fmla="*/ 0 w 21737"/>
                <a:gd name="T3" fmla="*/ 0 h 22173"/>
                <a:gd name="T4" fmla="*/ 0 w 21737"/>
                <a:gd name="T5" fmla="*/ 0 h 22173"/>
                <a:gd name="T6" fmla="*/ 0 60000 65536"/>
                <a:gd name="T7" fmla="*/ 0 60000 65536"/>
                <a:gd name="T8" fmla="*/ 0 60000 65536"/>
                <a:gd name="T9" fmla="*/ 0 w 21737"/>
                <a:gd name="T10" fmla="*/ 0 h 22173"/>
                <a:gd name="T11" fmla="*/ 21737 w 21737"/>
                <a:gd name="T12" fmla="*/ 22173 h 22173"/>
              </a:gdLst>
              <a:ahLst/>
              <a:cxnLst>
                <a:cxn ang="T6">
                  <a:pos x="T0" y="T1"/>
                </a:cxn>
                <a:cxn ang="T7">
                  <a:pos x="T2" y="T3"/>
                </a:cxn>
                <a:cxn ang="T8">
                  <a:pos x="T4" y="T5"/>
                </a:cxn>
              </a:cxnLst>
              <a:rect l="T9" t="T10" r="T11" b="T12"/>
              <a:pathLst>
                <a:path w="21737" h="22173" fill="none" extrusionOk="0">
                  <a:moveTo>
                    <a:pt x="0" y="0"/>
                  </a:moveTo>
                  <a:cubicBezTo>
                    <a:pt x="45" y="0"/>
                    <a:pt x="91" y="-1"/>
                    <a:pt x="137" y="0"/>
                  </a:cubicBezTo>
                  <a:cubicBezTo>
                    <a:pt x="12066" y="0"/>
                    <a:pt x="21737" y="9670"/>
                    <a:pt x="21737" y="21600"/>
                  </a:cubicBezTo>
                  <a:cubicBezTo>
                    <a:pt x="21737" y="21791"/>
                    <a:pt x="21734" y="21982"/>
                    <a:pt x="21729" y="22173"/>
                  </a:cubicBezTo>
                </a:path>
                <a:path w="21737" h="22173" stroke="0" extrusionOk="0">
                  <a:moveTo>
                    <a:pt x="0" y="0"/>
                  </a:moveTo>
                  <a:cubicBezTo>
                    <a:pt x="45" y="0"/>
                    <a:pt x="91" y="-1"/>
                    <a:pt x="137" y="0"/>
                  </a:cubicBezTo>
                  <a:cubicBezTo>
                    <a:pt x="12066" y="0"/>
                    <a:pt x="21737" y="9670"/>
                    <a:pt x="21737" y="21600"/>
                  </a:cubicBezTo>
                  <a:cubicBezTo>
                    <a:pt x="21737" y="21791"/>
                    <a:pt x="21734" y="21982"/>
                    <a:pt x="21729" y="22173"/>
                  </a:cubicBezTo>
                  <a:lnTo>
                    <a:pt x="137" y="21600"/>
                  </a:lnTo>
                  <a:lnTo>
                    <a:pt x="0" y="0"/>
                  </a:lnTo>
                  <a:close/>
                </a:path>
              </a:pathLst>
            </a:custGeom>
            <a:noFill/>
            <a:ln w="76200">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0" name="Arc 22"/>
            <p:cNvSpPr>
              <a:spLocks/>
            </p:cNvSpPr>
            <p:nvPr/>
          </p:nvSpPr>
          <p:spPr bwMode="auto">
            <a:xfrm rot="-600000">
              <a:off x="4218" y="3235"/>
              <a:ext cx="314" cy="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1" name="Arc 23"/>
            <p:cNvSpPr>
              <a:spLocks/>
            </p:cNvSpPr>
            <p:nvPr/>
          </p:nvSpPr>
          <p:spPr bwMode="auto">
            <a:xfrm rot="-600000">
              <a:off x="4241" y="3152"/>
              <a:ext cx="315" cy="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2" name="Arc 24"/>
            <p:cNvSpPr>
              <a:spLocks/>
            </p:cNvSpPr>
            <p:nvPr/>
          </p:nvSpPr>
          <p:spPr bwMode="auto">
            <a:xfrm rot="-600000">
              <a:off x="4224" y="3135"/>
              <a:ext cx="315" cy="30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3" name="Arc 25"/>
            <p:cNvSpPr>
              <a:spLocks/>
            </p:cNvSpPr>
            <p:nvPr/>
          </p:nvSpPr>
          <p:spPr bwMode="auto">
            <a:xfrm rot="-600000">
              <a:off x="4232" y="3117"/>
              <a:ext cx="315" cy="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4" name="Line 26"/>
            <p:cNvSpPr>
              <a:spLocks noChangeShapeType="1"/>
            </p:cNvSpPr>
            <p:nvPr/>
          </p:nvSpPr>
          <p:spPr bwMode="auto">
            <a:xfrm>
              <a:off x="5146" y="3203"/>
              <a:ext cx="212"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5" name="Line 27"/>
            <p:cNvSpPr>
              <a:spLocks noChangeShapeType="1"/>
            </p:cNvSpPr>
            <p:nvPr/>
          </p:nvSpPr>
          <p:spPr bwMode="auto">
            <a:xfrm>
              <a:off x="5144" y="3396"/>
              <a:ext cx="212"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6" name="Text Box 28"/>
            <p:cNvSpPr txBox="1">
              <a:spLocks noChangeArrowheads="1"/>
            </p:cNvSpPr>
            <p:nvPr/>
          </p:nvSpPr>
          <p:spPr bwMode="auto">
            <a:xfrm>
              <a:off x="5230" y="3129"/>
              <a:ext cx="13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7" name="Line 29"/>
            <p:cNvSpPr>
              <a:spLocks noChangeShapeType="1"/>
            </p:cNvSpPr>
            <p:nvPr/>
          </p:nvSpPr>
          <p:spPr bwMode="auto">
            <a:xfrm rot="2940000" flipV="1">
              <a:off x="4736" y="3059"/>
              <a:ext cx="216" cy="534"/>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8" name="Arc 30"/>
            <p:cNvSpPr>
              <a:spLocks/>
            </p:cNvSpPr>
            <p:nvPr/>
          </p:nvSpPr>
          <p:spPr bwMode="auto">
            <a:xfrm rot="-300000">
              <a:off x="4401" y="2804"/>
              <a:ext cx="528" cy="468"/>
            </a:xfrm>
            <a:custGeom>
              <a:avLst/>
              <a:gdLst>
                <a:gd name="T0" fmla="*/ 0 w 23864"/>
                <a:gd name="T1" fmla="*/ 0 h 23613"/>
                <a:gd name="T2" fmla="*/ 0 w 23864"/>
                <a:gd name="T3" fmla="*/ 0 h 23613"/>
                <a:gd name="T4" fmla="*/ 0 w 23864"/>
                <a:gd name="T5" fmla="*/ 0 h 23613"/>
                <a:gd name="T6" fmla="*/ 0 60000 65536"/>
                <a:gd name="T7" fmla="*/ 0 60000 65536"/>
                <a:gd name="T8" fmla="*/ 0 60000 65536"/>
                <a:gd name="T9" fmla="*/ 0 w 23864"/>
                <a:gd name="T10" fmla="*/ 0 h 23613"/>
                <a:gd name="T11" fmla="*/ 23864 w 23864"/>
                <a:gd name="T12" fmla="*/ 23613 h 23613"/>
              </a:gdLst>
              <a:ahLst/>
              <a:cxnLst>
                <a:cxn ang="T6">
                  <a:pos x="T0" y="T1"/>
                </a:cxn>
                <a:cxn ang="T7">
                  <a:pos x="T2" y="T3"/>
                </a:cxn>
                <a:cxn ang="T8">
                  <a:pos x="T4" y="T5"/>
                </a:cxn>
              </a:cxnLst>
              <a:rect l="T9" t="T10" r="T11" b="T12"/>
              <a:pathLst>
                <a:path w="23864" h="23613" fill="none" extrusionOk="0">
                  <a:moveTo>
                    <a:pt x="-1" y="118"/>
                  </a:moveTo>
                  <a:cubicBezTo>
                    <a:pt x="752" y="39"/>
                    <a:pt x="1507" y="-1"/>
                    <a:pt x="2264" y="0"/>
                  </a:cubicBezTo>
                  <a:cubicBezTo>
                    <a:pt x="14193" y="0"/>
                    <a:pt x="23864" y="9670"/>
                    <a:pt x="23864" y="21600"/>
                  </a:cubicBezTo>
                  <a:cubicBezTo>
                    <a:pt x="23864" y="22272"/>
                    <a:pt x="23832" y="22943"/>
                    <a:pt x="23769" y="23612"/>
                  </a:cubicBezTo>
                </a:path>
                <a:path w="23864" h="23613" stroke="0" extrusionOk="0">
                  <a:moveTo>
                    <a:pt x="-1" y="118"/>
                  </a:moveTo>
                  <a:cubicBezTo>
                    <a:pt x="752" y="39"/>
                    <a:pt x="1507" y="-1"/>
                    <a:pt x="2264" y="0"/>
                  </a:cubicBezTo>
                  <a:cubicBezTo>
                    <a:pt x="14193" y="0"/>
                    <a:pt x="23864" y="9670"/>
                    <a:pt x="23864" y="21600"/>
                  </a:cubicBezTo>
                  <a:cubicBezTo>
                    <a:pt x="23864" y="22272"/>
                    <a:pt x="23832" y="22943"/>
                    <a:pt x="23769" y="23612"/>
                  </a:cubicBezTo>
                  <a:lnTo>
                    <a:pt x="2264" y="21600"/>
                  </a:lnTo>
                  <a:lnTo>
                    <a:pt x="-1" y="118"/>
                  </a:lnTo>
                  <a:close/>
                </a:path>
              </a:pathLst>
            </a:custGeom>
            <a:noFill/>
            <a:ln w="381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09" name="Arc 31"/>
            <p:cNvSpPr>
              <a:spLocks/>
            </p:cNvSpPr>
            <p:nvPr/>
          </p:nvSpPr>
          <p:spPr bwMode="auto">
            <a:xfrm rot="-300000">
              <a:off x="4320" y="2913"/>
              <a:ext cx="445" cy="3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0" name="Line 32"/>
            <p:cNvSpPr>
              <a:spLocks noChangeShapeType="1"/>
            </p:cNvSpPr>
            <p:nvPr/>
          </p:nvSpPr>
          <p:spPr bwMode="auto">
            <a:xfrm rot="2719958" flipH="1" flipV="1">
              <a:off x="4257" y="2639"/>
              <a:ext cx="181" cy="491"/>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1" name="Arc 33"/>
            <p:cNvSpPr>
              <a:spLocks/>
            </p:cNvSpPr>
            <p:nvPr/>
          </p:nvSpPr>
          <p:spPr bwMode="auto">
            <a:xfrm rot="-300000">
              <a:off x="4321" y="3019"/>
              <a:ext cx="365" cy="3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2" name="Arc 34"/>
            <p:cNvSpPr>
              <a:spLocks/>
            </p:cNvSpPr>
            <p:nvPr/>
          </p:nvSpPr>
          <p:spPr bwMode="auto">
            <a:xfrm rot="-300000">
              <a:off x="4252" y="3067"/>
              <a:ext cx="346" cy="2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3" name="Line 35"/>
            <p:cNvSpPr>
              <a:spLocks noChangeShapeType="1"/>
            </p:cNvSpPr>
            <p:nvPr/>
          </p:nvSpPr>
          <p:spPr bwMode="auto">
            <a:xfrm rot="2940000" flipV="1">
              <a:off x="4735" y="2954"/>
              <a:ext cx="217" cy="533"/>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4" name="Line 36"/>
            <p:cNvSpPr>
              <a:spLocks noChangeShapeType="1"/>
            </p:cNvSpPr>
            <p:nvPr/>
          </p:nvSpPr>
          <p:spPr bwMode="auto">
            <a:xfrm rot="2940000" flipV="1">
              <a:off x="4734" y="3023"/>
              <a:ext cx="216" cy="533"/>
            </a:xfrm>
            <a:prstGeom prst="line">
              <a:avLst/>
            </a:prstGeom>
            <a:noFill/>
            <a:ln w="4445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5" name="Line 37"/>
            <p:cNvSpPr>
              <a:spLocks noChangeShapeType="1"/>
            </p:cNvSpPr>
            <p:nvPr/>
          </p:nvSpPr>
          <p:spPr bwMode="auto">
            <a:xfrm rot="2940000" flipV="1">
              <a:off x="4716" y="3119"/>
              <a:ext cx="216" cy="533"/>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6" name="Line 38"/>
            <p:cNvSpPr>
              <a:spLocks noChangeShapeType="1"/>
            </p:cNvSpPr>
            <p:nvPr/>
          </p:nvSpPr>
          <p:spPr bwMode="auto">
            <a:xfrm rot="2940000" flipV="1">
              <a:off x="4721" y="3083"/>
              <a:ext cx="217" cy="534"/>
            </a:xfrm>
            <a:prstGeom prst="line">
              <a:avLst/>
            </a:prstGeom>
            <a:noFill/>
            <a:ln w="4445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7" name="Line 39"/>
            <p:cNvSpPr>
              <a:spLocks noChangeShapeType="1"/>
            </p:cNvSpPr>
            <p:nvPr/>
          </p:nvSpPr>
          <p:spPr bwMode="auto">
            <a:xfrm rot="2940000" flipV="1">
              <a:off x="4706" y="3149"/>
              <a:ext cx="217" cy="534"/>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8" name="Line 40"/>
            <p:cNvSpPr>
              <a:spLocks noChangeShapeType="1"/>
            </p:cNvSpPr>
            <p:nvPr/>
          </p:nvSpPr>
          <p:spPr bwMode="auto">
            <a:xfrm rot="2940000" flipV="1">
              <a:off x="4734" y="3018"/>
              <a:ext cx="216" cy="53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19" name="Line 41"/>
            <p:cNvSpPr>
              <a:spLocks noChangeShapeType="1"/>
            </p:cNvSpPr>
            <p:nvPr/>
          </p:nvSpPr>
          <p:spPr bwMode="auto">
            <a:xfrm rot="2940000" flipV="1">
              <a:off x="4716" y="3174"/>
              <a:ext cx="216" cy="533"/>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0" name="Arc 42"/>
            <p:cNvSpPr>
              <a:spLocks/>
            </p:cNvSpPr>
            <p:nvPr/>
          </p:nvSpPr>
          <p:spPr bwMode="auto">
            <a:xfrm rot="-600000">
              <a:off x="4226" y="3109"/>
              <a:ext cx="314" cy="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1" name="Line 43"/>
            <p:cNvSpPr>
              <a:spLocks noChangeShapeType="1"/>
            </p:cNvSpPr>
            <p:nvPr/>
          </p:nvSpPr>
          <p:spPr bwMode="auto">
            <a:xfrm rot="360000">
              <a:off x="5102" y="3193"/>
              <a:ext cx="0" cy="178"/>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2" name="Line 44"/>
            <p:cNvSpPr>
              <a:spLocks noChangeShapeType="1"/>
            </p:cNvSpPr>
            <p:nvPr/>
          </p:nvSpPr>
          <p:spPr bwMode="auto">
            <a:xfrm>
              <a:off x="5216" y="3193"/>
              <a:ext cx="0" cy="195"/>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3" name="Arc 45"/>
            <p:cNvSpPr>
              <a:spLocks/>
            </p:cNvSpPr>
            <p:nvPr/>
          </p:nvSpPr>
          <p:spPr bwMode="auto">
            <a:xfrm>
              <a:off x="4083" y="3448"/>
              <a:ext cx="73" cy="5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4" name="Line 46"/>
            <p:cNvSpPr>
              <a:spLocks noChangeShapeType="1"/>
            </p:cNvSpPr>
            <p:nvPr/>
          </p:nvSpPr>
          <p:spPr bwMode="auto">
            <a:xfrm flipV="1">
              <a:off x="4149" y="3565"/>
              <a:ext cx="468" cy="13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5" name="Line 47"/>
            <p:cNvSpPr>
              <a:spLocks noChangeShapeType="1"/>
            </p:cNvSpPr>
            <p:nvPr/>
          </p:nvSpPr>
          <p:spPr bwMode="auto">
            <a:xfrm>
              <a:off x="4074" y="3512"/>
              <a:ext cx="64"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6" name="Text Box 48"/>
            <p:cNvSpPr txBox="1">
              <a:spLocks noChangeArrowheads="1"/>
            </p:cNvSpPr>
            <p:nvPr/>
          </p:nvSpPr>
          <p:spPr bwMode="auto">
            <a:xfrm>
              <a:off x="4502" y="2914"/>
              <a:ext cx="13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7" name="AutoShape 49" descr="浅色上对角线"/>
            <p:cNvSpPr>
              <a:spLocks noChangeArrowheads="1"/>
            </p:cNvSpPr>
            <p:nvPr/>
          </p:nvSpPr>
          <p:spPr bwMode="auto">
            <a:xfrm rot="-1223880">
              <a:off x="4499" y="3313"/>
              <a:ext cx="428" cy="183"/>
            </a:xfrm>
            <a:prstGeom prst="parallelogram">
              <a:avLst>
                <a:gd name="adj" fmla="val 58470"/>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8" name="AutoShape 50" descr="浅色上对角线"/>
            <p:cNvSpPr>
              <a:spLocks noChangeArrowheads="1"/>
            </p:cNvSpPr>
            <p:nvPr/>
          </p:nvSpPr>
          <p:spPr bwMode="auto">
            <a:xfrm rot="-1223880">
              <a:off x="4707" y="3269"/>
              <a:ext cx="351" cy="160"/>
            </a:xfrm>
            <a:prstGeom prst="parallelogram">
              <a:avLst>
                <a:gd name="adj" fmla="val 54844"/>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29" name="AutoShape 51" descr="浅色上对角线"/>
            <p:cNvSpPr>
              <a:spLocks noChangeArrowheads="1"/>
            </p:cNvSpPr>
            <p:nvPr/>
          </p:nvSpPr>
          <p:spPr bwMode="auto">
            <a:xfrm rot="-1223880">
              <a:off x="4808" y="3234"/>
              <a:ext cx="351" cy="185"/>
            </a:xfrm>
            <a:prstGeom prst="parallelogram">
              <a:avLst>
                <a:gd name="adj" fmla="val 47432"/>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0" name="Line 52"/>
            <p:cNvSpPr>
              <a:spLocks noChangeShapeType="1"/>
            </p:cNvSpPr>
            <p:nvPr/>
          </p:nvSpPr>
          <p:spPr bwMode="auto">
            <a:xfrm>
              <a:off x="4583" y="3388"/>
              <a:ext cx="64"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1" name="Arc 53"/>
            <p:cNvSpPr>
              <a:spLocks/>
            </p:cNvSpPr>
            <p:nvPr/>
          </p:nvSpPr>
          <p:spPr bwMode="auto">
            <a:xfrm rot="-600000">
              <a:off x="4223" y="3122"/>
              <a:ext cx="300" cy="304"/>
            </a:xfrm>
            <a:custGeom>
              <a:avLst/>
              <a:gdLst>
                <a:gd name="T0" fmla="*/ 0 w 21565"/>
                <a:gd name="T1" fmla="*/ 0 h 21600"/>
                <a:gd name="T2" fmla="*/ 0 w 21565"/>
                <a:gd name="T3" fmla="*/ 0 h 21600"/>
                <a:gd name="T4" fmla="*/ 0 w 21565"/>
                <a:gd name="T5" fmla="*/ 0 h 21600"/>
                <a:gd name="T6" fmla="*/ 0 60000 65536"/>
                <a:gd name="T7" fmla="*/ 0 60000 65536"/>
                <a:gd name="T8" fmla="*/ 0 60000 65536"/>
                <a:gd name="T9" fmla="*/ 0 w 21565"/>
                <a:gd name="T10" fmla="*/ 0 h 21600"/>
                <a:gd name="T11" fmla="*/ 21565 w 21565"/>
                <a:gd name="T12" fmla="*/ 21600 h 21600"/>
              </a:gdLst>
              <a:ahLst/>
              <a:cxnLst>
                <a:cxn ang="T6">
                  <a:pos x="T0" y="T1"/>
                </a:cxn>
                <a:cxn ang="T7">
                  <a:pos x="T2" y="T3"/>
                </a:cxn>
                <a:cxn ang="T8">
                  <a:pos x="T4" y="T5"/>
                </a:cxn>
              </a:cxnLst>
              <a:rect l="T9" t="T10" r="T11" b="T12"/>
              <a:pathLst>
                <a:path w="21565" h="21600" fill="none" extrusionOk="0">
                  <a:moveTo>
                    <a:pt x="-1" y="0"/>
                  </a:moveTo>
                  <a:cubicBezTo>
                    <a:pt x="11450" y="0"/>
                    <a:pt x="20911" y="8935"/>
                    <a:pt x="21564" y="20368"/>
                  </a:cubicBezTo>
                </a:path>
                <a:path w="21565" h="21600" stroke="0" extrusionOk="0">
                  <a:moveTo>
                    <a:pt x="-1" y="0"/>
                  </a:moveTo>
                  <a:cubicBezTo>
                    <a:pt x="11450" y="0"/>
                    <a:pt x="20911" y="8935"/>
                    <a:pt x="21564" y="20368"/>
                  </a:cubicBezTo>
                  <a:lnTo>
                    <a:pt x="0" y="21600"/>
                  </a:lnTo>
                  <a:lnTo>
                    <a:pt x="-1" y="0"/>
                  </a:lnTo>
                  <a:close/>
                </a:path>
              </a:pathLst>
            </a:custGeom>
            <a:noFill/>
            <a:ln w="76200">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2" name="Arc 54"/>
            <p:cNvSpPr>
              <a:spLocks/>
            </p:cNvSpPr>
            <p:nvPr/>
          </p:nvSpPr>
          <p:spPr bwMode="auto">
            <a:xfrm rot="-600000">
              <a:off x="4219" y="3282"/>
              <a:ext cx="307" cy="303"/>
            </a:xfrm>
            <a:custGeom>
              <a:avLst/>
              <a:gdLst>
                <a:gd name="T0" fmla="*/ 0 w 21050"/>
                <a:gd name="T1" fmla="*/ 0 h 21600"/>
                <a:gd name="T2" fmla="*/ 0 w 21050"/>
                <a:gd name="T3" fmla="*/ 0 h 21600"/>
                <a:gd name="T4" fmla="*/ 0 w 21050"/>
                <a:gd name="T5" fmla="*/ 0 h 21600"/>
                <a:gd name="T6" fmla="*/ 0 60000 65536"/>
                <a:gd name="T7" fmla="*/ 0 60000 65536"/>
                <a:gd name="T8" fmla="*/ 0 60000 65536"/>
                <a:gd name="T9" fmla="*/ 0 w 21050"/>
                <a:gd name="T10" fmla="*/ 0 h 21600"/>
                <a:gd name="T11" fmla="*/ 21050 w 21050"/>
                <a:gd name="T12" fmla="*/ 21600 h 21600"/>
              </a:gdLst>
              <a:ahLst/>
              <a:cxnLst>
                <a:cxn ang="T6">
                  <a:pos x="T0" y="T1"/>
                </a:cxn>
                <a:cxn ang="T7">
                  <a:pos x="T2" y="T3"/>
                </a:cxn>
                <a:cxn ang="T8">
                  <a:pos x="T4" y="T5"/>
                </a:cxn>
              </a:cxnLst>
              <a:rect l="T9" t="T10" r="T11" b="T12"/>
              <a:pathLst>
                <a:path w="21050" h="21600" fill="none" extrusionOk="0">
                  <a:moveTo>
                    <a:pt x="-1" y="0"/>
                  </a:moveTo>
                  <a:cubicBezTo>
                    <a:pt x="10063" y="0"/>
                    <a:pt x="18794" y="6950"/>
                    <a:pt x="21050" y="16757"/>
                  </a:cubicBezTo>
                </a:path>
                <a:path w="21050" h="21600" stroke="0" extrusionOk="0">
                  <a:moveTo>
                    <a:pt x="-1" y="0"/>
                  </a:moveTo>
                  <a:cubicBezTo>
                    <a:pt x="10063" y="0"/>
                    <a:pt x="18794" y="6950"/>
                    <a:pt x="21050" y="16757"/>
                  </a:cubicBezTo>
                  <a:lnTo>
                    <a:pt x="0" y="21600"/>
                  </a:lnTo>
                  <a:lnTo>
                    <a:pt x="-1" y="0"/>
                  </a:lnTo>
                  <a:close/>
                </a:path>
              </a:pathLst>
            </a:custGeom>
            <a:noFill/>
            <a:ln w="76200">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3" name="Arc 55"/>
            <p:cNvSpPr>
              <a:spLocks/>
            </p:cNvSpPr>
            <p:nvPr/>
          </p:nvSpPr>
          <p:spPr bwMode="auto">
            <a:xfrm rot="-420000">
              <a:off x="4216" y="3300"/>
              <a:ext cx="313" cy="304"/>
            </a:xfrm>
            <a:custGeom>
              <a:avLst/>
              <a:gdLst>
                <a:gd name="T0" fmla="*/ 0 w 21477"/>
                <a:gd name="T1" fmla="*/ 0 h 21600"/>
                <a:gd name="T2" fmla="*/ 0 w 21477"/>
                <a:gd name="T3" fmla="*/ 0 h 21600"/>
                <a:gd name="T4" fmla="*/ 0 w 21477"/>
                <a:gd name="T5" fmla="*/ 0 h 21600"/>
                <a:gd name="T6" fmla="*/ 0 60000 65536"/>
                <a:gd name="T7" fmla="*/ 0 60000 65536"/>
                <a:gd name="T8" fmla="*/ 0 60000 65536"/>
                <a:gd name="T9" fmla="*/ 0 w 21477"/>
                <a:gd name="T10" fmla="*/ 0 h 21600"/>
                <a:gd name="T11" fmla="*/ 21477 w 21477"/>
                <a:gd name="T12" fmla="*/ 21600 h 21600"/>
              </a:gdLst>
              <a:ahLst/>
              <a:cxnLst>
                <a:cxn ang="T6">
                  <a:pos x="T0" y="T1"/>
                </a:cxn>
                <a:cxn ang="T7">
                  <a:pos x="T2" y="T3"/>
                </a:cxn>
                <a:cxn ang="T8">
                  <a:pos x="T4" y="T5"/>
                </a:cxn>
              </a:cxnLst>
              <a:rect l="T9" t="T10" r="T11" b="T12"/>
              <a:pathLst>
                <a:path w="21477" h="21600" fill="none" extrusionOk="0">
                  <a:moveTo>
                    <a:pt x="-1" y="0"/>
                  </a:moveTo>
                  <a:cubicBezTo>
                    <a:pt x="11039" y="0"/>
                    <a:pt x="20302" y="8324"/>
                    <a:pt x="21477" y="19300"/>
                  </a:cubicBezTo>
                </a:path>
                <a:path w="21477" h="21600" stroke="0" extrusionOk="0">
                  <a:moveTo>
                    <a:pt x="-1" y="0"/>
                  </a:moveTo>
                  <a:cubicBezTo>
                    <a:pt x="11039" y="0"/>
                    <a:pt x="20302" y="8324"/>
                    <a:pt x="21477" y="193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4" name="Arc 56"/>
            <p:cNvSpPr>
              <a:spLocks/>
            </p:cNvSpPr>
            <p:nvPr/>
          </p:nvSpPr>
          <p:spPr bwMode="auto">
            <a:xfrm rot="-420000">
              <a:off x="4231" y="3110"/>
              <a:ext cx="311" cy="303"/>
            </a:xfrm>
            <a:custGeom>
              <a:avLst/>
              <a:gdLst>
                <a:gd name="T0" fmla="*/ 0 w 21370"/>
                <a:gd name="T1" fmla="*/ 0 h 21600"/>
                <a:gd name="T2" fmla="*/ 0 w 21370"/>
                <a:gd name="T3" fmla="*/ 0 h 21600"/>
                <a:gd name="T4" fmla="*/ 0 w 21370"/>
                <a:gd name="T5" fmla="*/ 0 h 21600"/>
                <a:gd name="T6" fmla="*/ 0 60000 65536"/>
                <a:gd name="T7" fmla="*/ 0 60000 65536"/>
                <a:gd name="T8" fmla="*/ 0 60000 65536"/>
                <a:gd name="T9" fmla="*/ 0 w 21370"/>
                <a:gd name="T10" fmla="*/ 0 h 21600"/>
                <a:gd name="T11" fmla="*/ 21370 w 21370"/>
                <a:gd name="T12" fmla="*/ 21600 h 21600"/>
              </a:gdLst>
              <a:ahLst/>
              <a:cxnLst>
                <a:cxn ang="T6">
                  <a:pos x="T0" y="T1"/>
                </a:cxn>
                <a:cxn ang="T7">
                  <a:pos x="T2" y="T3"/>
                </a:cxn>
                <a:cxn ang="T8">
                  <a:pos x="T4" y="T5"/>
                </a:cxn>
              </a:cxnLst>
              <a:rect l="T9" t="T10" r="T11" b="T12"/>
              <a:pathLst>
                <a:path w="21370" h="21600" fill="none" extrusionOk="0">
                  <a:moveTo>
                    <a:pt x="-1" y="0"/>
                  </a:moveTo>
                  <a:cubicBezTo>
                    <a:pt x="10714" y="0"/>
                    <a:pt x="19810" y="7855"/>
                    <a:pt x="21369" y="18456"/>
                  </a:cubicBezTo>
                </a:path>
                <a:path w="21370" h="21600" stroke="0" extrusionOk="0">
                  <a:moveTo>
                    <a:pt x="-1" y="0"/>
                  </a:moveTo>
                  <a:cubicBezTo>
                    <a:pt x="10714" y="0"/>
                    <a:pt x="19810" y="7855"/>
                    <a:pt x="21369" y="18456"/>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5" name="Arc 57"/>
            <p:cNvSpPr>
              <a:spLocks/>
            </p:cNvSpPr>
            <p:nvPr/>
          </p:nvSpPr>
          <p:spPr bwMode="auto">
            <a:xfrm rot="-300000">
              <a:off x="4430" y="2729"/>
              <a:ext cx="534" cy="467"/>
            </a:xfrm>
            <a:custGeom>
              <a:avLst/>
              <a:gdLst>
                <a:gd name="T0" fmla="*/ 0 w 24158"/>
                <a:gd name="T1" fmla="*/ 0 h 23613"/>
                <a:gd name="T2" fmla="*/ 0 w 24158"/>
                <a:gd name="T3" fmla="*/ 0 h 23613"/>
                <a:gd name="T4" fmla="*/ 0 w 24158"/>
                <a:gd name="T5" fmla="*/ 0 h 23613"/>
                <a:gd name="T6" fmla="*/ 0 60000 65536"/>
                <a:gd name="T7" fmla="*/ 0 60000 65536"/>
                <a:gd name="T8" fmla="*/ 0 60000 65536"/>
                <a:gd name="T9" fmla="*/ 0 w 24158"/>
                <a:gd name="T10" fmla="*/ 0 h 23613"/>
                <a:gd name="T11" fmla="*/ 24158 w 24158"/>
                <a:gd name="T12" fmla="*/ 23613 h 23613"/>
              </a:gdLst>
              <a:ahLst/>
              <a:cxnLst>
                <a:cxn ang="T6">
                  <a:pos x="T0" y="T1"/>
                </a:cxn>
                <a:cxn ang="T7">
                  <a:pos x="T2" y="T3"/>
                </a:cxn>
                <a:cxn ang="T8">
                  <a:pos x="T4" y="T5"/>
                </a:cxn>
              </a:cxnLst>
              <a:rect l="T9" t="T10" r="T11" b="T12"/>
              <a:pathLst>
                <a:path w="24158" h="23613" fill="none" extrusionOk="0">
                  <a:moveTo>
                    <a:pt x="0" y="152"/>
                  </a:moveTo>
                  <a:cubicBezTo>
                    <a:pt x="848" y="50"/>
                    <a:pt x="1703" y="-1"/>
                    <a:pt x="2558" y="0"/>
                  </a:cubicBezTo>
                  <a:cubicBezTo>
                    <a:pt x="14487" y="0"/>
                    <a:pt x="24158" y="9670"/>
                    <a:pt x="24158" y="21600"/>
                  </a:cubicBezTo>
                  <a:cubicBezTo>
                    <a:pt x="24158" y="22272"/>
                    <a:pt x="24126" y="22943"/>
                    <a:pt x="24063" y="23612"/>
                  </a:cubicBezTo>
                </a:path>
                <a:path w="24158" h="23613" stroke="0" extrusionOk="0">
                  <a:moveTo>
                    <a:pt x="0" y="152"/>
                  </a:moveTo>
                  <a:cubicBezTo>
                    <a:pt x="848" y="50"/>
                    <a:pt x="1703" y="-1"/>
                    <a:pt x="2558" y="0"/>
                  </a:cubicBezTo>
                  <a:cubicBezTo>
                    <a:pt x="14487" y="0"/>
                    <a:pt x="24158" y="9670"/>
                    <a:pt x="24158" y="21600"/>
                  </a:cubicBezTo>
                  <a:cubicBezTo>
                    <a:pt x="24158" y="22272"/>
                    <a:pt x="24126" y="22943"/>
                    <a:pt x="24063" y="23612"/>
                  </a:cubicBezTo>
                  <a:lnTo>
                    <a:pt x="2558" y="21600"/>
                  </a:lnTo>
                  <a:lnTo>
                    <a:pt x="0" y="152"/>
                  </a:lnTo>
                  <a:close/>
                </a:path>
              </a:pathLst>
            </a:custGeom>
            <a:noFill/>
            <a:ln w="381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6" name="Arc 58"/>
            <p:cNvSpPr>
              <a:spLocks/>
            </p:cNvSpPr>
            <p:nvPr/>
          </p:nvSpPr>
          <p:spPr bwMode="auto">
            <a:xfrm rot="-188591">
              <a:off x="4540" y="2866"/>
              <a:ext cx="289" cy="272"/>
            </a:xfrm>
            <a:custGeom>
              <a:avLst/>
              <a:gdLst>
                <a:gd name="T0" fmla="*/ 0 w 21563"/>
                <a:gd name="T1" fmla="*/ 0 h 21592"/>
                <a:gd name="T2" fmla="*/ 0 w 21563"/>
                <a:gd name="T3" fmla="*/ 0 h 21592"/>
                <a:gd name="T4" fmla="*/ 0 w 21563"/>
                <a:gd name="T5" fmla="*/ 0 h 21592"/>
                <a:gd name="T6" fmla="*/ 0 60000 65536"/>
                <a:gd name="T7" fmla="*/ 0 60000 65536"/>
                <a:gd name="T8" fmla="*/ 0 60000 65536"/>
                <a:gd name="T9" fmla="*/ 0 w 21563"/>
                <a:gd name="T10" fmla="*/ 0 h 21592"/>
                <a:gd name="T11" fmla="*/ 21563 w 21563"/>
                <a:gd name="T12" fmla="*/ 21592 h 21592"/>
              </a:gdLst>
              <a:ahLst/>
              <a:cxnLst>
                <a:cxn ang="T6">
                  <a:pos x="T0" y="T1"/>
                </a:cxn>
                <a:cxn ang="T7">
                  <a:pos x="T2" y="T3"/>
                </a:cxn>
                <a:cxn ang="T8">
                  <a:pos x="T4" y="T5"/>
                </a:cxn>
              </a:cxnLst>
              <a:rect l="T9" t="T10" r="T11" b="T12"/>
              <a:pathLst>
                <a:path w="21563" h="21592" fill="none" extrusionOk="0">
                  <a:moveTo>
                    <a:pt x="593" y="0"/>
                  </a:moveTo>
                  <a:cubicBezTo>
                    <a:pt x="11802" y="308"/>
                    <a:pt x="20910" y="9141"/>
                    <a:pt x="21563" y="20334"/>
                  </a:cubicBezTo>
                </a:path>
                <a:path w="21563" h="21592" stroke="0" extrusionOk="0">
                  <a:moveTo>
                    <a:pt x="593" y="0"/>
                  </a:moveTo>
                  <a:cubicBezTo>
                    <a:pt x="11802" y="308"/>
                    <a:pt x="20910" y="9141"/>
                    <a:pt x="21563" y="20334"/>
                  </a:cubicBezTo>
                  <a:lnTo>
                    <a:pt x="0" y="21592"/>
                  </a:lnTo>
                  <a:lnTo>
                    <a:pt x="593" y="0"/>
                  </a:lnTo>
                  <a:close/>
                </a:path>
              </a:pathLst>
            </a:custGeom>
            <a:noFill/>
            <a:ln w="22225">
              <a:solidFill>
                <a:srgbClr val="000000"/>
              </a:solidFill>
              <a:round/>
              <a:headEnd type="triangle" w="sm" len="lg"/>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7" name="Arc 59"/>
            <p:cNvSpPr>
              <a:spLocks/>
            </p:cNvSpPr>
            <p:nvPr/>
          </p:nvSpPr>
          <p:spPr bwMode="auto">
            <a:xfrm rot="-480000">
              <a:off x="4438" y="2590"/>
              <a:ext cx="638" cy="619"/>
            </a:xfrm>
            <a:custGeom>
              <a:avLst/>
              <a:gdLst>
                <a:gd name="T0" fmla="*/ 0 w 22706"/>
                <a:gd name="T1" fmla="*/ 0 h 21600"/>
                <a:gd name="T2" fmla="*/ 0 w 22706"/>
                <a:gd name="T3" fmla="*/ 0 h 21600"/>
                <a:gd name="T4" fmla="*/ 0 w 22706"/>
                <a:gd name="T5" fmla="*/ 0 h 21600"/>
                <a:gd name="T6" fmla="*/ 0 60000 65536"/>
                <a:gd name="T7" fmla="*/ 0 60000 65536"/>
                <a:gd name="T8" fmla="*/ 0 60000 65536"/>
                <a:gd name="T9" fmla="*/ 0 w 22706"/>
                <a:gd name="T10" fmla="*/ 0 h 21600"/>
                <a:gd name="T11" fmla="*/ 22706 w 22706"/>
                <a:gd name="T12" fmla="*/ 21600 h 21600"/>
              </a:gdLst>
              <a:ahLst/>
              <a:cxnLst>
                <a:cxn ang="T6">
                  <a:pos x="T0" y="T1"/>
                </a:cxn>
                <a:cxn ang="T7">
                  <a:pos x="T2" y="T3"/>
                </a:cxn>
                <a:cxn ang="T8">
                  <a:pos x="T4" y="T5"/>
                </a:cxn>
              </a:cxnLst>
              <a:rect l="T9" t="T10" r="T11" b="T12"/>
              <a:pathLst>
                <a:path w="22706" h="21600" fill="none" extrusionOk="0">
                  <a:moveTo>
                    <a:pt x="0" y="28"/>
                  </a:moveTo>
                  <a:cubicBezTo>
                    <a:pt x="368" y="9"/>
                    <a:pt x="737" y="-1"/>
                    <a:pt x="1106" y="0"/>
                  </a:cubicBezTo>
                  <a:cubicBezTo>
                    <a:pt x="13035" y="0"/>
                    <a:pt x="22706" y="9670"/>
                    <a:pt x="22706" y="21600"/>
                  </a:cubicBezTo>
                </a:path>
                <a:path w="22706" h="21600" stroke="0" extrusionOk="0">
                  <a:moveTo>
                    <a:pt x="0" y="28"/>
                  </a:moveTo>
                  <a:cubicBezTo>
                    <a:pt x="368" y="9"/>
                    <a:pt x="737" y="-1"/>
                    <a:pt x="1106" y="0"/>
                  </a:cubicBezTo>
                  <a:cubicBezTo>
                    <a:pt x="13035" y="0"/>
                    <a:pt x="22706" y="9670"/>
                    <a:pt x="22706" y="21600"/>
                  </a:cubicBezTo>
                  <a:lnTo>
                    <a:pt x="1106" y="21600"/>
                  </a:lnTo>
                  <a:lnTo>
                    <a:pt x="0" y="28"/>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8" name="Line 60"/>
            <p:cNvSpPr>
              <a:spLocks noChangeShapeType="1"/>
            </p:cNvSpPr>
            <p:nvPr/>
          </p:nvSpPr>
          <p:spPr bwMode="auto">
            <a:xfrm rot="360000">
              <a:off x="5111" y="3175"/>
              <a:ext cx="1" cy="2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39" name="Line 61"/>
            <p:cNvSpPr>
              <a:spLocks noChangeShapeType="1"/>
            </p:cNvSpPr>
            <p:nvPr/>
          </p:nvSpPr>
          <p:spPr bwMode="auto">
            <a:xfrm rot="2940000" flipV="1">
              <a:off x="4714" y="3205"/>
              <a:ext cx="216" cy="53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40" name="Line 62"/>
            <p:cNvSpPr>
              <a:spLocks noChangeShapeType="1"/>
            </p:cNvSpPr>
            <p:nvPr/>
          </p:nvSpPr>
          <p:spPr bwMode="auto">
            <a:xfrm rot="2940000" flipV="1">
              <a:off x="4733" y="2998"/>
              <a:ext cx="216" cy="5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41" name="Line 63"/>
            <p:cNvSpPr>
              <a:spLocks noChangeShapeType="1"/>
            </p:cNvSpPr>
            <p:nvPr/>
          </p:nvSpPr>
          <p:spPr bwMode="auto">
            <a:xfrm rot="420000">
              <a:off x="4538" y="3328"/>
              <a:ext cx="28" cy="21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42" name="Line 64"/>
            <p:cNvSpPr>
              <a:spLocks noChangeShapeType="1"/>
            </p:cNvSpPr>
            <p:nvPr/>
          </p:nvSpPr>
          <p:spPr bwMode="auto">
            <a:xfrm rot="420000">
              <a:off x="4202" y="3132"/>
              <a:ext cx="0" cy="16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43" name="Line 65"/>
            <p:cNvSpPr>
              <a:spLocks noChangeShapeType="1"/>
            </p:cNvSpPr>
            <p:nvPr/>
          </p:nvSpPr>
          <p:spPr bwMode="auto">
            <a:xfrm rot="2719958" flipH="1" flipV="1">
              <a:off x="4195" y="2624"/>
              <a:ext cx="220" cy="5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44" name="Line 66"/>
            <p:cNvSpPr>
              <a:spLocks noChangeShapeType="1"/>
            </p:cNvSpPr>
            <p:nvPr/>
          </p:nvSpPr>
          <p:spPr bwMode="auto">
            <a:xfrm rot="2940000" flipV="1">
              <a:off x="4224" y="3194"/>
              <a:ext cx="185" cy="4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445" name="Text Box 67"/>
            <p:cNvSpPr txBox="1">
              <a:spLocks noChangeArrowheads="1"/>
            </p:cNvSpPr>
            <p:nvPr/>
          </p:nvSpPr>
          <p:spPr bwMode="auto">
            <a:xfrm>
              <a:off x="5155" y="3134"/>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a:spcBef>
                  <a:spcPct val="50000"/>
                </a:spcBef>
                <a:buClrTx/>
                <a:buSzTx/>
                <a:buFontTx/>
                <a:buNone/>
              </a:pPr>
              <a:r>
                <a:rPr kumimoji="1" lang="en-US" altLang="zh-CN" sz="200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01446" name="Text Box 68"/>
            <p:cNvSpPr txBox="1">
              <a:spLocks noChangeArrowheads="1"/>
            </p:cNvSpPr>
            <p:nvPr/>
          </p:nvSpPr>
          <p:spPr bwMode="auto">
            <a:xfrm>
              <a:off x="3885" y="2820"/>
              <a:ext cx="33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0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1447" name="Text Box 69"/>
            <p:cNvSpPr txBox="1">
              <a:spLocks noChangeArrowheads="1"/>
            </p:cNvSpPr>
            <p:nvPr/>
          </p:nvSpPr>
          <p:spPr bwMode="auto">
            <a:xfrm>
              <a:off x="4058" y="3252"/>
              <a:ext cx="33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graphicFrame>
          <p:nvGraphicFramePr>
            <p:cNvPr id="101448" name="Object 70"/>
            <p:cNvGraphicFramePr>
              <a:graphicFrameLocks noChangeAspect="1"/>
            </p:cNvGraphicFramePr>
            <p:nvPr/>
          </p:nvGraphicFramePr>
          <p:xfrm>
            <a:off x="4464" y="2640"/>
            <a:ext cx="183" cy="277"/>
          </p:xfrm>
          <a:graphic>
            <a:graphicData uri="http://schemas.openxmlformats.org/presentationml/2006/ole">
              <mc:AlternateContent xmlns:mc="http://schemas.openxmlformats.org/markup-compatibility/2006">
                <mc:Choice xmlns:v="urn:schemas-microsoft-com:vml" Requires="v">
                  <p:oleObj spid="_x0000_s42225" name="Equation" r:id="rId13" imgW="95040" imgH="153720" progId="Equation.DSMT4">
                    <p:embed/>
                  </p:oleObj>
                </mc:Choice>
                <mc:Fallback>
                  <p:oleObj name="Equation" r:id="rId13" imgW="95040" imgH="153720" progId="Equation.DSMT4">
                    <p:embed/>
                    <p:pic>
                      <p:nvPicPr>
                        <p:cNvPr id="101448"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 y="2640"/>
                          <a:ext cx="183"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49" name="Text Box 71"/>
            <p:cNvSpPr txBox="1">
              <a:spLocks noChangeArrowheads="1"/>
            </p:cNvSpPr>
            <p:nvPr/>
          </p:nvSpPr>
          <p:spPr bwMode="auto">
            <a:xfrm>
              <a:off x="4370" y="2913"/>
              <a:ext cx="33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el-GR" altLang="zh-CN" sz="200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σ</a:t>
              </a:r>
              <a:endParaRPr kumimoji="1" lang="el-GR" altLang="zh-CN" sz="2000"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01389" name="Rectangle 74"/>
          <p:cNvSpPr>
            <a:spLocks noChangeArrowheads="1"/>
          </p:cNvSpPr>
          <p:nvPr/>
        </p:nvSpPr>
        <p:spPr bwMode="auto">
          <a:xfrm>
            <a:off x="179512" y="2117083"/>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kumimoji="1" lang="en-US" altLang="zh-CN"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774451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389"/>
                                        </p:tgtEl>
                                        <p:attrNameLst>
                                          <p:attrName>style.visibility</p:attrName>
                                        </p:attrNameLst>
                                      </p:cBhvr>
                                      <p:to>
                                        <p:strVal val="visible"/>
                                      </p:to>
                                    </p:set>
                                    <p:animEffect transition="in" filter="wipe(up)">
                                      <p:cBhvr>
                                        <p:cTn id="7" dur="500"/>
                                        <p:tgtEl>
                                          <p:spTgt spid="1013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594"/>
                                        </p:tgtEl>
                                        <p:attrNameLst>
                                          <p:attrName>style.visibility</p:attrName>
                                        </p:attrNameLst>
                                      </p:cBhvr>
                                      <p:to>
                                        <p:strVal val="visible"/>
                                      </p:to>
                                    </p:set>
                                    <p:animEffect transition="in" filter="wipe(up)">
                                      <p:cBhvr>
                                        <p:cTn id="12" dur="500"/>
                                        <p:tgtEl>
                                          <p:spTgt spid="67594"/>
                                        </p:tgtEl>
                                      </p:cBhvr>
                                    </p:animEffect>
                                  </p:childTnLst>
                                </p:cTn>
                              </p:par>
                              <p:par>
                                <p:cTn id="13" presetID="22" presetClass="entr" presetSubtype="1" fill="hold" nodeType="withEffect">
                                  <p:stCondLst>
                                    <p:cond delay="0"/>
                                  </p:stCondLst>
                                  <p:childTnLst>
                                    <p:set>
                                      <p:cBhvr>
                                        <p:cTn id="14" dur="1" fill="hold">
                                          <p:stCondLst>
                                            <p:cond delay="0"/>
                                          </p:stCondLst>
                                        </p:cTn>
                                        <p:tgtEl>
                                          <p:spTgt spid="792578"/>
                                        </p:tgtEl>
                                        <p:attrNameLst>
                                          <p:attrName>style.visibility</p:attrName>
                                        </p:attrNameLst>
                                      </p:cBhvr>
                                      <p:to>
                                        <p:strVal val="visible"/>
                                      </p:to>
                                    </p:set>
                                    <p:animEffect transition="in" filter="wipe(up)">
                                      <p:cBhvr>
                                        <p:cTn id="15" dur="500"/>
                                        <p:tgtEl>
                                          <p:spTgt spid="79257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92581"/>
                                        </p:tgtEl>
                                        <p:attrNameLst>
                                          <p:attrName>style.visibility</p:attrName>
                                        </p:attrNameLst>
                                      </p:cBhvr>
                                      <p:to>
                                        <p:strVal val="visible"/>
                                      </p:to>
                                    </p:set>
                                    <p:animEffect transition="in" filter="wipe(up)">
                                      <p:cBhvr>
                                        <p:cTn id="20" dur="500"/>
                                        <p:tgtEl>
                                          <p:spTgt spid="79258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92580"/>
                                        </p:tgtEl>
                                        <p:attrNameLst>
                                          <p:attrName>style.visibility</p:attrName>
                                        </p:attrNameLst>
                                      </p:cBhvr>
                                      <p:to>
                                        <p:strVal val="visible"/>
                                      </p:to>
                                    </p:set>
                                    <p:animEffect transition="in" filter="wipe(up)">
                                      <p:cBhvr>
                                        <p:cTn id="25" dur="500"/>
                                        <p:tgtEl>
                                          <p:spTgt spid="792580"/>
                                        </p:tgtEl>
                                      </p:cBhvr>
                                    </p:animEffect>
                                  </p:childTnLst>
                                </p:cTn>
                              </p:par>
                              <p:par>
                                <p:cTn id="26" presetID="22" presetClass="entr" presetSubtype="1" fill="hold" nodeType="withEffect">
                                  <p:stCondLst>
                                    <p:cond delay="0"/>
                                  </p:stCondLst>
                                  <p:childTnLst>
                                    <p:set>
                                      <p:cBhvr>
                                        <p:cTn id="27" dur="1" fill="hold">
                                          <p:stCondLst>
                                            <p:cond delay="0"/>
                                          </p:stCondLst>
                                        </p:cTn>
                                        <p:tgtEl>
                                          <p:spTgt spid="792579"/>
                                        </p:tgtEl>
                                        <p:attrNameLst>
                                          <p:attrName>style.visibility</p:attrName>
                                        </p:attrNameLst>
                                      </p:cBhvr>
                                      <p:to>
                                        <p:strVal val="visible"/>
                                      </p:to>
                                    </p:set>
                                    <p:animEffect transition="in" filter="wipe(up)">
                                      <p:cBhvr>
                                        <p:cTn id="28" dur="500"/>
                                        <p:tgtEl>
                                          <p:spTgt spid="79257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92584"/>
                                        </p:tgtEl>
                                        <p:attrNameLst>
                                          <p:attrName>style.visibility</p:attrName>
                                        </p:attrNameLst>
                                      </p:cBhvr>
                                      <p:to>
                                        <p:strVal val="visible"/>
                                      </p:to>
                                    </p:set>
                                    <p:animEffect transition="in" filter="wipe(up)">
                                      <p:cBhvr>
                                        <p:cTn id="33" dur="500"/>
                                        <p:tgtEl>
                                          <p:spTgt spid="792584"/>
                                        </p:tgtEl>
                                      </p:cBhvr>
                                    </p:animEffect>
                                  </p:childTnLst>
                                </p:cTn>
                              </p:par>
                              <p:par>
                                <p:cTn id="34" presetID="22" presetClass="entr" presetSubtype="1" fill="hold" nodeType="withEffect">
                                  <p:stCondLst>
                                    <p:cond delay="0"/>
                                  </p:stCondLst>
                                  <p:childTnLst>
                                    <p:set>
                                      <p:cBhvr>
                                        <p:cTn id="35" dur="1" fill="hold">
                                          <p:stCondLst>
                                            <p:cond delay="0"/>
                                          </p:stCondLst>
                                        </p:cTn>
                                        <p:tgtEl>
                                          <p:spTgt spid="792586"/>
                                        </p:tgtEl>
                                        <p:attrNameLst>
                                          <p:attrName>style.visibility</p:attrName>
                                        </p:attrNameLst>
                                      </p:cBhvr>
                                      <p:to>
                                        <p:strVal val="visible"/>
                                      </p:to>
                                    </p:set>
                                    <p:animEffect transition="in" filter="wipe(up)">
                                      <p:cBhvr>
                                        <p:cTn id="36" dur="500"/>
                                        <p:tgtEl>
                                          <p:spTgt spid="79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p:bldP spid="67594" grpId="0"/>
      <p:bldP spid="792584" grpId="0"/>
      <p:bldP spid="1013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6" name="Text Box 6"/>
          <p:cNvSpPr txBox="1">
            <a:spLocks noChangeArrowheads="1"/>
          </p:cNvSpPr>
          <p:nvPr/>
        </p:nvSpPr>
        <p:spPr bwMode="auto">
          <a:xfrm>
            <a:off x="611560" y="1923678"/>
            <a:ext cx="45362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zh-CN" altLang="en-US" sz="2000">
                <a:solidFill>
                  <a:schemeClr val="tx1"/>
                </a:solidFill>
                <a:latin typeface="Times" panose="02020603050405020304" pitchFamily="18" charset="0"/>
                <a:ea typeface="宋体" panose="02010600030101010101" pitchFamily="2" charset="-122"/>
                <a:cs typeface="Times" panose="02020603050405020304" pitchFamily="18" charset="0"/>
              </a:rPr>
              <a:t>故</a:t>
            </a:r>
            <a:r>
              <a:rPr lang="zh-CN" altLang="en-US" sz="2000">
                <a:solidFill>
                  <a:schemeClr val="tx1"/>
                </a:solidFill>
                <a:latin typeface="Times" panose="02020603050405020304" pitchFamily="18" charset="0"/>
                <a:ea typeface="宋体" panose="02010600030101010101" pitchFamily="2" charset="-122"/>
                <a:cs typeface="Times" panose="02020603050405020304" pitchFamily="18" charset="0"/>
                <a:sym typeface="Symbol" panose="05050102010706020507" pitchFamily="18" charset="2"/>
              </a:rPr>
              <a:t>沿</a:t>
            </a:r>
            <a:r>
              <a:rPr lang="zh-CN" altLang="en-US" sz="2000" i="1">
                <a:solidFill>
                  <a:schemeClr val="tx1"/>
                </a:solidFill>
                <a:latin typeface="Times" panose="02020603050405020304" pitchFamily="18" charset="0"/>
                <a:ea typeface="宋体" panose="02010600030101010101" pitchFamily="2" charset="-122"/>
                <a:cs typeface="Times" panose="02020603050405020304" pitchFamily="18" charset="0"/>
                <a:sym typeface="Symbol" panose="05050102010706020507" pitchFamily="18" charset="2"/>
              </a:rPr>
              <a:t> </a:t>
            </a:r>
            <a:r>
              <a:rPr lang="zh-CN" altLang="en-US" sz="2000">
                <a:solidFill>
                  <a:schemeClr val="tx1"/>
                </a:solidFill>
                <a:latin typeface="Times" panose="02020603050405020304" pitchFamily="18" charset="0"/>
                <a:ea typeface="宋体" panose="02010600030101010101" pitchFamily="2" charset="-122"/>
                <a:cs typeface="Times" panose="02020603050405020304" pitchFamily="18" charset="0"/>
              </a:rPr>
              <a:t>方向的两电极之间的电阻</a:t>
            </a:r>
            <a:r>
              <a:rPr kumimoji="1" lang="zh-CN" altLang="en-US" sz="2000">
                <a:solidFill>
                  <a:schemeClr val="tx1"/>
                </a:solidFill>
                <a:latin typeface="Times" panose="02020603050405020304" pitchFamily="18" charset="0"/>
                <a:ea typeface="宋体" panose="02010600030101010101" pitchFamily="2" charset="-122"/>
                <a:cs typeface="Times" panose="02020603050405020304" pitchFamily="18" charset="0"/>
              </a:rPr>
              <a:t>为</a:t>
            </a:r>
          </a:p>
        </p:txBody>
      </p:sp>
      <p:graphicFrame>
        <p:nvGraphicFramePr>
          <p:cNvPr id="793607" name="Object 7"/>
          <p:cNvGraphicFramePr>
            <a:graphicFrameLocks noChangeAspect="1"/>
          </p:cNvGraphicFramePr>
          <p:nvPr>
            <p:extLst>
              <p:ext uri="{D42A27DB-BD31-4B8C-83A1-F6EECF244321}">
                <p14:modId xmlns:p14="http://schemas.microsoft.com/office/powerpoint/2010/main" val="1060072784"/>
              </p:ext>
            </p:extLst>
          </p:nvPr>
        </p:nvGraphicFramePr>
        <p:xfrm>
          <a:off x="2915816" y="2571750"/>
          <a:ext cx="3228007" cy="832422"/>
        </p:xfrm>
        <a:graphic>
          <a:graphicData uri="http://schemas.openxmlformats.org/presentationml/2006/ole">
            <mc:AlternateContent xmlns:mc="http://schemas.openxmlformats.org/markup-compatibility/2006">
              <mc:Choice xmlns:v="urn:schemas-microsoft-com:vml" Requires="v">
                <p:oleObj spid="_x0000_s43140" name="Equation" r:id="rId3" imgW="1790640" imgH="444240" progId="Equation.DSMT4">
                  <p:embed/>
                </p:oleObj>
              </mc:Choice>
              <mc:Fallback>
                <p:oleObj name="Equation" r:id="rId3" imgW="1790640" imgH="444240" progId="Equation.DSMT4">
                  <p:embed/>
                  <p:pic>
                    <p:nvPicPr>
                      <p:cNvPr id="793607" name="Object 7"/>
                      <p:cNvPicPr>
                        <a:picLocks noChangeAspect="1" noChangeArrowheads="1"/>
                      </p:cNvPicPr>
                      <p:nvPr/>
                    </p:nvPicPr>
                    <p:blipFill>
                      <a:blip r:embed="rId4"/>
                      <a:srcRect/>
                      <a:stretch>
                        <a:fillRect/>
                      </a:stretch>
                    </p:blipFill>
                    <p:spPr bwMode="auto">
                      <a:xfrm>
                        <a:off x="2915816" y="2571750"/>
                        <a:ext cx="3228007" cy="832422"/>
                      </a:xfrm>
                      <a:prstGeom prst="rect">
                        <a:avLst/>
                      </a:prstGeom>
                      <a:noFill/>
                    </p:spPr>
                  </p:pic>
                </p:oleObj>
              </mc:Fallback>
            </mc:AlternateContent>
          </a:graphicData>
        </a:graphic>
      </p:graphicFrame>
      <p:graphicFrame>
        <p:nvGraphicFramePr>
          <p:cNvPr id="793608" name="Object 8"/>
          <p:cNvGraphicFramePr>
            <a:graphicFrameLocks noChangeAspect="1"/>
          </p:cNvGraphicFramePr>
          <p:nvPr>
            <p:extLst>
              <p:ext uri="{D42A27DB-BD31-4B8C-83A1-F6EECF244321}">
                <p14:modId xmlns:p14="http://schemas.microsoft.com/office/powerpoint/2010/main" val="3464705618"/>
              </p:ext>
            </p:extLst>
          </p:nvPr>
        </p:nvGraphicFramePr>
        <p:xfrm>
          <a:off x="1763688" y="843559"/>
          <a:ext cx="5256584" cy="805132"/>
        </p:xfrm>
        <a:graphic>
          <a:graphicData uri="http://schemas.openxmlformats.org/presentationml/2006/ole">
            <mc:AlternateContent xmlns:mc="http://schemas.openxmlformats.org/markup-compatibility/2006">
              <mc:Choice xmlns:v="urn:schemas-microsoft-com:vml" Requires="v">
                <p:oleObj spid="_x0000_s43141" name="Equation" r:id="rId5" imgW="2844720" imgH="444240" progId="Equation.DSMT4">
                  <p:embed/>
                </p:oleObj>
              </mc:Choice>
              <mc:Fallback>
                <p:oleObj name="Equation" r:id="rId5" imgW="2844720" imgH="444240" progId="Equation.DSMT4">
                  <p:embed/>
                  <p:pic>
                    <p:nvPicPr>
                      <p:cNvPr id="793608" name="Object 8"/>
                      <p:cNvPicPr>
                        <a:picLocks noChangeAspect="1" noChangeArrowheads="1"/>
                      </p:cNvPicPr>
                      <p:nvPr/>
                    </p:nvPicPr>
                    <p:blipFill>
                      <a:blip r:embed="rId6"/>
                      <a:srcRect/>
                      <a:stretch>
                        <a:fillRect/>
                      </a:stretch>
                    </p:blipFill>
                    <p:spPr bwMode="auto">
                      <a:xfrm>
                        <a:off x="1763688" y="843559"/>
                        <a:ext cx="5256584" cy="805132"/>
                      </a:xfrm>
                      <a:prstGeom prst="rect">
                        <a:avLst/>
                      </a:prstGeom>
                      <a:noFill/>
                      <a:extLst/>
                    </p:spPr>
                  </p:pic>
                </p:oleObj>
              </mc:Fallback>
            </mc:AlternateContent>
          </a:graphicData>
        </a:graphic>
      </p:graphicFrame>
      <p:sp>
        <p:nvSpPr>
          <p:cNvPr id="793609" name="Text Box 9"/>
          <p:cNvSpPr txBox="1">
            <a:spLocks noChangeArrowheads="1"/>
          </p:cNvSpPr>
          <p:nvPr/>
        </p:nvSpPr>
        <p:spPr bwMode="auto">
          <a:xfrm>
            <a:off x="652040" y="367364"/>
            <a:ext cx="2623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zh-CN" altLang="en-US" sz="2000" dirty="0">
                <a:solidFill>
                  <a:schemeClr val="tx1"/>
                </a:solidFill>
                <a:latin typeface="Times" panose="02020603050405020304" pitchFamily="18" charset="0"/>
                <a:ea typeface="宋体" panose="02010600030101010101" pitchFamily="2" charset="-122"/>
                <a:cs typeface="Times" panose="02020603050405020304" pitchFamily="18" charset="0"/>
              </a:rPr>
              <a:t>电极间的总电流为</a:t>
            </a:r>
          </a:p>
        </p:txBody>
      </p:sp>
    </p:spTree>
    <p:extLst>
      <p:ext uri="{BB962C8B-B14F-4D97-AF65-F5344CB8AC3E}">
        <p14:creationId xmlns:p14="http://schemas.microsoft.com/office/powerpoint/2010/main" val="28286974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3609"/>
                                        </p:tgtEl>
                                        <p:attrNameLst>
                                          <p:attrName>style.visibility</p:attrName>
                                        </p:attrNameLst>
                                      </p:cBhvr>
                                      <p:to>
                                        <p:strVal val="visible"/>
                                      </p:to>
                                    </p:set>
                                    <p:animEffect transition="in" filter="wipe(left)">
                                      <p:cBhvr>
                                        <p:cTn id="7" dur="2000"/>
                                        <p:tgtEl>
                                          <p:spTgt spid="793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3608"/>
                                        </p:tgtEl>
                                        <p:attrNameLst>
                                          <p:attrName>style.visibility</p:attrName>
                                        </p:attrNameLst>
                                      </p:cBhvr>
                                      <p:to>
                                        <p:strVal val="visible"/>
                                      </p:to>
                                    </p:set>
                                    <p:animEffect transition="in" filter="wipe(left)">
                                      <p:cBhvr>
                                        <p:cTn id="12" dur="2000"/>
                                        <p:tgtEl>
                                          <p:spTgt spid="793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3606"/>
                                        </p:tgtEl>
                                        <p:attrNameLst>
                                          <p:attrName>style.visibility</p:attrName>
                                        </p:attrNameLst>
                                      </p:cBhvr>
                                      <p:to>
                                        <p:strVal val="visible"/>
                                      </p:to>
                                    </p:set>
                                    <p:animEffect transition="in" filter="wipe(left)">
                                      <p:cBhvr>
                                        <p:cTn id="17" dur="2000"/>
                                        <p:tgtEl>
                                          <p:spTgt spid="793606"/>
                                        </p:tgtEl>
                                      </p:cBhvr>
                                    </p:animEffect>
                                  </p:childTnLst>
                                </p:cTn>
                              </p:par>
                            </p:childTnLst>
                          </p:cTn>
                        </p:par>
                        <p:par>
                          <p:cTn id="18" fill="hold" nodeType="afterGroup">
                            <p:stCondLst>
                              <p:cond delay="2000"/>
                            </p:stCondLst>
                            <p:childTnLst>
                              <p:par>
                                <p:cTn id="19" presetID="22" presetClass="entr" presetSubtype="8" fill="hold" nodeType="afterEffect">
                                  <p:stCondLst>
                                    <p:cond delay="0"/>
                                  </p:stCondLst>
                                  <p:childTnLst>
                                    <p:set>
                                      <p:cBhvr>
                                        <p:cTn id="20" dur="1" fill="hold">
                                          <p:stCondLst>
                                            <p:cond delay="0"/>
                                          </p:stCondLst>
                                        </p:cTn>
                                        <p:tgtEl>
                                          <p:spTgt spid="793607"/>
                                        </p:tgtEl>
                                        <p:attrNameLst>
                                          <p:attrName>style.visibility</p:attrName>
                                        </p:attrNameLst>
                                      </p:cBhvr>
                                      <p:to>
                                        <p:strVal val="visible"/>
                                      </p:to>
                                    </p:set>
                                    <p:animEffect transition="in" filter="wipe(left)">
                                      <p:cBhvr>
                                        <p:cTn id="21" dur="2000"/>
                                        <p:tgtEl>
                                          <p:spTgt spid="79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6" grpId="0"/>
      <p:bldP spid="7936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B3F151-6152-4598-88E2-B381FEFA55EE}"/>
              </a:ext>
            </a:extLst>
          </p:cNvPr>
          <p:cNvSpPr/>
          <p:nvPr/>
        </p:nvSpPr>
        <p:spPr>
          <a:xfrm>
            <a:off x="885463" y="267494"/>
            <a:ext cx="3005951" cy="461665"/>
          </a:xfrm>
          <a:prstGeom prst="rect">
            <a:avLst/>
          </a:prstGeom>
        </p:spPr>
        <p:txBody>
          <a:bodyPr wrap="none">
            <a:spAutoFit/>
          </a:bodyPr>
          <a:lstStyle/>
          <a:p>
            <a:pPr marL="342900" indent="-342900">
              <a:buClr>
                <a:srgbClr val="0070C0"/>
              </a:buClr>
              <a:buFont typeface="Wingdings" panose="05000000000000000000" pitchFamily="2" charset="2"/>
              <a:buChar char="l"/>
            </a:pPr>
            <a:r>
              <a:rPr lang="zh-CN" altLang="en-US" sz="2400" b="1" dirty="0"/>
              <a:t>静态功率流与功耗</a:t>
            </a:r>
          </a:p>
        </p:txBody>
      </p:sp>
      <p:sp>
        <p:nvSpPr>
          <p:cNvPr id="3" name="矩形 2"/>
          <p:cNvSpPr/>
          <p:nvPr/>
        </p:nvSpPr>
        <p:spPr>
          <a:xfrm>
            <a:off x="323528" y="815102"/>
            <a:ext cx="864096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buFont typeface="Wingdings" panose="05000000000000000000" pitchFamily="2" charset="2"/>
              <a:buNone/>
            </a:pPr>
            <a:r>
              <a:rPr kumimoji="1" lang="en-US" altLang="zh-CN" sz="2000" b="1" dirty="0" smtClean="0">
                <a:latin typeface="Times New Roman" panose="02020603050405020304" pitchFamily="18" charset="0"/>
                <a:ea typeface="楷体_GB2312" pitchFamily="49" charset="-122"/>
                <a:cs typeface="Times New Roman" panose="02020603050405020304" pitchFamily="18" charset="0"/>
              </a:rPr>
              <a:t>        </a:t>
            </a:r>
            <a:r>
              <a:rPr kumimoji="1" lang="zh-CN" altLang="zh-CN" sz="2000" b="1" dirty="0" smtClean="0">
                <a:latin typeface="Times New Roman" panose="02020603050405020304" pitchFamily="18" charset="0"/>
                <a:ea typeface="楷体_GB2312" pitchFamily="49" charset="-122"/>
                <a:cs typeface="Times New Roman" panose="02020603050405020304" pitchFamily="18" charset="0"/>
              </a:rPr>
              <a:t>根据</a:t>
            </a:r>
            <a:r>
              <a:rPr kumimoji="1" lang="zh-CN" altLang="zh-CN" sz="2000" b="1" dirty="0">
                <a:latin typeface="Times New Roman" panose="02020603050405020304" pitchFamily="18" charset="0"/>
                <a:ea typeface="楷体_GB2312" pitchFamily="49" charset="-122"/>
                <a:cs typeface="Times New Roman" panose="02020603050405020304" pitchFamily="18" charset="0"/>
              </a:rPr>
              <a:t>坡印廷定理，若恒定电场中的导电媒质内无源，则在导电媒质中的任意体积</a:t>
            </a:r>
            <a:r>
              <a:rPr kumimoji="1" lang="en-US" altLang="zh-CN" sz="2000" b="1" dirty="0">
                <a:latin typeface="Times New Roman" panose="02020603050405020304" pitchFamily="18" charset="0"/>
                <a:ea typeface="楷体_GB2312" pitchFamily="49" charset="-122"/>
                <a:cs typeface="Times New Roman" panose="02020603050405020304" pitchFamily="18" charset="0"/>
              </a:rPr>
              <a:t>V</a:t>
            </a:r>
            <a:r>
              <a:rPr kumimoji="1" lang="zh-CN" altLang="zh-CN" sz="2000" b="1" dirty="0">
                <a:latin typeface="Times New Roman" panose="02020603050405020304" pitchFamily="18" charset="0"/>
                <a:ea typeface="楷体_GB2312" pitchFamily="49" charset="-122"/>
                <a:cs typeface="Times New Roman" panose="02020603050405020304" pitchFamily="18" charset="0"/>
              </a:rPr>
              <a:t>内</a:t>
            </a:r>
          </a:p>
        </p:txBody>
      </p:sp>
      <p:graphicFrame>
        <p:nvGraphicFramePr>
          <p:cNvPr id="4" name="Object 7"/>
          <p:cNvGraphicFramePr>
            <a:graphicFrameLocks noChangeAspect="1"/>
          </p:cNvGraphicFramePr>
          <p:nvPr>
            <p:extLst>
              <p:ext uri="{D42A27DB-BD31-4B8C-83A1-F6EECF244321}">
                <p14:modId xmlns:p14="http://schemas.microsoft.com/office/powerpoint/2010/main" val="2821669240"/>
              </p:ext>
            </p:extLst>
          </p:nvPr>
        </p:nvGraphicFramePr>
        <p:xfrm>
          <a:off x="1835697" y="1707654"/>
          <a:ext cx="5112568" cy="602481"/>
        </p:xfrm>
        <a:graphic>
          <a:graphicData uri="http://schemas.openxmlformats.org/presentationml/2006/ole">
            <mc:AlternateContent xmlns:mc="http://schemas.openxmlformats.org/markup-compatibility/2006">
              <mc:Choice xmlns:v="urn:schemas-microsoft-com:vml" Requires="v">
                <p:oleObj spid="_x0000_s44155" name="Equation" r:id="rId3" imgW="2908080" imgH="330120" progId="Equation.DSMT4">
                  <p:embed/>
                </p:oleObj>
              </mc:Choice>
              <mc:Fallback>
                <p:oleObj name="Equation" r:id="rId3" imgW="2908080" imgH="330120" progId="Equation.DSMT4">
                  <p:embed/>
                  <p:pic>
                    <p:nvPicPr>
                      <p:cNvPr id="793607" name="Object 7"/>
                      <p:cNvPicPr>
                        <a:picLocks noChangeAspect="1" noChangeArrowheads="1"/>
                      </p:cNvPicPr>
                      <p:nvPr/>
                    </p:nvPicPr>
                    <p:blipFill>
                      <a:blip r:embed="rId4"/>
                      <a:srcRect/>
                      <a:stretch>
                        <a:fillRect/>
                      </a:stretch>
                    </p:blipFill>
                    <p:spPr bwMode="auto">
                      <a:xfrm>
                        <a:off x="1835697" y="1707654"/>
                        <a:ext cx="5112568" cy="602481"/>
                      </a:xfrm>
                      <a:prstGeom prst="rect">
                        <a:avLst/>
                      </a:prstGeom>
                      <a:noFill/>
                    </p:spPr>
                  </p:pic>
                </p:oleObj>
              </mc:Fallback>
            </mc:AlternateContent>
          </a:graphicData>
        </a:graphic>
      </p:graphicFrame>
      <p:sp>
        <p:nvSpPr>
          <p:cNvPr id="5" name="矩形 4"/>
          <p:cNvSpPr/>
          <p:nvPr/>
        </p:nvSpPr>
        <p:spPr>
          <a:xfrm>
            <a:off x="899592" y="2439347"/>
            <a:ext cx="32816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buFont typeface="Wingdings" panose="05000000000000000000" pitchFamily="2" charset="2"/>
              <a:buNone/>
            </a:pPr>
            <a:r>
              <a:rPr kumimoji="1" lang="zh-CN" altLang="zh-CN" sz="2000" b="1" dirty="0">
                <a:latin typeface="Times New Roman" panose="02020603050405020304" pitchFamily="18" charset="0"/>
                <a:ea typeface="楷体_GB2312" pitchFamily="49" charset="-122"/>
                <a:cs typeface="Times New Roman" panose="02020603050405020304" pitchFamily="18" charset="0"/>
              </a:rPr>
              <a:t>或在导电媒质内任意位置处</a:t>
            </a:r>
          </a:p>
        </p:txBody>
      </p:sp>
      <p:graphicFrame>
        <p:nvGraphicFramePr>
          <p:cNvPr id="6" name="Object 7"/>
          <p:cNvGraphicFramePr>
            <a:graphicFrameLocks noChangeAspect="1"/>
          </p:cNvGraphicFramePr>
          <p:nvPr>
            <p:extLst>
              <p:ext uri="{D42A27DB-BD31-4B8C-83A1-F6EECF244321}">
                <p14:modId xmlns:p14="http://schemas.microsoft.com/office/powerpoint/2010/main" val="3086046740"/>
              </p:ext>
            </p:extLst>
          </p:nvPr>
        </p:nvGraphicFramePr>
        <p:xfrm>
          <a:off x="2699792" y="3075806"/>
          <a:ext cx="3484562" cy="579437"/>
        </p:xfrm>
        <a:graphic>
          <a:graphicData uri="http://schemas.openxmlformats.org/presentationml/2006/ole">
            <mc:AlternateContent xmlns:mc="http://schemas.openxmlformats.org/markup-compatibility/2006">
              <mc:Choice xmlns:v="urn:schemas-microsoft-com:vml" Requires="v">
                <p:oleObj spid="_x0000_s44156" name="Equation" r:id="rId5" imgW="1981080" imgH="317160" progId="Equation.DSMT4">
                  <p:embed/>
                </p:oleObj>
              </mc:Choice>
              <mc:Fallback>
                <p:oleObj name="Equation" r:id="rId5" imgW="1981080" imgH="317160" progId="Equation.DSMT4">
                  <p:embed/>
                  <p:pic>
                    <p:nvPicPr>
                      <p:cNvPr id="4" name="Object 7"/>
                      <p:cNvPicPr>
                        <a:picLocks noChangeAspect="1" noChangeArrowheads="1"/>
                      </p:cNvPicPr>
                      <p:nvPr/>
                    </p:nvPicPr>
                    <p:blipFill>
                      <a:blip r:embed="rId6"/>
                      <a:srcRect/>
                      <a:stretch>
                        <a:fillRect/>
                      </a:stretch>
                    </p:blipFill>
                    <p:spPr bwMode="auto">
                      <a:xfrm>
                        <a:off x="2699792" y="3075806"/>
                        <a:ext cx="3484562" cy="579437"/>
                      </a:xfrm>
                      <a:prstGeom prst="rect">
                        <a:avLst/>
                      </a:prstGeom>
                      <a:noFill/>
                    </p:spPr>
                  </p:pic>
                </p:oleObj>
              </mc:Fallback>
            </mc:AlternateContent>
          </a:graphicData>
        </a:graphic>
      </p:graphicFrame>
      <p:grpSp>
        <p:nvGrpSpPr>
          <p:cNvPr id="13" name="组合 12"/>
          <p:cNvGrpSpPr/>
          <p:nvPr/>
        </p:nvGrpSpPr>
        <p:grpSpPr>
          <a:xfrm>
            <a:off x="251520" y="3860470"/>
            <a:ext cx="8712968" cy="1015663"/>
            <a:chOff x="251520" y="3860470"/>
            <a:chExt cx="8712968" cy="1015663"/>
          </a:xfrm>
        </p:grpSpPr>
        <p:grpSp>
          <p:nvGrpSpPr>
            <p:cNvPr id="8" name="组合 7">
              <a:extLst>
                <a:ext uri="{FF2B5EF4-FFF2-40B4-BE49-F238E27FC236}">
                  <a16:creationId xmlns:a16="http://schemas.microsoft.com/office/drawing/2014/main" id="{1132A36F-3961-4704-9F70-57A7CDD5F31B}"/>
                </a:ext>
              </a:extLst>
            </p:cNvPr>
            <p:cNvGrpSpPr/>
            <p:nvPr/>
          </p:nvGrpSpPr>
          <p:grpSpPr>
            <a:xfrm>
              <a:off x="251520" y="3860470"/>
              <a:ext cx="8712968" cy="1015663"/>
              <a:chOff x="750831" y="4011910"/>
              <a:chExt cx="8460777" cy="1015663"/>
            </a:xfrm>
          </p:grpSpPr>
          <p:sp>
            <p:nvSpPr>
              <p:cNvPr id="9" name="矩形 8">
                <a:extLst>
                  <a:ext uri="{FF2B5EF4-FFF2-40B4-BE49-F238E27FC236}">
                    <a16:creationId xmlns:a16="http://schemas.microsoft.com/office/drawing/2014/main" id="{23592DE2-3440-43C4-A2E9-198193EED21E}"/>
                  </a:ext>
                </a:extLst>
              </p:cNvPr>
              <p:cNvSpPr/>
              <p:nvPr/>
            </p:nvSpPr>
            <p:spPr>
              <a:xfrm>
                <a:off x="1609591" y="4011910"/>
                <a:ext cx="7602017" cy="1015663"/>
              </a:xfrm>
              <a:prstGeom prst="rect">
                <a:avLst/>
              </a:prstGeom>
            </p:spPr>
            <p:txBody>
              <a:bodyPr wrap="square">
                <a:spAutoFit/>
              </a:bodyPr>
              <a:lstStyle/>
              <a:p>
                <a:pPr>
                  <a:lnSpc>
                    <a:spcPct val="150000"/>
                  </a:lnSpc>
                  <a:spcBef>
                    <a:spcPts val="600"/>
                  </a:spcBef>
                  <a:spcAft>
                    <a:spcPts val="600"/>
                  </a:spcAft>
                </a:pPr>
                <a:r>
                  <a:rPr lang="zh-CN" altLang="en-US" sz="2000" b="1" dirty="0">
                    <a:solidFill>
                      <a:srgbClr val="F87A24"/>
                    </a:solidFill>
                    <a:latin typeface="Times New Roman" panose="02020603050405020304" pitchFamily="18" charset="0"/>
                    <a:cs typeface="Times New Roman" panose="02020603050405020304" pitchFamily="18" charset="0"/>
                  </a:rPr>
                  <a:t>体积</a:t>
                </a:r>
                <a:r>
                  <a:rPr lang="en-US" altLang="zh-CN" sz="2000" b="1" dirty="0">
                    <a:solidFill>
                      <a:srgbClr val="F87A24"/>
                    </a:solidFill>
                    <a:latin typeface="Times New Roman" panose="02020603050405020304" pitchFamily="18" charset="0"/>
                    <a:cs typeface="Times New Roman" panose="02020603050405020304" pitchFamily="18" charset="0"/>
                  </a:rPr>
                  <a:t>V</a:t>
                </a:r>
                <a:r>
                  <a:rPr lang="zh-CN" altLang="en-US" sz="2000" b="1" dirty="0">
                    <a:solidFill>
                      <a:srgbClr val="F87A24"/>
                    </a:solidFill>
                    <a:latin typeface="Times New Roman" panose="02020603050405020304" pitchFamily="18" charset="0"/>
                    <a:cs typeface="Times New Roman" panose="02020603050405020304" pitchFamily="18" charset="0"/>
                  </a:rPr>
                  <a:t>中导电媒质的功率损耗等于从其包围面进入该体积的功率流，并且功率损耗</a:t>
                </a:r>
                <a:r>
                  <a:rPr lang="zh-CN" altLang="en-US" sz="2000" b="1" dirty="0" smtClean="0">
                    <a:solidFill>
                      <a:srgbClr val="F87A24"/>
                    </a:solidFill>
                    <a:latin typeface="Times New Roman" panose="02020603050405020304" pitchFamily="18" charset="0"/>
                    <a:cs typeface="Times New Roman" panose="02020603050405020304" pitchFamily="18" charset="0"/>
                  </a:rPr>
                  <a:t>体密度              </a:t>
                </a:r>
                <a:r>
                  <a:rPr lang="zh-CN" altLang="en-US" sz="2000" b="1" dirty="0">
                    <a:solidFill>
                      <a:srgbClr val="F87A24"/>
                    </a:solidFill>
                    <a:latin typeface="Times New Roman" panose="02020603050405020304" pitchFamily="18" charset="0"/>
                    <a:cs typeface="Times New Roman" panose="02020603050405020304" pitchFamily="18" charset="0"/>
                  </a:rPr>
                  <a:t>是能流密度</a:t>
                </a:r>
                <a:r>
                  <a:rPr lang="zh-CN" altLang="en-US" sz="2000" b="1" dirty="0" smtClean="0">
                    <a:solidFill>
                      <a:srgbClr val="F87A24"/>
                    </a:solidFill>
                    <a:latin typeface="Times New Roman" panose="02020603050405020304" pitchFamily="18" charset="0"/>
                    <a:cs typeface="Times New Roman" panose="02020603050405020304" pitchFamily="18" charset="0"/>
                  </a:rPr>
                  <a:t>矢量     </a:t>
                </a:r>
                <a:r>
                  <a:rPr lang="zh-CN" altLang="en-US" sz="2000" b="1" dirty="0">
                    <a:solidFill>
                      <a:srgbClr val="F87A24"/>
                    </a:solidFill>
                    <a:latin typeface="Times New Roman" panose="02020603050405020304" pitchFamily="18" charset="0"/>
                    <a:cs typeface="Times New Roman" panose="02020603050405020304" pitchFamily="18" charset="0"/>
                  </a:rPr>
                  <a:t>的散度源（漏）。</a:t>
                </a:r>
              </a:p>
            </p:txBody>
          </p:sp>
          <p:sp>
            <p:nvSpPr>
              <p:cNvPr id="10" name="动作按钮: 信息 10">
                <a:hlinkClick r:id="" action="ppaction://noaction" highlightClick="1"/>
                <a:extLst>
                  <a:ext uri="{FF2B5EF4-FFF2-40B4-BE49-F238E27FC236}">
                    <a16:creationId xmlns:a16="http://schemas.microsoft.com/office/drawing/2014/main" id="{30CDAC6E-1E3C-4FF2-A699-6854AC8F957D}"/>
                  </a:ext>
                </a:extLst>
              </p:cNvPr>
              <p:cNvSpPr/>
              <p:nvPr/>
            </p:nvSpPr>
            <p:spPr>
              <a:xfrm>
                <a:off x="750831" y="409525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latin typeface="Times New Roman" panose="02020603050405020304" pitchFamily="18" charset="0"/>
                  <a:cs typeface="Times New Roman" panose="02020603050405020304" pitchFamily="18" charset="0"/>
                </a:endParaRPr>
              </a:p>
            </p:txBody>
          </p:sp>
        </p:grpSp>
        <p:graphicFrame>
          <p:nvGraphicFramePr>
            <p:cNvPr id="11" name="Object 7"/>
            <p:cNvGraphicFramePr>
              <a:graphicFrameLocks noChangeAspect="1"/>
            </p:cNvGraphicFramePr>
            <p:nvPr>
              <p:extLst>
                <p:ext uri="{D42A27DB-BD31-4B8C-83A1-F6EECF244321}">
                  <p14:modId xmlns:p14="http://schemas.microsoft.com/office/powerpoint/2010/main" val="4101198151"/>
                </p:ext>
              </p:extLst>
            </p:nvPr>
          </p:nvGraphicFramePr>
          <p:xfrm>
            <a:off x="3563888" y="4371950"/>
            <a:ext cx="893358" cy="503981"/>
          </p:xfrm>
          <a:graphic>
            <a:graphicData uri="http://schemas.openxmlformats.org/presentationml/2006/ole">
              <mc:AlternateContent xmlns:mc="http://schemas.openxmlformats.org/markup-compatibility/2006">
                <mc:Choice xmlns:v="urn:schemas-microsoft-com:vml" Requires="v">
                  <p:oleObj spid="_x0000_s44157" name="Equation" r:id="rId7" imgW="583920" imgH="317160" progId="Equation.DSMT4">
                    <p:embed/>
                  </p:oleObj>
                </mc:Choice>
                <mc:Fallback>
                  <p:oleObj name="Equation" r:id="rId7" imgW="583920" imgH="317160" progId="Equation.DSMT4">
                    <p:embed/>
                    <p:pic>
                      <p:nvPicPr>
                        <p:cNvPr id="6" name="Object 7"/>
                        <p:cNvPicPr>
                          <a:picLocks noChangeAspect="1" noChangeArrowheads="1"/>
                        </p:cNvPicPr>
                        <p:nvPr/>
                      </p:nvPicPr>
                      <p:blipFill>
                        <a:blip r:embed="rId8"/>
                        <a:srcRect/>
                        <a:stretch>
                          <a:fillRect/>
                        </a:stretch>
                      </p:blipFill>
                      <p:spPr bwMode="auto">
                        <a:xfrm>
                          <a:off x="3563888" y="4371950"/>
                          <a:ext cx="893358" cy="503981"/>
                        </a:xfrm>
                        <a:prstGeom prst="rect">
                          <a:avLst/>
                        </a:prstGeom>
                        <a:noFill/>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125952440"/>
                </p:ext>
              </p:extLst>
            </p:nvPr>
          </p:nvGraphicFramePr>
          <p:xfrm>
            <a:off x="6270625" y="4452938"/>
            <a:ext cx="233363" cy="341312"/>
          </p:xfrm>
          <a:graphic>
            <a:graphicData uri="http://schemas.openxmlformats.org/presentationml/2006/ole">
              <mc:AlternateContent xmlns:mc="http://schemas.openxmlformats.org/markup-compatibility/2006">
                <mc:Choice xmlns:v="urn:schemas-microsoft-com:vml" Requires="v">
                  <p:oleObj spid="_x0000_s44158" name="Equation" r:id="rId9" imgW="152280" imgH="215640" progId="Equation.DSMT4">
                    <p:embed/>
                  </p:oleObj>
                </mc:Choice>
                <mc:Fallback>
                  <p:oleObj name="Equation" r:id="rId9" imgW="152280" imgH="215640" progId="Equation.DSMT4">
                    <p:embed/>
                    <p:pic>
                      <p:nvPicPr>
                        <p:cNvPr id="11" name="Object 7"/>
                        <p:cNvPicPr>
                          <a:picLocks noChangeAspect="1" noChangeArrowheads="1"/>
                        </p:cNvPicPr>
                        <p:nvPr/>
                      </p:nvPicPr>
                      <p:blipFill>
                        <a:blip r:embed="rId10"/>
                        <a:srcRect/>
                        <a:stretch>
                          <a:fillRect/>
                        </a:stretch>
                      </p:blipFill>
                      <p:spPr bwMode="auto">
                        <a:xfrm>
                          <a:off x="6270625" y="4452938"/>
                          <a:ext cx="233363" cy="341312"/>
                        </a:xfrm>
                        <a:prstGeom prst="rect">
                          <a:avLst/>
                        </a:prstGeom>
                        <a:noFill/>
                      </p:spPr>
                    </p:pic>
                  </p:oleObj>
                </mc:Fallback>
              </mc:AlternateContent>
            </a:graphicData>
          </a:graphic>
        </p:graphicFrame>
      </p:grpSp>
    </p:spTree>
    <p:extLst>
      <p:ext uri="{BB962C8B-B14F-4D97-AF65-F5344CB8AC3E}">
        <p14:creationId xmlns:p14="http://schemas.microsoft.com/office/powerpoint/2010/main" val="30750344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22" presetClass="entr" presetSubtype="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523" y="267494"/>
            <a:ext cx="1895981" cy="1872208"/>
          </a:xfrm>
          <a:prstGeom prst="rect">
            <a:avLst/>
          </a:prstGeom>
          <a:noFill/>
        </p:spPr>
      </p:pic>
      <p:sp>
        <p:nvSpPr>
          <p:cNvPr id="3"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88052"/>
            <a:ext cx="7128792" cy="256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smtClean="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以理想导体圆盘为极板的电容器中心区域，有一圆柱形电阻棒，如图所示。圆盘的半径</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为</a:t>
            </a:r>
            <a:r>
              <a:rPr kumimoji="1" lang="en-US" altLang="zh-CN" sz="2200" i="1" dirty="0" smtClean="0">
                <a:solidFill>
                  <a:schemeClr val="tx1"/>
                </a:solidFill>
                <a:latin typeface="Times New Roman" panose="02020603050405020304" pitchFamily="18" charset="0"/>
                <a:ea typeface="+mn-ea"/>
                <a:cs typeface="Times New Roman" panose="02020603050405020304" pitchFamily="18" charset="0"/>
              </a:rPr>
              <a:t>b</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电容器两圆盘间距</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为</a:t>
            </a:r>
            <a:r>
              <a:rPr kumimoji="1" lang="en-US" altLang="zh-CN" sz="2200" i="1" dirty="0" smtClean="0">
                <a:solidFill>
                  <a:schemeClr val="tx1"/>
                </a:solidFill>
                <a:latin typeface="Times New Roman" panose="02020603050405020304" pitchFamily="18" charset="0"/>
                <a:ea typeface="+mn-ea"/>
                <a:cs typeface="Times New Roman" panose="02020603050405020304" pitchFamily="18" charset="0"/>
              </a:rPr>
              <a:t>d</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电阻棒的半径</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为</a:t>
            </a:r>
            <a:r>
              <a:rPr kumimoji="1" lang="en-US" altLang="zh-CN" sz="2200" i="1" dirty="0" smtClean="0">
                <a:solidFill>
                  <a:schemeClr val="tx1"/>
                </a:solidFill>
                <a:latin typeface="Times New Roman" panose="02020603050405020304" pitchFamily="18" charset="0"/>
                <a:ea typeface="+mn-ea"/>
                <a:cs typeface="Times New Roman" panose="02020603050405020304" pitchFamily="18" charset="0"/>
              </a:rPr>
              <a:t>a</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电导率</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为</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若电容器加</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电压</a:t>
            </a:r>
            <a:r>
              <a:rPr kumimoji="1" lang="en-US" altLang="zh-CN" sz="2200" i="1" dirty="0" smtClean="0">
                <a:solidFill>
                  <a:schemeClr val="tx1"/>
                </a:solidFill>
                <a:latin typeface="Times New Roman" panose="02020603050405020304" pitchFamily="18" charset="0"/>
                <a:ea typeface="+mn-ea"/>
                <a:cs typeface="Times New Roman" panose="02020603050405020304" pitchFamily="18" charset="0"/>
              </a:rPr>
              <a:t>U</a:t>
            </a:r>
            <a:r>
              <a:rPr kumimoji="1" lang="zh-CN" altLang="en-US" sz="2200" dirty="0" smtClean="0">
                <a:solidFill>
                  <a:schemeClr val="tx1"/>
                </a:solidFill>
                <a:latin typeface="Times New Roman" panose="02020603050405020304" pitchFamily="18" charset="0"/>
                <a:ea typeface="+mn-ea"/>
                <a:cs typeface="Times New Roman" panose="02020603050405020304" pitchFamily="18" charset="0"/>
              </a:rPr>
              <a:t>后</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，求电容器中的电磁场，并分析其中功率流与损耗功率的关系。</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15" name="Rectangle 74"/>
          <p:cNvSpPr>
            <a:spLocks noChangeArrowheads="1"/>
          </p:cNvSpPr>
          <p:nvPr/>
        </p:nvSpPr>
        <p:spPr bwMode="auto">
          <a:xfrm>
            <a:off x="177036" y="2769190"/>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kumimoji="1" lang="en-US" altLang="zh-CN"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a:off x="897116" y="2778482"/>
            <a:ext cx="5763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zh-CN" b="1" dirty="0">
                <a:latin typeface="Times New Roman" panose="02020603050405020304" pitchFamily="18" charset="0"/>
                <a:ea typeface="宋体" panose="02010600030101010101" pitchFamily="2" charset="-122"/>
                <a:cs typeface="Times New Roman" panose="02020603050405020304" pitchFamily="18" charset="0"/>
              </a:rPr>
              <a:t>建立圆柱坐标系，该问题为轴对称的一维问题，所以得</a:t>
            </a:r>
            <a:endParaRPr kumimoji="1"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 name="Object 7"/>
          <p:cNvGraphicFramePr>
            <a:graphicFrameLocks noChangeAspect="1"/>
          </p:cNvGraphicFramePr>
          <p:nvPr>
            <p:extLst>
              <p:ext uri="{D42A27DB-BD31-4B8C-83A1-F6EECF244321}">
                <p14:modId xmlns:p14="http://schemas.microsoft.com/office/powerpoint/2010/main" val="4126609908"/>
              </p:ext>
            </p:extLst>
          </p:nvPr>
        </p:nvGraphicFramePr>
        <p:xfrm>
          <a:off x="3059832" y="3075806"/>
          <a:ext cx="2524125" cy="741362"/>
        </p:xfrm>
        <a:graphic>
          <a:graphicData uri="http://schemas.openxmlformats.org/presentationml/2006/ole">
            <mc:AlternateContent xmlns:mc="http://schemas.openxmlformats.org/markup-compatibility/2006">
              <mc:Choice xmlns:v="urn:schemas-microsoft-com:vml" Requires="v">
                <p:oleObj spid="_x0000_s48200" name="Equation" r:id="rId4" imgW="1434960" imgH="406080" progId="Equation.DSMT4">
                  <p:embed/>
                </p:oleObj>
              </mc:Choice>
              <mc:Fallback>
                <p:oleObj name="Equation" r:id="rId4" imgW="1434960" imgH="406080" progId="Equation.DSMT4">
                  <p:embed/>
                  <p:pic>
                    <p:nvPicPr>
                      <p:cNvPr id="6" name="Object 7"/>
                      <p:cNvPicPr>
                        <a:picLocks noChangeAspect="1" noChangeArrowheads="1"/>
                      </p:cNvPicPr>
                      <p:nvPr/>
                    </p:nvPicPr>
                    <p:blipFill>
                      <a:blip r:embed="rId5"/>
                      <a:srcRect/>
                      <a:stretch>
                        <a:fillRect/>
                      </a:stretch>
                    </p:blipFill>
                    <p:spPr bwMode="auto">
                      <a:xfrm>
                        <a:off x="3059832" y="3075806"/>
                        <a:ext cx="2524125" cy="741362"/>
                      </a:xfrm>
                      <a:prstGeom prst="rect">
                        <a:avLst/>
                      </a:prstGeom>
                      <a:noFill/>
                    </p:spPr>
                  </p:pic>
                </p:oleObj>
              </mc:Fallback>
            </mc:AlternateContent>
          </a:graphicData>
        </a:graphic>
      </p:graphicFrame>
      <p:sp>
        <p:nvSpPr>
          <p:cNvPr id="18" name="矩形 17"/>
          <p:cNvSpPr/>
          <p:nvPr/>
        </p:nvSpPr>
        <p:spPr>
          <a:xfrm>
            <a:off x="899592" y="3795886"/>
            <a:ext cx="3416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zh-CN" b="1" dirty="0">
                <a:latin typeface="Times New Roman" panose="02020603050405020304" pitchFamily="18" charset="0"/>
                <a:ea typeface="宋体" panose="02010600030101010101" pitchFamily="2" charset="-122"/>
                <a:cs typeface="Times New Roman" panose="02020603050405020304" pitchFamily="18" charset="0"/>
              </a:rPr>
              <a:t>因此电阻棒内的电流密度矢量为</a:t>
            </a:r>
          </a:p>
        </p:txBody>
      </p:sp>
      <p:graphicFrame>
        <p:nvGraphicFramePr>
          <p:cNvPr id="19" name="Object 7"/>
          <p:cNvGraphicFramePr>
            <a:graphicFrameLocks noChangeAspect="1"/>
          </p:cNvGraphicFramePr>
          <p:nvPr>
            <p:extLst>
              <p:ext uri="{D42A27DB-BD31-4B8C-83A1-F6EECF244321}">
                <p14:modId xmlns:p14="http://schemas.microsoft.com/office/powerpoint/2010/main" val="3260390747"/>
              </p:ext>
            </p:extLst>
          </p:nvPr>
        </p:nvGraphicFramePr>
        <p:xfrm>
          <a:off x="2885157" y="4134644"/>
          <a:ext cx="3775075" cy="741362"/>
        </p:xfrm>
        <a:graphic>
          <a:graphicData uri="http://schemas.openxmlformats.org/presentationml/2006/ole">
            <mc:AlternateContent xmlns:mc="http://schemas.openxmlformats.org/markup-compatibility/2006">
              <mc:Choice xmlns:v="urn:schemas-microsoft-com:vml" Requires="v">
                <p:oleObj spid="_x0000_s48201" name="Equation" r:id="rId6" imgW="2145960" imgH="406080" progId="Equation.DSMT4">
                  <p:embed/>
                </p:oleObj>
              </mc:Choice>
              <mc:Fallback>
                <p:oleObj name="Equation" r:id="rId6" imgW="2145960" imgH="406080" progId="Equation.DSMT4">
                  <p:embed/>
                  <p:pic>
                    <p:nvPicPr>
                      <p:cNvPr id="17" name="Object 7"/>
                      <p:cNvPicPr>
                        <a:picLocks noChangeAspect="1" noChangeArrowheads="1"/>
                      </p:cNvPicPr>
                      <p:nvPr/>
                    </p:nvPicPr>
                    <p:blipFill>
                      <a:blip r:embed="rId7"/>
                      <a:srcRect/>
                      <a:stretch>
                        <a:fillRect/>
                      </a:stretch>
                    </p:blipFill>
                    <p:spPr bwMode="auto">
                      <a:xfrm>
                        <a:off x="2885157" y="4134644"/>
                        <a:ext cx="3775075" cy="741362"/>
                      </a:xfrm>
                      <a:prstGeom prst="rect">
                        <a:avLst/>
                      </a:prstGeom>
                      <a:noFill/>
                    </p:spPr>
                  </p:pic>
                </p:oleObj>
              </mc:Fallback>
            </mc:AlternateContent>
          </a:graphicData>
        </a:graphic>
      </p:graphicFrame>
    </p:spTree>
    <p:extLst>
      <p:ext uri="{BB962C8B-B14F-4D97-AF65-F5344CB8AC3E}">
        <p14:creationId xmlns:p14="http://schemas.microsoft.com/office/powerpoint/2010/main" val="28779804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258202"/>
            <a:ext cx="27414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en-US" b="1" dirty="0">
                <a:latin typeface="Times New Roman" panose="02020603050405020304" pitchFamily="18" charset="0"/>
                <a:cs typeface="Times New Roman" panose="02020603050405020304" pitchFamily="18" charset="0"/>
              </a:rPr>
              <a:t>于是电阻棒内的总电流为</a:t>
            </a:r>
            <a:endParaRPr kumimoji="1" lang="zh-CN"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Object 7"/>
          <p:cNvGraphicFramePr>
            <a:graphicFrameLocks noChangeAspect="1"/>
          </p:cNvGraphicFramePr>
          <p:nvPr>
            <p:extLst>
              <p:ext uri="{D42A27DB-BD31-4B8C-83A1-F6EECF244321}">
                <p14:modId xmlns:p14="http://schemas.microsoft.com/office/powerpoint/2010/main" val="3542285015"/>
              </p:ext>
            </p:extLst>
          </p:nvPr>
        </p:nvGraphicFramePr>
        <p:xfrm>
          <a:off x="3095501" y="585450"/>
          <a:ext cx="2635250" cy="765175"/>
        </p:xfrm>
        <a:graphic>
          <a:graphicData uri="http://schemas.openxmlformats.org/presentationml/2006/ole">
            <mc:AlternateContent xmlns:mc="http://schemas.openxmlformats.org/markup-compatibility/2006">
              <mc:Choice xmlns:v="urn:schemas-microsoft-com:vml" Requires="v">
                <p:oleObj spid="_x0000_s49241" name="Equation" r:id="rId3" imgW="1498320" imgH="419040" progId="Equation.DSMT4">
                  <p:embed/>
                </p:oleObj>
              </mc:Choice>
              <mc:Fallback>
                <p:oleObj name="Equation" r:id="rId3" imgW="1498320" imgH="419040" progId="Equation.DSMT4">
                  <p:embed/>
                  <p:pic>
                    <p:nvPicPr>
                      <p:cNvPr id="19" name="Object 7"/>
                      <p:cNvPicPr>
                        <a:picLocks noChangeAspect="1" noChangeArrowheads="1"/>
                      </p:cNvPicPr>
                      <p:nvPr/>
                    </p:nvPicPr>
                    <p:blipFill>
                      <a:blip r:embed="rId4"/>
                      <a:srcRect/>
                      <a:stretch>
                        <a:fillRect/>
                      </a:stretch>
                    </p:blipFill>
                    <p:spPr bwMode="auto">
                      <a:xfrm>
                        <a:off x="3095501" y="585450"/>
                        <a:ext cx="2635250" cy="765175"/>
                      </a:xfrm>
                      <a:prstGeom prst="rect">
                        <a:avLst/>
                      </a:prstGeom>
                      <a:noFill/>
                    </p:spPr>
                  </p:pic>
                </p:oleObj>
              </mc:Fallback>
            </mc:AlternateContent>
          </a:graphicData>
        </a:graphic>
      </p:graphicFrame>
      <p:grpSp>
        <p:nvGrpSpPr>
          <p:cNvPr id="9" name="组合 8"/>
          <p:cNvGrpSpPr/>
          <p:nvPr/>
        </p:nvGrpSpPr>
        <p:grpSpPr>
          <a:xfrm>
            <a:off x="6381608" y="843558"/>
            <a:ext cx="2222840" cy="439736"/>
            <a:chOff x="3275856" y="2348038"/>
            <a:chExt cx="2222840" cy="439736"/>
          </a:xfrm>
        </p:grpSpPr>
        <p:sp>
          <p:nvSpPr>
            <p:cNvPr id="7" name="矩形 6"/>
            <p:cNvSpPr/>
            <p:nvPr/>
          </p:nvSpPr>
          <p:spPr>
            <a:xfrm>
              <a:off x="3645304" y="2387084"/>
              <a:ext cx="1853392" cy="369332"/>
            </a:xfrm>
            <a:prstGeom prst="rect">
              <a:avLst/>
            </a:prstGeom>
          </p:spPr>
          <p:txBody>
            <a:bodyPr wrap="none">
              <a:spAutoFit/>
            </a:bodyPr>
            <a:lstStyle/>
            <a:p>
              <a:r>
                <a:rPr lang="zh-CN" altLang="en-US" dirty="0"/>
                <a:t> 为电阻棒的电导</a:t>
              </a:r>
            </a:p>
          </p:txBody>
        </p:sp>
        <mc:AlternateContent xmlns:mc="http://schemas.openxmlformats.org/markup-compatibility/2006" xmlns:a14="http://schemas.microsoft.com/office/drawing/2010/main">
          <mc:Choice Requires="a14">
            <p:sp>
              <p:nvSpPr>
                <p:cNvPr id="8" name="矩形 7"/>
                <p:cNvSpPr/>
                <p:nvPr/>
              </p:nvSpPr>
              <p:spPr>
                <a:xfrm>
                  <a:off x="3275856" y="2348038"/>
                  <a:ext cx="623825"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0">
                                <a:latin typeface="Cambria Math" panose="02040503050406030204" pitchFamily="18" charset="0"/>
                              </a:rPr>
                              <m:t>棒</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275856" y="2348038"/>
                  <a:ext cx="623825" cy="439736"/>
                </a:xfrm>
                <a:prstGeom prst="rect">
                  <a:avLst/>
                </a:prstGeom>
                <a:blipFill>
                  <a:blip r:embed="rId5"/>
                  <a:stretch>
                    <a:fillRect b="-13699"/>
                  </a:stretch>
                </a:blipFill>
              </p:spPr>
              <p:txBody>
                <a:bodyPr/>
                <a:lstStyle/>
                <a:p>
                  <a:r>
                    <a:rPr lang="zh-CN" altLang="en-US">
                      <a:noFill/>
                    </a:rPr>
                    <a:t> </a:t>
                  </a:r>
                </a:p>
              </p:txBody>
            </p:sp>
          </mc:Fallback>
        </mc:AlternateContent>
      </p:grpSp>
      <p:sp>
        <p:nvSpPr>
          <p:cNvPr id="10" name="矩形 9"/>
          <p:cNvSpPr/>
          <p:nvPr/>
        </p:nvSpPr>
        <p:spPr>
          <a:xfrm>
            <a:off x="683568" y="1347614"/>
            <a:ext cx="5763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en-US" b="1" dirty="0">
                <a:latin typeface="Times New Roman" panose="02020603050405020304" pitchFamily="18" charset="0"/>
                <a:cs typeface="Times New Roman" panose="02020603050405020304" pitchFamily="18" charset="0"/>
              </a:rPr>
              <a:t>根据安培环路定律可得电容器内各区域的磁场分布，为</a:t>
            </a:r>
            <a:endParaRPr kumimoji="1" lang="zh-CN"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1" name="Object 7"/>
          <p:cNvGraphicFramePr>
            <a:graphicFrameLocks noChangeAspect="1"/>
          </p:cNvGraphicFramePr>
          <p:nvPr>
            <p:extLst>
              <p:ext uri="{D42A27DB-BD31-4B8C-83A1-F6EECF244321}">
                <p14:modId xmlns:p14="http://schemas.microsoft.com/office/powerpoint/2010/main" val="502328205"/>
              </p:ext>
            </p:extLst>
          </p:nvPr>
        </p:nvGraphicFramePr>
        <p:xfrm>
          <a:off x="1979712" y="1635646"/>
          <a:ext cx="5626100" cy="1577975"/>
        </p:xfrm>
        <a:graphic>
          <a:graphicData uri="http://schemas.openxmlformats.org/presentationml/2006/ole">
            <mc:AlternateContent xmlns:mc="http://schemas.openxmlformats.org/markup-compatibility/2006">
              <mc:Choice xmlns:v="urn:schemas-microsoft-com:vml" Requires="v">
                <p:oleObj spid="_x0000_s49242" name="Equation" r:id="rId6" imgW="3200400" imgH="863280" progId="Equation.DSMT4">
                  <p:embed/>
                </p:oleObj>
              </mc:Choice>
              <mc:Fallback>
                <p:oleObj name="Equation" r:id="rId6" imgW="3200400" imgH="863280" progId="Equation.DSMT4">
                  <p:embed/>
                  <p:pic>
                    <p:nvPicPr>
                      <p:cNvPr id="3" name="Object 7"/>
                      <p:cNvPicPr>
                        <a:picLocks noChangeAspect="1" noChangeArrowheads="1"/>
                      </p:cNvPicPr>
                      <p:nvPr/>
                    </p:nvPicPr>
                    <p:blipFill>
                      <a:blip r:embed="rId7"/>
                      <a:srcRect/>
                      <a:stretch>
                        <a:fillRect/>
                      </a:stretch>
                    </p:blipFill>
                    <p:spPr bwMode="auto">
                      <a:xfrm>
                        <a:off x="1979712" y="1635646"/>
                        <a:ext cx="5626100" cy="1577975"/>
                      </a:xfrm>
                      <a:prstGeom prst="rect">
                        <a:avLst/>
                      </a:prstGeom>
                      <a:noFill/>
                    </p:spPr>
                  </p:pic>
                </p:oleObj>
              </mc:Fallback>
            </mc:AlternateContent>
          </a:graphicData>
        </a:graphic>
      </p:graphicFrame>
      <p:sp>
        <p:nvSpPr>
          <p:cNvPr id="13" name="矩形 12"/>
          <p:cNvSpPr/>
          <p:nvPr/>
        </p:nvSpPr>
        <p:spPr>
          <a:xfrm>
            <a:off x="683568" y="3219822"/>
            <a:ext cx="32063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en-US" b="1" dirty="0">
                <a:latin typeface="Times New Roman" panose="02020603050405020304" pitchFamily="18" charset="0"/>
                <a:cs typeface="Times New Roman" panose="02020603050405020304" pitchFamily="18" charset="0"/>
              </a:rPr>
              <a:t>因此电容器中的坡印廷矢量为</a:t>
            </a:r>
            <a:endParaRPr kumimoji="1" lang="zh-CN"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4" name="Object 7"/>
          <p:cNvGraphicFramePr>
            <a:graphicFrameLocks noChangeAspect="1"/>
          </p:cNvGraphicFramePr>
          <p:nvPr>
            <p:extLst>
              <p:ext uri="{D42A27DB-BD31-4B8C-83A1-F6EECF244321}">
                <p14:modId xmlns:p14="http://schemas.microsoft.com/office/powerpoint/2010/main" val="3848186821"/>
              </p:ext>
            </p:extLst>
          </p:nvPr>
        </p:nvGraphicFramePr>
        <p:xfrm>
          <a:off x="1810221" y="3442047"/>
          <a:ext cx="5426075" cy="1577975"/>
        </p:xfrm>
        <a:graphic>
          <a:graphicData uri="http://schemas.openxmlformats.org/presentationml/2006/ole">
            <mc:AlternateContent xmlns:mc="http://schemas.openxmlformats.org/markup-compatibility/2006">
              <mc:Choice xmlns:v="urn:schemas-microsoft-com:vml" Requires="v">
                <p:oleObj spid="_x0000_s49243" name="Equation" r:id="rId8" imgW="3085920" imgH="863280" progId="Equation.DSMT4">
                  <p:embed/>
                </p:oleObj>
              </mc:Choice>
              <mc:Fallback>
                <p:oleObj name="Equation" r:id="rId8" imgW="3085920" imgH="863280" progId="Equation.DSMT4">
                  <p:embed/>
                  <p:pic>
                    <p:nvPicPr>
                      <p:cNvPr id="11" name="Object 7"/>
                      <p:cNvPicPr>
                        <a:picLocks noChangeAspect="1" noChangeArrowheads="1"/>
                      </p:cNvPicPr>
                      <p:nvPr/>
                    </p:nvPicPr>
                    <p:blipFill>
                      <a:blip r:embed="rId9"/>
                      <a:srcRect/>
                      <a:stretch>
                        <a:fillRect/>
                      </a:stretch>
                    </p:blipFill>
                    <p:spPr bwMode="auto">
                      <a:xfrm>
                        <a:off x="1810221" y="3442047"/>
                        <a:ext cx="5426075" cy="1577975"/>
                      </a:xfrm>
                      <a:prstGeom prst="rect">
                        <a:avLst/>
                      </a:prstGeom>
                      <a:noFill/>
                    </p:spPr>
                  </p:pic>
                </p:oleObj>
              </mc:Fallback>
            </mc:AlternateContent>
          </a:graphicData>
        </a:graphic>
      </p:graphicFrame>
    </p:spTree>
    <p:extLst>
      <p:ext uri="{BB962C8B-B14F-4D97-AF65-F5344CB8AC3E}">
        <p14:creationId xmlns:p14="http://schemas.microsoft.com/office/powerpoint/2010/main" val="14934458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95486"/>
            <a:ext cx="4108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zh-CN" b="1" dirty="0">
                <a:latin typeface="Times New Roman" panose="02020603050405020304" pitchFamily="18" charset="0"/>
                <a:cs typeface="Times New Roman" panose="02020603050405020304" pitchFamily="18" charset="0"/>
              </a:rPr>
              <a:t>由此可得从电阻棒表面进入的总功率为</a:t>
            </a:r>
          </a:p>
        </p:txBody>
      </p:sp>
      <p:graphicFrame>
        <p:nvGraphicFramePr>
          <p:cNvPr id="3" name="Object 7"/>
          <p:cNvGraphicFramePr>
            <a:graphicFrameLocks noChangeAspect="1"/>
          </p:cNvGraphicFramePr>
          <p:nvPr>
            <p:extLst>
              <p:ext uri="{D42A27DB-BD31-4B8C-83A1-F6EECF244321}">
                <p14:modId xmlns:p14="http://schemas.microsoft.com/office/powerpoint/2010/main" val="2635892163"/>
              </p:ext>
            </p:extLst>
          </p:nvPr>
        </p:nvGraphicFramePr>
        <p:xfrm>
          <a:off x="1979712" y="699542"/>
          <a:ext cx="4889500" cy="555625"/>
        </p:xfrm>
        <a:graphic>
          <a:graphicData uri="http://schemas.openxmlformats.org/presentationml/2006/ole">
            <mc:AlternateContent xmlns:mc="http://schemas.openxmlformats.org/markup-compatibility/2006">
              <mc:Choice xmlns:v="urn:schemas-microsoft-com:vml" Requires="v">
                <p:oleObj spid="_x0000_s50289" name="Equation" r:id="rId3" imgW="2781000" imgH="304560" progId="Equation.DSMT4">
                  <p:embed/>
                </p:oleObj>
              </mc:Choice>
              <mc:Fallback>
                <p:oleObj name="Equation" r:id="rId3" imgW="2781000" imgH="304560" progId="Equation.DSMT4">
                  <p:embed/>
                  <p:pic>
                    <p:nvPicPr>
                      <p:cNvPr id="11" name="Object 7"/>
                      <p:cNvPicPr>
                        <a:picLocks noChangeAspect="1" noChangeArrowheads="1"/>
                      </p:cNvPicPr>
                      <p:nvPr/>
                    </p:nvPicPr>
                    <p:blipFill>
                      <a:blip r:embed="rId4"/>
                      <a:srcRect/>
                      <a:stretch>
                        <a:fillRect/>
                      </a:stretch>
                    </p:blipFill>
                    <p:spPr bwMode="auto">
                      <a:xfrm>
                        <a:off x="1979712" y="699542"/>
                        <a:ext cx="4889500" cy="555625"/>
                      </a:xfrm>
                      <a:prstGeom prst="rect">
                        <a:avLst/>
                      </a:prstGeom>
                      <a:noFill/>
                    </p:spPr>
                  </p:pic>
                </p:oleObj>
              </mc:Fallback>
            </mc:AlternateContent>
          </a:graphicData>
        </a:graphic>
      </p:graphicFrame>
      <p:sp>
        <p:nvSpPr>
          <p:cNvPr id="4" name="矩形 3"/>
          <p:cNvSpPr/>
          <p:nvPr/>
        </p:nvSpPr>
        <p:spPr>
          <a:xfrm>
            <a:off x="649386" y="1338322"/>
            <a:ext cx="22765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kumimoji="1" lang="zh-CN" altLang="en-US" b="1" dirty="0">
                <a:latin typeface="Times New Roman" panose="02020603050405020304" pitchFamily="18" charset="0"/>
                <a:cs typeface="Times New Roman" panose="02020603050405020304" pitchFamily="18" charset="0"/>
              </a:rPr>
              <a:t>坡印廷矢量的散度为</a:t>
            </a:r>
            <a:endParaRPr kumimoji="1" lang="zh-CN" altLang="zh-CN" b="1" dirty="0">
              <a:latin typeface="Times New Roman" panose="02020603050405020304" pitchFamily="18" charset="0"/>
              <a:cs typeface="Times New Roman" panose="02020603050405020304" pitchFamily="18" charset="0"/>
            </a:endParaRPr>
          </a:p>
        </p:txBody>
      </p:sp>
      <p:graphicFrame>
        <p:nvGraphicFramePr>
          <p:cNvPr id="5" name="Object 7"/>
          <p:cNvGraphicFramePr>
            <a:graphicFrameLocks noChangeAspect="1"/>
          </p:cNvGraphicFramePr>
          <p:nvPr>
            <p:extLst>
              <p:ext uri="{D42A27DB-BD31-4B8C-83A1-F6EECF244321}">
                <p14:modId xmlns:p14="http://schemas.microsoft.com/office/powerpoint/2010/main" val="1653749681"/>
              </p:ext>
            </p:extLst>
          </p:nvPr>
        </p:nvGraphicFramePr>
        <p:xfrm>
          <a:off x="1657498" y="1564382"/>
          <a:ext cx="5938838" cy="1295400"/>
        </p:xfrm>
        <a:graphic>
          <a:graphicData uri="http://schemas.openxmlformats.org/presentationml/2006/ole">
            <mc:AlternateContent xmlns:mc="http://schemas.openxmlformats.org/markup-compatibility/2006">
              <mc:Choice xmlns:v="urn:schemas-microsoft-com:vml" Requires="v">
                <p:oleObj spid="_x0000_s50290" name="Equation" r:id="rId5" imgW="3377880" imgH="711000" progId="Equation.DSMT4">
                  <p:embed/>
                </p:oleObj>
              </mc:Choice>
              <mc:Fallback>
                <p:oleObj name="Equation" r:id="rId5" imgW="3377880" imgH="711000" progId="Equation.DSMT4">
                  <p:embed/>
                  <p:pic>
                    <p:nvPicPr>
                      <p:cNvPr id="3" name="Object 7"/>
                      <p:cNvPicPr>
                        <a:picLocks noChangeAspect="1" noChangeArrowheads="1"/>
                      </p:cNvPicPr>
                      <p:nvPr/>
                    </p:nvPicPr>
                    <p:blipFill>
                      <a:blip r:embed="rId6"/>
                      <a:srcRect/>
                      <a:stretch>
                        <a:fillRect/>
                      </a:stretch>
                    </p:blipFill>
                    <p:spPr bwMode="auto">
                      <a:xfrm>
                        <a:off x="1657498" y="1564382"/>
                        <a:ext cx="5938838" cy="1295400"/>
                      </a:xfrm>
                      <a:prstGeom prst="rect">
                        <a:avLst/>
                      </a:prstGeom>
                      <a:noFill/>
                    </p:spPr>
                  </p:pic>
                </p:oleObj>
              </mc:Fallback>
            </mc:AlternateContent>
          </a:graphicData>
        </a:graphic>
      </p:graphicFrame>
      <p:grpSp>
        <p:nvGrpSpPr>
          <p:cNvPr id="11" name="组合 10"/>
          <p:cNvGrpSpPr/>
          <p:nvPr/>
        </p:nvGrpSpPr>
        <p:grpSpPr>
          <a:xfrm>
            <a:off x="4427984" y="2953276"/>
            <a:ext cx="4392488" cy="338554"/>
            <a:chOff x="4355976" y="4033396"/>
            <a:chExt cx="4392488" cy="338554"/>
          </a:xfrm>
        </p:grpSpPr>
        <p:graphicFrame>
          <p:nvGraphicFramePr>
            <p:cNvPr id="6" name="对象 5"/>
            <p:cNvGraphicFramePr>
              <a:graphicFrameLocks noChangeAspect="1"/>
            </p:cNvGraphicFramePr>
            <p:nvPr>
              <p:extLst>
                <p:ext uri="{D42A27DB-BD31-4B8C-83A1-F6EECF244321}">
                  <p14:modId xmlns:p14="http://schemas.microsoft.com/office/powerpoint/2010/main" val="1725961931"/>
                </p:ext>
              </p:extLst>
            </p:nvPr>
          </p:nvGraphicFramePr>
          <p:xfrm>
            <a:off x="5076056" y="4065022"/>
            <a:ext cx="281167" cy="282701"/>
          </p:xfrm>
          <a:graphic>
            <a:graphicData uri="http://schemas.openxmlformats.org/presentationml/2006/ole">
              <mc:AlternateContent xmlns:mc="http://schemas.openxmlformats.org/markup-compatibility/2006">
                <mc:Choice xmlns:v="urn:schemas-microsoft-com:vml" Requires="v">
                  <p:oleObj spid="_x0000_s50291" name="Equation" r:id="rId7" imgW="215713" imgH="241091" progId="Equation.DSMT4">
                    <p:embed/>
                  </p:oleObj>
                </mc:Choice>
                <mc:Fallback>
                  <p:oleObj name="Equation" r:id="rId7" imgW="215713" imgH="241091"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4065022"/>
                          <a:ext cx="281167" cy="282701"/>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12552878"/>
                </p:ext>
              </p:extLst>
            </p:nvPr>
          </p:nvGraphicFramePr>
          <p:xfrm>
            <a:off x="6978708" y="4065022"/>
            <a:ext cx="257588" cy="258993"/>
          </p:xfrm>
          <a:graphic>
            <a:graphicData uri="http://schemas.openxmlformats.org/presentationml/2006/ole">
              <mc:AlternateContent xmlns:mc="http://schemas.openxmlformats.org/markup-compatibility/2006">
                <mc:Choice xmlns:v="urn:schemas-microsoft-com:vml" Requires="v">
                  <p:oleObj spid="_x0000_s50292" name="Equation" r:id="rId9" imgW="215713" imgH="241091" progId="Equation.DSMT4">
                    <p:embed/>
                  </p:oleObj>
                </mc:Choice>
                <mc:Fallback>
                  <p:oleObj name="Equation" r:id="rId9" imgW="215713" imgH="241091"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8708" y="4065022"/>
                          <a:ext cx="257588" cy="258993"/>
                        </a:xfrm>
                        <a:prstGeom prst="rect">
                          <a:avLst/>
                        </a:prstGeom>
                        <a:noFill/>
                      </p:spPr>
                    </p:pic>
                  </p:oleObj>
                </mc:Fallback>
              </mc:AlternateContent>
            </a:graphicData>
          </a:graphic>
        </p:graphicFrame>
        <p:sp>
          <p:nvSpPr>
            <p:cNvPr id="9" name="Rectangle 7"/>
            <p:cNvSpPr>
              <a:spLocks noChangeArrowheads="1"/>
            </p:cNvSpPr>
            <p:nvPr/>
          </p:nvSpPr>
          <p:spPr bwMode="auto">
            <a:xfrm>
              <a:off x="4355976" y="4033396"/>
              <a:ext cx="43924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600" dirty="0">
                  <a:latin typeface="宋体" panose="02010600030101010101" pitchFamily="2" charset="-122"/>
                  <a:cs typeface="Times New Roman" panose="02020603050405020304" pitchFamily="18" charset="0"/>
                </a:rPr>
                <a:t>式</a:t>
              </a:r>
              <a:r>
                <a:rPr lang="zh-CN" altLang="en-US" sz="1600" dirty="0" smtClean="0">
                  <a:latin typeface="宋体" panose="02010600030101010101" pitchFamily="2" charset="-122"/>
                  <a:cs typeface="Times New Roman" panose="02020603050405020304" pitchFamily="18" charset="0"/>
                </a:rPr>
                <a:t>中</a:t>
              </a:r>
              <a:r>
                <a:rPr lang="en-US" altLang="zh-CN" sz="1600" dirty="0" smtClean="0">
                  <a:latin typeface="宋体" panose="02010600030101010101" pitchFamily="2" charset="-122"/>
                  <a:cs typeface="Times New Roman" panose="02020603050405020304" pitchFamily="18" charset="0"/>
                </a:rPr>
                <a:t>,    </a:t>
              </a:r>
              <a:r>
                <a:rPr kumimoji="0" lang="zh-CN" altLang="en-US" sz="160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为电阻棒的功耗，  </a:t>
              </a:r>
              <a:r>
                <a:rPr lang="zh-CN" altLang="en-US" sz="1600" dirty="0" smtClean="0">
                  <a:latin typeface="宋体" panose="02010600030101010101" pitchFamily="2" charset="-122"/>
                  <a:cs typeface="Times New Roman" panose="02020603050405020304" pitchFamily="18" charset="0"/>
                </a:rPr>
                <a:t>为</a:t>
              </a:r>
              <a:r>
                <a:rPr lang="zh-CN" altLang="en-US" sz="1600" dirty="0">
                  <a:latin typeface="宋体" panose="02010600030101010101" pitchFamily="2" charset="-122"/>
                  <a:cs typeface="Times New Roman" panose="02020603050405020304" pitchFamily="18" charset="0"/>
                </a:rPr>
                <a:t>电阻棒的</a:t>
              </a:r>
              <a:r>
                <a:rPr lang="zh-CN" altLang="en-US" sz="1600" dirty="0" smtClean="0">
                  <a:latin typeface="宋体" panose="02010600030101010101" pitchFamily="2" charset="-122"/>
                  <a:cs typeface="Times New Roman" panose="02020603050405020304" pitchFamily="18" charset="0"/>
                </a:rPr>
                <a:t>体积</a:t>
              </a:r>
              <a:endParaRPr kumimoji="0" lang="zh-CN" altLang="en-US" sz="1600" i="0" u="none" strike="noStrike" cap="none" normalizeH="0" baseline="0" dirty="0" smtClean="0">
                <a:ln>
                  <a:noFill/>
                </a:ln>
                <a:solidFill>
                  <a:schemeClr val="tx1"/>
                </a:solidFill>
                <a:effectLst/>
                <a:latin typeface="Arial" panose="020B0604020202020204" pitchFamily="34" charset="0"/>
              </a:endParaRPr>
            </a:p>
          </p:txBody>
        </p:sp>
      </p:grpSp>
      <p:grpSp>
        <p:nvGrpSpPr>
          <p:cNvPr id="28" name="组合 27">
            <a:extLst>
              <a:ext uri="{FF2B5EF4-FFF2-40B4-BE49-F238E27FC236}">
                <a16:creationId xmlns:a16="http://schemas.microsoft.com/office/drawing/2014/main" id="{1132A36F-3961-4704-9F70-57A7CDD5F31B}"/>
              </a:ext>
            </a:extLst>
          </p:cNvPr>
          <p:cNvGrpSpPr/>
          <p:nvPr/>
        </p:nvGrpSpPr>
        <p:grpSpPr>
          <a:xfrm>
            <a:off x="251520" y="3363838"/>
            <a:ext cx="8712968" cy="1701748"/>
            <a:chOff x="750831" y="4011910"/>
            <a:chExt cx="8460777" cy="1701748"/>
          </a:xfrm>
        </p:grpSpPr>
        <p:sp>
          <p:nvSpPr>
            <p:cNvPr id="31" name="矩形 30">
              <a:extLst>
                <a:ext uri="{FF2B5EF4-FFF2-40B4-BE49-F238E27FC236}">
                  <a16:creationId xmlns:a16="http://schemas.microsoft.com/office/drawing/2014/main" id="{23592DE2-3440-43C4-A2E9-198193EED21E}"/>
                </a:ext>
              </a:extLst>
            </p:cNvPr>
            <p:cNvSpPr/>
            <p:nvPr/>
          </p:nvSpPr>
          <p:spPr>
            <a:xfrm>
              <a:off x="1609591" y="4011910"/>
              <a:ext cx="7602017" cy="1701748"/>
            </a:xfrm>
            <a:prstGeom prst="rect">
              <a:avLst/>
            </a:prstGeom>
          </p:spPr>
          <p:txBody>
            <a:bodyPr wrap="square">
              <a:spAutoFit/>
            </a:bodyPr>
            <a:lstStyle/>
            <a:p>
              <a:pPr>
                <a:lnSpc>
                  <a:spcPct val="150000"/>
                </a:lnSpc>
                <a:spcBef>
                  <a:spcPts val="600"/>
                </a:spcBef>
                <a:spcAft>
                  <a:spcPts val="600"/>
                </a:spcAft>
              </a:pPr>
              <a:r>
                <a:rPr lang="zh-CN" altLang="en-US" b="1" dirty="0">
                  <a:solidFill>
                    <a:srgbClr val="F87A24"/>
                  </a:solidFill>
                  <a:latin typeface="Times New Roman" panose="02020603050405020304" pitchFamily="18" charset="0"/>
                  <a:cs typeface="Times New Roman" panose="02020603050405020304" pitchFamily="18" charset="0"/>
                </a:rPr>
                <a:t>坡印廷矢量的矢量线在非导体媒质区域连续，终止于导电媒质内；导体电阻的损耗功率来源于导体电阻以外周围空间中的功率流，而不是来源于通过极板流进导体的功率。因此，电磁功率是经由空间传递的，导体只起聚集并吸收电磁功率的作用。</a:t>
              </a:r>
            </a:p>
          </p:txBody>
        </p:sp>
        <p:sp>
          <p:nvSpPr>
            <p:cNvPr id="32" name="动作按钮: 信息 10">
              <a:hlinkClick r:id="" action="ppaction://noaction" highlightClick="1"/>
              <a:extLst>
                <a:ext uri="{FF2B5EF4-FFF2-40B4-BE49-F238E27FC236}">
                  <a16:creationId xmlns:a16="http://schemas.microsoft.com/office/drawing/2014/main" id="{30CDAC6E-1E3C-4FF2-A699-6854AC8F957D}"/>
                </a:ext>
              </a:extLst>
            </p:cNvPr>
            <p:cNvSpPr/>
            <p:nvPr/>
          </p:nvSpPr>
          <p:spPr>
            <a:xfrm>
              <a:off x="750831" y="415592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9580477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par>
                                <p:cTn id="19" presetID="22" presetClass="entr" presetSubtype="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p:nvPr/>
        </p:nvSpPr>
        <p:spPr>
          <a:xfrm>
            <a:off x="683568" y="627534"/>
            <a:ext cx="1296144"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a:solidFill>
                  <a:srgbClr val="005DA2"/>
                </a:solidFill>
                <a:latin typeface="微软雅黑" panose="020B0503020204020204" pitchFamily="34" charset="-122"/>
                <a:ea typeface="微软雅黑" panose="020B0503020204020204" pitchFamily="34" charset="-122"/>
              </a:rPr>
              <a:t>小</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endParaRPr lang="en-GB" altLang="zh-CN" sz="2400" b="1" dirty="0">
              <a:solidFill>
                <a:srgbClr val="005DA2"/>
              </a:solidFill>
              <a:latin typeface="微软雅黑" panose="020B0503020204020204" pitchFamily="34" charset="-122"/>
              <a:ea typeface="微软雅黑" panose="020B0503020204020204" pitchFamily="34" charset="-122"/>
            </a:endParaRPr>
          </a:p>
        </p:txBody>
      </p:sp>
      <p:sp>
        <p:nvSpPr>
          <p:cNvPr id="13" name="Oval 4">
            <a:extLst>
              <a:ext uri="{FF2B5EF4-FFF2-40B4-BE49-F238E27FC236}">
                <a16:creationId xmlns:a16="http://schemas.microsoft.com/office/drawing/2014/main" id="{E581F079-AEEE-4C35-AAA2-3C7008FD6C67}"/>
              </a:ext>
            </a:extLst>
          </p:cNvPr>
          <p:cNvSpPr/>
          <p:nvPr/>
        </p:nvSpPr>
        <p:spPr>
          <a:xfrm>
            <a:off x="2627784" y="1419622"/>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14" name="Oval 19">
            <a:extLst>
              <a:ext uri="{FF2B5EF4-FFF2-40B4-BE49-F238E27FC236}">
                <a16:creationId xmlns:a16="http://schemas.microsoft.com/office/drawing/2014/main" id="{21185890-1109-48FE-85AE-DDBBE4A516DE}"/>
              </a:ext>
            </a:extLst>
          </p:cNvPr>
          <p:cNvSpPr/>
          <p:nvPr/>
        </p:nvSpPr>
        <p:spPr>
          <a:xfrm>
            <a:off x="2634776" y="2486091"/>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15" name="Rectangle 24">
            <a:extLst>
              <a:ext uri="{FF2B5EF4-FFF2-40B4-BE49-F238E27FC236}">
                <a16:creationId xmlns:a16="http://schemas.microsoft.com/office/drawing/2014/main" id="{81E9BC80-4FE4-4CDA-9142-CB5F6C7A992A}"/>
              </a:ext>
            </a:extLst>
          </p:cNvPr>
          <p:cNvSpPr>
            <a:spLocks noChangeArrowheads="1"/>
          </p:cNvSpPr>
          <p:nvPr/>
        </p:nvSpPr>
        <p:spPr bwMode="auto">
          <a:xfrm>
            <a:off x="3572668" y="2562458"/>
            <a:ext cx="2943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恒定电</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7BA411AC-3D76-4AFF-B1F3-442824A7FC2E}"/>
              </a:ext>
            </a:extLst>
          </p:cNvPr>
          <p:cNvSpPr/>
          <p:nvPr/>
        </p:nvSpPr>
        <p:spPr>
          <a:xfrm>
            <a:off x="3472045" y="1462013"/>
            <a:ext cx="3044171" cy="461665"/>
          </a:xfrm>
          <a:prstGeom prst="rect">
            <a:avLst/>
          </a:prstGeom>
        </p:spPr>
        <p:txBody>
          <a:bodyPr wrap="square">
            <a:spAutoFit/>
          </a:bodyPr>
          <a:lstStyle/>
          <a:p>
            <a:pPr algn="just">
              <a:spcAft>
                <a:spcPts val="0"/>
              </a:spcAft>
            </a:pPr>
            <a:r>
              <a:rPr lang="zh-CN" altLang="en-US" sz="2400" b="1" kern="100" dirty="0">
                <a:latin typeface="+mj-lt"/>
                <a:cs typeface="Times New Roman" panose="02020603050405020304" pitchFamily="18" charset="0"/>
              </a:rPr>
              <a:t>恒定</a:t>
            </a:r>
            <a:r>
              <a:rPr lang="zh-CN" altLang="zh-CN" sz="2400" b="1" kern="100" dirty="0">
                <a:latin typeface="+mj-lt"/>
                <a:cs typeface="Times New Roman" panose="02020603050405020304" pitchFamily="18" charset="0"/>
              </a:rPr>
              <a:t>电场</a:t>
            </a:r>
            <a:r>
              <a:rPr lang="zh-CN" altLang="en-US" sz="2400" b="1" kern="100" dirty="0">
                <a:latin typeface="+mj-lt"/>
                <a:cs typeface="Times New Roman" panose="02020603050405020304" pitchFamily="18" charset="0"/>
              </a:rPr>
              <a:t>的</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2" name="矩形 1"/>
          <p:cNvSpPr/>
          <p:nvPr/>
        </p:nvSpPr>
        <p:spPr>
          <a:xfrm>
            <a:off x="179512" y="3623994"/>
            <a:ext cx="8784976" cy="1107996"/>
          </a:xfrm>
          <a:prstGeom prst="rect">
            <a:avLst/>
          </a:prstGeom>
          <a:solidFill>
            <a:srgbClr val="00ADA9"/>
          </a:solidFill>
        </p:spPr>
        <p:txBody>
          <a:bodyPr wrap="square">
            <a:spAutoFit/>
          </a:bodyPr>
          <a:lstStyle/>
          <a:p>
            <a:pPr>
              <a:lnSpc>
                <a:spcPct val="150000"/>
              </a:lnSpc>
            </a:pPr>
            <a:r>
              <a:rPr lang="zh-CN" altLang="en-US" sz="2200" b="1" dirty="0" smtClean="0">
                <a:solidFill>
                  <a:schemeClr val="bg1"/>
                </a:solidFill>
                <a:cs typeface="Times New Roman" panose="02020603050405020304" pitchFamily="18" charset="0"/>
              </a:rPr>
              <a:t>恒定电场与静电场之间存在的相似性，</a:t>
            </a:r>
            <a:r>
              <a:rPr lang="zh-CN" altLang="zh-CN" sz="2200" b="1" dirty="0" smtClean="0">
                <a:solidFill>
                  <a:schemeClr val="bg1"/>
                </a:solidFill>
                <a:cs typeface="Times New Roman" panose="02020603050405020304" pitchFamily="18" charset="0"/>
              </a:rPr>
              <a:t>因此</a:t>
            </a:r>
            <a:r>
              <a:rPr lang="zh-CN" altLang="zh-CN" sz="2200" b="1" dirty="0">
                <a:solidFill>
                  <a:schemeClr val="bg1"/>
                </a:solidFill>
                <a:cs typeface="Times New Roman" panose="02020603050405020304" pitchFamily="18" charset="0"/>
              </a:rPr>
              <a:t>在分析和求解静态电场问题时需要</a:t>
            </a:r>
            <a:r>
              <a:rPr lang="zh-CN" altLang="zh-CN" sz="2200" b="1" dirty="0" smtClean="0">
                <a:solidFill>
                  <a:schemeClr val="bg1"/>
                </a:solidFill>
                <a:cs typeface="Times New Roman" panose="02020603050405020304" pitchFamily="18" charset="0"/>
              </a:rPr>
              <a:t>首先</a:t>
            </a:r>
            <a:r>
              <a:rPr lang="zh-CN" altLang="en-US" sz="2200" b="1" dirty="0" smtClean="0">
                <a:solidFill>
                  <a:schemeClr val="bg1"/>
                </a:solidFill>
                <a:cs typeface="Times New Roman" panose="02020603050405020304" pitchFamily="18" charset="0"/>
              </a:rPr>
              <a:t>根据</a:t>
            </a:r>
            <a:r>
              <a:rPr lang="zh-CN" altLang="zh-CN" sz="2200" b="1" dirty="0" smtClean="0">
                <a:solidFill>
                  <a:schemeClr val="bg1"/>
                </a:solidFill>
                <a:cs typeface="Times New Roman" panose="02020603050405020304" pitchFamily="18" charset="0"/>
              </a:rPr>
              <a:t>静电场</a:t>
            </a:r>
            <a:r>
              <a:rPr lang="zh-CN" altLang="zh-CN" sz="2200" b="1" dirty="0">
                <a:solidFill>
                  <a:schemeClr val="bg1"/>
                </a:solidFill>
                <a:cs typeface="Times New Roman" panose="02020603050405020304" pitchFamily="18" charset="0"/>
              </a:rPr>
              <a:t>与恒定电场</a:t>
            </a:r>
            <a:r>
              <a:rPr lang="zh-CN" altLang="zh-CN" sz="2200" b="1" dirty="0" smtClean="0">
                <a:solidFill>
                  <a:schemeClr val="bg1"/>
                </a:solidFill>
                <a:cs typeface="Times New Roman" panose="02020603050405020304" pitchFamily="18" charset="0"/>
              </a:rPr>
              <a:t>的差异</a:t>
            </a:r>
            <a:r>
              <a:rPr lang="zh-CN" altLang="en-US" sz="2200" b="1" dirty="0" smtClean="0">
                <a:solidFill>
                  <a:schemeClr val="bg1"/>
                </a:solidFill>
                <a:cs typeface="Times New Roman" panose="02020603050405020304" pitchFamily="18" charset="0"/>
              </a:rPr>
              <a:t>，</a:t>
            </a:r>
            <a:r>
              <a:rPr lang="zh-CN" altLang="zh-CN" sz="2200" b="1" dirty="0" smtClean="0">
                <a:solidFill>
                  <a:schemeClr val="bg1"/>
                </a:solidFill>
                <a:cs typeface="Times New Roman" panose="02020603050405020304" pitchFamily="18" charset="0"/>
              </a:rPr>
              <a:t>识别问题</a:t>
            </a:r>
            <a:r>
              <a:rPr lang="zh-CN" altLang="en-US" sz="2200" b="1" dirty="0" smtClean="0">
                <a:solidFill>
                  <a:schemeClr val="bg1"/>
                </a:solidFill>
                <a:cs typeface="Times New Roman" panose="02020603050405020304" pitchFamily="18" charset="0"/>
              </a:rPr>
              <a:t>属性。</a:t>
            </a:r>
            <a:endParaRPr lang="zh-CN" altLang="en-US" sz="2200" b="1" dirty="0">
              <a:solidFill>
                <a:schemeClr val="bg1"/>
              </a:solidFill>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advTm="29179"/>
    </mc:Choice>
    <mc:Fallback xmlns="">
      <p:transition advTm="2917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845541" y="2965925"/>
            <a:ext cx="3600400" cy="1263166"/>
          </a:xfrm>
          <a:prstGeom prst="rect">
            <a:avLst/>
          </a:prstGeom>
          <a:ln w="15875">
            <a:noFill/>
          </a:ln>
        </p:spPr>
        <p:txBody>
          <a:bodyPr wrap="square" lIns="68580" tIns="34290" rIns="68580" bIns="34290">
            <a:spAutoFit/>
          </a:bodyPr>
          <a:lstStyle/>
          <a:p>
            <a:pPr lvl="0">
              <a:lnSpc>
                <a:spcPct val="150000"/>
              </a:lnSpc>
              <a:defRPr/>
            </a:pPr>
            <a:r>
              <a:rPr lang="en-US" altLang="zh-CN" b="1" dirty="0">
                <a:latin typeface="Times New Roman" panose="02020603050405020304" pitchFamily="18" charset="0"/>
                <a:cs typeface="Times New Roman" panose="02020603050405020304" pitchFamily="18" charset="0"/>
              </a:rPr>
              <a:t>2.1.1 </a:t>
            </a:r>
            <a:r>
              <a:rPr lang="zh-CN" altLang="en-US" b="1" dirty="0">
                <a:latin typeface="Times New Roman" panose="02020603050405020304" pitchFamily="18" charset="0"/>
                <a:cs typeface="Times New Roman" panose="02020603050405020304" pitchFamily="18" charset="0"/>
              </a:rPr>
              <a:t>静电场求解与应用</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2.1.2 </a:t>
            </a:r>
            <a:r>
              <a:rPr lang="zh-CN" altLang="zh-CN" b="1" dirty="0">
                <a:latin typeface="Times New Roman" panose="02020603050405020304" pitchFamily="18" charset="0"/>
                <a:cs typeface="Times New Roman" panose="02020603050405020304" pitchFamily="18" charset="0"/>
              </a:rPr>
              <a:t>恒定电场求解与应用</a:t>
            </a:r>
            <a:endParaRPr lang="en-US" altLang="zh-CN" b="1" dirty="0">
              <a:latin typeface="Times New Roman" panose="02020603050405020304" pitchFamily="18" charset="0"/>
              <a:cs typeface="Times New Roman" panose="02020603050405020304" pitchFamily="18" charset="0"/>
            </a:endParaRPr>
          </a:p>
          <a:p>
            <a:pPr>
              <a:lnSpc>
                <a:spcPct val="150000"/>
              </a:lnSpc>
              <a:defRPr/>
            </a:pPr>
            <a:r>
              <a:rPr lang="en-US" altLang="zh-CN" b="1" dirty="0">
                <a:latin typeface="Times New Roman" panose="02020603050405020304" pitchFamily="18" charset="0"/>
                <a:cs typeface="Times New Roman" panose="02020603050405020304" pitchFamily="18" charset="0"/>
              </a:rPr>
              <a:t>2.1.3 </a:t>
            </a:r>
            <a:r>
              <a:rPr lang="zh-CN" altLang="zh-CN" b="1" dirty="0">
                <a:latin typeface="Times New Roman" panose="02020603050405020304" pitchFamily="18" charset="0"/>
                <a:cs typeface="Times New Roman" panose="02020603050405020304" pitchFamily="18" charset="0"/>
              </a:rPr>
              <a:t>恒定</a:t>
            </a:r>
            <a:r>
              <a:rPr lang="zh-CN" altLang="en-US" b="1" dirty="0">
                <a:latin typeface="Times New Roman" panose="02020603050405020304" pitchFamily="18" charset="0"/>
                <a:cs typeface="Times New Roman" panose="02020603050405020304" pitchFamily="18" charset="0"/>
              </a:rPr>
              <a:t>磁场</a:t>
            </a:r>
            <a:r>
              <a:rPr lang="zh-CN" altLang="zh-CN" b="1" dirty="0">
                <a:latin typeface="Times New Roman" panose="02020603050405020304" pitchFamily="18" charset="0"/>
                <a:cs typeface="Times New Roman" panose="02020603050405020304" pitchFamily="18" charset="0"/>
              </a:rPr>
              <a:t>求解与应用</a:t>
            </a:r>
            <a:endParaRPr lang="zh-CN" altLang="en-US" b="1" dirty="0">
              <a:latin typeface="Times New Roman" panose="02020603050405020304" pitchFamily="18" charset="0"/>
              <a:cs typeface="Times New Roman" panose="02020603050405020304" pitchFamily="18" charset="0"/>
            </a:endParaRPr>
          </a:p>
        </p:txBody>
      </p:sp>
      <p:sp>
        <p:nvSpPr>
          <p:cNvPr id="33" name="矩形 32"/>
          <p:cNvSpPr/>
          <p:nvPr/>
        </p:nvSpPr>
        <p:spPr>
          <a:xfrm>
            <a:off x="5197890" y="2939524"/>
            <a:ext cx="2470454" cy="1263166"/>
          </a:xfrm>
          <a:prstGeom prst="rect">
            <a:avLst/>
          </a:prstGeom>
          <a:ln w="15875">
            <a:noFill/>
          </a:ln>
        </p:spPr>
        <p:txBody>
          <a:bodyPr wrap="square" lIns="68580" tIns="34290" rIns="68580" bIns="34290">
            <a:spAutoFit/>
          </a:bodyPr>
          <a:lstStyle/>
          <a:p>
            <a:pPr lvl="0">
              <a:lnSpc>
                <a:spcPct val="150000"/>
              </a:lnSpc>
              <a:defRPr/>
            </a:pPr>
            <a:r>
              <a:rPr lang="en-US" altLang="zh-CN" b="1" dirty="0">
                <a:latin typeface="Times New Roman" panose="02020603050405020304" pitchFamily="18" charset="0"/>
                <a:cs typeface="Times New Roman" panose="02020603050405020304" pitchFamily="18" charset="0"/>
              </a:rPr>
              <a:t>2.2.1 </a:t>
            </a:r>
            <a:r>
              <a:rPr lang="zh-CN" altLang="en-US" b="1" dirty="0">
                <a:latin typeface="Times New Roman" panose="02020603050405020304" pitchFamily="18" charset="0"/>
                <a:cs typeface="Times New Roman" panose="02020603050405020304" pitchFamily="18" charset="0"/>
              </a:rPr>
              <a:t>镜像法</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2.2.2 </a:t>
            </a:r>
            <a:r>
              <a:rPr lang="zh-CN" altLang="en-US" b="1" dirty="0">
                <a:latin typeface="Times New Roman" panose="02020603050405020304" pitchFamily="18" charset="0"/>
                <a:cs typeface="Times New Roman" panose="02020603050405020304" pitchFamily="18" charset="0"/>
              </a:rPr>
              <a:t>分离变量法</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2.2.3 </a:t>
            </a:r>
            <a:r>
              <a:rPr lang="zh-CN" altLang="en-US" b="1" dirty="0">
                <a:latin typeface="Times New Roman" panose="02020603050405020304" pitchFamily="18" charset="0"/>
                <a:cs typeface="Times New Roman" panose="02020603050405020304" pitchFamily="18" charset="0"/>
              </a:rPr>
              <a:t>有限差分法</a:t>
            </a:r>
            <a:endParaRPr lang="en-US" altLang="zh-CN" b="1" dirty="0">
              <a:latin typeface="Times New Roman" panose="02020603050405020304" pitchFamily="18" charset="0"/>
              <a:cs typeface="Times New Roman" panose="02020603050405020304" pitchFamily="18" charset="0"/>
            </a:endParaRPr>
          </a:p>
        </p:txBody>
      </p:sp>
      <p:sp>
        <p:nvSpPr>
          <p:cNvPr id="9" name="Shape 1452">
            <a:extLst>
              <a:ext uri="{FF2B5EF4-FFF2-40B4-BE49-F238E27FC236}">
                <a16:creationId xmlns:a16="http://schemas.microsoft.com/office/drawing/2014/main" id="{87375C46-372C-4613-AD53-DB4560839D1E}"/>
              </a:ext>
            </a:extLst>
          </p:cNvPr>
          <p:cNvSpPr/>
          <p:nvPr/>
        </p:nvSpPr>
        <p:spPr>
          <a:xfrm>
            <a:off x="2359263" y="1426408"/>
            <a:ext cx="1360179" cy="1503511"/>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0" name="Shape 1458">
            <a:extLst>
              <a:ext uri="{FF2B5EF4-FFF2-40B4-BE49-F238E27FC236}">
                <a16:creationId xmlns:a16="http://schemas.microsoft.com/office/drawing/2014/main" id="{E9344179-B9EB-4290-9D4E-F00D374D5AE4}"/>
              </a:ext>
            </a:extLst>
          </p:cNvPr>
          <p:cNvSpPr/>
          <p:nvPr/>
        </p:nvSpPr>
        <p:spPr>
          <a:xfrm>
            <a:off x="5225373" y="1400007"/>
            <a:ext cx="1360180" cy="1503511"/>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1" name="Shape 1460">
            <a:extLst>
              <a:ext uri="{FF2B5EF4-FFF2-40B4-BE49-F238E27FC236}">
                <a16:creationId xmlns:a16="http://schemas.microsoft.com/office/drawing/2014/main" id="{B6E04181-09C3-4D22-8D3E-257A5AF7A35D}"/>
              </a:ext>
            </a:extLst>
          </p:cNvPr>
          <p:cNvSpPr/>
          <p:nvPr/>
        </p:nvSpPr>
        <p:spPr>
          <a:xfrm>
            <a:off x="2464286" y="796364"/>
            <a:ext cx="1119915" cy="11066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nvGrpSpPr>
          <p:cNvPr id="12" name="Group 20">
            <a:extLst>
              <a:ext uri="{FF2B5EF4-FFF2-40B4-BE49-F238E27FC236}">
                <a16:creationId xmlns:a16="http://schemas.microsoft.com/office/drawing/2014/main" id="{10BDFA38-224B-4B6F-A922-E1FED30138B7}"/>
              </a:ext>
            </a:extLst>
          </p:cNvPr>
          <p:cNvGrpSpPr>
            <a:grpSpLocks/>
          </p:cNvGrpSpPr>
          <p:nvPr/>
        </p:nvGrpSpPr>
        <p:grpSpPr bwMode="auto">
          <a:xfrm>
            <a:off x="2552896" y="826518"/>
            <a:ext cx="259651" cy="312131"/>
            <a:chOff x="1369087" y="2088729"/>
            <a:chExt cx="474017" cy="474016"/>
          </a:xfrm>
        </p:grpSpPr>
        <p:sp>
          <p:nvSpPr>
            <p:cNvPr id="13" name="Shape 1463">
              <a:extLst>
                <a:ext uri="{FF2B5EF4-FFF2-40B4-BE49-F238E27FC236}">
                  <a16:creationId xmlns:a16="http://schemas.microsoft.com/office/drawing/2014/main" id="{E260E516-C691-4769-8C35-B43B390B4E8A}"/>
                </a:ext>
              </a:extLst>
            </p:cNvPr>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4" name="Shape 1464">
              <a:extLst>
                <a:ext uri="{FF2B5EF4-FFF2-40B4-BE49-F238E27FC236}">
                  <a16:creationId xmlns:a16="http://schemas.microsoft.com/office/drawing/2014/main" id="{0A80F5F4-97CE-4B5D-857C-733BE72F7A2C}"/>
                </a:ext>
              </a:extLst>
            </p:cNvPr>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sp>
        <p:nvSpPr>
          <p:cNvPr id="15" name="Shape 1471">
            <a:extLst>
              <a:ext uri="{FF2B5EF4-FFF2-40B4-BE49-F238E27FC236}">
                <a16:creationId xmlns:a16="http://schemas.microsoft.com/office/drawing/2014/main" id="{82B66EFF-680D-4BF2-B577-D6D90D382733}"/>
              </a:ext>
            </a:extLst>
          </p:cNvPr>
          <p:cNvSpPr/>
          <p:nvPr/>
        </p:nvSpPr>
        <p:spPr>
          <a:xfrm>
            <a:off x="5349444" y="771550"/>
            <a:ext cx="1115705" cy="1103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nvGrpSpPr>
          <p:cNvPr id="16" name="Group 40">
            <a:extLst>
              <a:ext uri="{FF2B5EF4-FFF2-40B4-BE49-F238E27FC236}">
                <a16:creationId xmlns:a16="http://schemas.microsoft.com/office/drawing/2014/main" id="{EFD8CFF7-87C0-4713-AC6E-5ED389A56A37}"/>
              </a:ext>
            </a:extLst>
          </p:cNvPr>
          <p:cNvGrpSpPr>
            <a:grpSpLocks/>
          </p:cNvGrpSpPr>
          <p:nvPr/>
        </p:nvGrpSpPr>
        <p:grpSpPr bwMode="auto">
          <a:xfrm>
            <a:off x="5281181" y="800117"/>
            <a:ext cx="314362" cy="310643"/>
            <a:chOff x="8994965" y="2088733"/>
            <a:chExt cx="474017" cy="474017"/>
          </a:xfrm>
        </p:grpSpPr>
        <p:sp>
          <p:nvSpPr>
            <p:cNvPr id="17" name="Shape 1476">
              <a:extLst>
                <a:ext uri="{FF2B5EF4-FFF2-40B4-BE49-F238E27FC236}">
                  <a16:creationId xmlns:a16="http://schemas.microsoft.com/office/drawing/2014/main" id="{8B836C70-D13D-40B1-ABAE-B88CC1FD5122}"/>
                </a:ext>
              </a:extLst>
            </p:cNvPr>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8" name="Shape 1481">
              <a:extLst>
                <a:ext uri="{FF2B5EF4-FFF2-40B4-BE49-F238E27FC236}">
                  <a16:creationId xmlns:a16="http://schemas.microsoft.com/office/drawing/2014/main" id="{C28B06D8-3095-46C2-82B0-E1D3EF9DD641}"/>
                </a:ext>
              </a:extLst>
            </p:cNvPr>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sp>
        <p:nvSpPr>
          <p:cNvPr id="19" name="Text Placeholder 5">
            <a:extLst>
              <a:ext uri="{FF2B5EF4-FFF2-40B4-BE49-F238E27FC236}">
                <a16:creationId xmlns:a16="http://schemas.microsoft.com/office/drawing/2014/main" id="{20AA2D07-391E-4028-8594-93FAAD174CEB}"/>
              </a:ext>
            </a:extLst>
          </p:cNvPr>
          <p:cNvSpPr txBox="1">
            <a:spLocks/>
          </p:cNvSpPr>
          <p:nvPr/>
        </p:nvSpPr>
        <p:spPr>
          <a:xfrm>
            <a:off x="2647295" y="1240166"/>
            <a:ext cx="776169" cy="22418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2.1</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 Placeholder 6">
            <a:extLst>
              <a:ext uri="{FF2B5EF4-FFF2-40B4-BE49-F238E27FC236}">
                <a16:creationId xmlns:a16="http://schemas.microsoft.com/office/drawing/2014/main" id="{DF0003AD-9FB1-4A78-9B7F-071EC97E57C2}"/>
              </a:ext>
            </a:extLst>
          </p:cNvPr>
          <p:cNvSpPr txBox="1">
            <a:spLocks/>
          </p:cNvSpPr>
          <p:nvPr/>
        </p:nvSpPr>
        <p:spPr>
          <a:xfrm>
            <a:off x="2339752" y="1960246"/>
            <a:ext cx="1475763" cy="653064"/>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一维问题</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sp>
        <p:nvSpPr>
          <p:cNvPr id="21" name="Text Placeholder 5">
            <a:extLst>
              <a:ext uri="{FF2B5EF4-FFF2-40B4-BE49-F238E27FC236}">
                <a16:creationId xmlns:a16="http://schemas.microsoft.com/office/drawing/2014/main" id="{EE254F9A-AEEA-4843-B3B4-E7998BED9147}"/>
              </a:ext>
            </a:extLst>
          </p:cNvPr>
          <p:cNvSpPr txBox="1">
            <a:spLocks/>
          </p:cNvSpPr>
          <p:nvPr/>
        </p:nvSpPr>
        <p:spPr>
          <a:xfrm>
            <a:off x="5527615" y="1240166"/>
            <a:ext cx="722165" cy="224187"/>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2.2</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 Placeholder 6">
            <a:extLst>
              <a:ext uri="{FF2B5EF4-FFF2-40B4-BE49-F238E27FC236}">
                <a16:creationId xmlns:a16="http://schemas.microsoft.com/office/drawing/2014/main" id="{213797EA-4889-4968-9A14-B671997B8314}"/>
              </a:ext>
            </a:extLst>
          </p:cNvPr>
          <p:cNvSpPr txBox="1">
            <a:spLocks/>
          </p:cNvSpPr>
          <p:nvPr/>
        </p:nvSpPr>
        <p:spPr>
          <a:xfrm>
            <a:off x="5292080" y="1990694"/>
            <a:ext cx="1239596" cy="653064"/>
          </a:xfrm>
          <a:prstGeom prst="rect">
            <a:avLst/>
          </a:prstGeom>
        </p:spPr>
        <p:txBody>
          <a:bodyPr lIns="0" tIns="0" rIns="0" bIns="0" anchor="ct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高维问题</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pic>
        <p:nvPicPr>
          <p:cNvPr id="23" name="Picture 22" descr="u=2454598576,2208575018&amp;fm=26&amp;gp=0">
            <a:extLst>
              <a:ext uri="{FF2B5EF4-FFF2-40B4-BE49-F238E27FC236}">
                <a16:creationId xmlns:a16="http://schemas.microsoft.com/office/drawing/2014/main" id="{E2D5DDA8-538C-4ECD-B052-2F44F67FF5C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4572000" y="3398551"/>
            <a:ext cx="283418" cy="39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1" descr="3D勾图片素材 创意图片">
            <a:extLst>
              <a:ext uri="{FF2B5EF4-FFF2-40B4-BE49-F238E27FC236}">
                <a16:creationId xmlns:a16="http://schemas.microsoft.com/office/drawing/2014/main" id="{2FEEF729-0E8F-4A03-A0E0-8933A876D9C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537983" y="3019938"/>
            <a:ext cx="351451" cy="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89574495"/>
      </p:ext>
    </p:extLst>
  </p:cSld>
  <p:clrMapOvr>
    <a:masterClrMapping/>
  </p:clrMapOvr>
  <mc:AlternateContent xmlns:mc="http://schemas.openxmlformats.org/markup-compatibility/2006" xmlns:p14="http://schemas.microsoft.com/office/powerpoint/2010/main">
    <mc:Choice Requires="p14">
      <p:transition spd="slow" p14:dur="2000" advTm="35492"/>
    </mc:Choice>
    <mc:Fallback xmlns="">
      <p:transition spd="slow" advTm="3549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467544" y="195486"/>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恒定电场求解与应用</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93B43220-3385-49F3-87ED-72E65A2F4FDF}"/>
              </a:ext>
            </a:extLst>
          </p:cNvPr>
          <p:cNvGraphicFramePr>
            <a:graphicFrameLocks noChangeAspect="1"/>
          </p:cNvGraphicFramePr>
          <p:nvPr>
            <p:extLst>
              <p:ext uri="{D42A27DB-BD31-4B8C-83A1-F6EECF244321}">
                <p14:modId xmlns:p14="http://schemas.microsoft.com/office/powerpoint/2010/main" val="334588869"/>
              </p:ext>
            </p:extLst>
          </p:nvPr>
        </p:nvGraphicFramePr>
        <p:xfrm>
          <a:off x="590699" y="795275"/>
          <a:ext cx="2397125" cy="1425575"/>
        </p:xfrm>
        <a:graphic>
          <a:graphicData uri="http://schemas.openxmlformats.org/presentationml/2006/ole">
            <mc:AlternateContent xmlns:mc="http://schemas.openxmlformats.org/markup-compatibility/2006">
              <mc:Choice xmlns:v="urn:schemas-microsoft-com:vml" Requires="v">
                <p:oleObj spid="_x0000_s26916" name="Equation" r:id="rId4" imgW="1346040" imgH="799920" progId="Equation.DSMT4">
                  <p:embed/>
                </p:oleObj>
              </mc:Choice>
              <mc:Fallback>
                <p:oleObj name="Equation" r:id="rId4" imgW="1346040" imgH="799920" progId="Equation.DSMT4">
                  <p:embed/>
                  <p:pic>
                    <p:nvPicPr>
                      <p:cNvPr id="8" name="对象 7">
                        <a:extLst>
                          <a:ext uri="{FF2B5EF4-FFF2-40B4-BE49-F238E27FC236}">
                            <a16:creationId xmlns:a16="http://schemas.microsoft.com/office/drawing/2014/main" id="{93B43220-3385-49F3-87ED-72E65A2F4FDF}"/>
                          </a:ext>
                        </a:extLst>
                      </p:cNvPr>
                      <p:cNvPicPr/>
                      <p:nvPr/>
                    </p:nvPicPr>
                    <p:blipFill>
                      <a:blip r:embed="rId5"/>
                      <a:stretch>
                        <a:fillRect/>
                      </a:stretch>
                    </p:blipFill>
                    <p:spPr>
                      <a:xfrm>
                        <a:off x="590699" y="795275"/>
                        <a:ext cx="2397125" cy="1425575"/>
                      </a:xfrm>
                      <a:prstGeom prst="rect">
                        <a:avLst/>
                      </a:prstGeom>
                    </p:spPr>
                  </p:pic>
                </p:oleObj>
              </mc:Fallback>
            </mc:AlternateContent>
          </a:graphicData>
        </a:graphic>
      </p:graphicFrame>
      <p:graphicFrame>
        <p:nvGraphicFramePr>
          <p:cNvPr id="9" name="Object 90"/>
          <p:cNvGraphicFramePr>
            <a:graphicFrameLocks noChangeAspect="1"/>
          </p:cNvGraphicFramePr>
          <p:nvPr>
            <p:extLst>
              <p:ext uri="{D42A27DB-BD31-4B8C-83A1-F6EECF244321}">
                <p14:modId xmlns:p14="http://schemas.microsoft.com/office/powerpoint/2010/main" val="2492842175"/>
              </p:ext>
            </p:extLst>
          </p:nvPr>
        </p:nvGraphicFramePr>
        <p:xfrm>
          <a:off x="5724128" y="657225"/>
          <a:ext cx="2828925" cy="1595438"/>
        </p:xfrm>
        <a:graphic>
          <a:graphicData uri="http://schemas.openxmlformats.org/presentationml/2006/ole">
            <mc:AlternateContent xmlns:mc="http://schemas.openxmlformats.org/markup-compatibility/2006">
              <mc:Choice xmlns:v="urn:schemas-microsoft-com:vml" Requires="v">
                <p:oleObj spid="_x0000_s26917" name="Equation" r:id="rId6" imgW="1866600" imgH="965160" progId="Equation.DSMT4">
                  <p:embed/>
                </p:oleObj>
              </mc:Choice>
              <mc:Fallback>
                <p:oleObj name="Equation" r:id="rId6" imgW="1866600" imgH="965160" progId="Equation.DSMT4">
                  <p:embed/>
                  <p:pic>
                    <p:nvPicPr>
                      <p:cNvPr id="9" name="Object 90"/>
                      <p:cNvPicPr>
                        <a:picLocks noChangeAspect="1" noChangeArrowheads="1"/>
                      </p:cNvPicPr>
                      <p:nvPr/>
                    </p:nvPicPr>
                    <p:blipFill>
                      <a:blip r:embed="rId7"/>
                      <a:srcRect/>
                      <a:stretch>
                        <a:fillRect/>
                      </a:stretch>
                    </p:blipFill>
                    <p:spPr bwMode="auto">
                      <a:xfrm>
                        <a:off x="5724128" y="657225"/>
                        <a:ext cx="2828925" cy="1595438"/>
                      </a:xfrm>
                      <a:prstGeom prst="rect">
                        <a:avLst/>
                      </a:prstGeom>
                      <a:noFill/>
                      <a:ln>
                        <a:noFill/>
                      </a:ln>
                    </p:spPr>
                  </p:pic>
                </p:oleObj>
              </mc:Fallback>
            </mc:AlternateContent>
          </a:graphicData>
        </a:graphic>
      </p:graphicFrame>
      <p:graphicFrame>
        <p:nvGraphicFramePr>
          <p:cNvPr id="10" name="对象 9">
            <a:extLst>
              <a:ext uri="{FF2B5EF4-FFF2-40B4-BE49-F238E27FC236}">
                <a16:creationId xmlns:a16="http://schemas.microsoft.com/office/drawing/2014/main" id="{AD28C576-140B-4EB5-A3C2-CD066110C195}"/>
              </a:ext>
            </a:extLst>
          </p:cNvPr>
          <p:cNvGraphicFramePr>
            <a:graphicFrameLocks noChangeAspect="1"/>
          </p:cNvGraphicFramePr>
          <p:nvPr>
            <p:extLst>
              <p:ext uri="{D42A27DB-BD31-4B8C-83A1-F6EECF244321}">
                <p14:modId xmlns:p14="http://schemas.microsoft.com/office/powerpoint/2010/main" val="1512295225"/>
              </p:ext>
            </p:extLst>
          </p:nvPr>
        </p:nvGraphicFramePr>
        <p:xfrm>
          <a:off x="1528762" y="2787774"/>
          <a:ext cx="6086475" cy="1079500"/>
        </p:xfrm>
        <a:graphic>
          <a:graphicData uri="http://schemas.openxmlformats.org/presentationml/2006/ole">
            <mc:AlternateContent xmlns:mc="http://schemas.openxmlformats.org/markup-compatibility/2006">
              <mc:Choice xmlns:v="urn:schemas-microsoft-com:vml" Requires="v">
                <p:oleObj spid="_x0000_s26918" name="Equation" r:id="rId8" imgW="4012920" imgH="711000" progId="Equation.DSMT4">
                  <p:embed/>
                </p:oleObj>
              </mc:Choice>
              <mc:Fallback>
                <p:oleObj name="Equation" r:id="rId8" imgW="4012920" imgH="711000" progId="Equation.DSMT4">
                  <p:embed/>
                  <p:pic>
                    <p:nvPicPr>
                      <p:cNvPr id="0" name=""/>
                      <p:cNvPicPr/>
                      <p:nvPr/>
                    </p:nvPicPr>
                    <p:blipFill>
                      <a:blip r:embed="rId9"/>
                      <a:stretch>
                        <a:fillRect/>
                      </a:stretch>
                    </p:blipFill>
                    <p:spPr>
                      <a:xfrm>
                        <a:off x="1528762" y="2787774"/>
                        <a:ext cx="6086475" cy="1079500"/>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C1B14CE6-CF3B-4E30-88F4-2DE7043AAC87}"/>
              </a:ext>
            </a:extLst>
          </p:cNvPr>
          <p:cNvSpPr txBox="1"/>
          <p:nvPr/>
        </p:nvSpPr>
        <p:spPr>
          <a:xfrm>
            <a:off x="539552" y="2355726"/>
            <a:ext cx="4009309" cy="400110"/>
          </a:xfrm>
          <a:prstGeom prst="rect">
            <a:avLst/>
          </a:prstGeom>
          <a:noFill/>
        </p:spPr>
        <p:txBody>
          <a:bodyPr wrap="square" rtlCol="0">
            <a:spAutoFit/>
          </a:bodyPr>
          <a:lstStyle/>
          <a:p>
            <a:r>
              <a:rPr lang="zh-CN" altLang="en-US" sz="2000" b="1" dirty="0"/>
              <a:t>对于线性、各向同性媒质，则有</a:t>
            </a:r>
          </a:p>
        </p:txBody>
      </p:sp>
      <p:grpSp>
        <p:nvGrpSpPr>
          <p:cNvPr id="18" name="组合 17">
            <a:extLst>
              <a:ext uri="{FF2B5EF4-FFF2-40B4-BE49-F238E27FC236}">
                <a16:creationId xmlns:a16="http://schemas.microsoft.com/office/drawing/2014/main" id="{1132A36F-3961-4704-9F70-57A7CDD5F31B}"/>
              </a:ext>
            </a:extLst>
          </p:cNvPr>
          <p:cNvGrpSpPr/>
          <p:nvPr/>
        </p:nvGrpSpPr>
        <p:grpSpPr>
          <a:xfrm>
            <a:off x="291681" y="3939902"/>
            <a:ext cx="8560637" cy="943528"/>
            <a:chOff x="750831" y="4011910"/>
            <a:chExt cx="8460777" cy="943528"/>
          </a:xfrm>
        </p:grpSpPr>
        <p:sp>
          <p:nvSpPr>
            <p:cNvPr id="19" name="矩形 18">
              <a:extLst>
                <a:ext uri="{FF2B5EF4-FFF2-40B4-BE49-F238E27FC236}">
                  <a16:creationId xmlns:a16="http://schemas.microsoft.com/office/drawing/2014/main" id="{23592DE2-3440-43C4-A2E9-198193EED21E}"/>
                </a:ext>
              </a:extLst>
            </p:cNvPr>
            <p:cNvSpPr/>
            <p:nvPr/>
          </p:nvSpPr>
          <p:spPr>
            <a:xfrm>
              <a:off x="1609591" y="4011910"/>
              <a:ext cx="7602017" cy="943528"/>
            </a:xfrm>
            <a:prstGeom prst="rect">
              <a:avLst/>
            </a:prstGeom>
          </p:spPr>
          <p:txBody>
            <a:bodyPr wrap="square">
              <a:spAutoFit/>
            </a:bodyPr>
            <a:lstStyle/>
            <a:p>
              <a:pPr>
                <a:lnSpc>
                  <a:spcPct val="150000"/>
                </a:lnSpc>
                <a:spcBef>
                  <a:spcPts val="600"/>
                </a:spcBef>
                <a:spcAft>
                  <a:spcPts val="600"/>
                </a:spcAft>
              </a:pPr>
              <a:r>
                <a:rPr lang="zh-CN" altLang="en-US" sz="2000" b="1" dirty="0">
                  <a:solidFill>
                    <a:srgbClr val="F87A24"/>
                  </a:solidFill>
                  <a:latin typeface="+mn-ea"/>
                  <a:cs typeface="Times New Roman" panose="02020603050405020304" pitchFamily="18" charset="0"/>
                </a:rPr>
                <a:t>在恒定电场中，媒质均匀的区域不会出现未被中和的电荷分布，但在媒质的非均匀之处将会出现电荷的堆积。</a:t>
              </a:r>
            </a:p>
          </p:txBody>
        </p:sp>
        <p:sp>
          <p:nvSpPr>
            <p:cNvPr id="20" name="动作按钮: 信息 10">
              <a:hlinkClick r:id="" action="ppaction://noaction" highlightClick="1"/>
              <a:extLst>
                <a:ext uri="{FF2B5EF4-FFF2-40B4-BE49-F238E27FC236}">
                  <a16:creationId xmlns:a16="http://schemas.microsoft.com/office/drawing/2014/main" id="{30CDAC6E-1E3C-4FF2-A699-6854AC8F957D}"/>
                </a:ext>
              </a:extLst>
            </p:cNvPr>
            <p:cNvSpPr/>
            <p:nvPr/>
          </p:nvSpPr>
          <p:spPr>
            <a:xfrm>
              <a:off x="750831" y="409525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graphicFrame>
        <p:nvGraphicFramePr>
          <p:cNvPr id="12" name="对象 11">
            <a:extLst>
              <a:ext uri="{FF2B5EF4-FFF2-40B4-BE49-F238E27FC236}">
                <a16:creationId xmlns:a16="http://schemas.microsoft.com/office/drawing/2014/main" id="{3885858E-EE00-43B3-9D72-28AA34E66F96}"/>
              </a:ext>
            </a:extLst>
          </p:cNvPr>
          <p:cNvGraphicFramePr>
            <a:graphicFrameLocks noChangeAspect="1"/>
          </p:cNvGraphicFramePr>
          <p:nvPr>
            <p:extLst>
              <p:ext uri="{D42A27DB-BD31-4B8C-83A1-F6EECF244321}">
                <p14:modId xmlns:p14="http://schemas.microsoft.com/office/powerpoint/2010/main" val="1921683435"/>
              </p:ext>
            </p:extLst>
          </p:nvPr>
        </p:nvGraphicFramePr>
        <p:xfrm>
          <a:off x="3429486" y="1087841"/>
          <a:ext cx="1893388" cy="800298"/>
        </p:xfrm>
        <a:graphic>
          <a:graphicData uri="http://schemas.openxmlformats.org/presentationml/2006/ole">
            <mc:AlternateContent xmlns:mc="http://schemas.openxmlformats.org/markup-compatibility/2006">
              <mc:Choice xmlns:v="urn:schemas-microsoft-com:vml" Requires="v">
                <p:oleObj spid="_x0000_s26919" name="Equation" r:id="rId10" imgW="1231560" imgH="520560" progId="Equation.DSMT4">
                  <p:embed/>
                </p:oleObj>
              </mc:Choice>
              <mc:Fallback>
                <p:oleObj name="Equation" r:id="rId10" imgW="1231560" imgH="520560" progId="Equation.DSMT4">
                  <p:embed/>
                  <p:pic>
                    <p:nvPicPr>
                      <p:cNvPr id="0" name=""/>
                      <p:cNvPicPr/>
                      <p:nvPr/>
                    </p:nvPicPr>
                    <p:blipFill>
                      <a:blip r:embed="rId11"/>
                      <a:stretch>
                        <a:fillRect/>
                      </a:stretch>
                    </p:blipFill>
                    <p:spPr>
                      <a:xfrm>
                        <a:off x="3429486" y="1087841"/>
                        <a:ext cx="1893388" cy="800298"/>
                      </a:xfrm>
                      <a:prstGeom prst="rect">
                        <a:avLst/>
                      </a:prstGeom>
                    </p:spPr>
                  </p:pic>
                </p:oleObj>
              </mc:Fallback>
            </mc:AlternateContent>
          </a:graphicData>
        </a:graphic>
      </p:graphicFrame>
    </p:spTree>
    <p:extLst>
      <p:ext uri="{BB962C8B-B14F-4D97-AF65-F5344CB8AC3E}">
        <p14:creationId xmlns:p14="http://schemas.microsoft.com/office/powerpoint/2010/main" val="39100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879A1230-3275-4924-8853-9AACA0086C04}"/>
              </a:ext>
            </a:extLst>
          </p:cNvPr>
          <p:cNvGraphicFramePr>
            <a:graphicFrameLocks noChangeAspect="1"/>
          </p:cNvGraphicFramePr>
          <p:nvPr>
            <p:extLst/>
          </p:nvPr>
        </p:nvGraphicFramePr>
        <p:xfrm>
          <a:off x="683568" y="827534"/>
          <a:ext cx="1985963" cy="1600200"/>
        </p:xfrm>
        <a:graphic>
          <a:graphicData uri="http://schemas.openxmlformats.org/presentationml/2006/ole">
            <mc:AlternateContent xmlns:mc="http://schemas.openxmlformats.org/markup-compatibility/2006">
              <mc:Choice xmlns:v="urn:schemas-microsoft-com:vml" Requires="v">
                <p:oleObj spid="_x0000_s47738" name="Equation" r:id="rId4" imgW="1231560" imgH="965160" progId="Equation.DSMT4">
                  <p:embed/>
                </p:oleObj>
              </mc:Choice>
              <mc:Fallback>
                <p:oleObj name="Equation" r:id="rId4" imgW="1231560" imgH="965160" progId="Equation.DSMT4">
                  <p:embed/>
                  <p:pic>
                    <p:nvPicPr>
                      <p:cNvPr id="2" name="Object 3">
                        <a:extLst>
                          <a:ext uri="{FF2B5EF4-FFF2-40B4-BE49-F238E27FC236}">
                            <a16:creationId xmlns:a16="http://schemas.microsoft.com/office/drawing/2014/main" id="{879A1230-3275-4924-8853-9AACA0086C04}"/>
                          </a:ext>
                        </a:extLst>
                      </p:cNvPr>
                      <p:cNvPicPr>
                        <a:picLocks noChangeAspect="1" noChangeArrowheads="1"/>
                      </p:cNvPicPr>
                      <p:nvPr/>
                    </p:nvPicPr>
                    <p:blipFill>
                      <a:blip r:embed="rId5"/>
                      <a:srcRect/>
                      <a:stretch>
                        <a:fillRect/>
                      </a:stretch>
                    </p:blipFill>
                    <p:spPr bwMode="auto">
                      <a:xfrm>
                        <a:off x="683568" y="827534"/>
                        <a:ext cx="1985963" cy="1600200"/>
                      </a:xfrm>
                      <a:prstGeom prst="rect">
                        <a:avLst/>
                      </a:prstGeom>
                      <a:noFill/>
                      <a:ln w="9525">
                        <a:noFill/>
                        <a:miter lim="800000"/>
                        <a:headEnd/>
                        <a:tailEnd/>
                      </a:ln>
                    </p:spPr>
                  </p:pic>
                </p:oleObj>
              </mc:Fallback>
            </mc:AlternateContent>
          </a:graphicData>
        </a:graphic>
      </p:graphicFrame>
      <p:grpSp>
        <p:nvGrpSpPr>
          <p:cNvPr id="4" name="组合 3">
            <a:extLst>
              <a:ext uri="{FF2B5EF4-FFF2-40B4-BE49-F238E27FC236}">
                <a16:creationId xmlns:a16="http://schemas.microsoft.com/office/drawing/2014/main" id="{BE49C307-1CAA-4417-A26E-9556A56BB997}"/>
              </a:ext>
            </a:extLst>
          </p:cNvPr>
          <p:cNvGrpSpPr/>
          <p:nvPr/>
        </p:nvGrpSpPr>
        <p:grpSpPr>
          <a:xfrm>
            <a:off x="1259632" y="123478"/>
            <a:ext cx="6552728" cy="432048"/>
            <a:chOff x="2915816" y="1635646"/>
            <a:chExt cx="4680520" cy="604867"/>
          </a:xfrm>
        </p:grpSpPr>
        <p:sp>
          <p:nvSpPr>
            <p:cNvPr id="5" name="下箭头 4">
              <a:extLst>
                <a:ext uri="{FF2B5EF4-FFF2-40B4-BE49-F238E27FC236}">
                  <a16:creationId xmlns:a16="http://schemas.microsoft.com/office/drawing/2014/main" id="{2D0CB510-4228-4211-AAF6-D5158644AB07}"/>
                </a:ext>
              </a:extLst>
            </p:cNvPr>
            <p:cNvSpPr/>
            <p:nvPr/>
          </p:nvSpPr>
          <p:spPr>
            <a:xfrm>
              <a:off x="5076056" y="163564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左中括号 5">
              <a:extLst>
                <a:ext uri="{FF2B5EF4-FFF2-40B4-BE49-F238E27FC236}">
                  <a16:creationId xmlns:a16="http://schemas.microsoft.com/office/drawing/2014/main" id="{9058A103-56D3-46E8-B5CE-9C090CAC44C6}"/>
                </a:ext>
              </a:extLst>
            </p:cNvPr>
            <p:cNvSpPr/>
            <p:nvPr/>
          </p:nvSpPr>
          <p:spPr>
            <a:xfrm rot="5400000">
              <a:off x="5155265" y="-200558"/>
              <a:ext cx="201622" cy="46805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E9FE9AB1-D765-4B05-B139-A55390DD6A62}"/>
              </a:ext>
            </a:extLst>
          </p:cNvPr>
          <p:cNvSpPr txBox="1"/>
          <p:nvPr/>
        </p:nvSpPr>
        <p:spPr>
          <a:xfrm>
            <a:off x="323528" y="515456"/>
            <a:ext cx="2852132" cy="400110"/>
          </a:xfrm>
          <a:prstGeom prst="rect">
            <a:avLst/>
          </a:prstGeom>
          <a:noFill/>
        </p:spPr>
        <p:txBody>
          <a:bodyPr wrap="square" rtlCol="0">
            <a:spAutoFit/>
          </a:bodyPr>
          <a:lstStyle/>
          <a:p>
            <a:r>
              <a:rPr lang="zh-CN" altLang="en-US" sz="2000" b="1" dirty="0"/>
              <a:t>两种导电媒质分界面</a:t>
            </a:r>
          </a:p>
        </p:txBody>
      </p:sp>
      <p:sp>
        <p:nvSpPr>
          <p:cNvPr id="40" name="文本框 39">
            <a:extLst>
              <a:ext uri="{FF2B5EF4-FFF2-40B4-BE49-F238E27FC236}">
                <a16:creationId xmlns:a16="http://schemas.microsoft.com/office/drawing/2014/main" id="{360FEDD2-0991-4D7D-964C-F93860ADF1D6}"/>
              </a:ext>
            </a:extLst>
          </p:cNvPr>
          <p:cNvSpPr txBox="1"/>
          <p:nvPr/>
        </p:nvSpPr>
        <p:spPr>
          <a:xfrm>
            <a:off x="3042129" y="515456"/>
            <a:ext cx="2852131" cy="400110"/>
          </a:xfrm>
          <a:prstGeom prst="rect">
            <a:avLst/>
          </a:prstGeom>
          <a:noFill/>
        </p:spPr>
        <p:txBody>
          <a:bodyPr wrap="square" rtlCol="0">
            <a:spAutoFit/>
          </a:bodyPr>
          <a:lstStyle/>
          <a:p>
            <a:r>
              <a:rPr lang="zh-CN" altLang="en-US" sz="2000" b="1" dirty="0"/>
              <a:t>理想介质与导体分界面</a:t>
            </a:r>
          </a:p>
        </p:txBody>
      </p:sp>
      <p:cxnSp>
        <p:nvCxnSpPr>
          <p:cNvPr id="42" name="直接连接符 41"/>
          <p:cNvCxnSpPr>
            <a:stCxn id="5" idx="1"/>
            <a:endCxn id="5" idx="1"/>
          </p:cNvCxnSpPr>
          <p:nvPr/>
        </p:nvCxnSpPr>
        <p:spPr>
          <a:xfrm>
            <a:off x="4283968" y="25206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427984" y="411510"/>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70"/>
          <p:cNvSpPr txBox="1">
            <a:spLocks noChangeArrowheads="1"/>
          </p:cNvSpPr>
          <p:nvPr/>
        </p:nvSpPr>
        <p:spPr bwMode="auto">
          <a:xfrm>
            <a:off x="251520" y="2355726"/>
            <a:ext cx="2808312" cy="400110"/>
          </a:xfrm>
          <a:prstGeom prst="rect">
            <a:avLst/>
          </a:prstGeom>
          <a:noFill/>
          <a:extLst/>
        </p:spPr>
        <p:txBody>
          <a:bodyPr wrap="square" rtlCol="0">
            <a:spAutoFit/>
          </a:bodyPr>
          <a:lstStyle>
            <a:defPPr>
              <a:defRPr lang="zh-CN"/>
            </a:defPPr>
            <a:lvl1pPr>
              <a:defRPr sz="2000" b="1"/>
            </a:lvl1pPr>
          </a:lstStyle>
          <a:p>
            <a:r>
              <a:rPr lang="zh-CN" altLang="en-US" dirty="0"/>
              <a:t>分界面上的电荷面密度</a:t>
            </a:r>
          </a:p>
        </p:txBody>
      </p:sp>
      <p:graphicFrame>
        <p:nvGraphicFramePr>
          <p:cNvPr id="46" name="Object 89"/>
          <p:cNvGraphicFramePr>
            <a:graphicFrameLocks noChangeAspect="1"/>
          </p:cNvGraphicFramePr>
          <p:nvPr>
            <p:extLst/>
          </p:nvPr>
        </p:nvGraphicFramePr>
        <p:xfrm>
          <a:off x="0" y="2643758"/>
          <a:ext cx="3851920" cy="709747"/>
        </p:xfrm>
        <a:graphic>
          <a:graphicData uri="http://schemas.openxmlformats.org/presentationml/2006/ole">
            <mc:AlternateContent xmlns:mc="http://schemas.openxmlformats.org/markup-compatibility/2006">
              <mc:Choice xmlns:v="urn:schemas-microsoft-com:vml" Requires="v">
                <p:oleObj spid="_x0000_s47739" name="Equation" r:id="rId6" imgW="2425680" imgH="444240" progId="Equation.DSMT4">
                  <p:embed/>
                </p:oleObj>
              </mc:Choice>
              <mc:Fallback>
                <p:oleObj name="Equation" r:id="rId6" imgW="2425680" imgH="444240" progId="Equation.DSMT4">
                  <p:embed/>
                  <p:pic>
                    <p:nvPicPr>
                      <p:cNvPr id="46" name="Object 89"/>
                      <p:cNvPicPr>
                        <a:picLocks noChangeAspect="1" noChangeArrowheads="1"/>
                      </p:cNvPicPr>
                      <p:nvPr/>
                    </p:nvPicPr>
                    <p:blipFill>
                      <a:blip r:embed="rId7"/>
                      <a:srcRect/>
                      <a:stretch>
                        <a:fillRect/>
                      </a:stretch>
                    </p:blipFill>
                    <p:spPr bwMode="auto">
                      <a:xfrm>
                        <a:off x="0" y="2643758"/>
                        <a:ext cx="3851920" cy="709747"/>
                      </a:xfrm>
                      <a:prstGeom prst="rect">
                        <a:avLst/>
                      </a:prstGeom>
                      <a:noFill/>
                      <a:ln>
                        <a:noFill/>
                      </a:ln>
                      <a:effectLst/>
                    </p:spPr>
                  </p:pic>
                </p:oleObj>
              </mc:Fallback>
            </mc:AlternateContent>
          </a:graphicData>
        </a:graphic>
      </p:graphicFrame>
      <p:grpSp>
        <p:nvGrpSpPr>
          <p:cNvPr id="48" name="Group 71"/>
          <p:cNvGrpSpPr>
            <a:grpSpLocks/>
          </p:cNvGrpSpPr>
          <p:nvPr/>
        </p:nvGrpSpPr>
        <p:grpSpPr bwMode="auto">
          <a:xfrm>
            <a:off x="539552" y="3374665"/>
            <a:ext cx="2392928" cy="1645357"/>
            <a:chOff x="3651" y="1842"/>
            <a:chExt cx="2041" cy="1543"/>
          </a:xfrm>
        </p:grpSpPr>
        <p:sp>
          <p:nvSpPr>
            <p:cNvPr id="49" name="Rectangle 72"/>
            <p:cNvSpPr>
              <a:spLocks noChangeArrowheads="1"/>
            </p:cNvSpPr>
            <p:nvPr/>
          </p:nvSpPr>
          <p:spPr bwMode="auto">
            <a:xfrm>
              <a:off x="3651" y="1842"/>
              <a:ext cx="2041" cy="817"/>
            </a:xfrm>
            <a:prstGeom prst="rect">
              <a:avLst/>
            </a:prstGeom>
            <a:solidFill>
              <a:srgbClr val="BDE4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0" name="Rectangle 73"/>
            <p:cNvSpPr>
              <a:spLocks noChangeArrowheads="1"/>
            </p:cNvSpPr>
            <p:nvPr/>
          </p:nvSpPr>
          <p:spPr bwMode="auto">
            <a:xfrm>
              <a:off x="3651" y="2659"/>
              <a:ext cx="2041" cy="726"/>
            </a:xfrm>
            <a:prstGeom prst="rect">
              <a:avLst/>
            </a:prstGeom>
            <a:solidFill>
              <a:srgbClr val="00A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 name="Text Box 74"/>
            <p:cNvSpPr txBox="1">
              <a:spLocks noChangeArrowheads="1"/>
            </p:cNvSpPr>
            <p:nvPr/>
          </p:nvSpPr>
          <p:spPr bwMode="auto">
            <a:xfrm>
              <a:off x="3696" y="2738"/>
              <a:ext cx="7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l" eaLnBrk="1" hangingPunct="1">
                <a:spcBef>
                  <a:spcPct val="50000"/>
                </a:spcBef>
              </a:pPr>
              <a:r>
                <a:rPr kumimoji="1" lang="zh-CN" altLang="en-US" sz="1600" b="1">
                  <a:solidFill>
                    <a:srgbClr val="000000"/>
                  </a:solidFill>
                  <a:latin typeface="Times New Roman" panose="02020603050405020304" pitchFamily="18" charset="0"/>
                </a:rPr>
                <a:t>媒质</a:t>
              </a:r>
              <a:r>
                <a:rPr kumimoji="1" lang="en-US" altLang="zh-CN" sz="1600" b="1">
                  <a:solidFill>
                    <a:srgbClr val="000000"/>
                  </a:solidFill>
                  <a:latin typeface="Times New Roman" panose="02020603050405020304" pitchFamily="18" charset="0"/>
                  <a:ea typeface="楷体_GB2312" pitchFamily="49" charset="-122"/>
                </a:rPr>
                <a:t>2</a:t>
              </a:r>
            </a:p>
          </p:txBody>
        </p:sp>
        <p:sp>
          <p:nvSpPr>
            <p:cNvPr id="52" name="Text Box 75"/>
            <p:cNvSpPr txBox="1">
              <a:spLocks noChangeArrowheads="1"/>
            </p:cNvSpPr>
            <p:nvPr/>
          </p:nvSpPr>
          <p:spPr bwMode="auto">
            <a:xfrm>
              <a:off x="3696" y="2375"/>
              <a:ext cx="5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l" eaLnBrk="1" hangingPunct="1">
                <a:spcBef>
                  <a:spcPct val="50000"/>
                </a:spcBef>
              </a:pPr>
              <a:r>
                <a:rPr kumimoji="1" lang="zh-CN" altLang="en-US" sz="1600" b="1" dirty="0">
                  <a:solidFill>
                    <a:srgbClr val="000000"/>
                  </a:solidFill>
                  <a:latin typeface="Times New Roman" panose="02020603050405020304" pitchFamily="18" charset="0"/>
                </a:rPr>
                <a:t>媒质</a:t>
              </a:r>
              <a:r>
                <a:rPr kumimoji="1" lang="en-US" altLang="zh-CN" sz="1600" b="1" dirty="0">
                  <a:solidFill>
                    <a:srgbClr val="000000"/>
                  </a:solidFill>
                  <a:latin typeface="Times New Roman" panose="02020603050405020304" pitchFamily="18" charset="0"/>
                  <a:ea typeface="楷体_GB2312" pitchFamily="49" charset="-122"/>
                </a:rPr>
                <a:t>1</a:t>
              </a:r>
            </a:p>
          </p:txBody>
        </p:sp>
        <p:graphicFrame>
          <p:nvGraphicFramePr>
            <p:cNvPr id="53" name="Object 76"/>
            <p:cNvGraphicFramePr>
              <a:graphicFrameLocks noChangeAspect="1"/>
            </p:cNvGraphicFramePr>
            <p:nvPr/>
          </p:nvGraphicFramePr>
          <p:xfrm>
            <a:off x="5330" y="2697"/>
            <a:ext cx="209" cy="281"/>
          </p:xfrm>
          <a:graphic>
            <a:graphicData uri="http://schemas.openxmlformats.org/presentationml/2006/ole">
              <mc:AlternateContent xmlns:mc="http://schemas.openxmlformats.org/markup-compatibility/2006">
                <mc:Choice xmlns:v="urn:schemas-microsoft-com:vml" Requires="v">
                  <p:oleObj spid="_x0000_s47740" name="Equation" r:id="rId8" imgW="190500" imgH="228600" progId="Equation.DSMT4">
                    <p:embed/>
                  </p:oleObj>
                </mc:Choice>
                <mc:Fallback>
                  <p:oleObj name="Equation" r:id="rId8" imgW="190500" imgH="228600" progId="Equation.DSMT4">
                    <p:embed/>
                    <p:pic>
                      <p:nvPicPr>
                        <p:cNvPr id="53"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0" y="2697"/>
                          <a:ext cx="209" cy="281"/>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77"/>
            <p:cNvGraphicFramePr>
              <a:graphicFrameLocks noChangeAspect="1"/>
            </p:cNvGraphicFramePr>
            <p:nvPr/>
          </p:nvGraphicFramePr>
          <p:xfrm>
            <a:off x="5331" y="2379"/>
            <a:ext cx="217" cy="279"/>
          </p:xfrm>
          <a:graphic>
            <a:graphicData uri="http://schemas.openxmlformats.org/presentationml/2006/ole">
              <mc:AlternateContent xmlns:mc="http://schemas.openxmlformats.org/markup-compatibility/2006">
                <mc:Choice xmlns:v="urn:schemas-microsoft-com:vml" Requires="v">
                  <p:oleObj spid="_x0000_s47741" name="Equation" r:id="rId10" imgW="177646" imgH="228402" progId="Equation.DSMT4">
                    <p:embed/>
                  </p:oleObj>
                </mc:Choice>
                <mc:Fallback>
                  <p:oleObj name="Equation" r:id="rId10" imgW="177646" imgH="228402" progId="Equation.DSMT4">
                    <p:embed/>
                    <p:pic>
                      <p:nvPicPr>
                        <p:cNvPr id="54" name="Object 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1" y="2379"/>
                          <a:ext cx="217" cy="279"/>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Line 78"/>
            <p:cNvSpPr>
              <a:spLocks noChangeShapeType="1"/>
            </p:cNvSpPr>
            <p:nvPr/>
          </p:nvSpPr>
          <p:spPr bwMode="auto">
            <a:xfrm flipV="1">
              <a:off x="4416" y="2659"/>
              <a:ext cx="431" cy="31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79"/>
            <p:cNvSpPr>
              <a:spLocks noChangeShapeType="1"/>
            </p:cNvSpPr>
            <p:nvPr/>
          </p:nvSpPr>
          <p:spPr bwMode="auto">
            <a:xfrm flipH="1">
              <a:off x="4830" y="2071"/>
              <a:ext cx="0" cy="1132"/>
            </a:xfrm>
            <a:prstGeom prst="line">
              <a:avLst/>
            </a:prstGeom>
            <a:noFill/>
            <a:ln w="22225">
              <a:solidFill>
                <a:srgbClr val="0000FF"/>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80"/>
            <p:cNvSpPr>
              <a:spLocks noChangeShapeType="1"/>
            </p:cNvSpPr>
            <p:nvPr/>
          </p:nvSpPr>
          <p:spPr bwMode="auto">
            <a:xfrm flipV="1">
              <a:off x="4830" y="2088"/>
              <a:ext cx="431" cy="579"/>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Freeform 81"/>
            <p:cNvSpPr>
              <a:spLocks/>
            </p:cNvSpPr>
            <p:nvPr/>
          </p:nvSpPr>
          <p:spPr bwMode="auto">
            <a:xfrm>
              <a:off x="4689" y="2761"/>
              <a:ext cx="170" cy="91"/>
            </a:xfrm>
            <a:custGeom>
              <a:avLst/>
              <a:gdLst>
                <a:gd name="T0" fmla="*/ 0 w 192"/>
                <a:gd name="T1" fmla="*/ 0 h 112"/>
                <a:gd name="T2" fmla="*/ 85 w 192"/>
                <a:gd name="T3" fmla="*/ 78 h 112"/>
                <a:gd name="T4" fmla="*/ 170 w 192"/>
                <a:gd name="T5" fmla="*/ 78 h 112"/>
                <a:gd name="T6" fmla="*/ 0 60000 65536"/>
                <a:gd name="T7" fmla="*/ 0 60000 65536"/>
                <a:gd name="T8" fmla="*/ 0 60000 65536"/>
              </a:gdLst>
              <a:ahLst/>
              <a:cxnLst>
                <a:cxn ang="T6">
                  <a:pos x="T0" y="T1"/>
                </a:cxn>
                <a:cxn ang="T7">
                  <a:pos x="T2" y="T3"/>
                </a:cxn>
                <a:cxn ang="T8">
                  <a:pos x="T4" y="T5"/>
                </a:cxn>
              </a:cxnLst>
              <a:rect l="0" t="0" r="r" b="b"/>
              <a:pathLst>
                <a:path w="192" h="112">
                  <a:moveTo>
                    <a:pt x="0" y="0"/>
                  </a:moveTo>
                  <a:cubicBezTo>
                    <a:pt x="32" y="40"/>
                    <a:pt x="64" y="80"/>
                    <a:pt x="96" y="96"/>
                  </a:cubicBezTo>
                  <a:cubicBezTo>
                    <a:pt x="128" y="112"/>
                    <a:pt x="160" y="104"/>
                    <a:pt x="192" y="96"/>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82"/>
            <p:cNvSpPr>
              <a:spLocks/>
            </p:cNvSpPr>
            <p:nvPr/>
          </p:nvSpPr>
          <p:spPr bwMode="auto">
            <a:xfrm>
              <a:off x="4851" y="2385"/>
              <a:ext cx="148" cy="59"/>
            </a:xfrm>
            <a:custGeom>
              <a:avLst/>
              <a:gdLst>
                <a:gd name="T0" fmla="*/ 0 w 192"/>
                <a:gd name="T1" fmla="*/ 59 h 56"/>
                <a:gd name="T2" fmla="*/ 74 w 192"/>
                <a:gd name="T3" fmla="*/ 8 h 56"/>
                <a:gd name="T4" fmla="*/ 148 w 192"/>
                <a:gd name="T5" fmla="*/ 8 h 56"/>
                <a:gd name="T6" fmla="*/ 0 60000 65536"/>
                <a:gd name="T7" fmla="*/ 0 60000 65536"/>
                <a:gd name="T8" fmla="*/ 0 60000 65536"/>
              </a:gdLst>
              <a:ahLst/>
              <a:cxnLst>
                <a:cxn ang="T6">
                  <a:pos x="T0" y="T1"/>
                </a:cxn>
                <a:cxn ang="T7">
                  <a:pos x="T2" y="T3"/>
                </a:cxn>
                <a:cxn ang="T8">
                  <a:pos x="T4" y="T5"/>
                </a:cxn>
              </a:cxnLst>
              <a:rect l="0" t="0" r="r" b="b"/>
              <a:pathLst>
                <a:path w="192" h="56">
                  <a:moveTo>
                    <a:pt x="0" y="56"/>
                  </a:moveTo>
                  <a:cubicBezTo>
                    <a:pt x="32" y="36"/>
                    <a:pt x="64" y="16"/>
                    <a:pt x="96" y="8"/>
                  </a:cubicBezTo>
                  <a:cubicBezTo>
                    <a:pt x="128" y="0"/>
                    <a:pt x="168" y="8"/>
                    <a:pt x="192" y="8"/>
                  </a:cubicBezTo>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0" name="Object 83"/>
            <p:cNvGraphicFramePr>
              <a:graphicFrameLocks noChangeAspect="1"/>
            </p:cNvGraphicFramePr>
            <p:nvPr/>
          </p:nvGraphicFramePr>
          <p:xfrm>
            <a:off x="4602" y="2817"/>
            <a:ext cx="228" cy="223"/>
          </p:xfrm>
          <a:graphic>
            <a:graphicData uri="http://schemas.openxmlformats.org/presentationml/2006/ole">
              <mc:AlternateContent xmlns:mc="http://schemas.openxmlformats.org/markup-compatibility/2006">
                <mc:Choice xmlns:v="urn:schemas-microsoft-com:vml" Requires="v">
                  <p:oleObj spid="_x0000_s47742" name="公式" r:id="rId12" imgW="164957" imgH="190335" progId="Equation.3">
                    <p:embed/>
                  </p:oleObj>
                </mc:Choice>
                <mc:Fallback>
                  <p:oleObj name="公式" r:id="rId12" imgW="164957" imgH="190335" progId="Equation.3">
                    <p:embed/>
                    <p:pic>
                      <p:nvPicPr>
                        <p:cNvPr id="60" name="Object 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2" y="2817"/>
                          <a:ext cx="228" cy="22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84"/>
            <p:cNvGraphicFramePr>
              <a:graphicFrameLocks noChangeAspect="1"/>
            </p:cNvGraphicFramePr>
            <p:nvPr/>
          </p:nvGraphicFramePr>
          <p:xfrm>
            <a:off x="4859" y="2121"/>
            <a:ext cx="241" cy="262"/>
          </p:xfrm>
          <a:graphic>
            <a:graphicData uri="http://schemas.openxmlformats.org/presentationml/2006/ole">
              <mc:AlternateContent xmlns:mc="http://schemas.openxmlformats.org/markup-compatibility/2006">
                <mc:Choice xmlns:v="urn:schemas-microsoft-com:vml" Requires="v">
                  <p:oleObj spid="_x0000_s47743" name="Equation" r:id="rId14" imgW="152268" imgH="215713" progId="Equation.3">
                    <p:embed/>
                  </p:oleObj>
                </mc:Choice>
                <mc:Fallback>
                  <p:oleObj name="Equation" r:id="rId14" imgW="152268" imgH="215713" progId="Equation.3">
                    <p:embed/>
                    <p:pic>
                      <p:nvPicPr>
                        <p:cNvPr id="61" name="Object 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 y="2121"/>
                          <a:ext cx="241" cy="262"/>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85"/>
            <p:cNvGraphicFramePr>
              <a:graphicFrameLocks noChangeAspect="1"/>
            </p:cNvGraphicFramePr>
            <p:nvPr/>
          </p:nvGraphicFramePr>
          <p:xfrm>
            <a:off x="4240" y="2846"/>
            <a:ext cx="268" cy="298"/>
          </p:xfrm>
          <a:graphic>
            <a:graphicData uri="http://schemas.openxmlformats.org/presentationml/2006/ole">
              <mc:AlternateContent xmlns:mc="http://schemas.openxmlformats.org/markup-compatibility/2006">
                <mc:Choice xmlns:v="urn:schemas-microsoft-com:vml" Requires="v">
                  <p:oleObj spid="_x0000_s47744" name="公式" r:id="rId16" imgW="190417" imgH="241195" progId="Equation.3">
                    <p:embed/>
                  </p:oleObj>
                </mc:Choice>
                <mc:Fallback>
                  <p:oleObj name="公式" r:id="rId16" imgW="190417" imgH="241195" progId="Equation.3">
                    <p:embed/>
                    <p:pic>
                      <p:nvPicPr>
                        <p:cNvPr id="62" name="Object 8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40" y="2846"/>
                          <a:ext cx="268" cy="29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86"/>
            <p:cNvGraphicFramePr>
              <a:graphicFrameLocks noChangeAspect="1"/>
            </p:cNvGraphicFramePr>
            <p:nvPr/>
          </p:nvGraphicFramePr>
          <p:xfrm>
            <a:off x="5193" y="1879"/>
            <a:ext cx="272" cy="266"/>
          </p:xfrm>
          <a:graphic>
            <a:graphicData uri="http://schemas.openxmlformats.org/presentationml/2006/ole">
              <mc:AlternateContent xmlns:mc="http://schemas.openxmlformats.org/markup-compatibility/2006">
                <mc:Choice xmlns:v="urn:schemas-microsoft-com:vml" Requires="v">
                  <p:oleObj spid="_x0000_s47745" name="公式" r:id="rId18" imgW="177646" imgH="241091" progId="Equation.3">
                    <p:embed/>
                  </p:oleObj>
                </mc:Choice>
                <mc:Fallback>
                  <p:oleObj name="公式" r:id="rId18" imgW="177646" imgH="241091" progId="Equation.3">
                    <p:embed/>
                    <p:pic>
                      <p:nvPicPr>
                        <p:cNvPr id="63" name="Object 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93" y="1879"/>
                          <a:ext cx="272" cy="26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87"/>
            <p:cNvGraphicFramePr>
              <a:graphicFrameLocks noChangeAspect="1"/>
            </p:cNvGraphicFramePr>
            <p:nvPr/>
          </p:nvGraphicFramePr>
          <p:xfrm>
            <a:off x="4598" y="1940"/>
            <a:ext cx="272" cy="302"/>
          </p:xfrm>
          <a:graphic>
            <a:graphicData uri="http://schemas.openxmlformats.org/presentationml/2006/ole">
              <mc:AlternateContent xmlns:mc="http://schemas.openxmlformats.org/markup-compatibility/2006">
                <mc:Choice xmlns:v="urn:schemas-microsoft-com:vml" Requires="v">
                  <p:oleObj spid="_x0000_s47746" name="Equation" r:id="rId20" imgW="164885" imgH="215619" progId="Equation.DSMT4">
                    <p:embed/>
                  </p:oleObj>
                </mc:Choice>
                <mc:Fallback>
                  <p:oleObj name="Equation" r:id="rId20" imgW="164885" imgH="215619" progId="Equation.DSMT4">
                    <p:embed/>
                    <p:pic>
                      <p:nvPicPr>
                        <p:cNvPr id="64" name="Object 8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8" y="1940"/>
                          <a:ext cx="272" cy="302"/>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Rectangle 88"/>
            <p:cNvSpPr>
              <a:spLocks noChangeArrowheads="1"/>
            </p:cNvSpPr>
            <p:nvPr/>
          </p:nvSpPr>
          <p:spPr bwMode="auto">
            <a:xfrm>
              <a:off x="3651" y="1842"/>
              <a:ext cx="2041" cy="15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aphicFrame>
        <p:nvGraphicFramePr>
          <p:cNvPr id="66" name="Object 24"/>
          <p:cNvGraphicFramePr>
            <a:graphicFrameLocks noChangeAspect="1"/>
          </p:cNvGraphicFramePr>
          <p:nvPr>
            <p:extLst/>
          </p:nvPr>
        </p:nvGraphicFramePr>
        <p:xfrm>
          <a:off x="3635896" y="1347615"/>
          <a:ext cx="2250049" cy="792087"/>
        </p:xfrm>
        <a:graphic>
          <a:graphicData uri="http://schemas.openxmlformats.org/presentationml/2006/ole">
            <mc:AlternateContent xmlns:mc="http://schemas.openxmlformats.org/markup-compatibility/2006">
              <mc:Choice xmlns:v="urn:schemas-microsoft-com:vml" Requires="v">
                <p:oleObj spid="_x0000_s47747" name="Equation" r:id="rId22" imgW="1358640" imgH="482400" progId="Equation.DSMT4">
                  <p:embed/>
                </p:oleObj>
              </mc:Choice>
              <mc:Fallback>
                <p:oleObj name="Equation" r:id="rId22" imgW="1358640" imgH="482400" progId="Equation.DSMT4">
                  <p:embed/>
                  <p:pic>
                    <p:nvPicPr>
                      <p:cNvPr id="66" name="Object 24"/>
                      <p:cNvPicPr>
                        <a:picLocks noChangeAspect="1" noChangeArrowheads="1"/>
                      </p:cNvPicPr>
                      <p:nvPr/>
                    </p:nvPicPr>
                    <p:blipFill>
                      <a:blip r:embed="rId23"/>
                      <a:srcRect/>
                      <a:stretch>
                        <a:fillRect/>
                      </a:stretch>
                    </p:blipFill>
                    <p:spPr bwMode="auto">
                      <a:xfrm>
                        <a:off x="3635896" y="1347615"/>
                        <a:ext cx="2250049" cy="792087"/>
                      </a:xfrm>
                      <a:prstGeom prst="rect">
                        <a:avLst/>
                      </a:prstGeom>
                      <a:noFill/>
                      <a:ln>
                        <a:noFill/>
                      </a:ln>
                      <a:effectLst/>
                    </p:spPr>
                  </p:pic>
                </p:oleObj>
              </mc:Fallback>
            </mc:AlternateContent>
          </a:graphicData>
        </a:graphic>
      </p:graphicFrame>
      <p:graphicFrame>
        <p:nvGraphicFramePr>
          <p:cNvPr id="67" name="Object 21"/>
          <p:cNvGraphicFramePr>
            <a:graphicFrameLocks noChangeAspect="1"/>
          </p:cNvGraphicFramePr>
          <p:nvPr>
            <p:extLst/>
          </p:nvPr>
        </p:nvGraphicFramePr>
        <p:xfrm>
          <a:off x="3584389" y="915566"/>
          <a:ext cx="843595" cy="451563"/>
        </p:xfrm>
        <a:graphic>
          <a:graphicData uri="http://schemas.openxmlformats.org/presentationml/2006/ole">
            <mc:AlternateContent xmlns:mc="http://schemas.openxmlformats.org/markup-compatibility/2006">
              <mc:Choice xmlns:v="urn:schemas-microsoft-com:vml" Requires="v">
                <p:oleObj spid="_x0000_s47748" name="Equation" r:id="rId24" imgW="419040" imgH="253800" progId="Equation.DSMT4">
                  <p:embed/>
                </p:oleObj>
              </mc:Choice>
              <mc:Fallback>
                <p:oleObj name="Equation" r:id="rId24" imgW="419040" imgH="253800" progId="Equation.DSMT4">
                  <p:embed/>
                  <p:pic>
                    <p:nvPicPr>
                      <p:cNvPr id="67" name="Object 21"/>
                      <p:cNvPicPr>
                        <a:picLocks noChangeAspect="1" noChangeArrowheads="1"/>
                      </p:cNvPicPr>
                      <p:nvPr/>
                    </p:nvPicPr>
                    <p:blipFill>
                      <a:blip r:embed="rId25"/>
                      <a:srcRect/>
                      <a:stretch>
                        <a:fillRect/>
                      </a:stretch>
                    </p:blipFill>
                    <p:spPr bwMode="auto">
                      <a:xfrm>
                        <a:off x="3584389" y="915566"/>
                        <a:ext cx="843595" cy="451563"/>
                      </a:xfrm>
                      <a:prstGeom prst="rect">
                        <a:avLst/>
                      </a:prstGeom>
                      <a:noFill/>
                      <a:ln>
                        <a:noFill/>
                      </a:ln>
                      <a:effectLst/>
                    </p:spPr>
                  </p:pic>
                </p:oleObj>
              </mc:Fallback>
            </mc:AlternateContent>
          </a:graphicData>
        </a:graphic>
      </p:graphicFrame>
      <p:graphicFrame>
        <p:nvGraphicFramePr>
          <p:cNvPr id="69" name="Object 23"/>
          <p:cNvGraphicFramePr>
            <a:graphicFrameLocks noChangeAspect="1"/>
          </p:cNvGraphicFramePr>
          <p:nvPr>
            <p:extLst/>
          </p:nvPr>
        </p:nvGraphicFramePr>
        <p:xfrm>
          <a:off x="4547220" y="972964"/>
          <a:ext cx="1104900" cy="374650"/>
        </p:xfrm>
        <a:graphic>
          <a:graphicData uri="http://schemas.openxmlformats.org/presentationml/2006/ole">
            <mc:AlternateContent xmlns:mc="http://schemas.openxmlformats.org/markup-compatibility/2006">
              <mc:Choice xmlns:v="urn:schemas-microsoft-com:vml" Requires="v">
                <p:oleObj spid="_x0000_s47749" name="Equation" r:id="rId26" imgW="672840" imgH="228600" progId="Equation.DSMT4">
                  <p:embed/>
                </p:oleObj>
              </mc:Choice>
              <mc:Fallback>
                <p:oleObj name="Equation" r:id="rId26" imgW="672840" imgH="228600" progId="Equation.DSMT4">
                  <p:embed/>
                  <p:pic>
                    <p:nvPicPr>
                      <p:cNvPr id="69" name="Object 23"/>
                      <p:cNvPicPr>
                        <a:picLocks noChangeAspect="1" noChangeArrowheads="1"/>
                      </p:cNvPicPr>
                      <p:nvPr/>
                    </p:nvPicPr>
                    <p:blipFill>
                      <a:blip r:embed="rId27"/>
                      <a:srcRect/>
                      <a:stretch>
                        <a:fillRect/>
                      </a:stretch>
                    </p:blipFill>
                    <p:spPr bwMode="auto">
                      <a:xfrm>
                        <a:off x="4547220" y="972964"/>
                        <a:ext cx="1104900" cy="374650"/>
                      </a:xfrm>
                      <a:prstGeom prst="rect">
                        <a:avLst/>
                      </a:prstGeom>
                      <a:noFill/>
                      <a:ln>
                        <a:noFill/>
                      </a:ln>
                      <a:effectLst/>
                    </p:spPr>
                  </p:pic>
                </p:oleObj>
              </mc:Fallback>
            </mc:AlternateContent>
          </a:graphicData>
        </a:graphic>
      </p:graphicFrame>
      <p:grpSp>
        <p:nvGrpSpPr>
          <p:cNvPr id="71" name="Group 5"/>
          <p:cNvGrpSpPr>
            <a:grpSpLocks/>
          </p:cNvGrpSpPr>
          <p:nvPr/>
        </p:nvGrpSpPr>
        <p:grpSpPr bwMode="auto">
          <a:xfrm>
            <a:off x="3779912" y="3147814"/>
            <a:ext cx="2585644" cy="1899685"/>
            <a:chOff x="3606" y="2590"/>
            <a:chExt cx="2041" cy="1543"/>
          </a:xfrm>
        </p:grpSpPr>
        <p:sp>
          <p:nvSpPr>
            <p:cNvPr id="72" name="Rectangle 33"/>
            <p:cNvSpPr>
              <a:spLocks noChangeArrowheads="1"/>
            </p:cNvSpPr>
            <p:nvPr/>
          </p:nvSpPr>
          <p:spPr bwMode="auto">
            <a:xfrm>
              <a:off x="3606" y="2590"/>
              <a:ext cx="2041" cy="817"/>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800" b="1">
                <a:solidFill>
                  <a:srgbClr val="0000FF"/>
                </a:solidFill>
                <a:latin typeface="Times New Roman" panose="02020603050405020304" pitchFamily="18" charset="0"/>
                <a:ea typeface="幼圆" panose="02010509060101010101" pitchFamily="49" charset="-122"/>
              </a:endParaRPr>
            </a:p>
          </p:txBody>
        </p:sp>
        <p:sp>
          <p:nvSpPr>
            <p:cNvPr id="73" name="Rectangle 34"/>
            <p:cNvSpPr>
              <a:spLocks noChangeArrowheads="1"/>
            </p:cNvSpPr>
            <p:nvPr/>
          </p:nvSpPr>
          <p:spPr bwMode="auto">
            <a:xfrm>
              <a:off x="3606" y="3407"/>
              <a:ext cx="2041" cy="726"/>
            </a:xfrm>
            <a:prstGeom prst="rect">
              <a:avLst/>
            </a:prstGeom>
            <a:solidFill>
              <a:schemeClr val="accent6">
                <a:lumMod val="60000"/>
                <a:lumOff val="40000"/>
              </a:schemeClr>
            </a:solidFill>
            <a:ln w="9525">
              <a:solidFill>
                <a:schemeClr val="tx1"/>
              </a:solidFill>
              <a:miter lim="800000"/>
              <a:headEnd/>
              <a:tailEnd/>
            </a:ln>
          </p:spPr>
          <p:txBody>
            <a:bodyPr wrap="none" anchor="ct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800" b="1">
                <a:solidFill>
                  <a:srgbClr val="0000FF"/>
                </a:solidFill>
                <a:latin typeface="Times New Roman" panose="02020603050405020304" pitchFamily="18" charset="0"/>
                <a:ea typeface="幼圆" panose="02010509060101010101" pitchFamily="49" charset="-122"/>
              </a:endParaRPr>
            </a:p>
          </p:txBody>
        </p:sp>
        <p:sp>
          <p:nvSpPr>
            <p:cNvPr id="74" name="Text Box 35"/>
            <p:cNvSpPr txBox="1">
              <a:spLocks noChangeArrowheads="1"/>
            </p:cNvSpPr>
            <p:nvPr/>
          </p:nvSpPr>
          <p:spPr bwMode="auto">
            <a:xfrm>
              <a:off x="3741" y="3533"/>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l" eaLnBrk="1" hangingPunct="1">
                <a:spcBef>
                  <a:spcPct val="50000"/>
                </a:spcBef>
              </a:pPr>
              <a:r>
                <a:rPr kumimoji="1" lang="zh-CN" altLang="en-US" sz="1400" b="1" dirty="0">
                  <a:solidFill>
                    <a:srgbClr val="0000FF"/>
                  </a:solidFill>
                  <a:latin typeface="宋体" panose="02010600030101010101" pitchFamily="2" charset="-122"/>
                </a:rPr>
                <a:t>导体</a:t>
              </a:r>
            </a:p>
          </p:txBody>
        </p:sp>
        <p:sp>
          <p:nvSpPr>
            <p:cNvPr id="75" name="Text Box 36"/>
            <p:cNvSpPr txBox="1">
              <a:spLocks noChangeArrowheads="1"/>
            </p:cNvSpPr>
            <p:nvPr/>
          </p:nvSpPr>
          <p:spPr bwMode="auto">
            <a:xfrm>
              <a:off x="3696" y="2817"/>
              <a:ext cx="5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l" eaLnBrk="1" hangingPunct="1">
                <a:spcBef>
                  <a:spcPct val="50000"/>
                </a:spcBef>
              </a:pPr>
              <a:r>
                <a:rPr kumimoji="1" lang="zh-CN" altLang="en-US" sz="1400" b="1" dirty="0">
                  <a:solidFill>
                    <a:srgbClr val="0000FF"/>
                  </a:solidFill>
                  <a:latin typeface="宋体" panose="02010600030101010101" pitchFamily="2" charset="-122"/>
                </a:rPr>
                <a:t>电介质</a:t>
              </a:r>
            </a:p>
          </p:txBody>
        </p:sp>
        <p:graphicFrame>
          <p:nvGraphicFramePr>
            <p:cNvPr id="76" name="Object 37"/>
            <p:cNvGraphicFramePr>
              <a:graphicFrameLocks noChangeAspect="1"/>
            </p:cNvGraphicFramePr>
            <p:nvPr/>
          </p:nvGraphicFramePr>
          <p:xfrm>
            <a:off x="3845" y="3720"/>
            <a:ext cx="524" cy="235"/>
          </p:xfrm>
          <a:graphic>
            <a:graphicData uri="http://schemas.openxmlformats.org/presentationml/2006/ole">
              <mc:AlternateContent xmlns:mc="http://schemas.openxmlformats.org/markup-compatibility/2006">
                <mc:Choice xmlns:v="urn:schemas-microsoft-com:vml" Requires="v">
                  <p:oleObj spid="_x0000_s47750" name="Equation" r:id="rId28" imgW="571252" imgH="228501" progId="Equation.DSMT4">
                    <p:embed/>
                  </p:oleObj>
                </mc:Choice>
                <mc:Fallback>
                  <p:oleObj name="Equation" r:id="rId28" imgW="571252" imgH="228501" progId="Equation.DSMT4">
                    <p:embed/>
                    <p:pic>
                      <p:nvPicPr>
                        <p:cNvPr id="76" name="Object 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45" y="3720"/>
                          <a:ext cx="524" cy="235"/>
                        </a:xfrm>
                        <a:prstGeom prst="rect">
                          <a:avLst/>
                        </a:prstGeom>
                        <a:noFill/>
                        <a:ln>
                          <a:noFill/>
                        </a:ln>
                        <a:effectLst/>
                      </p:spPr>
                    </p:pic>
                  </p:oleObj>
                </mc:Fallback>
              </mc:AlternateContent>
            </a:graphicData>
          </a:graphic>
        </p:graphicFrame>
        <p:graphicFrame>
          <p:nvGraphicFramePr>
            <p:cNvPr id="77" name="Object 38"/>
            <p:cNvGraphicFramePr>
              <a:graphicFrameLocks noChangeAspect="1"/>
            </p:cNvGraphicFramePr>
            <p:nvPr/>
          </p:nvGraphicFramePr>
          <p:xfrm>
            <a:off x="3823" y="3136"/>
            <a:ext cx="778" cy="243"/>
          </p:xfrm>
          <a:graphic>
            <a:graphicData uri="http://schemas.openxmlformats.org/presentationml/2006/ole">
              <mc:AlternateContent xmlns:mc="http://schemas.openxmlformats.org/markup-compatibility/2006">
                <mc:Choice xmlns:v="urn:schemas-microsoft-com:vml" Requires="v">
                  <p:oleObj spid="_x0000_s47751" name="Equation" r:id="rId30" imgW="723586" imgH="228501" progId="Equation.DSMT4">
                    <p:embed/>
                  </p:oleObj>
                </mc:Choice>
                <mc:Fallback>
                  <p:oleObj name="Equation" r:id="rId30" imgW="723586" imgH="228501" progId="Equation.DSMT4">
                    <p:embed/>
                    <p:pic>
                      <p:nvPicPr>
                        <p:cNvPr id="77" name="Object 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23" y="3136"/>
                          <a:ext cx="778" cy="243"/>
                        </a:xfrm>
                        <a:prstGeom prst="rect">
                          <a:avLst/>
                        </a:prstGeom>
                        <a:noFill/>
                        <a:ln>
                          <a:noFill/>
                        </a:ln>
                        <a:effectLst/>
                      </p:spPr>
                    </p:pic>
                  </p:oleObj>
                </mc:Fallback>
              </mc:AlternateContent>
            </a:graphicData>
          </a:graphic>
        </p:graphicFrame>
        <p:sp>
          <p:nvSpPr>
            <p:cNvPr id="78" name="Line 39"/>
            <p:cNvSpPr>
              <a:spLocks noChangeShapeType="1"/>
            </p:cNvSpPr>
            <p:nvPr/>
          </p:nvSpPr>
          <p:spPr bwMode="auto">
            <a:xfrm flipH="1">
              <a:off x="4785" y="2819"/>
              <a:ext cx="0" cy="1132"/>
            </a:xfrm>
            <a:prstGeom prst="line">
              <a:avLst/>
            </a:prstGeom>
            <a:noFill/>
            <a:ln w="952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sz="1600"/>
            </a:p>
          </p:txBody>
        </p:sp>
        <p:sp>
          <p:nvSpPr>
            <p:cNvPr id="79" name="Line 40"/>
            <p:cNvSpPr>
              <a:spLocks noChangeShapeType="1"/>
            </p:cNvSpPr>
            <p:nvPr/>
          </p:nvSpPr>
          <p:spPr bwMode="auto">
            <a:xfrm flipV="1">
              <a:off x="4785" y="2862"/>
              <a:ext cx="544" cy="55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aphicFrame>
          <p:nvGraphicFramePr>
            <p:cNvPr id="80" name="Object 42"/>
            <p:cNvGraphicFramePr>
              <a:graphicFrameLocks noChangeAspect="1"/>
            </p:cNvGraphicFramePr>
            <p:nvPr/>
          </p:nvGraphicFramePr>
          <p:xfrm>
            <a:off x="5284" y="2681"/>
            <a:ext cx="272" cy="280"/>
          </p:xfrm>
          <a:graphic>
            <a:graphicData uri="http://schemas.openxmlformats.org/presentationml/2006/ole">
              <mc:AlternateContent xmlns:mc="http://schemas.openxmlformats.org/markup-compatibility/2006">
                <mc:Choice xmlns:v="urn:schemas-microsoft-com:vml" Requires="v">
                  <p:oleObj spid="_x0000_s47752" name="Equation" r:id="rId32" imgW="177569" imgH="253670" progId="Equation.DSMT4">
                    <p:embed/>
                  </p:oleObj>
                </mc:Choice>
                <mc:Fallback>
                  <p:oleObj name="Equation" r:id="rId32" imgW="177569" imgH="253670" progId="Equation.DSMT4">
                    <p:embed/>
                    <p:pic>
                      <p:nvPicPr>
                        <p:cNvPr id="80" name="Object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284" y="2681"/>
                          <a:ext cx="272" cy="28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 name="Object 43"/>
            <p:cNvGraphicFramePr>
              <a:graphicFrameLocks noChangeAspect="1"/>
            </p:cNvGraphicFramePr>
            <p:nvPr/>
          </p:nvGraphicFramePr>
          <p:xfrm>
            <a:off x="4553" y="2686"/>
            <a:ext cx="271" cy="304"/>
          </p:xfrm>
          <a:graphic>
            <a:graphicData uri="http://schemas.openxmlformats.org/presentationml/2006/ole">
              <mc:AlternateContent xmlns:mc="http://schemas.openxmlformats.org/markup-compatibility/2006">
                <mc:Choice xmlns:v="urn:schemas-microsoft-com:vml" Requires="v">
                  <p:oleObj spid="_x0000_s47753" name="公式" r:id="rId34" imgW="164885" imgH="215619" progId="Equation.3">
                    <p:embed/>
                  </p:oleObj>
                </mc:Choice>
                <mc:Fallback>
                  <p:oleObj name="公式" r:id="rId34" imgW="164885" imgH="215619" progId="Equation.3">
                    <p:embed/>
                    <p:pic>
                      <p:nvPicPr>
                        <p:cNvPr id="81" name="Object 4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553" y="2686"/>
                          <a:ext cx="271" cy="30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 name="Rectangle 44"/>
            <p:cNvSpPr>
              <a:spLocks noChangeArrowheads="1"/>
            </p:cNvSpPr>
            <p:nvPr/>
          </p:nvSpPr>
          <p:spPr bwMode="auto">
            <a:xfrm>
              <a:off x="3606" y="2590"/>
              <a:ext cx="2041" cy="154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800" b="1">
                <a:solidFill>
                  <a:srgbClr val="0000FF"/>
                </a:solidFill>
                <a:latin typeface="Times New Roman" panose="02020603050405020304" pitchFamily="18" charset="0"/>
                <a:ea typeface="幼圆" panose="02010509060101010101" pitchFamily="49" charset="-122"/>
              </a:endParaRPr>
            </a:p>
          </p:txBody>
        </p:sp>
        <p:sp>
          <p:nvSpPr>
            <p:cNvPr id="83" name="Line 63"/>
            <p:cNvSpPr>
              <a:spLocks noChangeShapeType="1"/>
            </p:cNvSpPr>
            <p:nvPr/>
          </p:nvSpPr>
          <p:spPr bwMode="auto">
            <a:xfrm flipV="1">
              <a:off x="4785" y="3424"/>
              <a:ext cx="590" cy="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aphicFrame>
          <p:nvGraphicFramePr>
            <p:cNvPr id="84" name="Object 64"/>
            <p:cNvGraphicFramePr>
              <a:graphicFrameLocks noChangeAspect="1"/>
            </p:cNvGraphicFramePr>
            <p:nvPr/>
          </p:nvGraphicFramePr>
          <p:xfrm>
            <a:off x="5247" y="3542"/>
            <a:ext cx="238" cy="318"/>
          </p:xfrm>
          <a:graphic>
            <a:graphicData uri="http://schemas.openxmlformats.org/presentationml/2006/ole">
              <mc:AlternateContent xmlns:mc="http://schemas.openxmlformats.org/markup-compatibility/2006">
                <mc:Choice xmlns:v="urn:schemas-microsoft-com:vml" Requires="v">
                  <p:oleObj spid="_x0000_s47754" name="Equation" r:id="rId36" imgW="190417" imgH="253890" progId="Equation.DSMT4">
                    <p:embed/>
                  </p:oleObj>
                </mc:Choice>
                <mc:Fallback>
                  <p:oleObj name="Equation" r:id="rId36" imgW="190417" imgH="253890" progId="Equation.DSMT4">
                    <p:embed/>
                    <p:pic>
                      <p:nvPicPr>
                        <p:cNvPr id="84" name="Object 6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47" y="3542"/>
                          <a:ext cx="23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Text Box 72"/>
            <p:cNvSpPr txBox="1">
              <a:spLocks noChangeArrowheads="1"/>
            </p:cNvSpPr>
            <p:nvPr/>
          </p:nvSpPr>
          <p:spPr bwMode="auto">
            <a:xfrm>
              <a:off x="4340" y="3706"/>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Verdana" panose="020B0604030504040204" pitchFamily="34" charset="0"/>
                  <a:ea typeface="宋体" panose="02010600030101010101" pitchFamily="2" charset="-122"/>
                </a:defRPr>
              </a:lvl1pPr>
              <a:lvl2pPr marL="742950" indent="-285750" algn="ctr">
                <a:defRPr>
                  <a:solidFill>
                    <a:schemeClr val="tx1"/>
                  </a:solidFill>
                  <a:latin typeface="Verdana" panose="020B0604030504040204" pitchFamily="34" charset="0"/>
                  <a:ea typeface="宋体" panose="02010600030101010101" pitchFamily="2" charset="-122"/>
                </a:defRPr>
              </a:lvl2pPr>
              <a:lvl3pPr marL="1143000" indent="-228600" algn="ctr">
                <a:defRPr>
                  <a:solidFill>
                    <a:schemeClr val="tx1"/>
                  </a:solidFill>
                  <a:latin typeface="Verdana" panose="020B0604030504040204" pitchFamily="34" charset="0"/>
                  <a:ea typeface="宋体" panose="02010600030101010101" pitchFamily="2" charset="-122"/>
                </a:defRPr>
              </a:lvl3pPr>
              <a:lvl4pPr marL="1600200" indent="-228600" algn="ctr">
                <a:defRPr>
                  <a:solidFill>
                    <a:schemeClr val="tx1"/>
                  </a:solidFill>
                  <a:latin typeface="Verdana" panose="020B0604030504040204" pitchFamily="34" charset="0"/>
                  <a:ea typeface="宋体" panose="02010600030101010101" pitchFamily="2" charset="-122"/>
                </a:defRPr>
              </a:lvl4pPr>
              <a:lvl5pPr marL="2057400" indent="-228600" algn="ctr">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l" eaLnBrk="1" hangingPunct="1">
                <a:spcBef>
                  <a:spcPct val="50000"/>
                </a:spcBef>
              </a:pPr>
              <a:r>
                <a:rPr kumimoji="1" lang="zh-CN" altLang="en-US" sz="1400" b="1" dirty="0">
                  <a:solidFill>
                    <a:srgbClr val="0000FF"/>
                  </a:solidFill>
                  <a:latin typeface="宋体" panose="02010600030101010101" pitchFamily="2" charset="-122"/>
                </a:rPr>
                <a:t>有限</a:t>
              </a:r>
            </a:p>
          </p:txBody>
        </p:sp>
      </p:grpSp>
      <p:sp>
        <p:nvSpPr>
          <p:cNvPr id="87" name="矩形 86"/>
          <p:cNvSpPr/>
          <p:nvPr/>
        </p:nvSpPr>
        <p:spPr>
          <a:xfrm>
            <a:off x="5508104" y="515456"/>
            <a:ext cx="3816424" cy="400110"/>
          </a:xfrm>
          <a:prstGeom prst="rect">
            <a:avLst/>
          </a:prstGeom>
          <a:noFill/>
        </p:spPr>
        <p:txBody>
          <a:bodyPr wrap="square" rtlCol="0">
            <a:spAutoFit/>
          </a:bodyPr>
          <a:lstStyle/>
          <a:p>
            <a:pPr lvl="1"/>
            <a:r>
              <a:rPr lang="zh-CN" altLang="en-US" sz="2000" b="1" dirty="0"/>
              <a:t>导电媒质与理想导体分界面</a:t>
            </a:r>
          </a:p>
        </p:txBody>
      </p:sp>
      <p:graphicFrame>
        <p:nvGraphicFramePr>
          <p:cNvPr id="88" name="Object 67"/>
          <p:cNvGraphicFramePr>
            <a:graphicFrameLocks noChangeAspect="1"/>
          </p:cNvGraphicFramePr>
          <p:nvPr>
            <p:extLst/>
          </p:nvPr>
        </p:nvGraphicFramePr>
        <p:xfrm>
          <a:off x="7164288" y="915566"/>
          <a:ext cx="792630" cy="448290"/>
        </p:xfrm>
        <a:graphic>
          <a:graphicData uri="http://schemas.openxmlformats.org/presentationml/2006/ole">
            <mc:AlternateContent xmlns:mc="http://schemas.openxmlformats.org/markup-compatibility/2006">
              <mc:Choice xmlns:v="urn:schemas-microsoft-com:vml" Requires="v">
                <p:oleObj spid="_x0000_s47755" name="Equation" r:id="rId38" imgW="457200" imgH="253800" progId="Equation.DSMT4">
                  <p:embed/>
                </p:oleObj>
              </mc:Choice>
              <mc:Fallback>
                <p:oleObj name="Equation" r:id="rId38" imgW="457200" imgH="253800" progId="Equation.DSMT4">
                  <p:embed/>
                  <p:pic>
                    <p:nvPicPr>
                      <p:cNvPr id="88" name="Object 67"/>
                      <p:cNvPicPr>
                        <a:picLocks noChangeAspect="1" noChangeArrowheads="1"/>
                      </p:cNvPicPr>
                      <p:nvPr/>
                    </p:nvPicPr>
                    <p:blipFill>
                      <a:blip r:embed="rId39"/>
                      <a:srcRect/>
                      <a:stretch>
                        <a:fillRect/>
                      </a:stretch>
                    </p:blipFill>
                    <p:spPr bwMode="auto">
                      <a:xfrm>
                        <a:off x="7164288" y="915566"/>
                        <a:ext cx="792630" cy="448290"/>
                      </a:xfrm>
                      <a:prstGeom prst="rect">
                        <a:avLst/>
                      </a:prstGeom>
                      <a:noFill/>
                      <a:ln>
                        <a:noFill/>
                      </a:ln>
                      <a:effectLst/>
                      <a:extLst/>
                    </p:spPr>
                  </p:pic>
                </p:oleObj>
              </mc:Fallback>
            </mc:AlternateContent>
          </a:graphicData>
        </a:graphic>
      </p:graphicFrame>
      <p:graphicFrame>
        <p:nvGraphicFramePr>
          <p:cNvPr id="90" name="Object 69"/>
          <p:cNvGraphicFramePr>
            <a:graphicFrameLocks noChangeAspect="1"/>
          </p:cNvGraphicFramePr>
          <p:nvPr>
            <p:extLst/>
          </p:nvPr>
        </p:nvGraphicFramePr>
        <p:xfrm>
          <a:off x="6804248" y="1275606"/>
          <a:ext cx="1576388" cy="863600"/>
        </p:xfrm>
        <a:graphic>
          <a:graphicData uri="http://schemas.openxmlformats.org/presentationml/2006/ole">
            <mc:AlternateContent xmlns:mc="http://schemas.openxmlformats.org/markup-compatibility/2006">
              <mc:Choice xmlns:v="urn:schemas-microsoft-com:vml" Requires="v">
                <p:oleObj spid="_x0000_s47756" name="Equation" r:id="rId40" imgW="863280" imgH="482400" progId="Equation.DSMT4">
                  <p:embed/>
                </p:oleObj>
              </mc:Choice>
              <mc:Fallback>
                <p:oleObj name="Equation" r:id="rId40" imgW="863280" imgH="482400" progId="Equation.DSMT4">
                  <p:embed/>
                  <p:pic>
                    <p:nvPicPr>
                      <p:cNvPr id="90" name="Object 69"/>
                      <p:cNvPicPr>
                        <a:picLocks noChangeAspect="1" noChangeArrowheads="1"/>
                      </p:cNvPicPr>
                      <p:nvPr/>
                    </p:nvPicPr>
                    <p:blipFill>
                      <a:blip r:embed="rId41"/>
                      <a:srcRect/>
                      <a:stretch>
                        <a:fillRect/>
                      </a:stretch>
                    </p:blipFill>
                    <p:spPr bwMode="auto">
                      <a:xfrm>
                        <a:off x="6804248" y="1275606"/>
                        <a:ext cx="1576388" cy="863600"/>
                      </a:xfrm>
                      <a:prstGeom prst="rect">
                        <a:avLst/>
                      </a:prstGeom>
                      <a:noFill/>
                      <a:ln>
                        <a:noFill/>
                      </a:ln>
                      <a:effectLst/>
                      <a:extLst/>
                    </p:spPr>
                  </p:pic>
                </p:oleObj>
              </mc:Fallback>
            </mc:AlternateContent>
          </a:graphicData>
        </a:graphic>
      </p:graphicFrame>
      <p:grpSp>
        <p:nvGrpSpPr>
          <p:cNvPr id="92" name="Group 90"/>
          <p:cNvGrpSpPr>
            <a:grpSpLocks/>
          </p:cNvGrpSpPr>
          <p:nvPr/>
        </p:nvGrpSpPr>
        <p:grpSpPr bwMode="auto">
          <a:xfrm>
            <a:off x="6588224" y="3147814"/>
            <a:ext cx="2232248" cy="1821979"/>
            <a:chOff x="3552" y="2681"/>
            <a:chExt cx="1968" cy="1543"/>
          </a:xfrm>
        </p:grpSpPr>
        <p:sp>
          <p:nvSpPr>
            <p:cNvPr id="93" name="Rectangle 73"/>
            <p:cNvSpPr>
              <a:spLocks noChangeArrowheads="1"/>
            </p:cNvSpPr>
            <p:nvPr/>
          </p:nvSpPr>
          <p:spPr bwMode="auto">
            <a:xfrm>
              <a:off x="3552" y="2681"/>
              <a:ext cx="1968" cy="817"/>
            </a:xfrm>
            <a:prstGeom prst="rect">
              <a:avLst/>
            </a:prstGeom>
            <a:solidFill>
              <a:schemeClr val="accent5">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74"/>
            <p:cNvSpPr>
              <a:spLocks noChangeArrowheads="1"/>
            </p:cNvSpPr>
            <p:nvPr/>
          </p:nvSpPr>
          <p:spPr bwMode="auto">
            <a:xfrm>
              <a:off x="3552" y="3498"/>
              <a:ext cx="1968" cy="726"/>
            </a:xfrm>
            <a:prstGeom prst="rect">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5" name="Object 77"/>
            <p:cNvGraphicFramePr>
              <a:graphicFrameLocks noChangeAspect="1"/>
            </p:cNvGraphicFramePr>
            <p:nvPr/>
          </p:nvGraphicFramePr>
          <p:xfrm>
            <a:off x="4896" y="3600"/>
            <a:ext cx="563" cy="281"/>
          </p:xfrm>
          <a:graphic>
            <a:graphicData uri="http://schemas.openxmlformats.org/presentationml/2006/ole">
              <mc:AlternateContent xmlns:mc="http://schemas.openxmlformats.org/markup-compatibility/2006">
                <mc:Choice xmlns:v="urn:schemas-microsoft-com:vml" Requires="v">
                  <p:oleObj spid="_x0000_s47757" name="Equation" r:id="rId42" imgW="533160" imgH="228600" progId="Equation.DSMT4">
                    <p:embed/>
                  </p:oleObj>
                </mc:Choice>
                <mc:Fallback>
                  <p:oleObj name="Equation" r:id="rId42" imgW="533160" imgH="228600" progId="Equation.DSMT4">
                    <p:embed/>
                    <p:pic>
                      <p:nvPicPr>
                        <p:cNvPr id="95" name="Object 7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896" y="3600"/>
                          <a:ext cx="563" cy="281"/>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78"/>
            <p:cNvGraphicFramePr>
              <a:graphicFrameLocks noChangeAspect="1"/>
            </p:cNvGraphicFramePr>
            <p:nvPr/>
          </p:nvGraphicFramePr>
          <p:xfrm>
            <a:off x="4992" y="3218"/>
            <a:ext cx="403" cy="279"/>
          </p:xfrm>
          <a:graphic>
            <a:graphicData uri="http://schemas.openxmlformats.org/presentationml/2006/ole">
              <mc:AlternateContent xmlns:mc="http://schemas.openxmlformats.org/markup-compatibility/2006">
                <mc:Choice xmlns:v="urn:schemas-microsoft-com:vml" Requires="v">
                  <p:oleObj spid="_x0000_s47758" name="Equation" r:id="rId44" imgW="342720" imgH="228600" progId="Equation.DSMT4">
                    <p:embed/>
                  </p:oleObj>
                </mc:Choice>
                <mc:Fallback>
                  <p:oleObj name="Equation" r:id="rId44" imgW="342720" imgH="228600" progId="Equation.DSMT4">
                    <p:embed/>
                    <p:pic>
                      <p:nvPicPr>
                        <p:cNvPr id="96" name="Object 78"/>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992" y="3218"/>
                          <a:ext cx="403" cy="279"/>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Line 81"/>
            <p:cNvSpPr>
              <a:spLocks noChangeShapeType="1"/>
            </p:cNvSpPr>
            <p:nvPr/>
          </p:nvSpPr>
          <p:spPr bwMode="auto">
            <a:xfrm flipH="1" flipV="1">
              <a:off x="4530" y="2928"/>
              <a:ext cx="0" cy="578"/>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8" name="Object 86"/>
            <p:cNvGraphicFramePr>
              <a:graphicFrameLocks noChangeAspect="1"/>
            </p:cNvGraphicFramePr>
            <p:nvPr/>
          </p:nvGraphicFramePr>
          <p:xfrm>
            <a:off x="4080" y="3648"/>
            <a:ext cx="584" cy="314"/>
          </p:xfrm>
          <a:graphic>
            <a:graphicData uri="http://schemas.openxmlformats.org/presentationml/2006/ole">
              <mc:AlternateContent xmlns:mc="http://schemas.openxmlformats.org/markup-compatibility/2006">
                <mc:Choice xmlns:v="urn:schemas-microsoft-com:vml" Requires="v">
                  <p:oleObj spid="_x0000_s47759" name="Equation" r:id="rId46" imgW="431640" imgH="253800" progId="Equation.DSMT4">
                    <p:embed/>
                  </p:oleObj>
                </mc:Choice>
                <mc:Fallback>
                  <p:oleObj name="Equation" r:id="rId46" imgW="431640" imgH="253800" progId="Equation.DSMT4">
                    <p:embed/>
                    <p:pic>
                      <p:nvPicPr>
                        <p:cNvPr id="98" name="Object 8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080" y="3648"/>
                          <a:ext cx="584" cy="31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87"/>
            <p:cNvGraphicFramePr>
              <a:graphicFrameLocks noChangeAspect="1"/>
            </p:cNvGraphicFramePr>
            <p:nvPr>
              <p:extLst/>
            </p:nvPr>
          </p:nvGraphicFramePr>
          <p:xfrm>
            <a:off x="4586" y="2832"/>
            <a:ext cx="262" cy="266"/>
          </p:xfrm>
          <a:graphic>
            <a:graphicData uri="http://schemas.openxmlformats.org/presentationml/2006/ole">
              <mc:AlternateContent xmlns:mc="http://schemas.openxmlformats.org/markup-compatibility/2006">
                <mc:Choice xmlns:v="urn:schemas-microsoft-com:vml" Requires="v">
                  <p:oleObj spid="_x0000_s47760" name="公式" r:id="rId48" imgW="177480" imgH="241200" progId="Equation.3">
                    <p:embed/>
                  </p:oleObj>
                </mc:Choice>
                <mc:Fallback>
                  <p:oleObj name="公式" r:id="rId48" imgW="177480" imgH="241200" progId="Equation.3">
                    <p:embed/>
                    <p:pic>
                      <p:nvPicPr>
                        <p:cNvPr id="99" name="Object 8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86" y="2832"/>
                          <a:ext cx="262" cy="26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 name="Rectangle 89"/>
            <p:cNvSpPr>
              <a:spLocks noChangeArrowheads="1"/>
            </p:cNvSpPr>
            <p:nvPr/>
          </p:nvSpPr>
          <p:spPr bwMode="auto">
            <a:xfrm>
              <a:off x="3552" y="2681"/>
              <a:ext cx="1968" cy="15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 name="AutoShape 71"/>
          <p:cNvSpPr>
            <a:spLocks noChangeArrowheads="1"/>
          </p:cNvSpPr>
          <p:nvPr/>
        </p:nvSpPr>
        <p:spPr bwMode="auto">
          <a:xfrm>
            <a:off x="6660232" y="2427734"/>
            <a:ext cx="2160240" cy="473968"/>
          </a:xfrm>
          <a:prstGeom prst="cloudCallout">
            <a:avLst>
              <a:gd name="adj1" fmla="val -15540"/>
              <a:gd name="adj2" fmla="val 297727"/>
            </a:avLst>
          </a:prstGeom>
          <a:solidFill>
            <a:srgbClr val="CCFFFF"/>
          </a:solidFill>
          <a:ln w="6350">
            <a:solidFill>
              <a:srgbClr val="FF0000"/>
            </a:solidFill>
            <a:round/>
            <a:headEnd/>
            <a:tailEnd/>
          </a:ln>
        </p:spPr>
        <p:txBody>
          <a:bodyPr lIns="0" rIns="0" anchor="ctr"/>
          <a:lstStyle/>
          <a:p>
            <a:pPr marL="342900" indent="-342900" algn="ctr">
              <a:spcBef>
                <a:spcPct val="20000"/>
              </a:spcBef>
            </a:pPr>
            <a:r>
              <a:rPr lang="zh-CN" altLang="en-US" b="1" dirty="0">
                <a:latin typeface="Arial" panose="020B0604020202020204" pitchFamily="34" charset="0"/>
                <a:ea typeface="宋体" panose="02010600030101010101" pitchFamily="2" charset="-122"/>
              </a:rPr>
              <a:t>等位面</a:t>
            </a:r>
          </a:p>
        </p:txBody>
      </p:sp>
    </p:spTree>
    <p:extLst>
      <p:ext uri="{BB962C8B-B14F-4D97-AF65-F5344CB8AC3E}">
        <p14:creationId xmlns:p14="http://schemas.microsoft.com/office/powerpoint/2010/main" val="4323646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up)">
                                      <p:cBhvr>
                                        <p:cTn id="10" dur="500"/>
                                        <p:tgtEl>
                                          <p:spTgt spid="4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up)">
                                      <p:cBhvr>
                                        <p:cTn id="13" dur="500"/>
                                        <p:tgtEl>
                                          <p:spTgt spid="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up)">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1000"/>
                                        <p:tgtEl>
                                          <p:spTgt spid="45"/>
                                        </p:tgtEl>
                                      </p:cBhvr>
                                    </p:animEffect>
                                  </p:childTnLst>
                                </p:cTn>
                              </p:par>
                              <p:par>
                                <p:cTn id="29" presetID="22" presetClass="entr" presetSubtype="1"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10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1000"/>
                                        <p:tgtEl>
                                          <p:spTgt spid="6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1000"/>
                                        <p:tgtEl>
                                          <p:spTgt spid="69"/>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1000"/>
                                        <p:tgtEl>
                                          <p:spTgt spid="6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up)">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1000"/>
                                        <p:tgtEl>
                                          <p:spTgt spid="88"/>
                                        </p:tgtEl>
                                      </p:cBhvr>
                                    </p:animEffec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1000"/>
                                        <p:tgtEl>
                                          <p:spTgt spid="90"/>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5" grpId="0"/>
      <p:bldP spid="87" grpId="0"/>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50"/>
          <p:cNvGraphicFramePr>
            <a:graphicFrameLocks noChangeAspect="1"/>
          </p:cNvGraphicFramePr>
          <p:nvPr>
            <p:extLst>
              <p:ext uri="{D42A27DB-BD31-4B8C-83A1-F6EECF244321}">
                <p14:modId xmlns:p14="http://schemas.microsoft.com/office/powerpoint/2010/main" val="1194432758"/>
              </p:ext>
            </p:extLst>
          </p:nvPr>
        </p:nvGraphicFramePr>
        <p:xfrm>
          <a:off x="3275856" y="1419622"/>
          <a:ext cx="2778125" cy="2328862"/>
        </p:xfrm>
        <a:graphic>
          <a:graphicData uri="http://schemas.openxmlformats.org/presentationml/2006/ole">
            <mc:AlternateContent xmlns:mc="http://schemas.openxmlformats.org/markup-compatibility/2006">
              <mc:Choice xmlns:v="urn:schemas-microsoft-com:vml" Requires="v">
                <p:oleObj spid="_x0000_s29005" name="Equation" r:id="rId3" imgW="1485720" imgH="1231560" progId="Equation.DSMT4">
                  <p:embed/>
                </p:oleObj>
              </mc:Choice>
              <mc:Fallback>
                <p:oleObj name="Equation" r:id="rId3" imgW="1485720" imgH="1231560" progId="Equation.DSMT4">
                  <p:embed/>
                  <p:pic>
                    <p:nvPicPr>
                      <p:cNvPr id="7" name="Object 50"/>
                      <p:cNvPicPr>
                        <a:picLocks noChangeAspect="1" noChangeArrowheads="1"/>
                      </p:cNvPicPr>
                      <p:nvPr/>
                    </p:nvPicPr>
                    <p:blipFill>
                      <a:blip r:embed="rId4"/>
                      <a:srcRect/>
                      <a:stretch>
                        <a:fillRect/>
                      </a:stretch>
                    </p:blipFill>
                    <p:spPr bwMode="auto">
                      <a:xfrm>
                        <a:off x="3275856" y="1419622"/>
                        <a:ext cx="2778125" cy="2328862"/>
                      </a:xfrm>
                      <a:prstGeom prst="rect">
                        <a:avLst/>
                      </a:prstGeom>
                      <a:noFill/>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833660552"/>
              </p:ext>
            </p:extLst>
          </p:nvPr>
        </p:nvGraphicFramePr>
        <p:xfrm>
          <a:off x="3539263" y="596726"/>
          <a:ext cx="1168400" cy="452438"/>
        </p:xfrm>
        <a:graphic>
          <a:graphicData uri="http://schemas.openxmlformats.org/presentationml/2006/ole">
            <mc:AlternateContent xmlns:mc="http://schemas.openxmlformats.org/markup-compatibility/2006">
              <mc:Choice xmlns:v="urn:schemas-microsoft-com:vml" Requires="v">
                <p:oleObj spid="_x0000_s29006" name="Equation" r:id="rId5" imgW="634680" imgH="241200" progId="Equation.DSMT4">
                  <p:embed/>
                </p:oleObj>
              </mc:Choice>
              <mc:Fallback>
                <p:oleObj name="Equation" r:id="rId5" imgW="634680" imgH="241200" progId="Equation.DSMT4">
                  <p:embed/>
                  <p:pic>
                    <p:nvPicPr>
                      <p:cNvPr id="10" name="Object 2"/>
                      <p:cNvPicPr>
                        <a:picLocks noChangeAspect="1" noChangeArrowheads="1"/>
                      </p:cNvPicPr>
                      <p:nvPr/>
                    </p:nvPicPr>
                    <p:blipFill>
                      <a:blip r:embed="rId6"/>
                      <a:srcRect/>
                      <a:stretch>
                        <a:fillRect/>
                      </a:stretch>
                    </p:blipFill>
                    <p:spPr bwMode="auto">
                      <a:xfrm>
                        <a:off x="3539263" y="596726"/>
                        <a:ext cx="1168400" cy="452438"/>
                      </a:xfrm>
                      <a:prstGeom prst="rect">
                        <a:avLst/>
                      </a:prstGeom>
                      <a:noFill/>
                      <a:ln>
                        <a:noFill/>
                      </a:ln>
                      <a:effectLs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2551105334"/>
              </p:ext>
            </p:extLst>
          </p:nvPr>
        </p:nvGraphicFramePr>
        <p:xfrm>
          <a:off x="5331914" y="550888"/>
          <a:ext cx="693737" cy="252413"/>
        </p:xfrm>
        <a:graphic>
          <a:graphicData uri="http://schemas.openxmlformats.org/presentationml/2006/ole">
            <mc:AlternateContent xmlns:mc="http://schemas.openxmlformats.org/markup-compatibility/2006">
              <mc:Choice xmlns:v="urn:schemas-microsoft-com:vml" Requires="v">
                <p:oleObj spid="_x0000_s29007" name="Equation" r:id="rId7" imgW="533160" imgH="215640" progId="Equation.DSMT4">
                  <p:embed/>
                </p:oleObj>
              </mc:Choice>
              <mc:Fallback>
                <p:oleObj name="Equation" r:id="rId7" imgW="533160" imgH="215640" progId="Equation.DSMT4">
                  <p:embed/>
                  <p:pic>
                    <p:nvPicPr>
                      <p:cNvPr id="11" name="Object 9"/>
                      <p:cNvPicPr>
                        <a:picLocks noChangeAspect="1" noChangeArrowheads="1"/>
                      </p:cNvPicPr>
                      <p:nvPr/>
                    </p:nvPicPr>
                    <p:blipFill>
                      <a:blip r:embed="rId8"/>
                      <a:srcRect/>
                      <a:stretch>
                        <a:fillRect/>
                      </a:stretch>
                    </p:blipFill>
                    <p:spPr bwMode="auto">
                      <a:xfrm>
                        <a:off x="5331914" y="550888"/>
                        <a:ext cx="693737" cy="252413"/>
                      </a:xfrm>
                      <a:prstGeom prst="rect">
                        <a:avLst/>
                      </a:prstGeom>
                      <a:noFill/>
                      <a:ln w="22225">
                        <a:noFill/>
                        <a:prstDash val="dash"/>
                        <a:miter lim="800000"/>
                        <a:headEnd/>
                        <a:tailEnd/>
                      </a:ln>
                      <a:effec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2457423392"/>
              </p:ext>
            </p:extLst>
          </p:nvPr>
        </p:nvGraphicFramePr>
        <p:xfrm>
          <a:off x="6484042" y="483518"/>
          <a:ext cx="1357312" cy="742950"/>
        </p:xfrm>
        <a:graphic>
          <a:graphicData uri="http://schemas.openxmlformats.org/presentationml/2006/ole">
            <mc:AlternateContent xmlns:mc="http://schemas.openxmlformats.org/markup-compatibility/2006">
              <mc:Choice xmlns:v="urn:schemas-microsoft-com:vml" Requires="v">
                <p:oleObj spid="_x0000_s29008" name="Equation" r:id="rId9" imgW="812520" imgH="406080" progId="Equation.DSMT4">
                  <p:embed/>
                </p:oleObj>
              </mc:Choice>
              <mc:Fallback>
                <p:oleObj name="Equation" r:id="rId9" imgW="812520" imgH="406080" progId="Equation.DSMT4">
                  <p:embed/>
                  <p:pic>
                    <p:nvPicPr>
                      <p:cNvPr id="12" name="Object 14"/>
                      <p:cNvPicPr>
                        <a:picLocks noChangeAspect="1" noChangeArrowheads="1"/>
                      </p:cNvPicPr>
                      <p:nvPr/>
                    </p:nvPicPr>
                    <p:blipFill>
                      <a:blip r:embed="rId10"/>
                      <a:srcRect/>
                      <a:stretch>
                        <a:fillRect/>
                      </a:stretch>
                    </p:blipFill>
                    <p:spPr bwMode="auto">
                      <a:xfrm>
                        <a:off x="6484042" y="483518"/>
                        <a:ext cx="1357312" cy="742950"/>
                      </a:xfrm>
                      <a:prstGeom prst="rect">
                        <a:avLst/>
                      </a:prstGeom>
                      <a:noFill/>
                      <a:ln>
                        <a:noFill/>
                        <a:prstDash val="dash"/>
                      </a:ln>
                      <a:effectLst/>
                    </p:spPr>
                  </p:pic>
                </p:oleObj>
              </mc:Fallback>
            </mc:AlternateContent>
          </a:graphicData>
        </a:graphic>
      </p:graphicFrame>
      <p:sp>
        <p:nvSpPr>
          <p:cNvPr id="13" name="AutoShape 7"/>
          <p:cNvSpPr>
            <a:spLocks noChangeArrowheads="1"/>
          </p:cNvSpPr>
          <p:nvPr/>
        </p:nvSpPr>
        <p:spPr bwMode="auto">
          <a:xfrm flipH="1">
            <a:off x="4923687" y="812750"/>
            <a:ext cx="1427179" cy="144016"/>
          </a:xfrm>
          <a:prstGeom prst="leftArrow">
            <a:avLst>
              <a:gd name="adj1" fmla="val 50000"/>
              <a:gd name="adj2" fmla="val 107664"/>
            </a:avLst>
          </a:prstGeom>
          <a:solidFill>
            <a:srgbClr val="00ADA9"/>
          </a:solidFill>
          <a:ln w="9525">
            <a:solidFill>
              <a:schemeClr val="accent1"/>
            </a:solidFill>
            <a:miter lim="800000"/>
            <a:headEnd/>
            <a:tailEnd/>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zh-CN" altLang="en-US" sz="2400" b="1">
              <a:cs typeface="Times New Roman" panose="02020603050405020304" pitchFamily="18" charset="0"/>
            </a:endParaRPr>
          </a:p>
        </p:txBody>
      </p:sp>
      <p:grpSp>
        <p:nvGrpSpPr>
          <p:cNvPr id="19" name="组合 18">
            <a:extLst>
              <a:ext uri="{FF2B5EF4-FFF2-40B4-BE49-F238E27FC236}">
                <a16:creationId xmlns:a16="http://schemas.microsoft.com/office/drawing/2014/main" id="{CB5BAB67-F117-4396-98C4-16DE6B694400}"/>
              </a:ext>
            </a:extLst>
          </p:cNvPr>
          <p:cNvGrpSpPr/>
          <p:nvPr/>
        </p:nvGrpSpPr>
        <p:grpSpPr>
          <a:xfrm>
            <a:off x="8532440" y="4515966"/>
            <a:ext cx="432048" cy="432834"/>
            <a:chOff x="6084168" y="1274820"/>
            <a:chExt cx="432048" cy="432834"/>
          </a:xfrm>
        </p:grpSpPr>
        <p:sp>
          <p:nvSpPr>
            <p:cNvPr id="20" name="椭圆 22">
              <a:extLst>
                <a:ext uri="{FF2B5EF4-FFF2-40B4-BE49-F238E27FC236}">
                  <a16:creationId xmlns:a16="http://schemas.microsoft.com/office/drawing/2014/main" id="{2F4B17E7-5707-40A0-A089-5FD1D3100C95}"/>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59">
              <a:extLst>
                <a:ext uri="{FF2B5EF4-FFF2-40B4-BE49-F238E27FC236}">
                  <a16:creationId xmlns:a16="http://schemas.microsoft.com/office/drawing/2014/main" id="{2C554C76-00D7-4C07-B0FF-2ED1C425D322}"/>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a:extLst>
              <a:ext uri="{FF2B5EF4-FFF2-40B4-BE49-F238E27FC236}">
                <a16:creationId xmlns:a16="http://schemas.microsoft.com/office/drawing/2014/main" id="{B33A4242-A515-4FBF-A399-3AC775DDDB61}"/>
              </a:ext>
            </a:extLst>
          </p:cNvPr>
          <p:cNvGrpSpPr/>
          <p:nvPr/>
        </p:nvGrpSpPr>
        <p:grpSpPr>
          <a:xfrm>
            <a:off x="7236296" y="4516359"/>
            <a:ext cx="432048" cy="432048"/>
            <a:chOff x="4788024" y="1275213"/>
            <a:chExt cx="432048" cy="432048"/>
          </a:xfrm>
        </p:grpSpPr>
        <p:sp>
          <p:nvSpPr>
            <p:cNvPr id="23" name="椭圆 65">
              <a:extLst>
                <a:ext uri="{FF2B5EF4-FFF2-40B4-BE49-F238E27FC236}">
                  <a16:creationId xmlns:a16="http://schemas.microsoft.com/office/drawing/2014/main" id="{D0D1DE42-6635-4593-9886-7F7663C38E63}"/>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110">
              <a:extLst>
                <a:ext uri="{FF2B5EF4-FFF2-40B4-BE49-F238E27FC236}">
                  <a16:creationId xmlns:a16="http://schemas.microsoft.com/office/drawing/2014/main" id="{C36B3EC0-8CED-4630-99CA-6CD221E37D1B}"/>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5" name="组合 24">
            <a:extLst>
              <a:ext uri="{FF2B5EF4-FFF2-40B4-BE49-F238E27FC236}">
                <a16:creationId xmlns:a16="http://schemas.microsoft.com/office/drawing/2014/main" id="{31B6AF68-E29C-4228-8941-4D9FC9871861}"/>
              </a:ext>
            </a:extLst>
          </p:cNvPr>
          <p:cNvGrpSpPr/>
          <p:nvPr/>
        </p:nvGrpSpPr>
        <p:grpSpPr>
          <a:xfrm>
            <a:off x="7884368" y="4515966"/>
            <a:ext cx="432833" cy="432834"/>
            <a:chOff x="5436096" y="1274820"/>
            <a:chExt cx="432833" cy="432834"/>
          </a:xfrm>
        </p:grpSpPr>
        <p:sp>
          <p:nvSpPr>
            <p:cNvPr id="26" name="椭圆 25">
              <a:extLst>
                <a:ext uri="{FF2B5EF4-FFF2-40B4-BE49-F238E27FC236}">
                  <a16:creationId xmlns:a16="http://schemas.microsoft.com/office/drawing/2014/main" id="{C7ADBB8B-14A0-4B58-8955-782B9F80E6B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7" name="Freeform 16">
              <a:extLst>
                <a:ext uri="{FF2B5EF4-FFF2-40B4-BE49-F238E27FC236}">
                  <a16:creationId xmlns:a16="http://schemas.microsoft.com/office/drawing/2014/main" id="{357F75F6-184C-4ACF-A007-B109530BC4CD}"/>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8" name="组合 27">
            <a:extLst>
              <a:ext uri="{FF2B5EF4-FFF2-40B4-BE49-F238E27FC236}">
                <a16:creationId xmlns:a16="http://schemas.microsoft.com/office/drawing/2014/main" id="{1AF2E5E3-34F1-4663-8CDA-FB4C765465AE}"/>
              </a:ext>
            </a:extLst>
          </p:cNvPr>
          <p:cNvGrpSpPr/>
          <p:nvPr/>
        </p:nvGrpSpPr>
        <p:grpSpPr>
          <a:xfrm>
            <a:off x="5940152" y="4515966"/>
            <a:ext cx="432833" cy="432834"/>
            <a:chOff x="3491880" y="1274820"/>
            <a:chExt cx="432833" cy="432834"/>
          </a:xfrm>
        </p:grpSpPr>
        <p:sp>
          <p:nvSpPr>
            <p:cNvPr id="29" name="椭圆 28">
              <a:extLst>
                <a:ext uri="{FF2B5EF4-FFF2-40B4-BE49-F238E27FC236}">
                  <a16:creationId xmlns:a16="http://schemas.microsoft.com/office/drawing/2014/main" id="{6C2D1241-9D77-441C-9A39-39749B24652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Freeform 75">
              <a:extLst>
                <a:ext uri="{FF2B5EF4-FFF2-40B4-BE49-F238E27FC236}">
                  <a16:creationId xmlns:a16="http://schemas.microsoft.com/office/drawing/2014/main" id="{55122607-765A-4C1D-97F9-8E21F8453F8C}"/>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1" name="组合 30">
            <a:extLst>
              <a:ext uri="{FF2B5EF4-FFF2-40B4-BE49-F238E27FC236}">
                <a16:creationId xmlns:a16="http://schemas.microsoft.com/office/drawing/2014/main" id="{49770F91-6BFB-429F-89D3-63C674B43D90}"/>
              </a:ext>
            </a:extLst>
          </p:cNvPr>
          <p:cNvGrpSpPr/>
          <p:nvPr/>
        </p:nvGrpSpPr>
        <p:grpSpPr>
          <a:xfrm>
            <a:off x="6588224" y="4515966"/>
            <a:ext cx="432833" cy="432834"/>
            <a:chOff x="4139952" y="1274820"/>
            <a:chExt cx="432833" cy="432834"/>
          </a:xfrm>
        </p:grpSpPr>
        <p:sp>
          <p:nvSpPr>
            <p:cNvPr id="32" name="椭圆 16">
              <a:extLst>
                <a:ext uri="{FF2B5EF4-FFF2-40B4-BE49-F238E27FC236}">
                  <a16:creationId xmlns:a16="http://schemas.microsoft.com/office/drawing/2014/main" id="{F2E2A549-4754-4523-8071-A909C56B468A}"/>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Freeform 84">
              <a:extLst>
                <a:ext uri="{FF2B5EF4-FFF2-40B4-BE49-F238E27FC236}">
                  <a16:creationId xmlns:a16="http://schemas.microsoft.com/office/drawing/2014/main" id="{92F1AD37-B12F-443C-9B4A-24A7463DE218}"/>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aphicFrame>
        <p:nvGraphicFramePr>
          <p:cNvPr id="34" name="对象 33">
            <a:extLst>
              <a:ext uri="{FF2B5EF4-FFF2-40B4-BE49-F238E27FC236}">
                <a16:creationId xmlns:a16="http://schemas.microsoft.com/office/drawing/2014/main" id="{93B43220-3385-49F3-87ED-72E65A2F4FDF}"/>
              </a:ext>
            </a:extLst>
          </p:cNvPr>
          <p:cNvGraphicFramePr>
            <a:graphicFrameLocks noChangeAspect="1"/>
          </p:cNvGraphicFramePr>
          <p:nvPr>
            <p:extLst>
              <p:ext uri="{D42A27DB-BD31-4B8C-83A1-F6EECF244321}">
                <p14:modId xmlns:p14="http://schemas.microsoft.com/office/powerpoint/2010/main" val="3785961636"/>
              </p:ext>
            </p:extLst>
          </p:nvPr>
        </p:nvGraphicFramePr>
        <p:xfrm>
          <a:off x="1259632" y="624480"/>
          <a:ext cx="1131888" cy="385763"/>
        </p:xfrm>
        <a:graphic>
          <a:graphicData uri="http://schemas.openxmlformats.org/presentationml/2006/ole">
            <mc:AlternateContent xmlns:mc="http://schemas.openxmlformats.org/markup-compatibility/2006">
              <mc:Choice xmlns:v="urn:schemas-microsoft-com:vml" Requires="v">
                <p:oleObj spid="_x0000_s29009" name="Equation" r:id="rId11" imgW="634680" imgH="215640" progId="Equation.DSMT4">
                  <p:embed/>
                </p:oleObj>
              </mc:Choice>
              <mc:Fallback>
                <p:oleObj name="Equation" r:id="rId11" imgW="634680" imgH="215640" progId="Equation.DSMT4">
                  <p:embed/>
                  <p:pic>
                    <p:nvPicPr>
                      <p:cNvPr id="8" name="对象 7">
                        <a:extLst>
                          <a:ext uri="{FF2B5EF4-FFF2-40B4-BE49-F238E27FC236}">
                            <a16:creationId xmlns:a16="http://schemas.microsoft.com/office/drawing/2014/main" id="{93B43220-3385-49F3-87ED-72E65A2F4FDF}"/>
                          </a:ext>
                        </a:extLst>
                      </p:cNvPr>
                      <p:cNvPicPr/>
                      <p:nvPr/>
                    </p:nvPicPr>
                    <p:blipFill>
                      <a:blip r:embed="rId12"/>
                      <a:stretch>
                        <a:fillRect/>
                      </a:stretch>
                    </p:blipFill>
                    <p:spPr>
                      <a:xfrm>
                        <a:off x="1259632" y="624480"/>
                        <a:ext cx="1131888" cy="3857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09131178"/>
              </p:ext>
            </p:extLst>
          </p:nvPr>
        </p:nvGraphicFramePr>
        <p:xfrm>
          <a:off x="5355735" y="1028774"/>
          <a:ext cx="622300" cy="241300"/>
        </p:xfrm>
        <a:graphic>
          <a:graphicData uri="http://schemas.openxmlformats.org/presentationml/2006/ole">
            <mc:AlternateContent xmlns:mc="http://schemas.openxmlformats.org/markup-compatibility/2006">
              <mc:Choice xmlns:v="urn:schemas-microsoft-com:vml" Requires="v">
                <p:oleObj spid="_x0000_s29010" name="Equation" r:id="rId13" imgW="622080" imgH="241200" progId="Equation.DSMT4">
                  <p:embed/>
                </p:oleObj>
              </mc:Choice>
              <mc:Fallback>
                <p:oleObj name="Equation" r:id="rId13" imgW="622080" imgH="241200" progId="Equation.DSMT4">
                  <p:embed/>
                  <p:pic>
                    <p:nvPicPr>
                      <p:cNvPr id="0" name=""/>
                      <p:cNvPicPr/>
                      <p:nvPr/>
                    </p:nvPicPr>
                    <p:blipFill>
                      <a:blip r:embed="rId14"/>
                      <a:stretch>
                        <a:fillRect/>
                      </a:stretch>
                    </p:blipFill>
                    <p:spPr>
                      <a:xfrm>
                        <a:off x="5355735" y="1028774"/>
                        <a:ext cx="622300" cy="241300"/>
                      </a:xfrm>
                      <a:prstGeom prst="rect">
                        <a:avLst/>
                      </a:prstGeom>
                    </p:spPr>
                  </p:pic>
                </p:oleObj>
              </mc:Fallback>
            </mc:AlternateContent>
          </a:graphicData>
        </a:graphic>
      </p:graphicFrame>
      <p:sp>
        <p:nvSpPr>
          <p:cNvPr id="35" name="AutoShape 7"/>
          <p:cNvSpPr>
            <a:spLocks noChangeArrowheads="1"/>
          </p:cNvSpPr>
          <p:nvPr/>
        </p:nvSpPr>
        <p:spPr bwMode="auto">
          <a:xfrm flipH="1">
            <a:off x="2691439" y="740742"/>
            <a:ext cx="720080" cy="144016"/>
          </a:xfrm>
          <a:prstGeom prst="leftArrow">
            <a:avLst>
              <a:gd name="adj1" fmla="val 50000"/>
              <a:gd name="adj2" fmla="val 107664"/>
            </a:avLst>
          </a:prstGeom>
          <a:solidFill>
            <a:srgbClr val="00ADA9"/>
          </a:solidFill>
          <a:ln w="9525">
            <a:solidFill>
              <a:schemeClr val="accent1"/>
            </a:solidFill>
            <a:miter lim="800000"/>
            <a:headEnd/>
            <a:tailEnd/>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zh-CN" altLang="en-US" sz="2400" b="1">
              <a:cs typeface="Times New Roman" panose="02020603050405020304" pitchFamily="18" charset="0"/>
            </a:endParaRPr>
          </a:p>
        </p:txBody>
      </p:sp>
    </p:spTree>
    <p:extLst>
      <p:ext uri="{BB962C8B-B14F-4D97-AF65-F5344CB8AC3E}">
        <p14:creationId xmlns:p14="http://schemas.microsoft.com/office/powerpoint/2010/main" val="40525611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up)">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22" presetClass="entr" presetSubtype="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755576" y="634806"/>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smtClean="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主要知识点</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Oval 4">
            <a:extLst>
              <a:ext uri="{FF2B5EF4-FFF2-40B4-BE49-F238E27FC236}">
                <a16:creationId xmlns:a16="http://schemas.microsoft.com/office/drawing/2014/main" id="{E581F079-AEEE-4C35-AAA2-3C7008FD6C67}"/>
              </a:ext>
            </a:extLst>
          </p:cNvPr>
          <p:cNvSpPr/>
          <p:nvPr/>
        </p:nvSpPr>
        <p:spPr>
          <a:xfrm>
            <a:off x="2483768" y="1779662"/>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6" name="Oval 19">
            <a:extLst>
              <a:ext uri="{FF2B5EF4-FFF2-40B4-BE49-F238E27FC236}">
                <a16:creationId xmlns:a16="http://schemas.microsoft.com/office/drawing/2014/main" id="{21185890-1109-48FE-85AE-DDBBE4A516DE}"/>
              </a:ext>
            </a:extLst>
          </p:cNvPr>
          <p:cNvSpPr/>
          <p:nvPr/>
        </p:nvSpPr>
        <p:spPr>
          <a:xfrm>
            <a:off x="2490760" y="2846131"/>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7" name="Rectangle 24">
            <a:extLst>
              <a:ext uri="{FF2B5EF4-FFF2-40B4-BE49-F238E27FC236}">
                <a16:creationId xmlns:a16="http://schemas.microsoft.com/office/drawing/2014/main" id="{81E9BC80-4FE4-4CDA-9142-CB5F6C7A992A}"/>
              </a:ext>
            </a:extLst>
          </p:cNvPr>
          <p:cNvSpPr>
            <a:spLocks noChangeArrowheads="1"/>
          </p:cNvSpPr>
          <p:nvPr/>
        </p:nvSpPr>
        <p:spPr bwMode="auto">
          <a:xfrm>
            <a:off x="3428652" y="2922498"/>
            <a:ext cx="2943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恒定电</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7BA411AC-3D76-4AFF-B1F3-442824A7FC2E}"/>
              </a:ext>
            </a:extLst>
          </p:cNvPr>
          <p:cNvSpPr/>
          <p:nvPr/>
        </p:nvSpPr>
        <p:spPr>
          <a:xfrm>
            <a:off x="3328029" y="1822053"/>
            <a:ext cx="3044171" cy="461665"/>
          </a:xfrm>
          <a:prstGeom prst="rect">
            <a:avLst/>
          </a:prstGeom>
        </p:spPr>
        <p:txBody>
          <a:bodyPr wrap="square">
            <a:spAutoFit/>
          </a:bodyPr>
          <a:lstStyle/>
          <a:p>
            <a:pPr algn="just">
              <a:spcAft>
                <a:spcPts val="0"/>
              </a:spcAft>
            </a:pPr>
            <a:r>
              <a:rPr lang="zh-CN" altLang="en-US" sz="2400" b="1" kern="100" dirty="0">
                <a:latin typeface="+mj-lt"/>
                <a:cs typeface="Times New Roman" panose="02020603050405020304" pitchFamily="18" charset="0"/>
              </a:rPr>
              <a:t>恒定</a:t>
            </a:r>
            <a:r>
              <a:rPr lang="zh-CN" altLang="zh-CN" sz="2400" b="1" kern="100" dirty="0">
                <a:latin typeface="+mj-lt"/>
                <a:cs typeface="Times New Roman" panose="02020603050405020304" pitchFamily="18" charset="0"/>
              </a:rPr>
              <a:t>电场</a:t>
            </a:r>
            <a:r>
              <a:rPr lang="zh-CN" altLang="en-US" sz="2400" b="1" kern="100" dirty="0">
                <a:latin typeface="+mj-lt"/>
                <a:cs typeface="Times New Roman" panose="02020603050405020304" pitchFamily="18" charset="0"/>
              </a:rPr>
              <a:t>的</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3606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277891"/>
            <a:ext cx="5616624" cy="637675"/>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spcBef>
                <a:spcPts val="0"/>
              </a:spcBef>
              <a:buClrTx/>
              <a:buNone/>
              <a:defRPr/>
            </a:pPr>
            <a:r>
              <a:rPr lang="zh-CN" altLang="en-US" sz="2800" dirty="0">
                <a:solidFill>
                  <a:srgbClr val="000000"/>
                </a:solidFill>
                <a:latin typeface="+mn-ea"/>
                <a:ea typeface="+mn-ea"/>
              </a:rPr>
              <a:t>一、</a:t>
            </a:r>
            <a:r>
              <a:rPr lang="zh-CN" altLang="en-US" sz="2800" dirty="0">
                <a:solidFill>
                  <a:srgbClr val="000000"/>
                </a:solidFill>
                <a:latin typeface="+mn-ea"/>
              </a:rPr>
              <a:t>恒定电场求解方法</a:t>
            </a:r>
            <a:endParaRPr lang="zh-CN" altLang="en-US" sz="2800" dirty="0">
              <a:solidFill>
                <a:srgbClr val="000000"/>
              </a:solidFill>
              <a:latin typeface="+mn-ea"/>
              <a:ea typeface="+mn-ea"/>
            </a:endParaRPr>
          </a:p>
        </p:txBody>
      </p:sp>
      <p:sp>
        <p:nvSpPr>
          <p:cNvPr id="17" name="内容占位符 2"/>
          <p:cNvSpPr txBox="1">
            <a:spLocks/>
          </p:cNvSpPr>
          <p:nvPr/>
        </p:nvSpPr>
        <p:spPr>
          <a:xfrm>
            <a:off x="899592" y="771550"/>
            <a:ext cx="4536504" cy="5448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ct val="0"/>
              </a:spcBef>
              <a:buClr>
                <a:srgbClr val="1D77C9"/>
              </a:buClr>
              <a:buFont typeface="Wingdings" panose="05000000000000000000" pitchFamily="2" charset="2"/>
              <a:buChar char="l"/>
            </a:pPr>
            <a:endParaRPr lang="zh-CN" altLang="en-US" sz="2400" b="1"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CF791CDC-76D8-48DE-A552-89FECE100F4F}"/>
              </a:ext>
            </a:extLst>
          </p:cNvPr>
          <p:cNvSpPr/>
          <p:nvPr/>
        </p:nvSpPr>
        <p:spPr>
          <a:xfrm>
            <a:off x="613909" y="1491630"/>
            <a:ext cx="8206563" cy="1880579"/>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l"/>
            </a:pPr>
            <a:r>
              <a:rPr lang="zh-CN" altLang="en-US" sz="2000" b="1" dirty="0">
                <a:latin typeface="Times New Roman" panose="02020603050405020304" pitchFamily="18" charset="0"/>
                <a:cs typeface="Times New Roman" panose="02020603050405020304" pitchFamily="18" charset="0"/>
              </a:rPr>
              <a:t>电场不随时间的变化而改变，因此用于求解静电场问题的方法同样适用于求解导体中的恒定电场</a:t>
            </a:r>
            <a:endParaRPr lang="en-US" altLang="zh-CN" sz="2000" b="1" dirty="0">
              <a:latin typeface="Times New Roman" panose="02020603050405020304" pitchFamily="18" charset="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l"/>
            </a:pPr>
            <a:r>
              <a:rPr lang="zh-CN" altLang="en-US" sz="2000" b="1" dirty="0">
                <a:latin typeface="Times New Roman" panose="02020603050405020304" pitchFamily="18" charset="0"/>
                <a:cs typeface="Times New Roman" panose="02020603050405020304" pitchFamily="18" charset="0"/>
              </a:rPr>
              <a:t>由于恒定电场与恒定电流之间具有欧姆定律给出的物质方程相联系，因而两者还可以相互求解。</a:t>
            </a:r>
          </a:p>
        </p:txBody>
      </p:sp>
      <p:grpSp>
        <p:nvGrpSpPr>
          <p:cNvPr id="27" name="组合 26">
            <a:extLst>
              <a:ext uri="{FF2B5EF4-FFF2-40B4-BE49-F238E27FC236}">
                <a16:creationId xmlns:a16="http://schemas.microsoft.com/office/drawing/2014/main" id="{D3A32FFD-55BB-403B-850E-2AD5C73D7482}"/>
              </a:ext>
            </a:extLst>
          </p:cNvPr>
          <p:cNvGrpSpPr/>
          <p:nvPr/>
        </p:nvGrpSpPr>
        <p:grpSpPr>
          <a:xfrm>
            <a:off x="8604448" y="4629019"/>
            <a:ext cx="432048" cy="432834"/>
            <a:chOff x="6084168" y="1274820"/>
            <a:chExt cx="432048" cy="432834"/>
          </a:xfrm>
        </p:grpSpPr>
        <p:sp>
          <p:nvSpPr>
            <p:cNvPr id="28" name="椭圆 22">
              <a:extLst>
                <a:ext uri="{FF2B5EF4-FFF2-40B4-BE49-F238E27FC236}">
                  <a16:creationId xmlns:a16="http://schemas.microsoft.com/office/drawing/2014/main" id="{AADADF13-3E5B-4A01-999F-143EEDE4C7FB}"/>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9" name="Freeform 59">
              <a:extLst>
                <a:ext uri="{FF2B5EF4-FFF2-40B4-BE49-F238E27FC236}">
                  <a16:creationId xmlns:a16="http://schemas.microsoft.com/office/drawing/2014/main" id="{A05CE9D3-C79F-423A-8763-75979BCDFA17}"/>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0" name="组合 29">
            <a:extLst>
              <a:ext uri="{FF2B5EF4-FFF2-40B4-BE49-F238E27FC236}">
                <a16:creationId xmlns:a16="http://schemas.microsoft.com/office/drawing/2014/main" id="{322592C2-4C6F-4BEA-ACC1-FAC4420691D6}"/>
              </a:ext>
            </a:extLst>
          </p:cNvPr>
          <p:cNvGrpSpPr/>
          <p:nvPr/>
        </p:nvGrpSpPr>
        <p:grpSpPr>
          <a:xfrm>
            <a:off x="7308304" y="4629412"/>
            <a:ext cx="432048" cy="432048"/>
            <a:chOff x="4788024" y="1275213"/>
            <a:chExt cx="432048" cy="432048"/>
          </a:xfrm>
        </p:grpSpPr>
        <p:sp>
          <p:nvSpPr>
            <p:cNvPr id="31" name="椭圆 65">
              <a:extLst>
                <a:ext uri="{FF2B5EF4-FFF2-40B4-BE49-F238E27FC236}">
                  <a16:creationId xmlns:a16="http://schemas.microsoft.com/office/drawing/2014/main" id="{B17FABD6-242D-4D1B-990F-734DC8D5A0E4}"/>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7" name="Freeform 110">
              <a:extLst>
                <a:ext uri="{FF2B5EF4-FFF2-40B4-BE49-F238E27FC236}">
                  <a16:creationId xmlns:a16="http://schemas.microsoft.com/office/drawing/2014/main" id="{0AB7C11C-8E2D-462E-B709-95D6CC421FBE}"/>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8" name="组合 47">
            <a:extLst>
              <a:ext uri="{FF2B5EF4-FFF2-40B4-BE49-F238E27FC236}">
                <a16:creationId xmlns:a16="http://schemas.microsoft.com/office/drawing/2014/main" id="{036B00DB-9518-4283-BFE5-06494E516131}"/>
              </a:ext>
            </a:extLst>
          </p:cNvPr>
          <p:cNvGrpSpPr/>
          <p:nvPr/>
        </p:nvGrpSpPr>
        <p:grpSpPr>
          <a:xfrm>
            <a:off x="7956376" y="4629019"/>
            <a:ext cx="432833" cy="432834"/>
            <a:chOff x="5436096" y="1274820"/>
            <a:chExt cx="432833" cy="432834"/>
          </a:xfrm>
        </p:grpSpPr>
        <p:sp>
          <p:nvSpPr>
            <p:cNvPr id="49" name="椭圆 48">
              <a:extLst>
                <a:ext uri="{FF2B5EF4-FFF2-40B4-BE49-F238E27FC236}">
                  <a16:creationId xmlns:a16="http://schemas.microsoft.com/office/drawing/2014/main" id="{BC26A990-083D-49B5-A665-2A975D953CCB}"/>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0" name="Freeform 16">
              <a:extLst>
                <a:ext uri="{FF2B5EF4-FFF2-40B4-BE49-F238E27FC236}">
                  <a16:creationId xmlns:a16="http://schemas.microsoft.com/office/drawing/2014/main" id="{B048060E-88C6-4A3A-92A0-987EFB7B3B31}"/>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51" name="组合 50">
            <a:extLst>
              <a:ext uri="{FF2B5EF4-FFF2-40B4-BE49-F238E27FC236}">
                <a16:creationId xmlns:a16="http://schemas.microsoft.com/office/drawing/2014/main" id="{FD352458-A37C-4D85-8068-017F8B9ECA1D}"/>
              </a:ext>
            </a:extLst>
          </p:cNvPr>
          <p:cNvGrpSpPr/>
          <p:nvPr/>
        </p:nvGrpSpPr>
        <p:grpSpPr>
          <a:xfrm>
            <a:off x="6012160" y="4629019"/>
            <a:ext cx="432833" cy="432834"/>
            <a:chOff x="3491880" y="1274820"/>
            <a:chExt cx="432833" cy="432834"/>
          </a:xfrm>
        </p:grpSpPr>
        <p:sp>
          <p:nvSpPr>
            <p:cNvPr id="52" name="椭圆 16">
              <a:extLst>
                <a:ext uri="{FF2B5EF4-FFF2-40B4-BE49-F238E27FC236}">
                  <a16:creationId xmlns:a16="http://schemas.microsoft.com/office/drawing/2014/main" id="{5210D5B3-053B-4986-818B-3A0F4CCF27EC}"/>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3" name="Freeform 75">
              <a:extLst>
                <a:ext uri="{FF2B5EF4-FFF2-40B4-BE49-F238E27FC236}">
                  <a16:creationId xmlns:a16="http://schemas.microsoft.com/office/drawing/2014/main" id="{ED2F79F5-AAAB-4676-968D-64ACE08DDA41}"/>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54" name="组合 53">
            <a:extLst>
              <a:ext uri="{FF2B5EF4-FFF2-40B4-BE49-F238E27FC236}">
                <a16:creationId xmlns:a16="http://schemas.microsoft.com/office/drawing/2014/main" id="{4311F886-51FD-47FA-9F12-AAC9EDA568F8}"/>
              </a:ext>
            </a:extLst>
          </p:cNvPr>
          <p:cNvGrpSpPr/>
          <p:nvPr/>
        </p:nvGrpSpPr>
        <p:grpSpPr>
          <a:xfrm>
            <a:off x="6660232" y="4629019"/>
            <a:ext cx="432833" cy="432834"/>
            <a:chOff x="4139952" y="1274820"/>
            <a:chExt cx="432833" cy="432834"/>
          </a:xfrm>
        </p:grpSpPr>
        <p:sp>
          <p:nvSpPr>
            <p:cNvPr id="55" name="椭圆 16">
              <a:extLst>
                <a:ext uri="{FF2B5EF4-FFF2-40B4-BE49-F238E27FC236}">
                  <a16:creationId xmlns:a16="http://schemas.microsoft.com/office/drawing/2014/main" id="{76099E97-4FCB-4936-81FE-BAFB621982DC}"/>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6" name="Freeform 84">
              <a:extLst>
                <a:ext uri="{FF2B5EF4-FFF2-40B4-BE49-F238E27FC236}">
                  <a16:creationId xmlns:a16="http://schemas.microsoft.com/office/drawing/2014/main" id="{47F14C67-3CE9-4889-8BD0-E8CB9793AA57}"/>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extLst>
      <p:ext uri="{BB962C8B-B14F-4D97-AF65-F5344CB8AC3E}">
        <p14:creationId xmlns:p14="http://schemas.microsoft.com/office/powerpoint/2010/main" val="2698725922"/>
      </p:ext>
    </p:extLst>
  </p:cSld>
  <p:clrMapOvr>
    <a:masterClrMapping/>
  </p:clrMapOvr>
  <mc:AlternateContent xmlns:mc="http://schemas.openxmlformats.org/markup-compatibility/2006" xmlns:p14="http://schemas.microsoft.com/office/powerpoint/2010/main">
    <mc:Choice Requires="p14">
      <p:transition spd="slow" p14:dur="2000" advTm="114564"/>
    </mc:Choice>
    <mc:Fallback xmlns="">
      <p:transition spd="slow" advTm="1145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30171F-17A4-4A18-9FF9-88E958F08812}"/>
              </a:ext>
            </a:extLst>
          </p:cNvPr>
          <p:cNvSpPr/>
          <p:nvPr/>
        </p:nvSpPr>
        <p:spPr>
          <a:xfrm>
            <a:off x="395536" y="587464"/>
            <a:ext cx="4572085" cy="400110"/>
          </a:xfrm>
          <a:prstGeom prst="rect">
            <a:avLst/>
          </a:prstGeom>
        </p:spPr>
        <p:txBody>
          <a:bodyPr wrap="none">
            <a:spAutoFit/>
          </a:bodyPr>
          <a:lstStyle/>
          <a:p>
            <a:r>
              <a:rPr lang="zh-CN" altLang="zh-CN" sz="2000" b="1" dirty="0">
                <a:solidFill>
                  <a:srgbClr val="009E9A"/>
                </a:solidFill>
                <a:cs typeface="Times New Roman" panose="02020603050405020304" pitchFamily="18" charset="0"/>
              </a:rPr>
              <a:t>基于恒定电流求解一维问题的步骤如下</a:t>
            </a:r>
            <a:endParaRPr lang="zh-CN" altLang="en-US" sz="2000" b="1" dirty="0">
              <a:solidFill>
                <a:srgbClr val="009E9A"/>
              </a:solidFill>
            </a:endParaRPr>
          </a:p>
        </p:txBody>
      </p:sp>
      <p:sp>
        <p:nvSpPr>
          <p:cNvPr id="3" name="矩形 2">
            <a:extLst>
              <a:ext uri="{FF2B5EF4-FFF2-40B4-BE49-F238E27FC236}">
                <a16:creationId xmlns:a16="http://schemas.microsoft.com/office/drawing/2014/main" id="{EAB918BF-E04C-4550-87E9-B9F939CABABB}"/>
              </a:ext>
            </a:extLst>
          </p:cNvPr>
          <p:cNvSpPr/>
          <p:nvPr/>
        </p:nvSpPr>
        <p:spPr>
          <a:xfrm>
            <a:off x="611560" y="1059582"/>
            <a:ext cx="7992888" cy="3271280"/>
          </a:xfrm>
          <a:prstGeom prst="rect">
            <a:avLst/>
          </a:prstGeom>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1) </a:t>
            </a:r>
            <a:r>
              <a:rPr lang="zh-CN" altLang="en-US" sz="2000" b="1" dirty="0">
                <a:latin typeface="Times New Roman" panose="02020603050405020304" pitchFamily="18" charset="0"/>
                <a:cs typeface="Times New Roman" panose="02020603050405020304" pitchFamily="18" charset="0"/>
              </a:rPr>
              <a:t>坐标系建立。与静电场问题同样，所建坐标系应充分体现问题的对称性，以利于进行问题的一维性分析。</a:t>
            </a:r>
          </a:p>
          <a:p>
            <a:pPr>
              <a:lnSpc>
                <a:spcPct val="150000"/>
              </a:lnSpc>
            </a:pPr>
            <a:r>
              <a:rPr lang="en-US" altLang="zh-CN" sz="2000" b="1" dirty="0">
                <a:latin typeface="Times New Roman" panose="02020603050405020304" pitchFamily="18" charset="0"/>
                <a:cs typeface="Times New Roman" panose="02020603050405020304" pitchFamily="18" charset="0"/>
              </a:rPr>
              <a:t>2) </a:t>
            </a:r>
            <a:r>
              <a:rPr lang="zh-CN" altLang="en-US" sz="2000" b="1" dirty="0">
                <a:latin typeface="Times New Roman" panose="02020603050405020304" pitchFamily="18" charset="0"/>
                <a:cs typeface="Times New Roman" panose="02020603050405020304" pitchFamily="18" charset="0"/>
              </a:rPr>
              <a:t>一维性分析。在建立的坐标系下分析问题的一维特性，并表达出电场和电流的单一坐标变量依赖关系，即                        、                    。</a:t>
            </a:r>
          </a:p>
          <a:p>
            <a:pPr>
              <a:lnSpc>
                <a:spcPct val="150000"/>
              </a:lnSpc>
            </a:pPr>
            <a:r>
              <a:rPr lang="en-US" altLang="zh-CN" sz="2000" b="1" dirty="0">
                <a:latin typeface="Times New Roman" panose="02020603050405020304" pitchFamily="18" charset="0"/>
                <a:cs typeface="Times New Roman" panose="02020603050405020304" pitchFamily="18" charset="0"/>
              </a:rPr>
              <a:t>3) </a:t>
            </a:r>
            <a:r>
              <a:rPr lang="zh-CN" altLang="en-US" sz="2000" b="1" dirty="0">
                <a:latin typeface="Times New Roman" panose="02020603050405020304" pitchFamily="18" charset="0"/>
                <a:cs typeface="Times New Roman" panose="02020603050405020304" pitchFamily="18" charset="0"/>
              </a:rPr>
              <a:t>利用激励条件求解。利用电流连续性方程建立激励电流</a:t>
            </a:r>
            <a:r>
              <a:rPr lang="en-US" altLang="zh-CN" sz="2000" b="1" i="1" dirty="0">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与待求导电媒质中电流密度矢量       的关系，即            ，进而根据激励条件确定出激励电流 并完成问题求解。</a:t>
            </a:r>
          </a:p>
        </p:txBody>
      </p:sp>
      <p:graphicFrame>
        <p:nvGraphicFramePr>
          <p:cNvPr id="5" name="对象 4">
            <a:extLst>
              <a:ext uri="{FF2B5EF4-FFF2-40B4-BE49-F238E27FC236}">
                <a16:creationId xmlns:a16="http://schemas.microsoft.com/office/drawing/2014/main" id="{A908601D-3210-44C1-905F-0199613E44E3}"/>
              </a:ext>
            </a:extLst>
          </p:cNvPr>
          <p:cNvGraphicFramePr>
            <a:graphicFrameLocks noChangeAspect="1"/>
          </p:cNvGraphicFramePr>
          <p:nvPr>
            <p:extLst>
              <p:ext uri="{D42A27DB-BD31-4B8C-83A1-F6EECF244321}">
                <p14:modId xmlns:p14="http://schemas.microsoft.com/office/powerpoint/2010/main" val="2606238807"/>
              </p:ext>
            </p:extLst>
          </p:nvPr>
        </p:nvGraphicFramePr>
        <p:xfrm>
          <a:off x="5076056" y="2521326"/>
          <a:ext cx="1447800" cy="371475"/>
        </p:xfrm>
        <a:graphic>
          <a:graphicData uri="http://schemas.openxmlformats.org/presentationml/2006/ole">
            <mc:AlternateContent xmlns:mc="http://schemas.openxmlformats.org/markup-compatibility/2006">
              <mc:Choice xmlns:v="urn:schemas-microsoft-com:vml" Requires="v">
                <p:oleObj spid="_x0000_s29966" name="Equation" r:id="rId4" imgW="1447771" imgH="371514" progId="Equation.DSMT4">
                  <p:embed/>
                </p:oleObj>
              </mc:Choice>
              <mc:Fallback>
                <p:oleObj name="Equation" r:id="rId4" imgW="1447771" imgH="371514" progId="Equation.DSMT4">
                  <p:embed/>
                  <p:pic>
                    <p:nvPicPr>
                      <p:cNvPr id="0" name=""/>
                      <p:cNvPicPr/>
                      <p:nvPr/>
                    </p:nvPicPr>
                    <p:blipFill>
                      <a:blip r:embed="rId5"/>
                      <a:stretch>
                        <a:fillRect/>
                      </a:stretch>
                    </p:blipFill>
                    <p:spPr>
                      <a:xfrm>
                        <a:off x="5076056" y="2521326"/>
                        <a:ext cx="1447800" cy="3714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084EC79-36EE-44FB-9CE9-09D809BA7DF1}"/>
              </a:ext>
            </a:extLst>
          </p:cNvPr>
          <p:cNvGraphicFramePr>
            <a:graphicFrameLocks noChangeAspect="1"/>
          </p:cNvGraphicFramePr>
          <p:nvPr>
            <p:extLst>
              <p:ext uri="{D42A27DB-BD31-4B8C-83A1-F6EECF244321}">
                <p14:modId xmlns:p14="http://schemas.microsoft.com/office/powerpoint/2010/main" val="1874758944"/>
              </p:ext>
            </p:extLst>
          </p:nvPr>
        </p:nvGraphicFramePr>
        <p:xfrm>
          <a:off x="6732240" y="2544159"/>
          <a:ext cx="1362075" cy="371475"/>
        </p:xfrm>
        <a:graphic>
          <a:graphicData uri="http://schemas.openxmlformats.org/presentationml/2006/ole">
            <mc:AlternateContent xmlns:mc="http://schemas.openxmlformats.org/markup-compatibility/2006">
              <mc:Choice xmlns:v="urn:schemas-microsoft-com:vml" Requires="v">
                <p:oleObj spid="_x0000_s29967" name="Equation" r:id="rId6" imgW="1362057" imgH="371514" progId="Equation.DSMT4">
                  <p:embed/>
                </p:oleObj>
              </mc:Choice>
              <mc:Fallback>
                <p:oleObj name="Equation" r:id="rId6" imgW="1362057" imgH="371514" progId="Equation.DSMT4">
                  <p:embed/>
                  <p:pic>
                    <p:nvPicPr>
                      <p:cNvPr id="0" name=""/>
                      <p:cNvPicPr/>
                      <p:nvPr/>
                    </p:nvPicPr>
                    <p:blipFill>
                      <a:blip r:embed="rId7"/>
                      <a:stretch>
                        <a:fillRect/>
                      </a:stretch>
                    </p:blipFill>
                    <p:spPr>
                      <a:xfrm>
                        <a:off x="6732240" y="2544159"/>
                        <a:ext cx="1362075" cy="37147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3083B21-A118-4C3A-A7D1-330EB12E2036}"/>
              </a:ext>
            </a:extLst>
          </p:cNvPr>
          <p:cNvGraphicFramePr>
            <a:graphicFrameLocks noChangeAspect="1"/>
          </p:cNvGraphicFramePr>
          <p:nvPr>
            <p:extLst>
              <p:ext uri="{D42A27DB-BD31-4B8C-83A1-F6EECF244321}">
                <p14:modId xmlns:p14="http://schemas.microsoft.com/office/powerpoint/2010/main" val="2610885953"/>
              </p:ext>
            </p:extLst>
          </p:nvPr>
        </p:nvGraphicFramePr>
        <p:xfrm>
          <a:off x="2987824" y="3485071"/>
          <a:ext cx="425326" cy="310815"/>
        </p:xfrm>
        <a:graphic>
          <a:graphicData uri="http://schemas.openxmlformats.org/presentationml/2006/ole">
            <mc:AlternateContent xmlns:mc="http://schemas.openxmlformats.org/markup-compatibility/2006">
              <mc:Choice xmlns:v="urn:schemas-microsoft-com:vml" Requires="v">
                <p:oleObj spid="_x0000_s29968" name="Equation" r:id="rId8" imgW="330120" imgH="241200" progId="Equation.DSMT4">
                  <p:embed/>
                </p:oleObj>
              </mc:Choice>
              <mc:Fallback>
                <p:oleObj name="Equation" r:id="rId8" imgW="330120" imgH="241200" progId="Equation.DSMT4">
                  <p:embed/>
                  <p:pic>
                    <p:nvPicPr>
                      <p:cNvPr id="0" name=""/>
                      <p:cNvPicPr/>
                      <p:nvPr/>
                    </p:nvPicPr>
                    <p:blipFill>
                      <a:blip r:embed="rId9"/>
                      <a:stretch>
                        <a:fillRect/>
                      </a:stretch>
                    </p:blipFill>
                    <p:spPr>
                      <a:xfrm>
                        <a:off x="2987824" y="3485071"/>
                        <a:ext cx="425326" cy="31081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A4DB2E9-AA2A-481E-8289-4F3D587E2DAB}"/>
              </a:ext>
            </a:extLst>
          </p:cNvPr>
          <p:cNvGraphicFramePr>
            <a:graphicFrameLocks noChangeAspect="1"/>
          </p:cNvGraphicFramePr>
          <p:nvPr>
            <p:extLst>
              <p:ext uri="{D42A27DB-BD31-4B8C-83A1-F6EECF244321}">
                <p14:modId xmlns:p14="http://schemas.microsoft.com/office/powerpoint/2010/main" val="848169695"/>
              </p:ext>
            </p:extLst>
          </p:nvPr>
        </p:nvGraphicFramePr>
        <p:xfrm>
          <a:off x="4707987" y="3485071"/>
          <a:ext cx="736138" cy="310814"/>
        </p:xfrm>
        <a:graphic>
          <a:graphicData uri="http://schemas.openxmlformats.org/presentationml/2006/ole">
            <mc:AlternateContent xmlns:mc="http://schemas.openxmlformats.org/markup-compatibility/2006">
              <mc:Choice xmlns:v="urn:schemas-microsoft-com:vml" Requires="v">
                <p:oleObj spid="_x0000_s29969" name="Equation" r:id="rId10" imgW="571320" imgH="241200" progId="Equation.DSMT4">
                  <p:embed/>
                </p:oleObj>
              </mc:Choice>
              <mc:Fallback>
                <p:oleObj name="Equation" r:id="rId10" imgW="571320" imgH="241200" progId="Equation.DSMT4">
                  <p:embed/>
                  <p:pic>
                    <p:nvPicPr>
                      <p:cNvPr id="0" name=""/>
                      <p:cNvPicPr/>
                      <p:nvPr/>
                    </p:nvPicPr>
                    <p:blipFill>
                      <a:blip r:embed="rId11"/>
                      <a:stretch>
                        <a:fillRect/>
                      </a:stretch>
                    </p:blipFill>
                    <p:spPr>
                      <a:xfrm>
                        <a:off x="4707987" y="3485071"/>
                        <a:ext cx="736138" cy="310814"/>
                      </a:xfrm>
                      <a:prstGeom prst="rect">
                        <a:avLst/>
                      </a:prstGeom>
                    </p:spPr>
                  </p:pic>
                </p:oleObj>
              </mc:Fallback>
            </mc:AlternateContent>
          </a:graphicData>
        </a:graphic>
      </p:graphicFrame>
    </p:spTree>
    <p:extLst>
      <p:ext uri="{BB962C8B-B14F-4D97-AF65-F5344CB8AC3E}">
        <p14:creationId xmlns:p14="http://schemas.microsoft.com/office/powerpoint/2010/main" val="15743038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2|13.2"/>
</p:tagLst>
</file>

<file path=ppt/tags/tag2.xml><?xml version="1.0" encoding="utf-8"?>
<p:tagLst xmlns:a="http://schemas.openxmlformats.org/drawingml/2006/main" xmlns:r="http://schemas.openxmlformats.org/officeDocument/2006/relationships" xmlns:p="http://schemas.openxmlformats.org/presentationml/2006/main">
  <p:tag name="TIMING" val="|4|15|0.9|10"/>
</p:tagLst>
</file>

<file path=ppt/tags/tag3.xml><?xml version="1.0" encoding="utf-8"?>
<p:tagLst xmlns:a="http://schemas.openxmlformats.org/drawingml/2006/main" xmlns:r="http://schemas.openxmlformats.org/officeDocument/2006/relationships" xmlns:p="http://schemas.openxmlformats.org/presentationml/2006/main">
  <p:tag name="TIMING" val="|5.1|10.7|13.1|8.3|17"/>
</p:tagLst>
</file>

<file path=ppt/tags/tag4.xml><?xml version="1.0" encoding="utf-8"?>
<p:tagLst xmlns:a="http://schemas.openxmlformats.org/drawingml/2006/main" xmlns:r="http://schemas.openxmlformats.org/officeDocument/2006/relationships" xmlns:p="http://schemas.openxmlformats.org/presentationml/2006/main">
  <p:tag name="TIMING" val="|12.1|2|6.4|10.6"/>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1534</Words>
  <Application>Microsoft Office PowerPoint</Application>
  <PresentationFormat>全屏显示(16:9)</PresentationFormat>
  <Paragraphs>155</Paragraphs>
  <Slides>30</Slides>
  <Notes>14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51" baseType="lpstr">
      <vt:lpstr>Roboto Light</vt:lpstr>
      <vt:lpstr>等线</vt:lpstr>
      <vt:lpstr>华文新魏</vt:lpstr>
      <vt:lpstr>楷体_GB2312</vt:lpstr>
      <vt:lpstr>宋体</vt:lpstr>
      <vt:lpstr>微软雅黑</vt:lpstr>
      <vt:lpstr>幼圆</vt:lpstr>
      <vt:lpstr>Arial</vt:lpstr>
      <vt:lpstr>Calibri</vt:lpstr>
      <vt:lpstr>Cambria Math</vt:lpstr>
      <vt:lpstr>Impact</vt:lpstr>
      <vt:lpstr>Segoe UI Semilight</vt:lpstr>
      <vt:lpstr>Symbol</vt:lpstr>
      <vt:lpstr>Times</vt:lpstr>
      <vt:lpstr>Times New Roman</vt:lpstr>
      <vt:lpstr>Verdana</vt:lpstr>
      <vt:lpstr>Wingdings</vt:lpstr>
      <vt:lpstr>Office 主题​​</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lxf</cp:lastModifiedBy>
  <cp:revision>552</cp:revision>
  <dcterms:created xsi:type="dcterms:W3CDTF">2018-02-02T09:54:00Z</dcterms:created>
  <dcterms:modified xsi:type="dcterms:W3CDTF">2021-05-03T02:24:38Z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