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0"/>
  </p:notesMasterIdLst>
  <p:sldIdLst>
    <p:sldId id="307" r:id="rId2"/>
    <p:sldId id="314" r:id="rId3"/>
    <p:sldId id="1029" r:id="rId4"/>
    <p:sldId id="317" r:id="rId5"/>
    <p:sldId id="1026" r:id="rId6"/>
    <p:sldId id="1054" r:id="rId7"/>
    <p:sldId id="1027" r:id="rId8"/>
    <p:sldId id="1055" r:id="rId9"/>
    <p:sldId id="1056" r:id="rId10"/>
    <p:sldId id="1057" r:id="rId11"/>
    <p:sldId id="1028" r:id="rId12"/>
    <p:sldId id="1040" r:id="rId13"/>
    <p:sldId id="1030" r:id="rId14"/>
    <p:sldId id="1031" r:id="rId15"/>
    <p:sldId id="1034" r:id="rId16"/>
    <p:sldId id="1041" r:id="rId17"/>
    <p:sldId id="1038" r:id="rId18"/>
    <p:sldId id="1039" r:id="rId19"/>
    <p:sldId id="1058" r:id="rId20"/>
    <p:sldId id="1036" r:id="rId21"/>
    <p:sldId id="1037" r:id="rId22"/>
    <p:sldId id="1043" r:id="rId23"/>
    <p:sldId id="1044" r:id="rId24"/>
    <p:sldId id="1059" r:id="rId25"/>
    <p:sldId id="1045" r:id="rId26"/>
    <p:sldId id="1046" r:id="rId27"/>
    <p:sldId id="278" r:id="rId28"/>
    <p:sldId id="305"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7A24"/>
    <a:srgbClr val="00ADA9"/>
    <a:srgbClr val="FFFFFF"/>
    <a:srgbClr val="BDE4FF"/>
    <a:srgbClr val="CCFFFF"/>
    <a:srgbClr val="009E9A"/>
    <a:srgbClr val="000000"/>
    <a:srgbClr val="969696"/>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77390" autoAdjust="0"/>
  </p:normalViewPr>
  <p:slideViewPr>
    <p:cSldViewPr>
      <p:cViewPr varScale="1">
        <p:scale>
          <a:sx n="77" d="100"/>
          <a:sy n="77" d="100"/>
        </p:scale>
        <p:origin x="206" y="5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2021/5/12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67284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14</a:t>
            </a:fld>
            <a:endParaRPr lang="zh-CN" altLang="en-US"/>
          </a:p>
        </p:txBody>
      </p:sp>
    </p:spTree>
    <p:extLst>
      <p:ext uri="{BB962C8B-B14F-4D97-AF65-F5344CB8AC3E}">
        <p14:creationId xmlns:p14="http://schemas.microsoft.com/office/powerpoint/2010/main" val="411904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15</a:t>
            </a:fld>
            <a:endParaRPr lang="zh-CN" altLang="en-US"/>
          </a:p>
        </p:txBody>
      </p:sp>
    </p:spTree>
    <p:extLst>
      <p:ext uri="{BB962C8B-B14F-4D97-AF65-F5344CB8AC3E}">
        <p14:creationId xmlns:p14="http://schemas.microsoft.com/office/powerpoint/2010/main" val="304890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16</a:t>
            </a:fld>
            <a:endParaRPr lang="zh-CN" altLang="en-US"/>
          </a:p>
        </p:txBody>
      </p:sp>
    </p:spTree>
    <p:extLst>
      <p:ext uri="{BB962C8B-B14F-4D97-AF65-F5344CB8AC3E}">
        <p14:creationId xmlns:p14="http://schemas.microsoft.com/office/powerpoint/2010/main" val="118340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17</a:t>
            </a:fld>
            <a:endParaRPr lang="zh-CN" altLang="en-US"/>
          </a:p>
        </p:txBody>
      </p:sp>
    </p:spTree>
    <p:extLst>
      <p:ext uri="{BB962C8B-B14F-4D97-AF65-F5344CB8AC3E}">
        <p14:creationId xmlns:p14="http://schemas.microsoft.com/office/powerpoint/2010/main" val="263116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18</a:t>
            </a:fld>
            <a:endParaRPr lang="zh-CN" altLang="en-US"/>
          </a:p>
        </p:txBody>
      </p:sp>
    </p:spTree>
    <p:extLst>
      <p:ext uri="{BB962C8B-B14F-4D97-AF65-F5344CB8AC3E}">
        <p14:creationId xmlns:p14="http://schemas.microsoft.com/office/powerpoint/2010/main" val="3852350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22</a:t>
            </a:fld>
            <a:endParaRPr lang="zh-CN" altLang="en-US"/>
          </a:p>
        </p:txBody>
      </p:sp>
    </p:spTree>
    <p:extLst>
      <p:ext uri="{BB962C8B-B14F-4D97-AF65-F5344CB8AC3E}">
        <p14:creationId xmlns:p14="http://schemas.microsoft.com/office/powerpoint/2010/main" val="2853067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27</a:t>
            </a:fld>
            <a:endParaRPr lang="zh-CN" altLang="en-US"/>
          </a:p>
        </p:txBody>
      </p:sp>
    </p:spTree>
    <p:extLst>
      <p:ext uri="{BB962C8B-B14F-4D97-AF65-F5344CB8AC3E}">
        <p14:creationId xmlns:p14="http://schemas.microsoft.com/office/powerpoint/2010/main" val="79664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28</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382453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418816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277704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207187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电流元 在磁导率为 的无界空间中产生的磁场，为该电流元在真空中产生磁场的表达式中将</a:t>
            </a:r>
            <a:r>
              <a:rPr lang="en-US" altLang="zh-CN" dirty="0"/>
              <a:t>u0</a:t>
            </a:r>
            <a:r>
              <a:rPr lang="zh-CN" altLang="en-US" dirty="0"/>
              <a:t>用</a:t>
            </a:r>
            <a:r>
              <a:rPr lang="en-US" altLang="zh-CN" dirty="0"/>
              <a:t>u</a:t>
            </a:r>
            <a:r>
              <a:rPr lang="zh-CN" altLang="en-US" dirty="0"/>
              <a:t>取代的结果，且符合线性因果规律。</a:t>
            </a:r>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14823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电流元与其所产生的磁矢位符合线性关系，</a:t>
            </a:r>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324835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等效原理求解该问题，可首先求出该磁体的磁化电流分布，然后再在真空中求出磁化电流产生的磁矢位和磁场</a:t>
            </a:r>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9</a:t>
            </a:fld>
            <a:endParaRPr lang="zh-CN" altLang="en-US"/>
          </a:p>
        </p:txBody>
      </p:sp>
    </p:spTree>
    <p:extLst>
      <p:ext uri="{BB962C8B-B14F-4D97-AF65-F5344CB8AC3E}">
        <p14:creationId xmlns:p14="http://schemas.microsoft.com/office/powerpoint/2010/main" val="253135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1880063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8.bin"/><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 Id="rId9" Type="http://schemas.openxmlformats.org/officeDocument/2006/relationships/image" Target="../media/image3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37.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image" Target="../media/image36.emf"/><Relationship Id="rId4" Type="http://schemas.openxmlformats.org/officeDocument/2006/relationships/image" Target="../media/image35.wmf"/></Relationships>
</file>

<file path=ppt/slides/_rels/slide18.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2.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44.wmf"/><Relationship Id="rId4" Type="http://schemas.openxmlformats.org/officeDocument/2006/relationships/oleObject" Target="../embeddings/oleObject42.bin"/><Relationship Id="rId9" Type="http://schemas.openxmlformats.org/officeDocument/2006/relationships/image" Target="../media/image46.w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oleObject" Target="../embeddings/oleObject48.bin"/><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52.wmf"/><Relationship Id="rId4" Type="http://schemas.openxmlformats.org/officeDocument/2006/relationships/oleObject" Target="../embeddings/oleObject50.bin"/><Relationship Id="rId9" Type="http://schemas.openxmlformats.org/officeDocument/2006/relationships/image" Target="../media/image5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5" Type="http://schemas.openxmlformats.org/officeDocument/2006/relationships/image" Target="../media/image56.wmf"/><Relationship Id="rId4" Type="http://schemas.openxmlformats.org/officeDocument/2006/relationships/oleObject" Target="../embeddings/oleObject54.bin"/><Relationship Id="rId9" Type="http://schemas.openxmlformats.org/officeDocument/2006/relationships/image" Target="../media/image58.wmf"/></Relationships>
</file>

<file path=ppt/slides/_rels/slide2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oleObject" Target="../embeddings/oleObject58.bin"/></Relationships>
</file>

<file path=ppt/slides/_rels/slide26.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3.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9.bin"/><Relationship Id="rId7"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0.png"/><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02</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3059832" y="2236532"/>
            <a:ext cx="5256584" cy="684805"/>
          </a:xfrm>
          <a:prstGeom prst="rect">
            <a:avLst/>
          </a:prstGeom>
          <a:noFill/>
        </p:spPr>
        <p:txBody>
          <a:bodyPr wrap="square" lIns="68584" tIns="34291" rIns="68584" bIns="34291" rtlCol="0">
            <a:spAutoFit/>
          </a:bodyPr>
          <a:lstStyle/>
          <a:p>
            <a:pPr algn="ctr">
              <a:defRPr/>
            </a:pPr>
            <a:r>
              <a:rPr lang="zh-CN" altLang="en-US" sz="4000" b="1" dirty="0">
                <a:solidFill>
                  <a:schemeClr val="bg1"/>
                </a:solidFill>
                <a:latin typeface="微软雅黑" panose="020B0503020204020204" pitchFamily="34" charset="-122"/>
                <a:ea typeface="微软雅黑" panose="020B0503020204020204" pitchFamily="34" charset="-122"/>
              </a:rPr>
              <a:t>静态电磁场求解与应用</a:t>
            </a:r>
            <a:endParaRPr lang="en-GB" altLang="zh-CN" sz="40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p14:dur="10" advTm="6041"/>
    </mc:Choice>
    <mc:Fallback xmlns="">
      <p:transition advTm="60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67494"/>
            <a:ext cx="431400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因此圆盘磁体侧面的磁化电流强度为</a:t>
            </a:r>
          </a:p>
        </p:txBody>
      </p:sp>
      <p:graphicFrame>
        <p:nvGraphicFramePr>
          <p:cNvPr id="3" name="对象 2"/>
          <p:cNvGraphicFramePr>
            <a:graphicFrameLocks noChangeAspect="1"/>
          </p:cNvGraphicFramePr>
          <p:nvPr>
            <p:extLst>
              <p:ext uri="{D42A27DB-BD31-4B8C-83A1-F6EECF244321}">
                <p14:modId xmlns:p14="http://schemas.microsoft.com/office/powerpoint/2010/main" val="3562040612"/>
              </p:ext>
            </p:extLst>
          </p:nvPr>
        </p:nvGraphicFramePr>
        <p:xfrm>
          <a:off x="5529263" y="431800"/>
          <a:ext cx="1001712" cy="388938"/>
        </p:xfrm>
        <a:graphic>
          <a:graphicData uri="http://schemas.openxmlformats.org/presentationml/2006/ole">
            <mc:AlternateContent xmlns:mc="http://schemas.openxmlformats.org/markup-compatibility/2006">
              <mc:Choice xmlns:v="urn:schemas-microsoft-com:vml" Requires="v">
                <p:oleObj name="Equation" r:id="rId2" imgW="609480" imgH="228600" progId="Equation.DSMT4">
                  <p:embed/>
                </p:oleObj>
              </mc:Choice>
              <mc:Fallback>
                <p:oleObj name="Equation" r:id="rId2" imgW="609480" imgH="228600" progId="Equation.DSMT4">
                  <p:embed/>
                  <p:pic>
                    <p:nvPicPr>
                      <p:cNvPr id="13" name="对象 12"/>
                      <p:cNvPicPr>
                        <a:picLocks noChangeAspect="1" noChangeArrowheads="1"/>
                      </p:cNvPicPr>
                      <p:nvPr/>
                    </p:nvPicPr>
                    <p:blipFill>
                      <a:blip r:embed="rId3"/>
                      <a:srcRect/>
                      <a:stretch>
                        <a:fillRect/>
                      </a:stretch>
                    </p:blipFill>
                    <p:spPr bwMode="auto">
                      <a:xfrm>
                        <a:off x="5529263" y="431800"/>
                        <a:ext cx="1001712" cy="388938"/>
                      </a:xfrm>
                      <a:prstGeom prst="rect">
                        <a:avLst/>
                      </a:prstGeom>
                      <a:noFill/>
                    </p:spPr>
                  </p:pic>
                </p:oleObj>
              </mc:Fallback>
            </mc:AlternateContent>
          </a:graphicData>
        </a:graphic>
      </p:graphicFrame>
      <p:sp>
        <p:nvSpPr>
          <p:cNvPr id="7" name="矩形 6"/>
          <p:cNvSpPr/>
          <p:nvPr/>
        </p:nvSpPr>
        <p:spPr>
          <a:xfrm>
            <a:off x="467544" y="1038436"/>
            <a:ext cx="8208912"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该磁化电流构成一个半径为</a:t>
            </a:r>
            <a:r>
              <a:rPr kumimoji="1" lang="en-US" altLang="zh-CN" sz="2000" b="1" i="1" dirty="0">
                <a:latin typeface="Times New Roman" panose="02020603050405020304" pitchFamily="18" charset="0"/>
                <a:cs typeface="Times New Roman" panose="02020603050405020304" pitchFamily="18" charset="0"/>
              </a:rPr>
              <a:t>a</a:t>
            </a:r>
            <a:r>
              <a:rPr kumimoji="1" lang="zh-CN" altLang="en-US" sz="2000" b="1" dirty="0">
                <a:latin typeface="Times New Roman" panose="02020603050405020304" pitchFamily="18" charset="0"/>
                <a:cs typeface="Times New Roman" panose="02020603050405020304" pitchFamily="18" charset="0"/>
              </a:rPr>
              <a:t>的电流环，于是该磁体在空间形成的磁矢位和磁场分布为</a:t>
            </a:r>
          </a:p>
        </p:txBody>
      </p:sp>
      <p:graphicFrame>
        <p:nvGraphicFramePr>
          <p:cNvPr id="8" name="对象 7"/>
          <p:cNvGraphicFramePr>
            <a:graphicFrameLocks noChangeAspect="1"/>
          </p:cNvGraphicFramePr>
          <p:nvPr>
            <p:extLst>
              <p:ext uri="{D42A27DB-BD31-4B8C-83A1-F6EECF244321}">
                <p14:modId xmlns:p14="http://schemas.microsoft.com/office/powerpoint/2010/main" val="249017420"/>
              </p:ext>
            </p:extLst>
          </p:nvPr>
        </p:nvGraphicFramePr>
        <p:xfrm>
          <a:off x="2254472" y="2109837"/>
          <a:ext cx="4549776" cy="1470025"/>
        </p:xfrm>
        <a:graphic>
          <a:graphicData uri="http://schemas.openxmlformats.org/presentationml/2006/ole">
            <mc:AlternateContent xmlns:mc="http://schemas.openxmlformats.org/markup-compatibility/2006">
              <mc:Choice xmlns:v="urn:schemas-microsoft-com:vml" Requires="v">
                <p:oleObj name="Equation" r:id="rId4" imgW="2768400" imgH="863280" progId="Equation.DSMT4">
                  <p:embed/>
                </p:oleObj>
              </mc:Choice>
              <mc:Fallback>
                <p:oleObj name="Equation" r:id="rId4" imgW="2768400" imgH="863280" progId="Equation.DSMT4">
                  <p:embed/>
                  <p:pic>
                    <p:nvPicPr>
                      <p:cNvPr id="3" name="对象 2"/>
                      <p:cNvPicPr>
                        <a:picLocks noChangeAspect="1" noChangeArrowheads="1"/>
                      </p:cNvPicPr>
                      <p:nvPr/>
                    </p:nvPicPr>
                    <p:blipFill>
                      <a:blip r:embed="rId5"/>
                      <a:srcRect/>
                      <a:stretch>
                        <a:fillRect/>
                      </a:stretch>
                    </p:blipFill>
                    <p:spPr bwMode="auto">
                      <a:xfrm>
                        <a:off x="2254472" y="2109837"/>
                        <a:ext cx="4549776" cy="147002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90161147"/>
              </p:ext>
            </p:extLst>
          </p:nvPr>
        </p:nvGraphicFramePr>
        <p:xfrm>
          <a:off x="3824783" y="3867894"/>
          <a:ext cx="5067697" cy="1008112"/>
        </p:xfrm>
        <a:graphic>
          <a:graphicData uri="http://schemas.openxmlformats.org/presentationml/2006/ole">
            <mc:AlternateContent xmlns:mc="http://schemas.openxmlformats.org/markup-compatibility/2006">
              <mc:Choice xmlns:v="urn:schemas-microsoft-com:vml" Requires="v">
                <p:oleObj name="Equation" r:id="rId6" imgW="3860640" imgH="761760" progId="Equation.DSMT4">
                  <p:embed/>
                </p:oleObj>
              </mc:Choice>
              <mc:Fallback>
                <p:oleObj name="Equation" r:id="rId6" imgW="3860640" imgH="761760" progId="Equation.DSMT4">
                  <p:embed/>
                  <p:pic>
                    <p:nvPicPr>
                      <p:cNvPr id="0" name="Object 6"/>
                      <p:cNvPicPr>
                        <a:picLocks noChangeAspect="1" noChangeArrowheads="1"/>
                      </p:cNvPicPr>
                      <p:nvPr/>
                    </p:nvPicPr>
                    <p:blipFill>
                      <a:blip r:embed="rId7"/>
                      <a:srcRect/>
                      <a:stretch>
                        <a:fillRect/>
                      </a:stretch>
                    </p:blipFill>
                    <p:spPr bwMode="auto">
                      <a:xfrm>
                        <a:off x="3824783" y="3867894"/>
                        <a:ext cx="5067697" cy="1008112"/>
                      </a:xfrm>
                      <a:prstGeom prst="rect">
                        <a:avLst/>
                      </a:prstGeom>
                      <a:noFill/>
                    </p:spPr>
                  </p:pic>
                </p:oleObj>
              </mc:Fallback>
            </mc:AlternateContent>
          </a:graphicData>
        </a:graphic>
      </p:graphicFrame>
    </p:spTree>
    <p:extLst>
      <p:ext uri="{BB962C8B-B14F-4D97-AF65-F5344CB8AC3E}">
        <p14:creationId xmlns:p14="http://schemas.microsoft.com/office/powerpoint/2010/main" val="353535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2D03C6-0CF4-4F8F-A54C-D5A477D73075}"/>
              </a:ext>
            </a:extLst>
          </p:cNvPr>
          <p:cNvSpPr/>
          <p:nvPr/>
        </p:nvSpPr>
        <p:spPr>
          <a:xfrm>
            <a:off x="1187624" y="771550"/>
            <a:ext cx="4717032" cy="461665"/>
          </a:xfrm>
          <a:prstGeom prst="rect">
            <a:avLst/>
          </a:prstGeom>
        </p:spPr>
        <p:txBody>
          <a:bodyPr wrap="square">
            <a:spAutoFit/>
          </a:bodyPr>
          <a:lstStyle/>
          <a:p>
            <a:pPr marL="457200" indent="-457200">
              <a:buClr>
                <a:schemeClr val="accent1"/>
              </a:buClr>
              <a:buFont typeface="+mj-ea"/>
              <a:buAutoNum type="circleNumDbPlain" startAt="2"/>
            </a:pPr>
            <a:r>
              <a:rPr lang="zh-CN" altLang="en-US" sz="2400" b="1" dirty="0">
                <a:latin typeface="Times New Roman" panose="02020603050405020304" pitchFamily="18" charset="0"/>
                <a:cs typeface="Times New Roman" panose="02020603050405020304" pitchFamily="18" charset="0"/>
              </a:rPr>
              <a:t>基于安培环路定律的方法</a:t>
            </a:r>
          </a:p>
        </p:txBody>
      </p:sp>
      <p:graphicFrame>
        <p:nvGraphicFramePr>
          <p:cNvPr id="7" name="对象 6">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2966675093"/>
              </p:ext>
            </p:extLst>
          </p:nvPr>
        </p:nvGraphicFramePr>
        <p:xfrm>
          <a:off x="3036888" y="1708150"/>
          <a:ext cx="2709862" cy="520700"/>
        </p:xfrm>
        <a:graphic>
          <a:graphicData uri="http://schemas.openxmlformats.org/presentationml/2006/ole">
            <mc:AlternateContent xmlns:mc="http://schemas.openxmlformats.org/markup-compatibility/2006">
              <mc:Choice xmlns:v="urn:schemas-microsoft-com:vml" Requires="v">
                <p:oleObj name="Equation" r:id="rId2" imgW="1587240" imgH="304560" progId="Equation.DSMT4">
                  <p:embed/>
                </p:oleObj>
              </mc:Choice>
              <mc:Fallback>
                <p:oleObj name="Equation" r:id="rId2" imgW="1587240" imgH="304560" progId="Equation.DSMT4">
                  <p:embed/>
                  <p:pic>
                    <p:nvPicPr>
                      <p:cNvPr id="7" name="对象 6">
                        <a:extLst>
                          <a:ext uri="{FF2B5EF4-FFF2-40B4-BE49-F238E27FC236}">
                            <a16:creationId xmlns:a16="http://schemas.microsoft.com/office/drawing/2014/main" id="{23B70E98-2C7B-49FA-8590-4C03EE1E337F}"/>
                          </a:ext>
                        </a:extLst>
                      </p:cNvPr>
                      <p:cNvPicPr/>
                      <p:nvPr/>
                    </p:nvPicPr>
                    <p:blipFill>
                      <a:blip r:embed="rId3"/>
                      <a:stretch>
                        <a:fillRect/>
                      </a:stretch>
                    </p:blipFill>
                    <p:spPr>
                      <a:xfrm>
                        <a:off x="3036888" y="1708150"/>
                        <a:ext cx="2709862" cy="520700"/>
                      </a:xfrm>
                      <a:prstGeom prst="rect">
                        <a:avLst/>
                      </a:prstGeom>
                    </p:spPr>
                  </p:pic>
                </p:oleObj>
              </mc:Fallback>
            </mc:AlternateContent>
          </a:graphicData>
        </a:graphic>
      </p:graphicFrame>
      <p:grpSp>
        <p:nvGrpSpPr>
          <p:cNvPr id="9" name="组合 8"/>
          <p:cNvGrpSpPr/>
          <p:nvPr/>
        </p:nvGrpSpPr>
        <p:grpSpPr>
          <a:xfrm>
            <a:off x="539552" y="2911222"/>
            <a:ext cx="8136904" cy="1028680"/>
            <a:chOff x="755576" y="4135358"/>
            <a:chExt cx="8041987" cy="1028680"/>
          </a:xfrm>
        </p:grpSpPr>
        <p:sp>
          <p:nvSpPr>
            <p:cNvPr id="10" name="矩形 9"/>
            <p:cNvSpPr/>
            <p:nvPr/>
          </p:nvSpPr>
          <p:spPr>
            <a:xfrm>
              <a:off x="1609592" y="4135358"/>
              <a:ext cx="7187971" cy="1028680"/>
            </a:xfrm>
            <a:prstGeom prst="rect">
              <a:avLst/>
            </a:prstGeom>
          </p:spPr>
          <p:txBody>
            <a:bodyPr wrap="square">
              <a:spAutoFit/>
            </a:bodyPr>
            <a:lstStyle/>
            <a:p>
              <a:pPr>
                <a:lnSpc>
                  <a:spcPct val="150000"/>
                </a:lnSpc>
                <a:spcBef>
                  <a:spcPts val="600"/>
                </a:spcBef>
                <a:spcAft>
                  <a:spcPts val="600"/>
                </a:spcAft>
              </a:pPr>
              <a:r>
                <a:rPr lang="zh-CN" altLang="en-US" sz="2200" b="1" dirty="0">
                  <a:solidFill>
                    <a:srgbClr val="F87A24"/>
                  </a:solidFill>
                  <a:latin typeface="+mn-ea"/>
                  <a:cs typeface="Times New Roman" panose="02020603050405020304" pitchFamily="18" charset="0"/>
                </a:rPr>
                <a:t>一般来说，应用该积分方程仅能解析求解一维恒定磁场问题，而无法解析求解高维问题。</a:t>
              </a:r>
            </a:p>
          </p:txBody>
        </p:sp>
        <p:sp>
          <p:nvSpPr>
            <p:cNvPr id="11" name="动作按钮: 信息 10">
              <a:hlinkClick r:id="" action="ppaction://noaction" highlightClick="1"/>
            </p:cNvPr>
            <p:cNvSpPr/>
            <p:nvPr/>
          </p:nvSpPr>
          <p:spPr>
            <a:xfrm>
              <a:off x="755576"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grpSp>
        <p:nvGrpSpPr>
          <p:cNvPr id="12" name="组合 11">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13"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5" name="组合 14">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6"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19" name="椭圆 18">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22" name="椭圆 16">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25"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107618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172BB1-CB60-4912-8CB0-453DECAFF795}"/>
              </a:ext>
            </a:extLst>
          </p:cNvPr>
          <p:cNvSpPr/>
          <p:nvPr/>
        </p:nvSpPr>
        <p:spPr>
          <a:xfrm>
            <a:off x="323528" y="483518"/>
            <a:ext cx="8496944" cy="4662815"/>
          </a:xfrm>
          <a:prstGeom prst="rect">
            <a:avLst/>
          </a:prstGeom>
        </p:spPr>
        <p:txBody>
          <a:bodyPr wrap="square">
            <a:spAutoFit/>
          </a:bodyPr>
          <a:lstStyle/>
          <a:p>
            <a:pPr marL="342900" indent="-342900">
              <a:lnSpc>
                <a:spcPct val="150000"/>
              </a:lnSpc>
              <a:buClr>
                <a:srgbClr val="F87A24"/>
              </a:buClr>
              <a:buFont typeface="Freestyle Script" panose="030804020302050B0404" pitchFamily="66" charset="0"/>
              <a:buChar char="◊"/>
            </a:pPr>
            <a:r>
              <a:rPr lang="zh-CN" altLang="en-US" b="1" dirty="0">
                <a:latin typeface="Times New Roman" panose="02020603050405020304" pitchFamily="18" charset="0"/>
                <a:cs typeface="Times New Roman" panose="02020603050405020304" pitchFamily="18" charset="0"/>
              </a:rPr>
              <a:t>坐标系建立：所建坐标系应充分体现问题的对称性；</a:t>
            </a:r>
            <a:endParaRPr lang="en-US" altLang="zh-CN" b="1" dirty="0">
              <a:latin typeface="Times New Roman" panose="02020603050405020304" pitchFamily="18" charset="0"/>
              <a:cs typeface="Times New Roman" panose="02020603050405020304" pitchFamily="18" charset="0"/>
            </a:endParaRPr>
          </a:p>
          <a:p>
            <a:pPr marL="342900" indent="-342900">
              <a:lnSpc>
                <a:spcPct val="150000"/>
              </a:lnSpc>
              <a:buClr>
                <a:srgbClr val="F87A24"/>
              </a:buClr>
              <a:buFont typeface="Freestyle Script" panose="030804020302050B0404" pitchFamily="66" charset="0"/>
              <a:buChar char="◊"/>
            </a:pPr>
            <a:r>
              <a:rPr lang="zh-CN" altLang="en-US" b="1" dirty="0">
                <a:latin typeface="Times New Roman" panose="02020603050405020304" pitchFamily="18" charset="0"/>
                <a:cs typeface="Times New Roman" panose="02020603050405020304" pitchFamily="18" charset="0"/>
              </a:rPr>
              <a:t>一维性分析：一维性通常与问题的对称性对应。当所求问题存在不同媒质的分界面时，只有当磁场的方向在分界面上仅为单一的切向或法向时，相应问题才有可能成为一维问题。对于一维问题，磁场可以在所选坐标系下表示为单一坐标变量的函数；</a:t>
            </a:r>
            <a:endParaRPr lang="en-US" altLang="zh-CN" b="1" dirty="0">
              <a:latin typeface="Times New Roman" panose="02020603050405020304" pitchFamily="18" charset="0"/>
              <a:cs typeface="Times New Roman" panose="02020603050405020304" pitchFamily="18" charset="0"/>
            </a:endParaRPr>
          </a:p>
          <a:p>
            <a:pPr marL="342900" indent="-342900">
              <a:lnSpc>
                <a:spcPct val="150000"/>
              </a:lnSpc>
              <a:buClr>
                <a:srgbClr val="F87A24"/>
              </a:buClr>
              <a:buFont typeface="Freestyle Script" panose="030804020302050B0404" pitchFamily="66" charset="0"/>
              <a:buChar char="◊"/>
            </a:pPr>
            <a:r>
              <a:rPr lang="zh-CN" altLang="en-US" b="1">
                <a:latin typeface="Times New Roman" panose="02020603050405020304" pitchFamily="18" charset="0"/>
                <a:cs typeface="Times New Roman" panose="02020603050405020304" pitchFamily="18" charset="0"/>
              </a:rPr>
              <a:t>安培环路设计</a:t>
            </a:r>
            <a:r>
              <a:rPr lang="zh-CN" altLang="en-US" b="1" dirty="0">
                <a:latin typeface="Times New Roman" panose="02020603050405020304" pitchFamily="18" charset="0"/>
                <a:cs typeface="Times New Roman" panose="02020603050405020304" pitchFamily="18" charset="0"/>
              </a:rPr>
              <a:t>：在一维性分析基础上，取</a:t>
            </a:r>
            <a:r>
              <a:rPr lang="en-US" altLang="zh-CN" b="1" i="1" dirty="0">
                <a:latin typeface="Times New Roman" panose="02020603050405020304" pitchFamily="18" charset="0"/>
                <a:cs typeface="Times New Roman" panose="02020603050405020304" pitchFamily="18" charset="0"/>
              </a:rPr>
              <a:t>u=C</a:t>
            </a:r>
            <a:r>
              <a:rPr lang="zh-CN" altLang="en-US" b="1" dirty="0">
                <a:latin typeface="Times New Roman" panose="02020603050405020304" pitchFamily="18" charset="0"/>
                <a:cs typeface="Times New Roman" panose="02020603050405020304" pitchFamily="18" charset="0"/>
              </a:rPr>
              <a:t>坐标面上的横截曲线为安培环路曲线。当该曲线不构成闭合曲线时，再辅以坐标系下其他的坐标面上的横截曲线，使之形成完整的安培环路；</a:t>
            </a:r>
            <a:endParaRPr lang="en-US" altLang="zh-CN" b="1" dirty="0">
              <a:latin typeface="Times New Roman" panose="02020603050405020304" pitchFamily="18" charset="0"/>
              <a:cs typeface="Times New Roman" panose="02020603050405020304" pitchFamily="18" charset="0"/>
            </a:endParaRPr>
          </a:p>
          <a:p>
            <a:pPr marL="342900" indent="-342900">
              <a:lnSpc>
                <a:spcPct val="150000"/>
              </a:lnSpc>
              <a:buClr>
                <a:srgbClr val="F87A24"/>
              </a:buClr>
              <a:buFont typeface="Freestyle Script" panose="030804020302050B0404" pitchFamily="66" charset="0"/>
              <a:buChar char="◊"/>
            </a:pPr>
            <a:r>
              <a:rPr lang="zh-CN" altLang="en-US" b="1" dirty="0">
                <a:latin typeface="Times New Roman" panose="02020603050405020304" pitchFamily="18" charset="0"/>
                <a:cs typeface="Times New Roman" panose="02020603050405020304" pitchFamily="18" charset="0"/>
              </a:rPr>
              <a:t>代数化求解：由于在安培环路上磁场或者为常数或者为零，因此可在安培环路积分中将其移出积分之外，从而完成积分方程转化为代数方程的运算，进而求出磁场的解答。</a:t>
            </a:r>
          </a:p>
        </p:txBody>
      </p:sp>
      <p:sp>
        <p:nvSpPr>
          <p:cNvPr id="3" name="矩形 2"/>
          <p:cNvSpPr/>
          <p:nvPr/>
        </p:nvSpPr>
        <p:spPr>
          <a:xfrm>
            <a:off x="323528" y="123478"/>
            <a:ext cx="7776864" cy="430887"/>
          </a:xfrm>
          <a:prstGeom prst="rect">
            <a:avLst/>
          </a:prstGeom>
        </p:spPr>
        <p:txBody>
          <a:bodyPr wrap="square">
            <a:spAutoFit/>
          </a:bodyPr>
          <a:lstStyle/>
          <a:p>
            <a:r>
              <a:rPr lang="zh-CN" altLang="zh-CN" sz="2200" b="1" dirty="0">
                <a:cs typeface="Times New Roman" panose="02020603050405020304" pitchFamily="18" charset="0"/>
              </a:rPr>
              <a:t>应用</a:t>
            </a:r>
            <a:r>
              <a:rPr lang="zh-CN" altLang="en-US" sz="2200" b="1" dirty="0">
                <a:cs typeface="Times New Roman" panose="02020603050405020304" pitchFamily="18" charset="0"/>
              </a:rPr>
              <a:t>安培环路定律解析求解一维恒定磁场问题的步骤如下：</a:t>
            </a:r>
            <a:endParaRPr lang="zh-CN" altLang="en-US" sz="2200" b="1" dirty="0"/>
          </a:p>
        </p:txBody>
      </p:sp>
    </p:spTree>
    <p:extLst>
      <p:ext uri="{BB962C8B-B14F-4D97-AF65-F5344CB8AC3E}">
        <p14:creationId xmlns:p14="http://schemas.microsoft.com/office/powerpoint/2010/main" val="116346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35496" y="195486"/>
            <a:ext cx="712879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求图示位于两磁介质交界平面上无限长直电流 在空间中产生的磁场。</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20" name="矩形 19">
            <a:extLst>
              <a:ext uri="{FF2B5EF4-FFF2-40B4-BE49-F238E27FC236}">
                <a16:creationId xmlns:a16="http://schemas.microsoft.com/office/drawing/2014/main" id="{29939331-4BC3-4CC8-A4E5-5139806721E0}"/>
              </a:ext>
            </a:extLst>
          </p:cNvPr>
          <p:cNvSpPr/>
          <p:nvPr/>
        </p:nvSpPr>
        <p:spPr>
          <a:xfrm>
            <a:off x="841138" y="1286250"/>
            <a:ext cx="689921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1</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b="1" dirty="0"/>
              <a:t>坐标系建立：</a:t>
            </a:r>
            <a:r>
              <a:rPr kumimoji="1" lang="zh-CN" altLang="en-US" sz="2000" b="1" dirty="0">
                <a:latin typeface="Times New Roman" panose="02020603050405020304" pitchFamily="18" charset="0"/>
                <a:cs typeface="Times New Roman" panose="02020603050405020304" pitchFamily="18" charset="0"/>
              </a:rPr>
              <a:t>建立以电流所在直线为轴的圆柱坐标系。</a:t>
            </a:r>
          </a:p>
        </p:txBody>
      </p:sp>
      <p:sp>
        <p:nvSpPr>
          <p:cNvPr id="24" name="矩形 23">
            <a:extLst>
              <a:ext uri="{FF2B5EF4-FFF2-40B4-BE49-F238E27FC236}">
                <a16:creationId xmlns:a16="http://schemas.microsoft.com/office/drawing/2014/main" id="{E06D73CE-A9BE-4DBC-BBA9-29323CE30D81}"/>
              </a:ext>
            </a:extLst>
          </p:cNvPr>
          <p:cNvSpPr/>
          <p:nvPr/>
        </p:nvSpPr>
        <p:spPr>
          <a:xfrm>
            <a:off x="827584" y="2304963"/>
            <a:ext cx="80648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2</a:t>
            </a:r>
            <a:r>
              <a:rPr kumimoji="1" lang="zh-CN" altLang="en-US" sz="2000" b="1" dirty="0">
                <a:latin typeface="Times New Roman" panose="02020603050405020304" pitchFamily="18" charset="0"/>
                <a:cs typeface="Times New Roman" panose="02020603050405020304" pitchFamily="18" charset="0"/>
              </a:rPr>
              <a:t>）</a:t>
            </a:r>
            <a:r>
              <a:rPr lang="zh-CN" altLang="en-US" sz="2000" b="1" dirty="0"/>
              <a:t>一维性分析：</a:t>
            </a:r>
            <a:r>
              <a:rPr kumimoji="1" lang="zh-CN" altLang="en-US" sz="2000" b="1" dirty="0">
                <a:latin typeface="Times New Roman" panose="02020603050405020304" pitchFamily="18" charset="0"/>
                <a:cs typeface="Times New Roman" panose="02020603050405020304" pitchFamily="18" charset="0"/>
              </a:rPr>
              <a:t>根据磁介质交界面上的边界条件</a:t>
            </a:r>
          </a:p>
        </p:txBody>
      </p:sp>
      <p:sp>
        <p:nvSpPr>
          <p:cNvPr id="27" name="矩形 26">
            <a:extLst>
              <a:ext uri="{FF2B5EF4-FFF2-40B4-BE49-F238E27FC236}">
                <a16:creationId xmlns:a16="http://schemas.microsoft.com/office/drawing/2014/main" id="{86922D53-BD65-4E3F-A985-0069F4927DD8}"/>
              </a:ext>
            </a:extLst>
          </p:cNvPr>
          <p:cNvSpPr/>
          <p:nvPr/>
        </p:nvSpPr>
        <p:spPr>
          <a:xfrm>
            <a:off x="251520" y="1385405"/>
            <a:ext cx="649537" cy="369332"/>
          </a:xfrm>
          <a:prstGeom prst="rect">
            <a:avLst/>
          </a:prstGeom>
        </p:spPr>
        <p:txBody>
          <a:bodyPr wrap="none">
            <a:spAutoFit/>
          </a:bodyPr>
          <a:lstStyle/>
          <a:p>
            <a:r>
              <a:rPr kumimoji="1" lang="zh-CN" altLang="en-US" b="1" dirty="0">
                <a:latin typeface="Times New Roman" panose="02020603050405020304" pitchFamily="18" charset="0"/>
                <a:cs typeface="Times New Roman" panose="02020603050405020304" pitchFamily="18" charset="0"/>
              </a:rPr>
              <a:t>解</a:t>
            </a:r>
            <a:r>
              <a:rPr kumimoji="1" lang="zh-CN" altLang="en-US" b="1"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dirty="0"/>
          </a:p>
        </p:txBody>
      </p:sp>
      <p:graphicFrame>
        <p:nvGraphicFramePr>
          <p:cNvPr id="28" name="对象 27">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534549971"/>
              </p:ext>
            </p:extLst>
          </p:nvPr>
        </p:nvGraphicFramePr>
        <p:xfrm>
          <a:off x="3682267" y="2858961"/>
          <a:ext cx="1552575" cy="446087"/>
        </p:xfrm>
        <a:graphic>
          <a:graphicData uri="http://schemas.openxmlformats.org/presentationml/2006/ole">
            <mc:AlternateContent xmlns:mc="http://schemas.openxmlformats.org/markup-compatibility/2006">
              <mc:Choice xmlns:v="urn:schemas-microsoft-com:vml" Requires="v">
                <p:oleObj name="Equation" r:id="rId2" imgW="1066680" imgH="291960" progId="Equation.DSMT4">
                  <p:embed/>
                </p:oleObj>
              </mc:Choice>
              <mc:Fallback>
                <p:oleObj name="Equation" r:id="rId2" imgW="1066680" imgH="291960" progId="Equation.DSMT4">
                  <p:embed/>
                  <p:pic>
                    <p:nvPicPr>
                      <p:cNvPr id="0" name=""/>
                      <p:cNvPicPr/>
                      <p:nvPr/>
                    </p:nvPicPr>
                    <p:blipFill>
                      <a:blip r:embed="rId3"/>
                      <a:stretch>
                        <a:fillRect/>
                      </a:stretch>
                    </p:blipFill>
                    <p:spPr>
                      <a:xfrm>
                        <a:off x="3682267" y="2858961"/>
                        <a:ext cx="1552575" cy="446087"/>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B6B2CB15-A83F-4B38-A732-A46CDA1E93D2}"/>
              </a:ext>
            </a:extLst>
          </p:cNvPr>
          <p:cNvSpPr/>
          <p:nvPr/>
        </p:nvSpPr>
        <p:spPr>
          <a:xfrm>
            <a:off x="6084168" y="3507854"/>
            <a:ext cx="1338828" cy="369332"/>
          </a:xfrm>
          <a:prstGeom prst="rect">
            <a:avLst/>
          </a:prstGeom>
        </p:spPr>
        <p:txBody>
          <a:bodyPr wrap="none">
            <a:spAutoFit/>
          </a:bodyPr>
          <a:lstStyle/>
          <a:p>
            <a:r>
              <a:rPr lang="zh-CN" altLang="zh-CN" b="1" dirty="0">
                <a:cs typeface="Times New Roman" panose="02020603050405020304" pitchFamily="18" charset="0"/>
              </a:rPr>
              <a:t>为一维问题</a:t>
            </a:r>
            <a:endParaRPr lang="zh-CN" altLang="en-US" b="1" dirty="0"/>
          </a:p>
        </p:txBody>
      </p:sp>
      <p:pic>
        <p:nvPicPr>
          <p:cNvPr id="23" name="图片 22"/>
          <p:cNvPicPr/>
          <p:nvPr/>
        </p:nvPicPr>
        <p:blipFill>
          <a:blip r:embed="rId4">
            <a:extLst>
              <a:ext uri="{28A0092B-C50C-407E-A947-70E740481C1C}">
                <a14:useLocalDpi xmlns:a14="http://schemas.microsoft.com/office/drawing/2010/main" val="0"/>
              </a:ext>
            </a:extLst>
          </a:blip>
          <a:srcRect/>
          <a:stretch>
            <a:fillRect/>
          </a:stretch>
        </p:blipFill>
        <p:spPr bwMode="auto">
          <a:xfrm>
            <a:off x="7092280" y="92385"/>
            <a:ext cx="1944216" cy="1293020"/>
          </a:xfrm>
          <a:prstGeom prst="rect">
            <a:avLst/>
          </a:prstGeom>
          <a:solidFill>
            <a:schemeClr val="tx1"/>
          </a:solidFill>
          <a:ln>
            <a:solidFill>
              <a:schemeClr val="accent1"/>
            </a:solidFill>
          </a:ln>
        </p:spPr>
      </p:pic>
      <p:sp>
        <p:nvSpPr>
          <p:cNvPr id="25" name="矩形 24">
            <a:extLst>
              <a:ext uri="{FF2B5EF4-FFF2-40B4-BE49-F238E27FC236}">
                <a16:creationId xmlns:a16="http://schemas.microsoft.com/office/drawing/2014/main" id="{E06D73CE-A9BE-4DBC-BBA9-29323CE30D81}"/>
              </a:ext>
            </a:extLst>
          </p:cNvPr>
          <p:cNvSpPr/>
          <p:nvPr/>
        </p:nvSpPr>
        <p:spPr>
          <a:xfrm>
            <a:off x="2771800" y="3363838"/>
            <a:ext cx="7920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设</a:t>
            </a:r>
          </a:p>
        </p:txBody>
      </p:sp>
      <p:graphicFrame>
        <p:nvGraphicFramePr>
          <p:cNvPr id="26" name="对象 25">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3944128606"/>
              </p:ext>
            </p:extLst>
          </p:nvPr>
        </p:nvGraphicFramePr>
        <p:xfrm>
          <a:off x="3707904" y="3461494"/>
          <a:ext cx="1627188" cy="406400"/>
        </p:xfrm>
        <a:graphic>
          <a:graphicData uri="http://schemas.openxmlformats.org/presentationml/2006/ole">
            <mc:AlternateContent xmlns:mc="http://schemas.openxmlformats.org/markup-compatibility/2006">
              <mc:Choice xmlns:v="urn:schemas-microsoft-com:vml" Requires="v">
                <p:oleObj name="Equation" r:id="rId5" imgW="1117440" imgH="266400" progId="Equation.DSMT4">
                  <p:embed/>
                </p:oleObj>
              </mc:Choice>
              <mc:Fallback>
                <p:oleObj name="Equation" r:id="rId5" imgW="1117440" imgH="26640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6"/>
                      <a:stretch>
                        <a:fillRect/>
                      </a:stretch>
                    </p:blipFill>
                    <p:spPr>
                      <a:xfrm>
                        <a:off x="3707904" y="3461494"/>
                        <a:ext cx="1627188" cy="406400"/>
                      </a:xfrm>
                      <a:prstGeom prst="rect">
                        <a:avLst/>
                      </a:prstGeom>
                    </p:spPr>
                  </p:pic>
                </p:oleObj>
              </mc:Fallback>
            </mc:AlternateContent>
          </a:graphicData>
        </a:graphic>
      </p:graphicFrame>
      <p:sp>
        <p:nvSpPr>
          <p:cNvPr id="30" name="矩形 29">
            <a:extLst>
              <a:ext uri="{FF2B5EF4-FFF2-40B4-BE49-F238E27FC236}">
                <a16:creationId xmlns:a16="http://schemas.microsoft.com/office/drawing/2014/main" id="{52BC3211-11F2-4E29-9E52-2412A6C15D8A}"/>
              </a:ext>
            </a:extLst>
          </p:cNvPr>
          <p:cNvSpPr/>
          <p:nvPr/>
        </p:nvSpPr>
        <p:spPr>
          <a:xfrm>
            <a:off x="838070" y="3939902"/>
            <a:ext cx="6110194"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3</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）安培环路设计：</a:t>
            </a:r>
            <a:r>
              <a:rPr kumimoji="1" lang="zh-CN" altLang="en-US" sz="2000" b="1" dirty="0">
                <a:latin typeface="Times New Roman" panose="02020603050405020304" pitchFamily="18" charset="0"/>
                <a:cs typeface="Times New Roman" panose="02020603050405020304" pitchFamily="18" charset="0"/>
              </a:rPr>
              <a:t>选</a:t>
            </a:r>
            <a:r>
              <a:rPr kumimoji="1" lang="en-US" altLang="zh-CN" sz="2000" b="1" i="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000" b="1" i="1" dirty="0">
                <a:latin typeface="Times New Roman" panose="02020603050405020304" pitchFamily="18" charset="0"/>
                <a:cs typeface="Times New Roman" panose="02020603050405020304" pitchFamily="18" charset="0"/>
              </a:rPr>
              <a:t>=C</a:t>
            </a:r>
            <a:r>
              <a:rPr kumimoji="1" lang="zh-CN" altLang="en-US" sz="2000" b="1" dirty="0">
                <a:latin typeface="Times New Roman" panose="02020603050405020304" pitchFamily="18" charset="0"/>
                <a:cs typeface="Times New Roman" panose="02020603050405020304" pitchFamily="18" charset="0"/>
              </a:rPr>
              <a:t>构成圆形环路</a:t>
            </a:r>
          </a:p>
        </p:txBody>
      </p:sp>
    </p:spTree>
    <p:extLst>
      <p:ext uri="{BB962C8B-B14F-4D97-AF65-F5344CB8AC3E}">
        <p14:creationId xmlns:p14="http://schemas.microsoft.com/office/powerpoint/2010/main" val="40581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par>
                                <p:cTn id="13" presetID="22" presetClass="entr" presetSubtype="1"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par>
                                <p:cTn id="21" presetID="22" presetClass="entr" presetSubtype="1"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9" grpId="0"/>
      <p:bldP spid="25"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对象 18">
            <a:extLst>
              <a:ext uri="{FF2B5EF4-FFF2-40B4-BE49-F238E27FC236}">
                <a16:creationId xmlns:a16="http://schemas.microsoft.com/office/drawing/2014/main" id="{8F8428EA-4622-424D-9815-814FF5D50793}"/>
              </a:ext>
            </a:extLst>
          </p:cNvPr>
          <p:cNvGraphicFramePr>
            <a:graphicFrameLocks noChangeAspect="1"/>
          </p:cNvGraphicFramePr>
          <p:nvPr>
            <p:extLst>
              <p:ext uri="{D42A27DB-BD31-4B8C-83A1-F6EECF244321}">
                <p14:modId xmlns:p14="http://schemas.microsoft.com/office/powerpoint/2010/main" val="2392893758"/>
              </p:ext>
            </p:extLst>
          </p:nvPr>
        </p:nvGraphicFramePr>
        <p:xfrm>
          <a:off x="683568" y="1203598"/>
          <a:ext cx="5904655" cy="598486"/>
        </p:xfrm>
        <a:graphic>
          <a:graphicData uri="http://schemas.openxmlformats.org/presentationml/2006/ole">
            <mc:AlternateContent xmlns:mc="http://schemas.openxmlformats.org/markup-compatibility/2006">
              <mc:Choice xmlns:v="urn:schemas-microsoft-com:vml" Requires="v">
                <p:oleObj name="Equation" r:id="rId3" imgW="3543120" imgH="330120" progId="Equation.DSMT4">
                  <p:embed/>
                </p:oleObj>
              </mc:Choice>
              <mc:Fallback>
                <p:oleObj name="Equation" r:id="rId3" imgW="3543120" imgH="33012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4"/>
                      <a:stretch>
                        <a:fillRect/>
                      </a:stretch>
                    </p:blipFill>
                    <p:spPr>
                      <a:xfrm>
                        <a:off x="683568" y="1203598"/>
                        <a:ext cx="5904655" cy="598486"/>
                      </a:xfrm>
                      <a:prstGeom prst="rect">
                        <a:avLst/>
                      </a:prstGeom>
                    </p:spPr>
                  </p:pic>
                </p:oleObj>
              </mc:Fallback>
            </mc:AlternateContent>
          </a:graphicData>
        </a:graphic>
      </p:graphicFrame>
      <p:sp>
        <p:nvSpPr>
          <p:cNvPr id="20" name="矩形 19">
            <a:extLst>
              <a:ext uri="{FF2B5EF4-FFF2-40B4-BE49-F238E27FC236}">
                <a16:creationId xmlns:a16="http://schemas.microsoft.com/office/drawing/2014/main" id="{EE9F5E71-7B57-4ACA-81E0-B79300BA6738}"/>
              </a:ext>
            </a:extLst>
          </p:cNvPr>
          <p:cNvSpPr/>
          <p:nvPr/>
        </p:nvSpPr>
        <p:spPr>
          <a:xfrm>
            <a:off x="478030" y="419981"/>
            <a:ext cx="7766378"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4</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b="1" dirty="0"/>
              <a:t>代数化求解</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endParaRPr kumimoji="1" lang="zh-CN" altLang="en-US" sz="2000" b="1" dirty="0">
              <a:latin typeface="Times New Roman" panose="02020603050405020304" pitchFamily="18" charset="0"/>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673323413"/>
              </p:ext>
            </p:extLst>
          </p:nvPr>
        </p:nvGraphicFramePr>
        <p:xfrm>
          <a:off x="2339752" y="1946100"/>
          <a:ext cx="2232248" cy="815433"/>
        </p:xfrm>
        <a:graphic>
          <a:graphicData uri="http://schemas.openxmlformats.org/presentationml/2006/ole">
            <mc:AlternateContent xmlns:mc="http://schemas.openxmlformats.org/markup-compatibility/2006">
              <mc:Choice xmlns:v="urn:schemas-microsoft-com:vml" Requires="v">
                <p:oleObj name="Equation" r:id="rId5" imgW="1320480" imgH="482400" progId="Equation.DSMT4">
                  <p:embed/>
                </p:oleObj>
              </mc:Choice>
              <mc:Fallback>
                <p:oleObj name="Equation" r:id="rId5" imgW="1320480" imgH="482400" progId="Equation.DSMT4">
                  <p:embed/>
                  <p:pic>
                    <p:nvPicPr>
                      <p:cNvPr id="0" name=""/>
                      <p:cNvPicPr/>
                      <p:nvPr/>
                    </p:nvPicPr>
                    <p:blipFill>
                      <a:blip r:embed="rId6"/>
                      <a:stretch>
                        <a:fillRect/>
                      </a:stretch>
                    </p:blipFill>
                    <p:spPr>
                      <a:xfrm>
                        <a:off x="2339752" y="1946100"/>
                        <a:ext cx="2232248" cy="815433"/>
                      </a:xfrm>
                      <a:prstGeom prst="rect">
                        <a:avLst/>
                      </a:prstGeom>
                    </p:spPr>
                  </p:pic>
                </p:oleObj>
              </mc:Fallback>
            </mc:AlternateContent>
          </a:graphicData>
        </a:graphic>
      </p:graphicFrame>
      <p:pic>
        <p:nvPicPr>
          <p:cNvPr id="18" name="图片 17"/>
          <p:cNvPicPr/>
          <p:nvPr/>
        </p:nvPicPr>
        <p:blipFill>
          <a:blip r:embed="rId7">
            <a:extLst>
              <a:ext uri="{28A0092B-C50C-407E-A947-70E740481C1C}">
                <a14:useLocalDpi xmlns:a14="http://schemas.microsoft.com/office/drawing/2010/main" val="0"/>
              </a:ext>
            </a:extLst>
          </a:blip>
          <a:srcRect/>
          <a:stretch>
            <a:fillRect/>
          </a:stretch>
        </p:blipFill>
        <p:spPr bwMode="auto">
          <a:xfrm>
            <a:off x="6804248" y="195486"/>
            <a:ext cx="2160240" cy="1872208"/>
          </a:xfrm>
          <a:prstGeom prst="rect">
            <a:avLst/>
          </a:prstGeom>
          <a:solidFill>
            <a:schemeClr val="tx1"/>
          </a:solidFill>
          <a:ln>
            <a:solidFill>
              <a:schemeClr val="accent1"/>
            </a:solidFill>
          </a:ln>
        </p:spPr>
      </p:pic>
      <p:graphicFrame>
        <p:nvGraphicFramePr>
          <p:cNvPr id="24" name="对象 23">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1634650423"/>
              </p:ext>
            </p:extLst>
          </p:nvPr>
        </p:nvGraphicFramePr>
        <p:xfrm>
          <a:off x="611560" y="3291830"/>
          <a:ext cx="8064896" cy="840742"/>
        </p:xfrm>
        <a:graphic>
          <a:graphicData uri="http://schemas.openxmlformats.org/presentationml/2006/ole">
            <mc:AlternateContent xmlns:mc="http://schemas.openxmlformats.org/markup-compatibility/2006">
              <mc:Choice xmlns:v="urn:schemas-microsoft-com:vml" Requires="v">
                <p:oleObj name="Equation" r:id="rId8" imgW="4381200" imgH="457200" progId="Equation.DSMT4">
                  <p:embed/>
                </p:oleObj>
              </mc:Choice>
              <mc:Fallback>
                <p:oleObj name="Equation" r:id="rId8" imgW="4381200" imgH="457200" progId="Equation.DSMT4">
                  <p:embed/>
                  <p:pic>
                    <p:nvPicPr>
                      <p:cNvPr id="22" name="对象 21">
                        <a:extLst>
                          <a:ext uri="{FF2B5EF4-FFF2-40B4-BE49-F238E27FC236}">
                            <a16:creationId xmlns:a16="http://schemas.microsoft.com/office/drawing/2014/main" id="{967840B4-DB89-4134-8041-04FD0A021670}"/>
                          </a:ext>
                        </a:extLst>
                      </p:cNvPr>
                      <p:cNvPicPr/>
                      <p:nvPr/>
                    </p:nvPicPr>
                    <p:blipFill>
                      <a:blip r:embed="rId9"/>
                      <a:stretch>
                        <a:fillRect/>
                      </a:stretch>
                    </p:blipFill>
                    <p:spPr>
                      <a:xfrm>
                        <a:off x="611560" y="3291830"/>
                        <a:ext cx="8064896" cy="840742"/>
                      </a:xfrm>
                      <a:prstGeom prst="rect">
                        <a:avLst/>
                      </a:prstGeom>
                    </p:spPr>
                  </p:pic>
                </p:oleObj>
              </mc:Fallback>
            </mc:AlternateContent>
          </a:graphicData>
        </a:graphic>
      </p:graphicFrame>
      <p:sp>
        <p:nvSpPr>
          <p:cNvPr id="25" name="矩形 24">
            <a:extLst>
              <a:ext uri="{FF2B5EF4-FFF2-40B4-BE49-F238E27FC236}">
                <a16:creationId xmlns:a16="http://schemas.microsoft.com/office/drawing/2014/main" id="{EE9F5E71-7B57-4ACA-81E0-B79300BA6738}"/>
              </a:ext>
            </a:extLst>
          </p:cNvPr>
          <p:cNvSpPr/>
          <p:nvPr/>
        </p:nvSpPr>
        <p:spPr>
          <a:xfrm>
            <a:off x="611560" y="2715766"/>
            <a:ext cx="7920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于是</a:t>
            </a:r>
            <a:endParaRPr kumimoji="1"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8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par>
                                <p:cTn id="21" presetID="22" presetClass="entr" presetSubtype="1"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2D03C6-0CF4-4F8F-A54C-D5A477D73075}"/>
              </a:ext>
            </a:extLst>
          </p:cNvPr>
          <p:cNvSpPr/>
          <p:nvPr/>
        </p:nvSpPr>
        <p:spPr>
          <a:xfrm>
            <a:off x="1187624" y="771550"/>
            <a:ext cx="4717032" cy="461665"/>
          </a:xfrm>
          <a:prstGeom prst="rect">
            <a:avLst/>
          </a:prstGeom>
        </p:spPr>
        <p:txBody>
          <a:bodyPr wrap="square">
            <a:spAutoFit/>
          </a:bodyPr>
          <a:lstStyle/>
          <a:p>
            <a:pPr marL="457200" indent="-457200">
              <a:buClr>
                <a:schemeClr val="accent1"/>
              </a:buClr>
              <a:buFont typeface="+mj-ea"/>
              <a:buAutoNum type="circleNumDbPlain" startAt="3"/>
            </a:pPr>
            <a:r>
              <a:rPr lang="zh-CN" altLang="en-US" sz="2400" b="1" dirty="0">
                <a:latin typeface="Times New Roman" panose="02020603050405020304" pitchFamily="18" charset="0"/>
                <a:cs typeface="Times New Roman" panose="02020603050405020304" pitchFamily="18" charset="0"/>
              </a:rPr>
              <a:t>基于安培定律微分方程的方法</a:t>
            </a:r>
          </a:p>
        </p:txBody>
      </p:sp>
      <p:graphicFrame>
        <p:nvGraphicFramePr>
          <p:cNvPr id="3" name="对象 2">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3547852065"/>
              </p:ext>
            </p:extLst>
          </p:nvPr>
        </p:nvGraphicFramePr>
        <p:xfrm>
          <a:off x="3427413" y="1587500"/>
          <a:ext cx="1774825" cy="407988"/>
        </p:xfrm>
        <a:graphic>
          <a:graphicData uri="http://schemas.openxmlformats.org/presentationml/2006/ole">
            <mc:AlternateContent xmlns:mc="http://schemas.openxmlformats.org/markup-compatibility/2006">
              <mc:Choice xmlns:v="urn:schemas-microsoft-com:vml" Requires="v">
                <p:oleObj name="Equation" r:id="rId3" imgW="1054080" imgH="241200" progId="Equation.DSMT4">
                  <p:embed/>
                </p:oleObj>
              </mc:Choice>
              <mc:Fallback>
                <p:oleObj name="Equation" r:id="rId3" imgW="1054080" imgH="241200" progId="Equation.DSMT4">
                  <p:embed/>
                  <p:pic>
                    <p:nvPicPr>
                      <p:cNvPr id="7" name="对象 6">
                        <a:extLst>
                          <a:ext uri="{FF2B5EF4-FFF2-40B4-BE49-F238E27FC236}">
                            <a16:creationId xmlns:a16="http://schemas.microsoft.com/office/drawing/2014/main" id="{9081B358-5862-4CFB-8F02-47579C188101}"/>
                          </a:ext>
                        </a:extLst>
                      </p:cNvPr>
                      <p:cNvPicPr/>
                      <p:nvPr/>
                    </p:nvPicPr>
                    <p:blipFill>
                      <a:blip r:embed="rId4"/>
                      <a:stretch>
                        <a:fillRect/>
                      </a:stretch>
                    </p:blipFill>
                    <p:spPr>
                      <a:xfrm>
                        <a:off x="3427413" y="1587500"/>
                        <a:ext cx="1774825" cy="407988"/>
                      </a:xfrm>
                      <a:prstGeom prst="rect">
                        <a:avLst/>
                      </a:prstGeom>
                    </p:spPr>
                  </p:pic>
                </p:oleObj>
              </mc:Fallback>
            </mc:AlternateContent>
          </a:graphicData>
        </a:graphic>
      </p:graphicFrame>
      <p:grpSp>
        <p:nvGrpSpPr>
          <p:cNvPr id="5" name="组合 4">
            <a:extLst>
              <a:ext uri="{FF2B5EF4-FFF2-40B4-BE49-F238E27FC236}">
                <a16:creationId xmlns:a16="http://schemas.microsoft.com/office/drawing/2014/main" id="{D3A32FFD-55BB-403B-850E-2AD5C73D7482}"/>
              </a:ext>
            </a:extLst>
          </p:cNvPr>
          <p:cNvGrpSpPr/>
          <p:nvPr/>
        </p:nvGrpSpPr>
        <p:grpSpPr>
          <a:xfrm>
            <a:off x="8604448" y="4629019"/>
            <a:ext cx="432048" cy="432834"/>
            <a:chOff x="6084168" y="1274820"/>
            <a:chExt cx="432048" cy="432834"/>
          </a:xfrm>
        </p:grpSpPr>
        <p:sp>
          <p:nvSpPr>
            <p:cNvPr id="6" name="椭圆 22">
              <a:extLst>
                <a:ext uri="{FF2B5EF4-FFF2-40B4-BE49-F238E27FC236}">
                  <a16:creationId xmlns:a16="http://schemas.microsoft.com/office/drawing/2014/main" id="{AADADF13-3E5B-4A01-999F-143EEDE4C7FB}"/>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 name="Freeform 59">
              <a:extLst>
                <a:ext uri="{FF2B5EF4-FFF2-40B4-BE49-F238E27FC236}">
                  <a16:creationId xmlns:a16="http://schemas.microsoft.com/office/drawing/2014/main" id="{A05CE9D3-C79F-423A-8763-75979BCDFA17}"/>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8" name="组合 7">
            <a:extLst>
              <a:ext uri="{FF2B5EF4-FFF2-40B4-BE49-F238E27FC236}">
                <a16:creationId xmlns:a16="http://schemas.microsoft.com/office/drawing/2014/main" id="{322592C2-4C6F-4BEA-ACC1-FAC4420691D6}"/>
              </a:ext>
            </a:extLst>
          </p:cNvPr>
          <p:cNvGrpSpPr/>
          <p:nvPr/>
        </p:nvGrpSpPr>
        <p:grpSpPr>
          <a:xfrm>
            <a:off x="7308304" y="4629412"/>
            <a:ext cx="432048" cy="432048"/>
            <a:chOff x="4788024" y="1275213"/>
            <a:chExt cx="432048" cy="432048"/>
          </a:xfrm>
        </p:grpSpPr>
        <p:sp>
          <p:nvSpPr>
            <p:cNvPr id="9" name="椭圆 65">
              <a:extLst>
                <a:ext uri="{FF2B5EF4-FFF2-40B4-BE49-F238E27FC236}">
                  <a16:creationId xmlns:a16="http://schemas.microsoft.com/office/drawing/2014/main" id="{B17FABD6-242D-4D1B-990F-734DC8D5A0E4}"/>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 name="Freeform 110">
              <a:extLst>
                <a:ext uri="{FF2B5EF4-FFF2-40B4-BE49-F238E27FC236}">
                  <a16:creationId xmlns:a16="http://schemas.microsoft.com/office/drawing/2014/main" id="{0AB7C11C-8E2D-462E-B709-95D6CC421FBE}"/>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 name="组合 10">
            <a:extLst>
              <a:ext uri="{FF2B5EF4-FFF2-40B4-BE49-F238E27FC236}">
                <a16:creationId xmlns:a16="http://schemas.microsoft.com/office/drawing/2014/main" id="{036B00DB-9518-4283-BFE5-06494E516131}"/>
              </a:ext>
            </a:extLst>
          </p:cNvPr>
          <p:cNvGrpSpPr/>
          <p:nvPr/>
        </p:nvGrpSpPr>
        <p:grpSpPr>
          <a:xfrm>
            <a:off x="7956376" y="4629019"/>
            <a:ext cx="432833" cy="432834"/>
            <a:chOff x="5436096" y="1274820"/>
            <a:chExt cx="432833" cy="432834"/>
          </a:xfrm>
        </p:grpSpPr>
        <p:sp>
          <p:nvSpPr>
            <p:cNvPr id="12" name="椭圆 11">
              <a:extLst>
                <a:ext uri="{FF2B5EF4-FFF2-40B4-BE49-F238E27FC236}">
                  <a16:creationId xmlns:a16="http://schemas.microsoft.com/office/drawing/2014/main" id="{BC26A990-083D-49B5-A665-2A975D953CCB}"/>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Freeform 16">
              <a:extLst>
                <a:ext uri="{FF2B5EF4-FFF2-40B4-BE49-F238E27FC236}">
                  <a16:creationId xmlns:a16="http://schemas.microsoft.com/office/drawing/2014/main" id="{B048060E-88C6-4A3A-92A0-987EFB7B3B31}"/>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a:extLst>
              <a:ext uri="{FF2B5EF4-FFF2-40B4-BE49-F238E27FC236}">
                <a16:creationId xmlns:a16="http://schemas.microsoft.com/office/drawing/2014/main" id="{FD352458-A37C-4D85-8068-017F8B9ECA1D}"/>
              </a:ext>
            </a:extLst>
          </p:cNvPr>
          <p:cNvGrpSpPr/>
          <p:nvPr/>
        </p:nvGrpSpPr>
        <p:grpSpPr>
          <a:xfrm>
            <a:off x="6012160" y="4629019"/>
            <a:ext cx="432833" cy="432834"/>
            <a:chOff x="3491880" y="1274820"/>
            <a:chExt cx="432833" cy="432834"/>
          </a:xfrm>
        </p:grpSpPr>
        <p:sp>
          <p:nvSpPr>
            <p:cNvPr id="15" name="椭圆 16">
              <a:extLst>
                <a:ext uri="{FF2B5EF4-FFF2-40B4-BE49-F238E27FC236}">
                  <a16:creationId xmlns:a16="http://schemas.microsoft.com/office/drawing/2014/main" id="{5210D5B3-053B-4986-818B-3A0F4CCF27EC}"/>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6" name="Freeform 75">
              <a:extLst>
                <a:ext uri="{FF2B5EF4-FFF2-40B4-BE49-F238E27FC236}">
                  <a16:creationId xmlns:a16="http://schemas.microsoft.com/office/drawing/2014/main" id="{ED2F79F5-AAAB-4676-968D-64ACE08DDA4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7" name="组合 16">
            <a:extLst>
              <a:ext uri="{FF2B5EF4-FFF2-40B4-BE49-F238E27FC236}">
                <a16:creationId xmlns:a16="http://schemas.microsoft.com/office/drawing/2014/main" id="{4311F886-51FD-47FA-9F12-AAC9EDA568F8}"/>
              </a:ext>
            </a:extLst>
          </p:cNvPr>
          <p:cNvGrpSpPr/>
          <p:nvPr/>
        </p:nvGrpSpPr>
        <p:grpSpPr>
          <a:xfrm>
            <a:off x="6660232" y="4629019"/>
            <a:ext cx="432833" cy="432834"/>
            <a:chOff x="4139952" y="1274820"/>
            <a:chExt cx="432833" cy="432834"/>
          </a:xfrm>
        </p:grpSpPr>
        <p:sp>
          <p:nvSpPr>
            <p:cNvPr id="18" name="椭圆 16">
              <a:extLst>
                <a:ext uri="{FF2B5EF4-FFF2-40B4-BE49-F238E27FC236}">
                  <a16:creationId xmlns:a16="http://schemas.microsoft.com/office/drawing/2014/main" id="{76099E97-4FCB-4936-81FE-BAFB621982DC}"/>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9" name="Freeform 84">
              <a:extLst>
                <a:ext uri="{FF2B5EF4-FFF2-40B4-BE49-F238E27FC236}">
                  <a16:creationId xmlns:a16="http://schemas.microsoft.com/office/drawing/2014/main" id="{47F14C67-3CE9-4889-8BD0-E8CB9793AA57}"/>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0" name="组合 19"/>
          <p:cNvGrpSpPr/>
          <p:nvPr/>
        </p:nvGrpSpPr>
        <p:grpSpPr>
          <a:xfrm>
            <a:off x="395536" y="2612107"/>
            <a:ext cx="8424936" cy="1615827"/>
            <a:chOff x="755576" y="4127808"/>
            <a:chExt cx="8326659" cy="1615827"/>
          </a:xfrm>
        </p:grpSpPr>
        <p:sp>
          <p:nvSpPr>
            <p:cNvPr id="21" name="矩形 20"/>
            <p:cNvSpPr/>
            <p:nvPr/>
          </p:nvSpPr>
          <p:spPr>
            <a:xfrm>
              <a:off x="1609592" y="4127808"/>
              <a:ext cx="7472643" cy="1615827"/>
            </a:xfrm>
            <a:prstGeom prst="rect">
              <a:avLst/>
            </a:prstGeom>
          </p:spPr>
          <p:txBody>
            <a:bodyPr wrap="square">
              <a:spAutoFit/>
            </a:bodyPr>
            <a:lstStyle/>
            <a:p>
              <a:pPr>
                <a:lnSpc>
                  <a:spcPct val="150000"/>
                </a:lnSpc>
                <a:spcBef>
                  <a:spcPts val="600"/>
                </a:spcBef>
                <a:spcAft>
                  <a:spcPts val="600"/>
                </a:spcAft>
              </a:pPr>
              <a:r>
                <a:rPr lang="zh-CN" altLang="en-US" sz="2200" b="1" dirty="0">
                  <a:solidFill>
                    <a:srgbClr val="F87A24"/>
                  </a:solidFill>
                </a:rPr>
                <a:t>一般来说，应用该微分方程可方便地求得一维恒定磁场问题的解析闭合形式解答。对于二维和三维问题，在简单边界条件下可以应用分离变量法，求得用无穷级数表示的解析解答。</a:t>
              </a:r>
              <a:endParaRPr lang="zh-CN" altLang="en-US" sz="2200" b="1" dirty="0">
                <a:solidFill>
                  <a:srgbClr val="F87A24"/>
                </a:solidFill>
                <a:latin typeface="+mn-ea"/>
                <a:cs typeface="Times New Roman" panose="02020603050405020304" pitchFamily="18" charset="0"/>
              </a:endParaRPr>
            </a:p>
          </p:txBody>
        </p:sp>
        <p:sp>
          <p:nvSpPr>
            <p:cNvPr id="22" name="动作按钮: 信息 21">
              <a:hlinkClick r:id="" action="ppaction://noaction" highlightClick="1"/>
            </p:cNvPr>
            <p:cNvSpPr/>
            <p:nvPr/>
          </p:nvSpPr>
          <p:spPr>
            <a:xfrm>
              <a:off x="755576"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spTree>
    <p:extLst>
      <p:ext uri="{BB962C8B-B14F-4D97-AF65-F5344CB8AC3E}">
        <p14:creationId xmlns:p14="http://schemas.microsoft.com/office/powerpoint/2010/main" val="180441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172BB1-CB60-4912-8CB0-453DECAFF795}"/>
              </a:ext>
            </a:extLst>
          </p:cNvPr>
          <p:cNvSpPr/>
          <p:nvPr/>
        </p:nvSpPr>
        <p:spPr>
          <a:xfrm>
            <a:off x="467544" y="771550"/>
            <a:ext cx="8101408" cy="3785652"/>
          </a:xfrm>
          <a:prstGeom prst="rect">
            <a:avLst/>
          </a:prstGeom>
        </p:spPr>
        <p:txBody>
          <a:bodyPr wrap="square">
            <a:spAutoFit/>
          </a:bodyPr>
          <a:lstStyle/>
          <a:p>
            <a:pPr marL="342900" indent="-342900">
              <a:lnSpc>
                <a:spcPct val="150000"/>
              </a:lnSpc>
              <a:buClr>
                <a:srgbClr val="F87A24"/>
              </a:buClr>
              <a:buFont typeface="Freestyle Script" panose="030804020302050B0404" pitchFamily="66" charset="0"/>
              <a:buChar char="◊"/>
            </a:pPr>
            <a:r>
              <a:rPr lang="zh-CN" altLang="en-US" sz="2000" b="1" dirty="0"/>
              <a:t>坐标系建立：与应用安培环路定律求解类似，所建坐标系应充分体现问题的对称性；</a:t>
            </a:r>
            <a:endParaRPr lang="en-US" altLang="zh-CN" sz="2000" b="1" dirty="0"/>
          </a:p>
          <a:p>
            <a:pPr marL="342900" indent="-342900">
              <a:lnSpc>
                <a:spcPct val="150000"/>
              </a:lnSpc>
              <a:buClr>
                <a:srgbClr val="F87A24"/>
              </a:buClr>
              <a:buFont typeface="Freestyle Script" panose="030804020302050B0404" pitchFamily="66" charset="0"/>
              <a:buChar char="◊"/>
            </a:pPr>
            <a:r>
              <a:rPr lang="zh-CN" altLang="en-US" sz="2000" b="1" dirty="0"/>
              <a:t>一维性分析：与应用安培环路定律求解时类似，通过一维性分析并结合边界条件，合理假设并给出                          和                           的一维表达式。</a:t>
            </a:r>
            <a:endParaRPr lang="en-US" altLang="zh-CN" sz="2000" b="1" dirty="0"/>
          </a:p>
          <a:p>
            <a:pPr marL="342900" indent="-342900">
              <a:lnSpc>
                <a:spcPct val="150000"/>
              </a:lnSpc>
              <a:buClr>
                <a:srgbClr val="F87A24"/>
              </a:buClr>
              <a:buFont typeface="Freestyle Script" panose="030804020302050B0404" pitchFamily="66" charset="0"/>
              <a:buChar char="◊"/>
            </a:pPr>
            <a:r>
              <a:rPr lang="zh-CN" altLang="en-US" sz="2000" b="1" dirty="0"/>
              <a:t>微分方程求解：将磁场的一维表达式代入安培定律微分方程中，可得到一个可解析求解的一元函数微分方程。最后通过边界条件求出给定边值问题的解析解答。</a:t>
            </a:r>
          </a:p>
        </p:txBody>
      </p:sp>
      <p:sp>
        <p:nvSpPr>
          <p:cNvPr id="3" name="矩形 2"/>
          <p:cNvSpPr/>
          <p:nvPr/>
        </p:nvSpPr>
        <p:spPr>
          <a:xfrm>
            <a:off x="323528" y="339502"/>
            <a:ext cx="8424936" cy="430887"/>
          </a:xfrm>
          <a:prstGeom prst="rect">
            <a:avLst/>
          </a:prstGeom>
        </p:spPr>
        <p:txBody>
          <a:bodyPr wrap="square">
            <a:spAutoFit/>
          </a:bodyPr>
          <a:lstStyle/>
          <a:p>
            <a:r>
              <a:rPr lang="zh-CN" altLang="en-US" sz="2200" b="1" dirty="0">
                <a:cs typeface="Times New Roman" panose="02020603050405020304" pitchFamily="18" charset="0"/>
              </a:rPr>
              <a:t>应用安培定律微分方程解析求解一维恒定磁场问题的步骤如下：</a:t>
            </a:r>
          </a:p>
        </p:txBody>
      </p:sp>
      <p:graphicFrame>
        <p:nvGraphicFramePr>
          <p:cNvPr id="4" name="对象 3">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947623882"/>
              </p:ext>
            </p:extLst>
          </p:nvPr>
        </p:nvGraphicFramePr>
        <p:xfrm>
          <a:off x="4427984" y="2240513"/>
          <a:ext cx="1512168" cy="403245"/>
        </p:xfrm>
        <a:graphic>
          <a:graphicData uri="http://schemas.openxmlformats.org/presentationml/2006/ole">
            <mc:AlternateContent xmlns:mc="http://schemas.openxmlformats.org/markup-compatibility/2006">
              <mc:Choice xmlns:v="urn:schemas-microsoft-com:vml" Requires="v">
                <p:oleObj name="Equation" r:id="rId3" imgW="952200" imgH="253800" progId="Equation.DSMT4">
                  <p:embed/>
                </p:oleObj>
              </mc:Choice>
              <mc:Fallback>
                <p:oleObj name="Equation" r:id="rId3" imgW="952200" imgH="25380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4"/>
                      <a:stretch>
                        <a:fillRect/>
                      </a:stretch>
                    </p:blipFill>
                    <p:spPr>
                      <a:xfrm>
                        <a:off x="4427984" y="2240513"/>
                        <a:ext cx="1512168" cy="40324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1212711249"/>
              </p:ext>
            </p:extLst>
          </p:nvPr>
        </p:nvGraphicFramePr>
        <p:xfrm>
          <a:off x="6167438" y="2239963"/>
          <a:ext cx="1633537" cy="403225"/>
        </p:xfrm>
        <a:graphic>
          <a:graphicData uri="http://schemas.openxmlformats.org/presentationml/2006/ole">
            <mc:AlternateContent xmlns:mc="http://schemas.openxmlformats.org/markup-compatibility/2006">
              <mc:Choice xmlns:v="urn:schemas-microsoft-com:vml" Requires="v">
                <p:oleObj name="Equation" r:id="rId5" imgW="1028520" imgH="253800" progId="Equation.DSMT4">
                  <p:embed/>
                </p:oleObj>
              </mc:Choice>
              <mc:Fallback>
                <p:oleObj name="Equation" r:id="rId5" imgW="1028520" imgH="253800" progId="Equation.DSMT4">
                  <p:embed/>
                  <p:pic>
                    <p:nvPicPr>
                      <p:cNvPr id="4" name="对象 3">
                        <a:extLst>
                          <a:ext uri="{FF2B5EF4-FFF2-40B4-BE49-F238E27FC236}">
                            <a16:creationId xmlns:a16="http://schemas.microsoft.com/office/drawing/2014/main" id="{D8707AED-1847-4B1D-933B-5E923607DCB2}"/>
                          </a:ext>
                        </a:extLst>
                      </p:cNvPr>
                      <p:cNvPicPr/>
                      <p:nvPr/>
                    </p:nvPicPr>
                    <p:blipFill>
                      <a:blip r:embed="rId6"/>
                      <a:stretch>
                        <a:fillRect/>
                      </a:stretch>
                    </p:blipFill>
                    <p:spPr>
                      <a:xfrm>
                        <a:off x="6167438" y="2239963"/>
                        <a:ext cx="1633537" cy="403225"/>
                      </a:xfrm>
                      <a:prstGeom prst="rect">
                        <a:avLst/>
                      </a:prstGeom>
                    </p:spPr>
                  </p:pic>
                </p:oleObj>
              </mc:Fallback>
            </mc:AlternateContent>
          </a:graphicData>
        </a:graphic>
      </p:graphicFrame>
    </p:spTree>
    <p:extLst>
      <p:ext uri="{BB962C8B-B14F-4D97-AF65-F5344CB8AC3E}">
        <p14:creationId xmlns:p14="http://schemas.microsoft.com/office/powerpoint/2010/main" val="184777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107504" y="235843"/>
            <a:ext cx="6624736"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求图示垂直穿过空气与磁介质平面的无限长直电流 在空间中产生的磁场以及磁介质中的磁化电流。</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20" name="矩形 19">
            <a:extLst>
              <a:ext uri="{FF2B5EF4-FFF2-40B4-BE49-F238E27FC236}">
                <a16:creationId xmlns:a16="http://schemas.microsoft.com/office/drawing/2014/main" id="{29939331-4BC3-4CC8-A4E5-5139806721E0}"/>
              </a:ext>
            </a:extLst>
          </p:cNvPr>
          <p:cNvSpPr/>
          <p:nvPr/>
        </p:nvSpPr>
        <p:spPr>
          <a:xfrm>
            <a:off x="841138" y="1851670"/>
            <a:ext cx="64671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1</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b="1" dirty="0"/>
              <a:t>坐标系建立：建立以线电流为轴的圆柱坐标系。</a:t>
            </a:r>
          </a:p>
        </p:txBody>
      </p:sp>
      <p:sp>
        <p:nvSpPr>
          <p:cNvPr id="24" name="矩形 23">
            <a:extLst>
              <a:ext uri="{FF2B5EF4-FFF2-40B4-BE49-F238E27FC236}">
                <a16:creationId xmlns:a16="http://schemas.microsoft.com/office/drawing/2014/main" id="{E06D73CE-A9BE-4DBC-BBA9-29323CE30D81}"/>
              </a:ext>
            </a:extLst>
          </p:cNvPr>
          <p:cNvSpPr/>
          <p:nvPr/>
        </p:nvSpPr>
        <p:spPr>
          <a:xfrm>
            <a:off x="827584" y="2355726"/>
            <a:ext cx="80648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2</a:t>
            </a:r>
            <a:r>
              <a:rPr kumimoji="1" lang="zh-CN" altLang="en-US" sz="2000" b="1" dirty="0">
                <a:latin typeface="Times New Roman" panose="02020603050405020304" pitchFamily="18" charset="0"/>
                <a:cs typeface="Times New Roman" panose="02020603050405020304" pitchFamily="18" charset="0"/>
              </a:rPr>
              <a:t>）</a:t>
            </a:r>
            <a:r>
              <a:rPr lang="zh-CN" altLang="en-US" sz="2000" b="1" dirty="0"/>
              <a:t>一维性分析：设线电流产生的磁场为一维问题，即</a:t>
            </a:r>
            <a:endParaRPr kumimoji="1" lang="zh-CN" altLang="en-US" sz="2000" b="1"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86922D53-BD65-4E3F-A985-0069F4927DD8}"/>
              </a:ext>
            </a:extLst>
          </p:cNvPr>
          <p:cNvSpPr/>
          <p:nvPr/>
        </p:nvSpPr>
        <p:spPr>
          <a:xfrm>
            <a:off x="251520" y="1851670"/>
            <a:ext cx="70083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解</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endParaRPr kumimoji="1" lang="zh-CN" altLang="en-US" sz="2000" b="1" dirty="0">
              <a:latin typeface="Times New Roman" panose="02020603050405020304" pitchFamily="18" charset="0"/>
              <a:cs typeface="Times New Roman" panose="02020603050405020304" pitchFamily="18" charset="0"/>
            </a:endParaRPr>
          </a:p>
        </p:txBody>
      </p:sp>
      <p:graphicFrame>
        <p:nvGraphicFramePr>
          <p:cNvPr id="28" name="对象 27">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1617845775"/>
              </p:ext>
            </p:extLst>
          </p:nvPr>
        </p:nvGraphicFramePr>
        <p:xfrm>
          <a:off x="2915816" y="3003798"/>
          <a:ext cx="3656038" cy="459358"/>
        </p:xfrm>
        <a:graphic>
          <a:graphicData uri="http://schemas.openxmlformats.org/presentationml/2006/ole">
            <mc:AlternateContent xmlns:mc="http://schemas.openxmlformats.org/markup-compatibility/2006">
              <mc:Choice xmlns:v="urn:schemas-microsoft-com:vml" Requires="v">
                <p:oleObj name="Equation" r:id="rId3" imgW="2120760" imgH="266400" progId="Equation.DSMT4">
                  <p:embed/>
                </p:oleObj>
              </mc:Choice>
              <mc:Fallback>
                <p:oleObj name="Equation" r:id="rId3" imgW="2120760" imgH="26640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4"/>
                      <a:stretch>
                        <a:fillRect/>
                      </a:stretch>
                    </p:blipFill>
                    <p:spPr>
                      <a:xfrm>
                        <a:off x="2915816" y="3003798"/>
                        <a:ext cx="3656038" cy="459358"/>
                      </a:xfrm>
                      <a:prstGeom prst="rect">
                        <a:avLst/>
                      </a:prstGeom>
                    </p:spPr>
                  </p:pic>
                </p:oleObj>
              </mc:Fallback>
            </mc:AlternateContent>
          </a:graphicData>
        </a:graphic>
      </p:graphicFrame>
      <p:pic>
        <p:nvPicPr>
          <p:cNvPr id="49" name="图片 4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248" y="123478"/>
            <a:ext cx="2160240" cy="1944216"/>
          </a:xfrm>
          <a:prstGeom prst="rect">
            <a:avLst/>
          </a:prstGeom>
          <a:noFill/>
          <a:ln>
            <a:noFill/>
          </a:ln>
        </p:spPr>
      </p:pic>
      <p:sp>
        <p:nvSpPr>
          <p:cNvPr id="50" name="矩形 49">
            <a:extLst>
              <a:ext uri="{FF2B5EF4-FFF2-40B4-BE49-F238E27FC236}">
                <a16:creationId xmlns:a16="http://schemas.microsoft.com/office/drawing/2014/main" id="{E06D73CE-A9BE-4DBC-BBA9-29323CE30D81}"/>
              </a:ext>
            </a:extLst>
          </p:cNvPr>
          <p:cNvSpPr/>
          <p:nvPr/>
        </p:nvSpPr>
        <p:spPr>
          <a:xfrm>
            <a:off x="395536" y="3507854"/>
            <a:ext cx="8064896"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考虑媒质交界面上无自由面电流分布，磁场强度在媒质衔接面上连续</a:t>
            </a:r>
          </a:p>
        </p:txBody>
      </p:sp>
      <p:graphicFrame>
        <p:nvGraphicFramePr>
          <p:cNvPr id="51" name="对象 50">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2404065857"/>
              </p:ext>
            </p:extLst>
          </p:nvPr>
        </p:nvGraphicFramePr>
        <p:xfrm>
          <a:off x="3347864" y="4127599"/>
          <a:ext cx="2473325" cy="460375"/>
        </p:xfrm>
        <a:graphic>
          <a:graphicData uri="http://schemas.openxmlformats.org/presentationml/2006/ole">
            <mc:AlternateContent xmlns:mc="http://schemas.openxmlformats.org/markup-compatibility/2006">
              <mc:Choice xmlns:v="urn:schemas-microsoft-com:vml" Requires="v">
                <p:oleObj name="Equation" r:id="rId6" imgW="1434960" imgH="266400" progId="Equation.DSMT4">
                  <p:embed/>
                </p:oleObj>
              </mc:Choice>
              <mc:Fallback>
                <p:oleObj name="Equation" r:id="rId6" imgW="1434960" imgH="26640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7"/>
                      <a:stretch>
                        <a:fillRect/>
                      </a:stretch>
                    </p:blipFill>
                    <p:spPr>
                      <a:xfrm>
                        <a:off x="3347864" y="4127599"/>
                        <a:ext cx="2473325" cy="460375"/>
                      </a:xfrm>
                      <a:prstGeom prst="rect">
                        <a:avLst/>
                      </a:prstGeom>
                    </p:spPr>
                  </p:pic>
                </p:oleObj>
              </mc:Fallback>
            </mc:AlternateContent>
          </a:graphicData>
        </a:graphic>
      </p:graphicFrame>
    </p:spTree>
    <p:extLst>
      <p:ext uri="{BB962C8B-B14F-4D97-AF65-F5344CB8AC3E}">
        <p14:creationId xmlns:p14="http://schemas.microsoft.com/office/powerpoint/2010/main" val="33896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par>
                                <p:cTn id="13" presetID="22" presetClass="entr" presetSubtype="1"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par>
                                <p:cTn id="21" presetID="22" presetClass="entr" presetSubtype="1"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up)">
                                      <p:cBhvr>
                                        <p:cTn id="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2BC3211-11F2-4E29-9E52-2412A6C15D8A}"/>
              </a:ext>
            </a:extLst>
          </p:cNvPr>
          <p:cNvSpPr/>
          <p:nvPr/>
        </p:nvSpPr>
        <p:spPr>
          <a:xfrm>
            <a:off x="323528" y="115927"/>
            <a:ext cx="280831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3</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b="1" dirty="0"/>
              <a:t>微分方程求解：</a:t>
            </a:r>
          </a:p>
        </p:txBody>
      </p:sp>
      <p:sp>
        <p:nvSpPr>
          <p:cNvPr id="12" name="矩形 11"/>
          <p:cNvSpPr/>
          <p:nvPr/>
        </p:nvSpPr>
        <p:spPr>
          <a:xfrm>
            <a:off x="384176" y="1275606"/>
            <a:ext cx="35397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根据安培定律得</a:t>
            </a:r>
          </a:p>
        </p:txBody>
      </p:sp>
      <p:graphicFrame>
        <p:nvGraphicFramePr>
          <p:cNvPr id="47" name="对象 46">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4239931738"/>
              </p:ext>
            </p:extLst>
          </p:nvPr>
        </p:nvGraphicFramePr>
        <p:xfrm>
          <a:off x="2843808" y="1275978"/>
          <a:ext cx="3648075" cy="647700"/>
        </p:xfrm>
        <a:graphic>
          <a:graphicData uri="http://schemas.openxmlformats.org/presentationml/2006/ole">
            <mc:AlternateContent xmlns:mc="http://schemas.openxmlformats.org/markup-compatibility/2006">
              <mc:Choice xmlns:v="urn:schemas-microsoft-com:vml" Requires="v">
                <p:oleObj name="Equation" r:id="rId3" imgW="2552400" imgH="431640" progId="Equation.DSMT4">
                  <p:embed/>
                </p:oleObj>
              </mc:Choice>
              <mc:Fallback>
                <p:oleObj name="Equation" r:id="rId3" imgW="2552400" imgH="431640" progId="Equation.DSMT4">
                  <p:embed/>
                  <p:pic>
                    <p:nvPicPr>
                      <p:cNvPr id="18" name="对象 17">
                        <a:extLst>
                          <a:ext uri="{FF2B5EF4-FFF2-40B4-BE49-F238E27FC236}">
                            <a16:creationId xmlns:a16="http://schemas.microsoft.com/office/drawing/2014/main" id="{D8707AED-1847-4B1D-933B-5E923607DCB2}"/>
                          </a:ext>
                        </a:extLst>
                      </p:cNvPr>
                      <p:cNvPicPr/>
                      <p:nvPr/>
                    </p:nvPicPr>
                    <p:blipFill>
                      <a:blip r:embed="rId4"/>
                      <a:stretch>
                        <a:fillRect/>
                      </a:stretch>
                    </p:blipFill>
                    <p:spPr>
                      <a:xfrm>
                        <a:off x="2843808" y="1275978"/>
                        <a:ext cx="3648075" cy="647700"/>
                      </a:xfrm>
                      <a:prstGeom prst="rect">
                        <a:avLst/>
                      </a:prstGeom>
                    </p:spPr>
                  </p:pic>
                </p:oleObj>
              </mc:Fallback>
            </mc:AlternateContent>
          </a:graphicData>
        </a:graphic>
      </p:graphicFrame>
      <p:sp>
        <p:nvSpPr>
          <p:cNvPr id="14" name="矩形 13"/>
          <p:cNvSpPr/>
          <p:nvPr/>
        </p:nvSpPr>
        <p:spPr>
          <a:xfrm>
            <a:off x="395536" y="1932149"/>
            <a:ext cx="6552728"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解此微分方程得</a:t>
            </a:r>
            <a:endParaRPr kumimoji="1" lang="zh-CN" altLang="zh-CN" sz="2000" b="1" dirty="0">
              <a:latin typeface="Times New Roman" panose="02020603050405020304" pitchFamily="18" charset="0"/>
              <a:cs typeface="Times New Roman" panose="02020603050405020304" pitchFamily="18" charset="0"/>
            </a:endParaRPr>
          </a:p>
        </p:txBody>
      </p:sp>
      <p:graphicFrame>
        <p:nvGraphicFramePr>
          <p:cNvPr id="48" name="对象 47">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2965944417"/>
              </p:ext>
            </p:extLst>
          </p:nvPr>
        </p:nvGraphicFramePr>
        <p:xfrm>
          <a:off x="3563888" y="1916683"/>
          <a:ext cx="1333500" cy="727075"/>
        </p:xfrm>
        <a:graphic>
          <a:graphicData uri="http://schemas.openxmlformats.org/presentationml/2006/ole">
            <mc:AlternateContent xmlns:mc="http://schemas.openxmlformats.org/markup-compatibility/2006">
              <mc:Choice xmlns:v="urn:schemas-microsoft-com:vml" Requires="v">
                <p:oleObj name="Equation" r:id="rId5" imgW="876240" imgH="431640" progId="Equation.DSMT4">
                  <p:embed/>
                </p:oleObj>
              </mc:Choice>
              <mc:Fallback>
                <p:oleObj name="Equation" r:id="rId5" imgW="876240" imgH="431640" progId="Equation.DSMT4">
                  <p:embed/>
                  <p:pic>
                    <p:nvPicPr>
                      <p:cNvPr id="47" name="对象 46">
                        <a:extLst>
                          <a:ext uri="{FF2B5EF4-FFF2-40B4-BE49-F238E27FC236}">
                            <a16:creationId xmlns:a16="http://schemas.microsoft.com/office/drawing/2014/main" id="{D8707AED-1847-4B1D-933B-5E923607DCB2}"/>
                          </a:ext>
                        </a:extLst>
                      </p:cNvPr>
                      <p:cNvPicPr/>
                      <p:nvPr/>
                    </p:nvPicPr>
                    <p:blipFill>
                      <a:blip r:embed="rId6"/>
                      <a:stretch>
                        <a:fillRect/>
                      </a:stretch>
                    </p:blipFill>
                    <p:spPr>
                      <a:xfrm>
                        <a:off x="3563888" y="1916683"/>
                        <a:ext cx="1333500" cy="727075"/>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BAC12C0A-A98B-4DA2-AF12-C03CFBC66E18}"/>
              </a:ext>
            </a:extLst>
          </p:cNvPr>
          <p:cNvGrpSpPr/>
          <p:nvPr/>
        </p:nvGrpSpPr>
        <p:grpSpPr>
          <a:xfrm>
            <a:off x="395536" y="627534"/>
            <a:ext cx="8387828" cy="700658"/>
            <a:chOff x="395536" y="627534"/>
            <a:chExt cx="8387828" cy="700658"/>
          </a:xfrm>
        </p:grpSpPr>
        <p:graphicFrame>
          <p:nvGraphicFramePr>
            <p:cNvPr id="18" name="对象 17">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2601398458"/>
                </p:ext>
              </p:extLst>
            </p:nvPr>
          </p:nvGraphicFramePr>
          <p:xfrm>
            <a:off x="5940152" y="627534"/>
            <a:ext cx="2843212" cy="700658"/>
          </p:xfrm>
          <a:graphic>
            <a:graphicData uri="http://schemas.openxmlformats.org/presentationml/2006/ole">
              <mc:AlternateContent xmlns:mc="http://schemas.openxmlformats.org/markup-compatibility/2006">
                <mc:Choice xmlns:v="urn:schemas-microsoft-com:vml" Requires="v">
                  <p:oleObj name="Equation" r:id="rId7" imgW="1955520" imgH="431640" progId="Equation.DSMT4">
                    <p:embed/>
                  </p:oleObj>
                </mc:Choice>
                <mc:Fallback>
                  <p:oleObj name="Equation" r:id="rId7" imgW="1955520" imgH="431640" progId="Equation.DSMT4">
                    <p:embed/>
                    <p:pic>
                      <p:nvPicPr>
                        <p:cNvPr id="28" name="对象 27">
                          <a:extLst>
                            <a:ext uri="{FF2B5EF4-FFF2-40B4-BE49-F238E27FC236}">
                              <a16:creationId xmlns:a16="http://schemas.microsoft.com/office/drawing/2014/main" id="{D8707AED-1847-4B1D-933B-5E923607DCB2}"/>
                            </a:ext>
                          </a:extLst>
                        </p:cNvPr>
                        <p:cNvPicPr/>
                        <p:nvPr/>
                      </p:nvPicPr>
                      <p:blipFill>
                        <a:blip r:embed="rId8"/>
                        <a:stretch>
                          <a:fillRect/>
                        </a:stretch>
                      </p:blipFill>
                      <p:spPr>
                        <a:xfrm>
                          <a:off x="5940152" y="627534"/>
                          <a:ext cx="2843212" cy="700658"/>
                        </a:xfrm>
                        <a:prstGeom prst="rect">
                          <a:avLst/>
                        </a:prstGeom>
                      </p:spPr>
                    </p:pic>
                  </p:oleObj>
                </mc:Fallback>
              </mc:AlternateContent>
            </a:graphicData>
          </a:graphic>
        </p:graphicFrame>
        <p:sp>
          <p:nvSpPr>
            <p:cNvPr id="2" name="矩形 1"/>
            <p:cNvSpPr/>
            <p:nvPr/>
          </p:nvSpPr>
          <p:spPr>
            <a:xfrm>
              <a:off x="395536" y="627534"/>
              <a:ext cx="59046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柱坐标系下，线电流</a:t>
              </a:r>
              <a:r>
                <a:rPr kumimoji="1" lang="en-US" altLang="zh-CN" sz="2000" b="1" i="1" dirty="0">
                  <a:latin typeface="Times New Roman" panose="02020603050405020304" pitchFamily="18" charset="0"/>
                  <a:cs typeface="Times New Roman" panose="02020603050405020304" pitchFamily="18" charset="0"/>
                </a:rPr>
                <a:t>I</a:t>
              </a:r>
              <a:r>
                <a:rPr kumimoji="1" lang="zh-CN" altLang="en-US" sz="2000" b="1" dirty="0">
                  <a:latin typeface="Times New Roman" panose="02020603050405020304" pitchFamily="18" charset="0"/>
                  <a:cs typeface="Times New Roman" panose="02020603050405020304" pitchFamily="18" charset="0"/>
                </a:rPr>
                <a:t>相应的电流体密度矢量为</a:t>
              </a:r>
            </a:p>
          </p:txBody>
        </p:sp>
      </p:grpSp>
      <p:sp>
        <p:nvSpPr>
          <p:cNvPr id="46" name="矩形 45"/>
          <p:cNvSpPr/>
          <p:nvPr/>
        </p:nvSpPr>
        <p:spPr>
          <a:xfrm>
            <a:off x="395536" y="3012269"/>
            <a:ext cx="6552728"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即</a:t>
            </a:r>
            <a:endParaRPr kumimoji="1" lang="zh-CN" altLang="zh-CN" sz="2000" b="1" dirty="0">
              <a:latin typeface="Times New Roman" panose="02020603050405020304" pitchFamily="18" charset="0"/>
              <a:cs typeface="Times New Roman" panose="02020603050405020304" pitchFamily="18" charset="0"/>
            </a:endParaRPr>
          </a:p>
        </p:txBody>
      </p:sp>
      <p:graphicFrame>
        <p:nvGraphicFramePr>
          <p:cNvPr id="51" name="对象 50">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2611520948"/>
              </p:ext>
            </p:extLst>
          </p:nvPr>
        </p:nvGraphicFramePr>
        <p:xfrm>
          <a:off x="2699792" y="2566268"/>
          <a:ext cx="2724150" cy="1517650"/>
        </p:xfrm>
        <a:graphic>
          <a:graphicData uri="http://schemas.openxmlformats.org/presentationml/2006/ole">
            <mc:AlternateContent xmlns:mc="http://schemas.openxmlformats.org/markup-compatibility/2006">
              <mc:Choice xmlns:v="urn:schemas-microsoft-com:vml" Requires="v">
                <p:oleObj name="Equation" r:id="rId9" imgW="1790640" imgH="901440" progId="Equation.DSMT4">
                  <p:embed/>
                </p:oleObj>
              </mc:Choice>
              <mc:Fallback>
                <p:oleObj name="Equation" r:id="rId9" imgW="1790640" imgH="901440" progId="Equation.DSMT4">
                  <p:embed/>
                  <p:pic>
                    <p:nvPicPr>
                      <p:cNvPr id="48" name="对象 47">
                        <a:extLst>
                          <a:ext uri="{FF2B5EF4-FFF2-40B4-BE49-F238E27FC236}">
                            <a16:creationId xmlns:a16="http://schemas.microsoft.com/office/drawing/2014/main" id="{D8707AED-1847-4B1D-933B-5E923607DCB2}"/>
                          </a:ext>
                        </a:extLst>
                      </p:cNvPr>
                      <p:cNvPicPr/>
                      <p:nvPr/>
                    </p:nvPicPr>
                    <p:blipFill>
                      <a:blip r:embed="rId10"/>
                      <a:stretch>
                        <a:fillRect/>
                      </a:stretch>
                    </p:blipFill>
                    <p:spPr>
                      <a:xfrm>
                        <a:off x="2699792" y="2566268"/>
                        <a:ext cx="2724150" cy="1517650"/>
                      </a:xfrm>
                      <a:prstGeom prst="rect">
                        <a:avLst/>
                      </a:prstGeom>
                    </p:spPr>
                  </p:pic>
                </p:oleObj>
              </mc:Fallback>
            </mc:AlternateContent>
          </a:graphicData>
        </a:graphic>
      </p:graphicFrame>
      <p:sp>
        <p:nvSpPr>
          <p:cNvPr id="52" name="矩形 51"/>
          <p:cNvSpPr/>
          <p:nvPr/>
        </p:nvSpPr>
        <p:spPr>
          <a:xfrm>
            <a:off x="395536" y="4135214"/>
            <a:ext cx="43924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由此</a:t>
            </a:r>
            <a:r>
              <a:rPr kumimoji="1" lang="zh-CN" altLang="en-US" sz="2000" b="1" dirty="0">
                <a:latin typeface="Times New Roman" panose="02020603050405020304" pitchFamily="18" charset="0"/>
                <a:cs typeface="Times New Roman" panose="02020603050405020304" pitchFamily="18" charset="0"/>
              </a:rPr>
              <a:t>，</a:t>
            </a:r>
            <a:r>
              <a:rPr kumimoji="1" lang="zh-CN" altLang="zh-CN" sz="2000" b="1" dirty="0">
                <a:latin typeface="Times New Roman" panose="02020603050405020304" pitchFamily="18" charset="0"/>
                <a:cs typeface="Times New Roman" panose="02020603050405020304" pitchFamily="18" charset="0"/>
              </a:rPr>
              <a:t>磁介质内的磁化强度矢量为</a:t>
            </a:r>
          </a:p>
        </p:txBody>
      </p:sp>
      <p:graphicFrame>
        <p:nvGraphicFramePr>
          <p:cNvPr id="53" name="对象 52">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1198192848"/>
              </p:ext>
            </p:extLst>
          </p:nvPr>
        </p:nvGraphicFramePr>
        <p:xfrm>
          <a:off x="4860032" y="4063206"/>
          <a:ext cx="3341687" cy="812800"/>
        </p:xfrm>
        <a:graphic>
          <a:graphicData uri="http://schemas.openxmlformats.org/presentationml/2006/ole">
            <mc:AlternateContent xmlns:mc="http://schemas.openxmlformats.org/markup-compatibility/2006">
              <mc:Choice xmlns:v="urn:schemas-microsoft-com:vml" Requires="v">
                <p:oleObj name="Equation" r:id="rId11" imgW="2197080" imgH="482400" progId="Equation.DSMT4">
                  <p:embed/>
                </p:oleObj>
              </mc:Choice>
              <mc:Fallback>
                <p:oleObj name="Equation" r:id="rId11" imgW="2197080" imgH="482400" progId="Equation.DSMT4">
                  <p:embed/>
                  <p:pic>
                    <p:nvPicPr>
                      <p:cNvPr id="3" name="对象 2">
                        <a:extLst>
                          <a:ext uri="{FF2B5EF4-FFF2-40B4-BE49-F238E27FC236}">
                            <a16:creationId xmlns:a16="http://schemas.microsoft.com/office/drawing/2014/main" id="{D8707AED-1847-4B1D-933B-5E923607DCB2}"/>
                          </a:ext>
                        </a:extLst>
                      </p:cNvPr>
                      <p:cNvPicPr/>
                      <p:nvPr/>
                    </p:nvPicPr>
                    <p:blipFill>
                      <a:blip r:embed="rId12"/>
                      <a:stretch>
                        <a:fillRect/>
                      </a:stretch>
                    </p:blipFill>
                    <p:spPr>
                      <a:xfrm>
                        <a:off x="4860032" y="4063206"/>
                        <a:ext cx="3341687" cy="812800"/>
                      </a:xfrm>
                      <a:prstGeom prst="rect">
                        <a:avLst/>
                      </a:prstGeom>
                    </p:spPr>
                  </p:pic>
                </p:oleObj>
              </mc:Fallback>
            </mc:AlternateContent>
          </a:graphicData>
        </a:graphic>
      </p:graphicFrame>
    </p:spTree>
    <p:extLst>
      <p:ext uri="{BB962C8B-B14F-4D97-AF65-F5344CB8AC3E}">
        <p14:creationId xmlns:p14="http://schemas.microsoft.com/office/powerpoint/2010/main" val="292912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par>
                                <p:cTn id="26" presetID="22" presetClass="entr" presetSubtype="1"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22" presetClass="entr" presetSubtype="1"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par>
                                <p:cTn id="42" presetID="22" presetClass="entr" presetSubtype="1"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up)">
                                      <p:cBhvr>
                                        <p:cTn id="4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46"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67494"/>
            <a:ext cx="40559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zh-CN" sz="2000" b="1" dirty="0">
                <a:latin typeface="Times New Roman" panose="02020603050405020304" pitchFamily="18" charset="0"/>
                <a:cs typeface="Times New Roman" panose="02020603050405020304" pitchFamily="18" charset="0"/>
              </a:rPr>
              <a:t>磁介质内的磁化电流体密度矢量为</a:t>
            </a:r>
          </a:p>
        </p:txBody>
      </p:sp>
      <p:graphicFrame>
        <p:nvGraphicFramePr>
          <p:cNvPr id="5" name="对象 4">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919087669"/>
              </p:ext>
            </p:extLst>
          </p:nvPr>
        </p:nvGraphicFramePr>
        <p:xfrm>
          <a:off x="1835696" y="771550"/>
          <a:ext cx="5021262" cy="812800"/>
        </p:xfrm>
        <a:graphic>
          <a:graphicData uri="http://schemas.openxmlformats.org/presentationml/2006/ole">
            <mc:AlternateContent xmlns:mc="http://schemas.openxmlformats.org/markup-compatibility/2006">
              <mc:Choice xmlns:v="urn:schemas-microsoft-com:vml" Requires="v">
                <p:oleObj name="Equation" r:id="rId2" imgW="3301920" imgH="482400" progId="Equation.DSMT4">
                  <p:embed/>
                </p:oleObj>
              </mc:Choice>
              <mc:Fallback>
                <p:oleObj name="Equation" r:id="rId2" imgW="3301920" imgH="482400" progId="Equation.DSMT4">
                  <p:embed/>
                  <p:pic>
                    <p:nvPicPr>
                      <p:cNvPr id="3" name="对象 2">
                        <a:extLst>
                          <a:ext uri="{FF2B5EF4-FFF2-40B4-BE49-F238E27FC236}">
                            <a16:creationId xmlns:a16="http://schemas.microsoft.com/office/drawing/2014/main" id="{D8707AED-1847-4B1D-933B-5E923607DCB2}"/>
                          </a:ext>
                        </a:extLst>
                      </p:cNvPr>
                      <p:cNvPicPr/>
                      <p:nvPr/>
                    </p:nvPicPr>
                    <p:blipFill>
                      <a:blip r:embed="rId3"/>
                      <a:stretch>
                        <a:fillRect/>
                      </a:stretch>
                    </p:blipFill>
                    <p:spPr>
                      <a:xfrm>
                        <a:off x="1835696" y="771550"/>
                        <a:ext cx="5021262" cy="812800"/>
                      </a:xfrm>
                      <a:prstGeom prst="rect">
                        <a:avLst/>
                      </a:prstGeom>
                    </p:spPr>
                  </p:pic>
                </p:oleObj>
              </mc:Fallback>
            </mc:AlternateContent>
          </a:graphicData>
        </a:graphic>
      </p:graphicFrame>
      <p:sp>
        <p:nvSpPr>
          <p:cNvPr id="9" name="矩形 8"/>
          <p:cNvSpPr/>
          <p:nvPr/>
        </p:nvSpPr>
        <p:spPr>
          <a:xfrm>
            <a:off x="539552" y="1491630"/>
            <a:ext cx="7200800"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即磁介质内的磁化电流与电流</a:t>
            </a:r>
            <a:r>
              <a:rPr kumimoji="1" lang="en-US" altLang="zh-CN" sz="2000" b="1" i="1" dirty="0">
                <a:latin typeface="Times New Roman" panose="02020603050405020304" pitchFamily="18" charset="0"/>
                <a:cs typeface="Times New Roman" panose="02020603050405020304" pitchFamily="18" charset="0"/>
              </a:rPr>
              <a:t>I</a:t>
            </a:r>
            <a:r>
              <a:rPr kumimoji="1" lang="zh-CN" altLang="en-US" sz="2000" b="1" dirty="0">
                <a:latin typeface="Times New Roman" panose="02020603050405020304" pitchFamily="18" charset="0"/>
                <a:cs typeface="Times New Roman" panose="02020603050405020304" pitchFamily="18" charset="0"/>
              </a:rPr>
              <a:t>共线分布，并且磁化电流强度为</a:t>
            </a:r>
          </a:p>
        </p:txBody>
      </p:sp>
      <p:graphicFrame>
        <p:nvGraphicFramePr>
          <p:cNvPr id="10" name="对象 9">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1463196481"/>
              </p:ext>
            </p:extLst>
          </p:nvPr>
        </p:nvGraphicFramePr>
        <p:xfrm>
          <a:off x="2992487" y="2057400"/>
          <a:ext cx="2587625" cy="514350"/>
        </p:xfrm>
        <a:graphic>
          <a:graphicData uri="http://schemas.openxmlformats.org/presentationml/2006/ole">
            <mc:AlternateContent xmlns:mc="http://schemas.openxmlformats.org/markup-compatibility/2006">
              <mc:Choice xmlns:v="urn:schemas-microsoft-com:vml" Requires="v">
                <p:oleObj name="Equation" r:id="rId4" imgW="1701720" imgH="304560" progId="Equation.DSMT4">
                  <p:embed/>
                </p:oleObj>
              </mc:Choice>
              <mc:Fallback>
                <p:oleObj name="Equation" r:id="rId4" imgW="1701720" imgH="304560" progId="Equation.DSMT4">
                  <p:embed/>
                  <p:pic>
                    <p:nvPicPr>
                      <p:cNvPr id="5" name="对象 4">
                        <a:extLst>
                          <a:ext uri="{FF2B5EF4-FFF2-40B4-BE49-F238E27FC236}">
                            <a16:creationId xmlns:a16="http://schemas.microsoft.com/office/drawing/2014/main" id="{D8707AED-1847-4B1D-933B-5E923607DCB2}"/>
                          </a:ext>
                        </a:extLst>
                      </p:cNvPr>
                      <p:cNvPicPr/>
                      <p:nvPr/>
                    </p:nvPicPr>
                    <p:blipFill>
                      <a:blip r:embed="rId5"/>
                      <a:stretch>
                        <a:fillRect/>
                      </a:stretch>
                    </p:blipFill>
                    <p:spPr>
                      <a:xfrm>
                        <a:off x="2992487" y="2057400"/>
                        <a:ext cx="2587625" cy="514350"/>
                      </a:xfrm>
                      <a:prstGeom prst="rect">
                        <a:avLst/>
                      </a:prstGeom>
                    </p:spPr>
                  </p:pic>
                </p:oleObj>
              </mc:Fallback>
            </mc:AlternateContent>
          </a:graphicData>
        </a:graphic>
      </p:graphicFrame>
      <p:sp>
        <p:nvSpPr>
          <p:cNvPr id="11" name="矩形 10"/>
          <p:cNvSpPr/>
          <p:nvPr/>
        </p:nvSpPr>
        <p:spPr>
          <a:xfrm>
            <a:off x="539552" y="2571750"/>
            <a:ext cx="7200800"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另外，在</a:t>
            </a:r>
            <a:r>
              <a:rPr kumimoji="1" lang="en-US" altLang="zh-CN" sz="2000" b="1" i="1" dirty="0">
                <a:latin typeface="Times New Roman" panose="02020603050405020304" pitchFamily="18" charset="0"/>
                <a:cs typeface="Times New Roman" panose="02020603050405020304" pitchFamily="18" charset="0"/>
              </a:rPr>
              <a:t>z</a:t>
            </a:r>
            <a:r>
              <a:rPr kumimoji="1" lang="en-US" altLang="zh-CN" sz="2000" b="1" dirty="0">
                <a:latin typeface="Times New Roman" panose="02020603050405020304" pitchFamily="18" charset="0"/>
                <a:cs typeface="Times New Roman" panose="02020603050405020304" pitchFamily="18" charset="0"/>
              </a:rPr>
              <a:t>=0</a:t>
            </a:r>
            <a:r>
              <a:rPr kumimoji="1" lang="zh-CN" altLang="en-US" sz="2000" b="1" dirty="0">
                <a:latin typeface="Times New Roman" panose="02020603050405020304" pitchFamily="18" charset="0"/>
                <a:cs typeface="Times New Roman" panose="02020603050405020304" pitchFamily="18" charset="0"/>
              </a:rPr>
              <a:t>的媒质衔接面上也有磁化面电流分布</a:t>
            </a:r>
          </a:p>
        </p:txBody>
      </p:sp>
      <p:graphicFrame>
        <p:nvGraphicFramePr>
          <p:cNvPr id="12" name="对象 11">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686572329"/>
              </p:ext>
            </p:extLst>
          </p:nvPr>
        </p:nvGraphicFramePr>
        <p:xfrm>
          <a:off x="2942828" y="3067224"/>
          <a:ext cx="2781300" cy="728662"/>
        </p:xfrm>
        <a:graphic>
          <a:graphicData uri="http://schemas.openxmlformats.org/presentationml/2006/ole">
            <mc:AlternateContent xmlns:mc="http://schemas.openxmlformats.org/markup-compatibility/2006">
              <mc:Choice xmlns:v="urn:schemas-microsoft-com:vml" Requires="v">
                <p:oleObj name="Equation" r:id="rId6" imgW="1828800" imgH="431640" progId="Equation.DSMT4">
                  <p:embed/>
                </p:oleObj>
              </mc:Choice>
              <mc:Fallback>
                <p:oleObj name="Equation" r:id="rId6" imgW="1828800" imgH="431640" progId="Equation.DSMT4">
                  <p:embed/>
                  <p:pic>
                    <p:nvPicPr>
                      <p:cNvPr id="10" name="对象 9">
                        <a:extLst>
                          <a:ext uri="{FF2B5EF4-FFF2-40B4-BE49-F238E27FC236}">
                            <a16:creationId xmlns:a16="http://schemas.microsoft.com/office/drawing/2014/main" id="{D8707AED-1847-4B1D-933B-5E923607DCB2}"/>
                          </a:ext>
                        </a:extLst>
                      </p:cNvPr>
                      <p:cNvPicPr/>
                      <p:nvPr/>
                    </p:nvPicPr>
                    <p:blipFill>
                      <a:blip r:embed="rId7"/>
                      <a:stretch>
                        <a:fillRect/>
                      </a:stretch>
                    </p:blipFill>
                    <p:spPr>
                      <a:xfrm>
                        <a:off x="2942828" y="3067224"/>
                        <a:ext cx="2781300" cy="728662"/>
                      </a:xfrm>
                      <a:prstGeom prst="rect">
                        <a:avLst/>
                      </a:prstGeom>
                    </p:spPr>
                  </p:pic>
                </p:oleObj>
              </mc:Fallback>
            </mc:AlternateContent>
          </a:graphicData>
        </a:graphic>
      </p:graphicFrame>
      <p:sp>
        <p:nvSpPr>
          <p:cNvPr id="13" name="矩形 12"/>
          <p:cNvSpPr/>
          <p:nvPr/>
        </p:nvSpPr>
        <p:spPr>
          <a:xfrm>
            <a:off x="539552" y="3734494"/>
            <a:ext cx="7200800"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且衔接面上的磁化总电流为</a:t>
            </a:r>
          </a:p>
        </p:txBody>
      </p:sp>
      <p:graphicFrame>
        <p:nvGraphicFramePr>
          <p:cNvPr id="14" name="对象 13">
            <a:extLst>
              <a:ext uri="{FF2B5EF4-FFF2-40B4-BE49-F238E27FC236}">
                <a16:creationId xmlns:a16="http://schemas.microsoft.com/office/drawing/2014/main" id="{D8707AED-1847-4B1D-933B-5E923607DCB2}"/>
              </a:ext>
            </a:extLst>
          </p:cNvPr>
          <p:cNvGraphicFramePr>
            <a:graphicFrameLocks noChangeAspect="1"/>
          </p:cNvGraphicFramePr>
          <p:nvPr>
            <p:extLst>
              <p:ext uri="{D42A27DB-BD31-4B8C-83A1-F6EECF244321}">
                <p14:modId xmlns:p14="http://schemas.microsoft.com/office/powerpoint/2010/main" val="806714871"/>
              </p:ext>
            </p:extLst>
          </p:nvPr>
        </p:nvGraphicFramePr>
        <p:xfrm>
          <a:off x="2699792" y="4155926"/>
          <a:ext cx="4862512" cy="749300"/>
        </p:xfrm>
        <a:graphic>
          <a:graphicData uri="http://schemas.openxmlformats.org/presentationml/2006/ole">
            <mc:AlternateContent xmlns:mc="http://schemas.openxmlformats.org/markup-compatibility/2006">
              <mc:Choice xmlns:v="urn:schemas-microsoft-com:vml" Requires="v">
                <p:oleObj name="Equation" r:id="rId8" imgW="3111480" imgH="431640" progId="Equation.DSMT4">
                  <p:embed/>
                </p:oleObj>
              </mc:Choice>
              <mc:Fallback>
                <p:oleObj name="Equation" r:id="rId8" imgW="3111480" imgH="431640" progId="Equation.DSMT4">
                  <p:embed/>
                  <p:pic>
                    <p:nvPicPr>
                      <p:cNvPr id="3" name="对象 2">
                        <a:extLst>
                          <a:ext uri="{FF2B5EF4-FFF2-40B4-BE49-F238E27FC236}">
                            <a16:creationId xmlns:a16="http://schemas.microsoft.com/office/drawing/2014/main" id="{D8707AED-1847-4B1D-933B-5E923607DCB2}"/>
                          </a:ext>
                        </a:extLst>
                      </p:cNvPr>
                      <p:cNvPicPr/>
                      <p:nvPr/>
                    </p:nvPicPr>
                    <p:blipFill>
                      <a:blip r:embed="rId9"/>
                      <a:stretch>
                        <a:fillRect/>
                      </a:stretch>
                    </p:blipFill>
                    <p:spPr>
                      <a:xfrm>
                        <a:off x="2699792" y="4155926"/>
                        <a:ext cx="4862512" cy="749300"/>
                      </a:xfrm>
                      <a:prstGeom prst="rect">
                        <a:avLst/>
                      </a:prstGeom>
                    </p:spPr>
                  </p:pic>
                </p:oleObj>
              </mc:Fallback>
            </mc:AlternateContent>
          </a:graphicData>
        </a:graphic>
      </p:graphicFrame>
    </p:spTree>
    <p:extLst>
      <p:ext uri="{BB962C8B-B14F-4D97-AF65-F5344CB8AC3E}">
        <p14:creationId xmlns:p14="http://schemas.microsoft.com/office/powerpoint/2010/main" val="23924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845541" y="2965925"/>
            <a:ext cx="3600400" cy="1263166"/>
          </a:xfrm>
          <a:prstGeom prst="rect">
            <a:avLst/>
          </a:prstGeom>
          <a:ln w="15875">
            <a:noFill/>
          </a:ln>
        </p:spPr>
        <p:txBody>
          <a:bodyPr wrap="square" lIns="68580" tIns="34290" rIns="68580" bIns="34290">
            <a:spAutoFit/>
          </a:bodyPr>
          <a:lstStyle/>
          <a:p>
            <a:pPr lvl="0">
              <a:lnSpc>
                <a:spcPct val="150000"/>
              </a:lnSpc>
              <a:defRPr/>
            </a:pPr>
            <a:r>
              <a:rPr lang="en-US" altLang="zh-CN" b="1" dirty="0">
                <a:latin typeface="Times New Roman" panose="02020603050405020304" pitchFamily="18" charset="0"/>
                <a:cs typeface="Times New Roman" panose="02020603050405020304" pitchFamily="18" charset="0"/>
              </a:rPr>
              <a:t>2.1.1 </a:t>
            </a:r>
            <a:r>
              <a:rPr lang="zh-CN" altLang="en-US" b="1" dirty="0">
                <a:latin typeface="Times New Roman" panose="02020603050405020304" pitchFamily="18" charset="0"/>
                <a:cs typeface="Times New Roman" panose="02020603050405020304" pitchFamily="18" charset="0"/>
              </a:rPr>
              <a:t>静电场求解与应用</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2.1.2 </a:t>
            </a:r>
            <a:r>
              <a:rPr lang="zh-CN" altLang="zh-CN" b="1" dirty="0">
                <a:latin typeface="Times New Roman" panose="02020603050405020304" pitchFamily="18" charset="0"/>
                <a:cs typeface="Times New Roman" panose="02020603050405020304" pitchFamily="18" charset="0"/>
              </a:rPr>
              <a:t>恒定电场求解与应用</a:t>
            </a:r>
            <a:endParaRPr lang="en-US" altLang="zh-CN" b="1" dirty="0">
              <a:latin typeface="Times New Roman" panose="02020603050405020304" pitchFamily="18" charset="0"/>
              <a:cs typeface="Times New Roman" panose="02020603050405020304" pitchFamily="18" charset="0"/>
            </a:endParaRPr>
          </a:p>
          <a:p>
            <a:pPr>
              <a:lnSpc>
                <a:spcPct val="150000"/>
              </a:lnSpc>
              <a:defRPr/>
            </a:pPr>
            <a:r>
              <a:rPr lang="en-US" altLang="zh-CN" b="1" dirty="0">
                <a:latin typeface="Times New Roman" panose="02020603050405020304" pitchFamily="18" charset="0"/>
                <a:cs typeface="Times New Roman" panose="02020603050405020304" pitchFamily="18" charset="0"/>
              </a:rPr>
              <a:t>2.1.3 </a:t>
            </a:r>
            <a:r>
              <a:rPr lang="zh-CN" altLang="zh-CN" b="1" dirty="0">
                <a:latin typeface="Times New Roman" panose="02020603050405020304" pitchFamily="18" charset="0"/>
                <a:cs typeface="Times New Roman" panose="02020603050405020304" pitchFamily="18" charset="0"/>
              </a:rPr>
              <a:t>恒定</a:t>
            </a:r>
            <a:r>
              <a:rPr lang="zh-CN" altLang="en-US" b="1" dirty="0">
                <a:latin typeface="Times New Roman" panose="02020603050405020304" pitchFamily="18" charset="0"/>
                <a:cs typeface="Times New Roman" panose="02020603050405020304" pitchFamily="18" charset="0"/>
              </a:rPr>
              <a:t>磁场</a:t>
            </a:r>
            <a:r>
              <a:rPr lang="zh-CN" altLang="zh-CN" b="1" dirty="0">
                <a:latin typeface="Times New Roman" panose="02020603050405020304" pitchFamily="18" charset="0"/>
                <a:cs typeface="Times New Roman" panose="02020603050405020304" pitchFamily="18" charset="0"/>
              </a:rPr>
              <a:t>求解与应用</a:t>
            </a:r>
            <a:endParaRPr lang="zh-CN" altLang="en-US" b="1" dirty="0">
              <a:latin typeface="Times New Roman" panose="02020603050405020304" pitchFamily="18" charset="0"/>
              <a:cs typeface="Times New Roman" panose="02020603050405020304" pitchFamily="18" charset="0"/>
            </a:endParaRPr>
          </a:p>
        </p:txBody>
      </p:sp>
      <p:sp>
        <p:nvSpPr>
          <p:cNvPr id="33" name="矩形 32"/>
          <p:cNvSpPr/>
          <p:nvPr/>
        </p:nvSpPr>
        <p:spPr>
          <a:xfrm>
            <a:off x="5197890" y="2939524"/>
            <a:ext cx="2470454" cy="1263166"/>
          </a:xfrm>
          <a:prstGeom prst="rect">
            <a:avLst/>
          </a:prstGeom>
          <a:ln w="15875">
            <a:noFill/>
          </a:ln>
        </p:spPr>
        <p:txBody>
          <a:bodyPr wrap="square" lIns="68580" tIns="34290" rIns="68580" bIns="34290">
            <a:spAutoFit/>
          </a:bodyPr>
          <a:lstStyle/>
          <a:p>
            <a:pPr lvl="0">
              <a:lnSpc>
                <a:spcPct val="150000"/>
              </a:lnSpc>
              <a:defRPr/>
            </a:pPr>
            <a:r>
              <a:rPr lang="en-US" altLang="zh-CN" b="1" dirty="0">
                <a:latin typeface="Times New Roman" panose="02020603050405020304" pitchFamily="18" charset="0"/>
                <a:cs typeface="Times New Roman" panose="02020603050405020304" pitchFamily="18" charset="0"/>
              </a:rPr>
              <a:t>2.2.1 </a:t>
            </a:r>
            <a:r>
              <a:rPr lang="zh-CN" altLang="en-US" b="1" dirty="0">
                <a:latin typeface="Times New Roman" panose="02020603050405020304" pitchFamily="18" charset="0"/>
                <a:cs typeface="Times New Roman" panose="02020603050405020304" pitchFamily="18" charset="0"/>
              </a:rPr>
              <a:t>镜像法</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2.2.2 </a:t>
            </a:r>
            <a:r>
              <a:rPr lang="zh-CN" altLang="en-US" b="1" dirty="0">
                <a:latin typeface="Times New Roman" panose="02020603050405020304" pitchFamily="18" charset="0"/>
                <a:cs typeface="Times New Roman" panose="02020603050405020304" pitchFamily="18" charset="0"/>
              </a:rPr>
              <a:t>分离变量法</a:t>
            </a:r>
            <a:endParaRPr lang="en-US" altLang="zh-CN" b="1" dirty="0">
              <a:latin typeface="Times New Roman" panose="02020603050405020304" pitchFamily="18" charset="0"/>
              <a:cs typeface="Times New Roman" panose="02020603050405020304" pitchFamily="18" charset="0"/>
            </a:endParaRPr>
          </a:p>
          <a:p>
            <a:pPr lvl="0">
              <a:lnSpc>
                <a:spcPct val="150000"/>
              </a:lnSpc>
              <a:defRPr/>
            </a:pPr>
            <a:r>
              <a:rPr lang="en-US" altLang="zh-CN" b="1" dirty="0">
                <a:latin typeface="Times New Roman" panose="02020603050405020304" pitchFamily="18" charset="0"/>
                <a:cs typeface="Times New Roman" panose="02020603050405020304" pitchFamily="18" charset="0"/>
              </a:rPr>
              <a:t>2.2.3 </a:t>
            </a:r>
            <a:r>
              <a:rPr lang="zh-CN" altLang="en-US" b="1" dirty="0">
                <a:latin typeface="Times New Roman" panose="02020603050405020304" pitchFamily="18" charset="0"/>
                <a:cs typeface="Times New Roman" panose="02020603050405020304" pitchFamily="18" charset="0"/>
              </a:rPr>
              <a:t>有限差分法</a:t>
            </a:r>
            <a:endParaRPr lang="en-US" altLang="zh-CN" b="1" dirty="0">
              <a:latin typeface="Times New Roman" panose="02020603050405020304" pitchFamily="18" charset="0"/>
              <a:cs typeface="Times New Roman" panose="02020603050405020304" pitchFamily="18" charset="0"/>
            </a:endParaRPr>
          </a:p>
        </p:txBody>
      </p:sp>
      <p:sp>
        <p:nvSpPr>
          <p:cNvPr id="9" name="Shape 1452">
            <a:extLst>
              <a:ext uri="{FF2B5EF4-FFF2-40B4-BE49-F238E27FC236}">
                <a16:creationId xmlns:a16="http://schemas.microsoft.com/office/drawing/2014/main" id="{87375C46-372C-4613-AD53-DB4560839D1E}"/>
              </a:ext>
            </a:extLst>
          </p:cNvPr>
          <p:cNvSpPr/>
          <p:nvPr/>
        </p:nvSpPr>
        <p:spPr>
          <a:xfrm>
            <a:off x="2359263" y="1426408"/>
            <a:ext cx="1360179" cy="1503511"/>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0" name="Shape 1458">
            <a:extLst>
              <a:ext uri="{FF2B5EF4-FFF2-40B4-BE49-F238E27FC236}">
                <a16:creationId xmlns:a16="http://schemas.microsoft.com/office/drawing/2014/main" id="{E9344179-B9EB-4290-9D4E-F00D374D5AE4}"/>
              </a:ext>
            </a:extLst>
          </p:cNvPr>
          <p:cNvSpPr/>
          <p:nvPr/>
        </p:nvSpPr>
        <p:spPr>
          <a:xfrm>
            <a:off x="5225373" y="1400007"/>
            <a:ext cx="1360180" cy="1503511"/>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1" name="Shape 1460">
            <a:extLst>
              <a:ext uri="{FF2B5EF4-FFF2-40B4-BE49-F238E27FC236}">
                <a16:creationId xmlns:a16="http://schemas.microsoft.com/office/drawing/2014/main" id="{B6E04181-09C3-4D22-8D3E-257A5AF7A35D}"/>
              </a:ext>
            </a:extLst>
          </p:cNvPr>
          <p:cNvSpPr/>
          <p:nvPr/>
        </p:nvSpPr>
        <p:spPr>
          <a:xfrm>
            <a:off x="2464286" y="796364"/>
            <a:ext cx="1119915" cy="11066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nvGrpSpPr>
          <p:cNvPr id="12" name="Group 20">
            <a:extLst>
              <a:ext uri="{FF2B5EF4-FFF2-40B4-BE49-F238E27FC236}">
                <a16:creationId xmlns:a16="http://schemas.microsoft.com/office/drawing/2014/main" id="{10BDFA38-224B-4B6F-A922-E1FED30138B7}"/>
              </a:ext>
            </a:extLst>
          </p:cNvPr>
          <p:cNvGrpSpPr>
            <a:grpSpLocks/>
          </p:cNvGrpSpPr>
          <p:nvPr/>
        </p:nvGrpSpPr>
        <p:grpSpPr bwMode="auto">
          <a:xfrm>
            <a:off x="2552896" y="826518"/>
            <a:ext cx="259651" cy="312131"/>
            <a:chOff x="1369087" y="2088729"/>
            <a:chExt cx="474017" cy="474016"/>
          </a:xfrm>
        </p:grpSpPr>
        <p:sp>
          <p:nvSpPr>
            <p:cNvPr id="13" name="Shape 1463">
              <a:extLst>
                <a:ext uri="{FF2B5EF4-FFF2-40B4-BE49-F238E27FC236}">
                  <a16:creationId xmlns:a16="http://schemas.microsoft.com/office/drawing/2014/main" id="{E260E516-C691-4769-8C35-B43B390B4E8A}"/>
                </a:ext>
              </a:extLst>
            </p:cNvPr>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4" name="Shape 1464">
              <a:extLst>
                <a:ext uri="{FF2B5EF4-FFF2-40B4-BE49-F238E27FC236}">
                  <a16:creationId xmlns:a16="http://schemas.microsoft.com/office/drawing/2014/main" id="{0A80F5F4-97CE-4B5D-857C-733BE72F7A2C}"/>
                </a:ext>
              </a:extLst>
            </p:cNvPr>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sp>
        <p:nvSpPr>
          <p:cNvPr id="15" name="Shape 1471">
            <a:extLst>
              <a:ext uri="{FF2B5EF4-FFF2-40B4-BE49-F238E27FC236}">
                <a16:creationId xmlns:a16="http://schemas.microsoft.com/office/drawing/2014/main" id="{82B66EFF-680D-4BF2-B577-D6D90D382733}"/>
              </a:ext>
            </a:extLst>
          </p:cNvPr>
          <p:cNvSpPr/>
          <p:nvPr/>
        </p:nvSpPr>
        <p:spPr>
          <a:xfrm>
            <a:off x="5349444" y="771550"/>
            <a:ext cx="1115705" cy="1103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nvGrpSpPr>
          <p:cNvPr id="16" name="Group 40">
            <a:extLst>
              <a:ext uri="{FF2B5EF4-FFF2-40B4-BE49-F238E27FC236}">
                <a16:creationId xmlns:a16="http://schemas.microsoft.com/office/drawing/2014/main" id="{EFD8CFF7-87C0-4713-AC6E-5ED389A56A37}"/>
              </a:ext>
            </a:extLst>
          </p:cNvPr>
          <p:cNvGrpSpPr>
            <a:grpSpLocks/>
          </p:cNvGrpSpPr>
          <p:nvPr/>
        </p:nvGrpSpPr>
        <p:grpSpPr bwMode="auto">
          <a:xfrm>
            <a:off x="5281181" y="800117"/>
            <a:ext cx="314362" cy="310643"/>
            <a:chOff x="8994965" y="2088733"/>
            <a:chExt cx="474017" cy="474017"/>
          </a:xfrm>
        </p:grpSpPr>
        <p:sp>
          <p:nvSpPr>
            <p:cNvPr id="17" name="Shape 1476">
              <a:extLst>
                <a:ext uri="{FF2B5EF4-FFF2-40B4-BE49-F238E27FC236}">
                  <a16:creationId xmlns:a16="http://schemas.microsoft.com/office/drawing/2014/main" id="{8B836C70-D13D-40B1-ABAE-B88CC1FD5122}"/>
                </a:ext>
              </a:extLst>
            </p:cNvPr>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sp>
          <p:nvSpPr>
            <p:cNvPr id="18" name="Shape 1481">
              <a:extLst>
                <a:ext uri="{FF2B5EF4-FFF2-40B4-BE49-F238E27FC236}">
                  <a16:creationId xmlns:a16="http://schemas.microsoft.com/office/drawing/2014/main" id="{C28B06D8-3095-46C2-82B0-E1D3EF9DD641}"/>
                </a:ext>
              </a:extLst>
            </p:cNvPr>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3600" b="1" dirty="0">
                <a:ea typeface="微软雅黑" panose="020B0503020204020204" pitchFamily="34" charset="-122"/>
                <a:cs typeface="+mn-ea"/>
                <a:sym typeface="Arial" panose="020B0604020202020204" pitchFamily="34" charset="0"/>
              </a:endParaRPr>
            </a:p>
          </p:txBody>
        </p:sp>
      </p:grpSp>
      <p:sp>
        <p:nvSpPr>
          <p:cNvPr id="19" name="Text Placeholder 5">
            <a:extLst>
              <a:ext uri="{FF2B5EF4-FFF2-40B4-BE49-F238E27FC236}">
                <a16:creationId xmlns:a16="http://schemas.microsoft.com/office/drawing/2014/main" id="{20AA2D07-391E-4028-8594-93FAAD174CEB}"/>
              </a:ext>
            </a:extLst>
          </p:cNvPr>
          <p:cNvSpPr txBox="1">
            <a:spLocks/>
          </p:cNvSpPr>
          <p:nvPr/>
        </p:nvSpPr>
        <p:spPr>
          <a:xfrm>
            <a:off x="2647295" y="1240166"/>
            <a:ext cx="776169" cy="22418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2.1</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 Placeholder 6">
            <a:extLst>
              <a:ext uri="{FF2B5EF4-FFF2-40B4-BE49-F238E27FC236}">
                <a16:creationId xmlns:a16="http://schemas.microsoft.com/office/drawing/2014/main" id="{DF0003AD-9FB1-4A78-9B7F-071EC97E57C2}"/>
              </a:ext>
            </a:extLst>
          </p:cNvPr>
          <p:cNvSpPr txBox="1">
            <a:spLocks/>
          </p:cNvSpPr>
          <p:nvPr/>
        </p:nvSpPr>
        <p:spPr>
          <a:xfrm>
            <a:off x="2339752" y="1960246"/>
            <a:ext cx="1475763" cy="653064"/>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一维问题</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sp>
        <p:nvSpPr>
          <p:cNvPr id="21" name="Text Placeholder 5">
            <a:extLst>
              <a:ext uri="{FF2B5EF4-FFF2-40B4-BE49-F238E27FC236}">
                <a16:creationId xmlns:a16="http://schemas.microsoft.com/office/drawing/2014/main" id="{EE254F9A-AEEA-4843-B3B4-E7998BED9147}"/>
              </a:ext>
            </a:extLst>
          </p:cNvPr>
          <p:cNvSpPr txBox="1">
            <a:spLocks/>
          </p:cNvSpPr>
          <p:nvPr/>
        </p:nvSpPr>
        <p:spPr>
          <a:xfrm>
            <a:off x="5527615" y="1240166"/>
            <a:ext cx="722165" cy="224187"/>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2.2</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6">
            <a:extLst>
              <a:ext uri="{FF2B5EF4-FFF2-40B4-BE49-F238E27FC236}">
                <a16:creationId xmlns:a16="http://schemas.microsoft.com/office/drawing/2014/main" id="{213797EA-4889-4968-9A14-B671997B8314}"/>
              </a:ext>
            </a:extLst>
          </p:cNvPr>
          <p:cNvSpPr txBox="1">
            <a:spLocks/>
          </p:cNvSpPr>
          <p:nvPr/>
        </p:nvSpPr>
        <p:spPr>
          <a:xfrm>
            <a:off x="5292080" y="1990694"/>
            <a:ext cx="1239596" cy="653064"/>
          </a:xfrm>
          <a:prstGeom prst="rect">
            <a:avLst/>
          </a:prstGeom>
        </p:spPr>
        <p:txBody>
          <a:bodyPr lIns="0" tIns="0" rIns="0" bIns="0" anchor="ct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高维问题</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pic>
        <p:nvPicPr>
          <p:cNvPr id="24" name="Picture 22" descr="u=2454598576,2208575018&amp;fm=26&amp;gp=0">
            <a:extLst>
              <a:ext uri="{FF2B5EF4-FFF2-40B4-BE49-F238E27FC236}">
                <a16:creationId xmlns:a16="http://schemas.microsoft.com/office/drawing/2014/main" id="{E2D5DDA8-538C-4ECD-B052-2F44F67FF5CD}"/>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4644008" y="3795886"/>
            <a:ext cx="283418" cy="39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descr="3D勾图片素材 创意图片">
            <a:extLst>
              <a:ext uri="{FF2B5EF4-FFF2-40B4-BE49-F238E27FC236}">
                <a16:creationId xmlns:a16="http://schemas.microsoft.com/office/drawing/2014/main" id="{2FEEF729-0E8F-4A03-A0E0-8933A876D9C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580589" y="3019938"/>
            <a:ext cx="351451" cy="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descr="3D勾图片素材 创意图片">
            <a:extLst>
              <a:ext uri="{FF2B5EF4-FFF2-40B4-BE49-F238E27FC236}">
                <a16:creationId xmlns:a16="http://schemas.microsoft.com/office/drawing/2014/main" id="{2FEEF729-0E8F-4A03-A0E0-8933A876D9C5}"/>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580589" y="3399278"/>
            <a:ext cx="351451" cy="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89574495"/>
      </p:ext>
    </p:extLst>
  </p:cSld>
  <p:clrMapOvr>
    <a:masterClrMapping/>
  </p:clrMapOvr>
  <mc:AlternateContent xmlns:mc="http://schemas.openxmlformats.org/markup-compatibility/2006" xmlns:p14="http://schemas.microsoft.com/office/powerpoint/2010/main">
    <mc:Choice Requires="p14">
      <p:transition spd="slow" p14:dur="2000" advTm="35492"/>
    </mc:Choice>
    <mc:Fallback xmlns="">
      <p:transition spd="slow" advTm="354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2D03C6-0CF4-4F8F-A54C-D5A477D73075}"/>
              </a:ext>
            </a:extLst>
          </p:cNvPr>
          <p:cNvSpPr/>
          <p:nvPr/>
        </p:nvSpPr>
        <p:spPr>
          <a:xfrm>
            <a:off x="1115616" y="412671"/>
            <a:ext cx="4717032" cy="461665"/>
          </a:xfrm>
          <a:prstGeom prst="rect">
            <a:avLst/>
          </a:prstGeom>
        </p:spPr>
        <p:txBody>
          <a:bodyPr wrap="square">
            <a:spAutoFit/>
          </a:bodyPr>
          <a:lstStyle/>
          <a:p>
            <a:pPr marL="457200" indent="-457200">
              <a:buClr>
                <a:schemeClr val="accent1"/>
              </a:buClr>
              <a:buFont typeface="+mj-ea"/>
              <a:buAutoNum type="circleNumDbPlain" startAt="4"/>
            </a:pPr>
            <a:r>
              <a:rPr lang="zh-CN" altLang="en-US" sz="2400" b="1" dirty="0">
                <a:latin typeface="Times New Roman" panose="02020603050405020304" pitchFamily="18" charset="0"/>
                <a:cs typeface="Times New Roman" panose="02020603050405020304" pitchFamily="18" charset="0"/>
              </a:rPr>
              <a:t>基于</a:t>
            </a:r>
            <a:r>
              <a:rPr lang="zh-CN" altLang="en-US" sz="2400" b="1" dirty="0">
                <a:latin typeface="宋体" panose="02010600030101010101" pitchFamily="2" charset="-122"/>
              </a:rPr>
              <a:t>磁矢位泊松方程的方法</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2750934058"/>
              </p:ext>
            </p:extLst>
          </p:nvPr>
        </p:nvGraphicFramePr>
        <p:xfrm>
          <a:off x="3298825" y="1130300"/>
          <a:ext cx="1978025" cy="430213"/>
        </p:xfrm>
        <a:graphic>
          <a:graphicData uri="http://schemas.openxmlformats.org/presentationml/2006/ole">
            <mc:AlternateContent xmlns:mc="http://schemas.openxmlformats.org/markup-compatibility/2006">
              <mc:Choice xmlns:v="urn:schemas-microsoft-com:vml" Requires="v">
                <p:oleObj name="Equation" r:id="rId2" imgW="1117440" imgH="241200" progId="Equation.DSMT4">
                  <p:embed/>
                </p:oleObj>
              </mc:Choice>
              <mc:Fallback>
                <p:oleObj name="Equation" r:id="rId2" imgW="1117440" imgH="241200" progId="Equation.DSMT4">
                  <p:embed/>
                  <p:pic>
                    <p:nvPicPr>
                      <p:cNvPr id="3" name="对象 2">
                        <a:extLst>
                          <a:ext uri="{FF2B5EF4-FFF2-40B4-BE49-F238E27FC236}">
                            <a16:creationId xmlns:a16="http://schemas.microsoft.com/office/drawing/2014/main" id="{9081B358-5862-4CFB-8F02-47579C188101}"/>
                          </a:ext>
                        </a:extLst>
                      </p:cNvPr>
                      <p:cNvPicPr/>
                      <p:nvPr/>
                    </p:nvPicPr>
                    <p:blipFill>
                      <a:blip r:embed="rId3"/>
                      <a:stretch>
                        <a:fillRect/>
                      </a:stretch>
                    </p:blipFill>
                    <p:spPr>
                      <a:xfrm>
                        <a:off x="3298825" y="1130300"/>
                        <a:ext cx="1978025" cy="430213"/>
                      </a:xfrm>
                      <a:prstGeom prst="rect">
                        <a:avLst/>
                      </a:prstGeom>
                    </p:spPr>
                  </p:pic>
                </p:oleObj>
              </mc:Fallback>
            </mc:AlternateContent>
          </a:graphicData>
        </a:graphic>
      </p:graphicFrame>
      <p:grpSp>
        <p:nvGrpSpPr>
          <p:cNvPr id="5" name="组合 4"/>
          <p:cNvGrpSpPr/>
          <p:nvPr/>
        </p:nvGrpSpPr>
        <p:grpSpPr>
          <a:xfrm>
            <a:off x="539552" y="2035800"/>
            <a:ext cx="8136904" cy="2552174"/>
            <a:chOff x="755576" y="3980016"/>
            <a:chExt cx="8041987" cy="2552174"/>
          </a:xfrm>
        </p:grpSpPr>
        <p:sp>
          <p:nvSpPr>
            <p:cNvPr id="6" name="矩形 5"/>
            <p:cNvSpPr/>
            <p:nvPr/>
          </p:nvSpPr>
          <p:spPr>
            <a:xfrm>
              <a:off x="1609592" y="3980016"/>
              <a:ext cx="7187971" cy="2552174"/>
            </a:xfrm>
            <a:prstGeom prst="rect">
              <a:avLst/>
            </a:prstGeom>
          </p:spPr>
          <p:txBody>
            <a:bodyPr wrap="square">
              <a:spAutoFit/>
            </a:bodyPr>
            <a:lstStyle/>
            <a:p>
              <a:pPr>
                <a:lnSpc>
                  <a:spcPct val="150000"/>
                </a:lnSpc>
                <a:spcBef>
                  <a:spcPts val="600"/>
                </a:spcBef>
                <a:spcAft>
                  <a:spcPts val="600"/>
                </a:spcAft>
              </a:pPr>
              <a:r>
                <a:rPr lang="zh-CN" altLang="en-US" sz="2200" b="1" dirty="0">
                  <a:solidFill>
                    <a:srgbClr val="F87A24"/>
                  </a:solidFill>
                </a:rPr>
                <a:t>与安培定律微分方程类似，应用磁矢位泊松方程可方便求得一维恒定磁场问题的解析闭合形式解答。对于二维或三维问题，在简单边界条件下，如所给问题的所有边界面均为一个坐标系统中的坐标面，这时可以应用分离变量法求得用无穷级数表示的解析解答。</a:t>
              </a:r>
              <a:endParaRPr lang="zh-CN" altLang="en-US" sz="2200" b="1" dirty="0">
                <a:solidFill>
                  <a:srgbClr val="F87A24"/>
                </a:solidFill>
                <a:latin typeface="+mn-ea"/>
                <a:cs typeface="Times New Roman" panose="02020603050405020304" pitchFamily="18" charset="0"/>
              </a:endParaRPr>
            </a:p>
          </p:txBody>
        </p:sp>
        <p:sp>
          <p:nvSpPr>
            <p:cNvPr id="7" name="动作按钮: 信息 6">
              <a:hlinkClick r:id="" action="ppaction://noaction" highlightClick="1"/>
            </p:cNvPr>
            <p:cNvSpPr/>
            <p:nvPr/>
          </p:nvSpPr>
          <p:spPr>
            <a:xfrm>
              <a:off x="755576"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spTree>
    <p:extLst>
      <p:ext uri="{BB962C8B-B14F-4D97-AF65-F5344CB8AC3E}">
        <p14:creationId xmlns:p14="http://schemas.microsoft.com/office/powerpoint/2010/main" val="16957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172BB1-CB60-4912-8CB0-453DECAFF795}"/>
              </a:ext>
            </a:extLst>
          </p:cNvPr>
          <p:cNvSpPr/>
          <p:nvPr/>
        </p:nvSpPr>
        <p:spPr>
          <a:xfrm>
            <a:off x="611560" y="1077580"/>
            <a:ext cx="7776864" cy="2862322"/>
          </a:xfrm>
          <a:prstGeom prst="rect">
            <a:avLst/>
          </a:prstGeom>
        </p:spPr>
        <p:txBody>
          <a:bodyPr wrap="square">
            <a:spAutoFit/>
          </a:bodyPr>
          <a:lstStyle/>
          <a:p>
            <a:pPr marL="342900" indent="-342900">
              <a:lnSpc>
                <a:spcPct val="150000"/>
              </a:lnSpc>
              <a:buClr>
                <a:srgbClr val="F87A24"/>
              </a:buClr>
              <a:buFont typeface="Freestyle Script" panose="030804020302050B0404" pitchFamily="66" charset="0"/>
              <a:buChar char="◊"/>
            </a:pPr>
            <a:r>
              <a:rPr lang="zh-CN" altLang="en-US" sz="2000" b="1" dirty="0"/>
              <a:t>坐标系建立：所建坐标系应充分体现问题的对称性。</a:t>
            </a:r>
            <a:endParaRPr lang="en-US" altLang="zh-CN" sz="2000" b="1" dirty="0"/>
          </a:p>
          <a:p>
            <a:pPr marL="342900" indent="-342900">
              <a:lnSpc>
                <a:spcPct val="150000"/>
              </a:lnSpc>
              <a:buClr>
                <a:srgbClr val="F87A24"/>
              </a:buClr>
              <a:buFont typeface="Freestyle Script" panose="030804020302050B0404" pitchFamily="66" charset="0"/>
              <a:buChar char="◊"/>
            </a:pPr>
            <a:r>
              <a:rPr lang="zh-CN" altLang="en-US" sz="2000" b="1" dirty="0"/>
              <a:t>一维性分析：</a:t>
            </a:r>
            <a:r>
              <a:rPr lang="zh-CN" altLang="zh-CN" sz="2000" b="1" dirty="0"/>
              <a:t>根据问题的对称性和所给的激励情况，合理假设并给出</a:t>
            </a:r>
            <a:endParaRPr lang="en-US" altLang="zh-CN" sz="2000" b="1" dirty="0"/>
          </a:p>
          <a:p>
            <a:pPr marL="342900" indent="-342900">
              <a:lnSpc>
                <a:spcPct val="150000"/>
              </a:lnSpc>
              <a:buClr>
                <a:srgbClr val="F87A24"/>
              </a:buClr>
              <a:buFont typeface="Freestyle Script" panose="030804020302050B0404" pitchFamily="66" charset="0"/>
              <a:buChar char="◊"/>
            </a:pPr>
            <a:r>
              <a:rPr lang="zh-CN" altLang="zh-CN" sz="2000" b="1" dirty="0"/>
              <a:t>泊松方程求解</a:t>
            </a:r>
            <a:r>
              <a:rPr lang="zh-CN" altLang="en-US" sz="2000" b="1" dirty="0"/>
              <a:t>：</a:t>
            </a:r>
            <a:r>
              <a:rPr lang="zh-CN" altLang="zh-CN" sz="2000" b="1" dirty="0"/>
              <a:t>将</a:t>
            </a:r>
            <a:r>
              <a:rPr lang="zh-CN" altLang="en-US" sz="2000" b="1" dirty="0"/>
              <a:t>磁矢位</a:t>
            </a:r>
            <a:r>
              <a:rPr lang="zh-CN" altLang="zh-CN" sz="2000" b="1" dirty="0"/>
              <a:t>一维表达式代入泊松方程，得到一个可解析求解的一元函数微分方程。最后通过边界条件求出给定边值问题的唯一解析解答。</a:t>
            </a:r>
          </a:p>
        </p:txBody>
      </p:sp>
      <p:sp>
        <p:nvSpPr>
          <p:cNvPr id="3" name="矩形 2"/>
          <p:cNvSpPr/>
          <p:nvPr/>
        </p:nvSpPr>
        <p:spPr>
          <a:xfrm>
            <a:off x="395536" y="483518"/>
            <a:ext cx="8280920" cy="430887"/>
          </a:xfrm>
          <a:prstGeom prst="rect">
            <a:avLst/>
          </a:prstGeom>
        </p:spPr>
        <p:txBody>
          <a:bodyPr wrap="square">
            <a:spAutoFit/>
          </a:bodyPr>
          <a:lstStyle/>
          <a:p>
            <a:r>
              <a:rPr lang="zh-CN" altLang="zh-CN" sz="2200" b="1" dirty="0">
                <a:cs typeface="Times New Roman" panose="02020603050405020304" pitchFamily="18" charset="0"/>
              </a:rPr>
              <a:t>应用</a:t>
            </a:r>
            <a:r>
              <a:rPr lang="zh-CN" altLang="en-US" sz="2200" b="1" dirty="0">
                <a:cs typeface="Times New Roman" panose="02020603050405020304" pitchFamily="18" charset="0"/>
              </a:rPr>
              <a:t>磁矢位泊松方程</a:t>
            </a:r>
            <a:r>
              <a:rPr lang="zh-CN" altLang="zh-CN" sz="2200" b="1" dirty="0">
                <a:cs typeface="Times New Roman" panose="02020603050405020304" pitchFamily="18" charset="0"/>
              </a:rPr>
              <a:t>解析求解一维静电场问题的步骤如下：</a:t>
            </a:r>
          </a:p>
        </p:txBody>
      </p:sp>
      <p:graphicFrame>
        <p:nvGraphicFramePr>
          <p:cNvPr id="4" name="对象 3"/>
          <p:cNvGraphicFramePr>
            <a:graphicFrameLocks noChangeAspect="1"/>
          </p:cNvGraphicFramePr>
          <p:nvPr>
            <p:extLst>
              <p:ext uri="{D42A27DB-BD31-4B8C-83A1-F6EECF244321}">
                <p14:modId xmlns:p14="http://schemas.microsoft.com/office/powerpoint/2010/main" val="840513009"/>
              </p:ext>
            </p:extLst>
          </p:nvPr>
        </p:nvGraphicFramePr>
        <p:xfrm>
          <a:off x="1619969" y="2117154"/>
          <a:ext cx="1439863" cy="382588"/>
        </p:xfrm>
        <a:graphic>
          <a:graphicData uri="http://schemas.openxmlformats.org/presentationml/2006/ole">
            <mc:AlternateContent xmlns:mc="http://schemas.openxmlformats.org/markup-compatibility/2006">
              <mc:Choice xmlns:v="urn:schemas-microsoft-com:vml" Requires="v">
                <p:oleObj name="Equation" r:id="rId2" imgW="952200" imgH="253800" progId="Equation.DSMT4">
                  <p:embed/>
                </p:oleObj>
              </mc:Choice>
              <mc:Fallback>
                <p:oleObj name="Equation" r:id="rId2" imgW="952200" imgH="253800" progId="Equation.DSMT4">
                  <p:embed/>
                  <p:pic>
                    <p:nvPicPr>
                      <p:cNvPr id="0" name=""/>
                      <p:cNvPicPr/>
                      <p:nvPr/>
                    </p:nvPicPr>
                    <p:blipFill>
                      <a:blip r:embed="rId3"/>
                      <a:stretch>
                        <a:fillRect/>
                      </a:stretch>
                    </p:blipFill>
                    <p:spPr>
                      <a:xfrm>
                        <a:off x="1619969" y="2117154"/>
                        <a:ext cx="1439863" cy="382588"/>
                      </a:xfrm>
                      <a:prstGeom prst="rect">
                        <a:avLst/>
                      </a:prstGeom>
                    </p:spPr>
                  </p:pic>
                </p:oleObj>
              </mc:Fallback>
            </mc:AlternateContent>
          </a:graphicData>
        </a:graphic>
      </p:graphicFrame>
    </p:spTree>
    <p:extLst>
      <p:ext uri="{BB962C8B-B14F-4D97-AF65-F5344CB8AC3E}">
        <p14:creationId xmlns:p14="http://schemas.microsoft.com/office/powerpoint/2010/main" val="3407219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163C9058-F570-44F5-94B7-FA69DBDAD111}"/>
              </a:ext>
            </a:extLst>
          </p:cNvPr>
          <p:cNvSpPr txBox="1">
            <a:spLocks noChangeArrowheads="1"/>
          </p:cNvSpPr>
          <p:nvPr/>
        </p:nvSpPr>
        <p:spPr bwMode="auto">
          <a:xfrm>
            <a:off x="35496" y="88052"/>
            <a:ext cx="90364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空气中一无限长圆柱体导线，其磁导率为</a:t>
            </a:r>
            <a:r>
              <a:rPr kumimoji="1" lang="zh-CN" altLang="en-US" sz="220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，半径为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a</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，通过直流</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I</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，求导线内外的磁矢位、磁感应强度、磁化强度矢量和磁化电流。</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20" name="矩形 19">
            <a:extLst>
              <a:ext uri="{FF2B5EF4-FFF2-40B4-BE49-F238E27FC236}">
                <a16:creationId xmlns:a16="http://schemas.microsoft.com/office/drawing/2014/main" id="{29939331-4BC3-4CC8-A4E5-5139806721E0}"/>
              </a:ext>
            </a:extLst>
          </p:cNvPr>
          <p:cNvSpPr/>
          <p:nvPr/>
        </p:nvSpPr>
        <p:spPr>
          <a:xfrm>
            <a:off x="640884" y="1275606"/>
            <a:ext cx="61926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1</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b="1" dirty="0"/>
              <a:t>坐标系建立：</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建立与导线共轴的圆柱坐标系。</a:t>
            </a:r>
            <a:endParaRPr lang="zh-CN" altLang="en-US" sz="2000" dirty="0"/>
          </a:p>
        </p:txBody>
      </p:sp>
      <p:sp>
        <p:nvSpPr>
          <p:cNvPr id="27" name="矩形 26">
            <a:extLst>
              <a:ext uri="{FF2B5EF4-FFF2-40B4-BE49-F238E27FC236}">
                <a16:creationId xmlns:a16="http://schemas.microsoft.com/office/drawing/2014/main" id="{86922D53-BD65-4E3F-A985-0069F4927DD8}"/>
              </a:ext>
            </a:extLst>
          </p:cNvPr>
          <p:cNvSpPr/>
          <p:nvPr/>
        </p:nvSpPr>
        <p:spPr>
          <a:xfrm>
            <a:off x="179512" y="1275606"/>
            <a:ext cx="864096" cy="553998"/>
          </a:xfrm>
          <a:prstGeom prst="rect">
            <a:avLst/>
          </a:prstGeom>
        </p:spPr>
        <p:txBody>
          <a:bodyPr wrap="square">
            <a:spAutoFit/>
          </a:bodyPr>
          <a:lstStyle/>
          <a:p>
            <a:pPr>
              <a:lnSpc>
                <a:spcPct val="150000"/>
              </a:lnSpc>
            </a:pPr>
            <a:r>
              <a:rPr kumimoji="1" lang="zh-CN" altLang="en-US" sz="2000" b="1" dirty="0">
                <a:latin typeface="Times New Roman" panose="02020603050405020304" pitchFamily="18" charset="0"/>
                <a:cs typeface="Times New Roman" panose="02020603050405020304" pitchFamily="18" charset="0"/>
              </a:rPr>
              <a:t>解</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2000" dirty="0"/>
          </a:p>
        </p:txBody>
      </p:sp>
      <p:sp>
        <p:nvSpPr>
          <p:cNvPr id="35" name="矩形 34">
            <a:extLst>
              <a:ext uri="{FF2B5EF4-FFF2-40B4-BE49-F238E27FC236}">
                <a16:creationId xmlns:a16="http://schemas.microsoft.com/office/drawing/2014/main" id="{E06D73CE-A9BE-4DBC-BBA9-29323CE30D81}"/>
              </a:ext>
            </a:extLst>
          </p:cNvPr>
          <p:cNvSpPr/>
          <p:nvPr/>
        </p:nvSpPr>
        <p:spPr>
          <a:xfrm>
            <a:off x="640884" y="1779662"/>
            <a:ext cx="62646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kumimoji="1" lang="zh-CN" altLang="en-US" sz="2000" b="1" dirty="0">
                <a:latin typeface="Times New Roman" panose="02020603050405020304" pitchFamily="18" charset="0"/>
                <a:cs typeface="Times New Roman" panose="02020603050405020304" pitchFamily="18" charset="0"/>
              </a:rPr>
              <a:t>（</a:t>
            </a:r>
            <a:r>
              <a:rPr kumimoji="1" lang="en-US" altLang="zh-CN" sz="2000" b="1" dirty="0">
                <a:latin typeface="Times New Roman" panose="02020603050405020304" pitchFamily="18" charset="0"/>
                <a:cs typeface="Times New Roman" panose="02020603050405020304" pitchFamily="18" charset="0"/>
              </a:rPr>
              <a:t>2</a:t>
            </a:r>
            <a:r>
              <a:rPr kumimoji="1" lang="zh-CN" altLang="en-US" sz="2000" b="1" dirty="0">
                <a:latin typeface="Times New Roman" panose="02020603050405020304" pitchFamily="18" charset="0"/>
                <a:cs typeface="Times New Roman" panose="02020603050405020304" pitchFamily="18" charset="0"/>
              </a:rPr>
              <a:t>）</a:t>
            </a:r>
            <a:r>
              <a:rPr lang="zh-CN" altLang="en-US" sz="2000" b="1" dirty="0"/>
              <a:t>一维性分析：</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由于轴对称性，设</a:t>
            </a:r>
            <a:endParaRPr lang="zh-CN" altLang="en-US" sz="2000" dirty="0"/>
          </a:p>
        </p:txBody>
      </p:sp>
      <p:graphicFrame>
        <p:nvGraphicFramePr>
          <p:cNvPr id="36" name="对象 35"/>
          <p:cNvGraphicFramePr>
            <a:graphicFrameLocks noChangeAspect="1"/>
          </p:cNvGraphicFramePr>
          <p:nvPr>
            <p:extLst>
              <p:ext uri="{D42A27DB-BD31-4B8C-83A1-F6EECF244321}">
                <p14:modId xmlns:p14="http://schemas.microsoft.com/office/powerpoint/2010/main" val="1381484783"/>
              </p:ext>
            </p:extLst>
          </p:nvPr>
        </p:nvGraphicFramePr>
        <p:xfrm>
          <a:off x="2811438" y="2427734"/>
          <a:ext cx="3560762" cy="903288"/>
        </p:xfrm>
        <a:graphic>
          <a:graphicData uri="http://schemas.openxmlformats.org/presentationml/2006/ole">
            <mc:AlternateContent xmlns:mc="http://schemas.openxmlformats.org/markup-compatibility/2006">
              <mc:Choice xmlns:v="urn:schemas-microsoft-com:vml" Requires="v">
                <p:oleObj name="Equation" r:id="rId3" imgW="2145960" imgH="545760" progId="Equation.DSMT4">
                  <p:embed/>
                </p:oleObj>
              </mc:Choice>
              <mc:Fallback>
                <p:oleObj name="Equation" r:id="rId3" imgW="2145960" imgH="545760" progId="Equation.DSMT4">
                  <p:embed/>
                  <p:pic>
                    <p:nvPicPr>
                      <p:cNvPr id="4" name="对象 3"/>
                      <p:cNvPicPr/>
                      <p:nvPr/>
                    </p:nvPicPr>
                    <p:blipFill>
                      <a:blip r:embed="rId4"/>
                      <a:stretch>
                        <a:fillRect/>
                      </a:stretch>
                    </p:blipFill>
                    <p:spPr>
                      <a:xfrm>
                        <a:off x="2811438" y="2427734"/>
                        <a:ext cx="3560762" cy="903288"/>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E06D73CE-A9BE-4DBC-BBA9-29323CE30D81}"/>
              </a:ext>
            </a:extLst>
          </p:cNvPr>
          <p:cNvSpPr/>
          <p:nvPr/>
        </p:nvSpPr>
        <p:spPr>
          <a:xfrm>
            <a:off x="1331640" y="3723878"/>
            <a:ext cx="158417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kumimoji="1" lang="zh-CN" altLang="en-US" sz="2000" b="1" dirty="0">
                <a:latin typeface="Times New Roman" panose="02020603050405020304" pitchFamily="18" charset="0"/>
                <a:cs typeface="Times New Roman" panose="02020603050405020304" pitchFamily="18" charset="0"/>
              </a:rPr>
              <a:t>另外</a:t>
            </a:r>
            <a:endParaRPr lang="zh-CN" altLang="en-US" sz="2000" dirty="0"/>
          </a:p>
        </p:txBody>
      </p:sp>
      <p:graphicFrame>
        <p:nvGraphicFramePr>
          <p:cNvPr id="38" name="对象 37"/>
          <p:cNvGraphicFramePr>
            <a:graphicFrameLocks noChangeAspect="1"/>
          </p:cNvGraphicFramePr>
          <p:nvPr>
            <p:extLst>
              <p:ext uri="{D42A27DB-BD31-4B8C-83A1-F6EECF244321}">
                <p14:modId xmlns:p14="http://schemas.microsoft.com/office/powerpoint/2010/main" val="674963613"/>
              </p:ext>
            </p:extLst>
          </p:nvPr>
        </p:nvGraphicFramePr>
        <p:xfrm>
          <a:off x="3573388" y="3700438"/>
          <a:ext cx="1790700" cy="671512"/>
        </p:xfrm>
        <a:graphic>
          <a:graphicData uri="http://schemas.openxmlformats.org/presentationml/2006/ole">
            <mc:AlternateContent xmlns:mc="http://schemas.openxmlformats.org/markup-compatibility/2006">
              <mc:Choice xmlns:v="urn:schemas-microsoft-com:vml" Requires="v">
                <p:oleObj name="Equation" r:id="rId5" imgW="1079280" imgH="406080" progId="Equation.DSMT4">
                  <p:embed/>
                </p:oleObj>
              </mc:Choice>
              <mc:Fallback>
                <p:oleObj name="Equation" r:id="rId5" imgW="1079280" imgH="406080" progId="Equation.DSMT4">
                  <p:embed/>
                  <p:pic>
                    <p:nvPicPr>
                      <p:cNvPr id="36" name="对象 35"/>
                      <p:cNvPicPr/>
                      <p:nvPr/>
                    </p:nvPicPr>
                    <p:blipFill>
                      <a:blip r:embed="rId6"/>
                      <a:stretch>
                        <a:fillRect/>
                      </a:stretch>
                    </p:blipFill>
                    <p:spPr>
                      <a:xfrm>
                        <a:off x="3573388" y="3700438"/>
                        <a:ext cx="1790700" cy="671512"/>
                      </a:xfrm>
                      <a:prstGeom prst="rect">
                        <a:avLst/>
                      </a:prstGeom>
                    </p:spPr>
                  </p:pic>
                </p:oleObj>
              </mc:Fallback>
            </mc:AlternateContent>
          </a:graphicData>
        </a:graphic>
      </p:graphicFrame>
    </p:spTree>
    <p:extLst>
      <p:ext uri="{BB962C8B-B14F-4D97-AF65-F5344CB8AC3E}">
        <p14:creationId xmlns:p14="http://schemas.microsoft.com/office/powerpoint/2010/main" val="286088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par>
                                <p:cTn id="13" presetID="22" presetClass="entr" presetSubtype="1"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par>
                                <p:cTn id="21" presetID="22" presetClass="entr" presetSubtype="1"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up)">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5"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2BC3211-11F2-4E29-9E52-2412A6C15D8A}"/>
              </a:ext>
            </a:extLst>
          </p:cNvPr>
          <p:cNvSpPr/>
          <p:nvPr/>
        </p:nvSpPr>
        <p:spPr>
          <a:xfrm>
            <a:off x="539552" y="123478"/>
            <a:ext cx="61101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000" b="1" dirty="0">
                <a:latin typeface="Times New Roman" panose="02020603050405020304" pitchFamily="18" charset="0"/>
                <a:cs typeface="Times New Roman" panose="02020603050405020304" pitchFamily="18" charset="0"/>
                <a:sym typeface="Wingdings" panose="05000000000000000000" pitchFamily="2" charset="2"/>
              </a:rPr>
              <a:t>3</a:t>
            </a:r>
            <a:r>
              <a:rPr kumimoji="1" lang="zh-CN" altLang="en-US" sz="2000" b="1" dirty="0">
                <a:latin typeface="Times New Roman" panose="02020603050405020304" pitchFamily="18" charset="0"/>
                <a:cs typeface="Times New Roman" panose="02020603050405020304" pitchFamily="18" charset="0"/>
                <a:sym typeface="Wingdings" panose="05000000000000000000" pitchFamily="2" charset="2"/>
              </a:rPr>
              <a:t>）泊松方程求解：</a:t>
            </a:r>
            <a:endParaRPr kumimoji="1" lang="zh-CN" altLang="en-US" sz="2000" b="1" dirty="0">
              <a:latin typeface="Times New Roman" panose="02020603050405020304" pitchFamily="18" charset="0"/>
              <a:cs typeface="Times New Roman" panose="02020603050405020304" pitchFamily="18" charset="0"/>
            </a:endParaRPr>
          </a:p>
        </p:txBody>
      </p:sp>
      <p:graphicFrame>
        <p:nvGraphicFramePr>
          <p:cNvPr id="19" name="对象 18">
            <a:extLst>
              <a:ext uri="{FF2B5EF4-FFF2-40B4-BE49-F238E27FC236}">
                <a16:creationId xmlns:a16="http://schemas.microsoft.com/office/drawing/2014/main" id="{8F8428EA-4622-424D-9815-814FF5D50793}"/>
              </a:ext>
            </a:extLst>
          </p:cNvPr>
          <p:cNvGraphicFramePr>
            <a:graphicFrameLocks noChangeAspect="1"/>
          </p:cNvGraphicFramePr>
          <p:nvPr>
            <p:extLst>
              <p:ext uri="{D42A27DB-BD31-4B8C-83A1-F6EECF244321}">
                <p14:modId xmlns:p14="http://schemas.microsoft.com/office/powerpoint/2010/main" val="1559048632"/>
              </p:ext>
            </p:extLst>
          </p:nvPr>
        </p:nvGraphicFramePr>
        <p:xfrm>
          <a:off x="3275856" y="123478"/>
          <a:ext cx="4540250" cy="1625600"/>
        </p:xfrm>
        <a:graphic>
          <a:graphicData uri="http://schemas.openxmlformats.org/presentationml/2006/ole">
            <mc:AlternateContent xmlns:mc="http://schemas.openxmlformats.org/markup-compatibility/2006">
              <mc:Choice xmlns:v="urn:schemas-microsoft-com:vml" Requires="v">
                <p:oleObj name="Equation" r:id="rId2" imgW="2616120" imgH="939600" progId="Equation.DSMT4">
                  <p:embed/>
                </p:oleObj>
              </mc:Choice>
              <mc:Fallback>
                <p:oleObj name="Equation" r:id="rId2" imgW="2616120" imgH="939600" progId="Equation.DSMT4">
                  <p:embed/>
                  <p:pic>
                    <p:nvPicPr>
                      <p:cNvPr id="19" name="对象 18">
                        <a:extLst>
                          <a:ext uri="{FF2B5EF4-FFF2-40B4-BE49-F238E27FC236}">
                            <a16:creationId xmlns:a16="http://schemas.microsoft.com/office/drawing/2014/main" id="{8F8428EA-4622-424D-9815-814FF5D50793}"/>
                          </a:ext>
                        </a:extLst>
                      </p:cNvPr>
                      <p:cNvPicPr/>
                      <p:nvPr/>
                    </p:nvPicPr>
                    <p:blipFill>
                      <a:blip r:embed="rId3"/>
                      <a:stretch>
                        <a:fillRect/>
                      </a:stretch>
                    </p:blipFill>
                    <p:spPr>
                      <a:xfrm>
                        <a:off x="3275856" y="123478"/>
                        <a:ext cx="4540250" cy="162560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4071344646"/>
              </p:ext>
            </p:extLst>
          </p:nvPr>
        </p:nvGraphicFramePr>
        <p:xfrm>
          <a:off x="3059832" y="1779662"/>
          <a:ext cx="3079750" cy="1131888"/>
        </p:xfrm>
        <a:graphic>
          <a:graphicData uri="http://schemas.openxmlformats.org/presentationml/2006/ole">
            <mc:AlternateContent xmlns:mc="http://schemas.openxmlformats.org/markup-compatibility/2006">
              <mc:Choice xmlns:v="urn:schemas-microsoft-com:vml" Requires="v">
                <p:oleObj name="Equation" r:id="rId4" imgW="1726920" imgH="634680" progId="Equation.DSMT4">
                  <p:embed/>
                </p:oleObj>
              </mc:Choice>
              <mc:Fallback>
                <p:oleObj name="Equation" r:id="rId4" imgW="1726920" imgH="634680" progId="Equation.DSMT4">
                  <p:embed/>
                  <p:pic>
                    <p:nvPicPr>
                      <p:cNvPr id="22" name="对象 21">
                        <a:extLst>
                          <a:ext uri="{FF2B5EF4-FFF2-40B4-BE49-F238E27FC236}">
                            <a16:creationId xmlns:a16="http://schemas.microsoft.com/office/drawing/2014/main" id="{967840B4-DB89-4134-8041-04FD0A021670}"/>
                          </a:ext>
                        </a:extLst>
                      </p:cNvPr>
                      <p:cNvPicPr/>
                      <p:nvPr/>
                    </p:nvPicPr>
                    <p:blipFill>
                      <a:blip r:embed="rId5"/>
                      <a:stretch>
                        <a:fillRect/>
                      </a:stretch>
                    </p:blipFill>
                    <p:spPr>
                      <a:xfrm>
                        <a:off x="3059832" y="1779662"/>
                        <a:ext cx="3079750" cy="1131888"/>
                      </a:xfrm>
                      <a:prstGeom prst="rect">
                        <a:avLst/>
                      </a:prstGeom>
                    </p:spPr>
                  </p:pic>
                </p:oleObj>
              </mc:Fallback>
            </mc:AlternateContent>
          </a:graphicData>
        </a:graphic>
      </p:graphicFrame>
      <p:sp>
        <p:nvSpPr>
          <p:cNvPr id="17" name="矩形 16"/>
          <p:cNvSpPr/>
          <p:nvPr/>
        </p:nvSpPr>
        <p:spPr>
          <a:xfrm>
            <a:off x="467544" y="1903438"/>
            <a:ext cx="1217000" cy="400110"/>
          </a:xfrm>
          <a:prstGeom prst="rect">
            <a:avLst/>
          </a:prstGeom>
        </p:spPr>
        <p:txBody>
          <a:bodyPr wrap="none">
            <a:spAutoFit/>
          </a:bodyPr>
          <a:lstStyle/>
          <a:p>
            <a:pPr algn="just">
              <a:spcAft>
                <a:spcPts val="0"/>
              </a:spcAft>
            </a:pPr>
            <a:r>
              <a:rPr lang="zh-CN" altLang="en-US" sz="2000" b="1" kern="100" dirty="0">
                <a:latin typeface="等线" panose="02010600030101010101" pitchFamily="2" charset="-122"/>
                <a:cs typeface="Times New Roman" panose="02020603050405020304" pitchFamily="18" charset="0"/>
              </a:rPr>
              <a:t>由此解得</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6120680" y="2337227"/>
            <a:ext cx="2771800" cy="584775"/>
          </a:xfrm>
          <a:prstGeom prst="rect">
            <a:avLst/>
          </a:prstGeom>
        </p:spPr>
        <p:txBody>
          <a:bodyPr wrap="square">
            <a:spAutoFit/>
          </a:bodyPr>
          <a:lstStyle/>
          <a:p>
            <a:pPr algn="ctr"/>
            <a:r>
              <a:rPr lang="zh-CN" altLang="zh-CN" sz="1600" dirty="0">
                <a:cs typeface="Times New Roman" panose="02020603050405020304" pitchFamily="18" charset="0"/>
              </a:rPr>
              <a:t>式中的常数可由磁矢位的边界条件和参考零点选择确定</a:t>
            </a:r>
            <a:endParaRPr lang="zh-CN" altLang="en-US" sz="1600" dirty="0"/>
          </a:p>
        </p:txBody>
      </p:sp>
      <p:graphicFrame>
        <p:nvGraphicFramePr>
          <p:cNvPr id="48" name="对象 47">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400530789"/>
              </p:ext>
            </p:extLst>
          </p:nvPr>
        </p:nvGraphicFramePr>
        <p:xfrm>
          <a:off x="2699792" y="3003798"/>
          <a:ext cx="5254625" cy="860425"/>
        </p:xfrm>
        <a:graphic>
          <a:graphicData uri="http://schemas.openxmlformats.org/presentationml/2006/ole">
            <mc:AlternateContent xmlns:mc="http://schemas.openxmlformats.org/markup-compatibility/2006">
              <mc:Choice xmlns:v="urn:schemas-microsoft-com:vml" Requires="v">
                <p:oleObj name="Equation" r:id="rId6" imgW="2946240" imgH="482400" progId="Equation.DSMT4">
                  <p:embed/>
                </p:oleObj>
              </mc:Choice>
              <mc:Fallback>
                <p:oleObj name="Equation" r:id="rId6" imgW="2946240" imgH="482400" progId="Equation.DSMT4">
                  <p:embed/>
                  <p:pic>
                    <p:nvPicPr>
                      <p:cNvPr id="2" name="对象 1">
                        <a:extLst>
                          <a:ext uri="{FF2B5EF4-FFF2-40B4-BE49-F238E27FC236}">
                            <a16:creationId xmlns:a16="http://schemas.microsoft.com/office/drawing/2014/main" id="{967840B4-DB89-4134-8041-04FD0A021670}"/>
                          </a:ext>
                        </a:extLst>
                      </p:cNvPr>
                      <p:cNvPicPr/>
                      <p:nvPr/>
                    </p:nvPicPr>
                    <p:blipFill>
                      <a:blip r:embed="rId7"/>
                      <a:stretch>
                        <a:fillRect/>
                      </a:stretch>
                    </p:blipFill>
                    <p:spPr>
                      <a:xfrm>
                        <a:off x="2699792" y="3003798"/>
                        <a:ext cx="5254625" cy="860425"/>
                      </a:xfrm>
                      <a:prstGeom prst="rect">
                        <a:avLst/>
                      </a:prstGeom>
                    </p:spPr>
                  </p:pic>
                </p:oleObj>
              </mc:Fallback>
            </mc:AlternateContent>
          </a:graphicData>
        </a:graphic>
      </p:graphicFrame>
      <p:sp>
        <p:nvSpPr>
          <p:cNvPr id="49" name="矩形 48"/>
          <p:cNvSpPr/>
          <p:nvPr/>
        </p:nvSpPr>
        <p:spPr>
          <a:xfrm>
            <a:off x="467544" y="3003798"/>
            <a:ext cx="2186817" cy="400110"/>
          </a:xfrm>
          <a:prstGeom prst="rect">
            <a:avLst/>
          </a:prstGeom>
        </p:spPr>
        <p:txBody>
          <a:bodyPr wrap="none">
            <a:spAutoFit/>
          </a:bodyPr>
          <a:lstStyle/>
          <a:p>
            <a:pPr algn="just">
              <a:spcAft>
                <a:spcPts val="0"/>
              </a:spcAft>
            </a:pPr>
            <a:r>
              <a:rPr lang="zh-CN" altLang="en-US" sz="2000" b="1" kern="100" dirty="0">
                <a:latin typeface="Times New Roman" panose="02020603050405020304" pitchFamily="18" charset="0"/>
                <a:cs typeface="Times New Roman" panose="02020603050405020304" pitchFamily="18" charset="0"/>
              </a:rPr>
              <a:t>即在</a:t>
            </a:r>
            <a:r>
              <a:rPr lang="zh-CN" altLang="en-US" sz="2000" b="1" i="1"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kern="100"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000" b="1" kern="100" dirty="0">
                <a:latin typeface="Times New Roman" panose="02020603050405020304" pitchFamily="18" charset="0"/>
                <a:cs typeface="Times New Roman" panose="02020603050405020304" pitchFamily="18" charset="0"/>
              </a:rPr>
              <a:t>边界面上</a:t>
            </a:r>
            <a:endParaRPr lang="zh-CN" altLang="zh-CN" sz="2000" b="1" kern="1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矩形 49"/>
          <p:cNvSpPr/>
          <p:nvPr/>
        </p:nvSpPr>
        <p:spPr>
          <a:xfrm>
            <a:off x="395536" y="3867894"/>
            <a:ext cx="7272808" cy="400110"/>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考虑</a:t>
            </a:r>
            <a:r>
              <a:rPr lang="zh-CN" altLang="en-US" sz="2000" b="1" i="1"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kern="100" dirty="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b="1" kern="100" dirty="0">
                <a:latin typeface="Times New Roman" panose="02020603050405020304" pitchFamily="18" charset="0"/>
                <a:cs typeface="Times New Roman" panose="02020603050405020304" pitchFamily="18" charset="0"/>
                <a:sym typeface="Symbol" panose="05050102010706020507" pitchFamily="18" charset="2"/>
              </a:rPr>
              <a:t>处的</a:t>
            </a:r>
            <a:r>
              <a:rPr lang="zh-CN" altLang="en-US" sz="2000" b="1" kern="100" dirty="0">
                <a:latin typeface="Times New Roman" panose="02020603050405020304" pitchFamily="18" charset="0"/>
                <a:cs typeface="Times New Roman" panose="02020603050405020304" pitchFamily="18" charset="0"/>
              </a:rPr>
              <a:t>自然边界条件并选择</a:t>
            </a:r>
            <a:r>
              <a:rPr lang="zh-CN" altLang="en-US" sz="2000" b="1" i="1"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i="1" kern="100"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000" b="1" kern="100" dirty="0">
                <a:latin typeface="Times New Roman" panose="02020603050405020304" pitchFamily="18" charset="0"/>
                <a:cs typeface="Times New Roman" panose="02020603050405020304" pitchFamily="18" charset="0"/>
              </a:rPr>
              <a:t>为磁矢位的参考零点</a:t>
            </a:r>
          </a:p>
        </p:txBody>
      </p:sp>
      <p:graphicFrame>
        <p:nvGraphicFramePr>
          <p:cNvPr id="51" name="对象 50">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62291497"/>
              </p:ext>
            </p:extLst>
          </p:nvPr>
        </p:nvGraphicFramePr>
        <p:xfrm>
          <a:off x="1771228" y="4273897"/>
          <a:ext cx="5753100" cy="746125"/>
        </p:xfrm>
        <a:graphic>
          <a:graphicData uri="http://schemas.openxmlformats.org/presentationml/2006/ole">
            <mc:AlternateContent xmlns:mc="http://schemas.openxmlformats.org/markup-compatibility/2006">
              <mc:Choice xmlns:v="urn:schemas-microsoft-com:vml" Requires="v">
                <p:oleObj name="Equation" r:id="rId8" imgW="3225600" imgH="419040" progId="Equation.DSMT4">
                  <p:embed/>
                </p:oleObj>
              </mc:Choice>
              <mc:Fallback>
                <p:oleObj name="Equation" r:id="rId8" imgW="3225600" imgH="419040" progId="Equation.DSMT4">
                  <p:embed/>
                  <p:pic>
                    <p:nvPicPr>
                      <p:cNvPr id="14" name="对象 13">
                        <a:extLst>
                          <a:ext uri="{FF2B5EF4-FFF2-40B4-BE49-F238E27FC236}">
                            <a16:creationId xmlns:a16="http://schemas.microsoft.com/office/drawing/2014/main" id="{967840B4-DB89-4134-8041-04FD0A021670}"/>
                          </a:ext>
                        </a:extLst>
                      </p:cNvPr>
                      <p:cNvPicPr/>
                      <p:nvPr/>
                    </p:nvPicPr>
                    <p:blipFill>
                      <a:blip r:embed="rId9"/>
                      <a:stretch>
                        <a:fillRect/>
                      </a:stretch>
                    </p:blipFill>
                    <p:spPr>
                      <a:xfrm>
                        <a:off x="1771228" y="4273897"/>
                        <a:ext cx="5753100" cy="746125"/>
                      </a:xfrm>
                      <a:prstGeom prst="rect">
                        <a:avLst/>
                      </a:prstGeom>
                    </p:spPr>
                  </p:pic>
                </p:oleObj>
              </mc:Fallback>
            </mc:AlternateContent>
          </a:graphicData>
        </a:graphic>
      </p:graphicFrame>
    </p:spTree>
    <p:extLst>
      <p:ext uri="{BB962C8B-B14F-4D97-AF65-F5344CB8AC3E}">
        <p14:creationId xmlns:p14="http://schemas.microsoft.com/office/powerpoint/2010/main" val="169480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up)">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up)">
                                      <p:cBhvr>
                                        <p:cTn id="40" dur="500"/>
                                        <p:tgtEl>
                                          <p:spTgt spid="50"/>
                                        </p:tgtEl>
                                      </p:cBhvr>
                                    </p:animEffect>
                                  </p:childTnLst>
                                </p:cTn>
                              </p:par>
                              <p:par>
                                <p:cTn id="41" presetID="22" presetClass="entr" presetSubtype="1"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up)">
                                      <p:cBhvr>
                                        <p:cTn id="4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 grpId="0"/>
      <p:bldP spid="49"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9552" y="339502"/>
            <a:ext cx="2507418" cy="400110"/>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因此在导线内外区域</a:t>
            </a:r>
          </a:p>
        </p:txBody>
      </p:sp>
      <p:graphicFrame>
        <p:nvGraphicFramePr>
          <p:cNvPr id="22" name="对象 21">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929724458"/>
              </p:ext>
            </p:extLst>
          </p:nvPr>
        </p:nvGraphicFramePr>
        <p:xfrm>
          <a:off x="179512" y="915566"/>
          <a:ext cx="4248472" cy="1532879"/>
        </p:xfrm>
        <a:graphic>
          <a:graphicData uri="http://schemas.openxmlformats.org/presentationml/2006/ole">
            <mc:AlternateContent xmlns:mc="http://schemas.openxmlformats.org/markup-compatibility/2006">
              <mc:Choice xmlns:v="urn:schemas-microsoft-com:vml" Requires="v">
                <p:oleObj name="Equation" r:id="rId2" imgW="2603160" imgH="939600" progId="Equation.DSMT4">
                  <p:embed/>
                </p:oleObj>
              </mc:Choice>
              <mc:Fallback>
                <p:oleObj name="Equation" r:id="rId2" imgW="2603160" imgH="939600" progId="Equation.DSMT4">
                  <p:embed/>
                  <p:pic>
                    <p:nvPicPr>
                      <p:cNvPr id="22" name="对象 21">
                        <a:extLst>
                          <a:ext uri="{FF2B5EF4-FFF2-40B4-BE49-F238E27FC236}">
                            <a16:creationId xmlns:a16="http://schemas.microsoft.com/office/drawing/2014/main" id="{967840B4-DB89-4134-8041-04FD0A021670}"/>
                          </a:ext>
                        </a:extLst>
                      </p:cNvPr>
                      <p:cNvPicPr/>
                      <p:nvPr/>
                    </p:nvPicPr>
                    <p:blipFill>
                      <a:blip r:embed="rId3"/>
                      <a:stretch>
                        <a:fillRect/>
                      </a:stretch>
                    </p:blipFill>
                    <p:spPr>
                      <a:xfrm>
                        <a:off x="179512" y="915566"/>
                        <a:ext cx="4248472" cy="1532879"/>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4006290686"/>
              </p:ext>
            </p:extLst>
          </p:nvPr>
        </p:nvGraphicFramePr>
        <p:xfrm>
          <a:off x="4716016" y="915566"/>
          <a:ext cx="4176314" cy="1440160"/>
        </p:xfrm>
        <a:graphic>
          <a:graphicData uri="http://schemas.openxmlformats.org/presentationml/2006/ole">
            <mc:AlternateContent xmlns:mc="http://schemas.openxmlformats.org/markup-compatibility/2006">
              <mc:Choice xmlns:v="urn:schemas-microsoft-com:vml" Requires="v">
                <p:oleObj name="Equation" r:id="rId4" imgW="2501640" imgH="863280" progId="Equation.DSMT4">
                  <p:embed/>
                </p:oleObj>
              </mc:Choice>
              <mc:Fallback>
                <p:oleObj name="Equation" r:id="rId4" imgW="2501640" imgH="863280" progId="Equation.DSMT4">
                  <p:embed/>
                  <p:pic>
                    <p:nvPicPr>
                      <p:cNvPr id="22" name="对象 21">
                        <a:extLst>
                          <a:ext uri="{FF2B5EF4-FFF2-40B4-BE49-F238E27FC236}">
                            <a16:creationId xmlns:a16="http://schemas.microsoft.com/office/drawing/2014/main" id="{967840B4-DB89-4134-8041-04FD0A021670}"/>
                          </a:ext>
                        </a:extLst>
                      </p:cNvPr>
                      <p:cNvPicPr/>
                      <p:nvPr/>
                    </p:nvPicPr>
                    <p:blipFill>
                      <a:blip r:embed="rId5"/>
                      <a:stretch>
                        <a:fillRect/>
                      </a:stretch>
                    </p:blipFill>
                    <p:spPr>
                      <a:xfrm>
                        <a:off x="4716016" y="915566"/>
                        <a:ext cx="4176314" cy="1440160"/>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4210448595"/>
              </p:ext>
            </p:extLst>
          </p:nvPr>
        </p:nvGraphicFramePr>
        <p:xfrm>
          <a:off x="2267744" y="2571750"/>
          <a:ext cx="4868863" cy="1158875"/>
        </p:xfrm>
        <a:graphic>
          <a:graphicData uri="http://schemas.openxmlformats.org/presentationml/2006/ole">
            <mc:AlternateContent xmlns:mc="http://schemas.openxmlformats.org/markup-compatibility/2006">
              <mc:Choice xmlns:v="urn:schemas-microsoft-com:vml" Requires="v">
                <p:oleObj name="Equation" r:id="rId6" imgW="2984400" imgH="711000" progId="Equation.DSMT4">
                  <p:embed/>
                </p:oleObj>
              </mc:Choice>
              <mc:Fallback>
                <p:oleObj name="Equation" r:id="rId6" imgW="2984400" imgH="711000" progId="Equation.DSMT4">
                  <p:embed/>
                  <p:pic>
                    <p:nvPicPr>
                      <p:cNvPr id="22" name="对象 21">
                        <a:extLst>
                          <a:ext uri="{FF2B5EF4-FFF2-40B4-BE49-F238E27FC236}">
                            <a16:creationId xmlns:a16="http://schemas.microsoft.com/office/drawing/2014/main" id="{967840B4-DB89-4134-8041-04FD0A021670}"/>
                          </a:ext>
                        </a:extLst>
                      </p:cNvPr>
                      <p:cNvPicPr/>
                      <p:nvPr/>
                    </p:nvPicPr>
                    <p:blipFill>
                      <a:blip r:embed="rId7"/>
                      <a:stretch>
                        <a:fillRect/>
                      </a:stretch>
                    </p:blipFill>
                    <p:spPr>
                      <a:xfrm>
                        <a:off x="2267744" y="2571750"/>
                        <a:ext cx="4868863" cy="115887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967840B4-DB89-4134-8041-04FD0A021670}"/>
              </a:ext>
            </a:extLst>
          </p:cNvPr>
          <p:cNvGraphicFramePr>
            <a:graphicFrameLocks noChangeAspect="1"/>
          </p:cNvGraphicFramePr>
          <p:nvPr>
            <p:extLst>
              <p:ext uri="{D42A27DB-BD31-4B8C-83A1-F6EECF244321}">
                <p14:modId xmlns:p14="http://schemas.microsoft.com/office/powerpoint/2010/main" val="4161011812"/>
              </p:ext>
            </p:extLst>
          </p:nvPr>
        </p:nvGraphicFramePr>
        <p:xfrm>
          <a:off x="2267744" y="3795886"/>
          <a:ext cx="4765675" cy="1179512"/>
        </p:xfrm>
        <a:graphic>
          <a:graphicData uri="http://schemas.openxmlformats.org/presentationml/2006/ole">
            <mc:AlternateContent xmlns:mc="http://schemas.openxmlformats.org/markup-compatibility/2006">
              <mc:Choice xmlns:v="urn:schemas-microsoft-com:vml" Requires="v">
                <p:oleObj name="Equation" r:id="rId8" imgW="2920680" imgH="723600" progId="Equation.DSMT4">
                  <p:embed/>
                </p:oleObj>
              </mc:Choice>
              <mc:Fallback>
                <p:oleObj name="Equation" r:id="rId8" imgW="2920680" imgH="723600" progId="Equation.DSMT4">
                  <p:embed/>
                  <p:pic>
                    <p:nvPicPr>
                      <p:cNvPr id="24" name="对象 23">
                        <a:extLst>
                          <a:ext uri="{FF2B5EF4-FFF2-40B4-BE49-F238E27FC236}">
                            <a16:creationId xmlns:a16="http://schemas.microsoft.com/office/drawing/2014/main" id="{967840B4-DB89-4134-8041-04FD0A021670}"/>
                          </a:ext>
                        </a:extLst>
                      </p:cNvPr>
                      <p:cNvPicPr/>
                      <p:nvPr/>
                    </p:nvPicPr>
                    <p:blipFill>
                      <a:blip r:embed="rId9"/>
                      <a:stretch>
                        <a:fillRect/>
                      </a:stretch>
                    </p:blipFill>
                    <p:spPr>
                      <a:xfrm>
                        <a:off x="2267744" y="3795886"/>
                        <a:ext cx="4765675" cy="1179512"/>
                      </a:xfrm>
                      <a:prstGeom prst="rect">
                        <a:avLst/>
                      </a:prstGeom>
                    </p:spPr>
                  </p:pic>
                </p:oleObj>
              </mc:Fallback>
            </mc:AlternateContent>
          </a:graphicData>
        </a:graphic>
      </p:graphicFrame>
    </p:spTree>
    <p:extLst>
      <p:ext uri="{BB962C8B-B14F-4D97-AF65-F5344CB8AC3E}">
        <p14:creationId xmlns:p14="http://schemas.microsoft.com/office/powerpoint/2010/main" val="34294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2D03C6-0CF4-4F8F-A54C-D5A477D73075}"/>
              </a:ext>
            </a:extLst>
          </p:cNvPr>
          <p:cNvSpPr/>
          <p:nvPr/>
        </p:nvSpPr>
        <p:spPr>
          <a:xfrm>
            <a:off x="1187624" y="412671"/>
            <a:ext cx="4717032" cy="461665"/>
          </a:xfrm>
          <a:prstGeom prst="rect">
            <a:avLst/>
          </a:prstGeom>
        </p:spPr>
        <p:txBody>
          <a:bodyPr wrap="square">
            <a:spAutoFit/>
          </a:bodyPr>
          <a:lstStyle/>
          <a:p>
            <a:pPr marL="457200" indent="-457200">
              <a:buClr>
                <a:schemeClr val="accent1"/>
              </a:buClr>
              <a:buFont typeface="+mj-ea"/>
              <a:buAutoNum type="circleNumDbPlain" startAt="5"/>
            </a:pPr>
            <a:r>
              <a:rPr lang="zh-CN" altLang="en-US" sz="2400" b="1" dirty="0">
                <a:latin typeface="Times New Roman" panose="02020603050405020304" pitchFamily="18" charset="0"/>
                <a:cs typeface="Times New Roman" panose="02020603050405020304" pitchFamily="18" charset="0"/>
              </a:rPr>
              <a:t>基于</a:t>
            </a:r>
            <a:r>
              <a:rPr lang="zh-CN" altLang="zh-CN" sz="2400" b="1" dirty="0">
                <a:latin typeface="Times New Roman" panose="02020603050405020304" pitchFamily="18" charset="0"/>
                <a:cs typeface="Times New Roman" panose="02020603050405020304" pitchFamily="18" charset="0"/>
              </a:rPr>
              <a:t>亥姆霍兹定理的方法</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4203219522"/>
              </p:ext>
            </p:extLst>
          </p:nvPr>
        </p:nvGraphicFramePr>
        <p:xfrm>
          <a:off x="3232150" y="1708150"/>
          <a:ext cx="1822450" cy="430213"/>
        </p:xfrm>
        <a:graphic>
          <a:graphicData uri="http://schemas.openxmlformats.org/presentationml/2006/ole">
            <mc:AlternateContent xmlns:mc="http://schemas.openxmlformats.org/markup-compatibility/2006">
              <mc:Choice xmlns:v="urn:schemas-microsoft-com:vml" Requires="v">
                <p:oleObj name="Equation" r:id="rId2" imgW="1028520" imgH="241200" progId="Equation.DSMT4">
                  <p:embed/>
                </p:oleObj>
              </mc:Choice>
              <mc:Fallback>
                <p:oleObj name="Equation" r:id="rId2" imgW="1028520" imgH="241200" progId="Equation.DSMT4">
                  <p:embed/>
                  <p:pic>
                    <p:nvPicPr>
                      <p:cNvPr id="3" name="对象 2">
                        <a:extLst>
                          <a:ext uri="{FF2B5EF4-FFF2-40B4-BE49-F238E27FC236}">
                            <a16:creationId xmlns:a16="http://schemas.microsoft.com/office/drawing/2014/main" id="{9081B358-5862-4CFB-8F02-47579C188101}"/>
                          </a:ext>
                        </a:extLst>
                      </p:cNvPr>
                      <p:cNvPicPr/>
                      <p:nvPr/>
                    </p:nvPicPr>
                    <p:blipFill>
                      <a:blip r:embed="rId3"/>
                      <a:stretch>
                        <a:fillRect/>
                      </a:stretch>
                    </p:blipFill>
                    <p:spPr>
                      <a:xfrm>
                        <a:off x="3232150" y="1708150"/>
                        <a:ext cx="1822450" cy="430213"/>
                      </a:xfrm>
                      <a:prstGeom prst="rect">
                        <a:avLst/>
                      </a:prstGeom>
                    </p:spPr>
                  </p:pic>
                </p:oleObj>
              </mc:Fallback>
            </mc:AlternateContent>
          </a:graphicData>
        </a:graphic>
      </p:graphicFrame>
      <p:sp>
        <p:nvSpPr>
          <p:cNvPr id="4" name="矩形 3"/>
          <p:cNvSpPr/>
          <p:nvPr/>
        </p:nvSpPr>
        <p:spPr>
          <a:xfrm>
            <a:off x="1056598" y="1131590"/>
            <a:ext cx="4841390" cy="400110"/>
          </a:xfrm>
          <a:prstGeom prst="rect">
            <a:avLst/>
          </a:prstGeom>
        </p:spPr>
        <p:txBody>
          <a:bodyPr wrap="none">
            <a:spAutoFit/>
          </a:bodyPr>
          <a:lstStyle/>
          <a:p>
            <a:pPr indent="266700" algn="just">
              <a:spcAft>
                <a:spcPts val="0"/>
              </a:spcAft>
            </a:pPr>
            <a:r>
              <a:rPr lang="zh-CN" altLang="zh-CN" sz="2000" b="1" kern="100" dirty="0">
                <a:latin typeface="等线" panose="02010600030101010101" pitchFamily="2" charset="-122"/>
                <a:cs typeface="Times New Roman" panose="02020603050405020304" pitchFamily="18" charset="0"/>
              </a:rPr>
              <a:t>亥姆霍兹定理求解</a:t>
            </a:r>
            <a:r>
              <a:rPr lang="zh-CN" altLang="en-US" sz="2000" b="1" kern="100" dirty="0">
                <a:latin typeface="等线" panose="02010600030101010101" pitchFamily="2" charset="-122"/>
                <a:cs typeface="Times New Roman" panose="02020603050405020304" pitchFamily="18" charset="0"/>
              </a:rPr>
              <a:t>恒定磁</a:t>
            </a:r>
            <a:r>
              <a:rPr lang="zh-CN" altLang="zh-CN" sz="2000" b="1" kern="100" dirty="0">
                <a:latin typeface="等线" panose="02010600030101010101" pitchFamily="2" charset="-122"/>
                <a:cs typeface="Times New Roman" panose="02020603050405020304" pitchFamily="18" charset="0"/>
              </a:rPr>
              <a:t>场的关系式为</a:t>
            </a:r>
            <a:endParaRPr lang="zh-CN" altLang="zh-CN" sz="2000" b="1"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9081B358-5862-4CFB-8F02-47579C188101}"/>
              </a:ext>
            </a:extLst>
          </p:cNvPr>
          <p:cNvGraphicFramePr>
            <a:graphicFrameLocks noChangeAspect="1"/>
          </p:cNvGraphicFramePr>
          <p:nvPr>
            <p:extLst>
              <p:ext uri="{D42A27DB-BD31-4B8C-83A1-F6EECF244321}">
                <p14:modId xmlns:p14="http://schemas.microsoft.com/office/powerpoint/2010/main" val="498791476"/>
              </p:ext>
            </p:extLst>
          </p:nvPr>
        </p:nvGraphicFramePr>
        <p:xfrm>
          <a:off x="1691680" y="2395339"/>
          <a:ext cx="5470525" cy="752475"/>
        </p:xfrm>
        <a:graphic>
          <a:graphicData uri="http://schemas.openxmlformats.org/presentationml/2006/ole">
            <mc:AlternateContent xmlns:mc="http://schemas.openxmlformats.org/markup-compatibility/2006">
              <mc:Choice xmlns:v="urn:schemas-microsoft-com:vml" Requires="v">
                <p:oleObj name="Equation" r:id="rId4" imgW="3441600" imgH="469800" progId="Equation.DSMT4">
                  <p:embed/>
                </p:oleObj>
              </mc:Choice>
              <mc:Fallback>
                <p:oleObj name="Equation" r:id="rId4" imgW="3441600" imgH="469800" progId="Equation.DSMT4">
                  <p:embed/>
                  <p:pic>
                    <p:nvPicPr>
                      <p:cNvPr id="3" name="对象 2">
                        <a:extLst>
                          <a:ext uri="{FF2B5EF4-FFF2-40B4-BE49-F238E27FC236}">
                            <a16:creationId xmlns:a16="http://schemas.microsoft.com/office/drawing/2014/main" id="{9081B358-5862-4CFB-8F02-47579C188101}"/>
                          </a:ext>
                        </a:extLst>
                      </p:cNvPr>
                      <p:cNvPicPr/>
                      <p:nvPr/>
                    </p:nvPicPr>
                    <p:blipFill>
                      <a:blip r:embed="rId5"/>
                      <a:stretch>
                        <a:fillRect/>
                      </a:stretch>
                    </p:blipFill>
                    <p:spPr>
                      <a:xfrm>
                        <a:off x="1691680" y="2395339"/>
                        <a:ext cx="5470525" cy="752475"/>
                      </a:xfrm>
                      <a:prstGeom prst="rect">
                        <a:avLst/>
                      </a:prstGeom>
                    </p:spPr>
                  </p:pic>
                </p:oleObj>
              </mc:Fallback>
            </mc:AlternateContent>
          </a:graphicData>
        </a:graphic>
      </p:graphicFrame>
      <p:grpSp>
        <p:nvGrpSpPr>
          <p:cNvPr id="9" name="组合 8"/>
          <p:cNvGrpSpPr/>
          <p:nvPr/>
        </p:nvGrpSpPr>
        <p:grpSpPr>
          <a:xfrm>
            <a:off x="323528" y="3291830"/>
            <a:ext cx="8568952" cy="1615827"/>
            <a:chOff x="755576" y="4196283"/>
            <a:chExt cx="8468995" cy="1615827"/>
          </a:xfrm>
        </p:grpSpPr>
        <p:sp>
          <p:nvSpPr>
            <p:cNvPr id="10" name="矩形 9"/>
            <p:cNvSpPr/>
            <p:nvPr/>
          </p:nvSpPr>
          <p:spPr>
            <a:xfrm>
              <a:off x="1680760" y="4196283"/>
              <a:ext cx="7543811" cy="1615827"/>
            </a:xfrm>
            <a:prstGeom prst="rect">
              <a:avLst/>
            </a:prstGeom>
          </p:spPr>
          <p:txBody>
            <a:bodyPr wrap="square">
              <a:spAutoFit/>
            </a:bodyPr>
            <a:lstStyle/>
            <a:p>
              <a:pPr>
                <a:lnSpc>
                  <a:spcPct val="150000"/>
                </a:lnSpc>
                <a:spcBef>
                  <a:spcPts val="600"/>
                </a:spcBef>
                <a:spcAft>
                  <a:spcPts val="600"/>
                </a:spcAft>
              </a:pPr>
              <a:r>
                <a:rPr lang="zh-CN" altLang="en-US" sz="2200" b="1" dirty="0">
                  <a:solidFill>
                    <a:srgbClr val="F87A24"/>
                  </a:solidFill>
                </a:rPr>
                <a:t>关系式中的被积函数一般情况下</a:t>
              </a:r>
              <a:r>
                <a:rPr lang="zh-CN" altLang="en-US" sz="2200" b="1">
                  <a:solidFill>
                    <a:srgbClr val="F87A24"/>
                  </a:solidFill>
                </a:rPr>
                <a:t>为未知，另外亥姆霍兹定理</a:t>
              </a:r>
              <a:r>
                <a:rPr lang="zh-CN" altLang="en-US" sz="2200" b="1" dirty="0">
                  <a:solidFill>
                    <a:srgbClr val="F87A24"/>
                  </a:solidFill>
                </a:rPr>
                <a:t>的关系式为一个关于磁场的积分方程式。因此，除非一维问题一般无法通过亥姆霍兹定理解析求解恒定磁场</a:t>
              </a:r>
              <a:r>
                <a:rPr lang="zh-CN" altLang="en-US" sz="2200" b="1">
                  <a:solidFill>
                    <a:srgbClr val="F87A24"/>
                  </a:solidFill>
                </a:rPr>
                <a:t>问题。</a:t>
              </a:r>
              <a:endParaRPr lang="zh-CN" altLang="en-US" sz="2200" b="1" dirty="0">
                <a:solidFill>
                  <a:srgbClr val="F87A24"/>
                </a:solidFill>
                <a:latin typeface="+mn-ea"/>
                <a:cs typeface="Times New Roman" panose="02020603050405020304" pitchFamily="18" charset="0"/>
              </a:endParaRPr>
            </a:p>
          </p:txBody>
        </p:sp>
        <p:sp>
          <p:nvSpPr>
            <p:cNvPr id="11" name="动作按钮: 信息 10">
              <a:hlinkClick r:id="" action="ppaction://noaction" highlightClick="1"/>
            </p:cNvPr>
            <p:cNvSpPr/>
            <p:nvPr/>
          </p:nvSpPr>
          <p:spPr>
            <a:xfrm>
              <a:off x="755576" y="4227934"/>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spTree>
    <p:extLst>
      <p:ext uri="{BB962C8B-B14F-4D97-AF65-F5344CB8AC3E}">
        <p14:creationId xmlns:p14="http://schemas.microsoft.com/office/powerpoint/2010/main" val="18359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172BB1-CB60-4912-8CB0-453DECAFF795}"/>
              </a:ext>
            </a:extLst>
          </p:cNvPr>
          <p:cNvSpPr/>
          <p:nvPr/>
        </p:nvSpPr>
        <p:spPr>
          <a:xfrm>
            <a:off x="467544" y="627534"/>
            <a:ext cx="8136904" cy="3785652"/>
          </a:xfrm>
          <a:prstGeom prst="rect">
            <a:avLst/>
          </a:prstGeom>
        </p:spPr>
        <p:txBody>
          <a:bodyPr wrap="square">
            <a:spAutoFit/>
          </a:bodyPr>
          <a:lstStyle/>
          <a:p>
            <a:pPr marL="342900" indent="-342900">
              <a:lnSpc>
                <a:spcPct val="150000"/>
              </a:lnSpc>
              <a:buClr>
                <a:srgbClr val="F87A24"/>
              </a:buClr>
              <a:buFont typeface="Freestyle Script" panose="030804020302050B0404" pitchFamily="66" charset="0"/>
              <a:buChar char="◊"/>
            </a:pPr>
            <a:r>
              <a:rPr lang="zh-CN" altLang="en-US" sz="2000" b="1" dirty="0">
                <a:latin typeface="Times New Roman" panose="02020603050405020304" pitchFamily="18" charset="0"/>
                <a:cs typeface="Times New Roman" panose="02020603050405020304" pitchFamily="18" charset="0"/>
              </a:rPr>
              <a:t>求解域确定：明确问题求解空间中的体积</a:t>
            </a:r>
            <a:r>
              <a:rPr lang="en-US" altLang="zh-CN" sz="2000" b="1" dirty="0">
                <a:latin typeface="Times New Roman" panose="02020603050405020304" pitchFamily="18" charset="0"/>
                <a:cs typeface="Times New Roman" panose="02020603050405020304" pitchFamily="18" charset="0"/>
              </a:rPr>
              <a:t>V</a:t>
            </a:r>
            <a:r>
              <a:rPr lang="zh-CN" altLang="en-US" sz="2000" b="1" dirty="0">
                <a:latin typeface="Times New Roman" panose="02020603050405020304" pitchFamily="18" charset="0"/>
                <a:cs typeface="Times New Roman" panose="02020603050405020304" pitchFamily="18" charset="0"/>
              </a:rPr>
              <a:t>及其包围面</a:t>
            </a:r>
            <a:r>
              <a:rPr lang="en-US" altLang="zh-CN" sz="2000" b="1" dirty="0">
                <a:latin typeface="Times New Roman" panose="02020603050405020304" pitchFamily="18" charset="0"/>
                <a:cs typeface="Times New Roman" panose="02020603050405020304" pitchFamily="18" charset="0"/>
              </a:rPr>
              <a:t>S.</a:t>
            </a:r>
          </a:p>
          <a:p>
            <a:pPr marL="342900" indent="-342900">
              <a:lnSpc>
                <a:spcPct val="150000"/>
              </a:lnSpc>
              <a:buClr>
                <a:srgbClr val="F87A24"/>
              </a:buClr>
              <a:buFont typeface="Freestyle Script" panose="030804020302050B0404" pitchFamily="66" charset="0"/>
              <a:buChar char="◊"/>
            </a:pPr>
            <a:r>
              <a:rPr lang="zh-CN" altLang="en-US" sz="2000" b="1" dirty="0">
                <a:latin typeface="Times New Roman" panose="02020603050405020304" pitchFamily="18" charset="0"/>
                <a:cs typeface="Times New Roman" panose="02020603050405020304" pitchFamily="18" charset="0"/>
              </a:rPr>
              <a:t>坐标系建立：所建坐标系应充分体现问题的对称性。</a:t>
            </a:r>
          </a:p>
          <a:p>
            <a:pPr marL="342900" indent="-342900">
              <a:lnSpc>
                <a:spcPct val="150000"/>
              </a:lnSpc>
              <a:buClr>
                <a:srgbClr val="F87A24"/>
              </a:buClr>
              <a:buFont typeface="Freestyle Script" panose="030804020302050B0404" pitchFamily="66" charset="0"/>
              <a:buChar char="◊"/>
            </a:pPr>
            <a:r>
              <a:rPr lang="zh-CN" altLang="en-US" sz="2000" b="1" dirty="0">
                <a:latin typeface="Times New Roman" panose="02020603050405020304" pitchFamily="18" charset="0"/>
                <a:cs typeface="Times New Roman" panose="02020603050405020304" pitchFamily="18" charset="0"/>
              </a:rPr>
              <a:t>一维性分析：根据问题的对称性和所给的激励情况与边界条件，合理假设并给出待求磁场的一维表达式</a:t>
            </a:r>
          </a:p>
          <a:p>
            <a:pPr marL="342900" indent="-342900">
              <a:lnSpc>
                <a:spcPct val="150000"/>
              </a:lnSpc>
              <a:buClr>
                <a:srgbClr val="F87A24"/>
              </a:buClr>
              <a:buFont typeface="Freestyle Script" panose="030804020302050B0404" pitchFamily="66" charset="0"/>
              <a:buChar char="◊"/>
            </a:pPr>
            <a:r>
              <a:rPr lang="zh-CN" altLang="en-US" sz="2000" b="1" dirty="0">
                <a:latin typeface="Times New Roman" panose="02020603050405020304" pitchFamily="18" charset="0"/>
                <a:cs typeface="Times New Roman" panose="02020603050405020304" pitchFamily="18" charset="0"/>
              </a:rPr>
              <a:t>散度源表达：通过磁场的一维表达式并结合问题的激励情况，给出</a:t>
            </a:r>
            <a:r>
              <a:rPr lang="en-US" altLang="zh-CN" sz="2000" b="1" dirty="0">
                <a:latin typeface="Times New Roman" panose="02020603050405020304" pitchFamily="18" charset="0"/>
                <a:cs typeface="Times New Roman" panose="02020603050405020304" pitchFamily="18" charset="0"/>
              </a:rPr>
              <a:t>V</a:t>
            </a:r>
            <a:r>
              <a:rPr lang="zh-CN" altLang="en-US" sz="2000" b="1" dirty="0">
                <a:latin typeface="Times New Roman" panose="02020603050405020304" pitchFamily="18" charset="0"/>
                <a:cs typeface="Times New Roman" panose="02020603050405020304" pitchFamily="18" charset="0"/>
              </a:rPr>
              <a:t>中和</a:t>
            </a:r>
            <a:r>
              <a:rPr lang="en-US" altLang="zh-CN" sz="2000" b="1" dirty="0">
                <a:latin typeface="Times New Roman" panose="02020603050405020304" pitchFamily="18" charset="0"/>
                <a:cs typeface="Times New Roman" panose="02020603050405020304" pitchFamily="18" charset="0"/>
              </a:rPr>
              <a:t>S</a:t>
            </a:r>
            <a:r>
              <a:rPr lang="zh-CN" altLang="en-US" sz="2000" b="1" dirty="0">
                <a:latin typeface="Times New Roman" panose="02020603050405020304" pitchFamily="18" charset="0"/>
                <a:cs typeface="Times New Roman" panose="02020603050405020304" pitchFamily="18" charset="0"/>
              </a:rPr>
              <a:t>上所有的旋度源表达。</a:t>
            </a:r>
            <a:endParaRPr lang="en-US" altLang="zh-CN" sz="2000" b="1" dirty="0">
              <a:latin typeface="Times New Roman" panose="02020603050405020304" pitchFamily="18" charset="0"/>
              <a:cs typeface="Times New Roman" panose="02020603050405020304" pitchFamily="18" charset="0"/>
            </a:endParaRPr>
          </a:p>
          <a:p>
            <a:pPr marL="342900" indent="-342900">
              <a:lnSpc>
                <a:spcPct val="150000"/>
              </a:lnSpc>
              <a:buClr>
                <a:srgbClr val="F87A24"/>
              </a:buClr>
              <a:buFont typeface="Freestyle Script" panose="030804020302050B0404" pitchFamily="66" charset="0"/>
              <a:buChar char="◊"/>
            </a:pPr>
            <a:r>
              <a:rPr lang="zh-CN" altLang="en-US" sz="2000" b="1" dirty="0">
                <a:latin typeface="Times New Roman" panose="02020603050405020304" pitchFamily="18" charset="0"/>
                <a:cs typeface="Times New Roman" panose="02020603050405020304" pitchFamily="18" charset="0"/>
              </a:rPr>
              <a:t>代数化求解：代入亥姆霍兹定理关系式，将积分方程化为代数方程并求出定积分运算，最终实现问题的解析求解。</a:t>
            </a:r>
          </a:p>
        </p:txBody>
      </p:sp>
      <p:sp>
        <p:nvSpPr>
          <p:cNvPr id="3" name="矩形 2"/>
          <p:cNvSpPr/>
          <p:nvPr/>
        </p:nvSpPr>
        <p:spPr>
          <a:xfrm>
            <a:off x="395536" y="267494"/>
            <a:ext cx="7056784" cy="430887"/>
          </a:xfrm>
          <a:prstGeom prst="rect">
            <a:avLst/>
          </a:prstGeom>
        </p:spPr>
        <p:txBody>
          <a:bodyPr wrap="square">
            <a:spAutoFit/>
          </a:bodyPr>
          <a:lstStyle/>
          <a:p>
            <a:r>
              <a:rPr lang="zh-CN" altLang="zh-CN" sz="2200" b="1" dirty="0">
                <a:cs typeface="Times New Roman" panose="02020603050405020304" pitchFamily="18" charset="0"/>
              </a:rPr>
              <a:t>应用亥姆霍兹定理求解</a:t>
            </a:r>
            <a:r>
              <a:rPr lang="zh-CN" altLang="en-US" sz="2200" b="1" dirty="0">
                <a:cs typeface="Times New Roman" panose="02020603050405020304" pitchFamily="18" charset="0"/>
              </a:rPr>
              <a:t>恒定磁场</a:t>
            </a:r>
            <a:r>
              <a:rPr lang="zh-CN" altLang="zh-CN" sz="2200" b="1" dirty="0">
                <a:cs typeface="Times New Roman" panose="02020603050405020304" pitchFamily="18" charset="0"/>
              </a:rPr>
              <a:t>问题的步骤如下：</a:t>
            </a:r>
          </a:p>
        </p:txBody>
      </p:sp>
      <p:graphicFrame>
        <p:nvGraphicFramePr>
          <p:cNvPr id="4" name="对象 3"/>
          <p:cNvGraphicFramePr>
            <a:graphicFrameLocks noChangeAspect="1"/>
          </p:cNvGraphicFramePr>
          <p:nvPr>
            <p:extLst>
              <p:ext uri="{D42A27DB-BD31-4B8C-83A1-F6EECF244321}">
                <p14:modId xmlns:p14="http://schemas.microsoft.com/office/powerpoint/2010/main" val="4020113908"/>
              </p:ext>
            </p:extLst>
          </p:nvPr>
        </p:nvGraphicFramePr>
        <p:xfrm>
          <a:off x="5086350" y="2139950"/>
          <a:ext cx="1439863" cy="382588"/>
        </p:xfrm>
        <a:graphic>
          <a:graphicData uri="http://schemas.openxmlformats.org/presentationml/2006/ole">
            <mc:AlternateContent xmlns:mc="http://schemas.openxmlformats.org/markup-compatibility/2006">
              <mc:Choice xmlns:v="urn:schemas-microsoft-com:vml" Requires="v">
                <p:oleObj name="Equation" r:id="rId2" imgW="952200" imgH="253800" progId="Equation.DSMT4">
                  <p:embed/>
                </p:oleObj>
              </mc:Choice>
              <mc:Fallback>
                <p:oleObj name="Equation" r:id="rId2" imgW="952200" imgH="253800" progId="Equation.DSMT4">
                  <p:embed/>
                  <p:pic>
                    <p:nvPicPr>
                      <p:cNvPr id="4" name="对象 3"/>
                      <p:cNvPicPr/>
                      <p:nvPr/>
                    </p:nvPicPr>
                    <p:blipFill>
                      <a:blip r:embed="rId3"/>
                      <a:stretch>
                        <a:fillRect/>
                      </a:stretch>
                    </p:blipFill>
                    <p:spPr>
                      <a:xfrm>
                        <a:off x="5086350" y="2139950"/>
                        <a:ext cx="1439863" cy="382588"/>
                      </a:xfrm>
                      <a:prstGeom prst="rect">
                        <a:avLst/>
                      </a:prstGeom>
                    </p:spPr>
                  </p:pic>
                </p:oleObj>
              </mc:Fallback>
            </mc:AlternateContent>
          </a:graphicData>
        </a:graphic>
      </p:graphicFrame>
    </p:spTree>
    <p:extLst>
      <p:ext uri="{BB962C8B-B14F-4D97-AF65-F5344CB8AC3E}">
        <p14:creationId xmlns:p14="http://schemas.microsoft.com/office/powerpoint/2010/main" val="3266481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395536" y="346774"/>
            <a:ext cx="1296144"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a:solidFill>
                  <a:srgbClr val="005DA2"/>
                </a:solidFill>
                <a:latin typeface="微软雅黑" panose="020B0503020204020204" pitchFamily="34" charset="-122"/>
                <a:ea typeface="微软雅黑" panose="020B0503020204020204" pitchFamily="34" charset="-122"/>
              </a:rPr>
              <a:t>小</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endParaRPr lang="en-GB" altLang="zh-CN" sz="2400" b="1" dirty="0">
              <a:solidFill>
                <a:srgbClr val="005DA2"/>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25796" y="2643758"/>
            <a:ext cx="3386164" cy="547155"/>
            <a:chOff x="825796" y="2643758"/>
            <a:chExt cx="3386164" cy="547155"/>
          </a:xfrm>
        </p:grpSpPr>
        <p:sp>
          <p:nvSpPr>
            <p:cNvPr id="40" name="Oval 19">
              <a:extLst>
                <a:ext uri="{FF2B5EF4-FFF2-40B4-BE49-F238E27FC236}">
                  <a16:creationId xmlns:a16="http://schemas.microsoft.com/office/drawing/2014/main" id="{21185890-1109-48FE-85AE-DDBBE4A516DE}"/>
                </a:ext>
              </a:extLst>
            </p:cNvPr>
            <p:cNvSpPr/>
            <p:nvPr/>
          </p:nvSpPr>
          <p:spPr>
            <a:xfrm>
              <a:off x="825796" y="2643758"/>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41" name="Rectangle 24">
              <a:extLst>
                <a:ext uri="{FF2B5EF4-FFF2-40B4-BE49-F238E27FC236}">
                  <a16:creationId xmlns:a16="http://schemas.microsoft.com/office/drawing/2014/main" id="{81E9BC80-4FE4-4CDA-9142-CB5F6C7A992A}"/>
                </a:ext>
              </a:extLst>
            </p:cNvPr>
            <p:cNvSpPr>
              <a:spLocks noChangeArrowheads="1"/>
            </p:cNvSpPr>
            <p:nvPr/>
          </p:nvSpPr>
          <p:spPr bwMode="auto">
            <a:xfrm>
              <a:off x="1619672" y="2720125"/>
              <a:ext cx="2592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典型应用</a:t>
              </a:r>
              <a:endParaRPr lang="zh-CN" altLang="zh-CN" sz="2400" b="1" kern="100" dirty="0">
                <a:latin typeface="+mj-lt"/>
                <a:ea typeface="等线" panose="02010600030101010101" pitchFamily="2" charset="-122"/>
                <a:cs typeface="Times New Roman" panose="02020603050405020304" pitchFamily="18" charset="0"/>
              </a:endParaRPr>
            </a:p>
          </p:txBody>
        </p:sp>
      </p:grpSp>
      <p:grpSp>
        <p:nvGrpSpPr>
          <p:cNvPr id="5" name="组合 4"/>
          <p:cNvGrpSpPr/>
          <p:nvPr/>
        </p:nvGrpSpPr>
        <p:grpSpPr>
          <a:xfrm>
            <a:off x="818804" y="1284898"/>
            <a:ext cx="3412991" cy="549575"/>
            <a:chOff x="818804" y="1284898"/>
            <a:chExt cx="3412991" cy="549575"/>
          </a:xfrm>
        </p:grpSpPr>
        <p:sp>
          <p:nvSpPr>
            <p:cNvPr id="39" name="Oval 4">
              <a:extLst>
                <a:ext uri="{FF2B5EF4-FFF2-40B4-BE49-F238E27FC236}">
                  <a16:creationId xmlns:a16="http://schemas.microsoft.com/office/drawing/2014/main" id="{E581F079-AEEE-4C35-AAA2-3C7008FD6C67}"/>
                </a:ext>
              </a:extLst>
            </p:cNvPr>
            <p:cNvSpPr/>
            <p:nvPr/>
          </p:nvSpPr>
          <p:spPr>
            <a:xfrm>
              <a:off x="818804" y="1284898"/>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42" name="矩形 41">
              <a:extLst>
                <a:ext uri="{FF2B5EF4-FFF2-40B4-BE49-F238E27FC236}">
                  <a16:creationId xmlns:a16="http://schemas.microsoft.com/office/drawing/2014/main" id="{7BA411AC-3D76-4AFF-B1F3-442824A7FC2E}"/>
                </a:ext>
              </a:extLst>
            </p:cNvPr>
            <p:cNvSpPr/>
            <p:nvPr/>
          </p:nvSpPr>
          <p:spPr>
            <a:xfrm>
              <a:off x="1475656" y="1347614"/>
              <a:ext cx="2756139" cy="461665"/>
            </a:xfrm>
            <a:prstGeom prst="rect">
              <a:avLst/>
            </a:prstGeom>
          </p:spPr>
          <p:txBody>
            <a:bodyPr wrap="square">
              <a:spAutoFit/>
            </a:bodyPr>
            <a:lstStyle/>
            <a:p>
              <a:pPr algn="just">
                <a:spcAft>
                  <a:spcPts val="0"/>
                </a:spcAft>
              </a:pPr>
              <a:r>
                <a:rPr lang="zh-CN" altLang="en-US" sz="2400" b="1" kern="100" dirty="0">
                  <a:cs typeface="Times New Roman" panose="02020603050405020304" pitchFamily="18" charset="0"/>
                </a:rPr>
                <a:t>恒定磁</a:t>
              </a:r>
              <a:r>
                <a:rPr lang="zh-CN" altLang="zh-CN" sz="2400" b="1" kern="100" dirty="0">
                  <a:cs typeface="Times New Roman" panose="02020603050405020304" pitchFamily="18" charset="0"/>
                </a:rPr>
                <a:t>场</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grpSp>
      <p:grpSp>
        <p:nvGrpSpPr>
          <p:cNvPr id="6" name="组合 5"/>
          <p:cNvGrpSpPr/>
          <p:nvPr/>
        </p:nvGrpSpPr>
        <p:grpSpPr>
          <a:xfrm>
            <a:off x="4067944" y="267494"/>
            <a:ext cx="4608512" cy="2631490"/>
            <a:chOff x="4067944" y="267494"/>
            <a:chExt cx="4608512" cy="2631490"/>
          </a:xfrm>
        </p:grpSpPr>
        <p:sp>
          <p:nvSpPr>
            <p:cNvPr id="36" name="矩形 35"/>
            <p:cNvSpPr/>
            <p:nvPr/>
          </p:nvSpPr>
          <p:spPr>
            <a:xfrm>
              <a:off x="4247456" y="267494"/>
              <a:ext cx="4429000" cy="2631490"/>
            </a:xfrm>
            <a:prstGeom prst="rect">
              <a:avLst/>
            </a:prstGeom>
          </p:spPr>
          <p:txBody>
            <a:bodyPr wrap="square">
              <a:spAutoFit/>
            </a:bodyPr>
            <a:lstStyle/>
            <a:p>
              <a:pPr marL="457200" indent="-457200">
                <a:lnSpc>
                  <a:spcPct val="150000"/>
                </a:lnSpc>
                <a:buClr>
                  <a:schemeClr val="accent1"/>
                </a:buClr>
                <a:buFont typeface="+mj-ea"/>
                <a:buAutoNum type="circleNumDbPlain"/>
              </a:pPr>
              <a:r>
                <a:rPr lang="zh-CN" altLang="en-US" sz="2200" b="1" dirty="0">
                  <a:latin typeface="Times New Roman" panose="02020603050405020304" pitchFamily="18" charset="0"/>
                  <a:cs typeface="Times New Roman" panose="02020603050405020304" pitchFamily="18" charset="0"/>
                </a:rPr>
                <a:t>基于</a:t>
              </a:r>
              <a:r>
                <a:rPr lang="zh-CN" altLang="en-US" sz="2200" b="1" dirty="0">
                  <a:latin typeface="宋体" panose="02010600030101010101" pitchFamily="2" charset="-122"/>
                </a:rPr>
                <a:t>叠加原理求解</a:t>
              </a:r>
              <a:endParaRPr lang="en-US" altLang="zh-CN" sz="2200" b="1" dirty="0">
                <a:latin typeface="宋体" panose="02010600030101010101" pitchFamily="2" charset="-122"/>
              </a:endParaRPr>
            </a:p>
            <a:p>
              <a:pPr marL="457200" indent="-457200">
                <a:lnSpc>
                  <a:spcPct val="150000"/>
                </a:lnSpc>
                <a:buClr>
                  <a:schemeClr val="accent1"/>
                </a:buClr>
                <a:buFont typeface="+mj-ea"/>
                <a:buAutoNum type="circleNumDbPlain"/>
              </a:pPr>
              <a:r>
                <a:rPr lang="zh-CN" altLang="en-US" sz="2200" b="1" dirty="0">
                  <a:latin typeface="Times New Roman" panose="02020603050405020304" pitchFamily="18" charset="0"/>
                  <a:cs typeface="Times New Roman" panose="02020603050405020304" pitchFamily="18" charset="0"/>
                </a:rPr>
                <a:t>基于</a:t>
              </a:r>
              <a:r>
                <a:rPr lang="zh-CN" altLang="en-US" sz="2200" b="1" dirty="0">
                  <a:latin typeface="宋体" panose="02010600030101010101" pitchFamily="2" charset="-122"/>
                </a:rPr>
                <a:t>安培环路定律的方法</a:t>
              </a:r>
              <a:endParaRPr lang="zh-CN" altLang="en-US" sz="2200" b="1" dirty="0">
                <a:latin typeface="Times New Roman" panose="02020603050405020304" pitchFamily="18" charset="0"/>
                <a:cs typeface="Times New Roman" panose="02020603050405020304" pitchFamily="18" charset="0"/>
              </a:endParaRPr>
            </a:p>
            <a:p>
              <a:pPr marL="457200" indent="-457200">
                <a:lnSpc>
                  <a:spcPct val="150000"/>
                </a:lnSpc>
                <a:buClr>
                  <a:schemeClr val="accent1"/>
                </a:buClr>
                <a:buFont typeface="+mj-ea"/>
                <a:buAutoNum type="circleNumDbPlain"/>
              </a:pPr>
              <a:r>
                <a:rPr lang="zh-CN" altLang="en-US" sz="2200" b="1" dirty="0">
                  <a:latin typeface="Times New Roman" panose="02020603050405020304" pitchFamily="18" charset="0"/>
                  <a:cs typeface="Times New Roman" panose="02020603050405020304" pitchFamily="18" charset="0"/>
                </a:rPr>
                <a:t>基于</a:t>
              </a:r>
              <a:r>
                <a:rPr lang="zh-CN" altLang="en-US" sz="2200" b="1" dirty="0">
                  <a:latin typeface="宋体" panose="02010600030101010101" pitchFamily="2" charset="-122"/>
                </a:rPr>
                <a:t>安培定律微分方程的方法</a:t>
              </a:r>
              <a:endParaRPr lang="zh-CN" altLang="en-US" sz="2200" b="1" dirty="0">
                <a:latin typeface="Times New Roman" panose="02020603050405020304" pitchFamily="18" charset="0"/>
                <a:cs typeface="Times New Roman" panose="02020603050405020304" pitchFamily="18" charset="0"/>
              </a:endParaRPr>
            </a:p>
            <a:p>
              <a:pPr marL="457200" indent="-457200">
                <a:lnSpc>
                  <a:spcPct val="150000"/>
                </a:lnSpc>
                <a:buClr>
                  <a:schemeClr val="accent1"/>
                </a:buClr>
                <a:buFont typeface="+mj-ea"/>
                <a:buAutoNum type="circleNumDbPlain"/>
              </a:pPr>
              <a:r>
                <a:rPr lang="zh-CN" altLang="en-US" sz="2200" b="1" dirty="0">
                  <a:latin typeface="Times New Roman" panose="02020603050405020304" pitchFamily="18" charset="0"/>
                  <a:cs typeface="Times New Roman" panose="02020603050405020304" pitchFamily="18" charset="0"/>
                </a:rPr>
                <a:t>基于</a:t>
              </a:r>
              <a:r>
                <a:rPr lang="zh-CN" altLang="en-US" sz="2200" b="1" dirty="0">
                  <a:latin typeface="宋体" panose="02010600030101010101" pitchFamily="2" charset="-122"/>
                </a:rPr>
                <a:t>磁矢位泊松方程的方法</a:t>
              </a:r>
              <a:endParaRPr lang="en-US" altLang="zh-CN" sz="2200" b="1" dirty="0">
                <a:latin typeface="宋体" panose="02010600030101010101" pitchFamily="2" charset="-122"/>
              </a:endParaRPr>
            </a:p>
            <a:p>
              <a:pPr marL="457200" indent="-457200">
                <a:lnSpc>
                  <a:spcPct val="150000"/>
                </a:lnSpc>
                <a:buClr>
                  <a:schemeClr val="accent1"/>
                </a:buClr>
                <a:buFont typeface="+mj-ea"/>
                <a:buAutoNum type="circleNumDbPlain"/>
              </a:pPr>
              <a:r>
                <a:rPr lang="zh-CN" altLang="en-US" sz="2200" b="1" dirty="0">
                  <a:latin typeface="Times New Roman" panose="02020603050405020304" pitchFamily="18" charset="0"/>
                  <a:cs typeface="Times New Roman" panose="02020603050405020304" pitchFamily="18" charset="0"/>
                </a:rPr>
                <a:t>基于</a:t>
              </a:r>
              <a:r>
                <a:rPr lang="zh-CN" altLang="zh-CN" sz="2200" b="1" dirty="0">
                  <a:latin typeface="Times New Roman" panose="02020603050405020304" pitchFamily="18" charset="0"/>
                  <a:cs typeface="Times New Roman" panose="02020603050405020304" pitchFamily="18" charset="0"/>
                </a:rPr>
                <a:t>亥姆霍兹定理的方法</a:t>
              </a:r>
              <a:endParaRPr lang="zh-CN" altLang="en-US" sz="2200" b="1" dirty="0">
                <a:latin typeface="Times New Roman" panose="02020603050405020304" pitchFamily="18" charset="0"/>
                <a:cs typeface="Times New Roman" panose="02020603050405020304" pitchFamily="18" charset="0"/>
              </a:endParaRPr>
            </a:p>
          </p:txBody>
        </p:sp>
        <p:sp>
          <p:nvSpPr>
            <p:cNvPr id="4" name="左大括号 3"/>
            <p:cNvSpPr/>
            <p:nvPr/>
          </p:nvSpPr>
          <p:spPr>
            <a:xfrm>
              <a:off x="4067944" y="411510"/>
              <a:ext cx="144016"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 name="矩形 9"/>
          <p:cNvSpPr/>
          <p:nvPr/>
        </p:nvSpPr>
        <p:spPr>
          <a:xfrm>
            <a:off x="179512" y="3435846"/>
            <a:ext cx="8784976" cy="1615827"/>
          </a:xfrm>
          <a:prstGeom prst="rect">
            <a:avLst/>
          </a:prstGeom>
          <a:solidFill>
            <a:srgbClr val="00ADA9"/>
          </a:solidFill>
        </p:spPr>
        <p:txBody>
          <a:bodyPr wrap="square">
            <a:spAutoFit/>
          </a:bodyPr>
          <a:lstStyle/>
          <a:p>
            <a:pPr algn="just">
              <a:lnSpc>
                <a:spcPct val="150000"/>
              </a:lnSpc>
            </a:pPr>
            <a:r>
              <a:rPr lang="zh-CN" altLang="zh-CN" sz="2200" b="1" dirty="0">
                <a:solidFill>
                  <a:srgbClr val="FFFFFF"/>
                </a:solidFill>
              </a:rPr>
              <a:t>一般来说，</a:t>
            </a:r>
            <a:r>
              <a:rPr lang="zh-CN" altLang="en-US" sz="2200" b="1" dirty="0">
                <a:solidFill>
                  <a:srgbClr val="FFFFFF"/>
                </a:solidFill>
              </a:rPr>
              <a:t>这些方法</a:t>
            </a:r>
            <a:r>
              <a:rPr lang="zh-CN" altLang="zh-CN" sz="2200" b="1" dirty="0">
                <a:solidFill>
                  <a:srgbClr val="FFFFFF"/>
                </a:solidFill>
              </a:rPr>
              <a:t>仅能</a:t>
            </a:r>
            <a:r>
              <a:rPr lang="zh-CN" altLang="en-US" sz="2200" b="1" dirty="0">
                <a:solidFill>
                  <a:srgbClr val="FFFFFF"/>
                </a:solidFill>
              </a:rPr>
              <a:t>得到</a:t>
            </a:r>
            <a:r>
              <a:rPr lang="zh-CN" altLang="zh-CN" sz="2200" b="1" dirty="0">
                <a:solidFill>
                  <a:srgbClr val="FFFFFF"/>
                </a:solidFill>
              </a:rPr>
              <a:t>一维</a:t>
            </a:r>
            <a:r>
              <a:rPr lang="zh-CN" altLang="en-US" sz="2200" b="1" dirty="0">
                <a:solidFill>
                  <a:srgbClr val="FFFFFF"/>
                </a:solidFill>
              </a:rPr>
              <a:t>恒定</a:t>
            </a:r>
            <a:r>
              <a:rPr lang="zh-CN" altLang="zh-CN" sz="2200" b="1" dirty="0">
                <a:solidFill>
                  <a:srgbClr val="FFFFFF"/>
                </a:solidFill>
              </a:rPr>
              <a:t>场问题的解答。对于二维或三维</a:t>
            </a:r>
            <a:r>
              <a:rPr lang="zh-CN" altLang="en-US" sz="2200" b="1" dirty="0">
                <a:solidFill>
                  <a:srgbClr val="FFFFFF"/>
                </a:solidFill>
              </a:rPr>
              <a:t>恒定磁</a:t>
            </a:r>
            <a:r>
              <a:rPr lang="zh-CN" altLang="zh-CN" sz="2200" b="1" dirty="0">
                <a:solidFill>
                  <a:srgbClr val="FFFFFF"/>
                </a:solidFill>
              </a:rPr>
              <a:t>场问题，在简单边界条件下可以应用之后将学习的分离变量法，求得用无穷级数表示的解析解答。</a:t>
            </a:r>
            <a:endParaRPr lang="en-US" altLang="zh-CN" sz="2200" b="1" dirty="0">
              <a:solidFill>
                <a:srgbClr val="FFFFFF"/>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advTm="29179"/>
    </mc:Choice>
    <mc:Fallback xmlns="">
      <p:transition advTm="291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9F9A3D-9B11-451E-9082-D852D575E3DF}"/>
              </a:ext>
            </a:extLst>
          </p:cNvPr>
          <p:cNvSpPr txBox="1"/>
          <p:nvPr/>
        </p:nvSpPr>
        <p:spPr>
          <a:xfrm>
            <a:off x="467544" y="490790"/>
            <a:ext cx="6480720"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en-US"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2.1.3  </a:t>
            </a:r>
            <a:r>
              <a:rPr lang="zh-CN" altLang="en-US"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恒定磁场求解与应用</a:t>
            </a:r>
            <a:endParaRPr lang="en-GB" altLang="zh-CN" sz="2800"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Oval 4">
            <a:extLst>
              <a:ext uri="{FF2B5EF4-FFF2-40B4-BE49-F238E27FC236}">
                <a16:creationId xmlns:a16="http://schemas.microsoft.com/office/drawing/2014/main" id="{E581F079-AEEE-4C35-AAA2-3C7008FD6C67}"/>
              </a:ext>
            </a:extLst>
          </p:cNvPr>
          <p:cNvSpPr/>
          <p:nvPr/>
        </p:nvSpPr>
        <p:spPr>
          <a:xfrm>
            <a:off x="2483768" y="1779662"/>
            <a:ext cx="570372" cy="549575"/>
          </a:xfrm>
          <a:prstGeom prst="ellipse">
            <a:avLst/>
          </a:prstGeom>
          <a:solidFill>
            <a:srgbClr val="F87A2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01</a:t>
            </a:r>
          </a:p>
        </p:txBody>
      </p:sp>
      <p:sp>
        <p:nvSpPr>
          <p:cNvPr id="18" name="Oval 19">
            <a:extLst>
              <a:ext uri="{FF2B5EF4-FFF2-40B4-BE49-F238E27FC236}">
                <a16:creationId xmlns:a16="http://schemas.microsoft.com/office/drawing/2014/main" id="{21185890-1109-48FE-85AE-DDBBE4A516DE}"/>
              </a:ext>
            </a:extLst>
          </p:cNvPr>
          <p:cNvSpPr/>
          <p:nvPr/>
        </p:nvSpPr>
        <p:spPr>
          <a:xfrm>
            <a:off x="2490760" y="2846131"/>
            <a:ext cx="570372" cy="547155"/>
          </a:xfrm>
          <a:prstGeom prst="ellipse">
            <a:avLst/>
          </a:prstGeom>
          <a:solidFill>
            <a:srgbClr val="0070C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spcBef>
                <a:spcPts val="0"/>
              </a:spcBef>
              <a:spcAft>
                <a:spcPts val="0"/>
              </a:spcAft>
              <a:defRPr/>
            </a:pPr>
            <a:r>
              <a:rPr lang="en-US" sz="2400" b="1" dirty="0">
                <a:solidFill>
                  <a:schemeClr val="bg1"/>
                </a:solidFill>
                <a:latin typeface="+mj-lt"/>
                <a:ea typeface="微软雅黑" panose="020B0503020204020204" pitchFamily="34" charset="-122"/>
                <a:cs typeface="+mn-ea"/>
                <a:sym typeface="Arial" panose="020B0604020202020204" pitchFamily="34" charset="0"/>
              </a:rPr>
              <a:t>02</a:t>
            </a:r>
          </a:p>
        </p:txBody>
      </p:sp>
      <p:sp>
        <p:nvSpPr>
          <p:cNvPr id="19" name="Rectangle 24">
            <a:extLst>
              <a:ext uri="{FF2B5EF4-FFF2-40B4-BE49-F238E27FC236}">
                <a16:creationId xmlns:a16="http://schemas.microsoft.com/office/drawing/2014/main" id="{81E9BC80-4FE4-4CDA-9142-CB5F6C7A992A}"/>
              </a:ext>
            </a:extLst>
          </p:cNvPr>
          <p:cNvSpPr>
            <a:spLocks noChangeArrowheads="1"/>
          </p:cNvSpPr>
          <p:nvPr/>
        </p:nvSpPr>
        <p:spPr bwMode="auto">
          <a:xfrm>
            <a:off x="3428652" y="2922498"/>
            <a:ext cx="2943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的典型应用</a:t>
            </a:r>
            <a:endParaRPr lang="zh-CN" altLang="zh-CN" sz="2400" b="1" kern="100" dirty="0">
              <a:latin typeface="+mj-l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7BA411AC-3D76-4AFF-B1F3-442824A7FC2E}"/>
              </a:ext>
            </a:extLst>
          </p:cNvPr>
          <p:cNvSpPr/>
          <p:nvPr/>
        </p:nvSpPr>
        <p:spPr>
          <a:xfrm>
            <a:off x="3328029" y="1822053"/>
            <a:ext cx="3044171" cy="461665"/>
          </a:xfrm>
          <a:prstGeom prst="rect">
            <a:avLst/>
          </a:prstGeom>
        </p:spPr>
        <p:txBody>
          <a:bodyPr wrap="square">
            <a:spAutoFit/>
          </a:bodyPr>
          <a:lstStyle/>
          <a:p>
            <a:pPr algn="just">
              <a:spcAft>
                <a:spcPts val="0"/>
              </a:spcAft>
            </a:pPr>
            <a:r>
              <a:rPr lang="zh-CN" altLang="en-US" sz="2400" b="1" kern="100" dirty="0">
                <a:latin typeface="+mj-lt"/>
                <a:cs typeface="Times New Roman" panose="02020603050405020304" pitchFamily="18" charset="0"/>
              </a:rPr>
              <a:t>恒定磁</a:t>
            </a:r>
            <a:r>
              <a:rPr lang="zh-CN" altLang="zh-CN" sz="2400" b="1" kern="100" dirty="0">
                <a:latin typeface="+mj-lt"/>
                <a:cs typeface="Times New Roman" panose="02020603050405020304" pitchFamily="18" charset="0"/>
              </a:rPr>
              <a:t>场</a:t>
            </a:r>
            <a:r>
              <a:rPr lang="zh-CN" altLang="en-US" sz="2400" b="1" kern="100" dirty="0">
                <a:latin typeface="+mj-lt"/>
                <a:cs typeface="Times New Roman" panose="02020603050405020304" pitchFamily="18" charset="0"/>
              </a:rPr>
              <a:t>的</a:t>
            </a:r>
            <a:r>
              <a:rPr lang="zh-CN" altLang="zh-CN" sz="2400" b="1" kern="100" dirty="0">
                <a:latin typeface="+mj-lt"/>
                <a:cs typeface="Times New Roman" panose="02020603050405020304" pitchFamily="18" charset="0"/>
              </a:rPr>
              <a:t>求解方法</a:t>
            </a:r>
            <a:endParaRPr lang="zh-CN" altLang="zh-CN" sz="2400" b="1" kern="100" dirty="0">
              <a:latin typeface="+mj-l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360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51470"/>
            <a:ext cx="5616624" cy="738664"/>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spcBef>
                <a:spcPts val="0"/>
              </a:spcBef>
              <a:buClrTx/>
              <a:buNone/>
              <a:defRPr/>
            </a:pPr>
            <a:r>
              <a:rPr lang="zh-CN" altLang="en-US" sz="2800" dirty="0">
                <a:solidFill>
                  <a:srgbClr val="000000"/>
                </a:solidFill>
                <a:latin typeface="+mn-ea"/>
                <a:ea typeface="+mn-ea"/>
              </a:rPr>
              <a:t>一、</a:t>
            </a:r>
            <a:r>
              <a:rPr lang="zh-CN" altLang="en-US" sz="2800" dirty="0">
                <a:solidFill>
                  <a:srgbClr val="000000"/>
                </a:solidFill>
                <a:latin typeface="+mn-ea"/>
              </a:rPr>
              <a:t>恒定磁场求解方法</a:t>
            </a:r>
            <a:endParaRPr lang="zh-CN" altLang="en-US" sz="2800" dirty="0">
              <a:solidFill>
                <a:srgbClr val="000000"/>
              </a:solidFill>
              <a:latin typeface="+mn-ea"/>
              <a:ea typeface="+mn-ea"/>
            </a:endParaRPr>
          </a:p>
        </p:txBody>
      </p:sp>
      <p:sp>
        <p:nvSpPr>
          <p:cNvPr id="17" name="内容占位符 2"/>
          <p:cNvSpPr txBox="1">
            <a:spLocks/>
          </p:cNvSpPr>
          <p:nvPr/>
        </p:nvSpPr>
        <p:spPr>
          <a:xfrm>
            <a:off x="899592" y="545436"/>
            <a:ext cx="4536504" cy="5448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0"/>
              </a:spcBef>
              <a:buClr>
                <a:srgbClr val="1D77C9"/>
              </a:buClr>
              <a:buFont typeface="Wingdings" panose="05000000000000000000" pitchFamily="2" charset="2"/>
              <a:buChar char="l"/>
            </a:pPr>
            <a:endParaRPr lang="zh-CN" altLang="en-US" sz="2400" b="1" dirty="0">
              <a:latin typeface="宋体" panose="02010600030101010101" pitchFamily="2" charset="-122"/>
              <a:ea typeface="宋体" panose="02010600030101010101" pitchFamily="2" charset="-122"/>
            </a:endParaRPr>
          </a:p>
        </p:txBody>
      </p:sp>
      <p:sp>
        <p:nvSpPr>
          <p:cNvPr id="3" name="矩形 2"/>
          <p:cNvSpPr/>
          <p:nvPr/>
        </p:nvSpPr>
        <p:spPr>
          <a:xfrm>
            <a:off x="1223120" y="741933"/>
            <a:ext cx="4717032" cy="461665"/>
          </a:xfrm>
          <a:prstGeom prst="rect">
            <a:avLst/>
          </a:prstGeom>
        </p:spPr>
        <p:txBody>
          <a:bodyPr wrap="square">
            <a:spAutoFit/>
          </a:bodyPr>
          <a:lstStyle/>
          <a:p>
            <a:pPr marL="457200" indent="-457200">
              <a:buClr>
                <a:schemeClr val="accent1"/>
              </a:buClr>
              <a:buFont typeface="+mj-ea"/>
              <a:buAutoNum type="circleNumDbPlain"/>
            </a:pPr>
            <a:r>
              <a:rPr lang="zh-CN" altLang="en-US" sz="2400" b="1" dirty="0">
                <a:latin typeface="Times New Roman" panose="02020603050405020304" pitchFamily="18" charset="0"/>
                <a:cs typeface="Times New Roman" panose="02020603050405020304" pitchFamily="18" charset="0"/>
              </a:rPr>
              <a:t>基于</a:t>
            </a:r>
            <a:r>
              <a:rPr lang="zh-CN" altLang="en-US" sz="2400" b="1" dirty="0">
                <a:latin typeface="宋体" panose="02010600030101010101" pitchFamily="2" charset="-122"/>
              </a:rPr>
              <a:t>叠加原理求解</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1F077555-3A81-4B4C-ABAC-28B9905161A3}"/>
              </a:ext>
            </a:extLst>
          </p:cNvPr>
          <p:cNvGraphicFramePr>
            <a:graphicFrameLocks noChangeAspect="1"/>
          </p:cNvGraphicFramePr>
          <p:nvPr>
            <p:extLst>
              <p:ext uri="{D42A27DB-BD31-4B8C-83A1-F6EECF244321}">
                <p14:modId xmlns:p14="http://schemas.microsoft.com/office/powerpoint/2010/main" val="174211344"/>
              </p:ext>
            </p:extLst>
          </p:nvPr>
        </p:nvGraphicFramePr>
        <p:xfrm>
          <a:off x="2699792" y="2593236"/>
          <a:ext cx="4664075" cy="1620837"/>
        </p:xfrm>
        <a:graphic>
          <a:graphicData uri="http://schemas.openxmlformats.org/presentationml/2006/ole">
            <mc:AlternateContent xmlns:mc="http://schemas.openxmlformats.org/markup-compatibility/2006">
              <mc:Choice xmlns:v="urn:schemas-microsoft-com:vml" Requires="v">
                <p:oleObj name="Equation" r:id="rId4" imgW="2844720" imgH="863280" progId="Equation.DSMT4">
                  <p:embed/>
                </p:oleObj>
              </mc:Choice>
              <mc:Fallback>
                <p:oleObj name="Equation" r:id="rId4" imgW="2844720" imgH="863280" progId="Equation.DSMT4">
                  <p:embed/>
                  <p:pic>
                    <p:nvPicPr>
                      <p:cNvPr id="0" name=""/>
                      <p:cNvPicPr/>
                      <p:nvPr/>
                    </p:nvPicPr>
                    <p:blipFill>
                      <a:blip r:embed="rId5"/>
                      <a:stretch>
                        <a:fillRect/>
                      </a:stretch>
                    </p:blipFill>
                    <p:spPr>
                      <a:xfrm>
                        <a:off x="2699792" y="2593236"/>
                        <a:ext cx="4664075" cy="162083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CE4A3EE-87EC-41BF-B977-C6FB775DE8E7}"/>
              </a:ext>
            </a:extLst>
          </p:cNvPr>
          <p:cNvGraphicFramePr>
            <a:graphicFrameLocks noChangeAspect="1"/>
          </p:cNvGraphicFramePr>
          <p:nvPr>
            <p:extLst>
              <p:ext uri="{D42A27DB-BD31-4B8C-83A1-F6EECF244321}">
                <p14:modId xmlns:p14="http://schemas.microsoft.com/office/powerpoint/2010/main" val="2431478571"/>
              </p:ext>
            </p:extLst>
          </p:nvPr>
        </p:nvGraphicFramePr>
        <p:xfrm>
          <a:off x="7364180" y="3241308"/>
          <a:ext cx="1240268" cy="300608"/>
        </p:xfrm>
        <a:graphic>
          <a:graphicData uri="http://schemas.openxmlformats.org/presentationml/2006/ole">
            <mc:AlternateContent xmlns:mc="http://schemas.openxmlformats.org/markup-compatibility/2006">
              <mc:Choice xmlns:v="urn:schemas-microsoft-com:vml" Requires="v">
                <p:oleObj name="Equation" r:id="rId6" imgW="1079280" imgH="228600" progId="Equation.DSMT4">
                  <p:embed/>
                </p:oleObj>
              </mc:Choice>
              <mc:Fallback>
                <p:oleObj name="Equation" r:id="rId6" imgW="1079280" imgH="228600" progId="Equation.DSMT4">
                  <p:embed/>
                  <p:pic>
                    <p:nvPicPr>
                      <p:cNvPr id="0" name=""/>
                      <p:cNvPicPr/>
                      <p:nvPr/>
                    </p:nvPicPr>
                    <p:blipFill>
                      <a:blip r:embed="rId7"/>
                      <a:stretch>
                        <a:fillRect/>
                      </a:stretch>
                    </p:blipFill>
                    <p:spPr>
                      <a:xfrm>
                        <a:off x="7364180" y="3241308"/>
                        <a:ext cx="1240268" cy="300608"/>
                      </a:xfrm>
                      <a:prstGeom prst="rect">
                        <a:avLst/>
                      </a:prstGeom>
                    </p:spPr>
                  </p:pic>
                </p:oleObj>
              </mc:Fallback>
            </mc:AlternateContent>
          </a:graphicData>
        </a:graphic>
      </p:graphicFrame>
      <p:grpSp>
        <p:nvGrpSpPr>
          <p:cNvPr id="27" name="组合 26">
            <a:extLst>
              <a:ext uri="{FF2B5EF4-FFF2-40B4-BE49-F238E27FC236}">
                <a16:creationId xmlns:a16="http://schemas.microsoft.com/office/drawing/2014/main" id="{D3A32FFD-55BB-403B-850E-2AD5C73D7482}"/>
              </a:ext>
            </a:extLst>
          </p:cNvPr>
          <p:cNvGrpSpPr/>
          <p:nvPr/>
        </p:nvGrpSpPr>
        <p:grpSpPr>
          <a:xfrm>
            <a:off x="8604448" y="4629019"/>
            <a:ext cx="432048" cy="432834"/>
            <a:chOff x="6084168" y="1274820"/>
            <a:chExt cx="432048" cy="432834"/>
          </a:xfrm>
        </p:grpSpPr>
        <p:sp>
          <p:nvSpPr>
            <p:cNvPr id="28" name="椭圆 22">
              <a:extLst>
                <a:ext uri="{FF2B5EF4-FFF2-40B4-BE49-F238E27FC236}">
                  <a16:creationId xmlns:a16="http://schemas.microsoft.com/office/drawing/2014/main" id="{AADADF13-3E5B-4A01-999F-143EEDE4C7FB}"/>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Freeform 59">
              <a:extLst>
                <a:ext uri="{FF2B5EF4-FFF2-40B4-BE49-F238E27FC236}">
                  <a16:creationId xmlns:a16="http://schemas.microsoft.com/office/drawing/2014/main" id="{A05CE9D3-C79F-423A-8763-75979BCDFA17}"/>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0" name="组合 29">
            <a:extLst>
              <a:ext uri="{FF2B5EF4-FFF2-40B4-BE49-F238E27FC236}">
                <a16:creationId xmlns:a16="http://schemas.microsoft.com/office/drawing/2014/main" id="{322592C2-4C6F-4BEA-ACC1-FAC4420691D6}"/>
              </a:ext>
            </a:extLst>
          </p:cNvPr>
          <p:cNvGrpSpPr/>
          <p:nvPr/>
        </p:nvGrpSpPr>
        <p:grpSpPr>
          <a:xfrm>
            <a:off x="7308304" y="4629412"/>
            <a:ext cx="432048" cy="432048"/>
            <a:chOff x="4788024" y="1275213"/>
            <a:chExt cx="432048" cy="432048"/>
          </a:xfrm>
        </p:grpSpPr>
        <p:sp>
          <p:nvSpPr>
            <p:cNvPr id="31" name="椭圆 65">
              <a:extLst>
                <a:ext uri="{FF2B5EF4-FFF2-40B4-BE49-F238E27FC236}">
                  <a16:creationId xmlns:a16="http://schemas.microsoft.com/office/drawing/2014/main" id="{B17FABD6-242D-4D1B-990F-734DC8D5A0E4}"/>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7" name="Freeform 110">
              <a:extLst>
                <a:ext uri="{FF2B5EF4-FFF2-40B4-BE49-F238E27FC236}">
                  <a16:creationId xmlns:a16="http://schemas.microsoft.com/office/drawing/2014/main" id="{0AB7C11C-8E2D-462E-B709-95D6CC421FBE}"/>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8" name="组合 47">
            <a:extLst>
              <a:ext uri="{FF2B5EF4-FFF2-40B4-BE49-F238E27FC236}">
                <a16:creationId xmlns:a16="http://schemas.microsoft.com/office/drawing/2014/main" id="{036B00DB-9518-4283-BFE5-06494E516131}"/>
              </a:ext>
            </a:extLst>
          </p:cNvPr>
          <p:cNvGrpSpPr/>
          <p:nvPr/>
        </p:nvGrpSpPr>
        <p:grpSpPr>
          <a:xfrm>
            <a:off x="7956376" y="4629019"/>
            <a:ext cx="432833" cy="432834"/>
            <a:chOff x="5436096" y="1274820"/>
            <a:chExt cx="432833" cy="432834"/>
          </a:xfrm>
        </p:grpSpPr>
        <p:sp>
          <p:nvSpPr>
            <p:cNvPr id="49" name="椭圆 48">
              <a:extLst>
                <a:ext uri="{FF2B5EF4-FFF2-40B4-BE49-F238E27FC236}">
                  <a16:creationId xmlns:a16="http://schemas.microsoft.com/office/drawing/2014/main" id="{BC26A990-083D-49B5-A665-2A975D953CCB}"/>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0" name="Freeform 16">
              <a:extLst>
                <a:ext uri="{FF2B5EF4-FFF2-40B4-BE49-F238E27FC236}">
                  <a16:creationId xmlns:a16="http://schemas.microsoft.com/office/drawing/2014/main" id="{B048060E-88C6-4A3A-92A0-987EFB7B3B31}"/>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1" name="组合 50">
            <a:extLst>
              <a:ext uri="{FF2B5EF4-FFF2-40B4-BE49-F238E27FC236}">
                <a16:creationId xmlns:a16="http://schemas.microsoft.com/office/drawing/2014/main" id="{FD352458-A37C-4D85-8068-017F8B9ECA1D}"/>
              </a:ext>
            </a:extLst>
          </p:cNvPr>
          <p:cNvGrpSpPr/>
          <p:nvPr/>
        </p:nvGrpSpPr>
        <p:grpSpPr>
          <a:xfrm>
            <a:off x="6012160" y="4629019"/>
            <a:ext cx="432833" cy="432834"/>
            <a:chOff x="3491880" y="1274820"/>
            <a:chExt cx="432833" cy="432834"/>
          </a:xfrm>
        </p:grpSpPr>
        <p:sp>
          <p:nvSpPr>
            <p:cNvPr id="52" name="椭圆 16">
              <a:extLst>
                <a:ext uri="{FF2B5EF4-FFF2-40B4-BE49-F238E27FC236}">
                  <a16:creationId xmlns:a16="http://schemas.microsoft.com/office/drawing/2014/main" id="{5210D5B3-053B-4986-818B-3A0F4CCF27EC}"/>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3" name="Freeform 75">
              <a:extLst>
                <a:ext uri="{FF2B5EF4-FFF2-40B4-BE49-F238E27FC236}">
                  <a16:creationId xmlns:a16="http://schemas.microsoft.com/office/drawing/2014/main" id="{ED2F79F5-AAAB-4676-968D-64ACE08DDA4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54" name="组合 53">
            <a:extLst>
              <a:ext uri="{FF2B5EF4-FFF2-40B4-BE49-F238E27FC236}">
                <a16:creationId xmlns:a16="http://schemas.microsoft.com/office/drawing/2014/main" id="{4311F886-51FD-47FA-9F12-AAC9EDA568F8}"/>
              </a:ext>
            </a:extLst>
          </p:cNvPr>
          <p:cNvGrpSpPr/>
          <p:nvPr/>
        </p:nvGrpSpPr>
        <p:grpSpPr>
          <a:xfrm>
            <a:off x="6660232" y="4629019"/>
            <a:ext cx="432833" cy="432834"/>
            <a:chOff x="4139952" y="1274820"/>
            <a:chExt cx="432833" cy="432834"/>
          </a:xfrm>
        </p:grpSpPr>
        <p:sp>
          <p:nvSpPr>
            <p:cNvPr id="55" name="椭圆 16">
              <a:extLst>
                <a:ext uri="{FF2B5EF4-FFF2-40B4-BE49-F238E27FC236}">
                  <a16:creationId xmlns:a16="http://schemas.microsoft.com/office/drawing/2014/main" id="{76099E97-4FCB-4936-81FE-BAFB621982DC}"/>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6" name="Freeform 84">
              <a:extLst>
                <a:ext uri="{FF2B5EF4-FFF2-40B4-BE49-F238E27FC236}">
                  <a16:creationId xmlns:a16="http://schemas.microsoft.com/office/drawing/2014/main" id="{47F14C67-3CE9-4889-8BD0-E8CB9793AA57}"/>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4" name="组合 13"/>
          <p:cNvGrpSpPr/>
          <p:nvPr/>
        </p:nvGrpSpPr>
        <p:grpSpPr>
          <a:xfrm>
            <a:off x="395536" y="1152835"/>
            <a:ext cx="8494595" cy="1418915"/>
            <a:chOff x="395536" y="1408226"/>
            <a:chExt cx="8494595" cy="1418915"/>
          </a:xfrm>
        </p:grpSpPr>
        <p:sp>
          <p:nvSpPr>
            <p:cNvPr id="16" name="矩形 15">
              <a:extLst>
                <a:ext uri="{FF2B5EF4-FFF2-40B4-BE49-F238E27FC236}">
                  <a16:creationId xmlns:a16="http://schemas.microsoft.com/office/drawing/2014/main" id="{CF791CDC-76D8-48DE-A552-89FECE100F4F}"/>
                </a:ext>
              </a:extLst>
            </p:cNvPr>
            <p:cNvSpPr/>
            <p:nvPr/>
          </p:nvSpPr>
          <p:spPr>
            <a:xfrm>
              <a:off x="395536" y="1408226"/>
              <a:ext cx="8494595" cy="1418915"/>
            </a:xfrm>
            <a:prstGeom prst="rect">
              <a:avLst/>
            </a:prstGeom>
          </p:spPr>
          <p:txBody>
            <a:bodyPr wrap="square">
              <a:spAutoFit/>
            </a:bodyPr>
            <a:lstStyle/>
            <a:p>
              <a:pPr>
                <a:lnSpc>
                  <a:spcPct val="150000"/>
                </a:lnSpc>
                <a:buClr>
                  <a:schemeClr val="accent1"/>
                </a:buClr>
              </a:pPr>
              <a:r>
                <a:rPr lang="zh-CN" altLang="en-US" sz="2000" b="1" dirty="0">
                  <a:latin typeface="Times New Roman" panose="02020603050405020304" pitchFamily="18" charset="0"/>
                  <a:cs typeface="Times New Roman" panose="02020603050405020304" pitchFamily="18" charset="0"/>
                </a:rPr>
                <a:t>        对于无界空间中填充有磁导率为</a:t>
              </a:r>
              <a:r>
                <a:rPr lang="zh-CN" altLang="en-US" sz="2000" b="1"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cs typeface="Times New Roman" panose="02020603050405020304" pitchFamily="18" charset="0"/>
                </a:rPr>
                <a:t>的线性各向同性均匀磁介质问题，有限区域</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b="1" dirty="0">
                  <a:latin typeface="Times New Roman" panose="02020603050405020304" pitchFamily="18" charset="0"/>
                  <a:cs typeface="Times New Roman" panose="02020603050405020304" pitchFamily="18" charset="0"/>
                </a:rPr>
                <a:t>中任意分布的恒定激励电流     所产生的磁场和磁矢位，可通过叠加原理求得，即磁感应强度和磁矢位分别为</a:t>
              </a:r>
            </a:p>
          </p:txBody>
        </p:sp>
        <p:graphicFrame>
          <p:nvGraphicFramePr>
            <p:cNvPr id="12" name="对象 11"/>
            <p:cNvGraphicFramePr>
              <a:graphicFrameLocks noChangeAspect="1"/>
            </p:cNvGraphicFramePr>
            <p:nvPr>
              <p:extLst>
                <p:ext uri="{D42A27DB-BD31-4B8C-83A1-F6EECF244321}">
                  <p14:modId xmlns:p14="http://schemas.microsoft.com/office/powerpoint/2010/main" val="3802613530"/>
                </p:ext>
              </p:extLst>
            </p:nvPr>
          </p:nvGraphicFramePr>
          <p:xfrm>
            <a:off x="4788024" y="1995686"/>
            <a:ext cx="329878" cy="367578"/>
          </p:xfrm>
          <a:graphic>
            <a:graphicData uri="http://schemas.openxmlformats.org/presentationml/2006/ole">
              <mc:AlternateContent xmlns:mc="http://schemas.openxmlformats.org/markup-compatibility/2006">
                <mc:Choice xmlns:v="urn:schemas-microsoft-com:vml" Requires="v">
                  <p:oleObj name="Equation" r:id="rId8" imgW="215640" imgH="253800" progId="Equation.DSMT4">
                    <p:embed/>
                  </p:oleObj>
                </mc:Choice>
                <mc:Fallback>
                  <p:oleObj name="Equation" r:id="rId8" imgW="215640" imgH="253800" progId="Equation.DSMT4">
                    <p:embed/>
                    <p:pic>
                      <p:nvPicPr>
                        <p:cNvPr id="0" name="Object 36"/>
                        <p:cNvPicPr>
                          <a:picLocks noChangeAspect="1" noChangeArrowheads="1"/>
                        </p:cNvPicPr>
                        <p:nvPr/>
                      </p:nvPicPr>
                      <p:blipFill>
                        <a:blip r:embed="rId9"/>
                        <a:srcRect/>
                        <a:stretch>
                          <a:fillRect/>
                        </a:stretch>
                      </p:blipFill>
                      <p:spPr bwMode="auto">
                        <a:xfrm>
                          <a:off x="4788024" y="1995686"/>
                          <a:ext cx="329878" cy="367578"/>
                        </a:xfrm>
                        <a:prstGeom prst="rect">
                          <a:avLst/>
                        </a:prstGeom>
                        <a:noFill/>
                      </p:spPr>
                    </p:pic>
                  </p:oleObj>
                </mc:Fallback>
              </mc:AlternateContent>
            </a:graphicData>
          </a:graphic>
        </p:graphicFrame>
      </p:grpSp>
      <p:grpSp>
        <p:nvGrpSpPr>
          <p:cNvPr id="18" name="组合 17"/>
          <p:cNvGrpSpPr/>
          <p:nvPr/>
        </p:nvGrpSpPr>
        <p:grpSpPr>
          <a:xfrm>
            <a:off x="539552" y="4299942"/>
            <a:ext cx="7577383" cy="700649"/>
            <a:chOff x="539552" y="4299942"/>
            <a:chExt cx="7577383" cy="700649"/>
          </a:xfrm>
        </p:grpSpPr>
        <p:sp>
          <p:nvSpPr>
            <p:cNvPr id="8" name="矩形 7">
              <a:extLst>
                <a:ext uri="{FF2B5EF4-FFF2-40B4-BE49-F238E27FC236}">
                  <a16:creationId xmlns:a16="http://schemas.microsoft.com/office/drawing/2014/main" id="{EFC23251-B78F-4FCB-8F89-1A21AD804EAB}"/>
                </a:ext>
              </a:extLst>
            </p:cNvPr>
            <p:cNvSpPr/>
            <p:nvPr/>
          </p:nvSpPr>
          <p:spPr>
            <a:xfrm>
              <a:off x="1475656" y="4321428"/>
              <a:ext cx="6641279" cy="338554"/>
            </a:xfrm>
            <a:prstGeom prst="rect">
              <a:avLst/>
            </a:prstGeom>
          </p:spPr>
          <p:txBody>
            <a:bodyPr wrap="square">
              <a:spAutoFit/>
            </a:bodyPr>
            <a:lstStyle/>
            <a:p>
              <a:r>
                <a:rPr lang="zh-CN" altLang="en-US" sz="1600" b="1" dirty="0"/>
                <a:t>是位于     处的电流元，当电流为线、面、体分布时，电流元分别为</a:t>
              </a:r>
            </a:p>
          </p:txBody>
        </p:sp>
        <p:graphicFrame>
          <p:nvGraphicFramePr>
            <p:cNvPr id="19" name="对象 18">
              <a:extLst>
                <a:ext uri="{FF2B5EF4-FFF2-40B4-BE49-F238E27FC236}">
                  <a16:creationId xmlns:a16="http://schemas.microsoft.com/office/drawing/2014/main" id="{A85A4717-FB6D-4FDE-A5F7-738AF8EA3B0F}"/>
                </a:ext>
              </a:extLst>
            </p:cNvPr>
            <p:cNvGraphicFramePr>
              <a:graphicFrameLocks noChangeAspect="1"/>
            </p:cNvGraphicFramePr>
            <p:nvPr>
              <p:extLst>
                <p:ext uri="{D42A27DB-BD31-4B8C-83A1-F6EECF244321}">
                  <p14:modId xmlns:p14="http://schemas.microsoft.com/office/powerpoint/2010/main" val="3847844655"/>
                </p:ext>
              </p:extLst>
            </p:nvPr>
          </p:nvGraphicFramePr>
          <p:xfrm>
            <a:off x="2843808" y="4659982"/>
            <a:ext cx="2664296" cy="340609"/>
          </p:xfrm>
          <a:graphic>
            <a:graphicData uri="http://schemas.openxmlformats.org/presentationml/2006/ole">
              <mc:AlternateContent xmlns:mc="http://schemas.openxmlformats.org/markup-compatibility/2006">
                <mc:Choice xmlns:v="urn:schemas-microsoft-com:vml" Requires="v">
                  <p:oleObj name="Equation" r:id="rId10" imgW="1841400" imgH="253800" progId="Equation.DSMT4">
                    <p:embed/>
                  </p:oleObj>
                </mc:Choice>
                <mc:Fallback>
                  <p:oleObj name="Equation" r:id="rId10" imgW="1841400" imgH="253800" progId="Equation.DSMT4">
                    <p:embed/>
                    <p:pic>
                      <p:nvPicPr>
                        <p:cNvPr id="0" name="Object 353"/>
                        <p:cNvPicPr>
                          <a:picLocks noChangeAspect="1" noChangeArrowheads="1"/>
                        </p:cNvPicPr>
                        <p:nvPr/>
                      </p:nvPicPr>
                      <p:blipFill>
                        <a:blip r:embed="rId11"/>
                        <a:srcRect/>
                        <a:stretch>
                          <a:fillRect/>
                        </a:stretch>
                      </p:blipFill>
                      <p:spPr bwMode="auto">
                        <a:xfrm>
                          <a:off x="2843808" y="4659982"/>
                          <a:ext cx="2664296" cy="340609"/>
                        </a:xfrm>
                        <a:prstGeom prst="rect">
                          <a:avLst/>
                        </a:prstGeom>
                        <a:noFill/>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059036479"/>
                </p:ext>
              </p:extLst>
            </p:nvPr>
          </p:nvGraphicFramePr>
          <p:xfrm>
            <a:off x="539552" y="4299942"/>
            <a:ext cx="984969" cy="384805"/>
          </p:xfrm>
          <a:graphic>
            <a:graphicData uri="http://schemas.openxmlformats.org/presentationml/2006/ole">
              <mc:AlternateContent xmlns:mc="http://schemas.openxmlformats.org/markup-compatibility/2006">
                <mc:Choice xmlns:v="urn:schemas-microsoft-com:vml" Requires="v">
                  <p:oleObj name="Equation" r:id="rId12" imgW="672840" imgH="253800" progId="Equation.DSMT4">
                    <p:embed/>
                  </p:oleObj>
                </mc:Choice>
                <mc:Fallback>
                  <p:oleObj name="Equation" r:id="rId12" imgW="672840" imgH="253800" progId="Equation.DSMT4">
                    <p:embed/>
                    <p:pic>
                      <p:nvPicPr>
                        <p:cNvPr id="31" name="对象 30"/>
                        <p:cNvPicPr>
                          <a:picLocks noChangeAspect="1" noChangeArrowheads="1"/>
                        </p:cNvPicPr>
                        <p:nvPr/>
                      </p:nvPicPr>
                      <p:blipFill>
                        <a:blip r:embed="rId13"/>
                        <a:srcRect/>
                        <a:stretch>
                          <a:fillRect/>
                        </a:stretch>
                      </p:blipFill>
                      <p:spPr bwMode="auto">
                        <a:xfrm>
                          <a:off x="539552" y="4299942"/>
                          <a:ext cx="984969" cy="384805"/>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5260581"/>
                </p:ext>
              </p:extLst>
            </p:nvPr>
          </p:nvGraphicFramePr>
          <p:xfrm>
            <a:off x="2195736" y="4299942"/>
            <a:ext cx="256028" cy="288032"/>
          </p:xfrm>
          <a:graphic>
            <a:graphicData uri="http://schemas.openxmlformats.org/presentationml/2006/ole">
              <mc:AlternateContent xmlns:mc="http://schemas.openxmlformats.org/markup-compatibility/2006">
                <mc:Choice xmlns:v="urn:schemas-microsoft-com:vml" Requires="v">
                  <p:oleObj name="Equation" r:id="rId14" imgW="152280" imgH="164880" progId="Equation.DSMT4">
                    <p:embed/>
                  </p:oleObj>
                </mc:Choice>
                <mc:Fallback>
                  <p:oleObj name="Equation" r:id="rId14" imgW="152280" imgH="164880" progId="Equation.DSMT4">
                    <p:embed/>
                    <p:pic>
                      <p:nvPicPr>
                        <p:cNvPr id="4" name="对象 3"/>
                        <p:cNvPicPr>
                          <a:picLocks noChangeAspect="1" noChangeArrowheads="1"/>
                        </p:cNvPicPr>
                        <p:nvPr/>
                      </p:nvPicPr>
                      <p:blipFill>
                        <a:blip r:embed="rId15"/>
                        <a:srcRect/>
                        <a:stretch>
                          <a:fillRect/>
                        </a:stretch>
                      </p:blipFill>
                      <p:spPr bwMode="auto">
                        <a:xfrm>
                          <a:off x="2195736" y="4299942"/>
                          <a:ext cx="256028" cy="288032"/>
                        </a:xfrm>
                        <a:prstGeom prst="rect">
                          <a:avLst/>
                        </a:prstGeom>
                        <a:noFill/>
                      </p:spPr>
                    </p:pic>
                  </p:oleObj>
                </mc:Fallback>
              </mc:AlternateContent>
            </a:graphicData>
          </a:graphic>
        </p:graphicFrame>
      </p:grpSp>
    </p:spTree>
    <p:custDataLst>
      <p:tags r:id="rId1"/>
    </p:custDataLst>
    <p:extLst>
      <p:ext uri="{BB962C8B-B14F-4D97-AF65-F5344CB8AC3E}">
        <p14:creationId xmlns:p14="http://schemas.microsoft.com/office/powerpoint/2010/main" val="2698725922"/>
      </p:ext>
    </p:extLst>
  </p:cSld>
  <p:clrMapOvr>
    <a:masterClrMapping/>
  </p:clrMapOvr>
  <mc:AlternateContent xmlns:mc="http://schemas.openxmlformats.org/markup-compatibility/2006" xmlns:p14="http://schemas.microsoft.com/office/powerpoint/2010/main">
    <mc:Choice Requires="p14">
      <p:transition spd="slow" p14:dur="2000" advTm="114564"/>
    </mc:Choice>
    <mc:Fallback xmlns="">
      <p:transition spd="slow" advTm="1145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0" y="0"/>
            <a:ext cx="9144000" cy="1159466"/>
            <a:chOff x="0" y="0"/>
            <a:chExt cx="9144000" cy="1159466"/>
          </a:xfrm>
        </p:grpSpPr>
        <p:sp>
          <p:nvSpPr>
            <p:cNvPr id="2" name="Text Box 12">
              <a:extLst>
                <a:ext uri="{FF2B5EF4-FFF2-40B4-BE49-F238E27FC236}">
                  <a16:creationId xmlns:a16="http://schemas.microsoft.com/office/drawing/2014/main" id="{DD46EC61-1CB3-4AFC-89C4-3F05A24A7D7B}"/>
                </a:ext>
              </a:extLst>
            </p:cNvPr>
            <p:cNvSpPr txBox="1">
              <a:spLocks noChangeArrowheads="1"/>
            </p:cNvSpPr>
            <p:nvPr/>
          </p:nvSpPr>
          <p:spPr bwMode="auto">
            <a:xfrm>
              <a:off x="35496" y="51470"/>
              <a:ext cx="90364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1】</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求</a:t>
              </a:r>
              <a:r>
                <a:rPr lang="zh-CN" altLang="en-US" sz="2200" dirty="0">
                  <a:latin typeface="Times New Roman" panose="02020603050405020304" pitchFamily="18" charset="0"/>
                  <a:ea typeface="+mn-ea"/>
                  <a:cs typeface="Times New Roman" panose="02020603050405020304" pitchFamily="18" charset="0"/>
                </a:rPr>
                <a:t>位于任意位置    处任意分布形式的电流元               在空间中产生的磁感应强度</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Rectangle 7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53982504"/>
                </p:ext>
              </p:extLst>
            </p:nvPr>
          </p:nvGraphicFramePr>
          <p:xfrm>
            <a:off x="3888432" y="195486"/>
            <a:ext cx="323528" cy="363969"/>
          </p:xfrm>
          <a:graphic>
            <a:graphicData uri="http://schemas.openxmlformats.org/presentationml/2006/ole">
              <mc:AlternateContent xmlns:mc="http://schemas.openxmlformats.org/markup-compatibility/2006">
                <mc:Choice xmlns:v="urn:schemas-microsoft-com:vml" Requires="v">
                  <p:oleObj name="Equation" r:id="rId3" imgW="152280" imgH="164880" progId="Equation.DSMT4">
                    <p:embed/>
                  </p:oleObj>
                </mc:Choice>
                <mc:Fallback>
                  <p:oleObj name="Equation" r:id="rId3" imgW="152280" imgH="164880" progId="Equation.DSMT4">
                    <p:embed/>
                    <p:pic>
                      <p:nvPicPr>
                        <p:cNvPr id="0" name="Object 72"/>
                        <p:cNvPicPr>
                          <a:picLocks noChangeAspect="1" noChangeArrowheads="1"/>
                        </p:cNvPicPr>
                        <p:nvPr/>
                      </p:nvPicPr>
                      <p:blipFill>
                        <a:blip r:embed="rId4"/>
                        <a:srcRect/>
                        <a:stretch>
                          <a:fillRect/>
                        </a:stretch>
                      </p:blipFill>
                      <p:spPr bwMode="auto">
                        <a:xfrm>
                          <a:off x="3888432" y="195486"/>
                          <a:ext cx="323528" cy="363969"/>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4063190175"/>
                </p:ext>
              </p:extLst>
            </p:nvPr>
          </p:nvGraphicFramePr>
          <p:xfrm>
            <a:off x="7331447" y="195486"/>
            <a:ext cx="984969" cy="384805"/>
          </p:xfrm>
          <a:graphic>
            <a:graphicData uri="http://schemas.openxmlformats.org/presentationml/2006/ole">
              <mc:AlternateContent xmlns:mc="http://schemas.openxmlformats.org/markup-compatibility/2006">
                <mc:Choice xmlns:v="urn:schemas-microsoft-com:vml" Requires="v">
                  <p:oleObj name="Equation" r:id="rId5" imgW="672840" imgH="253800" progId="Equation.DSMT4">
                    <p:embed/>
                  </p:oleObj>
                </mc:Choice>
                <mc:Fallback>
                  <p:oleObj name="Equation" r:id="rId5" imgW="672840" imgH="253800" progId="Equation.DSMT4">
                    <p:embed/>
                    <p:pic>
                      <p:nvPicPr>
                        <p:cNvPr id="4" name="对象 3"/>
                        <p:cNvPicPr>
                          <a:picLocks noChangeAspect="1" noChangeArrowheads="1"/>
                        </p:cNvPicPr>
                        <p:nvPr/>
                      </p:nvPicPr>
                      <p:blipFill>
                        <a:blip r:embed="rId6"/>
                        <a:srcRect/>
                        <a:stretch>
                          <a:fillRect/>
                        </a:stretch>
                      </p:blipFill>
                      <p:spPr bwMode="auto">
                        <a:xfrm>
                          <a:off x="7331447" y="195486"/>
                          <a:ext cx="984969" cy="384805"/>
                        </a:xfrm>
                        <a:prstGeom prst="rect">
                          <a:avLst/>
                        </a:prstGeom>
                        <a:noFill/>
                      </p:spPr>
                    </p:pic>
                  </p:oleObj>
                </mc:Fallback>
              </mc:AlternateContent>
            </a:graphicData>
          </a:graphic>
        </p:graphicFrame>
      </p:grpSp>
      <p:sp>
        <p:nvSpPr>
          <p:cNvPr id="37" name="矩形 36">
            <a:extLst>
              <a:ext uri="{FF2B5EF4-FFF2-40B4-BE49-F238E27FC236}">
                <a16:creationId xmlns:a16="http://schemas.microsoft.com/office/drawing/2014/main" id="{CFE2F30D-F2E9-41B8-A5FF-67584AFE39F3}"/>
              </a:ext>
            </a:extLst>
          </p:cNvPr>
          <p:cNvSpPr/>
          <p:nvPr/>
        </p:nvSpPr>
        <p:spPr>
          <a:xfrm>
            <a:off x="683568" y="1094422"/>
            <a:ext cx="82809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solidFill>
                  <a:srgbClr val="0070C0"/>
                </a:solidFill>
                <a:latin typeface="Times New Roman" panose="02020603050405020304" pitchFamily="18" charset="0"/>
                <a:cs typeface="Times New Roman" panose="02020603050405020304" pitchFamily="18" charset="0"/>
              </a:rPr>
              <a:t>磁场求解思路：</a:t>
            </a:r>
            <a:r>
              <a:rPr kumimoji="1" lang="zh-CN" altLang="zh-CN" sz="2000" b="1" dirty="0">
                <a:latin typeface="Times New Roman" panose="02020603050405020304" pitchFamily="18" charset="0"/>
                <a:cs typeface="Times New Roman" panose="02020603050405020304" pitchFamily="18" charset="0"/>
              </a:rPr>
              <a:t>将介质空间用真空取代，</a:t>
            </a:r>
            <a:r>
              <a:rPr kumimoji="1" lang="zh-CN" altLang="en-US" sz="2000" b="1" dirty="0">
                <a:latin typeface="Times New Roman" panose="02020603050405020304" pitchFamily="18" charset="0"/>
                <a:cs typeface="Times New Roman" panose="02020603050405020304" pitchFamily="18" charset="0"/>
              </a:rPr>
              <a:t>则介质空间中产生的磁场与</a:t>
            </a:r>
            <a:r>
              <a:rPr kumimoji="1" lang="zh-CN" altLang="zh-CN" sz="2000" b="1" dirty="0">
                <a:latin typeface="Times New Roman" panose="02020603050405020304" pitchFamily="18" charset="0"/>
                <a:cs typeface="Times New Roman" panose="02020603050405020304" pitchFamily="18" charset="0"/>
              </a:rPr>
              <a:t>激励</a:t>
            </a:r>
            <a:r>
              <a:rPr kumimoji="1" lang="zh-CN" altLang="en-US" sz="2000" b="1" dirty="0">
                <a:latin typeface="Times New Roman" panose="02020603050405020304" pitchFamily="18" charset="0"/>
                <a:cs typeface="Times New Roman" panose="02020603050405020304" pitchFamily="18" charset="0"/>
              </a:rPr>
              <a:t>电流和磁化电流</a:t>
            </a:r>
            <a:r>
              <a:rPr kumimoji="1" lang="zh-CN" altLang="zh-CN" sz="2000" b="1" dirty="0">
                <a:latin typeface="Times New Roman" panose="02020603050405020304" pitchFamily="18" charset="0"/>
                <a:cs typeface="Times New Roman" panose="02020603050405020304" pitchFamily="18" charset="0"/>
              </a:rPr>
              <a:t>共同存在</a:t>
            </a:r>
            <a:r>
              <a:rPr kumimoji="1" lang="zh-CN" altLang="en-US" sz="2000" b="1" dirty="0">
                <a:latin typeface="Times New Roman" panose="02020603050405020304" pitchFamily="18" charset="0"/>
                <a:cs typeface="Times New Roman" panose="02020603050405020304" pitchFamily="18" charset="0"/>
              </a:rPr>
              <a:t>于</a:t>
            </a:r>
            <a:r>
              <a:rPr kumimoji="1" lang="zh-CN" altLang="zh-CN" sz="2000" b="1" dirty="0">
                <a:latin typeface="Times New Roman" panose="02020603050405020304" pitchFamily="18" charset="0"/>
                <a:cs typeface="Times New Roman" panose="02020603050405020304" pitchFamily="18" charset="0"/>
              </a:rPr>
              <a:t>无界真空中所产生的</a:t>
            </a:r>
            <a:r>
              <a:rPr kumimoji="1" lang="zh-CN" altLang="en-US" sz="2000" b="1" dirty="0">
                <a:latin typeface="Times New Roman" panose="02020603050405020304" pitchFamily="18" charset="0"/>
                <a:cs typeface="Times New Roman" panose="02020603050405020304" pitchFamily="18" charset="0"/>
              </a:rPr>
              <a:t>磁</a:t>
            </a:r>
            <a:r>
              <a:rPr kumimoji="1" lang="zh-CN" altLang="zh-CN" sz="2000" b="1" dirty="0">
                <a:latin typeface="Times New Roman" panose="02020603050405020304" pitchFamily="18" charset="0"/>
                <a:cs typeface="Times New Roman" panose="02020603050405020304" pitchFamily="18" charset="0"/>
              </a:rPr>
              <a:t>场</a:t>
            </a:r>
            <a:r>
              <a:rPr kumimoji="1" lang="zh-CN" altLang="en-US" sz="2000" b="1" dirty="0">
                <a:latin typeface="Times New Roman" panose="02020603050405020304" pitchFamily="18" charset="0"/>
                <a:cs typeface="Times New Roman" panose="02020603050405020304" pitchFamily="18" charset="0"/>
              </a:rPr>
              <a:t>相等。</a:t>
            </a:r>
          </a:p>
        </p:txBody>
      </p:sp>
      <p:sp>
        <p:nvSpPr>
          <p:cNvPr id="40" name="矩形 39">
            <a:extLst>
              <a:ext uri="{FF2B5EF4-FFF2-40B4-BE49-F238E27FC236}">
                <a16:creationId xmlns:a16="http://schemas.microsoft.com/office/drawing/2014/main" id="{3AD02D3F-6639-47C3-9D97-2DC7C19A4E37}"/>
              </a:ext>
            </a:extLst>
          </p:cNvPr>
          <p:cNvSpPr/>
          <p:nvPr/>
        </p:nvSpPr>
        <p:spPr>
          <a:xfrm>
            <a:off x="105303" y="1068053"/>
            <a:ext cx="936104"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解：</a:t>
            </a:r>
          </a:p>
        </p:txBody>
      </p:sp>
      <p:graphicFrame>
        <p:nvGraphicFramePr>
          <p:cNvPr id="41" name="对象 40"/>
          <p:cNvGraphicFramePr>
            <a:graphicFrameLocks noChangeAspect="1"/>
          </p:cNvGraphicFramePr>
          <p:nvPr>
            <p:extLst>
              <p:ext uri="{D42A27DB-BD31-4B8C-83A1-F6EECF244321}">
                <p14:modId xmlns:p14="http://schemas.microsoft.com/office/powerpoint/2010/main" val="3287584449"/>
              </p:ext>
            </p:extLst>
          </p:nvPr>
        </p:nvGraphicFramePr>
        <p:xfrm>
          <a:off x="2987824" y="2871813"/>
          <a:ext cx="3096344" cy="492025"/>
        </p:xfrm>
        <a:graphic>
          <a:graphicData uri="http://schemas.openxmlformats.org/presentationml/2006/ole">
            <mc:AlternateContent xmlns:mc="http://schemas.openxmlformats.org/markup-compatibility/2006">
              <mc:Choice xmlns:v="urn:schemas-microsoft-com:vml" Requires="v">
                <p:oleObj name="Equation" r:id="rId7" imgW="1828800" imgH="279360" progId="Equation.DSMT4">
                  <p:embed/>
                </p:oleObj>
              </mc:Choice>
              <mc:Fallback>
                <p:oleObj name="Equation" r:id="rId7" imgW="1828800" imgH="279360" progId="Equation.DSMT4">
                  <p:embed/>
                  <p:pic>
                    <p:nvPicPr>
                      <p:cNvPr id="8" name="对象 7"/>
                      <p:cNvPicPr>
                        <a:picLocks noChangeAspect="1" noChangeArrowheads="1"/>
                      </p:cNvPicPr>
                      <p:nvPr/>
                    </p:nvPicPr>
                    <p:blipFill>
                      <a:blip r:embed="rId8"/>
                      <a:srcRect/>
                      <a:stretch>
                        <a:fillRect/>
                      </a:stretch>
                    </p:blipFill>
                    <p:spPr bwMode="auto">
                      <a:xfrm>
                        <a:off x="2987824" y="2871813"/>
                        <a:ext cx="3096344" cy="492025"/>
                      </a:xfrm>
                      <a:prstGeom prst="rect">
                        <a:avLst/>
                      </a:prstGeom>
                      <a:noFill/>
                    </p:spPr>
                  </p:pic>
                </p:oleObj>
              </mc:Fallback>
            </mc:AlternateContent>
          </a:graphicData>
        </a:graphic>
      </p:graphicFrame>
      <p:grpSp>
        <p:nvGrpSpPr>
          <p:cNvPr id="42" name="组合 41"/>
          <p:cNvGrpSpPr/>
          <p:nvPr/>
        </p:nvGrpSpPr>
        <p:grpSpPr>
          <a:xfrm>
            <a:off x="683568" y="2211710"/>
            <a:ext cx="7056784" cy="553998"/>
            <a:chOff x="899592" y="1081648"/>
            <a:chExt cx="7056784" cy="553998"/>
          </a:xfrm>
        </p:grpSpPr>
        <p:sp>
          <p:nvSpPr>
            <p:cNvPr id="61" name="矩形 60"/>
            <p:cNvSpPr/>
            <p:nvPr/>
          </p:nvSpPr>
          <p:spPr>
            <a:xfrm>
              <a:off x="899592" y="1081648"/>
              <a:ext cx="70567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电流元                 用</a:t>
              </a:r>
              <a:r>
                <a:rPr kumimoji="1" lang="zh-CN" altLang="en-US" sz="2000" b="1" i="1" dirty="0">
                  <a:latin typeface="Times New Roman" panose="02020603050405020304" pitchFamily="18" charset="0"/>
                  <a:cs typeface="Times New Roman" panose="02020603050405020304" pitchFamily="18" charset="0"/>
                  <a:sym typeface="Symbol" panose="05050102010706020507" pitchFamily="18" charset="2"/>
                </a:rPr>
                <a:t> </a:t>
              </a:r>
              <a:r>
                <a:rPr kumimoji="1" lang="zh-CN" altLang="en-US" sz="2000" b="1" dirty="0">
                  <a:latin typeface="Times New Roman" panose="02020603050405020304" pitchFamily="18" charset="0"/>
                  <a:cs typeface="Times New Roman" panose="02020603050405020304" pitchFamily="18" charset="0"/>
                </a:rPr>
                <a:t>函数表示为电流的体密度矢量</a:t>
              </a:r>
            </a:p>
          </p:txBody>
        </p:sp>
        <p:graphicFrame>
          <p:nvGraphicFramePr>
            <p:cNvPr id="62" name="对象 61"/>
            <p:cNvGraphicFramePr>
              <a:graphicFrameLocks noChangeAspect="1"/>
            </p:cNvGraphicFramePr>
            <p:nvPr>
              <p:extLst>
                <p:ext uri="{D42A27DB-BD31-4B8C-83A1-F6EECF244321}">
                  <p14:modId xmlns:p14="http://schemas.microsoft.com/office/powerpoint/2010/main" val="2917335427"/>
                </p:ext>
              </p:extLst>
            </p:nvPr>
          </p:nvGraphicFramePr>
          <p:xfrm>
            <a:off x="1786831" y="1189687"/>
            <a:ext cx="984969" cy="384805"/>
          </p:xfrm>
          <a:graphic>
            <a:graphicData uri="http://schemas.openxmlformats.org/presentationml/2006/ole">
              <mc:AlternateContent xmlns:mc="http://schemas.openxmlformats.org/markup-compatibility/2006">
                <mc:Choice xmlns:v="urn:schemas-microsoft-com:vml" Requires="v">
                  <p:oleObj name="Equation" r:id="rId9" imgW="672840" imgH="253800" progId="Equation.DSMT4">
                    <p:embed/>
                  </p:oleObj>
                </mc:Choice>
                <mc:Fallback>
                  <p:oleObj name="Equation" r:id="rId9" imgW="672840" imgH="253800" progId="Equation.DSMT4">
                    <p:embed/>
                    <p:pic>
                      <p:nvPicPr>
                        <p:cNvPr id="11" name="对象 10"/>
                        <p:cNvPicPr>
                          <a:picLocks noChangeAspect="1" noChangeArrowheads="1"/>
                        </p:cNvPicPr>
                        <p:nvPr/>
                      </p:nvPicPr>
                      <p:blipFill>
                        <a:blip r:embed="rId10"/>
                        <a:srcRect/>
                        <a:stretch>
                          <a:fillRect/>
                        </a:stretch>
                      </p:blipFill>
                      <p:spPr bwMode="auto">
                        <a:xfrm>
                          <a:off x="1786831" y="1189687"/>
                          <a:ext cx="984969" cy="384805"/>
                        </a:xfrm>
                        <a:prstGeom prst="rect">
                          <a:avLst/>
                        </a:prstGeom>
                        <a:noFill/>
                      </p:spPr>
                    </p:pic>
                  </p:oleObj>
                </mc:Fallback>
              </mc:AlternateContent>
            </a:graphicData>
          </a:graphic>
        </p:graphicFrame>
      </p:grpSp>
      <p:grpSp>
        <p:nvGrpSpPr>
          <p:cNvPr id="13" name="组合 12"/>
          <p:cNvGrpSpPr/>
          <p:nvPr/>
        </p:nvGrpSpPr>
        <p:grpSpPr>
          <a:xfrm>
            <a:off x="683568" y="3579862"/>
            <a:ext cx="8064896" cy="957250"/>
            <a:chOff x="683568" y="3579862"/>
            <a:chExt cx="8064896" cy="957250"/>
          </a:xfrm>
        </p:grpSpPr>
        <p:sp>
          <p:nvSpPr>
            <p:cNvPr id="12" name="矩形 11"/>
            <p:cNvSpPr/>
            <p:nvPr/>
          </p:nvSpPr>
          <p:spPr>
            <a:xfrm>
              <a:off x="683568" y="3579862"/>
              <a:ext cx="8064896"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显然，该点电流源在均匀磁介质空间中产生的磁场，在以     为原点的球坐标系中为具有球对称性的一维问题。</a:t>
              </a:r>
            </a:p>
          </p:txBody>
        </p:sp>
        <p:graphicFrame>
          <p:nvGraphicFramePr>
            <p:cNvPr id="64" name="对象 63"/>
            <p:cNvGraphicFramePr>
              <a:graphicFrameLocks noChangeAspect="1"/>
            </p:cNvGraphicFramePr>
            <p:nvPr>
              <p:extLst>
                <p:ext uri="{D42A27DB-BD31-4B8C-83A1-F6EECF244321}">
                  <p14:modId xmlns:p14="http://schemas.microsoft.com/office/powerpoint/2010/main" val="884916932"/>
                </p:ext>
              </p:extLst>
            </p:nvPr>
          </p:nvGraphicFramePr>
          <p:xfrm>
            <a:off x="7200800" y="3651870"/>
            <a:ext cx="323528" cy="363969"/>
          </p:xfrm>
          <a:graphic>
            <a:graphicData uri="http://schemas.openxmlformats.org/presentationml/2006/ole">
              <mc:AlternateContent xmlns:mc="http://schemas.openxmlformats.org/markup-compatibility/2006">
                <mc:Choice xmlns:v="urn:schemas-microsoft-com:vml" Requires="v">
                  <p:oleObj name="Equation" r:id="rId11" imgW="152280" imgH="164880" progId="Equation.DSMT4">
                    <p:embed/>
                  </p:oleObj>
                </mc:Choice>
                <mc:Fallback>
                  <p:oleObj name="Equation" r:id="rId11" imgW="152280" imgH="164880" progId="Equation.DSMT4">
                    <p:embed/>
                    <p:pic>
                      <p:nvPicPr>
                        <p:cNvPr id="4" name="对象 3"/>
                        <p:cNvPicPr>
                          <a:picLocks noChangeAspect="1" noChangeArrowheads="1"/>
                        </p:cNvPicPr>
                        <p:nvPr/>
                      </p:nvPicPr>
                      <p:blipFill>
                        <a:blip r:embed="rId4"/>
                        <a:srcRect/>
                        <a:stretch>
                          <a:fillRect/>
                        </a:stretch>
                      </p:blipFill>
                      <p:spPr bwMode="auto">
                        <a:xfrm>
                          <a:off x="7200800" y="3651870"/>
                          <a:ext cx="323528" cy="363969"/>
                        </a:xfrm>
                        <a:prstGeom prst="rect">
                          <a:avLst/>
                        </a:prstGeom>
                        <a:noFill/>
                      </p:spPr>
                    </p:pic>
                  </p:oleObj>
                </mc:Fallback>
              </mc:AlternateContent>
            </a:graphicData>
          </a:graphic>
        </p:graphicFrame>
      </p:grpSp>
    </p:spTree>
    <p:extLst>
      <p:ext uri="{BB962C8B-B14F-4D97-AF65-F5344CB8AC3E}">
        <p14:creationId xmlns:p14="http://schemas.microsoft.com/office/powerpoint/2010/main" val="104660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up)">
                                      <p:cBhvr>
                                        <p:cTn id="17" dur="500"/>
                                        <p:tgtEl>
                                          <p:spTgt spid="42"/>
                                        </p:tgtEl>
                                      </p:cBhvr>
                                    </p:animEffect>
                                  </p:childTnLst>
                                </p:cTn>
                              </p:par>
                              <p:par>
                                <p:cTn id="18" presetID="22" presetClass="entr" presetSubtype="1"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up)">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30615477"/>
              </p:ext>
            </p:extLst>
          </p:nvPr>
        </p:nvGraphicFramePr>
        <p:xfrm>
          <a:off x="1259632" y="505004"/>
          <a:ext cx="5916613" cy="1735138"/>
        </p:xfrm>
        <a:graphic>
          <a:graphicData uri="http://schemas.openxmlformats.org/presentationml/2006/ole">
            <mc:AlternateContent xmlns:mc="http://schemas.openxmlformats.org/markup-compatibility/2006">
              <mc:Choice xmlns:v="urn:schemas-microsoft-com:vml" Requires="v">
                <p:oleObj name="Equation" r:id="rId3" imgW="3340080" imgH="939600" progId="Equation.DSMT4">
                  <p:embed/>
                </p:oleObj>
              </mc:Choice>
              <mc:Fallback>
                <p:oleObj name="Equation" r:id="rId3" imgW="3340080" imgH="939600" progId="Equation.DSMT4">
                  <p:embed/>
                  <p:pic>
                    <p:nvPicPr>
                      <p:cNvPr id="8" name="对象 7"/>
                      <p:cNvPicPr>
                        <a:picLocks noChangeAspect="1" noChangeArrowheads="1"/>
                      </p:cNvPicPr>
                      <p:nvPr/>
                    </p:nvPicPr>
                    <p:blipFill>
                      <a:blip r:embed="rId4"/>
                      <a:srcRect/>
                      <a:stretch>
                        <a:fillRect/>
                      </a:stretch>
                    </p:blipFill>
                    <p:spPr bwMode="auto">
                      <a:xfrm>
                        <a:off x="1259632" y="505004"/>
                        <a:ext cx="5916613" cy="1735138"/>
                      </a:xfrm>
                      <a:prstGeom prst="rect">
                        <a:avLst/>
                      </a:prstGeom>
                      <a:noFill/>
                    </p:spPr>
                  </p:pic>
                </p:oleObj>
              </mc:Fallback>
            </mc:AlternateContent>
          </a:graphicData>
        </a:graphic>
      </p:graphicFrame>
      <p:grpSp>
        <p:nvGrpSpPr>
          <p:cNvPr id="3" name="组合 2">
            <a:extLst>
              <a:ext uri="{FF2B5EF4-FFF2-40B4-BE49-F238E27FC236}">
                <a16:creationId xmlns:a16="http://schemas.microsoft.com/office/drawing/2014/main" id="{17E3D6D2-1F5C-46B4-9A83-8ABD91D0845F}"/>
              </a:ext>
            </a:extLst>
          </p:cNvPr>
          <p:cNvGrpSpPr/>
          <p:nvPr/>
        </p:nvGrpSpPr>
        <p:grpSpPr>
          <a:xfrm>
            <a:off x="216025" y="2427734"/>
            <a:ext cx="8532439" cy="1536700"/>
            <a:chOff x="899592" y="3196404"/>
            <a:chExt cx="7903498" cy="1184472"/>
          </a:xfrm>
        </p:grpSpPr>
        <p:sp>
          <p:nvSpPr>
            <p:cNvPr id="4" name="文本框 3">
              <a:extLst>
                <a:ext uri="{FF2B5EF4-FFF2-40B4-BE49-F238E27FC236}">
                  <a16:creationId xmlns:a16="http://schemas.microsoft.com/office/drawing/2014/main" id="{3FEE99F2-441D-4DE6-ACBB-169345888329}"/>
                </a:ext>
              </a:extLst>
            </p:cNvPr>
            <p:cNvSpPr txBox="1"/>
            <p:nvPr/>
          </p:nvSpPr>
          <p:spPr>
            <a:xfrm>
              <a:off x="899592" y="3391449"/>
              <a:ext cx="1080120" cy="369332"/>
            </a:xfrm>
            <a:prstGeom prst="rect">
              <a:avLst/>
            </a:prstGeom>
            <a:noFill/>
          </p:spPr>
          <p:txBody>
            <a:bodyPr wrap="square" rtlCol="0">
              <a:spAutoFit/>
            </a:bodyPr>
            <a:lstStyle/>
            <a:p>
              <a:r>
                <a:rPr lang="zh-CN" altLang="en-US" b="1" dirty="0"/>
                <a:t>其中：</a:t>
              </a:r>
            </a:p>
          </p:txBody>
        </p:sp>
        <p:graphicFrame>
          <p:nvGraphicFramePr>
            <p:cNvPr id="5" name="对象 4">
              <a:extLst>
                <a:ext uri="{FF2B5EF4-FFF2-40B4-BE49-F238E27FC236}">
                  <a16:creationId xmlns:a16="http://schemas.microsoft.com/office/drawing/2014/main" id="{0A41CA35-7054-45E8-8EFC-8644CB0C7568}"/>
                </a:ext>
              </a:extLst>
            </p:cNvPr>
            <p:cNvGraphicFramePr>
              <a:graphicFrameLocks noChangeAspect="1"/>
            </p:cNvGraphicFramePr>
            <p:nvPr>
              <p:extLst>
                <p:ext uri="{D42A27DB-BD31-4B8C-83A1-F6EECF244321}">
                  <p14:modId xmlns:p14="http://schemas.microsoft.com/office/powerpoint/2010/main" val="2508066805"/>
                </p:ext>
              </p:extLst>
            </p:nvPr>
          </p:nvGraphicFramePr>
          <p:xfrm>
            <a:off x="1633294" y="3196404"/>
            <a:ext cx="7169796" cy="1184472"/>
          </p:xfrm>
          <a:graphic>
            <a:graphicData uri="http://schemas.openxmlformats.org/presentationml/2006/ole">
              <mc:AlternateContent xmlns:mc="http://schemas.openxmlformats.org/markup-compatibility/2006">
                <mc:Choice xmlns:v="urn:schemas-microsoft-com:vml" Requires="v">
                  <p:oleObj name="Equation" r:id="rId5" imgW="5981400" imgH="1028520" progId="Equation.DSMT4">
                    <p:embed/>
                  </p:oleObj>
                </mc:Choice>
                <mc:Fallback>
                  <p:oleObj name="Equation" r:id="rId5" imgW="5981400" imgH="1028520" progId="Equation.DSMT4">
                    <p:embed/>
                    <p:pic>
                      <p:nvPicPr>
                        <p:cNvPr id="39" name="对象 38">
                          <a:extLst>
                            <a:ext uri="{FF2B5EF4-FFF2-40B4-BE49-F238E27FC236}">
                              <a16:creationId xmlns:a16="http://schemas.microsoft.com/office/drawing/2014/main" id="{0A41CA35-7054-45E8-8EFC-8644CB0C7568}"/>
                            </a:ext>
                          </a:extLst>
                        </p:cNvPr>
                        <p:cNvPicPr/>
                        <p:nvPr/>
                      </p:nvPicPr>
                      <p:blipFill>
                        <a:blip r:embed="rId6"/>
                        <a:stretch>
                          <a:fillRect/>
                        </a:stretch>
                      </p:blipFill>
                      <p:spPr>
                        <a:xfrm>
                          <a:off x="1633294" y="3196404"/>
                          <a:ext cx="7169796" cy="1184472"/>
                        </a:xfrm>
                        <a:prstGeom prst="rect">
                          <a:avLst/>
                        </a:prstGeom>
                      </p:spPr>
                    </p:pic>
                  </p:oleObj>
                </mc:Fallback>
              </mc:AlternateContent>
            </a:graphicData>
          </a:graphic>
        </p:graphicFrame>
      </p:grpSp>
      <p:sp>
        <p:nvSpPr>
          <p:cNvPr id="6" name="矩形 5"/>
          <p:cNvSpPr/>
          <p:nvPr/>
        </p:nvSpPr>
        <p:spPr>
          <a:xfrm>
            <a:off x="5292080" y="4249420"/>
            <a:ext cx="3564904" cy="338554"/>
          </a:xfrm>
          <a:prstGeom prst="rect">
            <a:avLst/>
          </a:prstGeom>
          <a:ln>
            <a:solidFill>
              <a:schemeClr val="accent1"/>
            </a:solidFill>
          </a:ln>
        </p:spPr>
        <p:txBody>
          <a:bodyPr wrap="square">
            <a:spAutoFit/>
          </a:bodyPr>
          <a:lstStyle/>
          <a:p>
            <a:pPr algn="ctr"/>
            <a:r>
              <a:rPr lang="zh-CN" altLang="en-US" sz="1600" b="1" dirty="0">
                <a:solidFill>
                  <a:schemeClr val="accent1"/>
                </a:solidFill>
              </a:rPr>
              <a:t>磁化电流与激励电流处于同一位置处</a:t>
            </a:r>
          </a:p>
        </p:txBody>
      </p:sp>
    </p:spTree>
    <p:extLst>
      <p:ext uri="{BB962C8B-B14F-4D97-AF65-F5344CB8AC3E}">
        <p14:creationId xmlns:p14="http://schemas.microsoft.com/office/powerpoint/2010/main" val="1041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BA45ED-9700-4388-9D0F-49BCD0828753}"/>
              </a:ext>
            </a:extLst>
          </p:cNvPr>
          <p:cNvGrpSpPr/>
          <p:nvPr/>
        </p:nvGrpSpPr>
        <p:grpSpPr>
          <a:xfrm>
            <a:off x="8604448" y="4629019"/>
            <a:ext cx="432048" cy="432834"/>
            <a:chOff x="6084168" y="1274820"/>
            <a:chExt cx="432048" cy="432834"/>
          </a:xfrm>
        </p:grpSpPr>
        <p:sp>
          <p:nvSpPr>
            <p:cNvPr id="16" name="椭圆 22">
              <a:extLst>
                <a:ext uri="{FF2B5EF4-FFF2-40B4-BE49-F238E27FC236}">
                  <a16:creationId xmlns:a16="http://schemas.microsoft.com/office/drawing/2014/main" id="{6DBB6176-D0D2-45D6-803A-65524D62AF56}"/>
                </a:ext>
              </a:extLst>
            </p:cNvPr>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 name="Freeform 59">
              <a:extLst>
                <a:ext uri="{FF2B5EF4-FFF2-40B4-BE49-F238E27FC236}">
                  <a16:creationId xmlns:a16="http://schemas.microsoft.com/office/drawing/2014/main" id="{FDD9B628-0157-4455-80C0-7DE2D7BB9BD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8" name="组合 17">
            <a:extLst>
              <a:ext uri="{FF2B5EF4-FFF2-40B4-BE49-F238E27FC236}">
                <a16:creationId xmlns:a16="http://schemas.microsoft.com/office/drawing/2014/main" id="{57F57819-D9DB-46D1-A073-6CF11D45130A}"/>
              </a:ext>
            </a:extLst>
          </p:cNvPr>
          <p:cNvGrpSpPr/>
          <p:nvPr/>
        </p:nvGrpSpPr>
        <p:grpSpPr>
          <a:xfrm>
            <a:off x="7308304" y="4629412"/>
            <a:ext cx="432048" cy="432048"/>
            <a:chOff x="4788024" y="1275213"/>
            <a:chExt cx="432048" cy="432048"/>
          </a:xfrm>
        </p:grpSpPr>
        <p:sp>
          <p:nvSpPr>
            <p:cNvPr id="19" name="椭圆 65">
              <a:extLst>
                <a:ext uri="{FF2B5EF4-FFF2-40B4-BE49-F238E27FC236}">
                  <a16:creationId xmlns:a16="http://schemas.microsoft.com/office/drawing/2014/main" id="{E1F30D69-7AE0-4881-8D20-852195B1A45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Freeform 110">
              <a:extLst>
                <a:ext uri="{FF2B5EF4-FFF2-40B4-BE49-F238E27FC236}">
                  <a16:creationId xmlns:a16="http://schemas.microsoft.com/office/drawing/2014/main" id="{77F236AE-BB1F-4F78-A614-456211641493}"/>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1" name="组合 20">
            <a:extLst>
              <a:ext uri="{FF2B5EF4-FFF2-40B4-BE49-F238E27FC236}">
                <a16:creationId xmlns:a16="http://schemas.microsoft.com/office/drawing/2014/main" id="{2CA616C5-403D-44F8-B89E-8BBBE1193470}"/>
              </a:ext>
            </a:extLst>
          </p:cNvPr>
          <p:cNvGrpSpPr/>
          <p:nvPr/>
        </p:nvGrpSpPr>
        <p:grpSpPr>
          <a:xfrm>
            <a:off x="7956376" y="4629019"/>
            <a:ext cx="432833" cy="432834"/>
            <a:chOff x="5436096" y="1274820"/>
            <a:chExt cx="432833" cy="432834"/>
          </a:xfrm>
        </p:grpSpPr>
        <p:sp>
          <p:nvSpPr>
            <p:cNvPr id="22" name="椭圆 21">
              <a:extLst>
                <a:ext uri="{FF2B5EF4-FFF2-40B4-BE49-F238E27FC236}">
                  <a16:creationId xmlns:a16="http://schemas.microsoft.com/office/drawing/2014/main" id="{3ECC9437-54CF-413A-A10D-D0C39D72EBC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Freeform 16">
              <a:extLst>
                <a:ext uri="{FF2B5EF4-FFF2-40B4-BE49-F238E27FC236}">
                  <a16:creationId xmlns:a16="http://schemas.microsoft.com/office/drawing/2014/main" id="{EC5A7395-A93D-41B5-BE00-53C463943D74}"/>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4" name="组合 23">
            <a:extLst>
              <a:ext uri="{FF2B5EF4-FFF2-40B4-BE49-F238E27FC236}">
                <a16:creationId xmlns:a16="http://schemas.microsoft.com/office/drawing/2014/main" id="{3F2C28AF-53C7-46EB-A427-775E6276EE1D}"/>
              </a:ext>
            </a:extLst>
          </p:cNvPr>
          <p:cNvGrpSpPr/>
          <p:nvPr/>
        </p:nvGrpSpPr>
        <p:grpSpPr>
          <a:xfrm>
            <a:off x="6012160" y="4629019"/>
            <a:ext cx="432833" cy="432834"/>
            <a:chOff x="3491880" y="1274820"/>
            <a:chExt cx="432833" cy="432834"/>
          </a:xfrm>
        </p:grpSpPr>
        <p:sp>
          <p:nvSpPr>
            <p:cNvPr id="25" name="椭圆 16">
              <a:extLst>
                <a:ext uri="{FF2B5EF4-FFF2-40B4-BE49-F238E27FC236}">
                  <a16:creationId xmlns:a16="http://schemas.microsoft.com/office/drawing/2014/main" id="{93C24634-01A6-472D-B3D3-F760CEC72C19}"/>
                </a:ext>
              </a:extLst>
            </p:cNvPr>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6" name="Freeform 75">
              <a:extLst>
                <a:ext uri="{FF2B5EF4-FFF2-40B4-BE49-F238E27FC236}">
                  <a16:creationId xmlns:a16="http://schemas.microsoft.com/office/drawing/2014/main" id="{03E343B0-0C7C-4230-8424-AF40FDCA027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7" name="组合 26">
            <a:extLst>
              <a:ext uri="{FF2B5EF4-FFF2-40B4-BE49-F238E27FC236}">
                <a16:creationId xmlns:a16="http://schemas.microsoft.com/office/drawing/2014/main" id="{F0FA889D-0CAB-4411-84BA-3BE73F683DDB}"/>
              </a:ext>
            </a:extLst>
          </p:cNvPr>
          <p:cNvGrpSpPr/>
          <p:nvPr/>
        </p:nvGrpSpPr>
        <p:grpSpPr>
          <a:xfrm>
            <a:off x="6660232" y="4629019"/>
            <a:ext cx="432833" cy="432834"/>
            <a:chOff x="4139952" y="1274820"/>
            <a:chExt cx="432833" cy="432834"/>
          </a:xfrm>
        </p:grpSpPr>
        <p:sp>
          <p:nvSpPr>
            <p:cNvPr id="28" name="椭圆 16">
              <a:extLst>
                <a:ext uri="{FF2B5EF4-FFF2-40B4-BE49-F238E27FC236}">
                  <a16:creationId xmlns:a16="http://schemas.microsoft.com/office/drawing/2014/main" id="{196C7A0E-C598-4FF8-830D-765898BEFFC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9" name="Freeform 84">
              <a:extLst>
                <a:ext uri="{FF2B5EF4-FFF2-40B4-BE49-F238E27FC236}">
                  <a16:creationId xmlns:a16="http://schemas.microsoft.com/office/drawing/2014/main" id="{199278A2-F397-49AD-9045-6DC030700F6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aphicFrame>
        <p:nvGraphicFramePr>
          <p:cNvPr id="30" name="对象 29">
            <a:extLst>
              <a:ext uri="{FF2B5EF4-FFF2-40B4-BE49-F238E27FC236}">
                <a16:creationId xmlns:a16="http://schemas.microsoft.com/office/drawing/2014/main" id="{007DA0C5-A558-4172-BF0B-4DE781DE7E06}"/>
              </a:ext>
            </a:extLst>
          </p:cNvPr>
          <p:cNvGraphicFramePr>
            <a:graphicFrameLocks noChangeAspect="1"/>
          </p:cNvGraphicFramePr>
          <p:nvPr>
            <p:extLst>
              <p:ext uri="{D42A27DB-BD31-4B8C-83A1-F6EECF244321}">
                <p14:modId xmlns:p14="http://schemas.microsoft.com/office/powerpoint/2010/main" val="27285702"/>
              </p:ext>
            </p:extLst>
          </p:nvPr>
        </p:nvGraphicFramePr>
        <p:xfrm>
          <a:off x="1691680" y="1491630"/>
          <a:ext cx="5549900" cy="2259013"/>
        </p:xfrm>
        <a:graphic>
          <a:graphicData uri="http://schemas.openxmlformats.org/presentationml/2006/ole">
            <mc:AlternateContent xmlns:mc="http://schemas.openxmlformats.org/markup-compatibility/2006">
              <mc:Choice xmlns:v="urn:schemas-microsoft-com:vml" Requires="v">
                <p:oleObj name="Equation" r:id="rId3" imgW="3276360" imgH="1333440" progId="Equation.DSMT4">
                  <p:embed/>
                </p:oleObj>
              </mc:Choice>
              <mc:Fallback>
                <p:oleObj name="Equation" r:id="rId3" imgW="3276360" imgH="1333440" progId="Equation.DSMT4">
                  <p:embed/>
                  <p:pic>
                    <p:nvPicPr>
                      <p:cNvPr id="40" name="对象 39">
                        <a:extLst>
                          <a:ext uri="{FF2B5EF4-FFF2-40B4-BE49-F238E27FC236}">
                            <a16:creationId xmlns:a16="http://schemas.microsoft.com/office/drawing/2014/main" id="{007DA0C5-A558-4172-BF0B-4DE781DE7E06}"/>
                          </a:ext>
                        </a:extLst>
                      </p:cNvPr>
                      <p:cNvPicPr/>
                      <p:nvPr/>
                    </p:nvPicPr>
                    <p:blipFill>
                      <a:blip r:embed="rId4"/>
                      <a:stretch>
                        <a:fillRect/>
                      </a:stretch>
                    </p:blipFill>
                    <p:spPr>
                      <a:xfrm>
                        <a:off x="1691680" y="1491630"/>
                        <a:ext cx="5549900" cy="2259013"/>
                      </a:xfrm>
                      <a:prstGeom prst="rect">
                        <a:avLst/>
                      </a:prstGeom>
                    </p:spPr>
                  </p:pic>
                </p:oleObj>
              </mc:Fallback>
            </mc:AlternateContent>
          </a:graphicData>
        </a:graphic>
      </p:graphicFrame>
      <p:sp>
        <p:nvSpPr>
          <p:cNvPr id="31" name="矩形 30">
            <a:extLst>
              <a:ext uri="{FF2B5EF4-FFF2-40B4-BE49-F238E27FC236}">
                <a16:creationId xmlns:a16="http://schemas.microsoft.com/office/drawing/2014/main" id="{DF860FF0-C0E5-4A10-8BD8-330E102E4BE4}"/>
              </a:ext>
            </a:extLst>
          </p:cNvPr>
          <p:cNvSpPr/>
          <p:nvPr/>
        </p:nvSpPr>
        <p:spPr>
          <a:xfrm>
            <a:off x="467544" y="672777"/>
            <a:ext cx="53285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由此得两电流元在真空中共同产生的磁场为</a:t>
            </a:r>
          </a:p>
        </p:txBody>
      </p:sp>
    </p:spTree>
    <p:extLst>
      <p:ext uri="{BB962C8B-B14F-4D97-AF65-F5344CB8AC3E}">
        <p14:creationId xmlns:p14="http://schemas.microsoft.com/office/powerpoint/2010/main" val="32396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BE7F2B-E7BD-43C5-9E28-03B4637F2AC8}"/>
              </a:ext>
            </a:extLst>
          </p:cNvPr>
          <p:cNvSpPr/>
          <p:nvPr/>
        </p:nvSpPr>
        <p:spPr>
          <a:xfrm>
            <a:off x="299008" y="483518"/>
            <a:ext cx="86409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solidFill>
                  <a:srgbClr val="0070C0"/>
                </a:solidFill>
                <a:latin typeface="Times New Roman" panose="02020603050405020304" pitchFamily="18" charset="0"/>
                <a:cs typeface="Times New Roman" panose="02020603050405020304" pitchFamily="18" charset="0"/>
              </a:rPr>
              <a:t>磁矢位求解思路：</a:t>
            </a:r>
            <a:r>
              <a:rPr kumimoji="1" lang="zh-CN" altLang="zh-CN" sz="2000" b="1" dirty="0">
                <a:latin typeface="Times New Roman" panose="02020603050405020304" pitchFamily="18" charset="0"/>
                <a:cs typeface="Times New Roman" panose="02020603050405020304" pitchFamily="18" charset="0"/>
              </a:rPr>
              <a:t>从</a:t>
            </a:r>
            <a:r>
              <a:rPr kumimoji="1" lang="zh-CN" altLang="en-US" sz="2000" b="1" dirty="0">
                <a:latin typeface="Times New Roman" panose="02020603050405020304" pitchFamily="18" charset="0"/>
                <a:cs typeface="Times New Roman" panose="02020603050405020304" pitchFamily="18" charset="0"/>
              </a:rPr>
              <a:t>磁场计算公式</a:t>
            </a:r>
            <a:r>
              <a:rPr kumimoji="1" lang="zh-CN" altLang="zh-CN" sz="2000" b="1" dirty="0">
                <a:latin typeface="Times New Roman" panose="02020603050405020304" pitchFamily="18" charset="0"/>
                <a:cs typeface="Times New Roman" panose="02020603050405020304" pitchFamily="18" charset="0"/>
              </a:rPr>
              <a:t>出发，结合</a:t>
            </a:r>
            <a:r>
              <a:rPr kumimoji="1" lang="zh-CN" altLang="en-US" sz="2000" b="1" dirty="0">
                <a:latin typeface="Times New Roman" panose="02020603050405020304" pitchFamily="18" charset="0"/>
                <a:cs typeface="Times New Roman" panose="02020603050405020304" pitchFamily="18" charset="0"/>
              </a:rPr>
              <a:t>磁感应强度与磁矢位的关系</a:t>
            </a:r>
          </a:p>
        </p:txBody>
      </p:sp>
      <p:graphicFrame>
        <p:nvGraphicFramePr>
          <p:cNvPr id="3" name="对象 2">
            <a:extLst>
              <a:ext uri="{FF2B5EF4-FFF2-40B4-BE49-F238E27FC236}">
                <a16:creationId xmlns:a16="http://schemas.microsoft.com/office/drawing/2014/main" id="{47037D6B-FB3A-458C-9255-6EF8F805B6A0}"/>
              </a:ext>
            </a:extLst>
          </p:cNvPr>
          <p:cNvGraphicFramePr>
            <a:graphicFrameLocks noChangeAspect="1"/>
          </p:cNvGraphicFramePr>
          <p:nvPr>
            <p:extLst>
              <p:ext uri="{D42A27DB-BD31-4B8C-83A1-F6EECF244321}">
                <p14:modId xmlns:p14="http://schemas.microsoft.com/office/powerpoint/2010/main" val="3038175153"/>
              </p:ext>
            </p:extLst>
          </p:nvPr>
        </p:nvGraphicFramePr>
        <p:xfrm>
          <a:off x="827584" y="1059582"/>
          <a:ext cx="7359029" cy="762484"/>
        </p:xfrm>
        <a:graphic>
          <a:graphicData uri="http://schemas.openxmlformats.org/presentationml/2006/ole">
            <mc:AlternateContent xmlns:mc="http://schemas.openxmlformats.org/markup-compatibility/2006">
              <mc:Choice xmlns:v="urn:schemas-microsoft-com:vml" Requires="v">
                <p:oleObj name="Equation" r:id="rId3" imgW="4305240" imgH="444240" progId="Equation.DSMT4">
                  <p:embed/>
                </p:oleObj>
              </mc:Choice>
              <mc:Fallback>
                <p:oleObj name="Equation" r:id="rId3" imgW="4305240" imgH="444240" progId="Equation.DSMT4">
                  <p:embed/>
                  <p:pic>
                    <p:nvPicPr>
                      <p:cNvPr id="6" name="对象 5">
                        <a:extLst>
                          <a:ext uri="{FF2B5EF4-FFF2-40B4-BE49-F238E27FC236}">
                            <a16:creationId xmlns:a16="http://schemas.microsoft.com/office/drawing/2014/main" id="{47037D6B-FB3A-458C-9255-6EF8F805B6A0}"/>
                          </a:ext>
                        </a:extLst>
                      </p:cNvPr>
                      <p:cNvPicPr/>
                      <p:nvPr/>
                    </p:nvPicPr>
                    <p:blipFill>
                      <a:blip r:embed="rId4"/>
                      <a:stretch>
                        <a:fillRect/>
                      </a:stretch>
                    </p:blipFill>
                    <p:spPr>
                      <a:xfrm>
                        <a:off x="827584" y="1059582"/>
                        <a:ext cx="7359029" cy="762484"/>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3B70E98-2C7B-49FA-8590-4C03EE1E337F}"/>
              </a:ext>
            </a:extLst>
          </p:cNvPr>
          <p:cNvGraphicFramePr>
            <a:graphicFrameLocks noChangeAspect="1"/>
          </p:cNvGraphicFramePr>
          <p:nvPr>
            <p:extLst>
              <p:ext uri="{D42A27DB-BD31-4B8C-83A1-F6EECF244321}">
                <p14:modId xmlns:p14="http://schemas.microsoft.com/office/powerpoint/2010/main" val="2211427039"/>
              </p:ext>
            </p:extLst>
          </p:nvPr>
        </p:nvGraphicFramePr>
        <p:xfrm>
          <a:off x="2123728" y="2151310"/>
          <a:ext cx="4905375" cy="852488"/>
        </p:xfrm>
        <a:graphic>
          <a:graphicData uri="http://schemas.openxmlformats.org/presentationml/2006/ole">
            <mc:AlternateContent xmlns:mc="http://schemas.openxmlformats.org/markup-compatibility/2006">
              <mc:Choice xmlns:v="urn:schemas-microsoft-com:vml" Requires="v">
                <p:oleObj name="Equation" r:id="rId5" imgW="2768400" imgH="482400" progId="Equation.DSMT4">
                  <p:embed/>
                </p:oleObj>
              </mc:Choice>
              <mc:Fallback>
                <p:oleObj name="Equation" r:id="rId5" imgW="2768400" imgH="482400" progId="Equation.DSMT4">
                  <p:embed/>
                  <p:pic>
                    <p:nvPicPr>
                      <p:cNvPr id="7" name="对象 6">
                        <a:extLst>
                          <a:ext uri="{FF2B5EF4-FFF2-40B4-BE49-F238E27FC236}">
                            <a16:creationId xmlns:a16="http://schemas.microsoft.com/office/drawing/2014/main" id="{23B70E98-2C7B-49FA-8590-4C03EE1E337F}"/>
                          </a:ext>
                        </a:extLst>
                      </p:cNvPr>
                      <p:cNvPicPr/>
                      <p:nvPr/>
                    </p:nvPicPr>
                    <p:blipFill>
                      <a:blip r:embed="rId6"/>
                      <a:stretch>
                        <a:fillRect/>
                      </a:stretch>
                    </p:blipFill>
                    <p:spPr>
                      <a:xfrm>
                        <a:off x="2123728" y="2151310"/>
                        <a:ext cx="4905375" cy="852488"/>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CEBE7F2B-E7BD-43C5-9E28-03B4637F2AC8}"/>
              </a:ext>
            </a:extLst>
          </p:cNvPr>
          <p:cNvSpPr/>
          <p:nvPr/>
        </p:nvSpPr>
        <p:spPr>
          <a:xfrm>
            <a:off x="395536" y="2211710"/>
            <a:ext cx="75557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则</a:t>
            </a:r>
          </a:p>
        </p:txBody>
      </p:sp>
      <p:grpSp>
        <p:nvGrpSpPr>
          <p:cNvPr id="10" name="组合 9"/>
          <p:cNvGrpSpPr/>
          <p:nvPr/>
        </p:nvGrpSpPr>
        <p:grpSpPr>
          <a:xfrm>
            <a:off x="5580112" y="3083000"/>
            <a:ext cx="1316547" cy="432048"/>
            <a:chOff x="5652120" y="3219822"/>
            <a:chExt cx="1316547" cy="432048"/>
          </a:xfrm>
        </p:grpSpPr>
        <p:graphicFrame>
          <p:nvGraphicFramePr>
            <p:cNvPr id="7" name="对象 6">
              <a:extLst>
                <a:ext uri="{FF2B5EF4-FFF2-40B4-BE49-F238E27FC236}">
                  <a16:creationId xmlns:a16="http://schemas.microsoft.com/office/drawing/2014/main" id="{23B70E98-2C7B-49FA-8590-4C03EE1E337F}"/>
                </a:ext>
              </a:extLst>
            </p:cNvPr>
            <p:cNvGraphicFramePr>
              <a:graphicFrameLocks noChangeAspect="1"/>
            </p:cNvGraphicFramePr>
            <p:nvPr>
              <p:extLst>
                <p:ext uri="{D42A27DB-BD31-4B8C-83A1-F6EECF244321}">
                  <p14:modId xmlns:p14="http://schemas.microsoft.com/office/powerpoint/2010/main" val="3881474321"/>
                </p:ext>
              </p:extLst>
            </p:nvPr>
          </p:nvGraphicFramePr>
          <p:xfrm>
            <a:off x="6084168" y="3291830"/>
            <a:ext cx="884499" cy="288032"/>
          </p:xfrm>
          <a:graphic>
            <a:graphicData uri="http://schemas.openxmlformats.org/presentationml/2006/ole">
              <mc:AlternateContent xmlns:mc="http://schemas.openxmlformats.org/markup-compatibility/2006">
                <mc:Choice xmlns:v="urn:schemas-microsoft-com:vml" Requires="v">
                  <p:oleObj name="Equation" r:id="rId7" imgW="660240" imgH="215640" progId="Equation.DSMT4">
                    <p:embed/>
                  </p:oleObj>
                </mc:Choice>
                <mc:Fallback>
                  <p:oleObj name="Equation" r:id="rId7" imgW="660240" imgH="215640" progId="Equation.DSMT4">
                    <p:embed/>
                    <p:pic>
                      <p:nvPicPr>
                        <p:cNvPr id="4" name="对象 3">
                          <a:extLst>
                            <a:ext uri="{FF2B5EF4-FFF2-40B4-BE49-F238E27FC236}">
                              <a16:creationId xmlns:a16="http://schemas.microsoft.com/office/drawing/2014/main" id="{23B70E98-2C7B-49FA-8590-4C03EE1E337F}"/>
                            </a:ext>
                          </a:extLst>
                        </p:cNvPr>
                        <p:cNvPicPr/>
                        <p:nvPr/>
                      </p:nvPicPr>
                      <p:blipFill>
                        <a:blip r:embed="rId8"/>
                        <a:stretch>
                          <a:fillRect/>
                        </a:stretch>
                      </p:blipFill>
                      <p:spPr>
                        <a:xfrm>
                          <a:off x="6084168" y="3291830"/>
                          <a:ext cx="884499" cy="288032"/>
                        </a:xfrm>
                        <a:prstGeom prst="rect">
                          <a:avLst/>
                        </a:prstGeom>
                      </p:spPr>
                    </p:pic>
                  </p:oleObj>
                </mc:Fallback>
              </mc:AlternateContent>
            </a:graphicData>
          </a:graphic>
        </p:graphicFrame>
        <p:sp>
          <p:nvSpPr>
            <p:cNvPr id="8" name="下箭头 7"/>
            <p:cNvSpPr/>
            <p:nvPr/>
          </p:nvSpPr>
          <p:spPr>
            <a:xfrm>
              <a:off x="5652120" y="3219822"/>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9" name="对象 8">
            <a:extLst>
              <a:ext uri="{FF2B5EF4-FFF2-40B4-BE49-F238E27FC236}">
                <a16:creationId xmlns:a16="http://schemas.microsoft.com/office/drawing/2014/main" id="{23B70E98-2C7B-49FA-8590-4C03EE1E337F}"/>
              </a:ext>
            </a:extLst>
          </p:cNvPr>
          <p:cNvGraphicFramePr>
            <a:graphicFrameLocks noChangeAspect="1"/>
          </p:cNvGraphicFramePr>
          <p:nvPr>
            <p:extLst>
              <p:ext uri="{D42A27DB-BD31-4B8C-83A1-F6EECF244321}">
                <p14:modId xmlns:p14="http://schemas.microsoft.com/office/powerpoint/2010/main" val="3239075448"/>
              </p:ext>
            </p:extLst>
          </p:nvPr>
        </p:nvGraphicFramePr>
        <p:xfrm>
          <a:off x="4572000" y="3659064"/>
          <a:ext cx="2636269" cy="784894"/>
        </p:xfrm>
        <a:graphic>
          <a:graphicData uri="http://schemas.openxmlformats.org/presentationml/2006/ole">
            <mc:AlternateContent xmlns:mc="http://schemas.openxmlformats.org/markup-compatibility/2006">
              <mc:Choice xmlns:v="urn:schemas-microsoft-com:vml" Requires="v">
                <p:oleObj name="Equation" r:id="rId9" imgW="1409400" imgH="419040" progId="Equation.DSMT4">
                  <p:embed/>
                </p:oleObj>
              </mc:Choice>
              <mc:Fallback>
                <p:oleObj name="Equation" r:id="rId9" imgW="1409400" imgH="419040" progId="Equation.DSMT4">
                  <p:embed/>
                  <p:pic>
                    <p:nvPicPr>
                      <p:cNvPr id="7" name="对象 6">
                        <a:extLst>
                          <a:ext uri="{FF2B5EF4-FFF2-40B4-BE49-F238E27FC236}">
                            <a16:creationId xmlns:a16="http://schemas.microsoft.com/office/drawing/2014/main" id="{23B70E98-2C7B-49FA-8590-4C03EE1E337F}"/>
                          </a:ext>
                        </a:extLst>
                      </p:cNvPr>
                      <p:cNvPicPr/>
                      <p:nvPr/>
                    </p:nvPicPr>
                    <p:blipFill>
                      <a:blip r:embed="rId10"/>
                      <a:stretch>
                        <a:fillRect/>
                      </a:stretch>
                    </p:blipFill>
                    <p:spPr>
                      <a:xfrm>
                        <a:off x="4572000" y="3659064"/>
                        <a:ext cx="2636269" cy="784894"/>
                      </a:xfrm>
                      <a:prstGeom prst="rect">
                        <a:avLst/>
                      </a:prstGeom>
                    </p:spPr>
                  </p:pic>
                </p:oleObj>
              </mc:Fallback>
            </mc:AlternateContent>
          </a:graphicData>
        </a:graphic>
      </p:graphicFrame>
    </p:spTree>
    <p:extLst>
      <p:ext uri="{BB962C8B-B14F-4D97-AF65-F5344CB8AC3E}">
        <p14:creationId xmlns:p14="http://schemas.microsoft.com/office/powerpoint/2010/main" val="191219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9512" y="160060"/>
            <a:ext cx="6264696" cy="2123658"/>
            <a:chOff x="35496" y="91827"/>
            <a:chExt cx="6264696" cy="2123658"/>
          </a:xfrm>
        </p:grpSpPr>
        <p:sp>
          <p:nvSpPr>
            <p:cNvPr id="3" name="Text Box 12">
              <a:extLst>
                <a:ext uri="{FF2B5EF4-FFF2-40B4-BE49-F238E27FC236}">
                  <a16:creationId xmlns:a16="http://schemas.microsoft.com/office/drawing/2014/main" id="{DD46EC61-1CB3-4AFC-89C4-3F05A24A7D7B}"/>
                </a:ext>
              </a:extLst>
            </p:cNvPr>
            <p:cNvSpPr txBox="1">
              <a:spLocks noChangeArrowheads="1"/>
            </p:cNvSpPr>
            <p:nvPr/>
          </p:nvSpPr>
          <p:spPr bwMode="auto">
            <a:xfrm>
              <a:off x="35496" y="91827"/>
              <a:ext cx="626469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ct val="150000"/>
                </a:lnSpc>
                <a:spcBef>
                  <a:spcPts val="0"/>
                </a:spcBef>
                <a:buNone/>
              </a:pPr>
              <a:r>
                <a:rPr kumimoji="1" lang="en-US" altLang="zh-CN" sz="2200" dirty="0">
                  <a:solidFill>
                    <a:srgbClr val="F87A24"/>
                  </a:solidFill>
                  <a:latin typeface="Times New Roman" panose="02020603050405020304" pitchFamily="18" charset="0"/>
                  <a:ea typeface="+mn-ea"/>
                  <a:cs typeface="Times New Roman" panose="02020603050405020304" pitchFamily="18" charset="0"/>
                </a:rPr>
                <a:t>【</a:t>
              </a:r>
              <a:r>
                <a:rPr kumimoji="1" lang="zh-CN" altLang="en-US" sz="2200" dirty="0">
                  <a:solidFill>
                    <a:srgbClr val="F87A24"/>
                  </a:solidFill>
                  <a:latin typeface="Times New Roman" panose="02020603050405020304" pitchFamily="18" charset="0"/>
                  <a:ea typeface="+mn-ea"/>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mn-ea"/>
                  <a:cs typeface="Times New Roman" panose="02020603050405020304" pitchFamily="18" charset="0"/>
                </a:rPr>
                <a:t>2】</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空气中有一个半径为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a</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、厚度为</a:t>
              </a:r>
              <a:r>
                <a:rPr kumimoji="1" lang="en-US" altLang="zh-CN" sz="2200" i="1" dirty="0">
                  <a:solidFill>
                    <a:schemeClr val="tx1"/>
                  </a:solidFill>
                  <a:latin typeface="Times New Roman" panose="02020603050405020304" pitchFamily="18" charset="0"/>
                  <a:ea typeface="+mn-ea"/>
                  <a:cs typeface="Times New Roman" panose="02020603050405020304" pitchFamily="18" charset="0"/>
                </a:rPr>
                <a:t>h</a:t>
              </a:r>
              <a:r>
                <a:rPr kumimoji="1" lang="zh-CN" altLang="en-US" sz="2200" dirty="0">
                  <a:solidFill>
                    <a:schemeClr val="tx1"/>
                  </a:solidFill>
                  <a:latin typeface="Times New Roman" panose="02020603050405020304" pitchFamily="18" charset="0"/>
                  <a:ea typeface="+mn-ea"/>
                  <a:cs typeface="Times New Roman" panose="02020603050405020304" pitchFamily="18" charset="0"/>
                </a:rPr>
                <a:t>的薄圆盘永磁体。如图所示，该磁体沿纵向均匀磁化，即                。请给出该磁体在空间中形成的磁矢位和磁场分布计算式。</a:t>
              </a:r>
              <a:endParaRPr kumimoji="1" lang="zh-CN" altLang="zh-CN" sz="2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64322351"/>
                </p:ext>
              </p:extLst>
            </p:nvPr>
          </p:nvGraphicFramePr>
          <p:xfrm>
            <a:off x="1043608" y="1203598"/>
            <a:ext cx="1043155" cy="431527"/>
          </p:xfrm>
          <a:graphic>
            <a:graphicData uri="http://schemas.openxmlformats.org/presentationml/2006/ole">
              <mc:AlternateContent xmlns:mc="http://schemas.openxmlformats.org/markup-compatibility/2006">
                <mc:Choice xmlns:v="urn:schemas-microsoft-com:vml" Requires="v">
                  <p:oleObj name="Equation" r:id="rId3" imgW="634680" imgH="253800" progId="Equation.DSMT4">
                    <p:embed/>
                  </p:oleObj>
                </mc:Choice>
                <mc:Fallback>
                  <p:oleObj name="Equation" r:id="rId3" imgW="634680" imgH="253800" progId="Equation.DSMT4">
                    <p:embed/>
                    <p:pic>
                      <p:nvPicPr>
                        <p:cNvPr id="31" name="对象 30"/>
                        <p:cNvPicPr>
                          <a:picLocks noChangeAspect="1" noChangeArrowheads="1"/>
                        </p:cNvPicPr>
                        <p:nvPr/>
                      </p:nvPicPr>
                      <p:blipFill>
                        <a:blip r:embed="rId4"/>
                        <a:srcRect/>
                        <a:stretch>
                          <a:fillRect/>
                        </a:stretch>
                      </p:blipFill>
                      <p:spPr bwMode="auto">
                        <a:xfrm>
                          <a:off x="1043608" y="1203598"/>
                          <a:ext cx="1043155" cy="431527"/>
                        </a:xfrm>
                        <a:prstGeom prst="rect">
                          <a:avLst/>
                        </a:prstGeom>
                        <a:noFill/>
                      </p:spPr>
                    </p:pic>
                  </p:oleObj>
                </mc:Fallback>
              </mc:AlternateContent>
            </a:graphicData>
          </a:graphic>
        </p:graphicFrame>
      </p:grpSp>
      <p:pic>
        <p:nvPicPr>
          <p:cNvPr id="7" name="图片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8958" y="195486"/>
            <a:ext cx="2415530" cy="2016224"/>
          </a:xfrm>
          <a:prstGeom prst="rect">
            <a:avLst/>
          </a:prstGeom>
          <a:noFill/>
        </p:spPr>
      </p:pic>
      <p:sp>
        <p:nvSpPr>
          <p:cNvPr id="9" name="矩形 8">
            <a:extLst>
              <a:ext uri="{FF2B5EF4-FFF2-40B4-BE49-F238E27FC236}">
                <a16:creationId xmlns:a16="http://schemas.microsoft.com/office/drawing/2014/main" id="{3AD02D3F-6639-47C3-9D97-2DC7C19A4E37}"/>
              </a:ext>
            </a:extLst>
          </p:cNvPr>
          <p:cNvSpPr/>
          <p:nvPr/>
        </p:nvSpPr>
        <p:spPr>
          <a:xfrm>
            <a:off x="179512" y="2283718"/>
            <a:ext cx="936104"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解：</a:t>
            </a:r>
          </a:p>
        </p:txBody>
      </p:sp>
      <p:sp>
        <p:nvSpPr>
          <p:cNvPr id="10" name="矩形 9"/>
          <p:cNvSpPr/>
          <p:nvPr/>
        </p:nvSpPr>
        <p:spPr>
          <a:xfrm>
            <a:off x="683568" y="3579862"/>
            <a:ext cx="22493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由于磁体均匀磁化</a:t>
            </a:r>
          </a:p>
        </p:txBody>
      </p:sp>
      <p:sp>
        <p:nvSpPr>
          <p:cNvPr id="11" name="矩形 10"/>
          <p:cNvSpPr/>
          <p:nvPr/>
        </p:nvSpPr>
        <p:spPr>
          <a:xfrm>
            <a:off x="683568" y="2276167"/>
            <a:ext cx="8136904" cy="9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260475" indent="-1260475">
              <a:lnSpc>
                <a:spcPct val="150000"/>
              </a:lnSpc>
              <a:spcBef>
                <a:spcPct val="20000"/>
              </a:spcBef>
              <a:buClr>
                <a:schemeClr val="tx2"/>
              </a:buClr>
              <a:buSzPct val="60000"/>
            </a:pPr>
            <a:r>
              <a:rPr kumimoji="1" lang="zh-CN" altLang="en-US" sz="2000" b="1" dirty="0">
                <a:latin typeface="Times New Roman" panose="02020603050405020304" pitchFamily="18" charset="0"/>
                <a:cs typeface="Times New Roman" panose="02020603050405020304" pitchFamily="18" charset="0"/>
              </a:rPr>
              <a:t>求解思路：利用等效原理，先求出磁体的磁化电流分布，然后再在真空中求出磁化电流产生的磁矢位和磁场。</a:t>
            </a:r>
          </a:p>
        </p:txBody>
      </p:sp>
      <p:graphicFrame>
        <p:nvGraphicFramePr>
          <p:cNvPr id="12" name="对象 11"/>
          <p:cNvGraphicFramePr>
            <a:graphicFrameLocks noChangeAspect="1"/>
          </p:cNvGraphicFramePr>
          <p:nvPr>
            <p:extLst>
              <p:ext uri="{D42A27DB-BD31-4B8C-83A1-F6EECF244321}">
                <p14:modId xmlns:p14="http://schemas.microsoft.com/office/powerpoint/2010/main" val="1627032840"/>
              </p:ext>
            </p:extLst>
          </p:nvPr>
        </p:nvGraphicFramePr>
        <p:xfrm>
          <a:off x="3419872" y="3435846"/>
          <a:ext cx="4177457" cy="1296144"/>
        </p:xfrm>
        <a:graphic>
          <a:graphicData uri="http://schemas.openxmlformats.org/presentationml/2006/ole">
            <mc:AlternateContent xmlns:mc="http://schemas.openxmlformats.org/markup-compatibility/2006">
              <mc:Choice xmlns:v="urn:schemas-microsoft-com:vml" Requires="v">
                <p:oleObj name="Equation" r:id="rId6" imgW="2705040" imgH="812520" progId="Equation.DSMT4">
                  <p:embed/>
                </p:oleObj>
              </mc:Choice>
              <mc:Fallback>
                <p:oleObj name="Equation" r:id="rId6" imgW="2705040" imgH="812520" progId="Equation.DSMT4">
                  <p:embed/>
                  <p:pic>
                    <p:nvPicPr>
                      <p:cNvPr id="6" name="对象 5"/>
                      <p:cNvPicPr>
                        <a:picLocks noChangeAspect="1" noChangeArrowheads="1"/>
                      </p:cNvPicPr>
                      <p:nvPr/>
                    </p:nvPicPr>
                    <p:blipFill>
                      <a:blip r:embed="rId7"/>
                      <a:srcRect/>
                      <a:stretch>
                        <a:fillRect/>
                      </a:stretch>
                    </p:blipFill>
                    <p:spPr bwMode="auto">
                      <a:xfrm>
                        <a:off x="3419872" y="3435846"/>
                        <a:ext cx="4177457" cy="1296144"/>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28561695"/>
              </p:ext>
            </p:extLst>
          </p:nvPr>
        </p:nvGraphicFramePr>
        <p:xfrm>
          <a:off x="1276718" y="4011910"/>
          <a:ext cx="1043155" cy="431527"/>
        </p:xfrm>
        <a:graphic>
          <a:graphicData uri="http://schemas.openxmlformats.org/presentationml/2006/ole">
            <mc:AlternateContent xmlns:mc="http://schemas.openxmlformats.org/markup-compatibility/2006">
              <mc:Choice xmlns:v="urn:schemas-microsoft-com:vml" Requires="v">
                <p:oleObj name="Equation" r:id="rId8" imgW="634680" imgH="253800" progId="Equation.DSMT4">
                  <p:embed/>
                </p:oleObj>
              </mc:Choice>
              <mc:Fallback>
                <p:oleObj name="Equation" r:id="rId8" imgW="634680" imgH="253800" progId="Equation.DSMT4">
                  <p:embed/>
                  <p:pic>
                    <p:nvPicPr>
                      <p:cNvPr id="6" name="对象 5"/>
                      <p:cNvPicPr>
                        <a:picLocks noChangeAspect="1" noChangeArrowheads="1"/>
                      </p:cNvPicPr>
                      <p:nvPr/>
                    </p:nvPicPr>
                    <p:blipFill>
                      <a:blip r:embed="rId4"/>
                      <a:srcRect/>
                      <a:stretch>
                        <a:fillRect/>
                      </a:stretch>
                    </p:blipFill>
                    <p:spPr bwMode="auto">
                      <a:xfrm>
                        <a:off x="1276718" y="4011910"/>
                        <a:ext cx="1043155" cy="431527"/>
                      </a:xfrm>
                      <a:prstGeom prst="rect">
                        <a:avLst/>
                      </a:prstGeom>
                      <a:noFill/>
                    </p:spPr>
                  </p:pic>
                </p:oleObj>
              </mc:Fallback>
            </mc:AlternateContent>
          </a:graphicData>
        </a:graphic>
      </p:graphicFrame>
    </p:spTree>
    <p:extLst>
      <p:ext uri="{BB962C8B-B14F-4D97-AF65-F5344CB8AC3E}">
        <p14:creationId xmlns:p14="http://schemas.microsoft.com/office/powerpoint/2010/main" val="267395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5|0.9|10"/>
</p:tagLst>
</file>

<file path=ppt/tags/tag2.xml><?xml version="1.0" encoding="utf-8"?>
<p:tagLst xmlns:a="http://schemas.openxmlformats.org/drawingml/2006/main" xmlns:r="http://schemas.openxmlformats.org/officeDocument/2006/relationships" xmlns:p="http://schemas.openxmlformats.org/presentationml/2006/main">
  <p:tag name="TIMING" val="|5.1|10.7|13.1|8.3|17"/>
</p:tagLst>
</file>

<file path=ppt/tags/tag3.xml><?xml version="1.0" encoding="utf-8"?>
<p:tagLst xmlns:a="http://schemas.openxmlformats.org/drawingml/2006/main" xmlns:r="http://schemas.openxmlformats.org/officeDocument/2006/relationships" xmlns:p="http://schemas.openxmlformats.org/presentationml/2006/main">
  <p:tag name="TIMING" val="|12.1|2|6.4|10.6"/>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5928</TotalTime>
  <Words>1637</Words>
  <Application>Microsoft Office PowerPoint</Application>
  <PresentationFormat>全屏显示(16:9)</PresentationFormat>
  <Paragraphs>132</Paragraphs>
  <Slides>28</Slides>
  <Notes>17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1" baseType="lpstr">
      <vt:lpstr>等线</vt:lpstr>
      <vt:lpstr>华文新魏</vt:lpstr>
      <vt:lpstr>宋体</vt:lpstr>
      <vt:lpstr>微软雅黑</vt:lpstr>
      <vt:lpstr>Arial</vt:lpstr>
      <vt:lpstr>Calibri</vt:lpstr>
      <vt:lpstr>Freestyle Script</vt:lpstr>
      <vt:lpstr>Impact</vt:lpstr>
      <vt:lpstr>Roboto Light</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530</cp:revision>
  <dcterms:created xsi:type="dcterms:W3CDTF">2018-02-02T09:54:00Z</dcterms:created>
  <dcterms:modified xsi:type="dcterms:W3CDTF">2021-05-12T01:30:50Z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