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8"/>
  </p:notesMasterIdLst>
  <p:sldIdLst>
    <p:sldId id="307" r:id="rId2"/>
    <p:sldId id="1052" r:id="rId3"/>
    <p:sldId id="317" r:id="rId4"/>
    <p:sldId id="1060" r:id="rId5"/>
    <p:sldId id="1064" r:id="rId6"/>
    <p:sldId id="1065" r:id="rId7"/>
    <p:sldId id="1066" r:id="rId8"/>
    <p:sldId id="1067" r:id="rId9"/>
    <p:sldId id="1068" r:id="rId10"/>
    <p:sldId id="1061" r:id="rId11"/>
    <p:sldId id="1069" r:id="rId12"/>
    <p:sldId id="1062" r:id="rId13"/>
    <p:sldId id="1070" r:id="rId14"/>
    <p:sldId id="1063" r:id="rId15"/>
    <p:sldId id="1045" r:id="rId16"/>
    <p:sldId id="305"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FF"/>
    <a:srgbClr val="FFFFFF"/>
    <a:srgbClr val="009E9A"/>
    <a:srgbClr val="00ADA9"/>
    <a:srgbClr val="F87A24"/>
    <a:srgbClr val="BDE4FF"/>
    <a:srgbClr val="000000"/>
    <a:srgbClr val="969696"/>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76287" autoAdjust="0"/>
  </p:normalViewPr>
  <p:slideViewPr>
    <p:cSldViewPr>
      <p:cViewPr varScale="1">
        <p:scale>
          <a:sx n="68" d="100"/>
          <a:sy n="68" d="100"/>
        </p:scale>
        <p:origin x="702"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54.emf"/><Relationship Id="rId18" Type="http://schemas.openxmlformats.org/officeDocument/2006/relationships/image" Target="../media/image59.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emf"/><Relationship Id="rId17" Type="http://schemas.openxmlformats.org/officeDocument/2006/relationships/image" Target="../media/image58.wmf"/><Relationship Id="rId2" Type="http://schemas.openxmlformats.org/officeDocument/2006/relationships/image" Target="../media/image43.wmf"/><Relationship Id="rId16" Type="http://schemas.openxmlformats.org/officeDocument/2006/relationships/image" Target="../media/image57.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2.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51.wmf"/><Relationship Id="rId2" Type="http://schemas.openxmlformats.org/officeDocument/2006/relationships/image" Target="../media/image61.wmf"/><Relationship Id="rId16" Type="http://schemas.openxmlformats.org/officeDocument/2006/relationships/image" Target="../media/image55.emf"/><Relationship Id="rId1" Type="http://schemas.openxmlformats.org/officeDocument/2006/relationships/image" Target="../media/image6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54.emf"/><Relationship Id="rId10" Type="http://schemas.openxmlformats.org/officeDocument/2006/relationships/image" Target="../media/image49.e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5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67284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382453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与电场类似，作为特殊物质的磁场在空间中的分布也伴随着磁场能量的空间分布。从恒定磁场的因果规律可知，产生磁场的源是电流，并且电流回路有集中和约束磁场的作用。因此，要收集和存储磁场能量，可从电流回路入手。穿过电流回路的磁场线越密，则回路约束的磁场越强，穿过回路的磁通量越大，相应的磁场能量密度也越大。</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418816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171120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175443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348323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15</a:t>
            </a:fld>
            <a:endParaRPr lang="zh-CN" altLang="en-US"/>
          </a:p>
        </p:txBody>
      </p:sp>
    </p:spTree>
    <p:extLst>
      <p:ext uri="{BB962C8B-B14F-4D97-AF65-F5344CB8AC3E}">
        <p14:creationId xmlns:p14="http://schemas.microsoft.com/office/powerpoint/2010/main" val="397763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16</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60043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1.wmf"/><Relationship Id="rId18" Type="http://schemas.openxmlformats.org/officeDocument/2006/relationships/oleObject" Target="../embeddings/oleObject33.bin"/><Relationship Id="rId3" Type="http://schemas.openxmlformats.org/officeDocument/2006/relationships/oleObject" Target="../embeddings/oleObject26.bin"/><Relationship Id="rId21" Type="http://schemas.openxmlformats.org/officeDocument/2006/relationships/image" Target="../media/image35.wmf"/><Relationship Id="rId7" Type="http://schemas.openxmlformats.org/officeDocument/2006/relationships/oleObject" Target="../embeddings/oleObject28.bin"/><Relationship Id="rId12" Type="http://schemas.openxmlformats.org/officeDocument/2006/relationships/oleObject" Target="../embeddings/oleObject30.bin"/><Relationship Id="rId17" Type="http://schemas.openxmlformats.org/officeDocument/2006/relationships/image" Target="../media/image33.wmf"/><Relationship Id="rId25" Type="http://schemas.openxmlformats.org/officeDocument/2006/relationships/image" Target="../media/image37.wmf"/><Relationship Id="rId2" Type="http://schemas.openxmlformats.org/officeDocument/2006/relationships/slideLayout" Target="../slideLayouts/slideLayout5.xml"/><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vmlDrawing" Target="../drawings/vmlDrawing8.vml"/><Relationship Id="rId6" Type="http://schemas.openxmlformats.org/officeDocument/2006/relationships/image" Target="../media/image28.wmf"/><Relationship Id="rId11" Type="http://schemas.openxmlformats.org/officeDocument/2006/relationships/image" Target="../media/image30.wmf"/><Relationship Id="rId24" Type="http://schemas.openxmlformats.org/officeDocument/2006/relationships/oleObject" Target="../embeddings/oleObject36.bin"/><Relationship Id="rId5" Type="http://schemas.openxmlformats.org/officeDocument/2006/relationships/oleObject" Target="../embeddings/oleObject27.bin"/><Relationship Id="rId15" Type="http://schemas.openxmlformats.org/officeDocument/2006/relationships/image" Target="../media/image32.wmf"/><Relationship Id="rId23" Type="http://schemas.openxmlformats.org/officeDocument/2006/relationships/image" Target="../media/image36.wmf"/><Relationship Id="rId10" Type="http://schemas.openxmlformats.org/officeDocument/2006/relationships/oleObject" Target="../embeddings/oleObject29.bin"/><Relationship Id="rId19" Type="http://schemas.openxmlformats.org/officeDocument/2006/relationships/image" Target="../media/image34.wmf"/><Relationship Id="rId4" Type="http://schemas.openxmlformats.org/officeDocument/2006/relationships/image" Target="../media/image27.wmf"/><Relationship Id="rId9" Type="http://schemas.openxmlformats.org/officeDocument/2006/relationships/image" Target="../media/image38.png"/><Relationship Id="rId14" Type="http://schemas.openxmlformats.org/officeDocument/2006/relationships/oleObject" Target="../embeddings/oleObject31.bin"/><Relationship Id="rId22"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45.bin"/><Relationship Id="rId18" Type="http://schemas.openxmlformats.org/officeDocument/2006/relationships/image" Target="../media/image49.emf"/><Relationship Id="rId26" Type="http://schemas.openxmlformats.org/officeDocument/2006/relationships/image" Target="../media/image53.emf"/><Relationship Id="rId21" Type="http://schemas.openxmlformats.org/officeDocument/2006/relationships/oleObject" Target="../embeddings/oleObject49.bin"/><Relationship Id="rId34" Type="http://schemas.openxmlformats.org/officeDocument/2006/relationships/image" Target="../media/image57.wmf"/><Relationship Id="rId7" Type="http://schemas.openxmlformats.org/officeDocument/2006/relationships/oleObject" Target="../embeddings/oleObject42.bin"/><Relationship Id="rId12" Type="http://schemas.openxmlformats.org/officeDocument/2006/relationships/image" Target="../media/image46.wmf"/><Relationship Id="rId17" Type="http://schemas.openxmlformats.org/officeDocument/2006/relationships/oleObject" Target="../embeddings/oleObject47.bin"/><Relationship Id="rId25" Type="http://schemas.openxmlformats.org/officeDocument/2006/relationships/oleObject" Target="../embeddings/oleObject51.bin"/><Relationship Id="rId33" Type="http://schemas.openxmlformats.org/officeDocument/2006/relationships/oleObject" Target="../embeddings/oleObject55.bin"/><Relationship Id="rId38" Type="http://schemas.openxmlformats.org/officeDocument/2006/relationships/image" Target="../media/image59.wmf"/><Relationship Id="rId2" Type="http://schemas.openxmlformats.org/officeDocument/2006/relationships/slideLayout" Target="../slideLayouts/slideLayout5.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53.bin"/><Relationship Id="rId1" Type="http://schemas.openxmlformats.org/officeDocument/2006/relationships/vmlDrawing" Target="../drawings/vmlDrawing10.vml"/><Relationship Id="rId6" Type="http://schemas.openxmlformats.org/officeDocument/2006/relationships/image" Target="../media/image43.wmf"/><Relationship Id="rId11" Type="http://schemas.openxmlformats.org/officeDocument/2006/relationships/oleObject" Target="../embeddings/oleObject44.bin"/><Relationship Id="rId24" Type="http://schemas.openxmlformats.org/officeDocument/2006/relationships/image" Target="../media/image52.wmf"/><Relationship Id="rId32" Type="http://schemas.openxmlformats.org/officeDocument/2006/relationships/image" Target="../media/image56.wmf"/><Relationship Id="rId37" Type="http://schemas.openxmlformats.org/officeDocument/2006/relationships/oleObject" Target="../embeddings/oleObject57.bin"/><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4.emf"/><Relationship Id="rId36" Type="http://schemas.openxmlformats.org/officeDocument/2006/relationships/image" Target="../media/image58.wmf"/><Relationship Id="rId10" Type="http://schemas.openxmlformats.org/officeDocument/2006/relationships/image" Target="../media/image45.wmf"/><Relationship Id="rId19" Type="http://schemas.openxmlformats.org/officeDocument/2006/relationships/oleObject" Target="../embeddings/oleObject48.bin"/><Relationship Id="rId31" Type="http://schemas.openxmlformats.org/officeDocument/2006/relationships/oleObject" Target="../embeddings/oleObject54.bin"/><Relationship Id="rId4" Type="http://schemas.openxmlformats.org/officeDocument/2006/relationships/image" Target="../media/image42.wmf"/><Relationship Id="rId9" Type="http://schemas.openxmlformats.org/officeDocument/2006/relationships/oleObject" Target="../embeddings/oleObject43.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52.bin"/><Relationship Id="rId30" Type="http://schemas.openxmlformats.org/officeDocument/2006/relationships/image" Target="../media/image55.emf"/><Relationship Id="rId35" Type="http://schemas.openxmlformats.org/officeDocument/2006/relationships/oleObject" Target="../embeddings/oleObject56.bin"/><Relationship Id="rId8" Type="http://schemas.openxmlformats.org/officeDocument/2006/relationships/image" Target="../media/image44.wmf"/><Relationship Id="rId3"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43.bin"/><Relationship Id="rId18" Type="http://schemas.openxmlformats.org/officeDocument/2006/relationships/image" Target="../media/image47.wmf"/><Relationship Id="rId26" Type="http://schemas.openxmlformats.org/officeDocument/2006/relationships/image" Target="../media/image51.wmf"/><Relationship Id="rId3" Type="http://schemas.openxmlformats.org/officeDocument/2006/relationships/oleObject" Target="../embeddings/oleObject58.bin"/><Relationship Id="rId21" Type="http://schemas.openxmlformats.org/officeDocument/2006/relationships/oleObject" Target="../embeddings/oleObject47.bin"/><Relationship Id="rId34" Type="http://schemas.openxmlformats.org/officeDocument/2006/relationships/image" Target="../media/image55.emf"/><Relationship Id="rId7" Type="http://schemas.openxmlformats.org/officeDocument/2006/relationships/oleObject" Target="../embeddings/oleObject40.bin"/><Relationship Id="rId12" Type="http://schemas.openxmlformats.org/officeDocument/2006/relationships/image" Target="../media/image44.wmf"/><Relationship Id="rId17" Type="http://schemas.openxmlformats.org/officeDocument/2006/relationships/oleObject" Target="../embeddings/oleObject45.bin"/><Relationship Id="rId25" Type="http://schemas.openxmlformats.org/officeDocument/2006/relationships/oleObject" Target="../embeddings/oleObject49.bin"/><Relationship Id="rId33" Type="http://schemas.openxmlformats.org/officeDocument/2006/relationships/oleObject" Target="../embeddings/oleObject53.bin"/><Relationship Id="rId2" Type="http://schemas.openxmlformats.org/officeDocument/2006/relationships/slideLayout" Target="../slideLayouts/slideLayout5.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51.bin"/><Relationship Id="rId1" Type="http://schemas.openxmlformats.org/officeDocument/2006/relationships/vmlDrawing" Target="../drawings/vmlDrawing11.vml"/><Relationship Id="rId6" Type="http://schemas.openxmlformats.org/officeDocument/2006/relationships/image" Target="../media/image61.wmf"/><Relationship Id="rId11" Type="http://schemas.openxmlformats.org/officeDocument/2006/relationships/oleObject" Target="../embeddings/oleObject42.bin"/><Relationship Id="rId24" Type="http://schemas.openxmlformats.org/officeDocument/2006/relationships/image" Target="../media/image50.wmf"/><Relationship Id="rId32" Type="http://schemas.openxmlformats.org/officeDocument/2006/relationships/image" Target="../media/image54.emf"/><Relationship Id="rId5" Type="http://schemas.openxmlformats.org/officeDocument/2006/relationships/oleObject" Target="../embeddings/oleObject5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2.wmf"/><Relationship Id="rId10" Type="http://schemas.openxmlformats.org/officeDocument/2006/relationships/image" Target="../media/image43.wmf"/><Relationship Id="rId19" Type="http://schemas.openxmlformats.org/officeDocument/2006/relationships/oleObject" Target="../embeddings/oleObject46.bin"/><Relationship Id="rId31" Type="http://schemas.openxmlformats.org/officeDocument/2006/relationships/oleObject" Target="../embeddings/oleObject52.bin"/><Relationship Id="rId4" Type="http://schemas.openxmlformats.org/officeDocument/2006/relationships/image" Target="../media/image60.wmf"/><Relationship Id="rId9" Type="http://schemas.openxmlformats.org/officeDocument/2006/relationships/oleObject" Target="../embeddings/oleObject41.bin"/><Relationship Id="rId14" Type="http://schemas.openxmlformats.org/officeDocument/2006/relationships/image" Target="../media/image45.wmf"/><Relationship Id="rId22" Type="http://schemas.openxmlformats.org/officeDocument/2006/relationships/image" Target="../media/image49.emf"/><Relationship Id="rId27" Type="http://schemas.openxmlformats.org/officeDocument/2006/relationships/oleObject" Target="../embeddings/oleObject50.bin"/><Relationship Id="rId30" Type="http://schemas.openxmlformats.org/officeDocument/2006/relationships/image" Target="../media/image53.emf"/><Relationship Id="rId8" Type="http://schemas.openxmlformats.org/officeDocument/2006/relationships/image" Target="../media/image42.wmf"/></Relationships>
</file>

<file path=ppt/slides/_rels/slide1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63.wmf"/><Relationship Id="rId5" Type="http://schemas.openxmlformats.org/officeDocument/2006/relationships/oleObject" Target="../embeddings/oleObject61.bin"/><Relationship Id="rId4" Type="http://schemas.openxmlformats.org/officeDocument/2006/relationships/image" Target="../media/image62.wmf"/></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notesSlide" Target="../notesSlides/notesSlide3.xml"/><Relationship Id="rId9"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16.wmf"/><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2236532"/>
            <a:ext cx="5256584" cy="684805"/>
          </a:xfrm>
          <a:prstGeom prst="rect">
            <a:avLst/>
          </a:prstGeom>
          <a:noFill/>
        </p:spPr>
        <p:txBody>
          <a:bodyPr wrap="square" lIns="68584" tIns="34291" rIns="68584" bIns="34291" rtlCol="0">
            <a:sp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rPr>
              <a:t>静态电磁场求解与应用</a:t>
            </a:r>
            <a:endParaRPr lang="en-GB" altLang="zh-CN" sz="40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041"/>
    </mc:Choice>
    <mc:Fallback xmlns="">
      <p:transition advTm="604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522073" y="1462891"/>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2000">
              <a:latin typeface="Times New Roman" panose="02020603050405020304" pitchFamily="18" charset="0"/>
              <a:cs typeface="Times New Roman" panose="02020603050405020304" pitchFamily="18" charset="0"/>
            </a:endParaRPr>
          </a:p>
        </p:txBody>
      </p:sp>
      <p:graphicFrame>
        <p:nvGraphicFramePr>
          <p:cNvPr id="494595" name="Object 3"/>
          <p:cNvGraphicFramePr>
            <a:graphicFrameLocks noChangeAspect="1"/>
          </p:cNvGraphicFramePr>
          <p:nvPr>
            <p:extLst>
              <p:ext uri="{D42A27DB-BD31-4B8C-83A1-F6EECF244321}">
                <p14:modId xmlns:p14="http://schemas.microsoft.com/office/powerpoint/2010/main" val="227541479"/>
              </p:ext>
            </p:extLst>
          </p:nvPr>
        </p:nvGraphicFramePr>
        <p:xfrm>
          <a:off x="2987824" y="1779662"/>
          <a:ext cx="1457498" cy="811212"/>
        </p:xfrm>
        <a:graphic>
          <a:graphicData uri="http://schemas.openxmlformats.org/presentationml/2006/ole">
            <mc:AlternateContent xmlns:mc="http://schemas.openxmlformats.org/markup-compatibility/2006">
              <mc:Choice xmlns:v="urn:schemas-microsoft-com:vml" Requires="v">
                <p:oleObj spid="_x0000_s29890" name="Equation" r:id="rId3" imgW="749160" imgH="431640" progId="Equation.DSMT4">
                  <p:embed/>
                </p:oleObj>
              </mc:Choice>
              <mc:Fallback>
                <p:oleObj name="Equation" r:id="rId3" imgW="749160" imgH="431640" progId="Equation.DSMT4">
                  <p:embed/>
                  <p:pic>
                    <p:nvPicPr>
                      <p:cNvPr id="494595" name="Object 3"/>
                      <p:cNvPicPr>
                        <a:picLocks noChangeAspect="1" noChangeArrowheads="1"/>
                      </p:cNvPicPr>
                      <p:nvPr/>
                    </p:nvPicPr>
                    <p:blipFill>
                      <a:blip r:embed="rId4"/>
                      <a:srcRect/>
                      <a:stretch>
                        <a:fillRect/>
                      </a:stretch>
                    </p:blipFill>
                    <p:spPr bwMode="auto">
                      <a:xfrm>
                        <a:off x="2987824" y="1779662"/>
                        <a:ext cx="1457498" cy="811212"/>
                      </a:xfrm>
                      <a:prstGeom prst="rect">
                        <a:avLst/>
                      </a:prstGeom>
                      <a:noFill/>
                      <a:ln>
                        <a:noFill/>
                      </a:ln>
                    </p:spPr>
                  </p:pic>
                </p:oleObj>
              </mc:Fallback>
            </mc:AlternateContent>
          </a:graphicData>
        </a:graphic>
      </p:graphicFrame>
      <p:graphicFrame>
        <p:nvGraphicFramePr>
          <p:cNvPr id="494596" name="Object 4"/>
          <p:cNvGraphicFramePr>
            <a:graphicFrameLocks noChangeAspect="1"/>
          </p:cNvGraphicFramePr>
          <p:nvPr>
            <p:extLst>
              <p:ext uri="{D42A27DB-BD31-4B8C-83A1-F6EECF244321}">
                <p14:modId xmlns:p14="http://schemas.microsoft.com/office/powerpoint/2010/main" val="693347532"/>
              </p:ext>
            </p:extLst>
          </p:nvPr>
        </p:nvGraphicFramePr>
        <p:xfrm>
          <a:off x="1187624" y="3291830"/>
          <a:ext cx="7398590" cy="864096"/>
        </p:xfrm>
        <a:graphic>
          <a:graphicData uri="http://schemas.openxmlformats.org/presentationml/2006/ole">
            <mc:AlternateContent xmlns:mc="http://schemas.openxmlformats.org/markup-compatibility/2006">
              <mc:Choice xmlns:v="urn:schemas-microsoft-com:vml" Requires="v">
                <p:oleObj spid="_x0000_s29891" name="Equation" r:id="rId5" imgW="3670200" imgH="457200" progId="Equation.DSMT4">
                  <p:embed/>
                </p:oleObj>
              </mc:Choice>
              <mc:Fallback>
                <p:oleObj name="Equation" r:id="rId5" imgW="3670200" imgH="457200" progId="Equation.DSMT4">
                  <p:embed/>
                  <p:pic>
                    <p:nvPicPr>
                      <p:cNvPr id="494596" name="Object 4"/>
                      <p:cNvPicPr>
                        <a:picLocks noChangeAspect="1" noChangeArrowheads="1"/>
                      </p:cNvPicPr>
                      <p:nvPr/>
                    </p:nvPicPr>
                    <p:blipFill>
                      <a:blip r:embed="rId6"/>
                      <a:srcRect/>
                      <a:stretch>
                        <a:fillRect/>
                      </a:stretch>
                    </p:blipFill>
                    <p:spPr bwMode="auto">
                      <a:xfrm>
                        <a:off x="1187624" y="3291830"/>
                        <a:ext cx="7398590" cy="864096"/>
                      </a:xfrm>
                      <a:prstGeom prst="rect">
                        <a:avLst/>
                      </a:prstGeom>
                      <a:noFill/>
                      <a:ln>
                        <a:noFill/>
                      </a:ln>
                    </p:spPr>
                  </p:pic>
                </p:oleObj>
              </mc:Fallback>
            </mc:AlternateContent>
          </a:graphicData>
        </a:graphic>
      </p:graphicFrame>
      <p:graphicFrame>
        <p:nvGraphicFramePr>
          <p:cNvPr id="494598" name="Object 6"/>
          <p:cNvGraphicFramePr>
            <a:graphicFrameLocks noChangeAspect="1"/>
          </p:cNvGraphicFramePr>
          <p:nvPr>
            <p:extLst>
              <p:ext uri="{D42A27DB-BD31-4B8C-83A1-F6EECF244321}">
                <p14:modId xmlns:p14="http://schemas.microsoft.com/office/powerpoint/2010/main" val="2313926163"/>
              </p:ext>
            </p:extLst>
          </p:nvPr>
        </p:nvGraphicFramePr>
        <p:xfrm>
          <a:off x="4067944" y="4227934"/>
          <a:ext cx="4833937" cy="398462"/>
        </p:xfrm>
        <a:graphic>
          <a:graphicData uri="http://schemas.openxmlformats.org/presentationml/2006/ole">
            <mc:AlternateContent xmlns:mc="http://schemas.openxmlformats.org/markup-compatibility/2006">
              <mc:Choice xmlns:v="urn:schemas-microsoft-com:vml" Requires="v">
                <p:oleObj spid="_x0000_s29892" name="Equation" r:id="rId7" imgW="2984400" imgH="241200" progId="Equation.DSMT4">
                  <p:embed/>
                </p:oleObj>
              </mc:Choice>
              <mc:Fallback>
                <p:oleObj name="Equation" r:id="rId7" imgW="2984400" imgH="241200" progId="Equation.DSMT4">
                  <p:embed/>
                  <p:pic>
                    <p:nvPicPr>
                      <p:cNvPr id="494598" name="Object 6"/>
                      <p:cNvPicPr>
                        <a:picLocks noChangeAspect="1" noChangeArrowheads="1"/>
                      </p:cNvPicPr>
                      <p:nvPr/>
                    </p:nvPicPr>
                    <p:blipFill>
                      <a:blip r:embed="rId8"/>
                      <a:srcRect/>
                      <a:stretch>
                        <a:fillRect/>
                      </a:stretch>
                    </p:blipFill>
                    <p:spPr bwMode="auto">
                      <a:xfrm>
                        <a:off x="4067944" y="4227934"/>
                        <a:ext cx="4833937" cy="398462"/>
                      </a:xfrm>
                      <a:prstGeom prst="rect">
                        <a:avLst/>
                      </a:prstGeom>
                      <a:noFill/>
                      <a:ln>
                        <a:noFill/>
                      </a:ln>
                      <a:extLst/>
                    </p:spPr>
                  </p:pic>
                </p:oleObj>
              </mc:Fallback>
            </mc:AlternateContent>
          </a:graphicData>
        </a:graphic>
      </p:graphicFrame>
      <p:grpSp>
        <p:nvGrpSpPr>
          <p:cNvPr id="25607" name="Group 61"/>
          <p:cNvGrpSpPr>
            <a:grpSpLocks/>
          </p:cNvGrpSpPr>
          <p:nvPr/>
        </p:nvGrpSpPr>
        <p:grpSpPr bwMode="auto">
          <a:xfrm>
            <a:off x="6948264" y="123478"/>
            <a:ext cx="2000250" cy="2155031"/>
            <a:chOff x="3876" y="361"/>
            <a:chExt cx="1680" cy="1810"/>
          </a:xfrm>
        </p:grpSpPr>
        <p:sp>
          <p:nvSpPr>
            <p:cNvPr id="25615" name="Rectangle 8"/>
            <p:cNvSpPr>
              <a:spLocks noChangeAspect="1" noChangeArrowheads="1"/>
            </p:cNvSpPr>
            <p:nvPr/>
          </p:nvSpPr>
          <p:spPr bwMode="auto">
            <a:xfrm>
              <a:off x="3876" y="411"/>
              <a:ext cx="1680" cy="1760"/>
            </a:xfrm>
            <a:prstGeom prst="rect">
              <a:avLst/>
            </a:prstGeom>
            <a:solidFill>
              <a:srgbClr val="CCFFFF">
                <a:alpha val="79999"/>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grpSp>
          <p:nvGrpSpPr>
            <p:cNvPr id="25616" name="Group 9"/>
            <p:cNvGrpSpPr>
              <a:grpSpLocks noChangeAspect="1"/>
            </p:cNvGrpSpPr>
            <p:nvPr/>
          </p:nvGrpSpPr>
          <p:grpSpPr bwMode="auto">
            <a:xfrm>
              <a:off x="4237" y="361"/>
              <a:ext cx="1191" cy="1481"/>
              <a:chOff x="8445" y="12354"/>
              <a:chExt cx="1908" cy="2357"/>
            </a:xfrm>
          </p:grpSpPr>
          <p:grpSp>
            <p:nvGrpSpPr>
              <p:cNvPr id="25626" name="Group 10"/>
              <p:cNvGrpSpPr>
                <a:grpSpLocks noChangeAspect="1"/>
              </p:cNvGrpSpPr>
              <p:nvPr/>
            </p:nvGrpSpPr>
            <p:grpSpPr bwMode="auto">
              <a:xfrm>
                <a:off x="8445" y="12354"/>
                <a:ext cx="1908" cy="2357"/>
                <a:chOff x="8445" y="12354"/>
                <a:chExt cx="1908" cy="2357"/>
              </a:xfrm>
            </p:grpSpPr>
            <p:grpSp>
              <p:nvGrpSpPr>
                <p:cNvPr id="25628" name="Group 11"/>
                <p:cNvGrpSpPr>
                  <a:grpSpLocks noChangeAspect="1"/>
                </p:cNvGrpSpPr>
                <p:nvPr/>
              </p:nvGrpSpPr>
              <p:grpSpPr bwMode="auto">
                <a:xfrm>
                  <a:off x="8445" y="12354"/>
                  <a:ext cx="1908" cy="2357"/>
                  <a:chOff x="8445" y="12354"/>
                  <a:chExt cx="1908" cy="2357"/>
                </a:xfrm>
              </p:grpSpPr>
              <p:grpSp>
                <p:nvGrpSpPr>
                  <p:cNvPr id="25630" name="Group 12"/>
                  <p:cNvGrpSpPr>
                    <a:grpSpLocks noChangeAspect="1"/>
                  </p:cNvGrpSpPr>
                  <p:nvPr/>
                </p:nvGrpSpPr>
                <p:grpSpPr bwMode="auto">
                  <a:xfrm>
                    <a:off x="8445" y="12354"/>
                    <a:ext cx="1908" cy="2357"/>
                    <a:chOff x="8517" y="12288"/>
                    <a:chExt cx="1908" cy="2357"/>
                  </a:xfrm>
                </p:grpSpPr>
                <p:grpSp>
                  <p:nvGrpSpPr>
                    <p:cNvPr id="25632" name="Group 13"/>
                    <p:cNvGrpSpPr>
                      <a:grpSpLocks noChangeAspect="1"/>
                    </p:cNvGrpSpPr>
                    <p:nvPr/>
                  </p:nvGrpSpPr>
                  <p:grpSpPr bwMode="auto">
                    <a:xfrm>
                      <a:off x="8517" y="12541"/>
                      <a:ext cx="1890" cy="2104"/>
                      <a:chOff x="8517" y="12541"/>
                      <a:chExt cx="1890" cy="2104"/>
                    </a:xfrm>
                  </p:grpSpPr>
                  <p:grpSp>
                    <p:nvGrpSpPr>
                      <p:cNvPr id="25636" name="Group 14"/>
                      <p:cNvGrpSpPr>
                        <a:grpSpLocks noChangeAspect="1"/>
                      </p:cNvGrpSpPr>
                      <p:nvPr/>
                    </p:nvGrpSpPr>
                    <p:grpSpPr bwMode="auto">
                      <a:xfrm>
                        <a:off x="8517" y="12541"/>
                        <a:ext cx="1890" cy="2054"/>
                        <a:chOff x="8517" y="12444"/>
                        <a:chExt cx="1890" cy="2054"/>
                      </a:xfrm>
                    </p:grpSpPr>
                    <p:grpSp>
                      <p:nvGrpSpPr>
                        <p:cNvPr id="25639" name="Group 15"/>
                        <p:cNvGrpSpPr>
                          <a:grpSpLocks noChangeAspect="1"/>
                        </p:cNvGrpSpPr>
                        <p:nvPr/>
                      </p:nvGrpSpPr>
                      <p:grpSpPr bwMode="auto">
                        <a:xfrm>
                          <a:off x="8517" y="12444"/>
                          <a:ext cx="1890" cy="2054"/>
                          <a:chOff x="8517" y="12519"/>
                          <a:chExt cx="1890" cy="2054"/>
                        </a:xfrm>
                      </p:grpSpPr>
                      <p:grpSp>
                        <p:nvGrpSpPr>
                          <p:cNvPr id="25642" name="Group 16"/>
                          <p:cNvGrpSpPr>
                            <a:grpSpLocks noChangeAspect="1"/>
                          </p:cNvGrpSpPr>
                          <p:nvPr/>
                        </p:nvGrpSpPr>
                        <p:grpSpPr bwMode="auto">
                          <a:xfrm>
                            <a:off x="8517" y="12519"/>
                            <a:ext cx="1890" cy="2054"/>
                            <a:chOff x="8517" y="12519"/>
                            <a:chExt cx="1890" cy="2054"/>
                          </a:xfrm>
                        </p:grpSpPr>
                        <p:sp>
                          <p:nvSpPr>
                            <p:cNvPr id="25644" name="Line 17"/>
                            <p:cNvSpPr>
                              <a:spLocks noChangeAspect="1" noChangeShapeType="1"/>
                            </p:cNvSpPr>
                            <p:nvPr/>
                          </p:nvSpPr>
                          <p:spPr bwMode="auto">
                            <a:xfrm flipV="1">
                              <a:off x="8517" y="12519"/>
                              <a:ext cx="0" cy="1984"/>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45" name="Line 18"/>
                            <p:cNvSpPr>
                              <a:spLocks noChangeAspect="1" noChangeShapeType="1"/>
                            </p:cNvSpPr>
                            <p:nvPr/>
                          </p:nvSpPr>
                          <p:spPr bwMode="auto">
                            <a:xfrm flipV="1">
                              <a:off x="8520" y="12759"/>
                              <a:ext cx="0" cy="1814"/>
                            </a:xfrm>
                            <a:prstGeom prst="line">
                              <a:avLst/>
                            </a:prstGeom>
                            <a:noFill/>
                            <a:ln w="2540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646" name="Group 19"/>
                            <p:cNvGrpSpPr>
                              <a:grpSpLocks noChangeAspect="1"/>
                            </p:cNvGrpSpPr>
                            <p:nvPr/>
                          </p:nvGrpSpPr>
                          <p:grpSpPr bwMode="auto">
                            <a:xfrm>
                              <a:off x="9132" y="12948"/>
                              <a:ext cx="731" cy="1265"/>
                              <a:chOff x="9147" y="12948"/>
                              <a:chExt cx="652" cy="1128"/>
                            </a:xfrm>
                          </p:grpSpPr>
                          <p:sp>
                            <p:nvSpPr>
                              <p:cNvPr id="25653" name="Line 20"/>
                              <p:cNvSpPr>
                                <a:spLocks noChangeAspect="1" noChangeShapeType="1"/>
                              </p:cNvSpPr>
                              <p:nvPr/>
                            </p:nvSpPr>
                            <p:spPr bwMode="auto">
                              <a:xfrm>
                                <a:off x="9357" y="13296"/>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54" name="Line 21"/>
                              <p:cNvSpPr>
                                <a:spLocks noChangeAspect="1" noChangeShapeType="1"/>
                              </p:cNvSpPr>
                              <p:nvPr/>
                            </p:nvSpPr>
                            <p:spPr bwMode="auto">
                              <a:xfrm>
                                <a:off x="9447" y="13491"/>
                                <a:ext cx="0"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55" name="Rectangle 22" descr="浅色下对角线"/>
                              <p:cNvSpPr>
                                <a:spLocks noChangeAspect="1" noChangeArrowheads="1"/>
                              </p:cNvSpPr>
                              <p:nvPr/>
                            </p:nvSpPr>
                            <p:spPr bwMode="auto">
                              <a:xfrm>
                                <a:off x="9372" y="13422"/>
                                <a:ext cx="74" cy="624"/>
                              </a:xfrm>
                              <a:prstGeom prst="rect">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5656" name="AutoShape 23"/>
                              <p:cNvSpPr>
                                <a:spLocks noChangeAspect="1" noChangeArrowheads="1"/>
                              </p:cNvSpPr>
                              <p:nvPr/>
                            </p:nvSpPr>
                            <p:spPr bwMode="auto">
                              <a:xfrm>
                                <a:off x="9147" y="12948"/>
                                <a:ext cx="652" cy="1128"/>
                              </a:xfrm>
                              <a:prstGeom prst="rtTriangl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grpSp>
                        <p:sp>
                          <p:nvSpPr>
                            <p:cNvPr id="25647" name="Line 24"/>
                            <p:cNvSpPr>
                              <a:spLocks noChangeAspect="1" noChangeShapeType="1"/>
                            </p:cNvSpPr>
                            <p:nvPr/>
                          </p:nvSpPr>
                          <p:spPr bwMode="auto">
                            <a:xfrm>
                              <a:off x="8517" y="13764"/>
                              <a:ext cx="840"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48" name="Line 25"/>
                            <p:cNvSpPr>
                              <a:spLocks noChangeAspect="1" noChangeShapeType="1"/>
                            </p:cNvSpPr>
                            <p:nvPr/>
                          </p:nvSpPr>
                          <p:spPr bwMode="auto">
                            <a:xfrm>
                              <a:off x="8517" y="14232"/>
                              <a:ext cx="1890" cy="0"/>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49" name="Line 26"/>
                            <p:cNvSpPr>
                              <a:spLocks noChangeAspect="1" noChangeShapeType="1"/>
                            </p:cNvSpPr>
                            <p:nvPr/>
                          </p:nvSpPr>
                          <p:spPr bwMode="auto">
                            <a:xfrm>
                              <a:off x="8520" y="14343"/>
                              <a:ext cx="612"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50" name="Line 27"/>
                            <p:cNvSpPr>
                              <a:spLocks noChangeAspect="1" noChangeShapeType="1"/>
                            </p:cNvSpPr>
                            <p:nvPr/>
                          </p:nvSpPr>
                          <p:spPr bwMode="auto">
                            <a:xfrm>
                              <a:off x="9126" y="14343"/>
                              <a:ext cx="726"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51" name="Line 28"/>
                            <p:cNvSpPr>
                              <a:spLocks noChangeAspect="1" noChangeShapeType="1"/>
                            </p:cNvSpPr>
                            <p:nvPr/>
                          </p:nvSpPr>
                          <p:spPr bwMode="auto">
                            <a:xfrm>
                              <a:off x="9132" y="1427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52" name="Line 29"/>
                            <p:cNvSpPr>
                              <a:spLocks noChangeAspect="1" noChangeShapeType="1"/>
                            </p:cNvSpPr>
                            <p:nvPr/>
                          </p:nvSpPr>
                          <p:spPr bwMode="auto">
                            <a:xfrm>
                              <a:off x="9867" y="1427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643" name="Line 30"/>
                          <p:cNvSpPr>
                            <a:spLocks noChangeAspect="1" noChangeShapeType="1"/>
                          </p:cNvSpPr>
                          <p:nvPr/>
                        </p:nvSpPr>
                        <p:spPr bwMode="auto">
                          <a:xfrm flipV="1">
                            <a:off x="8517" y="12984"/>
                            <a:ext cx="0" cy="312"/>
                          </a:xfrm>
                          <a:prstGeom prst="line">
                            <a:avLst/>
                          </a:prstGeom>
                          <a:noFill/>
                          <a:ln w="2857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640" name="Text Box 31"/>
                        <p:cNvSpPr txBox="1">
                          <a:spLocks noChangeAspect="1" noChangeArrowheads="1"/>
                        </p:cNvSpPr>
                        <p:nvPr/>
                      </p:nvSpPr>
                      <p:spPr bwMode="auto">
                        <a:xfrm>
                          <a:off x="8529" y="12828"/>
                          <a:ext cx="24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5641" name="Text Box 32"/>
                        <p:cNvSpPr txBox="1">
                          <a:spLocks noChangeAspect="1" noChangeArrowheads="1"/>
                        </p:cNvSpPr>
                        <p:nvPr/>
                      </p:nvSpPr>
                      <p:spPr bwMode="auto">
                        <a:xfrm>
                          <a:off x="8792" y="13296"/>
                          <a:ext cx="24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grpSp>
                  <p:sp>
                    <p:nvSpPr>
                      <p:cNvPr id="25637" name="Text Box 33"/>
                      <p:cNvSpPr txBox="1">
                        <a:spLocks noChangeAspect="1" noChangeArrowheads="1"/>
                      </p:cNvSpPr>
                      <p:nvPr/>
                    </p:nvSpPr>
                    <p:spPr bwMode="auto">
                      <a:xfrm>
                        <a:off x="8745" y="14244"/>
                        <a:ext cx="24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5638" name="Text Box 34"/>
                      <p:cNvSpPr txBox="1">
                        <a:spLocks noChangeAspect="1" noChangeArrowheads="1"/>
                      </p:cNvSpPr>
                      <p:nvPr/>
                    </p:nvSpPr>
                    <p:spPr bwMode="auto">
                      <a:xfrm>
                        <a:off x="9345" y="14244"/>
                        <a:ext cx="24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grpSp>
                <p:sp>
                  <p:nvSpPr>
                    <p:cNvPr id="25633" name="Text Box 35"/>
                    <p:cNvSpPr txBox="1">
                      <a:spLocks noChangeAspect="1" noChangeArrowheads="1"/>
                    </p:cNvSpPr>
                    <p:nvPr/>
                  </p:nvSpPr>
                  <p:spPr bwMode="auto">
                    <a:xfrm>
                      <a:off x="9811" y="13152"/>
                      <a:ext cx="24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5634" name="Text Box 36"/>
                    <p:cNvSpPr txBox="1">
                      <a:spLocks noChangeAspect="1" noChangeArrowheads="1"/>
                    </p:cNvSpPr>
                    <p:nvPr/>
                  </p:nvSpPr>
                  <p:spPr bwMode="auto">
                    <a:xfrm>
                      <a:off x="8529" y="12288"/>
                      <a:ext cx="24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5635" name="Text Box 37"/>
                    <p:cNvSpPr txBox="1">
                      <a:spLocks noChangeAspect="1" noChangeArrowheads="1"/>
                    </p:cNvSpPr>
                    <p:nvPr/>
                  </p:nvSpPr>
                  <p:spPr bwMode="auto">
                    <a:xfrm>
                      <a:off x="10301" y="14076"/>
                      <a:ext cx="12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Ins="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grpSp>
              <p:sp>
                <p:nvSpPr>
                  <p:cNvPr id="25631" name="Text Box 38"/>
                  <p:cNvSpPr txBox="1">
                    <a:spLocks noChangeAspect="1" noChangeArrowheads="1"/>
                  </p:cNvSpPr>
                  <p:nvPr/>
                </p:nvSpPr>
                <p:spPr bwMode="auto">
                  <a:xfrm>
                    <a:off x="9422" y="13920"/>
                    <a:ext cx="24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grpSp>
            <p:sp>
              <p:nvSpPr>
                <p:cNvPr id="25629" name="Arc 39"/>
                <p:cNvSpPr>
                  <a:spLocks noChangeAspect="1"/>
                </p:cNvSpPr>
                <p:nvPr/>
              </p:nvSpPr>
              <p:spPr bwMode="auto">
                <a:xfrm flipH="1">
                  <a:off x="9627" y="14187"/>
                  <a:ext cx="105" cy="102"/>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627" name="Line 40"/>
              <p:cNvSpPr>
                <a:spLocks noChangeAspect="1" noChangeShapeType="1"/>
              </p:cNvSpPr>
              <p:nvPr/>
            </p:nvSpPr>
            <p:spPr bwMode="auto">
              <a:xfrm flipH="1">
                <a:off x="9327" y="13545"/>
                <a:ext cx="125" cy="19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617" name="Text Box 41"/>
            <p:cNvSpPr txBox="1">
              <a:spLocks noChangeAspect="1" noChangeArrowheads="1"/>
            </p:cNvSpPr>
            <p:nvPr/>
          </p:nvSpPr>
          <p:spPr bwMode="auto">
            <a:xfrm>
              <a:off x="3911" y="1935"/>
              <a:ext cx="15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200" b="1" dirty="0">
                  <a:solidFill>
                    <a:srgbClr val="000000"/>
                  </a:solidFill>
                  <a:latin typeface="Times New Roman" panose="02020603050405020304" pitchFamily="18" charset="0"/>
                  <a:cs typeface="Times New Roman" panose="02020603050405020304" pitchFamily="18" charset="0"/>
                </a:rPr>
                <a:t>长直导线与三角形回路</a:t>
              </a:r>
            </a:p>
          </p:txBody>
        </p:sp>
        <p:graphicFrame>
          <p:nvGraphicFramePr>
            <p:cNvPr id="25618" name="Object 42"/>
            <p:cNvGraphicFramePr>
              <a:graphicFrameLocks noChangeAspect="1"/>
            </p:cNvGraphicFramePr>
            <p:nvPr/>
          </p:nvGraphicFramePr>
          <p:xfrm>
            <a:off x="4075" y="992"/>
            <a:ext cx="170" cy="177"/>
          </p:xfrm>
          <a:graphic>
            <a:graphicData uri="http://schemas.openxmlformats.org/presentationml/2006/ole">
              <mc:AlternateContent xmlns:mc="http://schemas.openxmlformats.org/markup-compatibility/2006">
                <mc:Choice xmlns:v="urn:schemas-microsoft-com:vml" Requires="v">
                  <p:oleObj spid="_x0000_s29893" name="Equation" r:id="rId10" imgW="126780" imgH="164814" progId="Equation.DSMT4">
                    <p:embed/>
                  </p:oleObj>
                </mc:Choice>
                <mc:Fallback>
                  <p:oleObj name="Equation" r:id="rId10" imgW="126780" imgH="164814" progId="Equation.DSMT4">
                    <p:embed/>
                    <p:pic>
                      <p:nvPicPr>
                        <p:cNvPr id="25618"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5" y="992"/>
                          <a:ext cx="17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9" name="Object 43"/>
            <p:cNvGraphicFramePr>
              <a:graphicFrameLocks noChangeAspect="1"/>
            </p:cNvGraphicFramePr>
            <p:nvPr>
              <p:extLst/>
            </p:nvPr>
          </p:nvGraphicFramePr>
          <p:xfrm>
            <a:off x="4433" y="1092"/>
            <a:ext cx="173" cy="148"/>
          </p:xfrm>
          <a:graphic>
            <a:graphicData uri="http://schemas.openxmlformats.org/presentationml/2006/ole">
              <mc:AlternateContent xmlns:mc="http://schemas.openxmlformats.org/markup-compatibility/2006">
                <mc:Choice xmlns:v="urn:schemas-microsoft-com:vml" Requires="v">
                  <p:oleObj spid="_x0000_s29894" name="Equation" r:id="rId12" imgW="126720" imgH="139680" progId="Equation.DSMT4">
                    <p:embed/>
                  </p:oleObj>
                </mc:Choice>
                <mc:Fallback>
                  <p:oleObj name="Equation" r:id="rId12" imgW="126720" imgH="139680" progId="Equation.DSMT4">
                    <p:embed/>
                    <p:pic>
                      <p:nvPicPr>
                        <p:cNvPr id="25619" name="Object 43"/>
                        <p:cNvPicPr>
                          <a:picLocks noChangeAspect="1" noChangeArrowheads="1"/>
                        </p:cNvPicPr>
                        <p:nvPr/>
                      </p:nvPicPr>
                      <p:blipFill>
                        <a:blip r:embed="rId13"/>
                        <a:srcRect/>
                        <a:stretch>
                          <a:fillRect/>
                        </a:stretch>
                      </p:blipFill>
                      <p:spPr bwMode="auto">
                        <a:xfrm>
                          <a:off x="4433" y="1092"/>
                          <a:ext cx="17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0" name="Object 44"/>
            <p:cNvGraphicFramePr>
              <a:graphicFrameLocks noChangeAspect="1"/>
            </p:cNvGraphicFramePr>
            <p:nvPr/>
          </p:nvGraphicFramePr>
          <p:xfrm>
            <a:off x="4367" y="1684"/>
            <a:ext cx="196" cy="197"/>
          </p:xfrm>
          <a:graphic>
            <a:graphicData uri="http://schemas.openxmlformats.org/presentationml/2006/ole">
              <mc:AlternateContent xmlns:mc="http://schemas.openxmlformats.org/markup-compatibility/2006">
                <mc:Choice xmlns:v="urn:schemas-microsoft-com:vml" Requires="v">
                  <p:oleObj spid="_x0000_s29895" name="Equation" r:id="rId14" imgW="139579" imgH="177646" progId="Equation.DSMT4">
                    <p:embed/>
                  </p:oleObj>
                </mc:Choice>
                <mc:Fallback>
                  <p:oleObj name="Equation" r:id="rId14" imgW="139579" imgH="177646" progId="Equation.DSMT4">
                    <p:embed/>
                    <p:pic>
                      <p:nvPicPr>
                        <p:cNvPr id="25620"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7" y="1684"/>
                          <a:ext cx="1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1" name="Object 45"/>
            <p:cNvGraphicFramePr>
              <a:graphicFrameLocks noChangeAspect="1"/>
            </p:cNvGraphicFramePr>
            <p:nvPr/>
          </p:nvGraphicFramePr>
          <p:xfrm>
            <a:off x="4226" y="460"/>
            <a:ext cx="250" cy="200"/>
          </p:xfrm>
          <a:graphic>
            <a:graphicData uri="http://schemas.openxmlformats.org/presentationml/2006/ole">
              <mc:AlternateContent xmlns:mc="http://schemas.openxmlformats.org/markup-compatibility/2006">
                <mc:Choice xmlns:v="urn:schemas-microsoft-com:vml" Requires="v">
                  <p:oleObj spid="_x0000_s29896" name="Equation" r:id="rId16" imgW="126725" imgH="126725" progId="Equation.DSMT4">
                    <p:embed/>
                  </p:oleObj>
                </mc:Choice>
                <mc:Fallback>
                  <p:oleObj name="Equation" r:id="rId16" imgW="126725" imgH="126725" progId="Equation.DSMT4">
                    <p:embed/>
                    <p:pic>
                      <p:nvPicPr>
                        <p:cNvPr id="25621"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6" y="460"/>
                          <a:ext cx="25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2" name="Object 46"/>
            <p:cNvGraphicFramePr>
              <a:graphicFrameLocks noChangeAspect="1"/>
            </p:cNvGraphicFramePr>
            <p:nvPr>
              <p:extLst/>
            </p:nvPr>
          </p:nvGraphicFramePr>
          <p:xfrm>
            <a:off x="5309" y="1659"/>
            <a:ext cx="170" cy="156"/>
          </p:xfrm>
          <a:graphic>
            <a:graphicData uri="http://schemas.openxmlformats.org/presentationml/2006/ole">
              <mc:AlternateContent xmlns:mc="http://schemas.openxmlformats.org/markup-compatibility/2006">
                <mc:Choice xmlns:v="urn:schemas-microsoft-com:vml" Requires="v">
                  <p:oleObj spid="_x0000_s29897" name="Equation" r:id="rId18" imgW="126720" imgH="139680" progId="Equation.DSMT4">
                    <p:embed/>
                  </p:oleObj>
                </mc:Choice>
                <mc:Fallback>
                  <p:oleObj name="Equation" r:id="rId18" imgW="126720" imgH="139680" progId="Equation.DSMT4">
                    <p:embed/>
                    <p:pic>
                      <p:nvPicPr>
                        <p:cNvPr id="25622" name="Object 46"/>
                        <p:cNvPicPr>
                          <a:picLocks noChangeAspect="1" noChangeArrowheads="1"/>
                        </p:cNvPicPr>
                        <p:nvPr/>
                      </p:nvPicPr>
                      <p:blipFill>
                        <a:blip r:embed="rId19"/>
                        <a:srcRect/>
                        <a:stretch>
                          <a:fillRect/>
                        </a:stretch>
                      </p:blipFill>
                      <p:spPr bwMode="auto">
                        <a:xfrm>
                          <a:off x="5309" y="1659"/>
                          <a:ext cx="17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3" name="Object 47"/>
            <p:cNvGraphicFramePr>
              <a:graphicFrameLocks noChangeAspect="1"/>
            </p:cNvGraphicFramePr>
            <p:nvPr/>
          </p:nvGraphicFramePr>
          <p:xfrm>
            <a:off x="4809" y="1323"/>
            <a:ext cx="194" cy="262"/>
          </p:xfrm>
          <a:graphic>
            <a:graphicData uri="http://schemas.openxmlformats.org/presentationml/2006/ole">
              <mc:AlternateContent xmlns:mc="http://schemas.openxmlformats.org/markup-compatibility/2006">
                <mc:Choice xmlns:v="urn:schemas-microsoft-com:vml" Requires="v">
                  <p:oleObj spid="_x0000_s29898" name="Equation" r:id="rId20" imgW="190417" imgH="203112" progId="Equation.DSMT4">
                    <p:embed/>
                  </p:oleObj>
                </mc:Choice>
                <mc:Fallback>
                  <p:oleObj name="Equation" r:id="rId20" imgW="190417" imgH="203112" progId="Equation.DSMT4">
                    <p:embed/>
                    <p:pic>
                      <p:nvPicPr>
                        <p:cNvPr id="25623" name="Object 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9" y="1323"/>
                          <a:ext cx="19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4" name="Object 48"/>
            <p:cNvGraphicFramePr>
              <a:graphicFrameLocks noChangeAspect="1"/>
            </p:cNvGraphicFramePr>
            <p:nvPr/>
          </p:nvGraphicFramePr>
          <p:xfrm>
            <a:off x="4806" y="1685"/>
            <a:ext cx="170" cy="197"/>
          </p:xfrm>
          <a:graphic>
            <a:graphicData uri="http://schemas.openxmlformats.org/presentationml/2006/ole">
              <mc:AlternateContent xmlns:mc="http://schemas.openxmlformats.org/markup-compatibility/2006">
                <mc:Choice xmlns:v="urn:schemas-microsoft-com:vml" Requires="v">
                  <p:oleObj spid="_x0000_s29899" name="Equation" r:id="rId22" imgW="126725" imgH="177415" progId="Equation.DSMT4">
                    <p:embed/>
                  </p:oleObj>
                </mc:Choice>
                <mc:Fallback>
                  <p:oleObj name="Equation" r:id="rId22" imgW="126725" imgH="177415" progId="Equation.DSMT4">
                    <p:embed/>
                    <p:pic>
                      <p:nvPicPr>
                        <p:cNvPr id="25624" name="Object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06" y="1685"/>
                          <a:ext cx="17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5" name="Object 49"/>
            <p:cNvGraphicFramePr>
              <a:graphicFrameLocks noChangeAspect="1"/>
            </p:cNvGraphicFramePr>
            <p:nvPr>
              <p:extLst/>
            </p:nvPr>
          </p:nvGraphicFramePr>
          <p:xfrm>
            <a:off x="4866" y="924"/>
            <a:ext cx="609" cy="225"/>
          </p:xfrm>
          <a:graphic>
            <a:graphicData uri="http://schemas.openxmlformats.org/presentationml/2006/ole">
              <mc:AlternateContent xmlns:mc="http://schemas.openxmlformats.org/markup-compatibility/2006">
                <mc:Choice xmlns:v="urn:schemas-microsoft-com:vml" Requires="v">
                  <p:oleObj spid="_x0000_s29900" name="Equation" r:id="rId24" imgW="545760" imgH="164880" progId="Equation.DSMT4">
                    <p:embed/>
                  </p:oleObj>
                </mc:Choice>
                <mc:Fallback>
                  <p:oleObj name="Equation" r:id="rId24" imgW="545760" imgH="164880" progId="Equation.DSMT4">
                    <p:embed/>
                    <p:pic>
                      <p:nvPicPr>
                        <p:cNvPr id="25625" name="Object 49"/>
                        <p:cNvPicPr>
                          <a:picLocks noChangeAspect="1" noChangeArrowheads="1"/>
                        </p:cNvPicPr>
                        <p:nvPr/>
                      </p:nvPicPr>
                      <p:blipFill>
                        <a:blip r:embed="rId25"/>
                        <a:srcRect/>
                        <a:stretch>
                          <a:fillRect/>
                        </a:stretch>
                      </p:blipFill>
                      <p:spPr bwMode="auto">
                        <a:xfrm>
                          <a:off x="4866" y="924"/>
                          <a:ext cx="60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4642" name="Rectangle 50"/>
          <p:cNvSpPr>
            <a:spLocks noChangeArrowheads="1"/>
          </p:cNvSpPr>
          <p:nvPr/>
        </p:nvSpPr>
        <p:spPr bwMode="auto">
          <a:xfrm>
            <a:off x="755576" y="2675696"/>
            <a:ext cx="3719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lang="zh-CN" altLang="en-US" sz="2000" b="1" dirty="0">
                <a:solidFill>
                  <a:srgbClr val="000000"/>
                </a:solidFill>
                <a:latin typeface="Times New Roman" panose="02020603050405020304" pitchFamily="18" charset="0"/>
                <a:cs typeface="Times New Roman" panose="02020603050405020304" pitchFamily="18" charset="0"/>
              </a:rPr>
              <a:t>穿过三角形回路面积的磁通为</a:t>
            </a:r>
          </a:p>
        </p:txBody>
      </p:sp>
      <p:sp>
        <p:nvSpPr>
          <p:cNvPr id="494643" name="Rectangle 51"/>
          <p:cNvSpPr>
            <a:spLocks noChangeArrowheads="1"/>
          </p:cNvSpPr>
          <p:nvPr/>
        </p:nvSpPr>
        <p:spPr bwMode="auto">
          <a:xfrm>
            <a:off x="251520" y="1347614"/>
            <a:ext cx="648072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469106" indent="-469106">
              <a:lnSpc>
                <a:spcPct val="130000"/>
              </a:lnSpc>
            </a:pPr>
            <a:r>
              <a:rPr lang="zh-CN" altLang="en-US" sz="2000" b="1" dirty="0">
                <a:latin typeface="Times New Roman" panose="02020603050405020304" pitchFamily="18" charset="0"/>
                <a:cs typeface="Times New Roman" panose="02020603050405020304" pitchFamily="18" charset="0"/>
              </a:rPr>
              <a:t>解：设长直导线中的电流为</a:t>
            </a:r>
            <a:r>
              <a:rPr lang="en-US" altLang="zh-CN" sz="2000" b="1" i="1"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根据安培环路定理，得到 </a:t>
            </a:r>
          </a:p>
        </p:txBody>
      </p:sp>
      <p:sp>
        <p:nvSpPr>
          <p:cNvPr id="494644" name="Rectangle 52"/>
          <p:cNvSpPr>
            <a:spLocks noChangeArrowheads="1"/>
          </p:cNvSpPr>
          <p:nvPr/>
        </p:nvSpPr>
        <p:spPr bwMode="auto">
          <a:xfrm>
            <a:off x="179512" y="195486"/>
            <a:ext cx="698477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tx2"/>
              </a:buClr>
              <a:buSzPct val="60000"/>
              <a:buFont typeface="Wingdings" panose="05000000000000000000" pitchFamily="2" charset="2"/>
              <a:buNone/>
            </a:pPr>
            <a:r>
              <a:rPr kumimoji="1" lang="en-US" altLang="zh-CN" sz="2200" b="1" dirty="0">
                <a:solidFill>
                  <a:srgbClr val="F87A24"/>
                </a:solidFill>
                <a:latin typeface="Times New Roman" panose="02020603050405020304" pitchFamily="18" charset="0"/>
                <a:cs typeface="Times New Roman" panose="02020603050405020304" pitchFamily="18" charset="0"/>
              </a:rPr>
              <a:t>【</a:t>
            </a:r>
            <a:r>
              <a:rPr kumimoji="1" lang="zh-CN" altLang="en-US" sz="2200" b="1" dirty="0">
                <a:solidFill>
                  <a:srgbClr val="F87A24"/>
                </a:solidFill>
                <a:latin typeface="Times New Roman" panose="02020603050405020304" pitchFamily="18" charset="0"/>
                <a:cs typeface="Times New Roman" panose="02020603050405020304" pitchFamily="18" charset="0"/>
              </a:rPr>
              <a:t>例题巩固</a:t>
            </a:r>
            <a:r>
              <a:rPr kumimoji="1" lang="en-US" altLang="zh-CN" sz="2200" b="1" dirty="0">
                <a:solidFill>
                  <a:srgbClr val="F87A24"/>
                </a:solidFill>
                <a:latin typeface="Times New Roman" panose="02020603050405020304" pitchFamily="18" charset="0"/>
                <a:cs typeface="Times New Roman" panose="02020603050405020304" pitchFamily="18" charset="0"/>
              </a:rPr>
              <a:t>3】</a:t>
            </a:r>
            <a:r>
              <a:rPr kumimoji="1" lang="zh-CN" altLang="en-US" sz="2200" b="1" dirty="0">
                <a:latin typeface="Times New Roman" panose="02020603050405020304" pitchFamily="18" charset="0"/>
                <a:cs typeface="Times New Roman" panose="02020603050405020304" pitchFamily="18" charset="0"/>
              </a:rPr>
              <a:t>如图所示，长直导线与三角形导体回路共面，求它们之间的互感。</a:t>
            </a:r>
          </a:p>
        </p:txBody>
      </p:sp>
    </p:spTree>
    <p:extLst>
      <p:ext uri="{BB962C8B-B14F-4D97-AF65-F5344CB8AC3E}">
        <p14:creationId xmlns:p14="http://schemas.microsoft.com/office/powerpoint/2010/main" val="24423309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4643"/>
                                        </p:tgtEl>
                                        <p:attrNameLst>
                                          <p:attrName>style.visibility</p:attrName>
                                        </p:attrNameLst>
                                      </p:cBhvr>
                                      <p:to>
                                        <p:strVal val="visible"/>
                                      </p:to>
                                    </p:set>
                                    <p:animEffect transition="in" filter="wipe(up)">
                                      <p:cBhvr>
                                        <p:cTn id="7" dur="2000"/>
                                        <p:tgtEl>
                                          <p:spTgt spid="494643"/>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494595"/>
                                        </p:tgtEl>
                                        <p:attrNameLst>
                                          <p:attrName>style.visibility</p:attrName>
                                        </p:attrNameLst>
                                      </p:cBhvr>
                                      <p:to>
                                        <p:strVal val="visible"/>
                                      </p:to>
                                    </p:set>
                                    <p:animEffect transition="in" filter="wipe(up)">
                                      <p:cBhvr>
                                        <p:cTn id="11" dur="2000"/>
                                        <p:tgtEl>
                                          <p:spTgt spid="4945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94642"/>
                                        </p:tgtEl>
                                        <p:attrNameLst>
                                          <p:attrName>style.visibility</p:attrName>
                                        </p:attrNameLst>
                                      </p:cBhvr>
                                      <p:to>
                                        <p:strVal val="visible"/>
                                      </p:to>
                                    </p:set>
                                    <p:animEffect transition="in" filter="wipe(up)">
                                      <p:cBhvr>
                                        <p:cTn id="16" dur="2000"/>
                                        <p:tgtEl>
                                          <p:spTgt spid="494642"/>
                                        </p:tgtEl>
                                      </p:cBhvr>
                                    </p:animEffect>
                                  </p:childTnLst>
                                </p:cTn>
                              </p:par>
                            </p:childTnLst>
                          </p:cTn>
                        </p:par>
                        <p:par>
                          <p:cTn id="17" fill="hold" nodeType="afterGroup">
                            <p:stCondLst>
                              <p:cond delay="2000"/>
                            </p:stCondLst>
                            <p:childTnLst>
                              <p:par>
                                <p:cTn id="18" presetID="22" presetClass="entr" presetSubtype="1" fill="hold" nodeType="afterEffect">
                                  <p:stCondLst>
                                    <p:cond delay="0"/>
                                  </p:stCondLst>
                                  <p:childTnLst>
                                    <p:set>
                                      <p:cBhvr>
                                        <p:cTn id="19" dur="1" fill="hold">
                                          <p:stCondLst>
                                            <p:cond delay="0"/>
                                          </p:stCondLst>
                                        </p:cTn>
                                        <p:tgtEl>
                                          <p:spTgt spid="494596"/>
                                        </p:tgtEl>
                                        <p:attrNameLst>
                                          <p:attrName>style.visibility</p:attrName>
                                        </p:attrNameLst>
                                      </p:cBhvr>
                                      <p:to>
                                        <p:strVal val="visible"/>
                                      </p:to>
                                    </p:set>
                                    <p:animEffect transition="in" filter="wipe(up)">
                                      <p:cBhvr>
                                        <p:cTn id="20" dur="2000"/>
                                        <p:tgtEl>
                                          <p:spTgt spid="494596"/>
                                        </p:tgtEl>
                                      </p:cBhvr>
                                    </p:animEffect>
                                  </p:childTnLst>
                                </p:cTn>
                              </p:par>
                            </p:childTnLst>
                          </p:cTn>
                        </p:par>
                        <p:par>
                          <p:cTn id="21" fill="hold" nodeType="afterGroup">
                            <p:stCondLst>
                              <p:cond delay="4000"/>
                            </p:stCondLst>
                            <p:childTnLst>
                              <p:par>
                                <p:cTn id="22" presetID="22" presetClass="entr" presetSubtype="1" fill="hold" nodeType="afterEffect">
                                  <p:stCondLst>
                                    <p:cond delay="0"/>
                                  </p:stCondLst>
                                  <p:childTnLst>
                                    <p:set>
                                      <p:cBhvr>
                                        <p:cTn id="23" dur="1" fill="hold">
                                          <p:stCondLst>
                                            <p:cond delay="0"/>
                                          </p:stCondLst>
                                        </p:cTn>
                                        <p:tgtEl>
                                          <p:spTgt spid="494598"/>
                                        </p:tgtEl>
                                        <p:attrNameLst>
                                          <p:attrName>style.visibility</p:attrName>
                                        </p:attrNameLst>
                                      </p:cBhvr>
                                      <p:to>
                                        <p:strVal val="visible"/>
                                      </p:to>
                                    </p:set>
                                    <p:animEffect transition="in" filter="wipe(up)">
                                      <p:cBhvr>
                                        <p:cTn id="24" dur="2000"/>
                                        <p:tgtEl>
                                          <p:spTgt spid="494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42" grpId="0"/>
      <p:bldP spid="4946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8"/>
          <p:cNvGraphicFramePr>
            <a:graphicFrameLocks noChangeAspect="1"/>
          </p:cNvGraphicFramePr>
          <p:nvPr>
            <p:extLst>
              <p:ext uri="{D42A27DB-BD31-4B8C-83A1-F6EECF244321}">
                <p14:modId xmlns:p14="http://schemas.microsoft.com/office/powerpoint/2010/main" val="3929039178"/>
              </p:ext>
            </p:extLst>
          </p:nvPr>
        </p:nvGraphicFramePr>
        <p:xfrm>
          <a:off x="1632868" y="319652"/>
          <a:ext cx="4392902" cy="827582"/>
        </p:xfrm>
        <a:graphic>
          <a:graphicData uri="http://schemas.openxmlformats.org/presentationml/2006/ole">
            <mc:AlternateContent xmlns:mc="http://schemas.openxmlformats.org/markup-compatibility/2006">
              <mc:Choice xmlns:v="urn:schemas-microsoft-com:vml" Requires="v">
                <p:oleObj spid="_x0000_s37908" name="Equation" r:id="rId3" imgW="2006280" imgH="431640" progId="Equation.DSMT4">
                  <p:embed/>
                </p:oleObj>
              </mc:Choice>
              <mc:Fallback>
                <p:oleObj name="Equation" r:id="rId3" imgW="2006280" imgH="431640" progId="Equation.DSMT4">
                  <p:embed/>
                  <p:pic>
                    <p:nvPicPr>
                      <p:cNvPr id="494650" name="Object 58"/>
                      <p:cNvPicPr>
                        <a:picLocks noChangeAspect="1" noChangeArrowheads="1"/>
                      </p:cNvPicPr>
                      <p:nvPr/>
                    </p:nvPicPr>
                    <p:blipFill>
                      <a:blip r:embed="rId4"/>
                      <a:srcRect/>
                      <a:stretch>
                        <a:fillRect/>
                      </a:stretch>
                    </p:blipFill>
                    <p:spPr bwMode="auto">
                      <a:xfrm>
                        <a:off x="1632868" y="319652"/>
                        <a:ext cx="4392902" cy="827582"/>
                      </a:xfrm>
                      <a:prstGeom prst="rect">
                        <a:avLst/>
                      </a:prstGeom>
                      <a:noFill/>
                      <a:ln>
                        <a:noFill/>
                      </a:ln>
                    </p:spPr>
                  </p:pic>
                </p:oleObj>
              </mc:Fallback>
            </mc:AlternateContent>
          </a:graphicData>
        </a:graphic>
      </p:graphicFrame>
      <p:graphicFrame>
        <p:nvGraphicFramePr>
          <p:cNvPr id="3" name="Object 59"/>
          <p:cNvGraphicFramePr>
            <a:graphicFrameLocks noChangeAspect="1"/>
          </p:cNvGraphicFramePr>
          <p:nvPr>
            <p:extLst>
              <p:ext uri="{D42A27DB-BD31-4B8C-83A1-F6EECF244321}">
                <p14:modId xmlns:p14="http://schemas.microsoft.com/office/powerpoint/2010/main" val="3655514374"/>
              </p:ext>
            </p:extLst>
          </p:nvPr>
        </p:nvGraphicFramePr>
        <p:xfrm>
          <a:off x="2339752" y="1347614"/>
          <a:ext cx="4205089" cy="874915"/>
        </p:xfrm>
        <a:graphic>
          <a:graphicData uri="http://schemas.openxmlformats.org/presentationml/2006/ole">
            <mc:AlternateContent xmlns:mc="http://schemas.openxmlformats.org/markup-compatibility/2006">
              <mc:Choice xmlns:v="urn:schemas-microsoft-com:vml" Requires="v">
                <p:oleObj spid="_x0000_s37909" name="Equation" r:id="rId5" imgW="1904760" imgH="431640" progId="Equation.DSMT4">
                  <p:embed/>
                </p:oleObj>
              </mc:Choice>
              <mc:Fallback>
                <p:oleObj name="Equation" r:id="rId5" imgW="1904760" imgH="431640" progId="Equation.DSMT4">
                  <p:embed/>
                  <p:pic>
                    <p:nvPicPr>
                      <p:cNvPr id="494651" name="Object 59"/>
                      <p:cNvPicPr>
                        <a:picLocks noChangeAspect="1" noChangeArrowheads="1"/>
                      </p:cNvPicPr>
                      <p:nvPr/>
                    </p:nvPicPr>
                    <p:blipFill>
                      <a:blip r:embed="rId6"/>
                      <a:srcRect/>
                      <a:stretch>
                        <a:fillRect/>
                      </a:stretch>
                    </p:blipFill>
                    <p:spPr bwMode="auto">
                      <a:xfrm>
                        <a:off x="2339752" y="1347614"/>
                        <a:ext cx="4205089" cy="874915"/>
                      </a:xfrm>
                      <a:prstGeom prst="rect">
                        <a:avLst/>
                      </a:prstGeom>
                      <a:noFill/>
                      <a:ln>
                        <a:noFill/>
                      </a:ln>
                      <a:extLst/>
                    </p:spPr>
                  </p:pic>
                </p:oleObj>
              </mc:Fallback>
            </mc:AlternateContent>
          </a:graphicData>
        </a:graphic>
      </p:graphicFrame>
      <p:graphicFrame>
        <p:nvGraphicFramePr>
          <p:cNvPr id="4" name="Object 62"/>
          <p:cNvGraphicFramePr>
            <a:graphicFrameLocks noChangeAspect="1"/>
          </p:cNvGraphicFramePr>
          <p:nvPr>
            <p:extLst>
              <p:ext uri="{D42A27DB-BD31-4B8C-83A1-F6EECF244321}">
                <p14:modId xmlns:p14="http://schemas.microsoft.com/office/powerpoint/2010/main" val="284809503"/>
              </p:ext>
            </p:extLst>
          </p:nvPr>
        </p:nvGraphicFramePr>
        <p:xfrm>
          <a:off x="2051720" y="3075806"/>
          <a:ext cx="4899132" cy="795739"/>
        </p:xfrm>
        <a:graphic>
          <a:graphicData uri="http://schemas.openxmlformats.org/presentationml/2006/ole">
            <mc:AlternateContent xmlns:mc="http://schemas.openxmlformats.org/markup-compatibility/2006">
              <mc:Choice xmlns:v="urn:schemas-microsoft-com:vml" Requires="v">
                <p:oleObj spid="_x0000_s37910" name="Equation" r:id="rId7" imgW="2387520" imgH="431640" progId="Equation.DSMT4">
                  <p:embed/>
                </p:oleObj>
              </mc:Choice>
              <mc:Fallback>
                <p:oleObj name="Equation" r:id="rId7" imgW="2387520" imgH="431640" progId="Equation.DSMT4">
                  <p:embed/>
                  <p:pic>
                    <p:nvPicPr>
                      <p:cNvPr id="494654" name="Object 62"/>
                      <p:cNvPicPr>
                        <a:picLocks noChangeAspect="1" noChangeArrowheads="1"/>
                      </p:cNvPicPr>
                      <p:nvPr/>
                    </p:nvPicPr>
                    <p:blipFill>
                      <a:blip r:embed="rId8"/>
                      <a:srcRect/>
                      <a:stretch>
                        <a:fillRect/>
                      </a:stretch>
                    </p:blipFill>
                    <p:spPr bwMode="auto">
                      <a:xfrm>
                        <a:off x="2051720" y="3075806"/>
                        <a:ext cx="4899132" cy="795739"/>
                      </a:xfrm>
                      <a:prstGeom prst="rect">
                        <a:avLst/>
                      </a:prstGeom>
                      <a:noFill/>
                      <a:ln>
                        <a:noFill/>
                      </a:ln>
                    </p:spPr>
                  </p:pic>
                </p:oleObj>
              </mc:Fallback>
            </mc:AlternateContent>
          </a:graphicData>
        </a:graphic>
      </p:graphicFrame>
      <p:sp>
        <p:nvSpPr>
          <p:cNvPr id="5" name="Rectangle 63"/>
          <p:cNvSpPr>
            <a:spLocks noChangeArrowheads="1"/>
          </p:cNvSpPr>
          <p:nvPr/>
        </p:nvSpPr>
        <p:spPr bwMode="auto">
          <a:xfrm>
            <a:off x="683568" y="2499742"/>
            <a:ext cx="6017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fontAlgn="ctr"/>
            <a:r>
              <a:rPr lang="zh-CN" altLang="en-US" sz="2000" b="1" dirty="0">
                <a:solidFill>
                  <a:srgbClr val="000000"/>
                </a:solidFill>
                <a:latin typeface="Times New Roman" panose="02020603050405020304" pitchFamily="18" charset="0"/>
                <a:cs typeface="Times New Roman" panose="02020603050405020304" pitchFamily="18" charset="0"/>
              </a:rPr>
              <a:t>故长直导线与三角形导体回路的互感为</a:t>
            </a:r>
          </a:p>
        </p:txBody>
      </p:sp>
      <p:grpSp>
        <p:nvGrpSpPr>
          <p:cNvPr id="6" name="组合 5">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7"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9" name="组合 8">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0"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1"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 name="组合 11">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13" name="椭圆 12">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 name="组合 14">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16" name="椭圆 15">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19"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7539559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120029" y="357212"/>
            <a:ext cx="8844459" cy="972574"/>
          </a:xfrm>
          <a:prstGeom prst="rect">
            <a:avLst/>
          </a:prstGeom>
          <a:noFill/>
          <a:ln>
            <a:noFill/>
          </a:ln>
          <a:effectLst/>
        </p:spPr>
        <p:txBody>
          <a:bodyPr wrap="squar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30000"/>
              </a:lnSpc>
            </a:pPr>
            <a:r>
              <a:rPr kumimoji="1" lang="en-US" altLang="zh-CN" sz="2200" b="1" dirty="0" smtClean="0">
                <a:solidFill>
                  <a:srgbClr val="F87A24"/>
                </a:solidFill>
                <a:latin typeface="Times New Roman" panose="02020603050405020304" pitchFamily="18" charset="0"/>
                <a:cs typeface="Times New Roman" panose="02020603050405020304" pitchFamily="18" charset="0"/>
              </a:rPr>
              <a:t>【</a:t>
            </a:r>
            <a:r>
              <a:rPr kumimoji="1" lang="zh-CN" altLang="en-US" sz="2200" b="1" dirty="0" smtClean="0">
                <a:solidFill>
                  <a:srgbClr val="F87A24"/>
                </a:solidFill>
                <a:latin typeface="Times New Roman" panose="02020603050405020304" pitchFamily="18" charset="0"/>
                <a:cs typeface="Times New Roman" panose="02020603050405020304" pitchFamily="18" charset="0"/>
              </a:rPr>
              <a:t>例题巩固</a:t>
            </a:r>
            <a:r>
              <a:rPr kumimoji="1" lang="en-US" altLang="zh-CN" sz="2200" b="1" dirty="0" smtClean="0">
                <a:solidFill>
                  <a:srgbClr val="F87A24"/>
                </a:solidFill>
                <a:latin typeface="Times New Roman" panose="02020603050405020304" pitchFamily="18" charset="0"/>
                <a:cs typeface="Times New Roman" panose="02020603050405020304" pitchFamily="18" charset="0"/>
              </a:rPr>
              <a:t>4】</a:t>
            </a:r>
            <a:r>
              <a:rPr lang="zh-CN" altLang="en-US" sz="2200" b="1" dirty="0" smtClean="0">
                <a:solidFill>
                  <a:srgbClr val="000000"/>
                </a:solidFill>
                <a:latin typeface="Times New Roman" panose="02020603050405020304" pitchFamily="18" charset="0"/>
                <a:cs typeface="Times New Roman" panose="02020603050405020304" pitchFamily="18" charset="0"/>
              </a:rPr>
              <a:t>如</a:t>
            </a:r>
            <a:r>
              <a:rPr lang="zh-CN" altLang="en-US" sz="2200" b="1" dirty="0">
                <a:solidFill>
                  <a:srgbClr val="000000"/>
                </a:solidFill>
                <a:latin typeface="Times New Roman" panose="02020603050405020304" pitchFamily="18" charset="0"/>
                <a:cs typeface="Times New Roman" panose="02020603050405020304" pitchFamily="18" charset="0"/>
              </a:rPr>
              <a:t>图所示，两个互相平行且共轴的圆形线圈</a:t>
            </a:r>
            <a:r>
              <a:rPr lang="en-US" altLang="zh-CN" sz="2200" b="1" i="1" dirty="0">
                <a:solidFill>
                  <a:srgbClr val="000000"/>
                </a:solidFill>
                <a:latin typeface="Times New Roman" panose="02020603050405020304" pitchFamily="18" charset="0"/>
                <a:cs typeface="Times New Roman" panose="02020603050405020304" pitchFamily="18" charset="0"/>
              </a:rPr>
              <a:t>C</a:t>
            </a:r>
            <a:r>
              <a:rPr lang="en-US" altLang="zh-CN" sz="2200" b="1" baseline="-25000" dirty="0">
                <a:solidFill>
                  <a:srgbClr val="000000"/>
                </a:solidFill>
                <a:latin typeface="Times New Roman" panose="02020603050405020304" pitchFamily="18" charset="0"/>
                <a:cs typeface="Times New Roman" panose="02020603050405020304" pitchFamily="18" charset="0"/>
              </a:rPr>
              <a:t>1</a:t>
            </a:r>
            <a:r>
              <a:rPr lang="zh-CN" altLang="en-US" sz="2200" b="1" dirty="0">
                <a:solidFill>
                  <a:srgbClr val="000000"/>
                </a:solidFill>
                <a:latin typeface="Times New Roman" panose="02020603050405020304" pitchFamily="18" charset="0"/>
                <a:cs typeface="Times New Roman" panose="02020603050405020304" pitchFamily="18" charset="0"/>
              </a:rPr>
              <a:t>和 </a:t>
            </a:r>
            <a:r>
              <a:rPr lang="en-US" altLang="zh-CN" sz="2200" b="1" i="1" dirty="0">
                <a:solidFill>
                  <a:srgbClr val="000000"/>
                </a:solidFill>
                <a:latin typeface="Times New Roman" panose="02020603050405020304" pitchFamily="18" charset="0"/>
                <a:cs typeface="Times New Roman" panose="02020603050405020304" pitchFamily="18" charset="0"/>
              </a:rPr>
              <a:t>C</a:t>
            </a:r>
            <a:r>
              <a:rPr lang="en-US" altLang="zh-CN" sz="2200" b="1" baseline="-25000" dirty="0">
                <a:solidFill>
                  <a:srgbClr val="000000"/>
                </a:solidFill>
                <a:latin typeface="Times New Roman" panose="02020603050405020304" pitchFamily="18" charset="0"/>
                <a:cs typeface="Times New Roman" panose="02020603050405020304" pitchFamily="18" charset="0"/>
              </a:rPr>
              <a:t>2</a:t>
            </a:r>
            <a:r>
              <a:rPr lang="zh-CN" altLang="en-US" sz="2200" b="1" dirty="0">
                <a:solidFill>
                  <a:srgbClr val="000000"/>
                </a:solidFill>
                <a:latin typeface="Times New Roman" panose="02020603050405020304" pitchFamily="18" charset="0"/>
                <a:cs typeface="Times New Roman" panose="02020603050405020304" pitchFamily="18" charset="0"/>
              </a:rPr>
              <a:t>，半径分别为</a:t>
            </a:r>
            <a:r>
              <a:rPr lang="en-US" altLang="zh-CN" sz="2200" i="1" dirty="0">
                <a:solidFill>
                  <a:srgbClr val="000000"/>
                </a:solidFill>
                <a:latin typeface="Times New Roman" panose="02020603050405020304" pitchFamily="18" charset="0"/>
                <a:cs typeface="Times New Roman" panose="02020603050405020304" pitchFamily="18" charset="0"/>
              </a:rPr>
              <a:t>a</a:t>
            </a:r>
            <a:r>
              <a:rPr lang="en-US" altLang="zh-CN" sz="2200" baseline="-25000" dirty="0">
                <a:solidFill>
                  <a:srgbClr val="000000"/>
                </a:solidFill>
                <a:latin typeface="Times New Roman" panose="02020603050405020304" pitchFamily="18" charset="0"/>
                <a:cs typeface="Times New Roman" panose="02020603050405020304" pitchFamily="18" charset="0"/>
              </a:rPr>
              <a:t>1</a:t>
            </a:r>
            <a:r>
              <a:rPr lang="zh-CN" altLang="en-US" sz="2200" b="1" dirty="0">
                <a:solidFill>
                  <a:srgbClr val="000000"/>
                </a:solidFill>
                <a:latin typeface="Times New Roman" panose="02020603050405020304" pitchFamily="18" charset="0"/>
                <a:cs typeface="Times New Roman" panose="02020603050405020304" pitchFamily="18" charset="0"/>
              </a:rPr>
              <a:t>和 </a:t>
            </a:r>
            <a:r>
              <a:rPr lang="en-US" altLang="zh-CN" sz="2200" i="1" dirty="0">
                <a:solidFill>
                  <a:srgbClr val="000000"/>
                </a:solidFill>
                <a:latin typeface="Times New Roman" panose="02020603050405020304" pitchFamily="18" charset="0"/>
                <a:cs typeface="Times New Roman" panose="02020603050405020304" pitchFamily="18" charset="0"/>
              </a:rPr>
              <a:t>a</a:t>
            </a:r>
            <a:r>
              <a:rPr lang="en-US" altLang="zh-CN" sz="2200" baseline="-25000" dirty="0">
                <a:solidFill>
                  <a:srgbClr val="000000"/>
                </a:solidFill>
                <a:latin typeface="Times New Roman" panose="02020603050405020304" pitchFamily="18" charset="0"/>
                <a:cs typeface="Times New Roman" panose="02020603050405020304" pitchFamily="18" charset="0"/>
              </a:rPr>
              <a:t>2 </a:t>
            </a:r>
            <a:r>
              <a:rPr lang="zh-CN" altLang="en-US" sz="2200" b="1" dirty="0">
                <a:solidFill>
                  <a:srgbClr val="000000"/>
                </a:solidFill>
                <a:latin typeface="Times New Roman" panose="02020603050405020304" pitchFamily="18" charset="0"/>
                <a:cs typeface="Times New Roman" panose="02020603050405020304" pitchFamily="18" charset="0"/>
              </a:rPr>
              <a:t>，中心相距为</a:t>
            </a:r>
            <a:r>
              <a:rPr lang="en-US" altLang="zh-CN" sz="2200" i="1" dirty="0">
                <a:solidFill>
                  <a:srgbClr val="000000"/>
                </a:solidFill>
                <a:latin typeface="Times New Roman" panose="02020603050405020304" pitchFamily="18" charset="0"/>
                <a:cs typeface="Times New Roman" panose="02020603050405020304" pitchFamily="18" charset="0"/>
              </a:rPr>
              <a:t>d</a:t>
            </a:r>
            <a:r>
              <a:rPr lang="en-US" altLang="zh-CN" sz="2200" b="1" i="1" dirty="0">
                <a:solidFill>
                  <a:srgbClr val="000000"/>
                </a:solidFill>
                <a:latin typeface="Times New Roman" panose="02020603050405020304" pitchFamily="18" charset="0"/>
                <a:cs typeface="Times New Roman" panose="02020603050405020304" pitchFamily="18" charset="0"/>
              </a:rPr>
              <a:t> </a:t>
            </a:r>
            <a:r>
              <a:rPr lang="zh-CN" altLang="en-US" sz="2200" b="1" dirty="0">
                <a:solidFill>
                  <a:srgbClr val="000000"/>
                </a:solidFill>
                <a:latin typeface="Times New Roman" panose="02020603050405020304" pitchFamily="18" charset="0"/>
                <a:cs typeface="Times New Roman" panose="02020603050405020304" pitchFamily="18" charset="0"/>
              </a:rPr>
              <a:t>。求它们之间的互感。</a:t>
            </a:r>
          </a:p>
        </p:txBody>
      </p:sp>
      <p:sp>
        <p:nvSpPr>
          <p:cNvPr id="496647" name="Rectangle 7"/>
          <p:cNvSpPr>
            <a:spLocks noChangeArrowheads="1"/>
          </p:cNvSpPr>
          <p:nvPr/>
        </p:nvSpPr>
        <p:spPr bwMode="auto">
          <a:xfrm>
            <a:off x="179512" y="1667584"/>
            <a:ext cx="4508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lang="zh-CN" altLang="en-US" sz="2000" b="1" dirty="0">
                <a:latin typeface="Times New Roman" panose="02020603050405020304" pitchFamily="18" charset="0"/>
                <a:cs typeface="Times New Roman" panose="02020603050405020304" pitchFamily="18" charset="0"/>
              </a:rPr>
              <a:t>解：</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利用纽曼公式来计算，则有</a:t>
            </a:r>
          </a:p>
        </p:txBody>
      </p:sp>
      <p:grpSp>
        <p:nvGrpSpPr>
          <p:cNvPr id="496648" name="Group 8"/>
          <p:cNvGrpSpPr>
            <a:grpSpLocks/>
          </p:cNvGrpSpPr>
          <p:nvPr/>
        </p:nvGrpSpPr>
        <p:grpSpPr bwMode="auto">
          <a:xfrm>
            <a:off x="6876256" y="1005284"/>
            <a:ext cx="2109422" cy="2269331"/>
            <a:chOff x="3992" y="981"/>
            <a:chExt cx="1664" cy="1815"/>
          </a:xfrm>
          <a:solidFill>
            <a:srgbClr val="CCFFFF"/>
          </a:solidFill>
        </p:grpSpPr>
        <p:sp>
          <p:nvSpPr>
            <p:cNvPr id="26638" name="Rectangle 9"/>
            <p:cNvSpPr>
              <a:spLocks noChangeArrowheads="1"/>
            </p:cNvSpPr>
            <p:nvPr/>
          </p:nvSpPr>
          <p:spPr bwMode="auto">
            <a:xfrm>
              <a:off x="4005" y="981"/>
              <a:ext cx="1651" cy="1815"/>
            </a:xfrm>
            <a:prstGeom prst="rect">
              <a:avLst/>
            </a:prstGeom>
            <a:grp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6639" name="Text Box 10"/>
            <p:cNvSpPr txBox="1">
              <a:spLocks noChangeArrowheads="1"/>
            </p:cNvSpPr>
            <p:nvPr/>
          </p:nvSpPr>
          <p:spPr bwMode="auto">
            <a:xfrm>
              <a:off x="3992" y="2606"/>
              <a:ext cx="1655"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zh-CN" altLang="en-US" sz="1200" b="1" dirty="0">
                  <a:solidFill>
                    <a:srgbClr val="000000"/>
                  </a:solidFill>
                  <a:latin typeface="Times New Roman" panose="02020603050405020304" pitchFamily="18" charset="0"/>
                  <a:cs typeface="Times New Roman" panose="02020603050405020304" pitchFamily="18" charset="0"/>
                </a:rPr>
                <a:t>两个平行且共轴的线圈</a:t>
              </a:r>
            </a:p>
          </p:txBody>
        </p:sp>
        <p:sp>
          <p:nvSpPr>
            <p:cNvPr id="26640" name="Line 11"/>
            <p:cNvSpPr>
              <a:spLocks noChangeAspect="1" noChangeShapeType="1"/>
            </p:cNvSpPr>
            <p:nvPr/>
          </p:nvSpPr>
          <p:spPr bwMode="auto">
            <a:xfrm rot="16020000" flipH="1">
              <a:off x="5082" y="2182"/>
              <a:ext cx="105" cy="160"/>
            </a:xfrm>
            <a:prstGeom prst="line">
              <a:avLst/>
            </a:prstGeom>
            <a:grp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41" name="Line 12"/>
            <p:cNvSpPr>
              <a:spLocks noChangeShapeType="1"/>
            </p:cNvSpPr>
            <p:nvPr/>
          </p:nvSpPr>
          <p:spPr bwMode="auto">
            <a:xfrm rot="5400000" flipH="1">
              <a:off x="4277" y="1554"/>
              <a:ext cx="967" cy="0"/>
            </a:xfrm>
            <a:prstGeom prst="line">
              <a:avLst/>
            </a:prstGeom>
            <a:grpFill/>
            <a:ln w="22225">
              <a:solidFill>
                <a:srgbClr val="0000FF"/>
              </a:solidFill>
              <a:round/>
              <a:headEnd/>
              <a:tailEnd type="stealth"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42" name="Line 13"/>
            <p:cNvSpPr>
              <a:spLocks noChangeShapeType="1"/>
            </p:cNvSpPr>
            <p:nvPr/>
          </p:nvSpPr>
          <p:spPr bwMode="auto">
            <a:xfrm rot="5400000" flipH="1">
              <a:off x="4834" y="1720"/>
              <a:ext cx="669" cy="0"/>
            </a:xfrm>
            <a:prstGeom prst="line">
              <a:avLst/>
            </a:prstGeom>
            <a:grpFill/>
            <a:ln w="9525">
              <a:solidFill>
                <a:srgbClr val="000000"/>
              </a:solidFill>
              <a:round/>
              <a:headEnd type="stealth" w="sm" len="me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6643" name="Group 14"/>
            <p:cNvGrpSpPr>
              <a:grpSpLocks/>
            </p:cNvGrpSpPr>
            <p:nvPr/>
          </p:nvGrpSpPr>
          <p:grpSpPr bwMode="auto">
            <a:xfrm>
              <a:off x="4223" y="1839"/>
              <a:ext cx="1311" cy="404"/>
              <a:chOff x="7332" y="13967"/>
              <a:chExt cx="2370" cy="828"/>
            </a:xfrm>
            <a:grpFill/>
          </p:grpSpPr>
          <p:sp>
            <p:nvSpPr>
              <p:cNvPr id="26676" name="Oval 15"/>
              <p:cNvSpPr>
                <a:spLocks noChangeAspect="1" noChangeArrowheads="1"/>
              </p:cNvSpPr>
              <p:nvPr/>
            </p:nvSpPr>
            <p:spPr bwMode="auto">
              <a:xfrm rot="5400000" flipH="1">
                <a:off x="7883" y="13416"/>
                <a:ext cx="828" cy="1930"/>
              </a:xfrm>
              <a:prstGeom prst="ellipse">
                <a:avLst/>
              </a:prstGeom>
              <a:grp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6677" name="Line 16"/>
              <p:cNvSpPr>
                <a:spLocks noChangeShapeType="1"/>
              </p:cNvSpPr>
              <p:nvPr/>
            </p:nvSpPr>
            <p:spPr bwMode="auto">
              <a:xfrm rot="5400000" flipH="1" flipV="1">
                <a:off x="8999" y="13684"/>
                <a:ext cx="0" cy="1406"/>
              </a:xfrm>
              <a:prstGeom prst="line">
                <a:avLst/>
              </a:prstGeom>
              <a:grpFill/>
              <a:ln w="22225">
                <a:solidFill>
                  <a:srgbClr val="0000FF"/>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6644" name="Line 17"/>
            <p:cNvSpPr>
              <a:spLocks noChangeShapeType="1"/>
            </p:cNvSpPr>
            <p:nvPr/>
          </p:nvSpPr>
          <p:spPr bwMode="auto">
            <a:xfrm rot="-5400000">
              <a:off x="4290" y="1862"/>
              <a:ext cx="304" cy="653"/>
            </a:xfrm>
            <a:prstGeom prst="line">
              <a:avLst/>
            </a:prstGeom>
            <a:grpFill/>
            <a:ln w="22225">
              <a:solidFill>
                <a:srgbClr val="0000FF"/>
              </a:solidFill>
              <a:round/>
              <a:headEnd type="stealth" w="sm"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45" name="Oval 18"/>
            <p:cNvSpPr>
              <a:spLocks noChangeArrowheads="1"/>
            </p:cNvSpPr>
            <p:nvPr/>
          </p:nvSpPr>
          <p:spPr bwMode="auto">
            <a:xfrm rot="5400000" flipH="1">
              <a:off x="4749" y="1380"/>
              <a:ext cx="18" cy="22"/>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6646" name="Oval 19"/>
            <p:cNvSpPr>
              <a:spLocks noChangeAspect="1" noChangeArrowheads="1"/>
            </p:cNvSpPr>
            <p:nvPr/>
          </p:nvSpPr>
          <p:spPr bwMode="auto">
            <a:xfrm rot="5400000" flipH="1">
              <a:off x="4620" y="1031"/>
              <a:ext cx="274" cy="724"/>
            </a:xfrm>
            <a:prstGeom prst="ellipse">
              <a:avLst/>
            </a:prstGeom>
            <a:grp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26647" name="Line 20"/>
            <p:cNvSpPr>
              <a:spLocks noChangeAspect="1" noChangeShapeType="1"/>
            </p:cNvSpPr>
            <p:nvPr/>
          </p:nvSpPr>
          <p:spPr bwMode="auto">
            <a:xfrm rot="-5400000">
              <a:off x="4436" y="1269"/>
              <a:ext cx="202" cy="434"/>
            </a:xfrm>
            <a:prstGeom prst="line">
              <a:avLst/>
            </a:prstGeom>
            <a:grpFill/>
            <a:ln w="9525">
              <a:solidFill>
                <a:srgbClr val="000000"/>
              </a:solidFill>
              <a:prstDash val="dash"/>
              <a:round/>
              <a:headEnd type="none" w="sm"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48" name="Line 21"/>
            <p:cNvSpPr>
              <a:spLocks noChangeShapeType="1"/>
            </p:cNvSpPr>
            <p:nvPr/>
          </p:nvSpPr>
          <p:spPr bwMode="auto">
            <a:xfrm>
              <a:off x="4704" y="1522"/>
              <a:ext cx="349" cy="677"/>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49" name="Line 22"/>
            <p:cNvSpPr>
              <a:spLocks noChangeShapeType="1"/>
            </p:cNvSpPr>
            <p:nvPr/>
          </p:nvSpPr>
          <p:spPr bwMode="auto">
            <a:xfrm flipH="1">
              <a:off x="4696" y="1378"/>
              <a:ext cx="58" cy="152"/>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0" name="Line 23"/>
            <p:cNvSpPr>
              <a:spLocks noChangeShapeType="1"/>
            </p:cNvSpPr>
            <p:nvPr/>
          </p:nvSpPr>
          <p:spPr bwMode="auto">
            <a:xfrm>
              <a:off x="4752" y="2041"/>
              <a:ext cx="291" cy="166"/>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1" name="Line 24"/>
            <p:cNvSpPr>
              <a:spLocks noChangeShapeType="1"/>
            </p:cNvSpPr>
            <p:nvPr/>
          </p:nvSpPr>
          <p:spPr bwMode="auto">
            <a:xfrm rot="10800000" flipH="1">
              <a:off x="4808" y="1392"/>
              <a:ext cx="477" cy="0"/>
            </a:xfrm>
            <a:prstGeom prst="line">
              <a:avLst/>
            </a:prstGeom>
            <a:grpFill/>
            <a:ln w="9525">
              <a:solidFill>
                <a:srgbClr val="000000"/>
              </a:solidFill>
              <a:round/>
              <a:headEnd type="none" w="sm"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2" name="Line 25"/>
            <p:cNvSpPr>
              <a:spLocks noChangeAspect="1" noChangeShapeType="1"/>
            </p:cNvSpPr>
            <p:nvPr/>
          </p:nvSpPr>
          <p:spPr bwMode="auto">
            <a:xfrm flipH="1">
              <a:off x="4605" y="2037"/>
              <a:ext cx="153" cy="402"/>
            </a:xfrm>
            <a:prstGeom prst="line">
              <a:avLst/>
            </a:prstGeom>
            <a:grpFill/>
            <a:ln w="9525">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3" name="Line 26"/>
            <p:cNvSpPr>
              <a:spLocks noChangeShapeType="1"/>
            </p:cNvSpPr>
            <p:nvPr/>
          </p:nvSpPr>
          <p:spPr bwMode="auto">
            <a:xfrm>
              <a:off x="4704" y="1505"/>
              <a:ext cx="0" cy="684"/>
            </a:xfrm>
            <a:prstGeom prst="line">
              <a:avLst/>
            </a:prstGeom>
            <a:grpFill/>
            <a:ln w="9525">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4" name="Arc 27"/>
            <p:cNvSpPr>
              <a:spLocks noChangeAspect="1"/>
            </p:cNvSpPr>
            <p:nvPr/>
          </p:nvSpPr>
          <p:spPr bwMode="auto">
            <a:xfrm rot="16200000" flipH="1">
              <a:off x="4677" y="1397"/>
              <a:ext cx="22"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5" name="Arc 28"/>
            <p:cNvSpPr>
              <a:spLocks noChangeAspect="1"/>
            </p:cNvSpPr>
            <p:nvPr/>
          </p:nvSpPr>
          <p:spPr bwMode="auto">
            <a:xfrm rot="5700000">
              <a:off x="4837" y="2054"/>
              <a:ext cx="88" cy="404"/>
            </a:xfrm>
            <a:custGeom>
              <a:avLst/>
              <a:gdLst>
                <a:gd name="T0" fmla="*/ 0 w 21600"/>
                <a:gd name="T1" fmla="*/ 0 h 21600"/>
                <a:gd name="T2" fmla="*/ 0 w 21600"/>
                <a:gd name="T3" fmla="*/ 8 h 21600"/>
                <a:gd name="T4" fmla="*/ 0 w 21600"/>
                <a:gd name="T5" fmla="*/ 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6" name="Line 29"/>
            <p:cNvSpPr>
              <a:spLocks noChangeAspect="1" noChangeShapeType="1"/>
            </p:cNvSpPr>
            <p:nvPr/>
          </p:nvSpPr>
          <p:spPr bwMode="auto">
            <a:xfrm flipH="1" flipV="1">
              <a:off x="4525" y="1290"/>
              <a:ext cx="223" cy="97"/>
            </a:xfrm>
            <a:prstGeom prst="line">
              <a:avLst/>
            </a:prstGeom>
            <a:grpFill/>
            <a:ln w="9525">
              <a:solidFill>
                <a:srgbClr val="000000"/>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57" name="Line 30"/>
            <p:cNvSpPr>
              <a:spLocks noChangeShapeType="1"/>
            </p:cNvSpPr>
            <p:nvPr/>
          </p:nvSpPr>
          <p:spPr bwMode="auto">
            <a:xfrm flipH="1" flipV="1">
              <a:off x="4364" y="1914"/>
              <a:ext cx="392" cy="124"/>
            </a:xfrm>
            <a:prstGeom prst="line">
              <a:avLst/>
            </a:prstGeom>
            <a:grpFill/>
            <a:ln w="9525">
              <a:solidFill>
                <a:srgbClr val="000000"/>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6658" name="Object 31"/>
            <p:cNvGraphicFramePr>
              <a:graphicFrameLocks noChangeAspect="1"/>
            </p:cNvGraphicFramePr>
            <p:nvPr/>
          </p:nvGraphicFramePr>
          <p:xfrm>
            <a:off x="4090" y="1752"/>
            <a:ext cx="196" cy="235"/>
          </p:xfrm>
          <a:graphic>
            <a:graphicData uri="http://schemas.openxmlformats.org/presentationml/2006/ole">
              <mc:AlternateContent xmlns:mc="http://schemas.openxmlformats.org/markup-compatibility/2006">
                <mc:Choice xmlns:v="urn:schemas-microsoft-com:vml" Requires="v">
                  <p:oleObj spid="_x0000_s30972" name="Equation" r:id="rId3" imgW="190500" imgH="228600" progId="Equation.DSMT4">
                    <p:embed/>
                  </p:oleObj>
                </mc:Choice>
                <mc:Fallback>
                  <p:oleObj name="Equation" r:id="rId3" imgW="190500" imgH="228600" progId="Equation.DSMT4">
                    <p:embed/>
                    <p:pic>
                      <p:nvPicPr>
                        <p:cNvPr id="26658"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0" y="1752"/>
                          <a:ext cx="19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59" name="Object 32"/>
            <p:cNvGraphicFramePr>
              <a:graphicFrameLocks noChangeAspect="1"/>
            </p:cNvGraphicFramePr>
            <p:nvPr/>
          </p:nvGraphicFramePr>
          <p:xfrm>
            <a:off x="5171" y="1571"/>
            <a:ext cx="162" cy="205"/>
          </p:xfrm>
          <a:graphic>
            <a:graphicData uri="http://schemas.openxmlformats.org/presentationml/2006/ole">
              <mc:AlternateContent xmlns:mc="http://schemas.openxmlformats.org/markup-compatibility/2006">
                <mc:Choice xmlns:v="urn:schemas-microsoft-com:vml" Requires="v">
                  <p:oleObj spid="_x0000_s30973" name="Equation" r:id="rId5" imgW="139579" imgH="177646" progId="Equation.DSMT4">
                    <p:embed/>
                  </p:oleObj>
                </mc:Choice>
                <mc:Fallback>
                  <p:oleObj name="Equation" r:id="rId5" imgW="139579" imgH="177646" progId="Equation.DSMT4">
                    <p:embed/>
                    <p:pic>
                      <p:nvPicPr>
                        <p:cNvPr id="26659"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 y="1571"/>
                          <a:ext cx="1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0" name="Object 33"/>
            <p:cNvGraphicFramePr>
              <a:graphicFrameLocks noChangeAspect="1"/>
            </p:cNvGraphicFramePr>
            <p:nvPr/>
          </p:nvGraphicFramePr>
          <p:xfrm>
            <a:off x="4468" y="1238"/>
            <a:ext cx="168" cy="227"/>
          </p:xfrm>
          <a:graphic>
            <a:graphicData uri="http://schemas.openxmlformats.org/presentationml/2006/ole">
              <mc:AlternateContent xmlns:mc="http://schemas.openxmlformats.org/markup-compatibility/2006">
                <mc:Choice xmlns:v="urn:schemas-microsoft-com:vml" Requires="v">
                  <p:oleObj spid="_x0000_s30974" name="Equation" r:id="rId7" imgW="164885" imgH="215619" progId="Equation.DSMT4">
                    <p:embed/>
                  </p:oleObj>
                </mc:Choice>
                <mc:Fallback>
                  <p:oleObj name="Equation" r:id="rId7" imgW="164885" imgH="215619" progId="Equation.DSMT4">
                    <p:embed/>
                    <p:pic>
                      <p:nvPicPr>
                        <p:cNvPr id="2666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1238"/>
                          <a:ext cx="16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1" name="Object 34"/>
            <p:cNvGraphicFramePr>
              <a:graphicFrameLocks noChangeAspect="1"/>
            </p:cNvGraphicFramePr>
            <p:nvPr/>
          </p:nvGraphicFramePr>
          <p:xfrm>
            <a:off x="4370" y="1888"/>
            <a:ext cx="188" cy="227"/>
          </p:xfrm>
          <a:graphic>
            <a:graphicData uri="http://schemas.openxmlformats.org/presentationml/2006/ole">
              <mc:AlternateContent xmlns:mc="http://schemas.openxmlformats.org/markup-compatibility/2006">
                <mc:Choice xmlns:v="urn:schemas-microsoft-com:vml" Requires="v">
                  <p:oleObj spid="_x0000_s30975" name="Equation" r:id="rId9" imgW="177569" imgH="215619" progId="Equation.DSMT4">
                    <p:embed/>
                  </p:oleObj>
                </mc:Choice>
                <mc:Fallback>
                  <p:oleObj name="Equation" r:id="rId9" imgW="177569" imgH="215619" progId="Equation.DSMT4">
                    <p:embed/>
                    <p:pic>
                      <p:nvPicPr>
                        <p:cNvPr id="26661"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0" y="1888"/>
                          <a:ext cx="1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2" name="Object 35"/>
            <p:cNvGraphicFramePr>
              <a:graphicFrameLocks noChangeAspect="1"/>
            </p:cNvGraphicFramePr>
            <p:nvPr/>
          </p:nvGraphicFramePr>
          <p:xfrm>
            <a:off x="4268" y="1117"/>
            <a:ext cx="200" cy="228"/>
          </p:xfrm>
          <a:graphic>
            <a:graphicData uri="http://schemas.openxmlformats.org/presentationml/2006/ole">
              <mc:AlternateContent xmlns:mc="http://schemas.openxmlformats.org/markup-compatibility/2006">
                <mc:Choice xmlns:v="urn:schemas-microsoft-com:vml" Requires="v">
                  <p:oleObj spid="_x0000_s30976" name="Equation" r:id="rId11" imgW="177646" imgH="228402" progId="Equation.DSMT4">
                    <p:embed/>
                  </p:oleObj>
                </mc:Choice>
                <mc:Fallback>
                  <p:oleObj name="Equation" r:id="rId11" imgW="177646" imgH="228402" progId="Equation.DSMT4">
                    <p:embed/>
                    <p:pic>
                      <p:nvPicPr>
                        <p:cNvPr id="26662"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8" y="1117"/>
                          <a:ext cx="2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3" name="Object 36"/>
            <p:cNvGraphicFramePr>
              <a:graphicFrameLocks/>
            </p:cNvGraphicFramePr>
            <p:nvPr/>
          </p:nvGraphicFramePr>
          <p:xfrm>
            <a:off x="4830" y="1491"/>
            <a:ext cx="250" cy="238"/>
          </p:xfrm>
          <a:graphic>
            <a:graphicData uri="http://schemas.openxmlformats.org/presentationml/2006/ole">
              <mc:AlternateContent xmlns:mc="http://schemas.openxmlformats.org/markup-compatibility/2006">
                <mc:Choice xmlns:v="urn:schemas-microsoft-com:vml" Requires="v">
                  <p:oleObj spid="_x0000_s30977" name="Equation" r:id="rId13" imgW="203024" imgH="253780" progId="Equation.DSMT4">
                    <p:embed/>
                  </p:oleObj>
                </mc:Choice>
                <mc:Fallback>
                  <p:oleObj name="Equation" r:id="rId13" imgW="203024" imgH="253780" progId="Equation.DSMT4">
                    <p:embed/>
                    <p:pic>
                      <p:nvPicPr>
                        <p:cNvPr id="26663" name="Object 3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1491"/>
                          <a:ext cx="2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4" name="Object 37"/>
            <p:cNvGraphicFramePr>
              <a:graphicFrameLocks/>
            </p:cNvGraphicFramePr>
            <p:nvPr/>
          </p:nvGraphicFramePr>
          <p:xfrm>
            <a:off x="5177" y="2083"/>
            <a:ext cx="243" cy="258"/>
          </p:xfrm>
          <a:graphic>
            <a:graphicData uri="http://schemas.openxmlformats.org/presentationml/2006/ole">
              <mc:AlternateContent xmlns:mc="http://schemas.openxmlformats.org/markup-compatibility/2006">
                <mc:Choice xmlns:v="urn:schemas-microsoft-com:vml" Requires="v">
                  <p:oleObj spid="_x0000_s30978" name="Equation" r:id="rId15" imgW="215713" imgH="253780" progId="Equation.DSMT4">
                    <p:embed/>
                  </p:oleObj>
                </mc:Choice>
                <mc:Fallback>
                  <p:oleObj name="Equation" r:id="rId15" imgW="215713" imgH="253780" progId="Equation.DSMT4">
                    <p:embed/>
                    <p:pic>
                      <p:nvPicPr>
                        <p:cNvPr id="26664" name="Object 3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77" y="2083"/>
                          <a:ext cx="24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5" name="Object 38"/>
            <p:cNvGraphicFramePr>
              <a:graphicFrameLocks noChangeAspect="1"/>
            </p:cNvGraphicFramePr>
            <p:nvPr/>
          </p:nvGraphicFramePr>
          <p:xfrm>
            <a:off x="4649" y="2252"/>
            <a:ext cx="680" cy="226"/>
          </p:xfrm>
          <a:graphic>
            <a:graphicData uri="http://schemas.openxmlformats.org/presentationml/2006/ole">
              <mc:AlternateContent xmlns:mc="http://schemas.openxmlformats.org/markup-compatibility/2006">
                <mc:Choice xmlns:v="urn:schemas-microsoft-com:vml" Requires="v">
                  <p:oleObj spid="_x0000_s30979" name="Equation" r:id="rId17" imgW="628481" imgH="209609" progId="Equation.DSMT4">
                    <p:embed/>
                  </p:oleObj>
                </mc:Choice>
                <mc:Fallback>
                  <p:oleObj name="Equation" r:id="rId17" imgW="628481" imgH="209609" progId="Equation.DSMT4">
                    <p:embed/>
                    <p:pic>
                      <p:nvPicPr>
                        <p:cNvPr id="26665"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9" y="2252"/>
                          <a:ext cx="68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66" name="Line 39"/>
            <p:cNvSpPr>
              <a:spLocks noChangeShapeType="1"/>
            </p:cNvSpPr>
            <p:nvPr/>
          </p:nvSpPr>
          <p:spPr bwMode="auto">
            <a:xfrm rot="6000000" flipH="1" flipV="1">
              <a:off x="5057" y="2127"/>
              <a:ext cx="63" cy="154"/>
            </a:xfrm>
            <a:prstGeom prst="line">
              <a:avLst/>
            </a:prstGeom>
            <a:grpFill/>
            <a:ln w="22225">
              <a:solidFill>
                <a:srgbClr val="FF0000"/>
              </a:solidFill>
              <a:round/>
              <a:headEn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67" name="Line 40"/>
            <p:cNvSpPr>
              <a:spLocks noChangeShapeType="1"/>
            </p:cNvSpPr>
            <p:nvPr/>
          </p:nvSpPr>
          <p:spPr bwMode="auto">
            <a:xfrm rot="6360000" flipH="1" flipV="1">
              <a:off x="4754" y="1426"/>
              <a:ext cx="44" cy="213"/>
            </a:xfrm>
            <a:prstGeom prst="line">
              <a:avLst/>
            </a:prstGeom>
            <a:grpFill/>
            <a:ln w="22225">
              <a:solidFill>
                <a:srgbClr val="FF00FF"/>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68" name="Arc 41"/>
            <p:cNvSpPr>
              <a:spLocks noChangeAspect="1"/>
            </p:cNvSpPr>
            <p:nvPr/>
          </p:nvSpPr>
          <p:spPr bwMode="auto">
            <a:xfrm rot="16200000" flipH="1">
              <a:off x="4732" y="2025"/>
              <a:ext cx="27" cy="153"/>
            </a:xfrm>
            <a:custGeom>
              <a:avLst/>
              <a:gdLst>
                <a:gd name="T0" fmla="*/ 0 w 26893"/>
                <a:gd name="T1" fmla="*/ 0 h 43200"/>
                <a:gd name="T2" fmla="*/ 0 w 26893"/>
                <a:gd name="T3" fmla="*/ 1 h 43200"/>
                <a:gd name="T4" fmla="*/ 0 w 26893"/>
                <a:gd name="T5" fmla="*/ 0 h 43200"/>
                <a:gd name="T6" fmla="*/ 0 60000 65536"/>
                <a:gd name="T7" fmla="*/ 0 60000 65536"/>
                <a:gd name="T8" fmla="*/ 0 60000 65536"/>
              </a:gdLst>
              <a:ahLst/>
              <a:cxnLst>
                <a:cxn ang="T6">
                  <a:pos x="T0" y="T1"/>
                </a:cxn>
                <a:cxn ang="T7">
                  <a:pos x="T2" y="T3"/>
                </a:cxn>
                <a:cxn ang="T8">
                  <a:pos x="T4" y="T5"/>
                </a:cxn>
              </a:cxnLst>
              <a:rect l="0" t="0" r="r" b="b"/>
              <a:pathLst>
                <a:path w="26893" h="43200" fill="none" extrusionOk="0">
                  <a:moveTo>
                    <a:pt x="5293" y="0"/>
                  </a:moveTo>
                  <a:cubicBezTo>
                    <a:pt x="17222" y="0"/>
                    <a:pt x="26893" y="9670"/>
                    <a:pt x="26893" y="21600"/>
                  </a:cubicBezTo>
                  <a:cubicBezTo>
                    <a:pt x="26893" y="33529"/>
                    <a:pt x="17222" y="43200"/>
                    <a:pt x="5293" y="43200"/>
                  </a:cubicBezTo>
                  <a:cubicBezTo>
                    <a:pt x="3508" y="43199"/>
                    <a:pt x="1730" y="42978"/>
                    <a:pt x="0" y="42541"/>
                  </a:cubicBezTo>
                </a:path>
                <a:path w="26893" h="43200" stroke="0" extrusionOk="0">
                  <a:moveTo>
                    <a:pt x="5293" y="0"/>
                  </a:moveTo>
                  <a:cubicBezTo>
                    <a:pt x="17222" y="0"/>
                    <a:pt x="26893" y="9670"/>
                    <a:pt x="26893" y="21600"/>
                  </a:cubicBezTo>
                  <a:cubicBezTo>
                    <a:pt x="26893" y="33529"/>
                    <a:pt x="17222" y="43200"/>
                    <a:pt x="5293" y="43200"/>
                  </a:cubicBezTo>
                  <a:cubicBezTo>
                    <a:pt x="3508" y="43199"/>
                    <a:pt x="1730" y="42978"/>
                    <a:pt x="0" y="42541"/>
                  </a:cubicBezTo>
                  <a:lnTo>
                    <a:pt x="5293" y="21600"/>
                  </a:lnTo>
                  <a:lnTo>
                    <a:pt x="5293" y="0"/>
                  </a:lnTo>
                  <a:close/>
                </a:path>
              </a:pathLst>
            </a:custGeom>
            <a:grp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69" name="Arc 42"/>
            <p:cNvSpPr>
              <a:spLocks noChangeAspect="1"/>
            </p:cNvSpPr>
            <p:nvPr/>
          </p:nvSpPr>
          <p:spPr bwMode="auto">
            <a:xfrm rot="16200000" flipH="1">
              <a:off x="4651" y="2093"/>
              <a:ext cx="22"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p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6670" name="Object 43"/>
            <p:cNvGraphicFramePr>
              <a:graphicFrameLocks noChangeAspect="1"/>
            </p:cNvGraphicFramePr>
            <p:nvPr/>
          </p:nvGraphicFramePr>
          <p:xfrm>
            <a:off x="4046" y="2341"/>
            <a:ext cx="166" cy="181"/>
          </p:xfrm>
          <a:graphic>
            <a:graphicData uri="http://schemas.openxmlformats.org/presentationml/2006/ole">
              <mc:AlternateContent xmlns:mc="http://schemas.openxmlformats.org/markup-compatibility/2006">
                <mc:Choice xmlns:v="urn:schemas-microsoft-com:vml" Requires="v">
                  <p:oleObj spid="_x0000_s30980" name="Equation" r:id="rId19" imgW="126835" imgH="139518" progId="Equation.DSMT4">
                    <p:embed/>
                  </p:oleObj>
                </mc:Choice>
                <mc:Fallback>
                  <p:oleObj name="Equation" r:id="rId19" imgW="126835" imgH="139518" progId="Equation.DSMT4">
                    <p:embed/>
                    <p:pic>
                      <p:nvPicPr>
                        <p:cNvPr id="2667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6" y="2341"/>
                          <a:ext cx="1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1" name="Object 44"/>
            <p:cNvGraphicFramePr>
              <a:graphicFrameLocks noChangeAspect="1"/>
            </p:cNvGraphicFramePr>
            <p:nvPr/>
          </p:nvGraphicFramePr>
          <p:xfrm>
            <a:off x="5457" y="2008"/>
            <a:ext cx="182" cy="214"/>
          </p:xfrm>
          <a:graphic>
            <a:graphicData uri="http://schemas.openxmlformats.org/presentationml/2006/ole">
              <mc:AlternateContent xmlns:mc="http://schemas.openxmlformats.org/markup-compatibility/2006">
                <mc:Choice xmlns:v="urn:schemas-microsoft-com:vml" Requires="v">
                  <p:oleObj spid="_x0000_s30981" name="Equation" r:id="rId21" imgW="139579" imgH="164957" progId="Equation.DSMT4">
                    <p:embed/>
                  </p:oleObj>
                </mc:Choice>
                <mc:Fallback>
                  <p:oleObj name="Equation" r:id="rId21" imgW="139579" imgH="164957" progId="Equation.DSMT4">
                    <p:embed/>
                    <p:pic>
                      <p:nvPicPr>
                        <p:cNvPr id="26671"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57" y="2008"/>
                          <a:ext cx="18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2" name="Object 45"/>
            <p:cNvGraphicFramePr>
              <a:graphicFrameLocks noChangeAspect="1"/>
            </p:cNvGraphicFramePr>
            <p:nvPr/>
          </p:nvGraphicFramePr>
          <p:xfrm>
            <a:off x="4764" y="981"/>
            <a:ext cx="165" cy="165"/>
          </p:xfrm>
          <a:graphic>
            <a:graphicData uri="http://schemas.openxmlformats.org/presentationml/2006/ole">
              <mc:AlternateContent xmlns:mc="http://schemas.openxmlformats.org/markup-compatibility/2006">
                <mc:Choice xmlns:v="urn:schemas-microsoft-com:vml" Requires="v">
                  <p:oleObj spid="_x0000_s30982" name="Equation" r:id="rId23" imgW="126725" imgH="126725" progId="Equation.DSMT4">
                    <p:embed/>
                  </p:oleObj>
                </mc:Choice>
                <mc:Fallback>
                  <p:oleObj name="Equation" r:id="rId23" imgW="126725" imgH="126725" progId="Equation.DSMT4">
                    <p:embed/>
                    <p:pic>
                      <p:nvPicPr>
                        <p:cNvPr id="26672"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64" y="981"/>
                          <a:ext cx="1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3" name="Object 46"/>
            <p:cNvGraphicFramePr>
              <a:graphicFrameLocks noChangeAspect="1"/>
            </p:cNvGraphicFramePr>
            <p:nvPr>
              <p:extLst/>
            </p:nvPr>
          </p:nvGraphicFramePr>
          <p:xfrm>
            <a:off x="4513" y="2069"/>
            <a:ext cx="147" cy="226"/>
          </p:xfrm>
          <a:graphic>
            <a:graphicData uri="http://schemas.openxmlformats.org/presentationml/2006/ole">
              <mc:AlternateContent xmlns:mc="http://schemas.openxmlformats.org/markup-compatibility/2006">
                <mc:Choice xmlns:v="urn:schemas-microsoft-com:vml" Requires="v">
                  <p:oleObj spid="_x0000_s30983" name="Equation" r:id="rId25" imgW="124005" imgH="209609" progId="Equation.DSMT4">
                    <p:embed/>
                  </p:oleObj>
                </mc:Choice>
                <mc:Fallback>
                  <p:oleObj name="Equation" r:id="rId25" imgW="124005" imgH="209609" progId="Equation.DSMT4">
                    <p:embed/>
                    <p:pic>
                      <p:nvPicPr>
                        <p:cNvPr id="26673" name="Object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13" y="2069"/>
                          <a:ext cx="14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4" name="Object 47"/>
            <p:cNvGraphicFramePr>
              <a:graphicFrameLocks noChangeAspect="1"/>
            </p:cNvGraphicFramePr>
            <p:nvPr/>
          </p:nvGraphicFramePr>
          <p:xfrm>
            <a:off x="4740" y="2046"/>
            <a:ext cx="174" cy="226"/>
          </p:xfrm>
          <a:graphic>
            <a:graphicData uri="http://schemas.openxmlformats.org/presentationml/2006/ole">
              <mc:AlternateContent xmlns:mc="http://schemas.openxmlformats.org/markup-compatibility/2006">
                <mc:Choice xmlns:v="urn:schemas-microsoft-com:vml" Requires="v">
                  <p:oleObj spid="_x0000_s30984" name="Equation" r:id="rId27" imgW="142794" imgH="209609" progId="Equation.DSMT4">
                    <p:embed/>
                  </p:oleObj>
                </mc:Choice>
                <mc:Fallback>
                  <p:oleObj name="Equation" r:id="rId27" imgW="142794" imgH="209609" progId="Equation.DSMT4">
                    <p:embed/>
                    <p:pic>
                      <p:nvPicPr>
                        <p:cNvPr id="26674" name="Object 4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40" y="2046"/>
                          <a:ext cx="17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5" name="Object 48"/>
            <p:cNvGraphicFramePr>
              <a:graphicFrameLocks noChangeAspect="1"/>
            </p:cNvGraphicFramePr>
            <p:nvPr/>
          </p:nvGraphicFramePr>
          <p:xfrm>
            <a:off x="4558" y="1389"/>
            <a:ext cx="147" cy="226"/>
          </p:xfrm>
          <a:graphic>
            <a:graphicData uri="http://schemas.openxmlformats.org/presentationml/2006/ole">
              <mc:AlternateContent xmlns:mc="http://schemas.openxmlformats.org/markup-compatibility/2006">
                <mc:Choice xmlns:v="urn:schemas-microsoft-com:vml" Requires="v">
                  <p:oleObj spid="_x0000_s30985" name="Equation" r:id="rId29" imgW="124005" imgH="209609" progId="Equation.DSMT4">
                    <p:embed/>
                  </p:oleObj>
                </mc:Choice>
                <mc:Fallback>
                  <p:oleObj name="Equation" r:id="rId29" imgW="124005" imgH="209609" progId="Equation.DSMT4">
                    <p:embed/>
                    <p:pic>
                      <p:nvPicPr>
                        <p:cNvPr id="26675" name="Object 4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58" y="1389"/>
                          <a:ext cx="14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 name="组合 1"/>
          <p:cNvGrpSpPr/>
          <p:nvPr/>
        </p:nvGrpSpPr>
        <p:grpSpPr>
          <a:xfrm>
            <a:off x="2302669" y="3507854"/>
            <a:ext cx="6841331" cy="846386"/>
            <a:chOff x="1619672" y="3075806"/>
            <a:chExt cx="6841331" cy="846386"/>
          </a:xfrm>
        </p:grpSpPr>
        <p:graphicFrame>
          <p:nvGraphicFramePr>
            <p:cNvPr id="496643" name="Object 3"/>
            <p:cNvGraphicFramePr>
              <a:graphicFrameLocks noChangeAspect="1"/>
            </p:cNvGraphicFramePr>
            <p:nvPr>
              <p:extLst>
                <p:ext uri="{D42A27DB-BD31-4B8C-83A1-F6EECF244321}">
                  <p14:modId xmlns:p14="http://schemas.microsoft.com/office/powerpoint/2010/main" val="4167535188"/>
                </p:ext>
              </p:extLst>
            </p:nvPr>
          </p:nvGraphicFramePr>
          <p:xfrm>
            <a:off x="1979712" y="3507854"/>
            <a:ext cx="4358878" cy="414338"/>
          </p:xfrm>
          <a:graphic>
            <a:graphicData uri="http://schemas.openxmlformats.org/presentationml/2006/ole">
              <mc:AlternateContent xmlns:mc="http://schemas.openxmlformats.org/markup-compatibility/2006">
                <mc:Choice xmlns:v="urn:schemas-microsoft-com:vml" Requires="v">
                  <p:oleObj spid="_x0000_s30986" name="Equation" r:id="rId31" imgW="2730240" imgH="253800" progId="Equation.DSMT4">
                    <p:embed/>
                  </p:oleObj>
                </mc:Choice>
                <mc:Fallback>
                  <p:oleObj name="Equation" r:id="rId31" imgW="2730240" imgH="253800" progId="Equation.DSMT4">
                    <p:embed/>
                    <p:pic>
                      <p:nvPicPr>
                        <p:cNvPr id="496643" name="Object 3"/>
                        <p:cNvPicPr>
                          <a:picLocks noChangeAspect="1" noChangeArrowheads="1"/>
                        </p:cNvPicPr>
                        <p:nvPr/>
                      </p:nvPicPr>
                      <p:blipFill>
                        <a:blip r:embed="rId32"/>
                        <a:srcRect/>
                        <a:stretch>
                          <a:fillRect/>
                        </a:stretch>
                      </p:blipFill>
                      <p:spPr bwMode="auto">
                        <a:xfrm>
                          <a:off x="1979712" y="3507854"/>
                          <a:ext cx="435887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96689" name="Group 49"/>
            <p:cNvGrpSpPr>
              <a:grpSpLocks/>
            </p:cNvGrpSpPr>
            <p:nvPr/>
          </p:nvGrpSpPr>
          <p:grpSpPr bwMode="auto">
            <a:xfrm>
              <a:off x="1619672" y="3075806"/>
              <a:ext cx="6841331" cy="796530"/>
              <a:chOff x="181" y="1853"/>
              <a:chExt cx="5746" cy="669"/>
            </a:xfrm>
          </p:grpSpPr>
          <p:sp>
            <p:nvSpPr>
              <p:cNvPr id="26635" name="Rectangle 50"/>
              <p:cNvSpPr>
                <a:spLocks noChangeArrowheads="1"/>
              </p:cNvSpPr>
              <p:nvPr/>
            </p:nvSpPr>
            <p:spPr bwMode="auto">
              <a:xfrm>
                <a:off x="181" y="1872"/>
                <a:ext cx="5746"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lang="zh-CN" altLang="en-US" dirty="0">
                    <a:solidFill>
                      <a:srgbClr val="000000"/>
                    </a:solidFill>
                    <a:latin typeface="Times New Roman" panose="02020603050405020304" pitchFamily="18" charset="0"/>
                    <a:cs typeface="Times New Roman" panose="02020603050405020304" pitchFamily="18" charset="0"/>
                  </a:rPr>
                  <a:t>式中</a:t>
                </a:r>
                <a:r>
                  <a:rPr lang="el-GR" altLang="zh-CN" i="1" dirty="0">
                    <a:solidFill>
                      <a:srgbClr val="000000"/>
                    </a:solidFill>
                    <a:latin typeface="Times New Roman" panose="02020603050405020304" pitchFamily="18" charset="0"/>
                    <a:cs typeface="Times New Roman" panose="02020603050405020304" pitchFamily="18" charset="0"/>
                  </a:rPr>
                  <a:t>θ</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lang="zh-CN" altLang="en-US" dirty="0">
                    <a:solidFill>
                      <a:srgbClr val="000000"/>
                    </a:solidFill>
                    <a:latin typeface="Times New Roman" panose="02020603050405020304" pitchFamily="18" charset="0"/>
                    <a:cs typeface="Times New Roman" panose="02020603050405020304" pitchFamily="18" charset="0"/>
                  </a:rPr>
                  <a:t>为     与      之间的夹角， </a:t>
                </a:r>
                <a:r>
                  <a:rPr lang="en-US" altLang="zh-CN" dirty="0">
                    <a:solidFill>
                      <a:srgbClr val="000000"/>
                    </a:solidFill>
                    <a:latin typeface="Times New Roman" panose="02020603050405020304" pitchFamily="18" charset="0"/>
                    <a:cs typeface="Times New Roman" panose="02020603050405020304" pitchFamily="18" charset="0"/>
                  </a:rPr>
                  <a:t>d</a:t>
                </a:r>
                <a:r>
                  <a:rPr lang="en-US" altLang="zh-CN" i="1" dirty="0">
                    <a:solidFill>
                      <a:srgbClr val="000000"/>
                    </a:solidFill>
                    <a:latin typeface="Times New Roman" panose="02020603050405020304" pitchFamily="18" charset="0"/>
                    <a:cs typeface="Times New Roman" panose="02020603050405020304" pitchFamily="18" charset="0"/>
                  </a:rPr>
                  <a:t>l</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a:solidFill>
                      <a:srgbClr val="000000"/>
                    </a:solidFill>
                    <a:latin typeface="Times New Roman" panose="02020603050405020304" pitchFamily="18" charset="0"/>
                    <a:cs typeface="Times New Roman" panose="02020603050405020304" pitchFamily="18" charset="0"/>
                  </a:rPr>
                  <a:t>a</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d</a:t>
                </a:r>
                <a:r>
                  <a:rPr lang="en-US" altLang="zh-CN"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lang="zh-CN" altLang="en-US"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cs typeface="Times New Roman" panose="02020603050405020304" pitchFamily="18" charset="0"/>
                  </a:rPr>
                  <a:t>d</a:t>
                </a:r>
                <a:r>
                  <a:rPr lang="en-US" altLang="zh-CN" i="1" dirty="0">
                    <a:solidFill>
                      <a:srgbClr val="000000"/>
                    </a:solidFill>
                    <a:latin typeface="Times New Roman" panose="02020603050405020304" pitchFamily="18" charset="0"/>
                    <a:cs typeface="Times New Roman" panose="02020603050405020304" pitchFamily="18" charset="0"/>
                  </a:rPr>
                  <a:t>l</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a:solidFill>
                      <a:srgbClr val="000000"/>
                    </a:solidFill>
                    <a:latin typeface="Times New Roman" panose="02020603050405020304" pitchFamily="18" charset="0"/>
                    <a:cs typeface="Times New Roman" panose="02020603050405020304" pitchFamily="18" charset="0"/>
                  </a:rPr>
                  <a:t>a</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d</a:t>
                </a:r>
                <a:r>
                  <a:rPr lang="en-US" altLang="zh-CN"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 </a:t>
                </a:r>
                <a:r>
                  <a:rPr lang="zh-CN" altLang="en-US"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130000"/>
                  </a:lnSpc>
                </a:pPr>
                <a:r>
                  <a:rPr lang="zh-CN" altLang="en-US"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且</a:t>
                </a:r>
                <a:endParaRPr lang="zh-CN" altLang="en-US"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6636" name="Object 51"/>
              <p:cNvGraphicFramePr>
                <a:graphicFrameLocks noChangeAspect="1"/>
              </p:cNvGraphicFramePr>
              <p:nvPr/>
            </p:nvGraphicFramePr>
            <p:xfrm>
              <a:off x="1539" y="1853"/>
              <a:ext cx="295" cy="339"/>
            </p:xfrm>
            <a:graphic>
              <a:graphicData uri="http://schemas.openxmlformats.org/presentationml/2006/ole">
                <mc:AlternateContent xmlns:mc="http://schemas.openxmlformats.org/markup-compatibility/2006">
                  <mc:Choice xmlns:v="urn:schemas-microsoft-com:vml" Requires="v">
                    <p:oleObj spid="_x0000_s30987" name="Equation" r:id="rId33" imgW="203040" imgH="253800" progId="Equation.DSMT4">
                      <p:embed/>
                    </p:oleObj>
                  </mc:Choice>
                  <mc:Fallback>
                    <p:oleObj name="Equation" r:id="rId33" imgW="203040" imgH="253800" progId="Equation.DSMT4">
                      <p:embed/>
                      <p:pic>
                        <p:nvPicPr>
                          <p:cNvPr id="26636" name="Object 51"/>
                          <p:cNvPicPr>
                            <a:picLocks noChangeAspect="1" noChangeArrowheads="1"/>
                          </p:cNvPicPr>
                          <p:nvPr/>
                        </p:nvPicPr>
                        <p:blipFill>
                          <a:blip r:embed="rId34"/>
                          <a:srcRect/>
                          <a:stretch>
                            <a:fillRect/>
                          </a:stretch>
                        </p:blipFill>
                        <p:spPr bwMode="auto">
                          <a:xfrm>
                            <a:off x="1539" y="1853"/>
                            <a:ext cx="2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52"/>
              <p:cNvGraphicFramePr>
                <a:graphicFrameLocks noChangeAspect="1"/>
              </p:cNvGraphicFramePr>
              <p:nvPr/>
            </p:nvGraphicFramePr>
            <p:xfrm>
              <a:off x="1986" y="1875"/>
              <a:ext cx="304" cy="339"/>
            </p:xfrm>
            <a:graphic>
              <a:graphicData uri="http://schemas.openxmlformats.org/presentationml/2006/ole">
                <mc:AlternateContent xmlns:mc="http://schemas.openxmlformats.org/markup-compatibility/2006">
                  <mc:Choice xmlns:v="urn:schemas-microsoft-com:vml" Requires="v">
                    <p:oleObj spid="_x0000_s30988" name="Equation" r:id="rId35" imgW="215640" imgH="253800" progId="Equation.DSMT4">
                      <p:embed/>
                    </p:oleObj>
                  </mc:Choice>
                  <mc:Fallback>
                    <p:oleObj name="Equation" r:id="rId35" imgW="215640" imgH="253800" progId="Equation.DSMT4">
                      <p:embed/>
                      <p:pic>
                        <p:nvPicPr>
                          <p:cNvPr id="26637" name="Object 52"/>
                          <p:cNvPicPr>
                            <a:picLocks noChangeAspect="1" noChangeArrowheads="1"/>
                          </p:cNvPicPr>
                          <p:nvPr/>
                        </p:nvPicPr>
                        <p:blipFill>
                          <a:blip r:embed="rId36"/>
                          <a:srcRect/>
                          <a:stretch>
                            <a:fillRect/>
                          </a:stretch>
                        </p:blipFill>
                        <p:spPr bwMode="auto">
                          <a:xfrm>
                            <a:off x="1986" y="1875"/>
                            <a:ext cx="3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496693" name="Object 53"/>
          <p:cNvGraphicFramePr>
            <a:graphicFrameLocks noChangeAspect="1"/>
          </p:cNvGraphicFramePr>
          <p:nvPr>
            <p:extLst>
              <p:ext uri="{D42A27DB-BD31-4B8C-83A1-F6EECF244321}">
                <p14:modId xmlns:p14="http://schemas.microsoft.com/office/powerpoint/2010/main" val="49585545"/>
              </p:ext>
            </p:extLst>
          </p:nvPr>
        </p:nvGraphicFramePr>
        <p:xfrm>
          <a:off x="827584" y="2283718"/>
          <a:ext cx="5777011" cy="969451"/>
        </p:xfrm>
        <a:graphic>
          <a:graphicData uri="http://schemas.openxmlformats.org/presentationml/2006/ole">
            <mc:AlternateContent xmlns:mc="http://schemas.openxmlformats.org/markup-compatibility/2006">
              <mc:Choice xmlns:v="urn:schemas-microsoft-com:vml" Requires="v">
                <p:oleObj spid="_x0000_s30989" name="Equation" r:id="rId37" imgW="2997000" imgH="482400" progId="Equation.DSMT4">
                  <p:embed/>
                </p:oleObj>
              </mc:Choice>
              <mc:Fallback>
                <p:oleObj name="Equation" r:id="rId37" imgW="2997000" imgH="482400" progId="Equation.DSMT4">
                  <p:embed/>
                  <p:pic>
                    <p:nvPicPr>
                      <p:cNvPr id="496693" name="Object 53"/>
                      <p:cNvPicPr>
                        <a:picLocks noChangeAspect="1" noChangeArrowheads="1"/>
                      </p:cNvPicPr>
                      <p:nvPr/>
                    </p:nvPicPr>
                    <p:blipFill>
                      <a:blip r:embed="rId38"/>
                      <a:srcRect/>
                      <a:stretch>
                        <a:fillRect/>
                      </a:stretch>
                    </p:blipFill>
                    <p:spPr bwMode="auto">
                      <a:xfrm>
                        <a:off x="827584" y="2283718"/>
                        <a:ext cx="5777011" cy="9694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197047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6647"/>
                                        </p:tgtEl>
                                        <p:attrNameLst>
                                          <p:attrName>style.visibility</p:attrName>
                                        </p:attrNameLst>
                                      </p:cBhvr>
                                      <p:to>
                                        <p:strVal val="visible"/>
                                      </p:to>
                                    </p:set>
                                    <p:animEffect transition="in" filter="wipe(up)">
                                      <p:cBhvr>
                                        <p:cTn id="7" dur="1000"/>
                                        <p:tgtEl>
                                          <p:spTgt spid="496647"/>
                                        </p:tgtEl>
                                      </p:cBhvr>
                                    </p:animEffect>
                                  </p:childTnLst>
                                </p:cTn>
                              </p:par>
                              <p:par>
                                <p:cTn id="8" presetID="22" presetClass="entr" presetSubtype="1" fill="hold" nodeType="withEffect">
                                  <p:stCondLst>
                                    <p:cond delay="0"/>
                                  </p:stCondLst>
                                  <p:childTnLst>
                                    <p:set>
                                      <p:cBhvr>
                                        <p:cTn id="9" dur="1" fill="hold">
                                          <p:stCondLst>
                                            <p:cond delay="0"/>
                                          </p:stCondLst>
                                        </p:cTn>
                                        <p:tgtEl>
                                          <p:spTgt spid="496693"/>
                                        </p:tgtEl>
                                        <p:attrNameLst>
                                          <p:attrName>style.visibility</p:attrName>
                                        </p:attrNameLst>
                                      </p:cBhvr>
                                      <p:to>
                                        <p:strVal val="visible"/>
                                      </p:to>
                                    </p:set>
                                    <p:animEffect transition="in" filter="wipe(up)">
                                      <p:cBhvr>
                                        <p:cTn id="10" dur="1000"/>
                                        <p:tgtEl>
                                          <p:spTgt spid="496693"/>
                                        </p:tgtEl>
                                      </p:cBhvr>
                                    </p:animEffect>
                                  </p:childTnLst>
                                </p:cTn>
                              </p:par>
                              <p:par>
                                <p:cTn id="11" presetID="2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67544" y="411510"/>
            <a:ext cx="20562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Times New Roman" panose="02020603050405020304" pitchFamily="18" charset="0"/>
                <a:cs typeface="Times New Roman" panose="02020603050405020304" pitchFamily="18" charset="0"/>
              </a:rPr>
              <a:t>于是有             </a:t>
            </a:r>
          </a:p>
        </p:txBody>
      </p:sp>
      <p:graphicFrame>
        <p:nvGraphicFramePr>
          <p:cNvPr id="3" name="Object 5"/>
          <p:cNvGraphicFramePr>
            <a:graphicFrameLocks noChangeAspect="1"/>
          </p:cNvGraphicFramePr>
          <p:nvPr>
            <p:extLst>
              <p:ext uri="{D42A27DB-BD31-4B8C-83A1-F6EECF244321}">
                <p14:modId xmlns:p14="http://schemas.microsoft.com/office/powerpoint/2010/main" val="4144653730"/>
              </p:ext>
            </p:extLst>
          </p:nvPr>
        </p:nvGraphicFramePr>
        <p:xfrm>
          <a:off x="899592" y="1059583"/>
          <a:ext cx="5688837" cy="825418"/>
        </p:xfrm>
        <a:graphic>
          <a:graphicData uri="http://schemas.openxmlformats.org/presentationml/2006/ole">
            <mc:AlternateContent xmlns:mc="http://schemas.openxmlformats.org/markup-compatibility/2006">
              <mc:Choice xmlns:v="urn:schemas-microsoft-com:vml" Requires="v">
                <p:oleObj spid="_x0000_s38980" name="Equation" r:id="rId3" imgW="3187440" imgH="444240" progId="Equation.DSMT4">
                  <p:embed/>
                </p:oleObj>
              </mc:Choice>
              <mc:Fallback>
                <p:oleObj name="Equation" r:id="rId3" imgW="3187440" imgH="444240" progId="Equation.DSMT4">
                  <p:embed/>
                  <p:pic>
                    <p:nvPicPr>
                      <p:cNvPr id="496645" name="Object 5"/>
                      <p:cNvPicPr>
                        <a:picLocks noChangeAspect="1" noChangeArrowheads="1"/>
                      </p:cNvPicPr>
                      <p:nvPr/>
                    </p:nvPicPr>
                    <p:blipFill>
                      <a:blip r:embed="rId4"/>
                      <a:srcRect/>
                      <a:stretch>
                        <a:fillRect/>
                      </a:stretch>
                    </p:blipFill>
                    <p:spPr bwMode="auto">
                      <a:xfrm>
                        <a:off x="899592" y="1059583"/>
                        <a:ext cx="5688837" cy="825418"/>
                      </a:xfrm>
                      <a:prstGeom prst="rect">
                        <a:avLst/>
                      </a:prstGeom>
                      <a:noFill/>
                      <a:ln>
                        <a:noFill/>
                      </a:ln>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040048788"/>
              </p:ext>
            </p:extLst>
          </p:nvPr>
        </p:nvGraphicFramePr>
        <p:xfrm>
          <a:off x="1259633" y="2043607"/>
          <a:ext cx="4824535" cy="851143"/>
        </p:xfrm>
        <a:graphic>
          <a:graphicData uri="http://schemas.openxmlformats.org/presentationml/2006/ole">
            <mc:AlternateContent xmlns:mc="http://schemas.openxmlformats.org/markup-compatibility/2006">
              <mc:Choice xmlns:v="urn:schemas-microsoft-com:vml" Requires="v">
                <p:oleObj spid="_x0000_s38981" name="Equation" r:id="rId5" imgW="2616120" imgH="444240" progId="Equation.DSMT4">
                  <p:embed/>
                </p:oleObj>
              </mc:Choice>
              <mc:Fallback>
                <p:oleObj name="Equation" r:id="rId5" imgW="2616120" imgH="444240" progId="Equation.DSMT4">
                  <p:embed/>
                  <p:pic>
                    <p:nvPicPr>
                      <p:cNvPr id="496646" name="Object 6"/>
                      <p:cNvPicPr>
                        <a:picLocks noChangeAspect="1" noChangeArrowheads="1"/>
                      </p:cNvPicPr>
                      <p:nvPr/>
                    </p:nvPicPr>
                    <p:blipFill>
                      <a:blip r:embed="rId6"/>
                      <a:srcRect/>
                      <a:stretch>
                        <a:fillRect/>
                      </a:stretch>
                    </p:blipFill>
                    <p:spPr bwMode="auto">
                      <a:xfrm>
                        <a:off x="1259633" y="2043607"/>
                        <a:ext cx="4824535" cy="851143"/>
                      </a:xfrm>
                      <a:prstGeom prst="rect">
                        <a:avLst/>
                      </a:prstGeom>
                      <a:noFill/>
                      <a:ln>
                        <a:noFill/>
                      </a:ln>
                      <a:extLst/>
                    </p:spPr>
                  </p:pic>
                </p:oleObj>
              </mc:Fallback>
            </mc:AlternateContent>
          </a:graphicData>
        </a:graphic>
      </p:graphicFrame>
      <p:sp>
        <p:nvSpPr>
          <p:cNvPr id="6" name="Rectangle 7"/>
          <p:cNvSpPr>
            <a:spLocks noChangeArrowheads="1"/>
          </p:cNvSpPr>
          <p:nvPr/>
        </p:nvSpPr>
        <p:spPr bwMode="auto">
          <a:xfrm>
            <a:off x="179512" y="3407390"/>
            <a:ext cx="864096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lang="en-US" altLang="zh-CN" sz="2000" b="1" dirty="0">
                <a:solidFill>
                  <a:srgbClr val="000000"/>
                </a:solidFill>
                <a:latin typeface="Times New Roman" panose="02020603050405020304" pitchFamily="18" charset="0"/>
                <a:cs typeface="Times New Roman" panose="02020603050405020304" pitchFamily="18" charset="0"/>
              </a:rPr>
              <a:t>       </a:t>
            </a:r>
            <a:r>
              <a:rPr lang="zh-CN" altLang="en-US" sz="2000" b="1" dirty="0">
                <a:solidFill>
                  <a:srgbClr val="000000"/>
                </a:solidFill>
                <a:latin typeface="Times New Roman" panose="02020603050405020304" pitchFamily="18" charset="0"/>
                <a:cs typeface="Times New Roman" panose="02020603050405020304" pitchFamily="18" charset="0"/>
              </a:rPr>
              <a:t>一般情况下，上述积分只能用椭圆积分来表示。但是若</a:t>
            </a:r>
            <a:r>
              <a:rPr lang="en-US" altLang="zh-CN" sz="2000" b="1" i="1" dirty="0">
                <a:solidFill>
                  <a:srgbClr val="000000"/>
                </a:solidFill>
                <a:latin typeface="Times New Roman" panose="02020603050405020304" pitchFamily="18" charset="0"/>
                <a:cs typeface="Times New Roman" panose="02020603050405020304" pitchFamily="18" charset="0"/>
              </a:rPr>
              <a:t>d </a:t>
            </a:r>
            <a:r>
              <a:rPr lang="en-US" altLang="zh-CN" sz="2000" b="1" dirty="0">
                <a:solidFill>
                  <a:srgbClr val="000000"/>
                </a:solidFill>
                <a:latin typeface="Times New Roman" panose="02020603050405020304" pitchFamily="18" charset="0"/>
                <a:cs typeface="Times New Roman" panose="02020603050405020304" pitchFamily="18" charset="0"/>
              </a:rPr>
              <a:t>&gt;&gt; </a:t>
            </a:r>
            <a:r>
              <a:rPr lang="en-US" altLang="zh-CN" sz="2000" b="1" i="1" dirty="0">
                <a:solidFill>
                  <a:srgbClr val="000000"/>
                </a:solidFill>
                <a:latin typeface="Times New Roman" panose="02020603050405020304" pitchFamily="18" charset="0"/>
                <a:cs typeface="Times New Roman" panose="02020603050405020304" pitchFamily="18" charset="0"/>
              </a:rPr>
              <a:t>a</a:t>
            </a:r>
            <a:r>
              <a:rPr lang="en-US" altLang="zh-CN" sz="2000" b="1" baseline="-25000" dirty="0">
                <a:solidFill>
                  <a:srgbClr val="000000"/>
                </a:solidFill>
                <a:latin typeface="Times New Roman" panose="02020603050405020304" pitchFamily="18" charset="0"/>
                <a:cs typeface="Times New Roman" panose="02020603050405020304" pitchFamily="18" charset="0"/>
              </a:rPr>
              <a:t>1</a:t>
            </a:r>
            <a:r>
              <a:rPr lang="zh-CN" altLang="en-US" sz="2000" b="1" dirty="0">
                <a:solidFill>
                  <a:srgbClr val="000000"/>
                </a:solidFill>
                <a:latin typeface="Times New Roman" panose="02020603050405020304" pitchFamily="18" charset="0"/>
                <a:cs typeface="Times New Roman" panose="02020603050405020304" pitchFamily="18" charset="0"/>
              </a:rPr>
              <a:t>或 </a:t>
            </a:r>
            <a:r>
              <a:rPr lang="en-US" altLang="zh-CN" sz="2000" b="1" i="1" dirty="0">
                <a:solidFill>
                  <a:srgbClr val="000000"/>
                </a:solidFill>
                <a:latin typeface="Times New Roman" panose="02020603050405020304" pitchFamily="18" charset="0"/>
                <a:cs typeface="Times New Roman" panose="02020603050405020304" pitchFamily="18" charset="0"/>
              </a:rPr>
              <a:t>d </a:t>
            </a:r>
            <a:r>
              <a:rPr lang="en-US" altLang="zh-CN" sz="2000" b="1" dirty="0">
                <a:solidFill>
                  <a:srgbClr val="000000"/>
                </a:solidFill>
                <a:latin typeface="Times New Roman" panose="02020603050405020304" pitchFamily="18" charset="0"/>
                <a:cs typeface="Times New Roman" panose="02020603050405020304" pitchFamily="18" charset="0"/>
              </a:rPr>
              <a:t>&gt;&gt; </a:t>
            </a:r>
            <a:r>
              <a:rPr lang="en-US" altLang="zh-CN" sz="2000" b="1" i="1" dirty="0">
                <a:solidFill>
                  <a:srgbClr val="000000"/>
                </a:solidFill>
                <a:latin typeface="Times New Roman" panose="02020603050405020304" pitchFamily="18" charset="0"/>
                <a:cs typeface="Times New Roman" panose="02020603050405020304" pitchFamily="18" charset="0"/>
              </a:rPr>
              <a:t>a</a:t>
            </a:r>
            <a:r>
              <a:rPr lang="en-US" altLang="zh-CN" sz="2000" b="1" baseline="-25000" dirty="0">
                <a:solidFill>
                  <a:srgbClr val="000000"/>
                </a:solidFill>
                <a:latin typeface="Times New Roman" panose="02020603050405020304" pitchFamily="18" charset="0"/>
                <a:cs typeface="Times New Roman" panose="02020603050405020304" pitchFamily="18" charset="0"/>
              </a:rPr>
              <a:t>2</a:t>
            </a:r>
            <a:r>
              <a:rPr lang="en-US" altLang="zh-CN" sz="2000" baseline="-25000" dirty="0">
                <a:solidFill>
                  <a:srgbClr val="000000"/>
                </a:solidFill>
                <a:latin typeface="Times New Roman" panose="02020603050405020304" pitchFamily="18" charset="0"/>
                <a:cs typeface="Times New Roman" panose="02020603050405020304" pitchFamily="18" charset="0"/>
              </a:rPr>
              <a:t> </a:t>
            </a:r>
            <a:r>
              <a:rPr lang="zh-CN" altLang="en-US" sz="2000" b="1" dirty="0">
                <a:solidFill>
                  <a:srgbClr val="000000"/>
                </a:solidFill>
                <a:latin typeface="Times New Roman" panose="02020603050405020304" pitchFamily="18" charset="0"/>
                <a:cs typeface="Times New Roman" panose="02020603050405020304" pitchFamily="18" charset="0"/>
              </a:rPr>
              <a:t>时，可进行近似计算。</a:t>
            </a:r>
          </a:p>
        </p:txBody>
      </p:sp>
      <p:grpSp>
        <p:nvGrpSpPr>
          <p:cNvPr id="7" name="Group 8"/>
          <p:cNvGrpSpPr>
            <a:grpSpLocks/>
          </p:cNvGrpSpPr>
          <p:nvPr/>
        </p:nvGrpSpPr>
        <p:grpSpPr bwMode="auto">
          <a:xfrm>
            <a:off x="6660232" y="518443"/>
            <a:ext cx="2109422" cy="2269331"/>
            <a:chOff x="3992" y="981"/>
            <a:chExt cx="1664" cy="1815"/>
          </a:xfrm>
          <a:solidFill>
            <a:srgbClr val="CCFFFF"/>
          </a:solidFill>
        </p:grpSpPr>
        <p:sp>
          <p:nvSpPr>
            <p:cNvPr id="8" name="Rectangle 9"/>
            <p:cNvSpPr>
              <a:spLocks noChangeArrowheads="1"/>
            </p:cNvSpPr>
            <p:nvPr/>
          </p:nvSpPr>
          <p:spPr bwMode="auto">
            <a:xfrm>
              <a:off x="4005" y="981"/>
              <a:ext cx="1651" cy="1815"/>
            </a:xfrm>
            <a:prstGeom prst="rect">
              <a:avLst/>
            </a:prstGeom>
            <a:grp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9" name="Text Box 10"/>
            <p:cNvSpPr txBox="1">
              <a:spLocks noChangeArrowheads="1"/>
            </p:cNvSpPr>
            <p:nvPr/>
          </p:nvSpPr>
          <p:spPr bwMode="auto">
            <a:xfrm>
              <a:off x="3992" y="2606"/>
              <a:ext cx="1655" cy="1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zh-CN" altLang="en-US" sz="1200" b="1" dirty="0">
                  <a:solidFill>
                    <a:srgbClr val="000000"/>
                  </a:solidFill>
                  <a:latin typeface="Times New Roman" panose="02020603050405020304" pitchFamily="18" charset="0"/>
                  <a:cs typeface="Times New Roman" panose="02020603050405020304" pitchFamily="18" charset="0"/>
                </a:rPr>
                <a:t>两个平行且共轴的线圈</a:t>
              </a:r>
            </a:p>
          </p:txBody>
        </p:sp>
        <p:sp>
          <p:nvSpPr>
            <p:cNvPr id="10" name="Line 11"/>
            <p:cNvSpPr>
              <a:spLocks noChangeAspect="1" noChangeShapeType="1"/>
            </p:cNvSpPr>
            <p:nvPr/>
          </p:nvSpPr>
          <p:spPr bwMode="auto">
            <a:xfrm rot="16020000" flipH="1">
              <a:off x="5082" y="2182"/>
              <a:ext cx="105" cy="160"/>
            </a:xfrm>
            <a:prstGeom prst="line">
              <a:avLst/>
            </a:prstGeom>
            <a:grp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Line 12"/>
            <p:cNvSpPr>
              <a:spLocks noChangeShapeType="1"/>
            </p:cNvSpPr>
            <p:nvPr/>
          </p:nvSpPr>
          <p:spPr bwMode="auto">
            <a:xfrm rot="5400000" flipH="1">
              <a:off x="4277" y="1554"/>
              <a:ext cx="967" cy="0"/>
            </a:xfrm>
            <a:prstGeom prst="line">
              <a:avLst/>
            </a:prstGeom>
            <a:grpFill/>
            <a:ln w="22225">
              <a:solidFill>
                <a:srgbClr val="0000FF"/>
              </a:solidFill>
              <a:round/>
              <a:headEnd/>
              <a:tailEnd type="stealth"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Line 13"/>
            <p:cNvSpPr>
              <a:spLocks noChangeShapeType="1"/>
            </p:cNvSpPr>
            <p:nvPr/>
          </p:nvSpPr>
          <p:spPr bwMode="auto">
            <a:xfrm rot="5400000" flipH="1">
              <a:off x="4834" y="1720"/>
              <a:ext cx="669" cy="0"/>
            </a:xfrm>
            <a:prstGeom prst="line">
              <a:avLst/>
            </a:prstGeom>
            <a:grpFill/>
            <a:ln w="9525">
              <a:solidFill>
                <a:srgbClr val="000000"/>
              </a:solidFill>
              <a:round/>
              <a:headEnd type="stealth" w="sm" len="me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3" name="Group 14"/>
            <p:cNvGrpSpPr>
              <a:grpSpLocks/>
            </p:cNvGrpSpPr>
            <p:nvPr/>
          </p:nvGrpSpPr>
          <p:grpSpPr bwMode="auto">
            <a:xfrm>
              <a:off x="4223" y="1839"/>
              <a:ext cx="1311" cy="404"/>
              <a:chOff x="7332" y="13967"/>
              <a:chExt cx="2370" cy="828"/>
            </a:xfrm>
            <a:grpFill/>
          </p:grpSpPr>
          <p:sp>
            <p:nvSpPr>
              <p:cNvPr id="46" name="Oval 15"/>
              <p:cNvSpPr>
                <a:spLocks noChangeAspect="1" noChangeArrowheads="1"/>
              </p:cNvSpPr>
              <p:nvPr/>
            </p:nvSpPr>
            <p:spPr bwMode="auto">
              <a:xfrm rot="5400000" flipH="1">
                <a:off x="7883" y="13416"/>
                <a:ext cx="828" cy="1930"/>
              </a:xfrm>
              <a:prstGeom prst="ellipse">
                <a:avLst/>
              </a:prstGeom>
              <a:grp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47" name="Line 16"/>
              <p:cNvSpPr>
                <a:spLocks noChangeShapeType="1"/>
              </p:cNvSpPr>
              <p:nvPr/>
            </p:nvSpPr>
            <p:spPr bwMode="auto">
              <a:xfrm rot="5400000" flipH="1" flipV="1">
                <a:off x="8999" y="13684"/>
                <a:ext cx="0" cy="1406"/>
              </a:xfrm>
              <a:prstGeom prst="line">
                <a:avLst/>
              </a:prstGeom>
              <a:grpFill/>
              <a:ln w="22225">
                <a:solidFill>
                  <a:srgbClr val="0000FF"/>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4" name="Line 17"/>
            <p:cNvSpPr>
              <a:spLocks noChangeShapeType="1"/>
            </p:cNvSpPr>
            <p:nvPr/>
          </p:nvSpPr>
          <p:spPr bwMode="auto">
            <a:xfrm rot="-5400000">
              <a:off x="4290" y="1862"/>
              <a:ext cx="304" cy="653"/>
            </a:xfrm>
            <a:prstGeom prst="line">
              <a:avLst/>
            </a:prstGeom>
            <a:grpFill/>
            <a:ln w="22225">
              <a:solidFill>
                <a:srgbClr val="0000FF"/>
              </a:solidFill>
              <a:round/>
              <a:headEnd type="stealth" w="sm"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Oval 18"/>
            <p:cNvSpPr>
              <a:spLocks noChangeArrowheads="1"/>
            </p:cNvSpPr>
            <p:nvPr/>
          </p:nvSpPr>
          <p:spPr bwMode="auto">
            <a:xfrm rot="5400000" flipH="1">
              <a:off x="4749" y="1380"/>
              <a:ext cx="18" cy="22"/>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16" name="Oval 19"/>
            <p:cNvSpPr>
              <a:spLocks noChangeAspect="1" noChangeArrowheads="1"/>
            </p:cNvSpPr>
            <p:nvPr/>
          </p:nvSpPr>
          <p:spPr bwMode="auto">
            <a:xfrm rot="5400000" flipH="1">
              <a:off x="4620" y="1031"/>
              <a:ext cx="274" cy="724"/>
            </a:xfrm>
            <a:prstGeom prst="ellipse">
              <a:avLst/>
            </a:prstGeom>
            <a:grp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en-US" sz="1350">
                <a:latin typeface="Times New Roman" panose="02020603050405020304" pitchFamily="18" charset="0"/>
                <a:cs typeface="Times New Roman" panose="02020603050405020304" pitchFamily="18" charset="0"/>
              </a:endParaRPr>
            </a:p>
          </p:txBody>
        </p:sp>
        <p:sp>
          <p:nvSpPr>
            <p:cNvPr id="17" name="Line 20"/>
            <p:cNvSpPr>
              <a:spLocks noChangeAspect="1" noChangeShapeType="1"/>
            </p:cNvSpPr>
            <p:nvPr/>
          </p:nvSpPr>
          <p:spPr bwMode="auto">
            <a:xfrm rot="-5400000">
              <a:off x="4436" y="1269"/>
              <a:ext cx="202" cy="434"/>
            </a:xfrm>
            <a:prstGeom prst="line">
              <a:avLst/>
            </a:prstGeom>
            <a:grpFill/>
            <a:ln w="9525">
              <a:solidFill>
                <a:srgbClr val="000000"/>
              </a:solidFill>
              <a:prstDash val="dash"/>
              <a:round/>
              <a:headEnd type="none" w="sm"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21"/>
            <p:cNvSpPr>
              <a:spLocks noChangeShapeType="1"/>
            </p:cNvSpPr>
            <p:nvPr/>
          </p:nvSpPr>
          <p:spPr bwMode="auto">
            <a:xfrm>
              <a:off x="4704" y="1522"/>
              <a:ext cx="349" cy="677"/>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22"/>
            <p:cNvSpPr>
              <a:spLocks noChangeShapeType="1"/>
            </p:cNvSpPr>
            <p:nvPr/>
          </p:nvSpPr>
          <p:spPr bwMode="auto">
            <a:xfrm flipH="1">
              <a:off x="4696" y="1378"/>
              <a:ext cx="58" cy="152"/>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23"/>
            <p:cNvSpPr>
              <a:spLocks noChangeShapeType="1"/>
            </p:cNvSpPr>
            <p:nvPr/>
          </p:nvSpPr>
          <p:spPr bwMode="auto">
            <a:xfrm>
              <a:off x="4752" y="2041"/>
              <a:ext cx="291" cy="166"/>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24"/>
            <p:cNvSpPr>
              <a:spLocks noChangeShapeType="1"/>
            </p:cNvSpPr>
            <p:nvPr/>
          </p:nvSpPr>
          <p:spPr bwMode="auto">
            <a:xfrm rot="10800000" flipH="1">
              <a:off x="4808" y="1392"/>
              <a:ext cx="477" cy="0"/>
            </a:xfrm>
            <a:prstGeom prst="line">
              <a:avLst/>
            </a:prstGeom>
            <a:grpFill/>
            <a:ln w="9525">
              <a:solidFill>
                <a:srgbClr val="000000"/>
              </a:solidFill>
              <a:round/>
              <a:headEnd type="none" w="sm"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25"/>
            <p:cNvSpPr>
              <a:spLocks noChangeAspect="1" noChangeShapeType="1"/>
            </p:cNvSpPr>
            <p:nvPr/>
          </p:nvSpPr>
          <p:spPr bwMode="auto">
            <a:xfrm flipH="1">
              <a:off x="4605" y="2037"/>
              <a:ext cx="153" cy="402"/>
            </a:xfrm>
            <a:prstGeom prst="line">
              <a:avLst/>
            </a:prstGeom>
            <a:grpFill/>
            <a:ln w="9525">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Line 26"/>
            <p:cNvSpPr>
              <a:spLocks noChangeShapeType="1"/>
            </p:cNvSpPr>
            <p:nvPr/>
          </p:nvSpPr>
          <p:spPr bwMode="auto">
            <a:xfrm>
              <a:off x="4704" y="1505"/>
              <a:ext cx="0" cy="684"/>
            </a:xfrm>
            <a:prstGeom prst="line">
              <a:avLst/>
            </a:prstGeom>
            <a:grpFill/>
            <a:ln w="9525">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Arc 27"/>
            <p:cNvSpPr>
              <a:spLocks noChangeAspect="1"/>
            </p:cNvSpPr>
            <p:nvPr/>
          </p:nvSpPr>
          <p:spPr bwMode="auto">
            <a:xfrm rot="16200000" flipH="1">
              <a:off x="4677" y="1397"/>
              <a:ext cx="22"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Arc 28"/>
            <p:cNvSpPr>
              <a:spLocks noChangeAspect="1"/>
            </p:cNvSpPr>
            <p:nvPr/>
          </p:nvSpPr>
          <p:spPr bwMode="auto">
            <a:xfrm rot="5700000">
              <a:off x="4837" y="2054"/>
              <a:ext cx="88" cy="404"/>
            </a:xfrm>
            <a:custGeom>
              <a:avLst/>
              <a:gdLst>
                <a:gd name="T0" fmla="*/ 0 w 21600"/>
                <a:gd name="T1" fmla="*/ 0 h 21600"/>
                <a:gd name="T2" fmla="*/ 0 w 21600"/>
                <a:gd name="T3" fmla="*/ 8 h 21600"/>
                <a:gd name="T4" fmla="*/ 0 w 21600"/>
                <a:gd name="T5" fmla="*/ 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Line 29"/>
            <p:cNvSpPr>
              <a:spLocks noChangeAspect="1" noChangeShapeType="1"/>
            </p:cNvSpPr>
            <p:nvPr/>
          </p:nvSpPr>
          <p:spPr bwMode="auto">
            <a:xfrm flipH="1" flipV="1">
              <a:off x="4525" y="1290"/>
              <a:ext cx="223" cy="97"/>
            </a:xfrm>
            <a:prstGeom prst="line">
              <a:avLst/>
            </a:prstGeom>
            <a:grpFill/>
            <a:ln w="9525">
              <a:solidFill>
                <a:srgbClr val="000000"/>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30"/>
            <p:cNvSpPr>
              <a:spLocks noChangeShapeType="1"/>
            </p:cNvSpPr>
            <p:nvPr/>
          </p:nvSpPr>
          <p:spPr bwMode="auto">
            <a:xfrm flipH="1" flipV="1">
              <a:off x="4364" y="1914"/>
              <a:ext cx="392" cy="124"/>
            </a:xfrm>
            <a:prstGeom prst="line">
              <a:avLst/>
            </a:prstGeom>
            <a:grpFill/>
            <a:ln w="9525">
              <a:solidFill>
                <a:srgbClr val="000000"/>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8" name="Object 31"/>
            <p:cNvGraphicFramePr>
              <a:graphicFrameLocks noChangeAspect="1"/>
            </p:cNvGraphicFramePr>
            <p:nvPr/>
          </p:nvGraphicFramePr>
          <p:xfrm>
            <a:off x="4090" y="1752"/>
            <a:ext cx="196" cy="235"/>
          </p:xfrm>
          <a:graphic>
            <a:graphicData uri="http://schemas.openxmlformats.org/presentationml/2006/ole">
              <mc:AlternateContent xmlns:mc="http://schemas.openxmlformats.org/markup-compatibility/2006">
                <mc:Choice xmlns:v="urn:schemas-microsoft-com:vml" Requires="v">
                  <p:oleObj spid="_x0000_s38982" name="Equation" r:id="rId7" imgW="190500" imgH="228600" progId="Equation.DSMT4">
                    <p:embed/>
                  </p:oleObj>
                </mc:Choice>
                <mc:Fallback>
                  <p:oleObj name="Equation" r:id="rId7" imgW="190500" imgH="228600" progId="Equation.DSMT4">
                    <p:embed/>
                    <p:pic>
                      <p:nvPicPr>
                        <p:cNvPr id="26658"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0" y="1752"/>
                          <a:ext cx="19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32"/>
            <p:cNvGraphicFramePr>
              <a:graphicFrameLocks noChangeAspect="1"/>
            </p:cNvGraphicFramePr>
            <p:nvPr/>
          </p:nvGraphicFramePr>
          <p:xfrm>
            <a:off x="5171" y="1571"/>
            <a:ext cx="162" cy="205"/>
          </p:xfrm>
          <a:graphic>
            <a:graphicData uri="http://schemas.openxmlformats.org/presentationml/2006/ole">
              <mc:AlternateContent xmlns:mc="http://schemas.openxmlformats.org/markup-compatibility/2006">
                <mc:Choice xmlns:v="urn:schemas-microsoft-com:vml" Requires="v">
                  <p:oleObj spid="_x0000_s38983" name="Equation" r:id="rId9" imgW="139579" imgH="177646" progId="Equation.DSMT4">
                    <p:embed/>
                  </p:oleObj>
                </mc:Choice>
                <mc:Fallback>
                  <p:oleObj name="Equation" r:id="rId9" imgW="139579" imgH="177646" progId="Equation.DSMT4">
                    <p:embed/>
                    <p:pic>
                      <p:nvPicPr>
                        <p:cNvPr id="26659"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1" y="1571"/>
                          <a:ext cx="1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33"/>
            <p:cNvGraphicFramePr>
              <a:graphicFrameLocks noChangeAspect="1"/>
            </p:cNvGraphicFramePr>
            <p:nvPr/>
          </p:nvGraphicFramePr>
          <p:xfrm>
            <a:off x="4468" y="1238"/>
            <a:ext cx="168" cy="227"/>
          </p:xfrm>
          <a:graphic>
            <a:graphicData uri="http://schemas.openxmlformats.org/presentationml/2006/ole">
              <mc:AlternateContent xmlns:mc="http://schemas.openxmlformats.org/markup-compatibility/2006">
                <mc:Choice xmlns:v="urn:schemas-microsoft-com:vml" Requires="v">
                  <p:oleObj spid="_x0000_s38984" name="Equation" r:id="rId11" imgW="164885" imgH="215619" progId="Equation.DSMT4">
                    <p:embed/>
                  </p:oleObj>
                </mc:Choice>
                <mc:Fallback>
                  <p:oleObj name="Equation" r:id="rId11" imgW="164885" imgH="215619" progId="Equation.DSMT4">
                    <p:embed/>
                    <p:pic>
                      <p:nvPicPr>
                        <p:cNvPr id="2666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8" y="1238"/>
                          <a:ext cx="16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4"/>
            <p:cNvGraphicFramePr>
              <a:graphicFrameLocks noChangeAspect="1"/>
            </p:cNvGraphicFramePr>
            <p:nvPr/>
          </p:nvGraphicFramePr>
          <p:xfrm>
            <a:off x="4370" y="1888"/>
            <a:ext cx="188" cy="227"/>
          </p:xfrm>
          <a:graphic>
            <a:graphicData uri="http://schemas.openxmlformats.org/presentationml/2006/ole">
              <mc:AlternateContent xmlns:mc="http://schemas.openxmlformats.org/markup-compatibility/2006">
                <mc:Choice xmlns:v="urn:schemas-microsoft-com:vml" Requires="v">
                  <p:oleObj spid="_x0000_s38985" name="Equation" r:id="rId13" imgW="177569" imgH="215619" progId="Equation.DSMT4">
                    <p:embed/>
                  </p:oleObj>
                </mc:Choice>
                <mc:Fallback>
                  <p:oleObj name="Equation" r:id="rId13" imgW="177569" imgH="215619" progId="Equation.DSMT4">
                    <p:embed/>
                    <p:pic>
                      <p:nvPicPr>
                        <p:cNvPr id="26661"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0" y="1888"/>
                          <a:ext cx="1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5"/>
            <p:cNvGraphicFramePr>
              <a:graphicFrameLocks noChangeAspect="1"/>
            </p:cNvGraphicFramePr>
            <p:nvPr/>
          </p:nvGraphicFramePr>
          <p:xfrm>
            <a:off x="4268" y="1117"/>
            <a:ext cx="200" cy="228"/>
          </p:xfrm>
          <a:graphic>
            <a:graphicData uri="http://schemas.openxmlformats.org/presentationml/2006/ole">
              <mc:AlternateContent xmlns:mc="http://schemas.openxmlformats.org/markup-compatibility/2006">
                <mc:Choice xmlns:v="urn:schemas-microsoft-com:vml" Requires="v">
                  <p:oleObj spid="_x0000_s38986" name="Equation" r:id="rId15" imgW="177646" imgH="228402" progId="Equation.DSMT4">
                    <p:embed/>
                  </p:oleObj>
                </mc:Choice>
                <mc:Fallback>
                  <p:oleObj name="Equation" r:id="rId15" imgW="177646" imgH="228402" progId="Equation.DSMT4">
                    <p:embed/>
                    <p:pic>
                      <p:nvPicPr>
                        <p:cNvPr id="26662"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8" y="1117"/>
                          <a:ext cx="2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6"/>
            <p:cNvGraphicFramePr>
              <a:graphicFrameLocks/>
            </p:cNvGraphicFramePr>
            <p:nvPr/>
          </p:nvGraphicFramePr>
          <p:xfrm>
            <a:off x="4830" y="1491"/>
            <a:ext cx="250" cy="238"/>
          </p:xfrm>
          <a:graphic>
            <a:graphicData uri="http://schemas.openxmlformats.org/presentationml/2006/ole">
              <mc:AlternateContent xmlns:mc="http://schemas.openxmlformats.org/markup-compatibility/2006">
                <mc:Choice xmlns:v="urn:schemas-microsoft-com:vml" Requires="v">
                  <p:oleObj spid="_x0000_s38987" name="Equation" r:id="rId17" imgW="203024" imgH="253780" progId="Equation.DSMT4">
                    <p:embed/>
                  </p:oleObj>
                </mc:Choice>
                <mc:Fallback>
                  <p:oleObj name="Equation" r:id="rId17" imgW="203024" imgH="253780" progId="Equation.DSMT4">
                    <p:embed/>
                    <p:pic>
                      <p:nvPicPr>
                        <p:cNvPr id="26663" name="Object 36"/>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30" y="1491"/>
                          <a:ext cx="2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7"/>
            <p:cNvGraphicFramePr>
              <a:graphicFrameLocks/>
            </p:cNvGraphicFramePr>
            <p:nvPr/>
          </p:nvGraphicFramePr>
          <p:xfrm>
            <a:off x="5177" y="2083"/>
            <a:ext cx="243" cy="258"/>
          </p:xfrm>
          <a:graphic>
            <a:graphicData uri="http://schemas.openxmlformats.org/presentationml/2006/ole">
              <mc:AlternateContent xmlns:mc="http://schemas.openxmlformats.org/markup-compatibility/2006">
                <mc:Choice xmlns:v="urn:schemas-microsoft-com:vml" Requires="v">
                  <p:oleObj spid="_x0000_s38988" name="Equation" r:id="rId19" imgW="215713" imgH="253780" progId="Equation.DSMT4">
                    <p:embed/>
                  </p:oleObj>
                </mc:Choice>
                <mc:Fallback>
                  <p:oleObj name="Equation" r:id="rId19" imgW="215713" imgH="253780" progId="Equation.DSMT4">
                    <p:embed/>
                    <p:pic>
                      <p:nvPicPr>
                        <p:cNvPr id="26664" name="Object 37"/>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7" y="2083"/>
                          <a:ext cx="24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38"/>
            <p:cNvGraphicFramePr>
              <a:graphicFrameLocks noChangeAspect="1"/>
            </p:cNvGraphicFramePr>
            <p:nvPr/>
          </p:nvGraphicFramePr>
          <p:xfrm>
            <a:off x="4649" y="2252"/>
            <a:ext cx="680" cy="226"/>
          </p:xfrm>
          <a:graphic>
            <a:graphicData uri="http://schemas.openxmlformats.org/presentationml/2006/ole">
              <mc:AlternateContent xmlns:mc="http://schemas.openxmlformats.org/markup-compatibility/2006">
                <mc:Choice xmlns:v="urn:schemas-microsoft-com:vml" Requires="v">
                  <p:oleObj spid="_x0000_s38989" name="Equation" r:id="rId21" imgW="628481" imgH="209609" progId="Equation.DSMT4">
                    <p:embed/>
                  </p:oleObj>
                </mc:Choice>
                <mc:Fallback>
                  <p:oleObj name="Equation" r:id="rId21" imgW="628481" imgH="209609" progId="Equation.DSMT4">
                    <p:embed/>
                    <p:pic>
                      <p:nvPicPr>
                        <p:cNvPr id="26665"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9" y="2252"/>
                          <a:ext cx="68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Line 39"/>
            <p:cNvSpPr>
              <a:spLocks noChangeShapeType="1"/>
            </p:cNvSpPr>
            <p:nvPr/>
          </p:nvSpPr>
          <p:spPr bwMode="auto">
            <a:xfrm rot="6000000" flipH="1" flipV="1">
              <a:off x="5057" y="2127"/>
              <a:ext cx="63" cy="154"/>
            </a:xfrm>
            <a:prstGeom prst="line">
              <a:avLst/>
            </a:prstGeom>
            <a:grpFill/>
            <a:ln w="22225">
              <a:solidFill>
                <a:srgbClr val="FF0000"/>
              </a:solidFill>
              <a:round/>
              <a:headEn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40"/>
            <p:cNvSpPr>
              <a:spLocks noChangeShapeType="1"/>
            </p:cNvSpPr>
            <p:nvPr/>
          </p:nvSpPr>
          <p:spPr bwMode="auto">
            <a:xfrm rot="6360000" flipH="1" flipV="1">
              <a:off x="4754" y="1426"/>
              <a:ext cx="44" cy="213"/>
            </a:xfrm>
            <a:prstGeom prst="line">
              <a:avLst/>
            </a:prstGeom>
            <a:grpFill/>
            <a:ln w="22225">
              <a:solidFill>
                <a:srgbClr val="FF00FF"/>
              </a:solidFill>
              <a:round/>
              <a:headEnd/>
              <a:tailEnd type="stealth"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Arc 41"/>
            <p:cNvSpPr>
              <a:spLocks noChangeAspect="1"/>
            </p:cNvSpPr>
            <p:nvPr/>
          </p:nvSpPr>
          <p:spPr bwMode="auto">
            <a:xfrm rot="16200000" flipH="1">
              <a:off x="4732" y="2025"/>
              <a:ext cx="27" cy="153"/>
            </a:xfrm>
            <a:custGeom>
              <a:avLst/>
              <a:gdLst>
                <a:gd name="T0" fmla="*/ 0 w 26893"/>
                <a:gd name="T1" fmla="*/ 0 h 43200"/>
                <a:gd name="T2" fmla="*/ 0 w 26893"/>
                <a:gd name="T3" fmla="*/ 1 h 43200"/>
                <a:gd name="T4" fmla="*/ 0 w 26893"/>
                <a:gd name="T5" fmla="*/ 0 h 43200"/>
                <a:gd name="T6" fmla="*/ 0 60000 65536"/>
                <a:gd name="T7" fmla="*/ 0 60000 65536"/>
                <a:gd name="T8" fmla="*/ 0 60000 65536"/>
              </a:gdLst>
              <a:ahLst/>
              <a:cxnLst>
                <a:cxn ang="T6">
                  <a:pos x="T0" y="T1"/>
                </a:cxn>
                <a:cxn ang="T7">
                  <a:pos x="T2" y="T3"/>
                </a:cxn>
                <a:cxn ang="T8">
                  <a:pos x="T4" y="T5"/>
                </a:cxn>
              </a:cxnLst>
              <a:rect l="0" t="0" r="r" b="b"/>
              <a:pathLst>
                <a:path w="26893" h="43200" fill="none" extrusionOk="0">
                  <a:moveTo>
                    <a:pt x="5293" y="0"/>
                  </a:moveTo>
                  <a:cubicBezTo>
                    <a:pt x="17222" y="0"/>
                    <a:pt x="26893" y="9670"/>
                    <a:pt x="26893" y="21600"/>
                  </a:cubicBezTo>
                  <a:cubicBezTo>
                    <a:pt x="26893" y="33529"/>
                    <a:pt x="17222" y="43200"/>
                    <a:pt x="5293" y="43200"/>
                  </a:cubicBezTo>
                  <a:cubicBezTo>
                    <a:pt x="3508" y="43199"/>
                    <a:pt x="1730" y="42978"/>
                    <a:pt x="0" y="42541"/>
                  </a:cubicBezTo>
                </a:path>
                <a:path w="26893" h="43200" stroke="0" extrusionOk="0">
                  <a:moveTo>
                    <a:pt x="5293" y="0"/>
                  </a:moveTo>
                  <a:cubicBezTo>
                    <a:pt x="17222" y="0"/>
                    <a:pt x="26893" y="9670"/>
                    <a:pt x="26893" y="21600"/>
                  </a:cubicBezTo>
                  <a:cubicBezTo>
                    <a:pt x="26893" y="33529"/>
                    <a:pt x="17222" y="43200"/>
                    <a:pt x="5293" y="43200"/>
                  </a:cubicBezTo>
                  <a:cubicBezTo>
                    <a:pt x="3508" y="43199"/>
                    <a:pt x="1730" y="42978"/>
                    <a:pt x="0" y="42541"/>
                  </a:cubicBezTo>
                  <a:lnTo>
                    <a:pt x="5293" y="21600"/>
                  </a:lnTo>
                  <a:lnTo>
                    <a:pt x="5293" y="0"/>
                  </a:lnTo>
                  <a:close/>
                </a:path>
              </a:pathLst>
            </a:custGeom>
            <a:grp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Arc 42"/>
            <p:cNvSpPr>
              <a:spLocks noChangeAspect="1"/>
            </p:cNvSpPr>
            <p:nvPr/>
          </p:nvSpPr>
          <p:spPr bwMode="auto">
            <a:xfrm rot="16200000" flipH="1">
              <a:off x="4651" y="2093"/>
              <a:ext cx="22"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p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0" name="Object 43"/>
            <p:cNvGraphicFramePr>
              <a:graphicFrameLocks noChangeAspect="1"/>
            </p:cNvGraphicFramePr>
            <p:nvPr/>
          </p:nvGraphicFramePr>
          <p:xfrm>
            <a:off x="4046" y="2341"/>
            <a:ext cx="166" cy="181"/>
          </p:xfrm>
          <a:graphic>
            <a:graphicData uri="http://schemas.openxmlformats.org/presentationml/2006/ole">
              <mc:AlternateContent xmlns:mc="http://schemas.openxmlformats.org/markup-compatibility/2006">
                <mc:Choice xmlns:v="urn:schemas-microsoft-com:vml" Requires="v">
                  <p:oleObj spid="_x0000_s38990" name="Equation" r:id="rId23" imgW="126835" imgH="139518" progId="Equation.DSMT4">
                    <p:embed/>
                  </p:oleObj>
                </mc:Choice>
                <mc:Fallback>
                  <p:oleObj name="Equation" r:id="rId23" imgW="126835" imgH="139518" progId="Equation.DSMT4">
                    <p:embed/>
                    <p:pic>
                      <p:nvPicPr>
                        <p:cNvPr id="2667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46" y="2341"/>
                          <a:ext cx="1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4"/>
            <p:cNvGraphicFramePr>
              <a:graphicFrameLocks noChangeAspect="1"/>
            </p:cNvGraphicFramePr>
            <p:nvPr/>
          </p:nvGraphicFramePr>
          <p:xfrm>
            <a:off x="5457" y="2008"/>
            <a:ext cx="182" cy="214"/>
          </p:xfrm>
          <a:graphic>
            <a:graphicData uri="http://schemas.openxmlformats.org/presentationml/2006/ole">
              <mc:AlternateContent xmlns:mc="http://schemas.openxmlformats.org/markup-compatibility/2006">
                <mc:Choice xmlns:v="urn:schemas-microsoft-com:vml" Requires="v">
                  <p:oleObj spid="_x0000_s38991" name="Equation" r:id="rId25" imgW="139579" imgH="164957" progId="Equation.DSMT4">
                    <p:embed/>
                  </p:oleObj>
                </mc:Choice>
                <mc:Fallback>
                  <p:oleObj name="Equation" r:id="rId25" imgW="139579" imgH="164957" progId="Equation.DSMT4">
                    <p:embed/>
                    <p:pic>
                      <p:nvPicPr>
                        <p:cNvPr id="26671"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57" y="2008"/>
                          <a:ext cx="18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5"/>
            <p:cNvGraphicFramePr>
              <a:graphicFrameLocks noChangeAspect="1"/>
            </p:cNvGraphicFramePr>
            <p:nvPr/>
          </p:nvGraphicFramePr>
          <p:xfrm>
            <a:off x="4764" y="981"/>
            <a:ext cx="165" cy="165"/>
          </p:xfrm>
          <a:graphic>
            <a:graphicData uri="http://schemas.openxmlformats.org/presentationml/2006/ole">
              <mc:AlternateContent xmlns:mc="http://schemas.openxmlformats.org/markup-compatibility/2006">
                <mc:Choice xmlns:v="urn:schemas-microsoft-com:vml" Requires="v">
                  <p:oleObj spid="_x0000_s38992" name="Equation" r:id="rId27" imgW="126725" imgH="126725" progId="Equation.DSMT4">
                    <p:embed/>
                  </p:oleObj>
                </mc:Choice>
                <mc:Fallback>
                  <p:oleObj name="Equation" r:id="rId27" imgW="126725" imgH="126725" progId="Equation.DSMT4">
                    <p:embed/>
                    <p:pic>
                      <p:nvPicPr>
                        <p:cNvPr id="26672" name="Object 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64" y="981"/>
                          <a:ext cx="1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6"/>
            <p:cNvGraphicFramePr>
              <a:graphicFrameLocks noChangeAspect="1"/>
            </p:cNvGraphicFramePr>
            <p:nvPr>
              <p:extLst/>
            </p:nvPr>
          </p:nvGraphicFramePr>
          <p:xfrm>
            <a:off x="4513" y="2069"/>
            <a:ext cx="147" cy="226"/>
          </p:xfrm>
          <a:graphic>
            <a:graphicData uri="http://schemas.openxmlformats.org/presentationml/2006/ole">
              <mc:AlternateContent xmlns:mc="http://schemas.openxmlformats.org/markup-compatibility/2006">
                <mc:Choice xmlns:v="urn:schemas-microsoft-com:vml" Requires="v">
                  <p:oleObj spid="_x0000_s38993" name="Equation" r:id="rId29" imgW="124005" imgH="209609" progId="Equation.DSMT4">
                    <p:embed/>
                  </p:oleObj>
                </mc:Choice>
                <mc:Fallback>
                  <p:oleObj name="Equation" r:id="rId29" imgW="124005" imgH="209609" progId="Equation.DSMT4">
                    <p:embed/>
                    <p:pic>
                      <p:nvPicPr>
                        <p:cNvPr id="26673" name="Object 4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13" y="2069"/>
                          <a:ext cx="14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47"/>
            <p:cNvGraphicFramePr>
              <a:graphicFrameLocks noChangeAspect="1"/>
            </p:cNvGraphicFramePr>
            <p:nvPr/>
          </p:nvGraphicFramePr>
          <p:xfrm>
            <a:off x="4740" y="2046"/>
            <a:ext cx="174" cy="226"/>
          </p:xfrm>
          <a:graphic>
            <a:graphicData uri="http://schemas.openxmlformats.org/presentationml/2006/ole">
              <mc:AlternateContent xmlns:mc="http://schemas.openxmlformats.org/markup-compatibility/2006">
                <mc:Choice xmlns:v="urn:schemas-microsoft-com:vml" Requires="v">
                  <p:oleObj spid="_x0000_s38994" name="Equation" r:id="rId31" imgW="142794" imgH="209609" progId="Equation.DSMT4">
                    <p:embed/>
                  </p:oleObj>
                </mc:Choice>
                <mc:Fallback>
                  <p:oleObj name="Equation" r:id="rId31" imgW="142794" imgH="209609" progId="Equation.DSMT4">
                    <p:embed/>
                    <p:pic>
                      <p:nvPicPr>
                        <p:cNvPr id="26674" name="Object 4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40" y="2046"/>
                          <a:ext cx="17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8"/>
            <p:cNvGraphicFramePr>
              <a:graphicFrameLocks noChangeAspect="1"/>
            </p:cNvGraphicFramePr>
            <p:nvPr/>
          </p:nvGraphicFramePr>
          <p:xfrm>
            <a:off x="4558" y="1389"/>
            <a:ext cx="147" cy="226"/>
          </p:xfrm>
          <a:graphic>
            <a:graphicData uri="http://schemas.openxmlformats.org/presentationml/2006/ole">
              <mc:AlternateContent xmlns:mc="http://schemas.openxmlformats.org/markup-compatibility/2006">
                <mc:Choice xmlns:v="urn:schemas-microsoft-com:vml" Requires="v">
                  <p:oleObj spid="_x0000_s38995" name="Equation" r:id="rId33" imgW="124005" imgH="209609" progId="Equation.DSMT4">
                    <p:embed/>
                  </p:oleObj>
                </mc:Choice>
                <mc:Fallback>
                  <p:oleObj name="Equation" r:id="rId33" imgW="124005" imgH="209609" progId="Equation.DSMT4">
                    <p:embed/>
                    <p:pic>
                      <p:nvPicPr>
                        <p:cNvPr id="26675" name="Object 4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58" y="1389"/>
                          <a:ext cx="14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1497287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323528" y="339502"/>
            <a:ext cx="3914775"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lang="en-US" altLang="zh-CN" sz="2000" b="1" dirty="0">
                <a:solidFill>
                  <a:srgbClr val="000000"/>
                </a:solidFill>
                <a:latin typeface="Times New Roman" panose="02020603050405020304" pitchFamily="18" charset="0"/>
                <a:cs typeface="Times New Roman" panose="02020603050405020304" pitchFamily="18" charset="0"/>
              </a:rPr>
              <a:t>     </a:t>
            </a:r>
            <a:r>
              <a:rPr lang="zh-CN" altLang="en-US" sz="2000" b="1" dirty="0">
                <a:solidFill>
                  <a:srgbClr val="000000"/>
                </a:solidFill>
                <a:latin typeface="Times New Roman" panose="02020603050405020304" pitchFamily="18" charset="0"/>
                <a:cs typeface="Times New Roman" panose="02020603050405020304" pitchFamily="18" charset="0"/>
              </a:rPr>
              <a:t>若</a:t>
            </a:r>
            <a:r>
              <a:rPr lang="en-US" altLang="zh-CN" sz="2000" b="1" i="1" dirty="0">
                <a:solidFill>
                  <a:srgbClr val="000000"/>
                </a:solidFill>
                <a:latin typeface="Times New Roman" panose="02020603050405020304" pitchFamily="18" charset="0"/>
                <a:cs typeface="Times New Roman" panose="02020603050405020304" pitchFamily="18" charset="0"/>
              </a:rPr>
              <a:t>d </a:t>
            </a:r>
            <a:r>
              <a:rPr lang="en-US" altLang="zh-CN" sz="2000" b="1" dirty="0">
                <a:solidFill>
                  <a:srgbClr val="000000"/>
                </a:solidFill>
                <a:latin typeface="Times New Roman" panose="02020603050405020304" pitchFamily="18" charset="0"/>
                <a:cs typeface="Times New Roman" panose="02020603050405020304" pitchFamily="18" charset="0"/>
              </a:rPr>
              <a:t>&gt;&gt; </a:t>
            </a:r>
            <a:r>
              <a:rPr lang="en-US" altLang="zh-CN" sz="2000" b="1" i="1" dirty="0">
                <a:solidFill>
                  <a:srgbClr val="000000"/>
                </a:solidFill>
                <a:latin typeface="Times New Roman" panose="02020603050405020304" pitchFamily="18" charset="0"/>
                <a:cs typeface="Times New Roman" panose="02020603050405020304" pitchFamily="18" charset="0"/>
              </a:rPr>
              <a:t>a</a:t>
            </a:r>
            <a:r>
              <a:rPr lang="en-US" altLang="zh-CN" sz="2000" b="1" baseline="-25000" dirty="0">
                <a:solidFill>
                  <a:srgbClr val="000000"/>
                </a:solidFill>
                <a:latin typeface="Times New Roman" panose="02020603050405020304" pitchFamily="18" charset="0"/>
                <a:cs typeface="Times New Roman" panose="02020603050405020304" pitchFamily="18" charset="0"/>
              </a:rPr>
              <a:t>1</a:t>
            </a:r>
            <a:r>
              <a:rPr lang="zh-CN" altLang="en-US" sz="2000" b="1" dirty="0">
                <a:solidFill>
                  <a:srgbClr val="000000"/>
                </a:solidFill>
                <a:latin typeface="Times New Roman" panose="02020603050405020304" pitchFamily="18" charset="0"/>
                <a:cs typeface="Times New Roman" panose="02020603050405020304" pitchFamily="18" charset="0"/>
              </a:rPr>
              <a:t>，则</a:t>
            </a:r>
          </a:p>
        </p:txBody>
      </p:sp>
      <p:graphicFrame>
        <p:nvGraphicFramePr>
          <p:cNvPr id="497667" name="Object 3"/>
          <p:cNvGraphicFramePr>
            <a:graphicFrameLocks noChangeAspect="1"/>
          </p:cNvGraphicFramePr>
          <p:nvPr>
            <p:extLst>
              <p:ext uri="{D42A27DB-BD31-4B8C-83A1-F6EECF244321}">
                <p14:modId xmlns:p14="http://schemas.microsoft.com/office/powerpoint/2010/main" val="1671135158"/>
              </p:ext>
            </p:extLst>
          </p:nvPr>
        </p:nvGraphicFramePr>
        <p:xfrm>
          <a:off x="755577" y="915566"/>
          <a:ext cx="7488832" cy="895712"/>
        </p:xfrm>
        <a:graphic>
          <a:graphicData uri="http://schemas.openxmlformats.org/presentationml/2006/ole">
            <mc:AlternateContent xmlns:mc="http://schemas.openxmlformats.org/markup-compatibility/2006">
              <mc:Choice xmlns:v="urn:schemas-microsoft-com:vml" Requires="v">
                <p:oleObj spid="_x0000_s31785" name="Equation" r:id="rId3" imgW="3873240" imgH="444240" progId="Equation.DSMT4">
                  <p:embed/>
                </p:oleObj>
              </mc:Choice>
              <mc:Fallback>
                <p:oleObj name="Equation" r:id="rId3" imgW="3873240" imgH="444240" progId="Equation.DSMT4">
                  <p:embed/>
                  <p:pic>
                    <p:nvPicPr>
                      <p:cNvPr id="497667" name="Object 3"/>
                      <p:cNvPicPr>
                        <a:picLocks noChangeAspect="1" noChangeArrowheads="1"/>
                      </p:cNvPicPr>
                      <p:nvPr/>
                    </p:nvPicPr>
                    <p:blipFill>
                      <a:blip r:embed="rId4"/>
                      <a:srcRect/>
                      <a:stretch>
                        <a:fillRect/>
                      </a:stretch>
                    </p:blipFill>
                    <p:spPr bwMode="auto">
                      <a:xfrm>
                        <a:off x="755577" y="915566"/>
                        <a:ext cx="7488832" cy="895712"/>
                      </a:xfrm>
                      <a:prstGeom prst="rect">
                        <a:avLst/>
                      </a:prstGeom>
                      <a:noFill/>
                      <a:ln>
                        <a:noFill/>
                      </a:ln>
                      <a:extLst/>
                    </p:spPr>
                  </p:pic>
                </p:oleObj>
              </mc:Fallback>
            </mc:AlternateContent>
          </a:graphicData>
        </a:graphic>
      </p:graphicFrame>
      <p:graphicFrame>
        <p:nvGraphicFramePr>
          <p:cNvPr id="497668" name="Object 4"/>
          <p:cNvGraphicFramePr>
            <a:graphicFrameLocks noChangeAspect="1"/>
          </p:cNvGraphicFramePr>
          <p:nvPr>
            <p:extLst>
              <p:ext uri="{D42A27DB-BD31-4B8C-83A1-F6EECF244321}">
                <p14:modId xmlns:p14="http://schemas.microsoft.com/office/powerpoint/2010/main" val="1142091710"/>
              </p:ext>
            </p:extLst>
          </p:nvPr>
        </p:nvGraphicFramePr>
        <p:xfrm>
          <a:off x="4283968" y="1779662"/>
          <a:ext cx="3916350" cy="864096"/>
        </p:xfrm>
        <a:graphic>
          <a:graphicData uri="http://schemas.openxmlformats.org/presentationml/2006/ole">
            <mc:AlternateContent xmlns:mc="http://schemas.openxmlformats.org/markup-compatibility/2006">
              <mc:Choice xmlns:v="urn:schemas-microsoft-com:vml" Requires="v">
                <p:oleObj spid="_x0000_s31786" name="Equation" r:id="rId5" imgW="1815840" imgH="444240" progId="Equation.DSMT4">
                  <p:embed/>
                </p:oleObj>
              </mc:Choice>
              <mc:Fallback>
                <p:oleObj name="Equation" r:id="rId5" imgW="1815840" imgH="444240" progId="Equation.DSMT4">
                  <p:embed/>
                  <p:pic>
                    <p:nvPicPr>
                      <p:cNvPr id="497668" name="Object 4"/>
                      <p:cNvPicPr>
                        <a:picLocks noChangeAspect="1" noChangeArrowheads="1"/>
                      </p:cNvPicPr>
                      <p:nvPr/>
                    </p:nvPicPr>
                    <p:blipFill>
                      <a:blip r:embed="rId6"/>
                      <a:srcRect/>
                      <a:stretch>
                        <a:fillRect/>
                      </a:stretch>
                    </p:blipFill>
                    <p:spPr bwMode="auto">
                      <a:xfrm>
                        <a:off x="4283968" y="1779662"/>
                        <a:ext cx="3916350" cy="864096"/>
                      </a:xfrm>
                      <a:prstGeom prst="rect">
                        <a:avLst/>
                      </a:prstGeom>
                      <a:noFill/>
                      <a:ln>
                        <a:noFill/>
                      </a:ln>
                      <a:extLst/>
                    </p:spPr>
                  </p:pic>
                </p:oleObj>
              </mc:Fallback>
            </mc:AlternateContent>
          </a:graphicData>
        </a:graphic>
      </p:graphicFrame>
      <p:sp>
        <p:nvSpPr>
          <p:cNvPr id="497669" name="Rectangle 5"/>
          <p:cNvSpPr>
            <a:spLocks noChangeArrowheads="1"/>
          </p:cNvSpPr>
          <p:nvPr/>
        </p:nvSpPr>
        <p:spPr bwMode="auto">
          <a:xfrm>
            <a:off x="565411" y="3052716"/>
            <a:ext cx="21943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000" b="1" dirty="0">
                <a:solidFill>
                  <a:srgbClr val="000000"/>
                </a:solidFill>
                <a:latin typeface="Times New Roman" panose="02020603050405020304" pitchFamily="18" charset="0"/>
                <a:cs typeface="Times New Roman" panose="02020603050405020304" pitchFamily="18" charset="0"/>
              </a:rPr>
              <a:t>于是          </a:t>
            </a:r>
          </a:p>
        </p:txBody>
      </p:sp>
      <p:graphicFrame>
        <p:nvGraphicFramePr>
          <p:cNvPr id="497670" name="Object 6"/>
          <p:cNvGraphicFramePr>
            <a:graphicFrameLocks noChangeAspect="1"/>
          </p:cNvGraphicFramePr>
          <p:nvPr>
            <p:extLst>
              <p:ext uri="{D42A27DB-BD31-4B8C-83A1-F6EECF244321}">
                <p14:modId xmlns:p14="http://schemas.microsoft.com/office/powerpoint/2010/main" val="1776291211"/>
              </p:ext>
            </p:extLst>
          </p:nvPr>
        </p:nvGraphicFramePr>
        <p:xfrm>
          <a:off x="1331640" y="3291830"/>
          <a:ext cx="6622271" cy="936104"/>
        </p:xfrm>
        <a:graphic>
          <a:graphicData uri="http://schemas.openxmlformats.org/presentationml/2006/ole">
            <mc:AlternateContent xmlns:mc="http://schemas.openxmlformats.org/markup-compatibility/2006">
              <mc:Choice xmlns:v="urn:schemas-microsoft-com:vml" Requires="v">
                <p:oleObj spid="_x0000_s31787" name="Equation" r:id="rId7" imgW="3593880" imgH="495000" progId="Equation.DSMT4">
                  <p:embed/>
                </p:oleObj>
              </mc:Choice>
              <mc:Fallback>
                <p:oleObj name="Equation" r:id="rId7" imgW="3593880" imgH="495000" progId="Equation.DSMT4">
                  <p:embed/>
                  <p:pic>
                    <p:nvPicPr>
                      <p:cNvPr id="497670" name="Object 6"/>
                      <p:cNvPicPr>
                        <a:picLocks noChangeAspect="1" noChangeArrowheads="1"/>
                      </p:cNvPicPr>
                      <p:nvPr/>
                    </p:nvPicPr>
                    <p:blipFill>
                      <a:blip r:embed="rId8"/>
                      <a:srcRect/>
                      <a:stretch>
                        <a:fillRect/>
                      </a:stretch>
                    </p:blipFill>
                    <p:spPr bwMode="auto">
                      <a:xfrm>
                        <a:off x="1331640" y="3291830"/>
                        <a:ext cx="6622271" cy="9361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6216049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7666"/>
                                        </p:tgtEl>
                                        <p:attrNameLst>
                                          <p:attrName>style.visibility</p:attrName>
                                        </p:attrNameLst>
                                      </p:cBhvr>
                                      <p:to>
                                        <p:strVal val="visible"/>
                                      </p:to>
                                    </p:set>
                                    <p:animEffect transition="in" filter="wipe(up)">
                                      <p:cBhvr>
                                        <p:cTn id="7" dur="2000"/>
                                        <p:tgtEl>
                                          <p:spTgt spid="497666"/>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497667"/>
                                        </p:tgtEl>
                                        <p:attrNameLst>
                                          <p:attrName>style.visibility</p:attrName>
                                        </p:attrNameLst>
                                      </p:cBhvr>
                                      <p:to>
                                        <p:strVal val="visible"/>
                                      </p:to>
                                    </p:set>
                                    <p:animEffect transition="in" filter="wipe(up)">
                                      <p:cBhvr>
                                        <p:cTn id="11" dur="2000"/>
                                        <p:tgtEl>
                                          <p:spTgt spid="4976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97668"/>
                                        </p:tgtEl>
                                        <p:attrNameLst>
                                          <p:attrName>style.visibility</p:attrName>
                                        </p:attrNameLst>
                                      </p:cBhvr>
                                      <p:to>
                                        <p:strVal val="visible"/>
                                      </p:to>
                                    </p:set>
                                    <p:animEffect transition="in" filter="wipe(up)">
                                      <p:cBhvr>
                                        <p:cTn id="16" dur="2000"/>
                                        <p:tgtEl>
                                          <p:spTgt spid="4976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97669"/>
                                        </p:tgtEl>
                                        <p:attrNameLst>
                                          <p:attrName>style.visibility</p:attrName>
                                        </p:attrNameLst>
                                      </p:cBhvr>
                                      <p:to>
                                        <p:strVal val="visible"/>
                                      </p:to>
                                    </p:set>
                                    <p:animEffect transition="in" filter="wipe(up)">
                                      <p:cBhvr>
                                        <p:cTn id="21" dur="2000"/>
                                        <p:tgtEl>
                                          <p:spTgt spid="497669"/>
                                        </p:tgtEl>
                                      </p:cBhvr>
                                    </p:animEffect>
                                  </p:childTnLst>
                                </p:cTn>
                              </p:par>
                            </p:childTnLst>
                          </p:cTn>
                        </p:par>
                        <p:par>
                          <p:cTn id="22" fill="hold" nodeType="afterGroup">
                            <p:stCondLst>
                              <p:cond delay="2000"/>
                            </p:stCondLst>
                            <p:childTnLst>
                              <p:par>
                                <p:cTn id="23" presetID="22" presetClass="entr" presetSubtype="1" fill="hold" nodeType="afterEffect">
                                  <p:stCondLst>
                                    <p:cond delay="0"/>
                                  </p:stCondLst>
                                  <p:childTnLst>
                                    <p:set>
                                      <p:cBhvr>
                                        <p:cTn id="24" dur="1" fill="hold">
                                          <p:stCondLst>
                                            <p:cond delay="0"/>
                                          </p:stCondLst>
                                        </p:cTn>
                                        <p:tgtEl>
                                          <p:spTgt spid="497670"/>
                                        </p:tgtEl>
                                        <p:attrNameLst>
                                          <p:attrName>style.visibility</p:attrName>
                                        </p:attrNameLst>
                                      </p:cBhvr>
                                      <p:to>
                                        <p:strVal val="visible"/>
                                      </p:to>
                                    </p:set>
                                    <p:animEffect transition="in" filter="wipe(up)">
                                      <p:cBhvr>
                                        <p:cTn id="25" dur="2000"/>
                                        <p:tgtEl>
                                          <p:spTgt spid="49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p:bldP spid="4976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txBox="1"/>
          <p:nvPr/>
        </p:nvSpPr>
        <p:spPr>
          <a:xfrm>
            <a:off x="611560" y="483518"/>
            <a:ext cx="1296144"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小</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endParaRPr lang="en-GB" altLang="zh-CN" sz="2400" b="1" dirty="0">
              <a:solidFill>
                <a:srgbClr val="005DA2"/>
              </a:solidFill>
              <a:latin typeface="微软雅黑" panose="020B0503020204020204" pitchFamily="34" charset="-122"/>
              <a:ea typeface="微软雅黑" panose="020B0503020204020204" pitchFamily="34" charset="-122"/>
            </a:endParaRPr>
          </a:p>
        </p:txBody>
      </p:sp>
      <p:sp>
        <p:nvSpPr>
          <p:cNvPr id="14" name="Oval 4">
            <a:extLst>
              <a:ext uri="{FF2B5EF4-FFF2-40B4-BE49-F238E27FC236}">
                <a16:creationId xmlns:a16="http://schemas.microsoft.com/office/drawing/2014/main" id="{E581F079-AEEE-4C35-AAA2-3C7008FD6C67}"/>
              </a:ext>
            </a:extLst>
          </p:cNvPr>
          <p:cNvSpPr/>
          <p:nvPr/>
        </p:nvSpPr>
        <p:spPr>
          <a:xfrm>
            <a:off x="1331640" y="1533974"/>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15" name="Oval 19">
            <a:extLst>
              <a:ext uri="{FF2B5EF4-FFF2-40B4-BE49-F238E27FC236}">
                <a16:creationId xmlns:a16="http://schemas.microsoft.com/office/drawing/2014/main" id="{21185890-1109-48FE-85AE-DDBBE4A516DE}"/>
              </a:ext>
            </a:extLst>
          </p:cNvPr>
          <p:cNvSpPr/>
          <p:nvPr/>
        </p:nvSpPr>
        <p:spPr>
          <a:xfrm>
            <a:off x="1338632" y="2600443"/>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16"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276524" y="2676810"/>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7BA411AC-3D76-4AFF-B1F3-442824A7FC2E}"/>
              </a:ext>
            </a:extLst>
          </p:cNvPr>
          <p:cNvSpPr/>
          <p:nvPr/>
        </p:nvSpPr>
        <p:spPr>
          <a:xfrm>
            <a:off x="2175901" y="1576365"/>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pic>
        <p:nvPicPr>
          <p:cNvPr id="18"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5148064" y="1457515"/>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a:extLst>
              <a:ext uri="{FF2B5EF4-FFF2-40B4-BE49-F238E27FC236}">
                <a16:creationId xmlns:a16="http://schemas.microsoft.com/office/drawing/2014/main" id="{125E5E0D-871A-4258-A07B-661989AA4EE9}"/>
              </a:ext>
            </a:extLst>
          </p:cNvPr>
          <p:cNvSpPr txBox="1"/>
          <p:nvPr/>
        </p:nvSpPr>
        <p:spPr>
          <a:xfrm>
            <a:off x="5148064" y="2067694"/>
            <a:ext cx="2592288" cy="1511952"/>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电流回路的电感</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磁耦合电路分析</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磁场储能与储能回路受力</a:t>
            </a:r>
          </a:p>
        </p:txBody>
      </p:sp>
      <p:sp>
        <p:nvSpPr>
          <p:cNvPr id="20" name="文本框 19"/>
          <p:cNvSpPr txBox="1"/>
          <p:nvPr/>
        </p:nvSpPr>
        <p:spPr>
          <a:xfrm>
            <a:off x="6804248" y="1923462"/>
            <a:ext cx="1296144" cy="830997"/>
          </a:xfrm>
          <a:prstGeom prst="rect">
            <a:avLst/>
          </a:prstGeom>
          <a:noFill/>
        </p:spPr>
        <p:txBody>
          <a:bodyPr wrap="square" rtlCol="0">
            <a:spAutoFit/>
          </a:bodyPr>
          <a:lstStyle/>
          <a:p>
            <a:r>
              <a:rPr lang="zh-CN" altLang="en-US" sz="1600" b="1" dirty="0" smtClean="0">
                <a:solidFill>
                  <a:srgbClr val="0070C0"/>
                </a:solidFill>
              </a:rPr>
              <a:t>磁链与电感</a:t>
            </a:r>
            <a:endParaRPr lang="en-US" altLang="zh-CN" sz="1600" b="1" dirty="0" smtClean="0">
              <a:solidFill>
                <a:srgbClr val="0070C0"/>
              </a:solidFill>
            </a:endParaRPr>
          </a:p>
          <a:p>
            <a:r>
              <a:rPr lang="zh-CN" altLang="en-US" sz="1600" b="1" dirty="0" smtClean="0">
                <a:solidFill>
                  <a:srgbClr val="0070C0"/>
                </a:solidFill>
              </a:rPr>
              <a:t>自感</a:t>
            </a:r>
            <a:endParaRPr lang="en-US" altLang="zh-CN" sz="1600" b="1" dirty="0" smtClean="0">
              <a:solidFill>
                <a:srgbClr val="0070C0"/>
              </a:solidFill>
            </a:endParaRPr>
          </a:p>
          <a:p>
            <a:r>
              <a:rPr lang="zh-CN" altLang="en-US" sz="1600" b="1" dirty="0">
                <a:solidFill>
                  <a:srgbClr val="0070C0"/>
                </a:solidFill>
              </a:rPr>
              <a:t>互感</a:t>
            </a:r>
          </a:p>
        </p:txBody>
      </p:sp>
      <p:pic>
        <p:nvPicPr>
          <p:cNvPr id="21"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56376" y="1858726"/>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56376" y="2146758"/>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56376" y="2390289"/>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771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467544" y="490790"/>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2.1.3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恒定磁场求解与应用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Oval 4">
            <a:extLst>
              <a:ext uri="{FF2B5EF4-FFF2-40B4-BE49-F238E27FC236}">
                <a16:creationId xmlns:a16="http://schemas.microsoft.com/office/drawing/2014/main" id="{E581F079-AEEE-4C35-AAA2-3C7008FD6C67}"/>
              </a:ext>
            </a:extLst>
          </p:cNvPr>
          <p:cNvSpPr/>
          <p:nvPr/>
        </p:nvSpPr>
        <p:spPr>
          <a:xfrm>
            <a:off x="1351475" y="1593255"/>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24" name="Oval 19">
            <a:extLst>
              <a:ext uri="{FF2B5EF4-FFF2-40B4-BE49-F238E27FC236}">
                <a16:creationId xmlns:a16="http://schemas.microsoft.com/office/drawing/2014/main" id="{21185890-1109-48FE-85AE-DDBBE4A516DE}"/>
              </a:ext>
            </a:extLst>
          </p:cNvPr>
          <p:cNvSpPr/>
          <p:nvPr/>
        </p:nvSpPr>
        <p:spPr>
          <a:xfrm>
            <a:off x="1358467" y="2659724"/>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25"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296359" y="2736091"/>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7BA411AC-3D76-4AFF-B1F3-442824A7FC2E}"/>
              </a:ext>
            </a:extLst>
          </p:cNvPr>
          <p:cNvSpPr/>
          <p:nvPr/>
        </p:nvSpPr>
        <p:spPr>
          <a:xfrm>
            <a:off x="2195736" y="1635646"/>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pic>
        <p:nvPicPr>
          <p:cNvPr id="27"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5167899" y="151679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a:extLst>
              <a:ext uri="{FF2B5EF4-FFF2-40B4-BE49-F238E27FC236}">
                <a16:creationId xmlns:a16="http://schemas.microsoft.com/office/drawing/2014/main" id="{125E5E0D-871A-4258-A07B-661989AA4EE9}"/>
              </a:ext>
            </a:extLst>
          </p:cNvPr>
          <p:cNvSpPr txBox="1"/>
          <p:nvPr/>
        </p:nvSpPr>
        <p:spPr>
          <a:xfrm>
            <a:off x="5167899" y="2126975"/>
            <a:ext cx="2592288" cy="1511952"/>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电流回路的电感</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磁耦合电路分析</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磁场储能与储能回路受力</a:t>
            </a:r>
          </a:p>
        </p:txBody>
      </p:sp>
      <p:sp>
        <p:nvSpPr>
          <p:cNvPr id="29" name="文本框 28"/>
          <p:cNvSpPr txBox="1"/>
          <p:nvPr/>
        </p:nvSpPr>
        <p:spPr>
          <a:xfrm>
            <a:off x="6824083" y="1982743"/>
            <a:ext cx="1296144" cy="830997"/>
          </a:xfrm>
          <a:prstGeom prst="rect">
            <a:avLst/>
          </a:prstGeom>
          <a:noFill/>
        </p:spPr>
        <p:txBody>
          <a:bodyPr wrap="square" rtlCol="0">
            <a:spAutoFit/>
          </a:bodyPr>
          <a:lstStyle/>
          <a:p>
            <a:r>
              <a:rPr lang="zh-CN" altLang="en-US" sz="1600" b="1" dirty="0" smtClean="0">
                <a:solidFill>
                  <a:srgbClr val="0070C0"/>
                </a:solidFill>
              </a:rPr>
              <a:t>磁链与电感</a:t>
            </a:r>
            <a:endParaRPr lang="en-US" altLang="zh-CN" sz="1600" b="1" dirty="0" smtClean="0">
              <a:solidFill>
                <a:srgbClr val="0070C0"/>
              </a:solidFill>
            </a:endParaRPr>
          </a:p>
          <a:p>
            <a:r>
              <a:rPr lang="zh-CN" altLang="en-US" sz="1600" b="1" dirty="0" smtClean="0">
                <a:solidFill>
                  <a:srgbClr val="0070C0"/>
                </a:solidFill>
              </a:rPr>
              <a:t>自感</a:t>
            </a:r>
            <a:endParaRPr lang="en-US" altLang="zh-CN" sz="1600" b="1" dirty="0" smtClean="0">
              <a:solidFill>
                <a:srgbClr val="0070C0"/>
              </a:solidFill>
            </a:endParaRPr>
          </a:p>
          <a:p>
            <a:r>
              <a:rPr lang="zh-CN" altLang="en-US" sz="1600" b="1" dirty="0">
                <a:solidFill>
                  <a:srgbClr val="0070C0"/>
                </a:solidFill>
              </a:rPr>
              <a:t>互感</a:t>
            </a:r>
          </a:p>
        </p:txBody>
      </p:sp>
      <p:pic>
        <p:nvPicPr>
          <p:cNvPr id="30"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76211" y="1918007"/>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76211" y="2139702"/>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2" descr="u=2454598576,2208575018&amp;fm=26&amp;gp=0"/>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8028384" y="2427734"/>
            <a:ext cx="259202" cy="36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819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267494"/>
            <a:ext cx="5616624" cy="63767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spcBef>
                <a:spcPts val="0"/>
              </a:spcBef>
              <a:buClrTx/>
              <a:buNone/>
              <a:defRPr/>
            </a:pPr>
            <a:r>
              <a:rPr lang="zh-CN" altLang="en-US" sz="2800" dirty="0">
                <a:solidFill>
                  <a:srgbClr val="000000"/>
                </a:solidFill>
                <a:latin typeface="+mn-ea"/>
                <a:ea typeface="+mn-ea"/>
              </a:rPr>
              <a:t>二、</a:t>
            </a:r>
            <a:r>
              <a:rPr lang="zh-CN" altLang="en-US" sz="2800" dirty="0">
                <a:solidFill>
                  <a:srgbClr val="000000"/>
                </a:solidFill>
                <a:latin typeface="+mn-ea"/>
              </a:rPr>
              <a:t>恒定磁场典型应用</a:t>
            </a:r>
            <a:endParaRPr lang="zh-CN" altLang="en-US" sz="2800" dirty="0">
              <a:solidFill>
                <a:srgbClr val="000000"/>
              </a:solidFill>
              <a:latin typeface="+mn-ea"/>
              <a:ea typeface="+mn-ea"/>
            </a:endParaRPr>
          </a:p>
        </p:txBody>
      </p:sp>
      <p:sp>
        <p:nvSpPr>
          <p:cNvPr id="3" name="矩形 2"/>
          <p:cNvSpPr/>
          <p:nvPr/>
        </p:nvSpPr>
        <p:spPr>
          <a:xfrm>
            <a:off x="1259632" y="1667640"/>
            <a:ext cx="4717032" cy="461665"/>
          </a:xfrm>
          <a:prstGeom prst="rect">
            <a:avLst/>
          </a:prstGeom>
        </p:spPr>
        <p:txBody>
          <a:bodyPr wrap="square">
            <a:spAutoFit/>
          </a:bodyPr>
          <a:lstStyle/>
          <a:p>
            <a:pPr marL="457200" indent="-457200">
              <a:buClr>
                <a:schemeClr val="accent1"/>
              </a:buClr>
              <a:buFont typeface="+mj-ea"/>
              <a:buAutoNum type="circleNumDbPlain" startAt="3"/>
            </a:pPr>
            <a:r>
              <a:rPr lang="zh-CN" altLang="en-US" sz="2400" b="1" dirty="0" smtClean="0">
                <a:latin typeface="Times New Roman" panose="02020603050405020304" pitchFamily="18" charset="0"/>
                <a:cs typeface="Times New Roman" panose="02020603050405020304" pitchFamily="18" charset="0"/>
              </a:rPr>
              <a:t>互感：</a:t>
            </a:r>
            <a:endParaRPr lang="zh-CN" altLang="en-US" sz="2400"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4AB3F151-6152-4598-88E2-B381FEFA55EE}"/>
              </a:ext>
            </a:extLst>
          </p:cNvPr>
          <p:cNvSpPr/>
          <p:nvPr/>
        </p:nvSpPr>
        <p:spPr>
          <a:xfrm>
            <a:off x="885463" y="1049185"/>
            <a:ext cx="2696572" cy="461665"/>
          </a:xfrm>
          <a:prstGeom prst="rect">
            <a:avLst/>
          </a:prstGeom>
        </p:spPr>
        <p:txBody>
          <a:bodyPr wrap="none">
            <a:spAutoFit/>
          </a:bodyPr>
          <a:lstStyle/>
          <a:p>
            <a:pPr marL="342900" indent="-342900">
              <a:buClr>
                <a:srgbClr val="0070C0"/>
              </a:buClr>
              <a:buFont typeface="Wingdings" panose="05000000000000000000" pitchFamily="2" charset="2"/>
              <a:buChar char="l"/>
            </a:pPr>
            <a:r>
              <a:rPr lang="zh-CN" altLang="en-US" sz="2400" b="1" dirty="0">
                <a:cs typeface="Times New Roman" panose="02020603050405020304" pitchFamily="18" charset="0"/>
              </a:rPr>
              <a:t>电流回路的电感</a:t>
            </a:r>
          </a:p>
        </p:txBody>
      </p:sp>
      <p:sp>
        <p:nvSpPr>
          <p:cNvPr id="12" name="矩形 11">
            <a:extLst>
              <a:ext uri="{FF2B5EF4-FFF2-40B4-BE49-F238E27FC236}">
                <a16:creationId xmlns:a16="http://schemas.microsoft.com/office/drawing/2014/main" id="{78989083-8D25-46CC-AA86-049D76C4FB13}"/>
              </a:ext>
            </a:extLst>
          </p:cNvPr>
          <p:cNvSpPr/>
          <p:nvPr/>
        </p:nvSpPr>
        <p:spPr>
          <a:xfrm>
            <a:off x="2771800" y="1596235"/>
            <a:ext cx="6264696" cy="1551579"/>
          </a:xfrm>
          <a:prstGeom prst="rect">
            <a:avLst/>
          </a:prstGeom>
        </p:spPr>
        <p:txBody>
          <a:bodyPr wrap="square">
            <a:spAutoFit/>
          </a:bodyPr>
          <a:lstStyle/>
          <a:p>
            <a:pPr>
              <a:lnSpc>
                <a:spcPct val="150000"/>
              </a:lnSpc>
              <a:buClr>
                <a:schemeClr val="accent1"/>
              </a:buClr>
            </a:pPr>
            <a:r>
              <a:rPr lang="zh-CN" altLang="en-US" sz="2200" b="1" dirty="0">
                <a:latin typeface="Times New Roman" panose="02020603050405020304" pitchFamily="18" charset="0"/>
                <a:cs typeface="Times New Roman" panose="02020603050405020304" pitchFamily="18" charset="0"/>
              </a:rPr>
              <a:t>指存在于一个独立</a:t>
            </a:r>
            <a:r>
              <a:rPr lang="zh-CN" altLang="en-US" sz="2200" b="1" dirty="0" smtClean="0">
                <a:latin typeface="Times New Roman" panose="02020603050405020304" pitchFamily="18" charset="0"/>
                <a:cs typeface="Times New Roman" panose="02020603050405020304" pitchFamily="18" charset="0"/>
              </a:rPr>
              <a:t>回路</a:t>
            </a:r>
            <a:r>
              <a:rPr lang="en-US" altLang="zh-CN" sz="2200" b="1" i="1" dirty="0" err="1" smtClean="0">
                <a:latin typeface="Times New Roman" panose="02020603050405020304" pitchFamily="18" charset="0"/>
                <a:cs typeface="Times New Roman" panose="02020603050405020304" pitchFamily="18" charset="0"/>
              </a:rPr>
              <a:t>C</a:t>
            </a:r>
            <a:r>
              <a:rPr lang="en-US" altLang="zh-CN" sz="2200" b="1" i="1" baseline="-25000" dirty="0" err="1" smtClean="0">
                <a:latin typeface="Times New Roman" panose="02020603050405020304" pitchFamily="18" charset="0"/>
                <a:cs typeface="Times New Roman" panose="02020603050405020304" pitchFamily="18" charset="0"/>
              </a:rPr>
              <a:t>k</a:t>
            </a:r>
            <a:r>
              <a:rPr lang="zh-CN" altLang="en-US" sz="2200" b="1" dirty="0" smtClean="0">
                <a:latin typeface="Times New Roman" panose="02020603050405020304" pitchFamily="18" charset="0"/>
                <a:cs typeface="Times New Roman" panose="02020603050405020304" pitchFamily="18" charset="0"/>
              </a:rPr>
              <a:t>中</a:t>
            </a:r>
            <a:r>
              <a:rPr lang="zh-CN" altLang="en-US" sz="2200" b="1" dirty="0">
                <a:latin typeface="Times New Roman" panose="02020603050405020304" pitchFamily="18" charset="0"/>
                <a:cs typeface="Times New Roman" panose="02020603050405020304" pitchFamily="18" charset="0"/>
              </a:rPr>
              <a:t>的回路注入</a:t>
            </a:r>
            <a:r>
              <a:rPr lang="zh-CN" altLang="en-US" sz="2200" b="1" dirty="0" smtClean="0">
                <a:latin typeface="Times New Roman" panose="02020603050405020304" pitchFamily="18" charset="0"/>
                <a:cs typeface="Times New Roman" panose="02020603050405020304" pitchFamily="18" charset="0"/>
              </a:rPr>
              <a:t>电流</a:t>
            </a:r>
            <a:r>
              <a:rPr lang="en-US" altLang="zh-CN" sz="2200" b="1" i="1" dirty="0" err="1" smtClean="0">
                <a:latin typeface="Times New Roman" panose="02020603050405020304" pitchFamily="18" charset="0"/>
                <a:cs typeface="Times New Roman" panose="02020603050405020304" pitchFamily="18" charset="0"/>
              </a:rPr>
              <a:t>I</a:t>
            </a:r>
            <a:r>
              <a:rPr lang="en-US" altLang="zh-CN" sz="2200" b="1" i="1" baseline="-25000" dirty="0" err="1" smtClean="0">
                <a:latin typeface="Times New Roman" panose="02020603050405020304" pitchFamily="18" charset="0"/>
                <a:cs typeface="Times New Roman" panose="02020603050405020304" pitchFamily="18" charset="0"/>
              </a:rPr>
              <a:t>k</a:t>
            </a:r>
            <a:r>
              <a:rPr lang="zh-CN" altLang="en-US" sz="2200" b="1" dirty="0" smtClean="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在另一个独立</a:t>
            </a:r>
            <a:r>
              <a:rPr lang="zh-CN" altLang="en-US" sz="2200" b="1" dirty="0" smtClean="0">
                <a:latin typeface="Times New Roman" panose="02020603050405020304" pitchFamily="18" charset="0"/>
                <a:cs typeface="Times New Roman" panose="02020603050405020304" pitchFamily="18" charset="0"/>
              </a:rPr>
              <a:t>回路</a:t>
            </a:r>
            <a:r>
              <a:rPr lang="en-US" altLang="zh-CN" sz="2200" b="1" i="1" dirty="0" err="1" smtClean="0">
                <a:latin typeface="Times New Roman" panose="02020603050405020304" pitchFamily="18" charset="0"/>
                <a:cs typeface="Times New Roman" panose="02020603050405020304" pitchFamily="18" charset="0"/>
              </a:rPr>
              <a:t>C</a:t>
            </a:r>
            <a:r>
              <a:rPr lang="en-US" altLang="zh-CN" sz="2200" b="1" i="1" baseline="-25000" dirty="0" err="1">
                <a:latin typeface="Times New Roman" panose="02020603050405020304" pitchFamily="18" charset="0"/>
                <a:cs typeface="Times New Roman" panose="02020603050405020304" pitchFamily="18" charset="0"/>
              </a:rPr>
              <a:t>j</a:t>
            </a:r>
            <a:r>
              <a:rPr lang="zh-CN" altLang="en-US" sz="2200" b="1" dirty="0" smtClean="0">
                <a:latin typeface="Times New Roman" panose="02020603050405020304" pitchFamily="18" charset="0"/>
                <a:cs typeface="Times New Roman" panose="02020603050405020304" pitchFamily="18" charset="0"/>
              </a:rPr>
              <a:t>中</a:t>
            </a:r>
            <a:r>
              <a:rPr lang="zh-CN" altLang="en-US" sz="2200" b="1" dirty="0">
                <a:latin typeface="Times New Roman" panose="02020603050405020304" pitchFamily="18" charset="0"/>
                <a:cs typeface="Times New Roman" panose="02020603050405020304" pitchFamily="18" charset="0"/>
              </a:rPr>
              <a:t>产生的</a:t>
            </a:r>
            <a:r>
              <a:rPr lang="zh-CN" altLang="en-US" sz="2200" b="1" dirty="0" smtClean="0">
                <a:latin typeface="Times New Roman" panose="02020603050405020304" pitchFamily="18" charset="0"/>
                <a:cs typeface="Times New Roman" panose="02020603050405020304" pitchFamily="18" charset="0"/>
              </a:rPr>
              <a:t>磁链</a:t>
            </a:r>
            <a:r>
              <a:rPr kumimoji="1" lang="zh-CN" altLang="en-US" sz="2200"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200" b="1" baseline="-250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jk</a:t>
            </a:r>
            <a:r>
              <a:rPr lang="zh-CN" altLang="en-US" sz="2200" b="1" dirty="0" smtClean="0">
                <a:latin typeface="Times New Roman" panose="02020603050405020304" pitchFamily="18" charset="0"/>
                <a:cs typeface="Times New Roman" panose="02020603050405020304" pitchFamily="18" charset="0"/>
              </a:rPr>
              <a:t>与</a:t>
            </a:r>
            <a:r>
              <a:rPr lang="zh-CN" altLang="en-US" sz="2200" b="1" dirty="0">
                <a:latin typeface="Times New Roman" panose="02020603050405020304" pitchFamily="18" charset="0"/>
                <a:cs typeface="Times New Roman" panose="02020603050405020304" pitchFamily="18" charset="0"/>
              </a:rPr>
              <a:t>该注入</a:t>
            </a:r>
            <a:r>
              <a:rPr lang="zh-CN" altLang="en-US" sz="2200" b="1" dirty="0" smtClean="0">
                <a:latin typeface="Times New Roman" panose="02020603050405020304" pitchFamily="18" charset="0"/>
                <a:cs typeface="Times New Roman" panose="02020603050405020304" pitchFamily="18" charset="0"/>
              </a:rPr>
              <a:t>电流</a:t>
            </a:r>
            <a:r>
              <a:rPr lang="en-US" altLang="zh-CN" sz="2200" b="1" i="1" dirty="0" err="1">
                <a:latin typeface="Times New Roman" panose="02020603050405020304" pitchFamily="18" charset="0"/>
                <a:cs typeface="Times New Roman" panose="02020603050405020304" pitchFamily="18" charset="0"/>
              </a:rPr>
              <a:t>I</a:t>
            </a:r>
            <a:r>
              <a:rPr lang="en-US" altLang="zh-CN" sz="2200" b="1" i="1" baseline="-25000" dirty="0" err="1">
                <a:latin typeface="Times New Roman" panose="02020603050405020304" pitchFamily="18" charset="0"/>
                <a:cs typeface="Times New Roman" panose="02020603050405020304" pitchFamily="18" charset="0"/>
              </a:rPr>
              <a:t>k</a:t>
            </a:r>
            <a:r>
              <a:rPr lang="zh-CN" altLang="en-US" sz="2200" b="1" dirty="0" smtClean="0">
                <a:latin typeface="Times New Roman" panose="02020603050405020304" pitchFamily="18" charset="0"/>
                <a:cs typeface="Times New Roman" panose="02020603050405020304" pitchFamily="18" charset="0"/>
              </a:rPr>
              <a:t>比值</a:t>
            </a:r>
            <a:r>
              <a:rPr lang="zh-CN" altLang="en-US" sz="2200" b="1" dirty="0">
                <a:latin typeface="Times New Roman" panose="02020603050405020304" pitchFamily="18" charset="0"/>
                <a:cs typeface="Times New Roman" panose="02020603050405020304" pitchFamily="18" charset="0"/>
              </a:rPr>
              <a:t>所确定的</a:t>
            </a:r>
            <a:r>
              <a:rPr lang="zh-CN" altLang="en-US" sz="2200" b="1" dirty="0" smtClean="0">
                <a:latin typeface="Times New Roman" panose="02020603050405020304" pitchFamily="18" charset="0"/>
                <a:cs typeface="Times New Roman" panose="02020603050405020304" pitchFamily="18" charset="0"/>
              </a:rPr>
              <a:t>电感。</a:t>
            </a:r>
            <a:endParaRPr lang="en-US" altLang="zh-CN" sz="2200" b="1" dirty="0">
              <a:latin typeface="Times New Roman" panose="02020603050405020304" pitchFamily="18" charset="0"/>
              <a:cs typeface="Times New Roman" panose="02020603050405020304" pitchFamily="18" charset="0"/>
            </a:endParaRPr>
          </a:p>
        </p:txBody>
      </p:sp>
      <p:grpSp>
        <p:nvGrpSpPr>
          <p:cNvPr id="34" name="组合 33"/>
          <p:cNvGrpSpPr/>
          <p:nvPr/>
        </p:nvGrpSpPr>
        <p:grpSpPr>
          <a:xfrm>
            <a:off x="179512" y="2849385"/>
            <a:ext cx="2448272" cy="1511735"/>
            <a:chOff x="179512" y="2283718"/>
            <a:chExt cx="2448272" cy="1511735"/>
          </a:xfrm>
        </p:grpSpPr>
        <p:grpSp>
          <p:nvGrpSpPr>
            <p:cNvPr id="8" name="Group 6"/>
            <p:cNvGrpSpPr>
              <a:grpSpLocks/>
            </p:cNvGrpSpPr>
            <p:nvPr/>
          </p:nvGrpSpPr>
          <p:grpSpPr bwMode="auto">
            <a:xfrm>
              <a:off x="179512" y="2283718"/>
              <a:ext cx="2448272" cy="1511735"/>
              <a:chOff x="3561" y="346"/>
              <a:chExt cx="2086" cy="1083"/>
            </a:xfrm>
          </p:grpSpPr>
          <p:sp>
            <p:nvSpPr>
              <p:cNvPr id="9" name="Rectangle 7"/>
              <p:cNvSpPr>
                <a:spLocks noChangeArrowheads="1"/>
              </p:cNvSpPr>
              <p:nvPr/>
            </p:nvSpPr>
            <p:spPr bwMode="auto">
              <a:xfrm>
                <a:off x="3561" y="346"/>
                <a:ext cx="2086" cy="1083"/>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16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Freeform 8"/>
              <p:cNvSpPr>
                <a:spLocks/>
              </p:cNvSpPr>
              <p:nvPr/>
            </p:nvSpPr>
            <p:spPr bwMode="auto">
              <a:xfrm rot="1251037">
                <a:off x="3833" y="477"/>
                <a:ext cx="501" cy="829"/>
              </a:xfrm>
              <a:custGeom>
                <a:avLst/>
                <a:gdLst>
                  <a:gd name="T0" fmla="*/ 1 w 770"/>
                  <a:gd name="T1" fmla="*/ 1 h 1274"/>
                  <a:gd name="T2" fmla="*/ 1 w 770"/>
                  <a:gd name="T3" fmla="*/ 1 h 1274"/>
                  <a:gd name="T4" fmla="*/ 1 w 770"/>
                  <a:gd name="T5" fmla="*/ 1 h 1274"/>
                  <a:gd name="T6" fmla="*/ 1 w 770"/>
                  <a:gd name="T7" fmla="*/ 1 h 1274"/>
                  <a:gd name="T8" fmla="*/ 1 w 770"/>
                  <a:gd name="T9" fmla="*/ 1 h 1274"/>
                  <a:gd name="T10" fmla="*/ 1 w 770"/>
                  <a:gd name="T11" fmla="*/ 1 h 1274"/>
                  <a:gd name="T12" fmla="*/ 1 w 770"/>
                  <a:gd name="T13" fmla="*/ 1 h 1274"/>
                  <a:gd name="T14" fmla="*/ 1 w 770"/>
                  <a:gd name="T15" fmla="*/ 1 h 1274"/>
                  <a:gd name="T16" fmla="*/ 0 60000 65536"/>
                  <a:gd name="T17" fmla="*/ 0 60000 65536"/>
                  <a:gd name="T18" fmla="*/ 0 60000 65536"/>
                  <a:gd name="T19" fmla="*/ 0 60000 65536"/>
                  <a:gd name="T20" fmla="*/ 0 60000 65536"/>
                  <a:gd name="T21" fmla="*/ 0 60000 65536"/>
                  <a:gd name="T22" fmla="*/ 0 60000 65536"/>
                  <a:gd name="T23" fmla="*/ 0 60000 65536"/>
                  <a:gd name="T24" fmla="*/ 0 w 770"/>
                  <a:gd name="T25" fmla="*/ 0 h 1274"/>
                  <a:gd name="T26" fmla="*/ 770 w 770"/>
                  <a:gd name="T27" fmla="*/ 1274 h 1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0" h="1274">
                    <a:moveTo>
                      <a:pt x="35" y="546"/>
                    </a:moveTo>
                    <a:cubicBezTo>
                      <a:pt x="52" y="416"/>
                      <a:pt x="53" y="156"/>
                      <a:pt x="140" y="78"/>
                    </a:cubicBezTo>
                    <a:cubicBezTo>
                      <a:pt x="227" y="0"/>
                      <a:pt x="455" y="0"/>
                      <a:pt x="560" y="78"/>
                    </a:cubicBezTo>
                    <a:cubicBezTo>
                      <a:pt x="665" y="156"/>
                      <a:pt x="770" y="364"/>
                      <a:pt x="770" y="546"/>
                    </a:cubicBezTo>
                    <a:cubicBezTo>
                      <a:pt x="770" y="728"/>
                      <a:pt x="647" y="1066"/>
                      <a:pt x="560" y="1170"/>
                    </a:cubicBezTo>
                    <a:cubicBezTo>
                      <a:pt x="473" y="1274"/>
                      <a:pt x="333" y="1222"/>
                      <a:pt x="245" y="1170"/>
                    </a:cubicBezTo>
                    <a:cubicBezTo>
                      <a:pt x="157" y="1118"/>
                      <a:pt x="70" y="962"/>
                      <a:pt x="35" y="858"/>
                    </a:cubicBezTo>
                    <a:cubicBezTo>
                      <a:pt x="0" y="754"/>
                      <a:pt x="18" y="676"/>
                      <a:pt x="35" y="546"/>
                    </a:cubicBez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10"/>
              <p:cNvSpPr>
                <a:spLocks noChangeShapeType="1"/>
              </p:cNvSpPr>
              <p:nvPr/>
            </p:nvSpPr>
            <p:spPr bwMode="auto">
              <a:xfrm rot="-3600000">
                <a:off x="4180" y="1006"/>
                <a:ext cx="230" cy="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1"/>
              <p:cNvSpPr>
                <a:spLocks noChangeShapeType="1"/>
              </p:cNvSpPr>
              <p:nvPr/>
            </p:nvSpPr>
            <p:spPr bwMode="auto">
              <a:xfrm rot="7170631">
                <a:off x="3852" y="687"/>
                <a:ext cx="150" cy="0"/>
              </a:xfrm>
              <a:prstGeom prst="line">
                <a:avLst/>
              </a:prstGeom>
              <a:noFill/>
              <a:ln w="285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 name="Group 12"/>
              <p:cNvGrpSpPr>
                <a:grpSpLocks/>
              </p:cNvGrpSpPr>
              <p:nvPr/>
            </p:nvGrpSpPr>
            <p:grpSpPr bwMode="auto">
              <a:xfrm rot="-1267637">
                <a:off x="4785" y="527"/>
                <a:ext cx="831" cy="642"/>
                <a:chOff x="4589" y="2341"/>
                <a:chExt cx="831" cy="642"/>
              </a:xfrm>
            </p:grpSpPr>
            <p:sp>
              <p:nvSpPr>
                <p:cNvPr id="30" name="Freeform 13"/>
                <p:cNvSpPr>
                  <a:spLocks/>
                </p:cNvSpPr>
                <p:nvPr/>
              </p:nvSpPr>
              <p:spPr bwMode="auto">
                <a:xfrm>
                  <a:off x="4589" y="2341"/>
                  <a:ext cx="831" cy="642"/>
                </a:xfrm>
                <a:custGeom>
                  <a:avLst/>
                  <a:gdLst>
                    <a:gd name="T0" fmla="*/ 354 w 831"/>
                    <a:gd name="T1" fmla="*/ 606 h 642"/>
                    <a:gd name="T2" fmla="*/ 172 w 831"/>
                    <a:gd name="T3" fmla="*/ 637 h 642"/>
                    <a:gd name="T4" fmla="*/ 36 w 831"/>
                    <a:gd name="T5" fmla="*/ 571 h 642"/>
                    <a:gd name="T6" fmla="*/ 23 w 831"/>
                    <a:gd name="T7" fmla="*/ 275 h 642"/>
                    <a:gd name="T8" fmla="*/ 175 w 831"/>
                    <a:gd name="T9" fmla="*/ 75 h 642"/>
                    <a:gd name="T10" fmla="*/ 416 w 831"/>
                    <a:gd name="T11" fmla="*/ 3 h 642"/>
                    <a:gd name="T12" fmla="*/ 765 w 831"/>
                    <a:gd name="T13" fmla="*/ 93 h 642"/>
                    <a:gd name="T14" fmla="*/ 810 w 831"/>
                    <a:gd name="T15" fmla="*/ 352 h 642"/>
                    <a:gd name="T16" fmla="*/ 695 w 831"/>
                    <a:gd name="T17" fmla="*/ 435 h 642"/>
                    <a:gd name="T18" fmla="*/ 506 w 831"/>
                    <a:gd name="T19" fmla="*/ 521 h 642"/>
                    <a:gd name="T20" fmla="*/ 354 w 831"/>
                    <a:gd name="T21" fmla="*/ 606 h 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1"/>
                    <a:gd name="T34" fmla="*/ 0 h 642"/>
                    <a:gd name="T35" fmla="*/ 831 w 831"/>
                    <a:gd name="T36" fmla="*/ 642 h 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1" h="642">
                      <a:moveTo>
                        <a:pt x="354" y="606"/>
                      </a:moveTo>
                      <a:cubicBezTo>
                        <a:pt x="299" y="626"/>
                        <a:pt x="225" y="642"/>
                        <a:pt x="172" y="637"/>
                      </a:cubicBezTo>
                      <a:cubicBezTo>
                        <a:pt x="120" y="631"/>
                        <a:pt x="61" y="631"/>
                        <a:pt x="36" y="571"/>
                      </a:cubicBezTo>
                      <a:cubicBezTo>
                        <a:pt x="11" y="511"/>
                        <a:pt x="0" y="358"/>
                        <a:pt x="23" y="275"/>
                      </a:cubicBezTo>
                      <a:cubicBezTo>
                        <a:pt x="46" y="192"/>
                        <a:pt x="109" y="120"/>
                        <a:pt x="175" y="75"/>
                      </a:cubicBezTo>
                      <a:cubicBezTo>
                        <a:pt x="241" y="30"/>
                        <a:pt x="318" y="0"/>
                        <a:pt x="416" y="3"/>
                      </a:cubicBezTo>
                      <a:cubicBezTo>
                        <a:pt x="514" y="6"/>
                        <a:pt x="699" y="34"/>
                        <a:pt x="765" y="93"/>
                      </a:cubicBezTo>
                      <a:cubicBezTo>
                        <a:pt x="831" y="151"/>
                        <a:pt x="822" y="295"/>
                        <a:pt x="810" y="352"/>
                      </a:cubicBezTo>
                      <a:cubicBezTo>
                        <a:pt x="798" y="409"/>
                        <a:pt x="745" y="407"/>
                        <a:pt x="695" y="435"/>
                      </a:cubicBezTo>
                      <a:cubicBezTo>
                        <a:pt x="645" y="463"/>
                        <a:pt x="563" y="493"/>
                        <a:pt x="506" y="521"/>
                      </a:cubicBezTo>
                      <a:cubicBezTo>
                        <a:pt x="449" y="549"/>
                        <a:pt x="410" y="587"/>
                        <a:pt x="354" y="606"/>
                      </a:cubicBez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14"/>
                <p:cNvSpPr>
                  <a:spLocks noChangeShapeType="1"/>
                </p:cNvSpPr>
                <p:nvPr/>
              </p:nvSpPr>
              <p:spPr bwMode="auto">
                <a:xfrm rot="19980000" flipH="1">
                  <a:off x="5045" y="2837"/>
                  <a:ext cx="206" cy="1"/>
                </a:xfrm>
                <a:prstGeom prst="line">
                  <a:avLst/>
                </a:prstGeom>
                <a:noFill/>
                <a:ln w="285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15"/>
                <p:cNvSpPr>
                  <a:spLocks noChangeShapeType="1"/>
                </p:cNvSpPr>
                <p:nvPr/>
              </p:nvSpPr>
              <p:spPr bwMode="auto">
                <a:xfrm rot="15780000" flipV="1">
                  <a:off x="4495" y="2807"/>
                  <a:ext cx="227" cy="12"/>
                </a:xfrm>
                <a:prstGeom prst="line">
                  <a:avLst/>
                </a:prstGeom>
                <a:noFill/>
                <a:ln w="28575">
                  <a:solidFill>
                    <a:srgbClr val="FF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0" name="Rectangle 18"/>
              <p:cNvSpPr>
                <a:spLocks noChangeArrowheads="1"/>
              </p:cNvSpPr>
              <p:nvPr/>
            </p:nvSpPr>
            <p:spPr bwMode="auto">
              <a:xfrm>
                <a:off x="4281" y="468"/>
                <a:ext cx="3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1600" baseline="-25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19"/>
              <p:cNvSpPr>
                <a:spLocks noChangeArrowheads="1"/>
              </p:cNvSpPr>
              <p:nvPr/>
            </p:nvSpPr>
            <p:spPr bwMode="auto">
              <a:xfrm>
                <a:off x="4727" y="391"/>
                <a:ext cx="30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1600" i="1" baseline="-25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6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20"/>
              <p:cNvSpPr>
                <a:spLocks noChangeArrowheads="1"/>
              </p:cNvSpPr>
              <p:nvPr/>
            </p:nvSpPr>
            <p:spPr bwMode="auto">
              <a:xfrm>
                <a:off x="3652" y="527"/>
                <a:ext cx="28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600" i="1" baseline="-25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6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Rectangle 21"/>
              <p:cNvSpPr>
                <a:spLocks noChangeArrowheads="1"/>
              </p:cNvSpPr>
              <p:nvPr/>
            </p:nvSpPr>
            <p:spPr bwMode="auto">
              <a:xfrm>
                <a:off x="5330" y="936"/>
                <a:ext cx="2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60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408829549"/>
                </p:ext>
              </p:extLst>
            </p:nvPr>
          </p:nvGraphicFramePr>
          <p:xfrm>
            <a:off x="1908175" y="2643188"/>
            <a:ext cx="387350" cy="720725"/>
          </p:xfrm>
          <a:graphic>
            <a:graphicData uri="http://schemas.openxmlformats.org/presentationml/2006/ole">
              <mc:AlternateContent xmlns:mc="http://schemas.openxmlformats.org/markup-compatibility/2006">
                <mc:Choice xmlns:v="urn:schemas-microsoft-com:vml" Requires="v">
                  <p:oleObj spid="_x0000_s27704" name="Equation" r:id="rId5" imgW="266400" imgH="482400" progId="Equation.DSMT4">
                    <p:embed/>
                  </p:oleObj>
                </mc:Choice>
                <mc:Fallback>
                  <p:oleObj name="Equation" r:id="rId5" imgW="266400" imgH="482400" progId="Equation.DSMT4">
                    <p:embed/>
                    <p:pic>
                      <p:nvPicPr>
                        <p:cNvPr id="0" name="Object 6"/>
                        <p:cNvPicPr>
                          <a:picLocks noChangeAspect="1" noChangeArrowheads="1"/>
                        </p:cNvPicPr>
                        <p:nvPr/>
                      </p:nvPicPr>
                      <p:blipFill>
                        <a:blip r:embed="rId6"/>
                        <a:srcRect/>
                        <a:stretch>
                          <a:fillRect/>
                        </a:stretch>
                      </p:blipFill>
                      <p:spPr bwMode="auto">
                        <a:xfrm>
                          <a:off x="1908175" y="2643188"/>
                          <a:ext cx="387350" cy="720725"/>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246154251"/>
                </p:ext>
              </p:extLst>
            </p:nvPr>
          </p:nvGraphicFramePr>
          <p:xfrm>
            <a:off x="611188" y="2643188"/>
            <a:ext cx="387350" cy="720725"/>
          </p:xfrm>
          <a:graphic>
            <a:graphicData uri="http://schemas.openxmlformats.org/presentationml/2006/ole">
              <mc:AlternateContent xmlns:mc="http://schemas.openxmlformats.org/markup-compatibility/2006">
                <mc:Choice xmlns:v="urn:schemas-microsoft-com:vml" Requires="v">
                  <p:oleObj spid="_x0000_s27705" name="Equation" r:id="rId7" imgW="266400" imgH="482400" progId="Equation.DSMT4">
                    <p:embed/>
                  </p:oleObj>
                </mc:Choice>
                <mc:Fallback>
                  <p:oleObj name="Equation" r:id="rId7" imgW="266400" imgH="482400" progId="Equation.DSMT4">
                    <p:embed/>
                    <p:pic>
                      <p:nvPicPr>
                        <p:cNvPr id="6" name="对象 5"/>
                        <p:cNvPicPr>
                          <a:picLocks noChangeAspect="1" noChangeArrowheads="1"/>
                        </p:cNvPicPr>
                        <p:nvPr/>
                      </p:nvPicPr>
                      <p:blipFill>
                        <a:blip r:embed="rId8"/>
                        <a:srcRect/>
                        <a:stretch>
                          <a:fillRect/>
                        </a:stretch>
                      </p:blipFill>
                      <p:spPr bwMode="auto">
                        <a:xfrm>
                          <a:off x="611188" y="2643188"/>
                          <a:ext cx="387350" cy="720725"/>
                        </a:xfrm>
                        <a:prstGeom prst="rect">
                          <a:avLst/>
                        </a:prstGeom>
                        <a:noFill/>
                      </p:spPr>
                    </p:pic>
                  </p:oleObj>
                </mc:Fallback>
              </mc:AlternateContent>
            </a:graphicData>
          </a:graphic>
        </p:graphicFrame>
      </p:grpSp>
      <p:graphicFrame>
        <p:nvGraphicFramePr>
          <p:cNvPr id="35" name="对象 34">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2342468482"/>
              </p:ext>
            </p:extLst>
          </p:nvPr>
        </p:nvGraphicFramePr>
        <p:xfrm>
          <a:off x="4499992" y="3390874"/>
          <a:ext cx="2421199" cy="909068"/>
        </p:xfrm>
        <a:graphic>
          <a:graphicData uri="http://schemas.openxmlformats.org/presentationml/2006/ole">
            <mc:AlternateContent xmlns:mc="http://schemas.openxmlformats.org/markup-compatibility/2006">
              <mc:Choice xmlns:v="urn:schemas-microsoft-com:vml" Requires="v">
                <p:oleObj spid="_x0000_s27706" name="Equation" r:id="rId9" imgW="1257120" imgH="469800" progId="Equation.DSMT4">
                  <p:embed/>
                </p:oleObj>
              </mc:Choice>
              <mc:Fallback>
                <p:oleObj name="Equation" r:id="rId9" imgW="1257120" imgH="469800" progId="Equation.DSMT4">
                  <p:embed/>
                  <p:pic>
                    <p:nvPicPr>
                      <p:cNvPr id="10" name="对象 9">
                        <a:extLst>
                          <a:ext uri="{FF2B5EF4-FFF2-40B4-BE49-F238E27FC236}">
                            <a16:creationId xmlns:a16="http://schemas.microsoft.com/office/drawing/2014/main" id="{F738B945-7F62-445A-ADCF-DD6DE5447FE5}"/>
                          </a:ext>
                        </a:extLst>
                      </p:cNvPr>
                      <p:cNvPicPr/>
                      <p:nvPr/>
                    </p:nvPicPr>
                    <p:blipFill>
                      <a:blip r:embed="rId10"/>
                      <a:stretch>
                        <a:fillRect/>
                      </a:stretch>
                    </p:blipFill>
                    <p:spPr>
                      <a:xfrm>
                        <a:off x="4499992" y="3390874"/>
                        <a:ext cx="2421199" cy="90906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98725922"/>
      </p:ext>
    </p:extLst>
  </p:cSld>
  <p:clrMapOvr>
    <a:masterClrMapping/>
  </p:clrMapOvr>
  <mc:AlternateContent xmlns:mc="http://schemas.openxmlformats.org/markup-compatibility/2006" xmlns:p14="http://schemas.microsoft.com/office/powerpoint/2010/main">
    <mc:Choice Requires="p14">
      <p:transition spd="slow" p14:dur="2000" advTm="114564"/>
    </mc:Choice>
    <mc:Fallback xmlns="">
      <p:transition spd="slow" advTm="1145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528" y="411510"/>
            <a:ext cx="2448272" cy="1511735"/>
            <a:chOff x="179512" y="2283718"/>
            <a:chExt cx="2448272" cy="1511735"/>
          </a:xfrm>
        </p:grpSpPr>
        <p:grpSp>
          <p:nvGrpSpPr>
            <p:cNvPr id="3" name="Group 6"/>
            <p:cNvGrpSpPr>
              <a:grpSpLocks/>
            </p:cNvGrpSpPr>
            <p:nvPr/>
          </p:nvGrpSpPr>
          <p:grpSpPr bwMode="auto">
            <a:xfrm>
              <a:off x="179512" y="2283718"/>
              <a:ext cx="2448272" cy="1511735"/>
              <a:chOff x="3561" y="346"/>
              <a:chExt cx="2086" cy="1083"/>
            </a:xfrm>
          </p:grpSpPr>
          <p:sp>
            <p:nvSpPr>
              <p:cNvPr id="6" name="Rectangle 7"/>
              <p:cNvSpPr>
                <a:spLocks noChangeArrowheads="1"/>
              </p:cNvSpPr>
              <p:nvPr/>
            </p:nvSpPr>
            <p:spPr bwMode="auto">
              <a:xfrm>
                <a:off x="3561" y="346"/>
                <a:ext cx="2086" cy="1083"/>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16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Freeform 8"/>
              <p:cNvSpPr>
                <a:spLocks/>
              </p:cNvSpPr>
              <p:nvPr/>
            </p:nvSpPr>
            <p:spPr bwMode="auto">
              <a:xfrm rot="1251037">
                <a:off x="3833" y="477"/>
                <a:ext cx="501" cy="829"/>
              </a:xfrm>
              <a:custGeom>
                <a:avLst/>
                <a:gdLst>
                  <a:gd name="T0" fmla="*/ 1 w 770"/>
                  <a:gd name="T1" fmla="*/ 1 h 1274"/>
                  <a:gd name="T2" fmla="*/ 1 w 770"/>
                  <a:gd name="T3" fmla="*/ 1 h 1274"/>
                  <a:gd name="T4" fmla="*/ 1 w 770"/>
                  <a:gd name="T5" fmla="*/ 1 h 1274"/>
                  <a:gd name="T6" fmla="*/ 1 w 770"/>
                  <a:gd name="T7" fmla="*/ 1 h 1274"/>
                  <a:gd name="T8" fmla="*/ 1 w 770"/>
                  <a:gd name="T9" fmla="*/ 1 h 1274"/>
                  <a:gd name="T10" fmla="*/ 1 w 770"/>
                  <a:gd name="T11" fmla="*/ 1 h 1274"/>
                  <a:gd name="T12" fmla="*/ 1 w 770"/>
                  <a:gd name="T13" fmla="*/ 1 h 1274"/>
                  <a:gd name="T14" fmla="*/ 1 w 770"/>
                  <a:gd name="T15" fmla="*/ 1 h 1274"/>
                  <a:gd name="T16" fmla="*/ 0 60000 65536"/>
                  <a:gd name="T17" fmla="*/ 0 60000 65536"/>
                  <a:gd name="T18" fmla="*/ 0 60000 65536"/>
                  <a:gd name="T19" fmla="*/ 0 60000 65536"/>
                  <a:gd name="T20" fmla="*/ 0 60000 65536"/>
                  <a:gd name="T21" fmla="*/ 0 60000 65536"/>
                  <a:gd name="T22" fmla="*/ 0 60000 65536"/>
                  <a:gd name="T23" fmla="*/ 0 60000 65536"/>
                  <a:gd name="T24" fmla="*/ 0 w 770"/>
                  <a:gd name="T25" fmla="*/ 0 h 1274"/>
                  <a:gd name="T26" fmla="*/ 770 w 770"/>
                  <a:gd name="T27" fmla="*/ 1274 h 1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0" h="1274">
                    <a:moveTo>
                      <a:pt x="35" y="546"/>
                    </a:moveTo>
                    <a:cubicBezTo>
                      <a:pt x="52" y="416"/>
                      <a:pt x="53" y="156"/>
                      <a:pt x="140" y="78"/>
                    </a:cubicBezTo>
                    <a:cubicBezTo>
                      <a:pt x="227" y="0"/>
                      <a:pt x="455" y="0"/>
                      <a:pt x="560" y="78"/>
                    </a:cubicBezTo>
                    <a:cubicBezTo>
                      <a:pt x="665" y="156"/>
                      <a:pt x="770" y="364"/>
                      <a:pt x="770" y="546"/>
                    </a:cubicBezTo>
                    <a:cubicBezTo>
                      <a:pt x="770" y="728"/>
                      <a:pt x="647" y="1066"/>
                      <a:pt x="560" y="1170"/>
                    </a:cubicBezTo>
                    <a:cubicBezTo>
                      <a:pt x="473" y="1274"/>
                      <a:pt x="333" y="1222"/>
                      <a:pt x="245" y="1170"/>
                    </a:cubicBezTo>
                    <a:cubicBezTo>
                      <a:pt x="157" y="1118"/>
                      <a:pt x="70" y="962"/>
                      <a:pt x="35" y="858"/>
                    </a:cubicBezTo>
                    <a:cubicBezTo>
                      <a:pt x="0" y="754"/>
                      <a:pt x="18" y="676"/>
                      <a:pt x="35" y="546"/>
                    </a:cubicBez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Line 10"/>
              <p:cNvSpPr>
                <a:spLocks noChangeShapeType="1"/>
              </p:cNvSpPr>
              <p:nvPr/>
            </p:nvSpPr>
            <p:spPr bwMode="auto">
              <a:xfrm rot="-3600000">
                <a:off x="4180" y="1006"/>
                <a:ext cx="230" cy="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Line 11"/>
              <p:cNvSpPr>
                <a:spLocks noChangeShapeType="1"/>
              </p:cNvSpPr>
              <p:nvPr/>
            </p:nvSpPr>
            <p:spPr bwMode="auto">
              <a:xfrm rot="7170631">
                <a:off x="3852" y="687"/>
                <a:ext cx="150" cy="0"/>
              </a:xfrm>
              <a:prstGeom prst="line">
                <a:avLst/>
              </a:prstGeom>
              <a:noFill/>
              <a:ln w="285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 name="Group 12"/>
              <p:cNvGrpSpPr>
                <a:grpSpLocks/>
              </p:cNvGrpSpPr>
              <p:nvPr/>
            </p:nvGrpSpPr>
            <p:grpSpPr bwMode="auto">
              <a:xfrm rot="-1267637">
                <a:off x="4785" y="527"/>
                <a:ext cx="831" cy="642"/>
                <a:chOff x="4589" y="2341"/>
                <a:chExt cx="831" cy="642"/>
              </a:xfrm>
            </p:grpSpPr>
            <p:sp>
              <p:nvSpPr>
                <p:cNvPr id="15" name="Freeform 13"/>
                <p:cNvSpPr>
                  <a:spLocks/>
                </p:cNvSpPr>
                <p:nvPr/>
              </p:nvSpPr>
              <p:spPr bwMode="auto">
                <a:xfrm>
                  <a:off x="4589" y="2341"/>
                  <a:ext cx="831" cy="642"/>
                </a:xfrm>
                <a:custGeom>
                  <a:avLst/>
                  <a:gdLst>
                    <a:gd name="T0" fmla="*/ 354 w 831"/>
                    <a:gd name="T1" fmla="*/ 606 h 642"/>
                    <a:gd name="T2" fmla="*/ 172 w 831"/>
                    <a:gd name="T3" fmla="*/ 637 h 642"/>
                    <a:gd name="T4" fmla="*/ 36 w 831"/>
                    <a:gd name="T5" fmla="*/ 571 h 642"/>
                    <a:gd name="T6" fmla="*/ 23 w 831"/>
                    <a:gd name="T7" fmla="*/ 275 h 642"/>
                    <a:gd name="T8" fmla="*/ 175 w 831"/>
                    <a:gd name="T9" fmla="*/ 75 h 642"/>
                    <a:gd name="T10" fmla="*/ 416 w 831"/>
                    <a:gd name="T11" fmla="*/ 3 h 642"/>
                    <a:gd name="T12" fmla="*/ 765 w 831"/>
                    <a:gd name="T13" fmla="*/ 93 h 642"/>
                    <a:gd name="T14" fmla="*/ 810 w 831"/>
                    <a:gd name="T15" fmla="*/ 352 h 642"/>
                    <a:gd name="T16" fmla="*/ 695 w 831"/>
                    <a:gd name="T17" fmla="*/ 435 h 642"/>
                    <a:gd name="T18" fmla="*/ 506 w 831"/>
                    <a:gd name="T19" fmla="*/ 521 h 642"/>
                    <a:gd name="T20" fmla="*/ 354 w 831"/>
                    <a:gd name="T21" fmla="*/ 606 h 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1"/>
                    <a:gd name="T34" fmla="*/ 0 h 642"/>
                    <a:gd name="T35" fmla="*/ 831 w 831"/>
                    <a:gd name="T36" fmla="*/ 642 h 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1" h="642">
                      <a:moveTo>
                        <a:pt x="354" y="606"/>
                      </a:moveTo>
                      <a:cubicBezTo>
                        <a:pt x="299" y="626"/>
                        <a:pt x="225" y="642"/>
                        <a:pt x="172" y="637"/>
                      </a:cubicBezTo>
                      <a:cubicBezTo>
                        <a:pt x="120" y="631"/>
                        <a:pt x="61" y="631"/>
                        <a:pt x="36" y="571"/>
                      </a:cubicBezTo>
                      <a:cubicBezTo>
                        <a:pt x="11" y="511"/>
                        <a:pt x="0" y="358"/>
                        <a:pt x="23" y="275"/>
                      </a:cubicBezTo>
                      <a:cubicBezTo>
                        <a:pt x="46" y="192"/>
                        <a:pt x="109" y="120"/>
                        <a:pt x="175" y="75"/>
                      </a:cubicBezTo>
                      <a:cubicBezTo>
                        <a:pt x="241" y="30"/>
                        <a:pt x="318" y="0"/>
                        <a:pt x="416" y="3"/>
                      </a:cubicBezTo>
                      <a:cubicBezTo>
                        <a:pt x="514" y="6"/>
                        <a:pt x="699" y="34"/>
                        <a:pt x="765" y="93"/>
                      </a:cubicBezTo>
                      <a:cubicBezTo>
                        <a:pt x="831" y="151"/>
                        <a:pt x="822" y="295"/>
                        <a:pt x="810" y="352"/>
                      </a:cubicBezTo>
                      <a:cubicBezTo>
                        <a:pt x="798" y="409"/>
                        <a:pt x="745" y="407"/>
                        <a:pt x="695" y="435"/>
                      </a:cubicBezTo>
                      <a:cubicBezTo>
                        <a:pt x="645" y="463"/>
                        <a:pt x="563" y="493"/>
                        <a:pt x="506" y="521"/>
                      </a:cubicBezTo>
                      <a:cubicBezTo>
                        <a:pt x="449" y="549"/>
                        <a:pt x="410" y="587"/>
                        <a:pt x="354" y="606"/>
                      </a:cubicBez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4"/>
                <p:cNvSpPr>
                  <a:spLocks noChangeShapeType="1"/>
                </p:cNvSpPr>
                <p:nvPr/>
              </p:nvSpPr>
              <p:spPr bwMode="auto">
                <a:xfrm rot="19980000" flipH="1">
                  <a:off x="5045" y="2837"/>
                  <a:ext cx="206" cy="1"/>
                </a:xfrm>
                <a:prstGeom prst="line">
                  <a:avLst/>
                </a:prstGeom>
                <a:noFill/>
                <a:ln w="285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5"/>
                <p:cNvSpPr>
                  <a:spLocks noChangeShapeType="1"/>
                </p:cNvSpPr>
                <p:nvPr/>
              </p:nvSpPr>
              <p:spPr bwMode="auto">
                <a:xfrm rot="15780000" flipV="1">
                  <a:off x="4495" y="2807"/>
                  <a:ext cx="227" cy="12"/>
                </a:xfrm>
                <a:prstGeom prst="line">
                  <a:avLst/>
                </a:prstGeom>
                <a:noFill/>
                <a:ln w="28575">
                  <a:solidFill>
                    <a:srgbClr val="FF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 name="Rectangle 18"/>
              <p:cNvSpPr>
                <a:spLocks noChangeArrowheads="1"/>
              </p:cNvSpPr>
              <p:nvPr/>
            </p:nvSpPr>
            <p:spPr bwMode="auto">
              <a:xfrm>
                <a:off x="4281" y="468"/>
                <a:ext cx="3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1600" baseline="-25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19"/>
              <p:cNvSpPr>
                <a:spLocks noChangeArrowheads="1"/>
              </p:cNvSpPr>
              <p:nvPr/>
            </p:nvSpPr>
            <p:spPr bwMode="auto">
              <a:xfrm>
                <a:off x="4727" y="391"/>
                <a:ext cx="30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1600" i="1" baseline="-25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6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20"/>
              <p:cNvSpPr>
                <a:spLocks noChangeArrowheads="1"/>
              </p:cNvSpPr>
              <p:nvPr/>
            </p:nvSpPr>
            <p:spPr bwMode="auto">
              <a:xfrm>
                <a:off x="3652" y="527"/>
                <a:ext cx="28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600" i="1" baseline="-25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16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21"/>
              <p:cNvSpPr>
                <a:spLocks noChangeArrowheads="1"/>
              </p:cNvSpPr>
              <p:nvPr/>
            </p:nvSpPr>
            <p:spPr bwMode="auto">
              <a:xfrm>
                <a:off x="5330" y="936"/>
                <a:ext cx="2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en-US" altLang="zh-CN" sz="1600" i="1"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60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graphicFrame>
          <p:nvGraphicFramePr>
            <p:cNvPr id="4" name="对象 3"/>
            <p:cNvGraphicFramePr>
              <a:graphicFrameLocks noChangeAspect="1"/>
            </p:cNvGraphicFramePr>
            <p:nvPr>
              <p:extLst>
                <p:ext uri="{D42A27DB-BD31-4B8C-83A1-F6EECF244321}">
                  <p14:modId xmlns:p14="http://schemas.microsoft.com/office/powerpoint/2010/main" val="3977403442"/>
                </p:ext>
              </p:extLst>
            </p:nvPr>
          </p:nvGraphicFramePr>
          <p:xfrm>
            <a:off x="1908175" y="2643113"/>
            <a:ext cx="387350" cy="720725"/>
          </p:xfrm>
          <a:graphic>
            <a:graphicData uri="http://schemas.openxmlformats.org/presentationml/2006/ole">
              <mc:AlternateContent xmlns:mc="http://schemas.openxmlformats.org/markup-compatibility/2006">
                <mc:Choice xmlns:v="urn:schemas-microsoft-com:vml" Requires="v">
                  <p:oleObj spid="_x0000_s28736" name="Equation" r:id="rId4" imgW="266400" imgH="482400" progId="Equation.DSMT4">
                    <p:embed/>
                  </p:oleObj>
                </mc:Choice>
                <mc:Fallback>
                  <p:oleObj name="Equation" r:id="rId4" imgW="266400" imgH="482400" progId="Equation.DSMT4">
                    <p:embed/>
                    <p:pic>
                      <p:nvPicPr>
                        <p:cNvPr id="6" name="对象 5"/>
                        <p:cNvPicPr>
                          <a:picLocks noChangeAspect="1" noChangeArrowheads="1"/>
                        </p:cNvPicPr>
                        <p:nvPr/>
                      </p:nvPicPr>
                      <p:blipFill>
                        <a:blip r:embed="rId5"/>
                        <a:srcRect/>
                        <a:stretch>
                          <a:fillRect/>
                        </a:stretch>
                      </p:blipFill>
                      <p:spPr bwMode="auto">
                        <a:xfrm>
                          <a:off x="1908175" y="2643113"/>
                          <a:ext cx="387350" cy="720725"/>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82800484"/>
                </p:ext>
              </p:extLst>
            </p:nvPr>
          </p:nvGraphicFramePr>
          <p:xfrm>
            <a:off x="611560" y="2643758"/>
            <a:ext cx="387350" cy="720725"/>
          </p:xfrm>
          <a:graphic>
            <a:graphicData uri="http://schemas.openxmlformats.org/presentationml/2006/ole">
              <mc:AlternateContent xmlns:mc="http://schemas.openxmlformats.org/markup-compatibility/2006">
                <mc:Choice xmlns:v="urn:schemas-microsoft-com:vml" Requires="v">
                  <p:oleObj spid="_x0000_s28737" name="Equation" r:id="rId6" imgW="266400" imgH="482400" progId="Equation.DSMT4">
                    <p:embed/>
                  </p:oleObj>
                </mc:Choice>
                <mc:Fallback>
                  <p:oleObj name="Equation" r:id="rId6" imgW="266400" imgH="482400" progId="Equation.DSMT4">
                    <p:embed/>
                    <p:pic>
                      <p:nvPicPr>
                        <p:cNvPr id="33" name="对象 32"/>
                        <p:cNvPicPr>
                          <a:picLocks noChangeAspect="1" noChangeArrowheads="1"/>
                        </p:cNvPicPr>
                        <p:nvPr/>
                      </p:nvPicPr>
                      <p:blipFill>
                        <a:blip r:embed="rId7"/>
                        <a:srcRect/>
                        <a:stretch>
                          <a:fillRect/>
                        </a:stretch>
                      </p:blipFill>
                      <p:spPr bwMode="auto">
                        <a:xfrm>
                          <a:off x="611560" y="2643758"/>
                          <a:ext cx="387350" cy="720725"/>
                        </a:xfrm>
                        <a:prstGeom prst="rect">
                          <a:avLst/>
                        </a:prstGeom>
                        <a:noFill/>
                      </p:spPr>
                    </p:pic>
                  </p:oleObj>
                </mc:Fallback>
              </mc:AlternateContent>
            </a:graphicData>
          </a:graphic>
        </p:graphicFrame>
      </p:grpSp>
      <p:sp>
        <p:nvSpPr>
          <p:cNvPr id="18" name="矩形 17"/>
          <p:cNvSpPr/>
          <p:nvPr/>
        </p:nvSpPr>
        <p:spPr>
          <a:xfrm>
            <a:off x="2843808" y="374342"/>
            <a:ext cx="6228184" cy="1418915"/>
          </a:xfrm>
          <a:prstGeom prst="rect">
            <a:avLst/>
          </a:prstGeom>
        </p:spPr>
        <p:txBody>
          <a:bodyPr wrap="square">
            <a:spAutoFit/>
          </a:bodyPr>
          <a:lstStyle/>
          <a:p>
            <a:pPr>
              <a:lnSpc>
                <a:spcPct val="150000"/>
              </a:lnSpc>
              <a:buClr>
                <a:schemeClr val="accent1"/>
              </a:buClr>
            </a:pPr>
            <a:r>
              <a:rPr lang="zh-CN" altLang="en-US" sz="2000" b="1" dirty="0">
                <a:latin typeface="Times New Roman" panose="02020603050405020304" pitchFamily="18" charset="0"/>
                <a:cs typeface="Times New Roman" panose="02020603050405020304" pitchFamily="18" charset="0"/>
              </a:rPr>
              <a:t>由自感和互感的定义可知，若空间中</a:t>
            </a:r>
            <a:r>
              <a:rPr lang="zh-CN" altLang="en-US" sz="2000" b="1" dirty="0" smtClean="0">
                <a:latin typeface="Times New Roman" panose="02020603050405020304" pitchFamily="18" charset="0"/>
                <a:cs typeface="Times New Roman" panose="02020603050405020304" pitchFamily="18" charset="0"/>
              </a:rPr>
              <a:t>有</a:t>
            </a:r>
            <a:r>
              <a:rPr lang="en-US" altLang="zh-CN" sz="2000" b="1" i="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个</a:t>
            </a:r>
            <a:r>
              <a:rPr lang="zh-CN" altLang="en-US" sz="2000" b="1" dirty="0">
                <a:latin typeface="Times New Roman" panose="02020603050405020304" pitchFamily="18" charset="0"/>
                <a:cs typeface="Times New Roman" panose="02020603050405020304" pitchFamily="18" charset="0"/>
              </a:rPr>
              <a:t>回路相邻，则每个回路中的总磁链等于所有回路电流在该回路中所形成的磁链总和，即</a:t>
            </a:r>
          </a:p>
        </p:txBody>
      </p:sp>
      <p:graphicFrame>
        <p:nvGraphicFramePr>
          <p:cNvPr id="19" name="对象 18">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3980719899"/>
              </p:ext>
            </p:extLst>
          </p:nvPr>
        </p:nvGraphicFramePr>
        <p:xfrm>
          <a:off x="3491880" y="1923678"/>
          <a:ext cx="4337050" cy="739775"/>
        </p:xfrm>
        <a:graphic>
          <a:graphicData uri="http://schemas.openxmlformats.org/presentationml/2006/ole">
            <mc:AlternateContent xmlns:mc="http://schemas.openxmlformats.org/markup-compatibility/2006">
              <mc:Choice xmlns:v="urn:schemas-microsoft-com:vml" Requires="v">
                <p:oleObj spid="_x0000_s28738" name="Equation" r:id="rId8" imgW="2539800" imgH="431640" progId="Equation.DSMT4">
                  <p:embed/>
                </p:oleObj>
              </mc:Choice>
              <mc:Fallback>
                <p:oleObj name="Equation" r:id="rId8" imgW="2539800" imgH="431640" progId="Equation.DSMT4">
                  <p:embed/>
                  <p:pic>
                    <p:nvPicPr>
                      <p:cNvPr id="10" name="对象 9">
                        <a:extLst>
                          <a:ext uri="{FF2B5EF4-FFF2-40B4-BE49-F238E27FC236}">
                            <a16:creationId xmlns:a16="http://schemas.microsoft.com/office/drawing/2014/main" id="{F738B945-7F62-445A-ADCF-DD6DE5447FE5}"/>
                          </a:ext>
                        </a:extLst>
                      </p:cNvPr>
                      <p:cNvPicPr/>
                      <p:nvPr/>
                    </p:nvPicPr>
                    <p:blipFill>
                      <a:blip r:embed="rId9"/>
                      <a:stretch>
                        <a:fillRect/>
                      </a:stretch>
                    </p:blipFill>
                    <p:spPr>
                      <a:xfrm>
                        <a:off x="3491880" y="1923678"/>
                        <a:ext cx="4337050" cy="739775"/>
                      </a:xfrm>
                      <a:prstGeom prst="rect">
                        <a:avLst/>
                      </a:prstGeom>
                    </p:spPr>
                  </p:pic>
                </p:oleObj>
              </mc:Fallback>
            </mc:AlternateContent>
          </a:graphicData>
        </a:graphic>
      </p:graphicFrame>
      <p:sp>
        <p:nvSpPr>
          <p:cNvPr id="20" name="矩形 19"/>
          <p:cNvSpPr/>
          <p:nvPr/>
        </p:nvSpPr>
        <p:spPr>
          <a:xfrm>
            <a:off x="4644008" y="2787774"/>
            <a:ext cx="4392488" cy="584775"/>
          </a:xfrm>
          <a:prstGeom prst="rect">
            <a:avLst/>
          </a:prstGeom>
        </p:spPr>
        <p:txBody>
          <a:bodyPr wrap="square">
            <a:spAutoFit/>
          </a:bodyPr>
          <a:lstStyle/>
          <a:p>
            <a:r>
              <a:rPr lang="zh-CN" altLang="en-US" sz="1600" dirty="0"/>
              <a:t> </a:t>
            </a:r>
            <a:r>
              <a:rPr kumimoji="1" lang="en-US" altLang="zh-CN" sz="16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a:t>
            </a:r>
            <a:r>
              <a:rPr kumimoji="1" lang="en-US" altLang="zh-CN" sz="1600" baseline="-250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jj</a:t>
            </a:r>
            <a:r>
              <a:rPr kumimoji="1" lang="en-US" altLang="zh-CN" sz="16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L</a:t>
            </a:r>
            <a:r>
              <a:rPr kumimoji="1" lang="en-US" altLang="zh-CN" sz="1600" baseline="-250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a:t>
            </a:r>
            <a:r>
              <a:rPr lang="zh-CN" altLang="en-US" sz="1600" dirty="0" smtClean="0"/>
              <a:t>为回路</a:t>
            </a:r>
            <a:r>
              <a:rPr lang="en-US" altLang="zh-CN" sz="1600" b="1" i="1" dirty="0" err="1">
                <a:latin typeface="Times New Roman" panose="02020603050405020304" pitchFamily="18" charset="0"/>
                <a:cs typeface="Times New Roman" panose="02020603050405020304" pitchFamily="18" charset="0"/>
              </a:rPr>
              <a:t>C</a:t>
            </a:r>
            <a:r>
              <a:rPr lang="en-US" altLang="zh-CN" sz="1600" b="1" i="1" baseline="-25000" dirty="0" err="1">
                <a:latin typeface="Times New Roman" panose="02020603050405020304" pitchFamily="18" charset="0"/>
                <a:cs typeface="Times New Roman" panose="02020603050405020304" pitchFamily="18" charset="0"/>
              </a:rPr>
              <a:t>j</a:t>
            </a:r>
            <a:r>
              <a:rPr lang="zh-CN" altLang="en-US" sz="1600" dirty="0" smtClean="0"/>
              <a:t>的</a:t>
            </a:r>
            <a:r>
              <a:rPr lang="zh-CN" altLang="en-US" sz="1600" dirty="0"/>
              <a:t>自感，因此也叫做自感系数</a:t>
            </a:r>
            <a:r>
              <a:rPr lang="zh-CN" altLang="en-US" sz="1600" dirty="0" smtClean="0"/>
              <a:t>。</a:t>
            </a:r>
            <a:endParaRPr lang="en-US" altLang="zh-CN" sz="1600" dirty="0" smtClean="0"/>
          </a:p>
          <a:p>
            <a:r>
              <a:rPr kumimoji="1" lang="en-US" altLang="zh-CN" sz="16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a:t>
            </a:r>
            <a:r>
              <a:rPr kumimoji="1" lang="en-US" altLang="zh-CN" sz="1600" baseline="-250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jk</a:t>
            </a:r>
            <a:r>
              <a:rPr lang="zh-CN" altLang="en-US" sz="1600" dirty="0" smtClean="0"/>
              <a:t> </a:t>
            </a:r>
            <a:r>
              <a:rPr lang="zh-CN" altLang="en-US" sz="1600" dirty="0"/>
              <a:t>为互感，因此也叫做互感系数。</a:t>
            </a:r>
          </a:p>
        </p:txBody>
      </p:sp>
      <p:sp>
        <p:nvSpPr>
          <p:cNvPr id="21" name="矩形 20"/>
          <p:cNvSpPr/>
          <p:nvPr/>
        </p:nvSpPr>
        <p:spPr>
          <a:xfrm>
            <a:off x="323528" y="3291830"/>
            <a:ext cx="4032448" cy="553998"/>
          </a:xfrm>
          <a:prstGeom prst="rect">
            <a:avLst/>
          </a:prstGeom>
        </p:spPr>
        <p:txBody>
          <a:bodyPr wrap="square">
            <a:spAutoFit/>
          </a:bodyPr>
          <a:lstStyle/>
          <a:p>
            <a:pPr>
              <a:lnSpc>
                <a:spcPct val="150000"/>
              </a:lnSpc>
              <a:buClr>
                <a:schemeClr val="accent1"/>
              </a:buClr>
            </a:pPr>
            <a:r>
              <a:rPr lang="zh-CN" altLang="zh-CN" sz="2000" b="1" dirty="0">
                <a:latin typeface="Times New Roman" panose="02020603050405020304" pitchFamily="18" charset="0"/>
                <a:cs typeface="Times New Roman" panose="02020603050405020304" pitchFamily="18" charset="0"/>
              </a:rPr>
              <a:t>在</a:t>
            </a:r>
            <a:r>
              <a:rPr lang="zh-CN" altLang="zh-CN" sz="2000" b="1" dirty="0" smtClean="0">
                <a:latin typeface="Times New Roman" panose="02020603050405020304" pitchFamily="18" charset="0"/>
                <a:cs typeface="Times New Roman" panose="02020603050405020304" pitchFamily="18" charset="0"/>
              </a:rPr>
              <a:t>线性</a:t>
            </a:r>
            <a:r>
              <a:rPr lang="zh-CN" altLang="en-US" sz="2000" b="1" dirty="0" smtClean="0">
                <a:latin typeface="Times New Roman" panose="02020603050405020304" pitchFamily="18" charset="0"/>
                <a:cs typeface="Times New Roman" panose="02020603050405020304" pitchFamily="18" charset="0"/>
              </a:rPr>
              <a:t>、</a:t>
            </a:r>
            <a:r>
              <a:rPr lang="zh-CN" altLang="zh-CN" sz="2000" b="1" dirty="0" smtClean="0">
                <a:latin typeface="Times New Roman" panose="02020603050405020304" pitchFamily="18" charset="0"/>
                <a:cs typeface="Times New Roman" panose="02020603050405020304" pitchFamily="18" charset="0"/>
              </a:rPr>
              <a:t>各向同性</a:t>
            </a:r>
            <a:r>
              <a:rPr lang="zh-CN" altLang="zh-CN" sz="2000" b="1" dirty="0">
                <a:latin typeface="Times New Roman" panose="02020603050405020304" pitchFamily="18" charset="0"/>
                <a:cs typeface="Times New Roman" panose="02020603050405020304" pitchFamily="18" charset="0"/>
              </a:rPr>
              <a:t>的均匀媒质中</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1929293226"/>
              </p:ext>
            </p:extLst>
          </p:nvPr>
        </p:nvGraphicFramePr>
        <p:xfrm>
          <a:off x="2627784" y="3867894"/>
          <a:ext cx="4176464" cy="850004"/>
        </p:xfrm>
        <a:graphic>
          <a:graphicData uri="http://schemas.openxmlformats.org/presentationml/2006/ole">
            <mc:AlternateContent xmlns:mc="http://schemas.openxmlformats.org/markup-compatibility/2006">
              <mc:Choice xmlns:v="urn:schemas-microsoft-com:vml" Requires="v">
                <p:oleObj spid="_x0000_s28739" name="Equation" r:id="rId10" imgW="2374560" imgH="482400" progId="Equation.DSMT4">
                  <p:embed/>
                </p:oleObj>
              </mc:Choice>
              <mc:Fallback>
                <p:oleObj name="Equation" r:id="rId10" imgW="2374560" imgH="482400" progId="Equation.DSMT4">
                  <p:embed/>
                  <p:pic>
                    <p:nvPicPr>
                      <p:cNvPr id="19" name="对象 18">
                        <a:extLst>
                          <a:ext uri="{FF2B5EF4-FFF2-40B4-BE49-F238E27FC236}">
                            <a16:creationId xmlns:a16="http://schemas.microsoft.com/office/drawing/2014/main" id="{F738B945-7F62-445A-ADCF-DD6DE5447FE5}"/>
                          </a:ext>
                        </a:extLst>
                      </p:cNvPr>
                      <p:cNvPicPr/>
                      <p:nvPr/>
                    </p:nvPicPr>
                    <p:blipFill>
                      <a:blip r:embed="rId11"/>
                      <a:stretch>
                        <a:fillRect/>
                      </a:stretch>
                    </p:blipFill>
                    <p:spPr>
                      <a:xfrm>
                        <a:off x="2627784" y="3867894"/>
                        <a:ext cx="4176464" cy="850004"/>
                      </a:xfrm>
                      <a:prstGeom prst="rect">
                        <a:avLst/>
                      </a:prstGeom>
                    </p:spPr>
                  </p:pic>
                </p:oleObj>
              </mc:Fallback>
            </mc:AlternateContent>
          </a:graphicData>
        </a:graphic>
      </p:graphicFrame>
      <p:sp>
        <p:nvSpPr>
          <p:cNvPr id="23" name="圆角矩形标注 22"/>
          <p:cNvSpPr/>
          <p:nvPr/>
        </p:nvSpPr>
        <p:spPr>
          <a:xfrm>
            <a:off x="6876256" y="3651870"/>
            <a:ext cx="1224136" cy="432048"/>
          </a:xfrm>
          <a:prstGeom prst="wedgeRoundRectCallout">
            <a:avLst>
              <a:gd name="adj1" fmla="val -67231"/>
              <a:gd name="adj2" fmla="val 673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纽曼公式</a:t>
            </a:r>
            <a:endParaRPr lang="zh-CN" altLang="en-US" b="1" dirty="0"/>
          </a:p>
        </p:txBody>
      </p:sp>
    </p:spTree>
    <p:extLst>
      <p:ext uri="{BB962C8B-B14F-4D97-AF65-F5344CB8AC3E}">
        <p14:creationId xmlns:p14="http://schemas.microsoft.com/office/powerpoint/2010/main" val="4135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22" presetClass="entr" presetSubtype="1"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022DC6-053B-4437-A783-E4E48062A946}"/>
              </a:ext>
            </a:extLst>
          </p:cNvPr>
          <p:cNvSpPr/>
          <p:nvPr/>
        </p:nvSpPr>
        <p:spPr>
          <a:xfrm>
            <a:off x="251520" y="195486"/>
            <a:ext cx="1008112" cy="535916"/>
          </a:xfrm>
          <a:prstGeom prst="rect">
            <a:avLst/>
          </a:prstGeom>
        </p:spPr>
        <p:txBody>
          <a:bodyPr wrap="square">
            <a:spAutoFit/>
          </a:bodyPr>
          <a:lstStyle/>
          <a:p>
            <a:pPr marL="1165225" indent="-1165225">
              <a:lnSpc>
                <a:spcPct val="150000"/>
              </a:lnSpc>
            </a:pPr>
            <a:r>
              <a:rPr lang="zh-CN" altLang="en-US" sz="2200" b="1" dirty="0" smtClean="0">
                <a:solidFill>
                  <a:srgbClr val="0070C0"/>
                </a:solidFill>
                <a:latin typeface="Times New Roman" panose="02020603050405020304" pitchFamily="18" charset="0"/>
                <a:cs typeface="Times New Roman" panose="02020603050405020304" pitchFamily="18" charset="0"/>
              </a:rPr>
              <a:t>证明：</a:t>
            </a:r>
            <a:endParaRPr lang="zh-CN" altLang="en-US" sz="22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251520" y="1275606"/>
            <a:ext cx="4032448" cy="553998"/>
          </a:xfrm>
          <a:prstGeom prst="rect">
            <a:avLst/>
          </a:prstGeom>
        </p:spPr>
        <p:txBody>
          <a:bodyPr wrap="square">
            <a:spAutoFit/>
          </a:bodyPr>
          <a:lstStyle/>
          <a:p>
            <a:pPr>
              <a:lnSpc>
                <a:spcPct val="150000"/>
              </a:lnSpc>
              <a:buClr>
                <a:schemeClr val="accent1"/>
              </a:buClr>
            </a:pPr>
            <a:r>
              <a:rPr lang="zh-CN" altLang="zh-CN" sz="2000" b="1" dirty="0">
                <a:latin typeface="Times New Roman" panose="02020603050405020304" pitchFamily="18" charset="0"/>
                <a:cs typeface="Times New Roman" panose="02020603050405020304" pitchFamily="18" charset="0"/>
              </a:rPr>
              <a:t>在</a:t>
            </a:r>
            <a:r>
              <a:rPr lang="zh-CN" altLang="zh-CN" sz="2000" b="1" dirty="0" smtClean="0">
                <a:latin typeface="Times New Roman" panose="02020603050405020304" pitchFamily="18" charset="0"/>
                <a:cs typeface="Times New Roman" panose="02020603050405020304" pitchFamily="18" charset="0"/>
              </a:rPr>
              <a:t>线性</a:t>
            </a:r>
            <a:r>
              <a:rPr lang="zh-CN" altLang="en-US" sz="2000" b="1" dirty="0" smtClean="0">
                <a:latin typeface="Times New Roman" panose="02020603050405020304" pitchFamily="18" charset="0"/>
                <a:cs typeface="Times New Roman" panose="02020603050405020304" pitchFamily="18" charset="0"/>
              </a:rPr>
              <a:t>、</a:t>
            </a:r>
            <a:r>
              <a:rPr lang="zh-CN" altLang="zh-CN" sz="2000" b="1" dirty="0" smtClean="0">
                <a:latin typeface="Times New Roman" panose="02020603050405020304" pitchFamily="18" charset="0"/>
                <a:cs typeface="Times New Roman" panose="02020603050405020304" pitchFamily="18" charset="0"/>
              </a:rPr>
              <a:t>各向同性</a:t>
            </a:r>
            <a:r>
              <a:rPr lang="zh-CN" altLang="zh-CN" sz="2000" b="1" dirty="0">
                <a:latin typeface="Times New Roman" panose="02020603050405020304" pitchFamily="18" charset="0"/>
                <a:cs typeface="Times New Roman" panose="02020603050405020304" pitchFamily="18" charset="0"/>
              </a:rPr>
              <a:t>的均匀媒质中</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1639888746"/>
              </p:ext>
            </p:extLst>
          </p:nvPr>
        </p:nvGraphicFramePr>
        <p:xfrm>
          <a:off x="1907704" y="411510"/>
          <a:ext cx="5270500" cy="603250"/>
        </p:xfrm>
        <a:graphic>
          <a:graphicData uri="http://schemas.openxmlformats.org/presentationml/2006/ole">
            <mc:AlternateContent xmlns:mc="http://schemas.openxmlformats.org/markup-compatibility/2006">
              <mc:Choice xmlns:v="urn:schemas-microsoft-com:vml" Requires="v">
                <p:oleObj spid="_x0000_s32846" name="Equation" r:id="rId3" imgW="2997000" imgH="342720" progId="Equation.DSMT4">
                  <p:embed/>
                </p:oleObj>
              </mc:Choice>
              <mc:Fallback>
                <p:oleObj name="Equation" r:id="rId3" imgW="2997000" imgH="342720" progId="Equation.DSMT4">
                  <p:embed/>
                  <p:pic>
                    <p:nvPicPr>
                      <p:cNvPr id="22" name="对象 21">
                        <a:extLst>
                          <a:ext uri="{FF2B5EF4-FFF2-40B4-BE49-F238E27FC236}">
                            <a16:creationId xmlns:a16="http://schemas.microsoft.com/office/drawing/2014/main" id="{F738B945-7F62-445A-ADCF-DD6DE5447FE5}"/>
                          </a:ext>
                        </a:extLst>
                      </p:cNvPr>
                      <p:cNvPicPr/>
                      <p:nvPr/>
                    </p:nvPicPr>
                    <p:blipFill>
                      <a:blip r:embed="rId4"/>
                      <a:stretch>
                        <a:fillRect/>
                      </a:stretch>
                    </p:blipFill>
                    <p:spPr>
                      <a:xfrm>
                        <a:off x="1907704" y="411510"/>
                        <a:ext cx="5270500" cy="603250"/>
                      </a:xfrm>
                      <a:prstGeom prst="rect">
                        <a:avLst/>
                      </a:prstGeom>
                    </p:spPr>
                  </p:pic>
                </p:oleObj>
              </mc:Fallback>
            </mc:AlternateContent>
          </a:graphicData>
        </a:graphic>
      </p:graphicFrame>
      <p:grpSp>
        <p:nvGrpSpPr>
          <p:cNvPr id="8" name="组合 7"/>
          <p:cNvGrpSpPr/>
          <p:nvPr/>
        </p:nvGrpSpPr>
        <p:grpSpPr>
          <a:xfrm>
            <a:off x="5364088" y="1059582"/>
            <a:ext cx="3564904" cy="360040"/>
            <a:chOff x="4751512" y="1131590"/>
            <a:chExt cx="3564904" cy="360040"/>
          </a:xfrm>
        </p:grpSpPr>
        <p:sp>
          <p:nvSpPr>
            <p:cNvPr id="5" name="矩形 4"/>
            <p:cNvSpPr/>
            <p:nvPr/>
          </p:nvSpPr>
          <p:spPr>
            <a:xfrm>
              <a:off x="4751512" y="1131590"/>
              <a:ext cx="3564904" cy="338554"/>
            </a:xfrm>
            <a:prstGeom prst="rect">
              <a:avLst/>
            </a:prstGeom>
          </p:spPr>
          <p:txBody>
            <a:bodyPr wrap="square">
              <a:spAutoFit/>
            </a:bodyPr>
            <a:lstStyle/>
            <a:p>
              <a:r>
                <a:rPr kumimoji="1" lang="zh-CN" altLang="en-US" sz="16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为电流</a:t>
              </a:r>
              <a:r>
                <a:rPr kumimoji="1" lang="en-US" altLang="zh-CN" sz="16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1600" baseline="-250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k</a:t>
              </a:r>
              <a:r>
                <a:rPr kumimoji="1" lang="zh-CN" altLang="en-US" sz="16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在回路</a:t>
              </a:r>
              <a:r>
                <a:rPr kumimoji="1" lang="en-US" altLang="zh-CN" sz="16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kumimoji="1" lang="en-US" altLang="zh-CN" sz="1600" baseline="-25000" dirty="0" err="1"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j</a:t>
              </a:r>
              <a:r>
                <a:rPr kumimoji="1" lang="zh-CN" altLang="en-US" sz="16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上</a:t>
              </a:r>
              <a:r>
                <a:rPr kumimoji="1" lang="zh-CN" altLang="en-US"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产生的磁矢位。</a:t>
              </a:r>
              <a:endParaRPr lang="zh-CN" altLang="en-US" sz="1600" dirty="0"/>
            </a:p>
          </p:txBody>
        </p:sp>
        <p:graphicFrame>
          <p:nvGraphicFramePr>
            <p:cNvPr id="7" name="对象 6"/>
            <p:cNvGraphicFramePr>
              <a:graphicFrameLocks noChangeAspect="1"/>
            </p:cNvGraphicFramePr>
            <p:nvPr>
              <p:extLst>
                <p:ext uri="{D42A27DB-BD31-4B8C-83A1-F6EECF244321}">
                  <p14:modId xmlns:p14="http://schemas.microsoft.com/office/powerpoint/2010/main" val="3047431748"/>
                </p:ext>
              </p:extLst>
            </p:nvPr>
          </p:nvGraphicFramePr>
          <p:xfrm>
            <a:off x="4860032" y="1164654"/>
            <a:ext cx="251520" cy="326976"/>
          </p:xfrm>
          <a:graphic>
            <a:graphicData uri="http://schemas.openxmlformats.org/presentationml/2006/ole">
              <mc:AlternateContent xmlns:mc="http://schemas.openxmlformats.org/markup-compatibility/2006">
                <mc:Choice xmlns:v="urn:schemas-microsoft-com:vml" Requires="v">
                  <p:oleObj spid="_x0000_s32847" name="Equation" r:id="rId5" imgW="190417" imgH="253890" progId="Equation.DSMT4">
                    <p:embed/>
                  </p:oleObj>
                </mc:Choice>
                <mc:Fallback>
                  <p:oleObj name="Equation" r:id="rId5" imgW="190417" imgH="25389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164654"/>
                          <a:ext cx="251520" cy="326976"/>
                        </a:xfrm>
                        <a:prstGeom prst="rect">
                          <a:avLst/>
                        </a:prstGeom>
                        <a:noFill/>
                      </p:spPr>
                    </p:pic>
                  </p:oleObj>
                </mc:Fallback>
              </mc:AlternateContent>
            </a:graphicData>
          </a:graphic>
        </p:graphicFrame>
      </p:grpSp>
      <p:graphicFrame>
        <p:nvGraphicFramePr>
          <p:cNvPr id="9" name="对象 8">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1927274097"/>
              </p:ext>
            </p:extLst>
          </p:nvPr>
        </p:nvGraphicFramePr>
        <p:xfrm>
          <a:off x="3259138" y="1635646"/>
          <a:ext cx="2568575" cy="849313"/>
        </p:xfrm>
        <a:graphic>
          <a:graphicData uri="http://schemas.openxmlformats.org/presentationml/2006/ole">
            <mc:AlternateContent xmlns:mc="http://schemas.openxmlformats.org/markup-compatibility/2006">
              <mc:Choice xmlns:v="urn:schemas-microsoft-com:vml" Requires="v">
                <p:oleObj spid="_x0000_s32848" name="Equation" r:id="rId7" imgW="1460160" imgH="482400" progId="Equation.DSMT4">
                  <p:embed/>
                </p:oleObj>
              </mc:Choice>
              <mc:Fallback>
                <p:oleObj name="Equation" r:id="rId7" imgW="1460160" imgH="482400" progId="Equation.DSMT4">
                  <p:embed/>
                  <p:pic>
                    <p:nvPicPr>
                      <p:cNvPr id="4" name="对象 3">
                        <a:extLst>
                          <a:ext uri="{FF2B5EF4-FFF2-40B4-BE49-F238E27FC236}">
                            <a16:creationId xmlns:a16="http://schemas.microsoft.com/office/drawing/2014/main" id="{F738B945-7F62-445A-ADCF-DD6DE5447FE5}"/>
                          </a:ext>
                        </a:extLst>
                      </p:cNvPr>
                      <p:cNvPicPr/>
                      <p:nvPr/>
                    </p:nvPicPr>
                    <p:blipFill>
                      <a:blip r:embed="rId8"/>
                      <a:stretch>
                        <a:fillRect/>
                      </a:stretch>
                    </p:blipFill>
                    <p:spPr>
                      <a:xfrm>
                        <a:off x="3259138" y="1635646"/>
                        <a:ext cx="2568575" cy="849313"/>
                      </a:xfrm>
                      <a:prstGeom prst="rect">
                        <a:avLst/>
                      </a:prstGeom>
                    </p:spPr>
                  </p:pic>
                </p:oleObj>
              </mc:Fallback>
            </mc:AlternateContent>
          </a:graphicData>
        </a:graphic>
      </p:graphicFrame>
      <p:sp>
        <p:nvSpPr>
          <p:cNvPr id="10" name="矩形 9"/>
          <p:cNvSpPr/>
          <p:nvPr/>
        </p:nvSpPr>
        <p:spPr>
          <a:xfrm>
            <a:off x="251520" y="2571750"/>
            <a:ext cx="4032448" cy="498663"/>
          </a:xfrm>
          <a:prstGeom prst="rect">
            <a:avLst/>
          </a:prstGeom>
        </p:spPr>
        <p:txBody>
          <a:bodyPr wrap="square">
            <a:spAutoFit/>
          </a:bodyPr>
          <a:lstStyle/>
          <a:p>
            <a:pPr>
              <a:lnSpc>
                <a:spcPct val="150000"/>
              </a:lnSpc>
              <a:buClr>
                <a:schemeClr val="accent1"/>
              </a:buClr>
            </a:pPr>
            <a:r>
              <a:rPr lang="zh-CN" altLang="en-US" sz="2000" b="1" dirty="0" smtClean="0">
                <a:latin typeface="Times New Roman" panose="02020603050405020304" pitchFamily="18" charset="0"/>
                <a:cs typeface="Times New Roman" panose="02020603050405020304" pitchFamily="18" charset="0"/>
              </a:rPr>
              <a:t>于是</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385943333"/>
              </p:ext>
            </p:extLst>
          </p:nvPr>
        </p:nvGraphicFramePr>
        <p:xfrm>
          <a:off x="2699792" y="2514525"/>
          <a:ext cx="3641725" cy="849313"/>
        </p:xfrm>
        <a:graphic>
          <a:graphicData uri="http://schemas.openxmlformats.org/presentationml/2006/ole">
            <mc:AlternateContent xmlns:mc="http://schemas.openxmlformats.org/markup-compatibility/2006">
              <mc:Choice xmlns:v="urn:schemas-microsoft-com:vml" Requires="v">
                <p:oleObj spid="_x0000_s32849" name="Equation" r:id="rId9" imgW="2070000" imgH="482400" progId="Equation.DSMT4">
                  <p:embed/>
                </p:oleObj>
              </mc:Choice>
              <mc:Fallback>
                <p:oleObj name="Equation" r:id="rId9" imgW="2070000" imgH="482400" progId="Equation.DSMT4">
                  <p:embed/>
                  <p:pic>
                    <p:nvPicPr>
                      <p:cNvPr id="9" name="对象 8">
                        <a:extLst>
                          <a:ext uri="{FF2B5EF4-FFF2-40B4-BE49-F238E27FC236}">
                            <a16:creationId xmlns:a16="http://schemas.microsoft.com/office/drawing/2014/main" id="{F738B945-7F62-445A-ADCF-DD6DE5447FE5}"/>
                          </a:ext>
                        </a:extLst>
                      </p:cNvPr>
                      <p:cNvPicPr/>
                      <p:nvPr/>
                    </p:nvPicPr>
                    <p:blipFill>
                      <a:blip r:embed="rId10"/>
                      <a:stretch>
                        <a:fillRect/>
                      </a:stretch>
                    </p:blipFill>
                    <p:spPr>
                      <a:xfrm>
                        <a:off x="2699792" y="2514525"/>
                        <a:ext cx="3641725" cy="849313"/>
                      </a:xfrm>
                      <a:prstGeom prst="rect">
                        <a:avLst/>
                      </a:prstGeom>
                    </p:spPr>
                  </p:pic>
                </p:oleObj>
              </mc:Fallback>
            </mc:AlternateContent>
          </a:graphicData>
        </a:graphic>
      </p:graphicFrame>
      <p:sp>
        <p:nvSpPr>
          <p:cNvPr id="12" name="矩形 11"/>
          <p:cNvSpPr/>
          <p:nvPr/>
        </p:nvSpPr>
        <p:spPr>
          <a:xfrm>
            <a:off x="251520" y="3498463"/>
            <a:ext cx="4032448" cy="498663"/>
          </a:xfrm>
          <a:prstGeom prst="rect">
            <a:avLst/>
          </a:prstGeom>
        </p:spPr>
        <p:txBody>
          <a:bodyPr wrap="square">
            <a:spAutoFit/>
          </a:bodyPr>
          <a:lstStyle/>
          <a:p>
            <a:pPr>
              <a:lnSpc>
                <a:spcPct val="150000"/>
              </a:lnSpc>
              <a:buClr>
                <a:schemeClr val="accent1"/>
              </a:buClr>
            </a:pPr>
            <a:r>
              <a:rPr lang="zh-CN" altLang="en-US" sz="2000" b="1" dirty="0">
                <a:latin typeface="Times New Roman" panose="02020603050405020304" pitchFamily="18" charset="0"/>
                <a:cs typeface="Times New Roman" panose="02020603050405020304" pitchFamily="18" charset="0"/>
              </a:rPr>
              <a:t>因此</a:t>
            </a:r>
          </a:p>
        </p:txBody>
      </p:sp>
      <p:graphicFrame>
        <p:nvGraphicFramePr>
          <p:cNvPr id="13" name="对象 12">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2507296014"/>
              </p:ext>
            </p:extLst>
          </p:nvPr>
        </p:nvGraphicFramePr>
        <p:xfrm>
          <a:off x="2771800" y="3435846"/>
          <a:ext cx="3552825" cy="849312"/>
        </p:xfrm>
        <a:graphic>
          <a:graphicData uri="http://schemas.openxmlformats.org/presentationml/2006/ole">
            <mc:AlternateContent xmlns:mc="http://schemas.openxmlformats.org/markup-compatibility/2006">
              <mc:Choice xmlns:v="urn:schemas-microsoft-com:vml" Requires="v">
                <p:oleObj spid="_x0000_s32850" name="Equation" r:id="rId11" imgW="2019240" imgH="482400" progId="Equation.DSMT4">
                  <p:embed/>
                </p:oleObj>
              </mc:Choice>
              <mc:Fallback>
                <p:oleObj name="Equation" r:id="rId11" imgW="2019240" imgH="482400" progId="Equation.DSMT4">
                  <p:embed/>
                  <p:pic>
                    <p:nvPicPr>
                      <p:cNvPr id="11" name="对象 10">
                        <a:extLst>
                          <a:ext uri="{FF2B5EF4-FFF2-40B4-BE49-F238E27FC236}">
                            <a16:creationId xmlns:a16="http://schemas.microsoft.com/office/drawing/2014/main" id="{F738B945-7F62-445A-ADCF-DD6DE5447FE5}"/>
                          </a:ext>
                        </a:extLst>
                      </p:cNvPr>
                      <p:cNvPicPr/>
                      <p:nvPr/>
                    </p:nvPicPr>
                    <p:blipFill>
                      <a:blip r:embed="rId12"/>
                      <a:stretch>
                        <a:fillRect/>
                      </a:stretch>
                    </p:blipFill>
                    <p:spPr>
                      <a:xfrm>
                        <a:off x="2771800" y="3435846"/>
                        <a:ext cx="3552825" cy="849312"/>
                      </a:xfrm>
                      <a:prstGeom prst="rect">
                        <a:avLst/>
                      </a:prstGeom>
                    </p:spPr>
                  </p:pic>
                </p:oleObj>
              </mc:Fallback>
            </mc:AlternateContent>
          </a:graphicData>
        </a:graphic>
      </p:graphicFrame>
      <p:sp>
        <p:nvSpPr>
          <p:cNvPr id="14" name="矩形 13"/>
          <p:cNvSpPr/>
          <p:nvPr/>
        </p:nvSpPr>
        <p:spPr>
          <a:xfrm>
            <a:off x="251520" y="4394016"/>
            <a:ext cx="8424936" cy="553998"/>
          </a:xfrm>
          <a:prstGeom prst="rect">
            <a:avLst/>
          </a:prstGeom>
        </p:spPr>
        <p:txBody>
          <a:bodyPr wrap="square">
            <a:spAutoFit/>
          </a:bodyPr>
          <a:lstStyle/>
          <a:p>
            <a:pPr>
              <a:lnSpc>
                <a:spcPct val="150000"/>
              </a:lnSpc>
              <a:buClr>
                <a:schemeClr val="accent1"/>
              </a:buClr>
            </a:pPr>
            <a:r>
              <a:rPr lang="zh-CN" altLang="en-US" sz="2000" b="1" dirty="0" smtClean="0">
                <a:latin typeface="Times New Roman" panose="02020603050405020304" pitchFamily="18" charset="0"/>
                <a:cs typeface="Times New Roman" panose="02020603050405020304" pitchFamily="18" charset="0"/>
              </a:rPr>
              <a:t>上</a:t>
            </a:r>
            <a:r>
              <a:rPr lang="zh-CN" altLang="en-US" sz="2000" b="1" dirty="0">
                <a:latin typeface="Times New Roman" panose="02020603050405020304" pitchFamily="18" charset="0"/>
                <a:cs typeface="Times New Roman" panose="02020603050405020304" pitchFamily="18" charset="0"/>
              </a:rPr>
              <a:t>式中的下标交换前后次序，不会影响式中的积分结果，即</a:t>
            </a:r>
          </a:p>
        </p:txBody>
      </p:sp>
      <p:graphicFrame>
        <p:nvGraphicFramePr>
          <p:cNvPr id="15" name="对象 14">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2171770364"/>
              </p:ext>
            </p:extLst>
          </p:nvPr>
        </p:nvGraphicFramePr>
        <p:xfrm>
          <a:off x="7092280" y="4515966"/>
          <a:ext cx="1227137" cy="423862"/>
        </p:xfrm>
        <a:graphic>
          <a:graphicData uri="http://schemas.openxmlformats.org/presentationml/2006/ole">
            <mc:AlternateContent xmlns:mc="http://schemas.openxmlformats.org/markup-compatibility/2006">
              <mc:Choice xmlns:v="urn:schemas-microsoft-com:vml" Requires="v">
                <p:oleObj spid="_x0000_s32851" name="Equation" r:id="rId13" imgW="698400" imgH="241200" progId="Equation.DSMT4">
                  <p:embed/>
                </p:oleObj>
              </mc:Choice>
              <mc:Fallback>
                <p:oleObj name="Equation" r:id="rId13" imgW="698400" imgH="241200" progId="Equation.DSMT4">
                  <p:embed/>
                  <p:pic>
                    <p:nvPicPr>
                      <p:cNvPr id="22" name="对象 21">
                        <a:extLst>
                          <a:ext uri="{FF2B5EF4-FFF2-40B4-BE49-F238E27FC236}">
                            <a16:creationId xmlns:a16="http://schemas.microsoft.com/office/drawing/2014/main" id="{F738B945-7F62-445A-ADCF-DD6DE5447FE5}"/>
                          </a:ext>
                        </a:extLst>
                      </p:cNvPr>
                      <p:cNvPicPr/>
                      <p:nvPr/>
                    </p:nvPicPr>
                    <p:blipFill>
                      <a:blip r:embed="rId14"/>
                      <a:stretch>
                        <a:fillRect/>
                      </a:stretch>
                    </p:blipFill>
                    <p:spPr>
                      <a:xfrm>
                        <a:off x="7092280" y="4515966"/>
                        <a:ext cx="1227137" cy="423862"/>
                      </a:xfrm>
                      <a:prstGeom prst="rect">
                        <a:avLst/>
                      </a:prstGeom>
                    </p:spPr>
                  </p:pic>
                </p:oleObj>
              </mc:Fallback>
            </mc:AlternateContent>
          </a:graphicData>
        </a:graphic>
      </p:graphicFrame>
    </p:spTree>
    <p:extLst>
      <p:ext uri="{BB962C8B-B14F-4D97-AF65-F5344CB8AC3E}">
        <p14:creationId xmlns:p14="http://schemas.microsoft.com/office/powerpoint/2010/main" val="34971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par>
                                <p:cTn id="40" presetID="22" presetClass="entr" presetSubtype="1"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72008" y="195486"/>
            <a:ext cx="89644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smtClean="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1】</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a:t>
            </a:r>
            <a:r>
              <a:rPr kumimoji="1" lang="en-US" altLang="zh-CN" sz="22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圈</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同形状密绕线圈的电感量是单圈线圈电感量</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kumimoji="1" lang="en-US" altLang="zh-CN" sz="22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200" baseline="30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倍。</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6" name="Rectangle 1111"/>
          <p:cNvSpPr>
            <a:spLocks noChangeArrowheads="1"/>
          </p:cNvSpPr>
          <p:nvPr/>
        </p:nvSpPr>
        <p:spPr bwMode="auto">
          <a:xfrm>
            <a:off x="899592" y="1391166"/>
            <a:ext cx="799288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kumimoji="1" lang="en-US" altLang="zh-CN" sz="20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圈</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密绕的线圈可视</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为由</a:t>
            </a:r>
            <a:r>
              <a:rPr kumimoji="1"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紧邻贴近的电流回路构成，并且各回路具有相同的注入</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电流</a:t>
            </a:r>
            <a:r>
              <a:rPr lang="en-US" altLang="zh-CN" sz="20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Rectangle 95"/>
          <p:cNvSpPr>
            <a:spLocks noChangeArrowheads="1"/>
          </p:cNvSpPr>
          <p:nvPr/>
        </p:nvSpPr>
        <p:spPr bwMode="auto">
          <a:xfrm>
            <a:off x="118839" y="1491630"/>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1" name="Object 1127"/>
          <p:cNvGraphicFramePr>
            <a:graphicFrameLocks/>
          </p:cNvGraphicFramePr>
          <p:nvPr>
            <p:extLst>
              <p:ext uri="{D42A27DB-BD31-4B8C-83A1-F6EECF244321}">
                <p14:modId xmlns:p14="http://schemas.microsoft.com/office/powerpoint/2010/main" val="1939545768"/>
              </p:ext>
            </p:extLst>
          </p:nvPr>
        </p:nvGraphicFramePr>
        <p:xfrm>
          <a:off x="2411760" y="3147814"/>
          <a:ext cx="5499100" cy="798512"/>
        </p:xfrm>
        <a:graphic>
          <a:graphicData uri="http://schemas.openxmlformats.org/presentationml/2006/ole">
            <mc:AlternateContent xmlns:mc="http://schemas.openxmlformats.org/markup-compatibility/2006">
              <mc:Choice xmlns:v="urn:schemas-microsoft-com:vml" Requires="v">
                <p:oleObj spid="_x0000_s33806" name="Equation" r:id="rId4" imgW="2616120" imgH="431640" progId="Equation.DSMT4">
                  <p:embed/>
                </p:oleObj>
              </mc:Choice>
              <mc:Fallback>
                <p:oleObj name="Equation" r:id="rId4" imgW="2616120" imgH="431640" progId="Equation.DSMT4">
                  <p:embed/>
                  <p:pic>
                    <p:nvPicPr>
                      <p:cNvPr id="41" name="Object 1127"/>
                      <p:cNvPicPr>
                        <a:picLocks noChangeArrowheads="1"/>
                      </p:cNvPicPr>
                      <p:nvPr/>
                    </p:nvPicPr>
                    <p:blipFill>
                      <a:blip r:embed="rId5"/>
                      <a:srcRect/>
                      <a:stretch>
                        <a:fillRect/>
                      </a:stretch>
                    </p:blipFill>
                    <p:spPr bwMode="auto">
                      <a:xfrm>
                        <a:off x="2411760" y="3147814"/>
                        <a:ext cx="5499100" cy="798512"/>
                      </a:xfrm>
                      <a:prstGeom prst="rect">
                        <a:avLst/>
                      </a:prstGeom>
                      <a:noFill/>
                    </p:spPr>
                  </p:pic>
                </p:oleObj>
              </mc:Fallback>
            </mc:AlternateContent>
          </a:graphicData>
        </a:graphic>
      </p:graphicFrame>
      <p:sp>
        <p:nvSpPr>
          <p:cNvPr id="3" name="矩形 2"/>
          <p:cNvSpPr/>
          <p:nvPr/>
        </p:nvSpPr>
        <p:spPr>
          <a:xfrm>
            <a:off x="683568" y="2499742"/>
            <a:ext cx="62646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buFont typeface="Wingdings" panose="05000000000000000000" pitchFamily="2" charset="2"/>
              <a:buNone/>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根据任意一个回路的总磁链与各回路电流的关系</a:t>
            </a:r>
          </a:p>
        </p:txBody>
      </p:sp>
    </p:spTree>
    <p:extLst>
      <p:ext uri="{BB962C8B-B14F-4D97-AF65-F5344CB8AC3E}">
        <p14:creationId xmlns:p14="http://schemas.microsoft.com/office/powerpoint/2010/main" val="96806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1520" y="230326"/>
            <a:ext cx="8568952" cy="1477328"/>
            <a:chOff x="323528" y="178643"/>
            <a:chExt cx="8568952" cy="1477328"/>
          </a:xfrm>
        </p:grpSpPr>
        <p:sp>
          <p:nvSpPr>
            <p:cNvPr id="2" name="矩形 1"/>
            <p:cNvSpPr/>
            <p:nvPr/>
          </p:nvSpPr>
          <p:spPr>
            <a:xfrm>
              <a:off x="323528" y="178643"/>
              <a:ext cx="85689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由于每圈线圈同形状，因此各圈自感相同，</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即                        。</a:t>
              </a:r>
              <a:endParaRPr kumimoji="1" lang="en-US" altLang="zh-CN" sz="2000" b="1" dirty="0" smtClean="0">
                <a:latin typeface="Times New Roman" panose="02020603050405020304" pitchFamily="18" charset="0"/>
                <a:ea typeface="宋体" panose="02010600030101010101" pitchFamily="2" charset="-122"/>
                <a:cs typeface="Times New Roman" panose="02020603050405020304" pitchFamily="18" charset="0"/>
              </a:endParaRPr>
            </a:p>
            <a:p>
              <a:pPr fontAlgn="ctr">
                <a:lnSpc>
                  <a:spcPct val="150000"/>
                </a:lnSpc>
                <a:spcBef>
                  <a:spcPct val="0"/>
                </a:spcBef>
                <a:buFont typeface="Wingdings" panose="05000000000000000000" pitchFamily="2" charset="2"/>
                <a:buNone/>
              </a:pP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线圈</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密绕，所以每个回路电流形成的自感磁链也全部与其它所有回路铰链。因此，任意两线圈回路的互感均相同，且都等于自感，</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即                。</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3556212119"/>
                </p:ext>
              </p:extLst>
            </p:nvPr>
          </p:nvGraphicFramePr>
          <p:xfrm>
            <a:off x="5580112" y="339503"/>
            <a:ext cx="1365250" cy="360040"/>
          </p:xfrm>
          <a:graphic>
            <a:graphicData uri="http://schemas.openxmlformats.org/presentationml/2006/ole">
              <mc:AlternateContent xmlns:mc="http://schemas.openxmlformats.org/markup-compatibility/2006">
                <mc:Choice xmlns:v="urn:schemas-microsoft-com:vml" Requires="v">
                  <p:oleObj spid="_x0000_s34871" name="Equation" r:id="rId3" imgW="888840" imgH="241200" progId="Equation.DSMT4">
                    <p:embed/>
                  </p:oleObj>
                </mc:Choice>
                <mc:Fallback>
                  <p:oleObj name="Equation" r:id="rId3" imgW="888840" imgH="241200" progId="Equation.DSMT4">
                    <p:embed/>
                    <p:pic>
                      <p:nvPicPr>
                        <p:cNvPr id="494595" name="Object 3"/>
                        <p:cNvPicPr>
                          <a:picLocks noChangeAspect="1" noChangeArrowheads="1"/>
                        </p:cNvPicPr>
                        <p:nvPr/>
                      </p:nvPicPr>
                      <p:blipFill>
                        <a:blip r:embed="rId4"/>
                        <a:srcRect/>
                        <a:stretch>
                          <a:fillRect/>
                        </a:stretch>
                      </p:blipFill>
                      <p:spPr bwMode="auto">
                        <a:xfrm>
                          <a:off x="5580112" y="339503"/>
                          <a:ext cx="1365250" cy="360040"/>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01890684"/>
                </p:ext>
              </p:extLst>
            </p:nvPr>
          </p:nvGraphicFramePr>
          <p:xfrm>
            <a:off x="6876256" y="1275606"/>
            <a:ext cx="915988" cy="358775"/>
          </p:xfrm>
          <a:graphic>
            <a:graphicData uri="http://schemas.openxmlformats.org/presentationml/2006/ole">
              <mc:AlternateContent xmlns:mc="http://schemas.openxmlformats.org/markup-compatibility/2006">
                <mc:Choice xmlns:v="urn:schemas-microsoft-com:vml" Requires="v">
                  <p:oleObj spid="_x0000_s34872" name="Equation" r:id="rId5" imgW="596880" imgH="241200" progId="Equation.DSMT4">
                    <p:embed/>
                  </p:oleObj>
                </mc:Choice>
                <mc:Fallback>
                  <p:oleObj name="Equation" r:id="rId5" imgW="596880" imgH="241200" progId="Equation.DSMT4">
                    <p:embed/>
                    <p:pic>
                      <p:nvPicPr>
                        <p:cNvPr id="3" name="Object 3"/>
                        <p:cNvPicPr>
                          <a:picLocks noChangeAspect="1" noChangeArrowheads="1"/>
                        </p:cNvPicPr>
                        <p:nvPr/>
                      </p:nvPicPr>
                      <p:blipFill>
                        <a:blip r:embed="rId6"/>
                        <a:srcRect/>
                        <a:stretch>
                          <a:fillRect/>
                        </a:stretch>
                      </p:blipFill>
                      <p:spPr bwMode="auto">
                        <a:xfrm>
                          <a:off x="6876256" y="1275606"/>
                          <a:ext cx="915988" cy="358775"/>
                        </a:xfrm>
                        <a:prstGeom prst="rect">
                          <a:avLst/>
                        </a:prstGeom>
                        <a:noFill/>
                        <a:ln>
                          <a:noFill/>
                        </a:ln>
                      </p:spPr>
                    </p:pic>
                  </p:oleObj>
                </mc:Fallback>
              </mc:AlternateContent>
            </a:graphicData>
          </a:graphic>
        </p:graphicFrame>
      </p:grpSp>
      <p:sp>
        <p:nvSpPr>
          <p:cNvPr id="6" name="矩形 5"/>
          <p:cNvSpPr/>
          <p:nvPr/>
        </p:nvSpPr>
        <p:spPr>
          <a:xfrm>
            <a:off x="251520" y="1707654"/>
            <a:ext cx="41044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由此可得</a:t>
            </a:r>
            <a:r>
              <a:rPr kumimoji="1"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j</a:t>
            </a:r>
            <a:r>
              <a:rPr kumimoji="1"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个</a:t>
            </a: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线圈的总磁链为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1127"/>
          <p:cNvGraphicFramePr>
            <a:graphicFrameLocks/>
          </p:cNvGraphicFramePr>
          <p:nvPr>
            <p:extLst>
              <p:ext uri="{D42A27DB-BD31-4B8C-83A1-F6EECF244321}">
                <p14:modId xmlns:p14="http://schemas.microsoft.com/office/powerpoint/2010/main" val="226842420"/>
              </p:ext>
            </p:extLst>
          </p:nvPr>
        </p:nvGraphicFramePr>
        <p:xfrm>
          <a:off x="2162522" y="2139702"/>
          <a:ext cx="4857750" cy="798512"/>
        </p:xfrm>
        <a:graphic>
          <a:graphicData uri="http://schemas.openxmlformats.org/presentationml/2006/ole">
            <mc:AlternateContent xmlns:mc="http://schemas.openxmlformats.org/markup-compatibility/2006">
              <mc:Choice xmlns:v="urn:schemas-microsoft-com:vml" Requires="v">
                <p:oleObj spid="_x0000_s34873" name="Equation" r:id="rId7" imgW="2311200" imgH="431640" progId="Equation.DSMT4">
                  <p:embed/>
                </p:oleObj>
              </mc:Choice>
              <mc:Fallback>
                <p:oleObj name="Equation" r:id="rId7" imgW="2311200" imgH="431640" progId="Equation.DSMT4">
                  <p:embed/>
                  <p:pic>
                    <p:nvPicPr>
                      <p:cNvPr id="41" name="Object 1127"/>
                      <p:cNvPicPr>
                        <a:picLocks noChangeArrowheads="1"/>
                      </p:cNvPicPr>
                      <p:nvPr/>
                    </p:nvPicPr>
                    <p:blipFill>
                      <a:blip r:embed="rId8"/>
                      <a:srcRect/>
                      <a:stretch>
                        <a:fillRect/>
                      </a:stretch>
                    </p:blipFill>
                    <p:spPr bwMode="auto">
                      <a:xfrm>
                        <a:off x="2162522" y="2139702"/>
                        <a:ext cx="4857750" cy="798512"/>
                      </a:xfrm>
                      <a:prstGeom prst="rect">
                        <a:avLst/>
                      </a:prstGeom>
                      <a:noFill/>
                    </p:spPr>
                  </p:pic>
                </p:oleObj>
              </mc:Fallback>
            </mc:AlternateContent>
          </a:graphicData>
        </a:graphic>
      </p:graphicFrame>
      <p:sp>
        <p:nvSpPr>
          <p:cNvPr id="13" name="矩形 12"/>
          <p:cNvSpPr/>
          <p:nvPr/>
        </p:nvSpPr>
        <p:spPr>
          <a:xfrm>
            <a:off x="323528" y="2853199"/>
            <a:ext cx="74888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注入</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电流</a:t>
            </a:r>
            <a:r>
              <a:rPr kumimoji="1"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在</a:t>
            </a:r>
            <a:r>
              <a:rPr kumimoji="1" lang="en-US" altLang="zh-CN" sz="20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圈</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同形状密绕线圈中产生的全部磁链为</a:t>
            </a:r>
          </a:p>
        </p:txBody>
      </p:sp>
      <p:graphicFrame>
        <p:nvGraphicFramePr>
          <p:cNvPr id="14" name="Object 1127"/>
          <p:cNvGraphicFramePr>
            <a:graphicFrameLocks/>
          </p:cNvGraphicFramePr>
          <p:nvPr>
            <p:extLst>
              <p:ext uri="{D42A27DB-BD31-4B8C-83A1-F6EECF244321}">
                <p14:modId xmlns:p14="http://schemas.microsoft.com/office/powerpoint/2010/main" val="3985334257"/>
              </p:ext>
            </p:extLst>
          </p:nvPr>
        </p:nvGraphicFramePr>
        <p:xfrm>
          <a:off x="2483768" y="3335189"/>
          <a:ext cx="3763963" cy="820737"/>
        </p:xfrm>
        <a:graphic>
          <a:graphicData uri="http://schemas.openxmlformats.org/presentationml/2006/ole">
            <mc:AlternateContent xmlns:mc="http://schemas.openxmlformats.org/markup-compatibility/2006">
              <mc:Choice xmlns:v="urn:schemas-microsoft-com:vml" Requires="v">
                <p:oleObj spid="_x0000_s34874" name="Equation" r:id="rId9" imgW="1790640" imgH="444240" progId="Equation.DSMT4">
                  <p:embed/>
                </p:oleObj>
              </mc:Choice>
              <mc:Fallback>
                <p:oleObj name="Equation" r:id="rId9" imgW="1790640" imgH="444240" progId="Equation.DSMT4">
                  <p:embed/>
                  <p:pic>
                    <p:nvPicPr>
                      <p:cNvPr id="7" name="Object 1127"/>
                      <p:cNvPicPr>
                        <a:picLocks noChangeArrowheads="1"/>
                      </p:cNvPicPr>
                      <p:nvPr/>
                    </p:nvPicPr>
                    <p:blipFill>
                      <a:blip r:embed="rId10"/>
                      <a:srcRect/>
                      <a:stretch>
                        <a:fillRect/>
                      </a:stretch>
                    </p:blipFill>
                    <p:spPr bwMode="auto">
                      <a:xfrm>
                        <a:off x="2483768" y="3335189"/>
                        <a:ext cx="3763963" cy="820737"/>
                      </a:xfrm>
                      <a:prstGeom prst="rect">
                        <a:avLst/>
                      </a:prstGeom>
                      <a:noFill/>
                    </p:spPr>
                  </p:pic>
                </p:oleObj>
              </mc:Fallback>
            </mc:AlternateContent>
          </a:graphicData>
        </a:graphic>
      </p:graphicFrame>
      <p:sp>
        <p:nvSpPr>
          <p:cNvPr id="15" name="矩形 14"/>
          <p:cNvSpPr/>
          <p:nvPr/>
        </p:nvSpPr>
        <p:spPr>
          <a:xfrm>
            <a:off x="323528" y="4155926"/>
            <a:ext cx="74888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cs typeface="Times New Roman" panose="02020603050405020304" pitchFamily="18" charset="0"/>
              </a:rPr>
              <a:t>所以该密绕线圈的电感为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 name="Object 1127"/>
          <p:cNvGraphicFramePr>
            <a:graphicFrameLocks/>
          </p:cNvGraphicFramePr>
          <p:nvPr>
            <p:extLst>
              <p:ext uri="{D42A27DB-BD31-4B8C-83A1-F6EECF244321}">
                <p14:modId xmlns:p14="http://schemas.microsoft.com/office/powerpoint/2010/main" val="2088646741"/>
              </p:ext>
            </p:extLst>
          </p:nvPr>
        </p:nvGraphicFramePr>
        <p:xfrm>
          <a:off x="3995936" y="4227934"/>
          <a:ext cx="1868487" cy="749300"/>
        </p:xfrm>
        <a:graphic>
          <a:graphicData uri="http://schemas.openxmlformats.org/presentationml/2006/ole">
            <mc:AlternateContent xmlns:mc="http://schemas.openxmlformats.org/markup-compatibility/2006">
              <mc:Choice xmlns:v="urn:schemas-microsoft-com:vml" Requires="v">
                <p:oleObj spid="_x0000_s34875" name="Equation" r:id="rId11" imgW="888840" imgH="406080" progId="Equation.DSMT4">
                  <p:embed/>
                </p:oleObj>
              </mc:Choice>
              <mc:Fallback>
                <p:oleObj name="Equation" r:id="rId11" imgW="888840" imgH="406080" progId="Equation.DSMT4">
                  <p:embed/>
                  <p:pic>
                    <p:nvPicPr>
                      <p:cNvPr id="14" name="Object 1127"/>
                      <p:cNvPicPr>
                        <a:picLocks noChangeArrowheads="1"/>
                      </p:cNvPicPr>
                      <p:nvPr/>
                    </p:nvPicPr>
                    <p:blipFill>
                      <a:blip r:embed="rId12"/>
                      <a:srcRect/>
                      <a:stretch>
                        <a:fillRect/>
                      </a:stretch>
                    </p:blipFill>
                    <p:spPr bwMode="auto">
                      <a:xfrm>
                        <a:off x="3995936" y="4227934"/>
                        <a:ext cx="1868487" cy="749300"/>
                      </a:xfrm>
                      <a:prstGeom prst="rect">
                        <a:avLst/>
                      </a:prstGeom>
                      <a:noFill/>
                    </p:spPr>
                  </p:pic>
                </p:oleObj>
              </mc:Fallback>
            </mc:AlternateContent>
          </a:graphicData>
        </a:graphic>
      </p:graphicFrame>
    </p:spTree>
    <p:extLst>
      <p:ext uri="{BB962C8B-B14F-4D97-AF65-F5344CB8AC3E}">
        <p14:creationId xmlns:p14="http://schemas.microsoft.com/office/powerpoint/2010/main" val="9030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22" presetClass="entr" presetSubtype="1"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par>
                                <p:cTn id="29" presetID="22" presetClass="entr" presetSubtype="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72008" y="195486"/>
            <a:ext cx="8964488"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smtClean="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smtClean="0">
                <a:solidFill>
                  <a:srgbClr val="F87A24"/>
                </a:solidFill>
                <a:latin typeface="Times New Roman" panose="02020603050405020304" pitchFamily="18" charset="0"/>
                <a:ea typeface="+mn-ea"/>
                <a:cs typeface="Times New Roman" panose="02020603050405020304" pitchFamily="18" charset="0"/>
              </a:rPr>
              <a:t>2】</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a:t>
            </a:r>
            <a:r>
              <a:rPr kumimoji="1" lang="en-US" altLang="zh-CN" sz="22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圈</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同形状稀绕（或无互耦级联）线圈的电感量是单圈线圈电感量</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kumimoji="1" lang="en-US" altLang="zh-CN" sz="22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倍</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6" name="Rectangle 1111"/>
          <p:cNvSpPr>
            <a:spLocks noChangeArrowheads="1"/>
          </p:cNvSpPr>
          <p:nvPr/>
        </p:nvSpPr>
        <p:spPr bwMode="auto">
          <a:xfrm>
            <a:off x="971600" y="1419622"/>
            <a:ext cx="784887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考虑到各圈回路无互耦，即线圈两两之间的互感为零，并且各圈具有相同的注入</a:t>
            </a: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电流</a:t>
            </a:r>
            <a:r>
              <a:rPr kumimoji="1" lang="en-US" altLang="zh-CN" sz="20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于是根据任意一个回路的总磁链与各回路电流的关系，即</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Rectangle 95"/>
          <p:cNvSpPr>
            <a:spLocks noChangeArrowheads="1"/>
          </p:cNvSpPr>
          <p:nvPr/>
        </p:nvSpPr>
        <p:spPr bwMode="auto">
          <a:xfrm>
            <a:off x="118839" y="1491630"/>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1" name="Object 1127"/>
          <p:cNvGraphicFramePr>
            <a:graphicFrameLocks/>
          </p:cNvGraphicFramePr>
          <p:nvPr>
            <p:extLst>
              <p:ext uri="{D42A27DB-BD31-4B8C-83A1-F6EECF244321}">
                <p14:modId xmlns:p14="http://schemas.microsoft.com/office/powerpoint/2010/main" val="2086095254"/>
              </p:ext>
            </p:extLst>
          </p:nvPr>
        </p:nvGraphicFramePr>
        <p:xfrm>
          <a:off x="2267744" y="2715766"/>
          <a:ext cx="5499100" cy="798512"/>
        </p:xfrm>
        <a:graphic>
          <a:graphicData uri="http://schemas.openxmlformats.org/presentationml/2006/ole">
            <mc:AlternateContent xmlns:mc="http://schemas.openxmlformats.org/markup-compatibility/2006">
              <mc:Choice xmlns:v="urn:schemas-microsoft-com:vml" Requires="v">
                <p:oleObj spid="_x0000_s35859" name="Equation" r:id="rId4" imgW="2616120" imgH="431640" progId="Equation.DSMT4">
                  <p:embed/>
                </p:oleObj>
              </mc:Choice>
              <mc:Fallback>
                <p:oleObj name="Equation" r:id="rId4" imgW="2616120" imgH="431640" progId="Equation.DSMT4">
                  <p:embed/>
                  <p:pic>
                    <p:nvPicPr>
                      <p:cNvPr id="41" name="Object 1127"/>
                      <p:cNvPicPr>
                        <a:picLocks noChangeArrowheads="1"/>
                      </p:cNvPicPr>
                      <p:nvPr/>
                    </p:nvPicPr>
                    <p:blipFill>
                      <a:blip r:embed="rId5"/>
                      <a:srcRect/>
                      <a:stretch>
                        <a:fillRect/>
                      </a:stretch>
                    </p:blipFill>
                    <p:spPr bwMode="auto">
                      <a:xfrm>
                        <a:off x="2267744" y="2715766"/>
                        <a:ext cx="5499100" cy="798512"/>
                      </a:xfrm>
                      <a:prstGeom prst="rect">
                        <a:avLst/>
                      </a:prstGeom>
                      <a:noFill/>
                    </p:spPr>
                  </p:pic>
                </p:oleObj>
              </mc:Fallback>
            </mc:AlternateContent>
          </a:graphicData>
        </a:graphic>
      </p:graphicFrame>
      <p:sp>
        <p:nvSpPr>
          <p:cNvPr id="7" name="矩形 6"/>
          <p:cNvSpPr/>
          <p:nvPr/>
        </p:nvSpPr>
        <p:spPr>
          <a:xfrm>
            <a:off x="1043608" y="3579862"/>
            <a:ext cx="41044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可得</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1127"/>
          <p:cNvGraphicFramePr>
            <a:graphicFrameLocks/>
          </p:cNvGraphicFramePr>
          <p:nvPr>
            <p:extLst>
              <p:ext uri="{D42A27DB-BD31-4B8C-83A1-F6EECF244321}">
                <p14:modId xmlns:p14="http://schemas.microsoft.com/office/powerpoint/2010/main" val="1962556518"/>
              </p:ext>
            </p:extLst>
          </p:nvPr>
        </p:nvGraphicFramePr>
        <p:xfrm>
          <a:off x="2339752" y="4155926"/>
          <a:ext cx="3976688" cy="446088"/>
        </p:xfrm>
        <a:graphic>
          <a:graphicData uri="http://schemas.openxmlformats.org/presentationml/2006/ole">
            <mc:AlternateContent xmlns:mc="http://schemas.openxmlformats.org/markup-compatibility/2006">
              <mc:Choice xmlns:v="urn:schemas-microsoft-com:vml" Requires="v">
                <p:oleObj spid="_x0000_s35860" name="Equation" r:id="rId6" imgW="1892160" imgH="241200" progId="Equation.DSMT4">
                  <p:embed/>
                </p:oleObj>
              </mc:Choice>
              <mc:Fallback>
                <p:oleObj name="Equation" r:id="rId6" imgW="1892160" imgH="241200" progId="Equation.DSMT4">
                  <p:embed/>
                  <p:pic>
                    <p:nvPicPr>
                      <p:cNvPr id="7" name="Object 1127"/>
                      <p:cNvPicPr>
                        <a:picLocks noChangeArrowheads="1"/>
                      </p:cNvPicPr>
                      <p:nvPr/>
                    </p:nvPicPr>
                    <p:blipFill>
                      <a:blip r:embed="rId7"/>
                      <a:srcRect/>
                      <a:stretch>
                        <a:fillRect/>
                      </a:stretch>
                    </p:blipFill>
                    <p:spPr bwMode="auto">
                      <a:xfrm>
                        <a:off x="2339752" y="4155926"/>
                        <a:ext cx="3976688" cy="446088"/>
                      </a:xfrm>
                      <a:prstGeom prst="rect">
                        <a:avLst/>
                      </a:prstGeom>
                      <a:noFill/>
                    </p:spPr>
                  </p:pic>
                </p:oleObj>
              </mc:Fallback>
            </mc:AlternateContent>
          </a:graphicData>
        </a:graphic>
      </p:graphicFrame>
    </p:spTree>
    <p:extLst>
      <p:ext uri="{BB962C8B-B14F-4D97-AF65-F5344CB8AC3E}">
        <p14:creationId xmlns:p14="http://schemas.microsoft.com/office/powerpoint/2010/main" val="256933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17552"/>
            <a:ext cx="85689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cs typeface="Times New Roman" panose="02020603050405020304" pitchFamily="18" charset="0"/>
              </a:rPr>
              <a:t>由于各圈回路形状相同，所以各圈自感均相等，</a:t>
            </a:r>
            <a:r>
              <a:rPr kumimoji="1" lang="zh-CN" altLang="en-US" sz="2000" b="1" dirty="0" smtClean="0">
                <a:latin typeface="Times New Roman" panose="02020603050405020304" pitchFamily="18" charset="0"/>
                <a:cs typeface="Times New Roman" panose="02020603050405020304" pitchFamily="18" charset="0"/>
              </a:rPr>
              <a:t>即</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251520" y="1203598"/>
            <a:ext cx="41044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于是</a:t>
            </a:r>
          </a:p>
        </p:txBody>
      </p:sp>
      <p:graphicFrame>
        <p:nvGraphicFramePr>
          <p:cNvPr id="7" name="Object 1127"/>
          <p:cNvGraphicFramePr>
            <a:graphicFrameLocks/>
          </p:cNvGraphicFramePr>
          <p:nvPr>
            <p:extLst>
              <p:ext uri="{D42A27DB-BD31-4B8C-83A1-F6EECF244321}">
                <p14:modId xmlns:p14="http://schemas.microsoft.com/office/powerpoint/2010/main" val="436830111"/>
              </p:ext>
            </p:extLst>
          </p:nvPr>
        </p:nvGraphicFramePr>
        <p:xfrm>
          <a:off x="2771800" y="843558"/>
          <a:ext cx="2962275" cy="446088"/>
        </p:xfrm>
        <a:graphic>
          <a:graphicData uri="http://schemas.openxmlformats.org/presentationml/2006/ole">
            <mc:AlternateContent xmlns:mc="http://schemas.openxmlformats.org/markup-compatibility/2006">
              <mc:Choice xmlns:v="urn:schemas-microsoft-com:vml" Requires="v">
                <p:oleObj spid="_x0000_s36903" name="Equation" r:id="rId3" imgW="1409400" imgH="241200" progId="Equation.DSMT4">
                  <p:embed/>
                </p:oleObj>
              </mc:Choice>
              <mc:Fallback>
                <p:oleObj name="Equation" r:id="rId3" imgW="1409400" imgH="241200" progId="Equation.DSMT4">
                  <p:embed/>
                  <p:pic>
                    <p:nvPicPr>
                      <p:cNvPr id="7" name="Object 1127"/>
                      <p:cNvPicPr>
                        <a:picLocks noChangeArrowheads="1"/>
                      </p:cNvPicPr>
                      <p:nvPr/>
                    </p:nvPicPr>
                    <p:blipFill>
                      <a:blip r:embed="rId4"/>
                      <a:srcRect/>
                      <a:stretch>
                        <a:fillRect/>
                      </a:stretch>
                    </p:blipFill>
                    <p:spPr bwMode="auto">
                      <a:xfrm>
                        <a:off x="2771800" y="843558"/>
                        <a:ext cx="2962275" cy="446088"/>
                      </a:xfrm>
                      <a:prstGeom prst="rect">
                        <a:avLst/>
                      </a:prstGeom>
                      <a:noFill/>
                    </p:spPr>
                  </p:pic>
                </p:oleObj>
              </mc:Fallback>
            </mc:AlternateContent>
          </a:graphicData>
        </a:graphic>
      </p:graphicFrame>
      <p:sp>
        <p:nvSpPr>
          <p:cNvPr id="13" name="矩形 12"/>
          <p:cNvSpPr/>
          <p:nvPr/>
        </p:nvSpPr>
        <p:spPr>
          <a:xfrm>
            <a:off x="323528" y="2161768"/>
            <a:ext cx="74888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cs typeface="Times New Roman" panose="02020603050405020304" pitchFamily="18" charset="0"/>
              </a:rPr>
              <a:t>因此</a:t>
            </a:r>
            <a:r>
              <a:rPr kumimoji="1" lang="zh-CN" altLang="en-US" sz="2000" b="1" dirty="0" smtClean="0">
                <a:latin typeface="Times New Roman" panose="02020603050405020304" pitchFamily="18" charset="0"/>
                <a:cs typeface="Times New Roman" panose="02020603050405020304" pitchFamily="18" charset="0"/>
              </a:rPr>
              <a:t>注入</a:t>
            </a:r>
            <a:r>
              <a:rPr kumimoji="1"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在</a:t>
            </a:r>
            <a:r>
              <a:rPr kumimoji="1" lang="en-US" altLang="zh-CN" sz="2000" b="1" i="1"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圈</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同</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形状</a:t>
            </a:r>
            <a:r>
              <a:rPr kumimoji="1" lang="zh-CN" altLang="en-US" sz="2000" b="1" dirty="0">
                <a:latin typeface="Times New Roman" panose="02020603050405020304" pitchFamily="18" charset="0"/>
                <a:cs typeface="Times New Roman" panose="02020603050405020304" pitchFamily="18" charset="0"/>
              </a:rPr>
              <a:t>稀绕线圈</a:t>
            </a:r>
            <a:r>
              <a:rPr kumimoji="1" lang="zh-CN" altLang="en-US" sz="2000" b="1" dirty="0" smtClean="0">
                <a:latin typeface="Times New Roman" panose="02020603050405020304" pitchFamily="18" charset="0"/>
                <a:cs typeface="Times New Roman" panose="02020603050405020304" pitchFamily="18" charset="0"/>
              </a:rPr>
              <a:t>中</a:t>
            </a:r>
            <a:r>
              <a:rPr kumimoji="1"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产生</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的全部磁链为</a:t>
            </a:r>
          </a:p>
        </p:txBody>
      </p:sp>
      <p:graphicFrame>
        <p:nvGraphicFramePr>
          <p:cNvPr id="14" name="Object 1127"/>
          <p:cNvGraphicFramePr>
            <a:graphicFrameLocks/>
          </p:cNvGraphicFramePr>
          <p:nvPr>
            <p:extLst>
              <p:ext uri="{D42A27DB-BD31-4B8C-83A1-F6EECF244321}">
                <p14:modId xmlns:p14="http://schemas.microsoft.com/office/powerpoint/2010/main" val="2044618660"/>
              </p:ext>
            </p:extLst>
          </p:nvPr>
        </p:nvGraphicFramePr>
        <p:xfrm>
          <a:off x="2630488" y="2787650"/>
          <a:ext cx="3470275" cy="820738"/>
        </p:xfrm>
        <a:graphic>
          <a:graphicData uri="http://schemas.openxmlformats.org/presentationml/2006/ole">
            <mc:AlternateContent xmlns:mc="http://schemas.openxmlformats.org/markup-compatibility/2006">
              <mc:Choice xmlns:v="urn:schemas-microsoft-com:vml" Requires="v">
                <p:oleObj spid="_x0000_s36904" name="Equation" r:id="rId5" imgW="1650960" imgH="444240" progId="Equation.DSMT4">
                  <p:embed/>
                </p:oleObj>
              </mc:Choice>
              <mc:Fallback>
                <p:oleObj name="Equation" r:id="rId5" imgW="1650960" imgH="444240" progId="Equation.DSMT4">
                  <p:embed/>
                  <p:pic>
                    <p:nvPicPr>
                      <p:cNvPr id="14" name="Object 1127"/>
                      <p:cNvPicPr>
                        <a:picLocks noChangeArrowheads="1"/>
                      </p:cNvPicPr>
                      <p:nvPr/>
                    </p:nvPicPr>
                    <p:blipFill>
                      <a:blip r:embed="rId6"/>
                      <a:srcRect/>
                      <a:stretch>
                        <a:fillRect/>
                      </a:stretch>
                    </p:blipFill>
                    <p:spPr bwMode="auto">
                      <a:xfrm>
                        <a:off x="2630488" y="2787650"/>
                        <a:ext cx="3470275" cy="820738"/>
                      </a:xfrm>
                      <a:prstGeom prst="rect">
                        <a:avLst/>
                      </a:prstGeom>
                      <a:noFill/>
                    </p:spPr>
                  </p:pic>
                </p:oleObj>
              </mc:Fallback>
            </mc:AlternateContent>
          </a:graphicData>
        </a:graphic>
      </p:graphicFrame>
      <p:sp>
        <p:nvSpPr>
          <p:cNvPr id="15" name="矩形 14"/>
          <p:cNvSpPr/>
          <p:nvPr/>
        </p:nvSpPr>
        <p:spPr>
          <a:xfrm>
            <a:off x="323528" y="3766666"/>
            <a:ext cx="74888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50000"/>
              </a:lnSpc>
              <a:spcBef>
                <a:spcPct val="0"/>
              </a:spcBef>
              <a:buFont typeface="Wingdings" panose="05000000000000000000" pitchFamily="2" charset="2"/>
              <a:buNone/>
            </a:pPr>
            <a:r>
              <a:rPr kumimoji="1" lang="zh-CN" altLang="en-US" sz="2000" b="1" dirty="0">
                <a:latin typeface="Times New Roman" panose="02020603050405020304" pitchFamily="18" charset="0"/>
                <a:cs typeface="Times New Roman" panose="02020603050405020304" pitchFamily="18" charset="0"/>
              </a:rPr>
              <a:t>所以该密绕线圈的电感为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 name="Object 1127"/>
          <p:cNvGraphicFramePr>
            <a:graphicFrameLocks/>
          </p:cNvGraphicFramePr>
          <p:nvPr>
            <p:extLst>
              <p:ext uri="{D42A27DB-BD31-4B8C-83A1-F6EECF244321}">
                <p14:modId xmlns:p14="http://schemas.microsoft.com/office/powerpoint/2010/main" val="1443467847"/>
              </p:ext>
            </p:extLst>
          </p:nvPr>
        </p:nvGraphicFramePr>
        <p:xfrm>
          <a:off x="4062413" y="3838575"/>
          <a:ext cx="1735137" cy="749300"/>
        </p:xfrm>
        <a:graphic>
          <a:graphicData uri="http://schemas.openxmlformats.org/presentationml/2006/ole">
            <mc:AlternateContent xmlns:mc="http://schemas.openxmlformats.org/markup-compatibility/2006">
              <mc:Choice xmlns:v="urn:schemas-microsoft-com:vml" Requires="v">
                <p:oleObj spid="_x0000_s36905" name="Equation" r:id="rId7" imgW="825480" imgH="406080" progId="Equation.DSMT4">
                  <p:embed/>
                </p:oleObj>
              </mc:Choice>
              <mc:Fallback>
                <p:oleObj name="Equation" r:id="rId7" imgW="825480" imgH="406080" progId="Equation.DSMT4">
                  <p:embed/>
                  <p:pic>
                    <p:nvPicPr>
                      <p:cNvPr id="16" name="Object 1127"/>
                      <p:cNvPicPr>
                        <a:picLocks noChangeArrowheads="1"/>
                      </p:cNvPicPr>
                      <p:nvPr/>
                    </p:nvPicPr>
                    <p:blipFill>
                      <a:blip r:embed="rId8"/>
                      <a:srcRect/>
                      <a:stretch>
                        <a:fillRect/>
                      </a:stretch>
                    </p:blipFill>
                    <p:spPr bwMode="auto">
                      <a:xfrm>
                        <a:off x="4062413" y="3838575"/>
                        <a:ext cx="1735137" cy="749300"/>
                      </a:xfrm>
                      <a:prstGeom prst="rect">
                        <a:avLst/>
                      </a:prstGeom>
                      <a:noFill/>
                    </p:spPr>
                  </p:pic>
                </p:oleObj>
              </mc:Fallback>
            </mc:AlternateContent>
          </a:graphicData>
        </a:graphic>
      </p:graphicFrame>
      <p:graphicFrame>
        <p:nvGraphicFramePr>
          <p:cNvPr id="12" name="Object 1127"/>
          <p:cNvGraphicFramePr>
            <a:graphicFrameLocks/>
          </p:cNvGraphicFramePr>
          <p:nvPr>
            <p:extLst>
              <p:ext uri="{D42A27DB-BD31-4B8C-83A1-F6EECF244321}">
                <p14:modId xmlns:p14="http://schemas.microsoft.com/office/powerpoint/2010/main" val="4226027878"/>
              </p:ext>
            </p:extLst>
          </p:nvPr>
        </p:nvGraphicFramePr>
        <p:xfrm>
          <a:off x="2665413" y="1708150"/>
          <a:ext cx="3175000" cy="446088"/>
        </p:xfrm>
        <a:graphic>
          <a:graphicData uri="http://schemas.openxmlformats.org/presentationml/2006/ole">
            <mc:AlternateContent xmlns:mc="http://schemas.openxmlformats.org/markup-compatibility/2006">
              <mc:Choice xmlns:v="urn:schemas-microsoft-com:vml" Requires="v">
                <p:oleObj spid="_x0000_s36906" name="Equation" r:id="rId9" imgW="1511280" imgH="241200" progId="Equation.DSMT4">
                  <p:embed/>
                </p:oleObj>
              </mc:Choice>
              <mc:Fallback>
                <p:oleObj name="Equation" r:id="rId9" imgW="1511280" imgH="241200" progId="Equation.DSMT4">
                  <p:embed/>
                  <p:pic>
                    <p:nvPicPr>
                      <p:cNvPr id="7" name="Object 1127"/>
                      <p:cNvPicPr>
                        <a:picLocks noChangeArrowheads="1"/>
                      </p:cNvPicPr>
                      <p:nvPr/>
                    </p:nvPicPr>
                    <p:blipFill>
                      <a:blip r:embed="rId10"/>
                      <a:srcRect/>
                      <a:stretch>
                        <a:fillRect/>
                      </a:stretch>
                    </p:blipFill>
                    <p:spPr bwMode="auto">
                      <a:xfrm>
                        <a:off x="2665413" y="1708150"/>
                        <a:ext cx="3175000" cy="446088"/>
                      </a:xfrm>
                      <a:prstGeom prst="rect">
                        <a:avLst/>
                      </a:prstGeom>
                      <a:noFill/>
                    </p:spPr>
                  </p:pic>
                </p:oleObj>
              </mc:Fallback>
            </mc:AlternateContent>
          </a:graphicData>
        </a:graphic>
      </p:graphicFrame>
    </p:spTree>
    <p:extLst>
      <p:ext uri="{BB962C8B-B14F-4D97-AF65-F5344CB8AC3E}">
        <p14:creationId xmlns:p14="http://schemas.microsoft.com/office/powerpoint/2010/main" val="227460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22" presetClass="entr" presetSubtype="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3"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10.7|13.1|8.3|17"/>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5575</TotalTime>
  <Words>823</Words>
  <Application>Microsoft Office PowerPoint</Application>
  <PresentationFormat>全屏显示(16:9)</PresentationFormat>
  <Paragraphs>91</Paragraphs>
  <Slides>16</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Roboto Light</vt:lpstr>
      <vt:lpstr>等线</vt:lpstr>
      <vt:lpstr>宋体</vt:lpstr>
      <vt:lpstr>微软雅黑</vt:lpstr>
      <vt:lpstr>Arial</vt:lpstr>
      <vt:lpstr>Calibri</vt:lpstr>
      <vt:lpstr>Impact</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lxf</cp:lastModifiedBy>
  <cp:revision>647</cp:revision>
  <dcterms:created xsi:type="dcterms:W3CDTF">2018-02-02T09:54:00Z</dcterms:created>
  <dcterms:modified xsi:type="dcterms:W3CDTF">2021-05-07T01:56:33Z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