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9"/>
  </p:notesMasterIdLst>
  <p:sldIdLst>
    <p:sldId id="492" r:id="rId2"/>
    <p:sldId id="494" r:id="rId3"/>
    <p:sldId id="495" r:id="rId4"/>
    <p:sldId id="606" r:id="rId5"/>
    <p:sldId id="608" r:id="rId6"/>
    <p:sldId id="607" r:id="rId7"/>
    <p:sldId id="609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617" r:id="rId16"/>
    <p:sldId id="618" r:id="rId17"/>
    <p:sldId id="619" r:id="rId18"/>
    <p:sldId id="658" r:id="rId19"/>
    <p:sldId id="621" r:id="rId20"/>
    <p:sldId id="624" r:id="rId21"/>
    <p:sldId id="625" r:id="rId22"/>
    <p:sldId id="627" r:id="rId23"/>
    <p:sldId id="628" r:id="rId24"/>
    <p:sldId id="629" r:id="rId25"/>
    <p:sldId id="631" r:id="rId26"/>
    <p:sldId id="633" r:id="rId27"/>
    <p:sldId id="659" r:id="rId28"/>
    <p:sldId id="660" r:id="rId29"/>
    <p:sldId id="661" r:id="rId30"/>
    <p:sldId id="635" r:id="rId31"/>
    <p:sldId id="636" r:id="rId32"/>
    <p:sldId id="664" r:id="rId33"/>
    <p:sldId id="665" r:id="rId34"/>
    <p:sldId id="662" r:id="rId35"/>
    <p:sldId id="663" r:id="rId36"/>
    <p:sldId id="666" r:id="rId37"/>
    <p:sldId id="667" r:id="rId3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330066"/>
    <a:srgbClr val="CC3300"/>
    <a:srgbClr val="0000FF"/>
    <a:srgbClr val="FF9900"/>
    <a:srgbClr val="E5F3E8"/>
    <a:srgbClr val="FFFF00"/>
    <a:srgbClr val="99FF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4581" autoAdjust="0"/>
  </p:normalViewPr>
  <p:slideViewPr>
    <p:cSldViewPr>
      <p:cViewPr varScale="1">
        <p:scale>
          <a:sx n="132" d="100"/>
          <a:sy n="132" d="100"/>
        </p:scale>
        <p:origin x="1930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19591B46-DEAF-4E7E-B22C-0C69C40268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8BCCEF-9A20-4657-B367-7F2F64B0A9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26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F7C71-27AE-47F1-B347-2E036C8DD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40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115888"/>
            <a:ext cx="2141537" cy="6229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75388" cy="6229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0E254-5B70-412C-B341-3C9987D179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963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96975"/>
            <a:ext cx="4208462" cy="2497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3846513"/>
            <a:ext cx="4208462" cy="2498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98869-1C4B-4D08-8A73-89D9403671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826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96975"/>
            <a:ext cx="4208462" cy="2497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3846513"/>
            <a:ext cx="4208462" cy="2498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5CEAD-8B43-4DA4-A068-4065A9C53D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094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850" y="1196975"/>
            <a:ext cx="4208463" cy="2497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96975"/>
            <a:ext cx="4208462" cy="2497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23850" y="3846513"/>
            <a:ext cx="4208463" cy="2498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4713" y="3846513"/>
            <a:ext cx="4208462" cy="2498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9DFA5-E646-4B68-84B1-5AD7416153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400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23850" y="115888"/>
            <a:ext cx="8569325" cy="6229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0C15E-58BB-45E5-92F9-ACF7AE490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311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196975"/>
            <a:ext cx="4208462" cy="5148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D9E71-49BA-4D1D-B73E-FC52E8A678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1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7D05B-9B0F-4171-93CF-5679D4D602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92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2034E-0FBA-4607-A5FD-C5E713E09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24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196975"/>
            <a:ext cx="4208462" cy="514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CD636-9776-4B36-848C-6C1FDA21B2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68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08BEC-5E47-4C32-97B3-3DDF12F9B7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1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5F4D3-8615-4B5B-A09F-22B6E3FBD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31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202ED-BC4D-442C-B27C-82791834D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92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FADDA-E871-41AB-9C7C-8CBD62D668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10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E1ED2-BB57-43EF-888F-44CE269DB8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997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15888"/>
            <a:ext cx="6958012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96975"/>
            <a:ext cx="856932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16675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A64C737-4391-4379-A415-60569FC9B1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40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1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2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3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6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7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9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0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1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2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3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4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5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6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7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8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9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0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1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2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3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4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5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6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7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8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9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0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3" name="Rectangle 40"/>
          <p:cNvSpPr>
            <a:spLocks noChangeArrowheads="1"/>
          </p:cNvSpPr>
          <p:nvPr userDrawn="1"/>
        </p:nvSpPr>
        <p:spPr bwMode="ltGray">
          <a:xfrm>
            <a:off x="323850" y="260350"/>
            <a:ext cx="438150" cy="474663"/>
          </a:xfrm>
          <a:prstGeom prst="rect">
            <a:avLst/>
          </a:prstGeom>
          <a:solidFill>
            <a:srgbClr val="FFCF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4" name="Rectangle 41"/>
          <p:cNvSpPr>
            <a:spLocks noChangeArrowheads="1"/>
          </p:cNvSpPr>
          <p:nvPr userDrawn="1"/>
        </p:nvSpPr>
        <p:spPr bwMode="ltGray">
          <a:xfrm>
            <a:off x="692150" y="269875"/>
            <a:ext cx="328613" cy="474663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5" name="Rectangle 42"/>
          <p:cNvSpPr>
            <a:spLocks noChangeArrowheads="1"/>
          </p:cNvSpPr>
          <p:nvPr userDrawn="1"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6" name="Rectangle 43"/>
          <p:cNvSpPr>
            <a:spLocks noChangeArrowheads="1"/>
          </p:cNvSpPr>
          <p:nvPr userDrawn="1"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7" name="Rectangle 44"/>
          <p:cNvSpPr>
            <a:spLocks noChangeArrowheads="1"/>
          </p:cNvSpPr>
          <p:nvPr userDrawn="1"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8" name="Rectangle 45"/>
          <p:cNvSpPr>
            <a:spLocks noChangeArrowheads="1"/>
          </p:cNvSpPr>
          <p:nvPr userDrawn="1"/>
        </p:nvSpPr>
        <p:spPr bwMode="gray">
          <a:xfrm>
            <a:off x="762000" y="115888"/>
            <a:ext cx="31750" cy="1052512"/>
          </a:xfrm>
          <a:prstGeom prst="rect">
            <a:avLst/>
          </a:prstGeom>
          <a:solidFill>
            <a:srgbClr val="1C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9" name="Rectangle 46"/>
          <p:cNvSpPr>
            <a:spLocks noChangeArrowheads="1"/>
          </p:cNvSpPr>
          <p:nvPr userDrawn="1"/>
        </p:nvSpPr>
        <p:spPr bwMode="gray">
          <a:xfrm>
            <a:off x="442913" y="981075"/>
            <a:ext cx="8226425" cy="317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6999288" cy="1304925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ea typeface="楷体_GB2312" pitchFamily="49" charset="-122"/>
              </a:rPr>
              <a:t>Vivado </a:t>
            </a:r>
            <a:r>
              <a:rPr lang="zh-CN" altLang="en-US" sz="4400" dirty="0">
                <a:ea typeface="楷体_GB2312" pitchFamily="49" charset="-122"/>
              </a:rPr>
              <a:t>基本开发</a:t>
            </a:r>
            <a:r>
              <a:rPr lang="zh-CN" altLang="en-US" sz="4400" dirty="0" smtClean="0">
                <a:ea typeface="楷体_GB2312" pitchFamily="49" charset="-122"/>
              </a:rPr>
              <a:t>流程</a:t>
            </a:r>
            <a:r>
              <a:rPr lang="zh-CN" altLang="en-US" sz="4400" dirty="0">
                <a:ea typeface="楷体_GB2312" pitchFamily="49" charset="-122"/>
              </a:rPr>
              <a:t>介绍</a:t>
            </a:r>
            <a:endParaRPr lang="en-US" altLang="zh-CN" sz="4400" dirty="0">
              <a:ea typeface="楷体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742" t="4954" r="4464" b="3393"/>
          <a:stretch/>
        </p:blipFill>
        <p:spPr>
          <a:xfrm>
            <a:off x="2057400" y="2971800"/>
            <a:ext cx="3657600" cy="28194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6781800" cy="213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第</a:t>
            </a:r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节    工程创建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7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楷体_GB2312" pitchFamily="49" charset="-122"/>
              </a:rPr>
              <a:t>工程创建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137160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lt"/>
              </a:rPr>
              <a:t>第一步： 打开 </a:t>
            </a:r>
            <a:r>
              <a:rPr lang="en-US" altLang="zh-CN" dirty="0">
                <a:latin typeface="+mn-lt"/>
              </a:rPr>
              <a:t>Vivado</a:t>
            </a:r>
            <a:r>
              <a:rPr lang="zh-CN" altLang="en-US" dirty="0" smtClean="0">
                <a:latin typeface="+mn-lt"/>
              </a:rPr>
              <a:t>，稍</a:t>
            </a:r>
            <a:r>
              <a:rPr lang="zh-CN" altLang="en-US" dirty="0">
                <a:latin typeface="+mn-lt"/>
              </a:rPr>
              <a:t>等软件启动后，进入如下</a:t>
            </a:r>
            <a:r>
              <a:rPr lang="zh-CN" altLang="en-US" dirty="0" smtClean="0">
                <a:latin typeface="+mn-lt"/>
              </a:rPr>
              <a:t>界面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7068619" cy="4495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0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楷体_GB2312" pitchFamily="49" charset="-122"/>
              </a:rPr>
              <a:t>工程创建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1371600"/>
            <a:ext cx="716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lt"/>
              </a:rPr>
              <a:t>第二步：</a:t>
            </a:r>
            <a:r>
              <a:rPr lang="zh-CN" altLang="en-US" dirty="0">
                <a:latin typeface="+mn-lt"/>
              </a:rPr>
              <a:t>点</a:t>
            </a:r>
            <a:r>
              <a:rPr lang="en-US" altLang="zh-CN" dirty="0">
                <a:latin typeface="+mn-lt"/>
              </a:rPr>
              <a:t>Create New Project …</a:t>
            </a:r>
            <a:r>
              <a:rPr lang="zh-CN" altLang="en-US" dirty="0">
                <a:latin typeface="+mn-lt"/>
              </a:rPr>
              <a:t>进入新建工程向导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02486"/>
            <a:ext cx="5867167" cy="4969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79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楷体_GB2312" pitchFamily="49" charset="-122"/>
              </a:rPr>
              <a:t>工程创建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1371600"/>
            <a:ext cx="716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第三步： 在弹出窗口填写</a:t>
            </a:r>
            <a:r>
              <a:rPr lang="en-US" altLang="zh-CN" dirty="0"/>
              <a:t>Project</a:t>
            </a:r>
            <a:r>
              <a:rPr lang="zh-CN" altLang="en-US" dirty="0" smtClean="0"/>
              <a:t>名称，并选择存储地址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7" t="4215" r="1053" b="5481"/>
          <a:stretch/>
        </p:blipFill>
        <p:spPr>
          <a:xfrm>
            <a:off x="1134978" y="1802487"/>
            <a:ext cx="6416843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楷体_GB2312" pitchFamily="49" charset="-122"/>
              </a:rPr>
              <a:t>工程创建</a:t>
            </a:r>
            <a:endParaRPr lang="zh-CN" altLang="en-US" sz="3600" dirty="0" smtClean="0"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371600"/>
            <a:ext cx="716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在弹出窗口按下图设置： </a:t>
            </a:r>
            <a:endParaRPr lang="zh-CN" altLang="en-US" dirty="0"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46991"/>
            <a:ext cx="5733581" cy="48677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52600" y="2743200"/>
            <a:ext cx="4800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楷体_GB2312" pitchFamily="49" charset="-122"/>
              </a:rPr>
              <a:t>工程创建</a:t>
            </a:r>
            <a:endParaRPr lang="zh-CN" altLang="en-US" sz="3600" dirty="0" smtClean="0"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371600"/>
            <a:ext cx="7162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由于我们是新建工程，所以此处默认没有可以添加的源文件，并且设置编程语言和</a:t>
            </a:r>
            <a:r>
              <a:rPr lang="zh-CN" altLang="en-US" dirty="0" smtClean="0"/>
              <a:t>仿真语言</a:t>
            </a:r>
            <a:r>
              <a:rPr lang="zh-CN" altLang="en-US" dirty="0"/>
              <a:t>均设置</a:t>
            </a:r>
            <a:r>
              <a:rPr lang="zh-CN" altLang="en-US" dirty="0" smtClean="0"/>
              <a:t>为</a:t>
            </a:r>
            <a:r>
              <a:rPr lang="en-US" altLang="zh-CN" dirty="0" smtClean="0"/>
              <a:t>VHDL</a:t>
            </a:r>
            <a:r>
              <a:rPr lang="zh-CN" altLang="en-US" dirty="0" smtClean="0"/>
              <a:t>。</a:t>
            </a:r>
            <a:r>
              <a:rPr lang="zh-CN" altLang="en-US" dirty="0" smtClean="0"/>
              <a:t>点击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>
              <a:latin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14599"/>
            <a:ext cx="4648200" cy="39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楷体_GB2312" pitchFamily="49" charset="-122"/>
              </a:rPr>
              <a:t>工程创建</a:t>
            </a:r>
            <a:endParaRPr lang="zh-CN" altLang="en-US" sz="3600" dirty="0" smtClean="0"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37160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也没有可以添加的约束文件，所以不添加，点击</a:t>
            </a:r>
            <a:r>
              <a:rPr lang="en-US" altLang="zh-CN" dirty="0"/>
              <a:t>Next</a:t>
            </a:r>
            <a:r>
              <a:rPr lang="zh-CN" altLang="en-US" dirty="0"/>
              <a:t>如下图： 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47" y="2131726"/>
            <a:ext cx="5204953" cy="443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楷体_GB2312" pitchFamily="49" charset="-122"/>
              </a:rPr>
              <a:t>工程创建</a:t>
            </a:r>
            <a:endParaRPr lang="zh-CN" altLang="en-US" sz="3600" dirty="0" smtClean="0"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37160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lt"/>
              </a:rPr>
              <a:t>选择</a:t>
            </a:r>
            <a:r>
              <a:rPr lang="en-US" altLang="zh-CN" dirty="0">
                <a:latin typeface="+mn-lt"/>
              </a:rPr>
              <a:t>FPGA</a:t>
            </a:r>
            <a:r>
              <a:rPr lang="zh-CN" altLang="en-US" dirty="0">
                <a:latin typeface="+mn-lt"/>
              </a:rPr>
              <a:t>芯片，如下图选择</a:t>
            </a:r>
            <a:r>
              <a:rPr lang="en-US" altLang="zh-CN" dirty="0">
                <a:latin typeface="+mn-lt"/>
              </a:rPr>
              <a:t>xc7a35tcpg236-1</a:t>
            </a:r>
            <a:r>
              <a:rPr lang="zh-CN" altLang="en-US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，</a:t>
            </a:r>
            <a:r>
              <a:rPr lang="zh-CN" altLang="en-US" dirty="0" smtClean="0">
                <a:latin typeface="+mn-lt"/>
              </a:rPr>
              <a:t>并点击下一步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r="2500"/>
          <a:stretch/>
        </p:blipFill>
        <p:spPr>
          <a:xfrm>
            <a:off x="1371600" y="2286000"/>
            <a:ext cx="4419600" cy="387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楷体_GB2312" pitchFamily="49" charset="-122"/>
              </a:rPr>
              <a:t>工程创建</a:t>
            </a:r>
            <a:endParaRPr lang="zh-CN" altLang="en-US" sz="3600" dirty="0" smtClean="0"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371600"/>
            <a:ext cx="716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lt"/>
              </a:rPr>
              <a:t>查看工程总况，点击</a:t>
            </a:r>
            <a:r>
              <a:rPr lang="en-US" altLang="zh-CN" dirty="0" smtClean="0">
                <a:latin typeface="+mn-lt"/>
              </a:rPr>
              <a:t>Finish</a:t>
            </a:r>
            <a:endParaRPr lang="zh-CN" altLang="en-US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73" y="1905000"/>
            <a:ext cx="5362485" cy="457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5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楷体_GB2312" pitchFamily="49" charset="-122"/>
              </a:rPr>
              <a:t>工程创建</a:t>
            </a:r>
            <a:endParaRPr lang="zh-CN" altLang="en-US" sz="3600" dirty="0" smtClean="0"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371600"/>
            <a:ext cx="716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第四步： 新建（添加）源文件 </a:t>
            </a:r>
            <a:endParaRPr lang="zh-CN" altLang="en-US" dirty="0"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3400" y="6019800"/>
            <a:ext cx="7773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如上图， 右</a:t>
            </a:r>
            <a:r>
              <a:rPr lang="zh-CN" altLang="en-US" dirty="0" smtClean="0"/>
              <a:t>击空白处选择</a:t>
            </a:r>
            <a:r>
              <a:rPr lang="en-US" altLang="zh-CN" dirty="0"/>
              <a:t>Add </a:t>
            </a:r>
            <a:r>
              <a:rPr lang="en-US" altLang="zh-CN" dirty="0" err="1"/>
              <a:t>Sourse</a:t>
            </a:r>
            <a:r>
              <a:rPr lang="zh-CN" altLang="en-US" dirty="0"/>
              <a:t>，弹出下图</a:t>
            </a:r>
            <a:r>
              <a:rPr lang="zh-CN" altLang="en-US" dirty="0" smtClean="0"/>
              <a:t>窗口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6278513" cy="3780751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2286000" y="2514600"/>
            <a:ext cx="304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505200" y="3352800"/>
            <a:ext cx="609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15000" y="5190451"/>
            <a:ext cx="457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89103" y="2512876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48290" y="3313211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91200" y="5190451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3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3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6781800" cy="213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第</a:t>
            </a:r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</a:t>
            </a: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节    界面介绍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楷体_GB2312" pitchFamily="49" charset="-122"/>
              </a:rPr>
              <a:t>工程创建</a:t>
            </a:r>
            <a:endParaRPr lang="zh-CN" altLang="en-US" sz="3600" dirty="0" smtClean="0"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21920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在上图中选择</a:t>
            </a:r>
            <a:r>
              <a:rPr lang="en-US" altLang="zh-CN" dirty="0"/>
              <a:t>Create File…</a:t>
            </a:r>
            <a:r>
              <a:rPr lang="zh-CN" altLang="en-US" dirty="0"/>
              <a:t>在弹出下面窗口填写新建源文件</a:t>
            </a:r>
            <a:r>
              <a:rPr lang="zh-CN" altLang="en-US" dirty="0" smtClean="0"/>
              <a:t>名称</a:t>
            </a:r>
            <a:r>
              <a:rPr lang="zh-CN" altLang="en-US" dirty="0"/>
              <a:t>。</a:t>
            </a:r>
            <a:endParaRPr lang="zh-CN" altLang="en-US" dirty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7533" y="518160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OK</a:t>
            </a:r>
            <a:r>
              <a:rPr lang="zh-CN" altLang="en-US" dirty="0"/>
              <a:t>，弹出下图： </a:t>
            </a:r>
            <a:br>
              <a:rPr lang="zh-CN" altLang="en-US" dirty="0"/>
            </a:br>
            <a:endParaRPr lang="zh-CN" altLang="en-US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1624" t="2404" r="985" b="3862"/>
          <a:stretch/>
        </p:blipFill>
        <p:spPr>
          <a:xfrm>
            <a:off x="1600200" y="2010412"/>
            <a:ext cx="4572001" cy="29718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191000" y="3962400"/>
            <a:ext cx="685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楷体_GB2312" pitchFamily="49" charset="-122"/>
              </a:rPr>
              <a:t>工程创建</a:t>
            </a:r>
            <a:endParaRPr lang="zh-CN" altLang="en-US" sz="3600" dirty="0" smtClean="0"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5750004"/>
            <a:ext cx="716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在上图中点击</a:t>
            </a:r>
            <a:r>
              <a:rPr lang="en-US" altLang="zh-CN" dirty="0"/>
              <a:t>Finish</a:t>
            </a:r>
            <a:r>
              <a:rPr lang="zh-CN" altLang="en-US" dirty="0"/>
              <a:t>在弹出窗口填写模块名称和端口，</a:t>
            </a:r>
            <a:r>
              <a:rPr lang="zh-CN" altLang="en-US" dirty="0" smtClean="0"/>
              <a:t>如下图</a:t>
            </a:r>
            <a:r>
              <a:rPr lang="zh-CN" altLang="en-US" dirty="0"/>
              <a:t>所示 </a:t>
            </a:r>
            <a:br>
              <a:rPr lang="zh-CN" altLang="en-US" dirty="0"/>
            </a:br>
            <a:endParaRPr lang="zh-CN" altLang="en-US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14" y="1371600"/>
            <a:ext cx="6096000" cy="4158448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867400" y="5105400"/>
            <a:ext cx="685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4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楷体_GB2312" pitchFamily="49" charset="-122"/>
              </a:rPr>
              <a:t>工程创建</a:t>
            </a:r>
            <a:endParaRPr lang="zh-CN" altLang="en-US" sz="3600" dirty="0" smtClean="0">
              <a:ea typeface="楷体_GB2312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6800" y="5791200"/>
            <a:ext cx="662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端口名称一般不写，在后面写代码的时候再</a:t>
            </a:r>
            <a:r>
              <a:rPr lang="zh-CN" altLang="en-US" dirty="0" smtClean="0"/>
              <a:t>定义，点击</a:t>
            </a:r>
            <a:r>
              <a:rPr lang="en-US" altLang="zh-CN" dirty="0" smtClean="0"/>
              <a:t>ok</a:t>
            </a:r>
            <a:r>
              <a:rPr lang="zh-CN" altLang="en-US" dirty="0" smtClean="0"/>
              <a:t>，弹出窗口继续点</a:t>
            </a:r>
            <a:r>
              <a:rPr lang="en-US" altLang="zh-CN" dirty="0" smtClean="0"/>
              <a:t>YES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1219200"/>
            <a:ext cx="6190137" cy="44098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94868" y="3962400"/>
            <a:ext cx="28194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7063454" cy="4657725"/>
          </a:xfrm>
          <a:prstGeom prst="rect">
            <a:avLst/>
          </a:prstGeom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楷体_GB2312" pitchFamily="49" charset="-122"/>
              </a:rPr>
              <a:t>工程创建</a:t>
            </a:r>
            <a:endParaRPr lang="zh-CN" altLang="en-US" sz="3600" dirty="0" smtClean="0"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76400" y="2438400"/>
            <a:ext cx="1066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 </a:t>
            </a:r>
            <a:r>
              <a:rPr lang="zh-CN" altLang="en-US" dirty="0" smtClean="0">
                <a:solidFill>
                  <a:schemeClr val="tx1"/>
                </a:solidFill>
              </a:rPr>
              <a:t>双击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8200" y="2895600"/>
            <a:ext cx="1981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此</a:t>
            </a:r>
            <a:r>
              <a:rPr lang="zh-CN" altLang="en-US" dirty="0" smtClean="0">
                <a:solidFill>
                  <a:schemeClr val="tx1"/>
                </a:solidFill>
              </a:rPr>
              <a:t>区域编写代码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36896" y="2514600"/>
            <a:ext cx="864104" cy="664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86600" y="2594201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</a:t>
            </a:r>
            <a:r>
              <a:rPr lang="zh-CN" altLang="en-US" sz="1600" dirty="0" smtClean="0"/>
              <a:t>观察状态</a:t>
            </a:r>
            <a:endParaRPr lang="en-US" altLang="zh-CN" sz="1600" dirty="0" smtClean="0"/>
          </a:p>
          <a:p>
            <a:r>
              <a:rPr lang="en-US" altLang="zh-CN" sz="1600" dirty="0" smtClean="0"/>
              <a:t>debug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08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6781800" cy="213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第</a:t>
            </a:r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3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节    仿真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0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楷体_GB2312" pitchFamily="49" charset="-122"/>
              </a:rPr>
              <a:t>仿真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1219200"/>
            <a:ext cx="716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第五步</a:t>
            </a:r>
            <a:r>
              <a:rPr lang="zh-CN" altLang="en-US" dirty="0" smtClean="0"/>
              <a:t>：点击加号，选择添加仿真文件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20403"/>
            <a:ext cx="6834095" cy="420528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600200" y="2590800"/>
            <a:ext cx="609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62974" y="25512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657600" y="4114800"/>
            <a:ext cx="609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20374" y="40752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638800" y="5562600"/>
            <a:ext cx="609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801574" y="5523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3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楷体_GB2312" pitchFamily="49" charset="-122"/>
              </a:rPr>
              <a:t>仿真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1219200"/>
            <a:ext cx="716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在下图的弹出窗口选择</a:t>
            </a:r>
            <a:r>
              <a:rPr lang="en-US" altLang="zh-CN" dirty="0"/>
              <a:t>Create File… </a:t>
            </a:r>
            <a:endParaRPr lang="zh-CN" altLang="en-US" dirty="0"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5638800" cy="4399096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495800" y="4419600"/>
            <a:ext cx="609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66855" y="438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91000" y="3810000"/>
            <a:ext cx="609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353774" y="37704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6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楷体_GB2312" pitchFamily="49" charset="-122"/>
              </a:rPr>
              <a:t>仿真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1219200"/>
            <a:ext cx="716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Finish</a:t>
            </a:r>
            <a:endParaRPr lang="zh-CN" altLang="en-US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81849"/>
            <a:ext cx="5029200" cy="3923519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4419600" y="5334000"/>
            <a:ext cx="609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81849"/>
            <a:ext cx="6016303" cy="4295774"/>
          </a:xfrm>
          <a:prstGeom prst="rect">
            <a:avLst/>
          </a:prstGeom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楷体_GB2312" pitchFamily="49" charset="-122"/>
              </a:rPr>
              <a:t>仿真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1219200"/>
            <a:ext cx="716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OK</a:t>
            </a:r>
            <a:r>
              <a:rPr lang="zh-CN" altLang="en-US" dirty="0" smtClean="0"/>
              <a:t>，弹出窗口后然后点</a:t>
            </a:r>
            <a:r>
              <a:rPr lang="en-US" altLang="zh-CN" dirty="0" smtClean="0"/>
              <a:t>YES</a:t>
            </a:r>
            <a:endParaRPr lang="zh-CN" altLang="en-US" dirty="0">
              <a:latin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876800" y="5562600"/>
            <a:ext cx="609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6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楷体_GB2312" pitchFamily="49" charset="-122"/>
              </a:rPr>
              <a:t>仿真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86" y="1828801"/>
            <a:ext cx="7182380" cy="4419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2000" y="1219200"/>
            <a:ext cx="716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lt"/>
              </a:rPr>
              <a:t>双击打开并编写</a:t>
            </a:r>
            <a:r>
              <a:rPr lang="en-US" altLang="zh-CN" dirty="0" err="1" smtClean="0">
                <a:latin typeface="+mn-lt"/>
              </a:rPr>
              <a:t>testbench</a:t>
            </a:r>
            <a:r>
              <a:rPr lang="zh-CN" altLang="en-US" dirty="0" smtClean="0">
                <a:latin typeface="+mn-lt"/>
              </a:rPr>
              <a:t>文件</a:t>
            </a:r>
            <a:endParaRPr lang="zh-CN" altLang="en-US" dirty="0">
              <a:latin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9600" y="3127176"/>
            <a:ext cx="2895600" cy="1140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2000" y="3657600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在</a:t>
            </a:r>
            <a:r>
              <a:rPr lang="en-US" altLang="zh-CN" sz="1400" dirty="0" smtClean="0">
                <a:solidFill>
                  <a:srgbClr val="FF0000"/>
                </a:solidFill>
              </a:rPr>
              <a:t>sim1</a:t>
            </a:r>
            <a:r>
              <a:rPr lang="zh-CN" altLang="en-US" sz="1400" dirty="0" smtClean="0">
                <a:solidFill>
                  <a:srgbClr val="FF0000"/>
                </a:solidFill>
              </a:rPr>
              <a:t>文件夹下面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找到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tb</a:t>
            </a:r>
            <a:r>
              <a:rPr lang="zh-CN" altLang="en-US" sz="1400" dirty="0" smtClean="0">
                <a:solidFill>
                  <a:srgbClr val="FF0000"/>
                </a:solidFill>
              </a:rPr>
              <a:t>文件双击打开进行编辑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6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楷体_GB2312" pitchFamily="49" charset="-122"/>
              </a:rPr>
              <a:t>界面介绍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1186"/>
          <a:stretch/>
        </p:blipFill>
        <p:spPr>
          <a:xfrm>
            <a:off x="838200" y="1219200"/>
            <a:ext cx="7097132" cy="381204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914400" y="1828800"/>
            <a:ext cx="38100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00600" y="2057400"/>
            <a:ext cx="1524000" cy="15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00600" y="1828800"/>
            <a:ext cx="30480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14400" y="3962400"/>
            <a:ext cx="69342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90800" y="2590800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4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6000" y="2590800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4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52900" y="4103757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4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8200" y="5105400"/>
            <a:ext cx="70971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区域中常用的功能有：</a:t>
            </a:r>
            <a:r>
              <a:rPr lang="en-US" altLang="zh-CN" dirty="0" smtClean="0">
                <a:latin typeface="+mn-lt"/>
                <a:ea typeface="+mn-ea"/>
              </a:rPr>
              <a:t>Quick Start</a:t>
            </a:r>
            <a:r>
              <a:rPr lang="zh-CN" altLang="en-US" dirty="0" smtClean="0">
                <a:latin typeface="+mn-lt"/>
                <a:ea typeface="+mn-ea"/>
              </a:rPr>
              <a:t>中的</a:t>
            </a:r>
            <a:r>
              <a:rPr lang="en-US" altLang="zh-CN" dirty="0" smtClean="0">
                <a:latin typeface="+mn-lt"/>
                <a:ea typeface="+mn-ea"/>
              </a:rPr>
              <a:t>Create Project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altLang="zh-CN" dirty="0" smtClean="0">
                <a:latin typeface="+mn-lt"/>
                <a:ea typeface="+mn-ea"/>
              </a:rPr>
              <a:t>Open Project</a:t>
            </a:r>
            <a:r>
              <a:rPr lang="zh-CN" altLang="en-US" dirty="0" smtClean="0">
                <a:latin typeface="+mn-lt"/>
                <a:ea typeface="+mn-ea"/>
              </a:rPr>
              <a:t>以及</a:t>
            </a:r>
            <a:r>
              <a:rPr lang="en-US" altLang="zh-CN" dirty="0" smtClean="0">
                <a:latin typeface="+mn-lt"/>
                <a:ea typeface="+mn-ea"/>
              </a:rPr>
              <a:t>Tasks</a:t>
            </a:r>
            <a:r>
              <a:rPr lang="zh-CN" altLang="en-US" dirty="0" smtClean="0">
                <a:latin typeface="+mn-lt"/>
                <a:ea typeface="+mn-ea"/>
              </a:rPr>
              <a:t>中的</a:t>
            </a:r>
            <a:r>
              <a:rPr lang="en-US" altLang="zh-CN" dirty="0" smtClean="0">
                <a:latin typeface="+mn-lt"/>
                <a:ea typeface="+mn-ea"/>
              </a:rPr>
              <a:t>Open Hardware Manager</a:t>
            </a:r>
            <a:endParaRPr lang="en-US" altLang="zh-CN" dirty="0">
              <a:latin typeface="+mn-lt"/>
              <a:ea typeface="+mn-ea"/>
            </a:endParaRPr>
          </a:p>
          <a:p>
            <a:pPr algn="just"/>
            <a:r>
              <a:rPr lang="en-US" altLang="zh-CN" dirty="0" smtClean="0">
                <a:latin typeface="+mn-lt"/>
                <a:ea typeface="+mn-ea"/>
              </a:rPr>
              <a:t>2</a:t>
            </a:r>
            <a:r>
              <a:rPr lang="zh-CN" altLang="en-US" dirty="0" smtClean="0">
                <a:latin typeface="+mn-lt"/>
                <a:ea typeface="+mn-ea"/>
              </a:rPr>
              <a:t>区域中是最近打开过的工程</a:t>
            </a:r>
            <a:endParaRPr lang="en-US" altLang="zh-CN" dirty="0" smtClean="0">
              <a:latin typeface="+mn-lt"/>
              <a:ea typeface="+mn-ea"/>
            </a:endParaRPr>
          </a:p>
          <a:p>
            <a:pPr algn="just"/>
            <a:r>
              <a:rPr lang="en-US" altLang="zh-CN" dirty="0" smtClean="0">
                <a:latin typeface="+mn-lt"/>
                <a:ea typeface="+mn-ea"/>
              </a:rPr>
              <a:t>3</a:t>
            </a:r>
            <a:r>
              <a:rPr lang="zh-CN" altLang="en-US" dirty="0" smtClean="0">
                <a:latin typeface="+mn-lt"/>
                <a:ea typeface="+mn-ea"/>
              </a:rPr>
              <a:t>区域是使用</a:t>
            </a:r>
            <a:r>
              <a:rPr lang="en-US" altLang="zh-CN" dirty="0" err="1" smtClean="0">
                <a:latin typeface="+mn-lt"/>
                <a:ea typeface="+mn-ea"/>
              </a:rPr>
              <a:t>Tcl</a:t>
            </a:r>
            <a:r>
              <a:rPr lang="zh-CN" altLang="en-US" dirty="0" smtClean="0">
                <a:latin typeface="+mn-lt"/>
                <a:ea typeface="+mn-ea"/>
              </a:rPr>
              <a:t>命令的操作区域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楷体_GB2312" pitchFamily="49" charset="-122"/>
              </a:rPr>
              <a:t>仿真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121920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编写完仿真源文件后</a:t>
            </a:r>
            <a:r>
              <a:rPr lang="zh-CN" altLang="en-US" dirty="0" smtClean="0"/>
              <a:t>，单击</a:t>
            </a:r>
            <a:r>
              <a:rPr lang="en-US" altLang="zh-CN" dirty="0" smtClean="0"/>
              <a:t>Run Simulation</a:t>
            </a:r>
            <a:r>
              <a:rPr lang="zh-CN" altLang="en-US" dirty="0" smtClean="0"/>
              <a:t>，选择</a:t>
            </a:r>
            <a:r>
              <a:rPr lang="en-US" altLang="zh-CN" dirty="0" smtClean="0"/>
              <a:t>Run Behavior Simulation</a:t>
            </a:r>
            <a:r>
              <a:rPr lang="zh-CN" altLang="en-US" dirty="0" smtClean="0"/>
              <a:t>运行</a:t>
            </a:r>
            <a:r>
              <a:rPr lang="zh-CN" altLang="en-US" dirty="0" smtClean="0"/>
              <a:t>仿真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14600"/>
            <a:ext cx="4361905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楷体_GB2312" pitchFamily="49" charset="-122"/>
              </a:rPr>
              <a:t>仿真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1202871"/>
            <a:ext cx="716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出如下的窗口</a:t>
            </a:r>
            <a:endParaRPr lang="zh-CN" altLang="en-US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9192"/>
            <a:ext cx="7239000" cy="4278256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657600" y="2264405"/>
            <a:ext cx="3048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29000" y="1993047"/>
            <a:ext cx="266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点击将波形缩放至合适的位置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1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楷体_GB2312" pitchFamily="49" charset="-122"/>
              </a:rPr>
              <a:t>仿真</a:t>
            </a:r>
            <a:endParaRPr lang="zh-CN" altLang="en-US" sz="3600" dirty="0" smtClean="0"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202364"/>
            <a:ext cx="7162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lt"/>
              </a:rPr>
              <a:t>全加器仿真结束了，利用前面的方法创建并编写半加器的源文件和测试文件，然后右键点击</a:t>
            </a:r>
            <a:r>
              <a:rPr lang="en-US" altLang="zh-CN" dirty="0" smtClean="0">
                <a:latin typeface="+mn-lt"/>
              </a:rPr>
              <a:t>Run Simulation</a:t>
            </a:r>
            <a:r>
              <a:rPr lang="zh-CN" altLang="en-US" dirty="0" smtClean="0">
                <a:latin typeface="+mn-lt"/>
              </a:rPr>
              <a:t>，选择</a:t>
            </a:r>
            <a:r>
              <a:rPr lang="en-US" altLang="zh-CN" dirty="0" smtClean="0">
                <a:latin typeface="+mn-lt"/>
              </a:rPr>
              <a:t>Simulation setting</a:t>
            </a:r>
            <a:r>
              <a:rPr lang="zh-CN" altLang="en-US" dirty="0" smtClean="0">
                <a:latin typeface="+mn-lt"/>
              </a:rPr>
              <a:t>，将半加器的仿真文件设置为顶层，最后点击</a:t>
            </a:r>
            <a:r>
              <a:rPr lang="en-US" altLang="zh-CN" dirty="0" smtClean="0">
                <a:latin typeface="+mn-lt"/>
              </a:rPr>
              <a:t>Run Simulation</a:t>
            </a:r>
            <a:r>
              <a:rPr lang="zh-CN" altLang="en-US" dirty="0" smtClean="0">
                <a:latin typeface="+mn-lt"/>
              </a:rPr>
              <a:t>即可。如下图：</a:t>
            </a:r>
            <a:endParaRPr lang="zh-CN" altLang="en-US" dirty="0">
              <a:latin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19400"/>
            <a:ext cx="4949444" cy="336490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1295400" y="3581401"/>
            <a:ext cx="1143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096000" y="3771901"/>
            <a:ext cx="3048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657600" y="4800600"/>
            <a:ext cx="609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95400" y="3643638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、右键选择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楷体_GB2312" pitchFamily="49" charset="-122"/>
              </a:rPr>
              <a:t>仿真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1202871"/>
            <a:ext cx="716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半加器仿真结果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3" y="1905000"/>
            <a:ext cx="8035784" cy="28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全加器源文件代码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143000"/>
            <a:ext cx="3333750" cy="49752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library IEEE;  </a:t>
            </a:r>
          </a:p>
          <a:p>
            <a:pPr marL="0" indent="0">
              <a:buNone/>
            </a:pPr>
            <a:r>
              <a:rPr lang="en-US" altLang="zh-CN" sz="1400" dirty="0"/>
              <a:t>use IEEE.STD_LOGIC_1164.ALL;  </a:t>
            </a:r>
          </a:p>
          <a:p>
            <a:pPr marL="0" indent="0">
              <a:buNone/>
            </a:pPr>
            <a:r>
              <a:rPr lang="en-US" altLang="zh-CN" sz="1400" dirty="0"/>
              <a:t>    </a:t>
            </a:r>
          </a:p>
          <a:p>
            <a:pPr marL="0" indent="0">
              <a:buNone/>
            </a:pPr>
            <a:r>
              <a:rPr lang="en-US" altLang="zh-CN" sz="1400" dirty="0"/>
              <a:t>entity </a:t>
            </a:r>
            <a:r>
              <a:rPr lang="en-US" altLang="zh-CN" sz="1400" dirty="0" err="1"/>
              <a:t>FullAdder</a:t>
            </a:r>
            <a:r>
              <a:rPr lang="en-US" altLang="zh-CN" sz="1400" dirty="0"/>
              <a:t> is  </a:t>
            </a:r>
          </a:p>
          <a:p>
            <a:pPr marL="0" indent="0">
              <a:buNone/>
            </a:pPr>
            <a:r>
              <a:rPr lang="en-US" altLang="zh-CN" sz="1400" dirty="0"/>
              <a:t>port (   </a:t>
            </a:r>
          </a:p>
          <a:p>
            <a:pPr marL="0" indent="0">
              <a:buNone/>
            </a:pPr>
            <a:r>
              <a:rPr lang="en-US" altLang="zh-CN" sz="1400" dirty="0"/>
              <a:t>    a   :in </a:t>
            </a:r>
            <a:r>
              <a:rPr lang="en-US" altLang="zh-CN" sz="1400" dirty="0" err="1"/>
              <a:t>std_logic</a:t>
            </a:r>
            <a:r>
              <a:rPr lang="en-US" altLang="zh-CN" sz="1400" dirty="0"/>
              <a:t>;  </a:t>
            </a:r>
          </a:p>
          <a:p>
            <a:pPr marL="0" indent="0">
              <a:buNone/>
            </a:pPr>
            <a:r>
              <a:rPr lang="en-US" altLang="zh-CN" sz="1400" dirty="0" smtClean="0"/>
              <a:t>   </a:t>
            </a:r>
            <a:r>
              <a:rPr lang="en-US" altLang="zh-CN" sz="1400" dirty="0"/>
              <a:t> b   :in </a:t>
            </a:r>
            <a:r>
              <a:rPr lang="en-US" altLang="zh-CN" sz="1400" dirty="0" err="1"/>
              <a:t>std_logic</a:t>
            </a:r>
            <a:r>
              <a:rPr lang="en-US" altLang="zh-CN" sz="1400" dirty="0"/>
              <a:t>;  </a:t>
            </a:r>
          </a:p>
          <a:p>
            <a:pPr marL="0" indent="0">
              <a:buNone/>
            </a:pPr>
            <a:r>
              <a:rPr lang="en-US" altLang="zh-CN" sz="1400" dirty="0"/>
              <a:t>    </a:t>
            </a:r>
            <a:r>
              <a:rPr lang="en-US" altLang="zh-CN" sz="1400" dirty="0" err="1"/>
              <a:t>cin</a:t>
            </a:r>
            <a:r>
              <a:rPr lang="en-US" altLang="zh-CN" sz="1400" dirty="0"/>
              <a:t> :in </a:t>
            </a:r>
            <a:r>
              <a:rPr lang="en-US" altLang="zh-CN" sz="1400" dirty="0" err="1"/>
              <a:t>std_logic</a:t>
            </a:r>
            <a:r>
              <a:rPr lang="en-US" altLang="zh-CN" sz="1400" dirty="0"/>
              <a:t>;  </a:t>
            </a:r>
          </a:p>
          <a:p>
            <a:pPr marL="0" indent="0">
              <a:buNone/>
            </a:pPr>
            <a:r>
              <a:rPr lang="en-US" altLang="zh-CN" sz="1400" dirty="0"/>
              <a:t>   sum :out </a:t>
            </a:r>
            <a:r>
              <a:rPr lang="en-US" altLang="zh-CN" sz="1400" dirty="0" err="1"/>
              <a:t>std_logic</a:t>
            </a:r>
            <a:r>
              <a:rPr lang="en-US" altLang="zh-CN" sz="1400" dirty="0"/>
              <a:t>;  </a:t>
            </a:r>
          </a:p>
          <a:p>
            <a:pPr marL="0" indent="0">
              <a:buNone/>
            </a:pPr>
            <a:r>
              <a:rPr lang="en-US" altLang="zh-CN" sz="1400" dirty="0"/>
              <a:t>  </a:t>
            </a:r>
            <a:r>
              <a:rPr lang="en-US" altLang="zh-CN" sz="1400" dirty="0" err="1"/>
              <a:t>cout:out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std_logic</a:t>
            </a:r>
            <a:r>
              <a:rPr lang="en-US" altLang="zh-CN" sz="1400" dirty="0"/>
              <a:t>  </a:t>
            </a:r>
          </a:p>
          <a:p>
            <a:pPr marL="0" indent="0">
              <a:buNone/>
            </a:pPr>
            <a:r>
              <a:rPr lang="en-US" altLang="zh-CN" sz="1400" dirty="0"/>
              <a:t>);  </a:t>
            </a:r>
          </a:p>
          <a:p>
            <a:pPr marL="0" indent="0">
              <a:buNone/>
            </a:pPr>
            <a:r>
              <a:rPr lang="en-US" altLang="zh-CN" sz="1400" dirty="0"/>
              <a:t>end </a:t>
            </a:r>
            <a:r>
              <a:rPr lang="en-US" altLang="zh-CN" sz="1400" dirty="0" err="1"/>
              <a:t>FullAdder</a:t>
            </a:r>
            <a:r>
              <a:rPr lang="en-US" altLang="zh-CN" sz="1400" dirty="0"/>
              <a:t>;  </a:t>
            </a:r>
          </a:p>
          <a:p>
            <a:pPr marL="0" indent="0">
              <a:buNone/>
            </a:pPr>
            <a:r>
              <a:rPr lang="en-US" altLang="zh-CN" sz="1400" dirty="0"/>
              <a:t>  </a:t>
            </a:r>
          </a:p>
          <a:p>
            <a:pPr marL="0" indent="0">
              <a:buNone/>
            </a:pPr>
            <a:r>
              <a:rPr lang="en-US" altLang="zh-CN" sz="1400" dirty="0"/>
              <a:t>architecture Behavioral of </a:t>
            </a:r>
            <a:r>
              <a:rPr lang="en-US" altLang="zh-CN" sz="1400" dirty="0" err="1"/>
              <a:t>FullAdder</a:t>
            </a:r>
            <a:r>
              <a:rPr lang="en-US" altLang="zh-CN" sz="1400" dirty="0"/>
              <a:t> is  </a:t>
            </a:r>
          </a:p>
          <a:p>
            <a:pPr marL="0" indent="0">
              <a:buNone/>
            </a:pPr>
            <a:r>
              <a:rPr lang="en-US" altLang="zh-CN" sz="1400" dirty="0"/>
              <a:t>  </a:t>
            </a:r>
          </a:p>
          <a:p>
            <a:pPr marL="0" indent="0">
              <a:buNone/>
            </a:pPr>
            <a:r>
              <a:rPr lang="en-US" altLang="zh-CN" sz="1400" dirty="0"/>
              <a:t>begin  </a:t>
            </a:r>
          </a:p>
          <a:p>
            <a:pPr marL="0" indent="0">
              <a:buNone/>
            </a:pPr>
            <a:r>
              <a:rPr lang="en-US" altLang="zh-CN" sz="1400" dirty="0"/>
              <a:t> sum &lt;=   a </a:t>
            </a:r>
            <a:r>
              <a:rPr lang="en-US" altLang="zh-CN" sz="1400" dirty="0" err="1"/>
              <a:t>xor</a:t>
            </a:r>
            <a:r>
              <a:rPr lang="en-US" altLang="zh-CN" sz="1400" dirty="0"/>
              <a:t> b </a:t>
            </a:r>
            <a:r>
              <a:rPr lang="en-US" altLang="zh-CN" sz="1400" dirty="0" err="1"/>
              <a:t>xor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cin</a:t>
            </a:r>
            <a:r>
              <a:rPr lang="en-US" altLang="zh-CN" sz="1400" dirty="0"/>
              <a:t>;  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  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&lt;=   (a and b) or ((a </a:t>
            </a:r>
            <a:r>
              <a:rPr lang="en-US" altLang="zh-CN" sz="1400" dirty="0" err="1"/>
              <a:t>xor</a:t>
            </a:r>
            <a:r>
              <a:rPr lang="en-US" altLang="zh-CN" sz="1400" dirty="0"/>
              <a:t> b) and </a:t>
            </a:r>
            <a:r>
              <a:rPr lang="en-US" altLang="zh-CN" sz="1400" dirty="0" err="1"/>
              <a:t>cin</a:t>
            </a:r>
            <a:r>
              <a:rPr lang="en-US" altLang="zh-CN" sz="1400" dirty="0"/>
              <a:t>);  </a:t>
            </a:r>
          </a:p>
          <a:p>
            <a:pPr marL="0" indent="0">
              <a:buNone/>
            </a:pPr>
            <a:r>
              <a:rPr lang="en-US" altLang="zh-CN" sz="1400" dirty="0"/>
              <a:t>end Behavioral;  </a:t>
            </a:r>
          </a:p>
          <a:p>
            <a:pPr marL="0" indent="0">
              <a:buNone/>
            </a:pPr>
            <a:endParaRPr lang="zh-CN" altLang="en-US" sz="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7D05B-9B0F-4171-93CF-5679D4D6024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7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全加器测试文件代码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7D05B-9B0F-4171-93CF-5679D4D6024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09600" y="1236602"/>
            <a:ext cx="52578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+mn-lt"/>
              </a:rPr>
              <a:t>library IEEE;  </a:t>
            </a:r>
          </a:p>
          <a:p>
            <a:r>
              <a:rPr lang="en-US" altLang="zh-CN" sz="1050" dirty="0">
                <a:latin typeface="+mn-lt"/>
              </a:rPr>
              <a:t>use IEEE.STD_LOGIC_1164.ALL;  </a:t>
            </a:r>
          </a:p>
          <a:p>
            <a:r>
              <a:rPr lang="en-US" altLang="zh-CN" sz="1050" dirty="0">
                <a:latin typeface="+mn-lt"/>
              </a:rPr>
              <a:t>  </a:t>
            </a:r>
          </a:p>
          <a:p>
            <a:r>
              <a:rPr lang="en-US" altLang="zh-CN" sz="1050" dirty="0">
                <a:latin typeface="+mn-lt"/>
              </a:rPr>
              <a:t>entity </a:t>
            </a:r>
            <a:r>
              <a:rPr lang="en-US" altLang="zh-CN" sz="1050" dirty="0" err="1">
                <a:latin typeface="+mn-lt"/>
              </a:rPr>
              <a:t>FullAdder_tb</a:t>
            </a:r>
            <a:r>
              <a:rPr lang="en-US" altLang="zh-CN" sz="1050" dirty="0">
                <a:latin typeface="+mn-lt"/>
              </a:rPr>
              <a:t> is  </a:t>
            </a:r>
          </a:p>
          <a:p>
            <a:r>
              <a:rPr lang="en-US" altLang="zh-CN" sz="1050" dirty="0">
                <a:latin typeface="+mn-lt"/>
              </a:rPr>
              <a:t>--  Port ( );  </a:t>
            </a:r>
          </a:p>
          <a:p>
            <a:r>
              <a:rPr lang="en-US" altLang="zh-CN" sz="1050" dirty="0">
                <a:latin typeface="+mn-lt"/>
              </a:rPr>
              <a:t>end </a:t>
            </a:r>
            <a:r>
              <a:rPr lang="en-US" altLang="zh-CN" sz="1050" dirty="0" err="1">
                <a:latin typeface="+mn-lt"/>
              </a:rPr>
              <a:t>FullAdder_tb</a:t>
            </a:r>
            <a:r>
              <a:rPr lang="en-US" altLang="zh-CN" sz="1050" dirty="0">
                <a:latin typeface="+mn-lt"/>
              </a:rPr>
              <a:t>;  </a:t>
            </a:r>
          </a:p>
          <a:p>
            <a:r>
              <a:rPr lang="en-US" altLang="zh-CN" sz="1050" dirty="0">
                <a:latin typeface="+mn-lt"/>
              </a:rPr>
              <a:t>  </a:t>
            </a:r>
          </a:p>
          <a:p>
            <a:r>
              <a:rPr lang="en-US" altLang="zh-CN" sz="1050" dirty="0">
                <a:latin typeface="+mn-lt"/>
              </a:rPr>
              <a:t>architecture Behavioral of </a:t>
            </a:r>
            <a:r>
              <a:rPr lang="en-US" altLang="zh-CN" sz="1050" dirty="0" err="1">
                <a:latin typeface="+mn-lt"/>
              </a:rPr>
              <a:t>FullAdder_tb</a:t>
            </a:r>
            <a:r>
              <a:rPr lang="en-US" altLang="zh-CN" sz="1050" dirty="0">
                <a:latin typeface="+mn-lt"/>
              </a:rPr>
              <a:t> is  </a:t>
            </a:r>
          </a:p>
          <a:p>
            <a:r>
              <a:rPr lang="en-US" altLang="zh-CN" sz="1050" dirty="0">
                <a:latin typeface="+mn-lt"/>
              </a:rPr>
              <a:t>------component---  </a:t>
            </a:r>
          </a:p>
          <a:p>
            <a:r>
              <a:rPr lang="en-US" altLang="zh-CN" sz="1050" dirty="0">
                <a:latin typeface="+mn-lt"/>
              </a:rPr>
              <a:t>    component </a:t>
            </a:r>
            <a:r>
              <a:rPr lang="en-US" altLang="zh-CN" sz="1050" dirty="0" err="1">
                <a:latin typeface="+mn-lt"/>
              </a:rPr>
              <a:t>FullAdder</a:t>
            </a:r>
            <a:r>
              <a:rPr lang="en-US" altLang="zh-CN" sz="1050" dirty="0">
                <a:latin typeface="+mn-lt"/>
              </a:rPr>
              <a:t> is  </a:t>
            </a:r>
          </a:p>
          <a:p>
            <a:r>
              <a:rPr lang="en-US" altLang="zh-CN" sz="1050" dirty="0">
                <a:latin typeface="+mn-lt"/>
              </a:rPr>
              <a:t>    port (   </a:t>
            </a:r>
          </a:p>
          <a:p>
            <a:r>
              <a:rPr lang="en-US" altLang="zh-CN" sz="1050" dirty="0">
                <a:latin typeface="+mn-lt"/>
              </a:rPr>
              <a:t>        a   :in </a:t>
            </a:r>
            <a:r>
              <a:rPr lang="en-US" altLang="zh-CN" sz="1050" dirty="0" err="1">
                <a:latin typeface="+mn-lt"/>
              </a:rPr>
              <a:t>std_logic</a:t>
            </a:r>
            <a:r>
              <a:rPr lang="en-US" altLang="zh-CN" sz="1050" dirty="0">
                <a:latin typeface="+mn-lt"/>
              </a:rPr>
              <a:t>;  </a:t>
            </a:r>
          </a:p>
          <a:p>
            <a:r>
              <a:rPr lang="en-US" altLang="zh-CN" sz="1050" dirty="0">
                <a:latin typeface="+mn-lt"/>
              </a:rPr>
              <a:t>        b   :in </a:t>
            </a:r>
            <a:r>
              <a:rPr lang="en-US" altLang="zh-CN" sz="1050" dirty="0" err="1">
                <a:latin typeface="+mn-lt"/>
              </a:rPr>
              <a:t>std_logic</a:t>
            </a:r>
            <a:r>
              <a:rPr lang="en-US" altLang="zh-CN" sz="1050" dirty="0">
                <a:latin typeface="+mn-lt"/>
              </a:rPr>
              <a:t>;  </a:t>
            </a:r>
          </a:p>
          <a:p>
            <a:r>
              <a:rPr lang="en-US" altLang="zh-CN" sz="1050" dirty="0">
                <a:latin typeface="+mn-lt"/>
              </a:rPr>
              <a:t>        </a:t>
            </a:r>
            <a:r>
              <a:rPr lang="en-US" altLang="zh-CN" sz="1050" dirty="0" err="1">
                <a:latin typeface="+mn-lt"/>
              </a:rPr>
              <a:t>cin</a:t>
            </a:r>
            <a:r>
              <a:rPr lang="en-US" altLang="zh-CN" sz="1050" dirty="0">
                <a:latin typeface="+mn-lt"/>
              </a:rPr>
              <a:t> :in </a:t>
            </a:r>
            <a:r>
              <a:rPr lang="en-US" altLang="zh-CN" sz="1050" dirty="0" err="1">
                <a:latin typeface="+mn-lt"/>
              </a:rPr>
              <a:t>std_logic</a:t>
            </a:r>
            <a:r>
              <a:rPr lang="en-US" altLang="zh-CN" sz="1050" dirty="0">
                <a:latin typeface="+mn-lt"/>
              </a:rPr>
              <a:t>;  </a:t>
            </a:r>
          </a:p>
          <a:p>
            <a:r>
              <a:rPr lang="en-US" altLang="zh-CN" sz="1050" dirty="0">
                <a:latin typeface="+mn-lt"/>
              </a:rPr>
              <a:t>        sum :out </a:t>
            </a:r>
            <a:r>
              <a:rPr lang="en-US" altLang="zh-CN" sz="1050" dirty="0" err="1">
                <a:latin typeface="+mn-lt"/>
              </a:rPr>
              <a:t>std_logic</a:t>
            </a:r>
            <a:r>
              <a:rPr lang="en-US" altLang="zh-CN" sz="1050" dirty="0">
                <a:latin typeface="+mn-lt"/>
              </a:rPr>
              <a:t>;  </a:t>
            </a:r>
          </a:p>
          <a:p>
            <a:r>
              <a:rPr lang="en-US" altLang="zh-CN" sz="1050" dirty="0">
                <a:latin typeface="+mn-lt"/>
              </a:rPr>
              <a:t>        </a:t>
            </a:r>
            <a:r>
              <a:rPr lang="en-US" altLang="zh-CN" sz="1050" dirty="0" err="1">
                <a:latin typeface="+mn-lt"/>
              </a:rPr>
              <a:t>cout:out</a:t>
            </a:r>
            <a:r>
              <a:rPr lang="en-US" altLang="zh-CN" sz="1050" dirty="0">
                <a:latin typeface="+mn-lt"/>
              </a:rPr>
              <a:t> </a:t>
            </a:r>
            <a:r>
              <a:rPr lang="en-US" altLang="zh-CN" sz="1050" dirty="0" err="1">
                <a:latin typeface="+mn-lt"/>
              </a:rPr>
              <a:t>std_logic</a:t>
            </a:r>
            <a:r>
              <a:rPr lang="en-US" altLang="zh-CN" sz="1050" dirty="0">
                <a:latin typeface="+mn-lt"/>
              </a:rPr>
              <a:t>  </a:t>
            </a:r>
          </a:p>
          <a:p>
            <a:r>
              <a:rPr lang="en-US" altLang="zh-CN" sz="1050" dirty="0">
                <a:latin typeface="+mn-lt"/>
              </a:rPr>
              <a:t>    );  </a:t>
            </a:r>
          </a:p>
          <a:p>
            <a:r>
              <a:rPr lang="en-US" altLang="zh-CN" sz="1050" dirty="0">
                <a:latin typeface="+mn-lt"/>
              </a:rPr>
              <a:t>    end component;  </a:t>
            </a:r>
          </a:p>
          <a:p>
            <a:r>
              <a:rPr lang="en-US" altLang="zh-CN" sz="1050" dirty="0">
                <a:latin typeface="+mn-lt"/>
              </a:rPr>
              <a:t>----signal----    </a:t>
            </a:r>
          </a:p>
          <a:p>
            <a:r>
              <a:rPr lang="en-US" altLang="zh-CN" sz="1050" dirty="0">
                <a:latin typeface="+mn-lt"/>
              </a:rPr>
              <a:t>    signal a    : </a:t>
            </a:r>
            <a:r>
              <a:rPr lang="en-US" altLang="zh-CN" sz="1050" dirty="0" err="1">
                <a:latin typeface="+mn-lt"/>
              </a:rPr>
              <a:t>std_logic</a:t>
            </a:r>
            <a:r>
              <a:rPr lang="en-US" altLang="zh-CN" sz="1050" dirty="0">
                <a:latin typeface="+mn-lt"/>
              </a:rPr>
              <a:t>;  </a:t>
            </a:r>
          </a:p>
          <a:p>
            <a:r>
              <a:rPr lang="en-US" altLang="zh-CN" sz="1050" dirty="0">
                <a:latin typeface="+mn-lt"/>
              </a:rPr>
              <a:t>    signal b    : </a:t>
            </a:r>
            <a:r>
              <a:rPr lang="en-US" altLang="zh-CN" sz="1050" dirty="0" err="1">
                <a:latin typeface="+mn-lt"/>
              </a:rPr>
              <a:t>std_logic</a:t>
            </a:r>
            <a:r>
              <a:rPr lang="en-US" altLang="zh-CN" sz="1050" dirty="0">
                <a:latin typeface="+mn-lt"/>
              </a:rPr>
              <a:t>;  </a:t>
            </a:r>
          </a:p>
          <a:p>
            <a:r>
              <a:rPr lang="en-US" altLang="zh-CN" sz="1050" dirty="0">
                <a:latin typeface="+mn-lt"/>
              </a:rPr>
              <a:t>    signal </a:t>
            </a:r>
            <a:r>
              <a:rPr lang="en-US" altLang="zh-CN" sz="1050" dirty="0" err="1">
                <a:latin typeface="+mn-lt"/>
              </a:rPr>
              <a:t>cin</a:t>
            </a:r>
            <a:r>
              <a:rPr lang="en-US" altLang="zh-CN" sz="1050" dirty="0">
                <a:latin typeface="+mn-lt"/>
              </a:rPr>
              <a:t>  : </a:t>
            </a:r>
            <a:r>
              <a:rPr lang="en-US" altLang="zh-CN" sz="1050" dirty="0" err="1">
                <a:latin typeface="+mn-lt"/>
              </a:rPr>
              <a:t>std_logic</a:t>
            </a:r>
            <a:r>
              <a:rPr lang="en-US" altLang="zh-CN" sz="1050" dirty="0">
                <a:latin typeface="+mn-lt"/>
              </a:rPr>
              <a:t>;  </a:t>
            </a:r>
          </a:p>
          <a:p>
            <a:r>
              <a:rPr lang="en-US" altLang="zh-CN" sz="1050" dirty="0">
                <a:latin typeface="+mn-lt"/>
              </a:rPr>
              <a:t>    signal sum  : </a:t>
            </a:r>
            <a:r>
              <a:rPr lang="en-US" altLang="zh-CN" sz="1050" dirty="0" err="1">
                <a:latin typeface="+mn-lt"/>
              </a:rPr>
              <a:t>std_logic</a:t>
            </a:r>
            <a:r>
              <a:rPr lang="en-US" altLang="zh-CN" sz="1050" dirty="0">
                <a:latin typeface="+mn-lt"/>
              </a:rPr>
              <a:t>;  </a:t>
            </a:r>
          </a:p>
          <a:p>
            <a:r>
              <a:rPr lang="en-US" altLang="zh-CN" sz="1050" dirty="0">
                <a:latin typeface="+mn-lt"/>
              </a:rPr>
              <a:t>    signal </a:t>
            </a:r>
            <a:r>
              <a:rPr lang="en-US" altLang="zh-CN" sz="1050" dirty="0" err="1">
                <a:latin typeface="+mn-lt"/>
              </a:rPr>
              <a:t>cout</a:t>
            </a:r>
            <a:r>
              <a:rPr lang="en-US" altLang="zh-CN" sz="1050" dirty="0">
                <a:latin typeface="+mn-lt"/>
              </a:rPr>
              <a:t> : </a:t>
            </a:r>
            <a:r>
              <a:rPr lang="en-US" altLang="zh-CN" sz="1050" dirty="0" err="1">
                <a:latin typeface="+mn-lt"/>
              </a:rPr>
              <a:t>std_logic</a:t>
            </a:r>
            <a:r>
              <a:rPr lang="en-US" altLang="zh-CN" sz="1050" dirty="0">
                <a:latin typeface="+mn-lt"/>
              </a:rPr>
              <a:t>;  </a:t>
            </a:r>
          </a:p>
          <a:p>
            <a:r>
              <a:rPr lang="en-US" altLang="zh-CN" sz="1050" dirty="0">
                <a:latin typeface="+mn-lt"/>
              </a:rPr>
              <a:t>      </a:t>
            </a:r>
          </a:p>
          <a:p>
            <a:r>
              <a:rPr lang="en-US" altLang="zh-CN" sz="1050" dirty="0">
                <a:latin typeface="+mn-lt"/>
              </a:rPr>
              <a:t>begin  </a:t>
            </a:r>
          </a:p>
          <a:p>
            <a:r>
              <a:rPr lang="en-US" altLang="zh-CN" sz="1050" dirty="0">
                <a:latin typeface="+mn-lt"/>
              </a:rPr>
              <a:t>    process begin  </a:t>
            </a:r>
          </a:p>
          <a:p>
            <a:r>
              <a:rPr lang="en-US" altLang="zh-CN" sz="1050" dirty="0">
                <a:latin typeface="+mn-lt"/>
              </a:rPr>
              <a:t>            a&lt;='0';  </a:t>
            </a:r>
          </a:p>
          <a:p>
            <a:r>
              <a:rPr lang="en-US" altLang="zh-CN" sz="1050" dirty="0">
                <a:latin typeface="+mn-lt"/>
              </a:rPr>
              <a:t>            b&lt;='0';  </a:t>
            </a:r>
          </a:p>
          <a:p>
            <a:r>
              <a:rPr lang="en-US" altLang="zh-CN" sz="1050" dirty="0">
                <a:latin typeface="+mn-lt"/>
              </a:rPr>
              <a:t>            </a:t>
            </a:r>
            <a:r>
              <a:rPr lang="en-US" altLang="zh-CN" sz="1050" dirty="0" err="1">
                <a:latin typeface="+mn-lt"/>
              </a:rPr>
              <a:t>cin</a:t>
            </a:r>
            <a:r>
              <a:rPr lang="en-US" altLang="zh-CN" sz="1050" dirty="0">
                <a:latin typeface="+mn-lt"/>
              </a:rPr>
              <a:t>&lt;='0';      </a:t>
            </a:r>
          </a:p>
          <a:p>
            <a:r>
              <a:rPr lang="en-US" altLang="zh-CN" sz="1050" dirty="0">
                <a:latin typeface="+mn-lt"/>
              </a:rPr>
              <a:t>        wait </a:t>
            </a:r>
            <a:r>
              <a:rPr lang="en-US" altLang="zh-CN" sz="1050" b="1" dirty="0">
                <a:latin typeface="+mn-lt"/>
              </a:rPr>
              <a:t>for</a:t>
            </a:r>
            <a:r>
              <a:rPr lang="en-US" altLang="zh-CN" sz="1050" dirty="0">
                <a:latin typeface="+mn-lt"/>
              </a:rPr>
              <a:t> 20 ns;  </a:t>
            </a:r>
          </a:p>
          <a:p>
            <a:r>
              <a:rPr lang="en-US" altLang="zh-CN" sz="1050" dirty="0">
                <a:latin typeface="+mn-lt"/>
              </a:rPr>
              <a:t>            a&lt;='0';  </a:t>
            </a:r>
          </a:p>
          <a:p>
            <a:r>
              <a:rPr lang="en-US" altLang="zh-CN" sz="1050" dirty="0">
                <a:latin typeface="+mn-lt"/>
              </a:rPr>
              <a:t>            b&lt;='0';  </a:t>
            </a:r>
          </a:p>
          <a:p>
            <a:r>
              <a:rPr lang="en-US" altLang="zh-CN" sz="1050" dirty="0">
                <a:latin typeface="+mn-lt"/>
              </a:rPr>
              <a:t>            </a:t>
            </a:r>
            <a:r>
              <a:rPr lang="en-US" altLang="zh-CN" sz="1050" dirty="0" err="1">
                <a:latin typeface="+mn-lt"/>
              </a:rPr>
              <a:t>cin</a:t>
            </a:r>
            <a:r>
              <a:rPr lang="en-US" altLang="zh-CN" sz="1050" dirty="0">
                <a:latin typeface="+mn-lt"/>
              </a:rPr>
              <a:t>&lt;='1';  </a:t>
            </a:r>
          </a:p>
        </p:txBody>
      </p:sp>
      <p:sp>
        <p:nvSpPr>
          <p:cNvPr id="7" name="矩形 6"/>
          <p:cNvSpPr/>
          <p:nvPr/>
        </p:nvSpPr>
        <p:spPr>
          <a:xfrm>
            <a:off x="2743200" y="1219200"/>
            <a:ext cx="33528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+mn-lt"/>
              </a:rPr>
              <a:t>        wait </a:t>
            </a:r>
            <a:r>
              <a:rPr lang="en-US" altLang="zh-CN" sz="1100" b="1" dirty="0">
                <a:latin typeface="+mn-lt"/>
              </a:rPr>
              <a:t>for</a:t>
            </a:r>
            <a:r>
              <a:rPr lang="en-US" altLang="zh-CN" sz="1100" dirty="0">
                <a:latin typeface="+mn-lt"/>
              </a:rPr>
              <a:t> 20 ns;  </a:t>
            </a:r>
          </a:p>
          <a:p>
            <a:r>
              <a:rPr lang="en-US" altLang="zh-CN" sz="1100" dirty="0">
                <a:latin typeface="+mn-lt"/>
              </a:rPr>
              <a:t>            a&lt;='0';  </a:t>
            </a:r>
          </a:p>
          <a:p>
            <a:r>
              <a:rPr lang="en-US" altLang="zh-CN" sz="1100" dirty="0">
                <a:latin typeface="+mn-lt"/>
              </a:rPr>
              <a:t>            b&lt;='1';  </a:t>
            </a:r>
          </a:p>
          <a:p>
            <a:r>
              <a:rPr lang="en-US" altLang="zh-CN" sz="1100" dirty="0">
                <a:latin typeface="+mn-lt"/>
              </a:rPr>
              <a:t>            </a:t>
            </a:r>
            <a:r>
              <a:rPr lang="en-US" altLang="zh-CN" sz="1100" dirty="0" err="1">
                <a:latin typeface="+mn-lt"/>
              </a:rPr>
              <a:t>cin</a:t>
            </a:r>
            <a:r>
              <a:rPr lang="en-US" altLang="zh-CN" sz="1100" dirty="0">
                <a:latin typeface="+mn-lt"/>
              </a:rPr>
              <a:t>&lt;='0';          </a:t>
            </a:r>
          </a:p>
          <a:p>
            <a:r>
              <a:rPr lang="en-US" altLang="zh-CN" sz="1100" dirty="0">
                <a:latin typeface="+mn-lt"/>
              </a:rPr>
              <a:t>        wait </a:t>
            </a:r>
            <a:r>
              <a:rPr lang="en-US" altLang="zh-CN" sz="1100" b="1" dirty="0">
                <a:latin typeface="+mn-lt"/>
              </a:rPr>
              <a:t>for</a:t>
            </a:r>
            <a:r>
              <a:rPr lang="en-US" altLang="zh-CN" sz="1100" dirty="0">
                <a:latin typeface="+mn-lt"/>
              </a:rPr>
              <a:t> 20 ns;  </a:t>
            </a:r>
          </a:p>
          <a:p>
            <a:r>
              <a:rPr lang="en-US" altLang="zh-CN" sz="1100" dirty="0">
                <a:latin typeface="+mn-lt"/>
              </a:rPr>
              <a:t>            a&lt;='0';  </a:t>
            </a:r>
          </a:p>
          <a:p>
            <a:r>
              <a:rPr lang="en-US" altLang="zh-CN" sz="1100" dirty="0">
                <a:latin typeface="+mn-lt"/>
              </a:rPr>
              <a:t>            b&lt;='1';  </a:t>
            </a:r>
          </a:p>
          <a:p>
            <a:r>
              <a:rPr lang="en-US" altLang="zh-CN" sz="1100" dirty="0">
                <a:latin typeface="+mn-lt"/>
              </a:rPr>
              <a:t>            </a:t>
            </a:r>
            <a:r>
              <a:rPr lang="en-US" altLang="zh-CN" sz="1100" dirty="0" err="1">
                <a:latin typeface="+mn-lt"/>
              </a:rPr>
              <a:t>cin</a:t>
            </a:r>
            <a:r>
              <a:rPr lang="en-US" altLang="zh-CN" sz="1100" dirty="0">
                <a:latin typeface="+mn-lt"/>
              </a:rPr>
              <a:t>&lt;='1';  </a:t>
            </a:r>
          </a:p>
          <a:p>
            <a:r>
              <a:rPr lang="en-US" altLang="zh-CN" sz="1100" dirty="0">
                <a:latin typeface="+mn-lt"/>
              </a:rPr>
              <a:t>        wait </a:t>
            </a:r>
            <a:r>
              <a:rPr lang="en-US" altLang="zh-CN" sz="1100" b="1" dirty="0">
                <a:latin typeface="+mn-lt"/>
              </a:rPr>
              <a:t>for</a:t>
            </a:r>
            <a:r>
              <a:rPr lang="en-US" altLang="zh-CN" sz="1100" dirty="0">
                <a:latin typeface="+mn-lt"/>
              </a:rPr>
              <a:t> 20 ns;  </a:t>
            </a:r>
          </a:p>
          <a:p>
            <a:r>
              <a:rPr lang="en-US" altLang="zh-CN" sz="1100" dirty="0">
                <a:latin typeface="+mn-lt"/>
              </a:rPr>
              <a:t>            a&lt;='1';  </a:t>
            </a:r>
          </a:p>
          <a:p>
            <a:r>
              <a:rPr lang="en-US" altLang="zh-CN" sz="1100" dirty="0">
                <a:latin typeface="+mn-lt"/>
              </a:rPr>
              <a:t>            b&lt;='0';  </a:t>
            </a:r>
          </a:p>
          <a:p>
            <a:r>
              <a:rPr lang="en-US" altLang="zh-CN" sz="1100" dirty="0">
                <a:latin typeface="+mn-lt"/>
              </a:rPr>
              <a:t>            </a:t>
            </a:r>
            <a:r>
              <a:rPr lang="en-US" altLang="zh-CN" sz="1100" dirty="0" err="1">
                <a:latin typeface="+mn-lt"/>
              </a:rPr>
              <a:t>cin</a:t>
            </a:r>
            <a:r>
              <a:rPr lang="en-US" altLang="zh-CN" sz="1100" dirty="0">
                <a:latin typeface="+mn-lt"/>
              </a:rPr>
              <a:t>&lt;='0';  </a:t>
            </a:r>
          </a:p>
          <a:p>
            <a:r>
              <a:rPr lang="en-US" altLang="zh-CN" sz="1100" dirty="0">
                <a:latin typeface="+mn-lt"/>
              </a:rPr>
              <a:t>        wait </a:t>
            </a:r>
            <a:r>
              <a:rPr lang="en-US" altLang="zh-CN" sz="1100" b="1" dirty="0">
                <a:latin typeface="+mn-lt"/>
              </a:rPr>
              <a:t>for</a:t>
            </a:r>
            <a:r>
              <a:rPr lang="en-US" altLang="zh-CN" sz="1100" dirty="0">
                <a:latin typeface="+mn-lt"/>
              </a:rPr>
              <a:t> 20 ns;  </a:t>
            </a:r>
          </a:p>
          <a:p>
            <a:r>
              <a:rPr lang="en-US" altLang="zh-CN" sz="1100" dirty="0">
                <a:latin typeface="+mn-lt"/>
              </a:rPr>
              <a:t>            a&lt;='1';  </a:t>
            </a:r>
          </a:p>
          <a:p>
            <a:r>
              <a:rPr lang="en-US" altLang="zh-CN" sz="1100" dirty="0">
                <a:latin typeface="+mn-lt"/>
              </a:rPr>
              <a:t>            b&lt;='0';  </a:t>
            </a:r>
          </a:p>
          <a:p>
            <a:r>
              <a:rPr lang="en-US" altLang="zh-CN" sz="1100" dirty="0">
                <a:latin typeface="+mn-lt"/>
              </a:rPr>
              <a:t>            </a:t>
            </a:r>
            <a:r>
              <a:rPr lang="en-US" altLang="zh-CN" sz="1100" dirty="0" err="1">
                <a:latin typeface="+mn-lt"/>
              </a:rPr>
              <a:t>cin</a:t>
            </a:r>
            <a:r>
              <a:rPr lang="en-US" altLang="zh-CN" sz="1100" dirty="0">
                <a:latin typeface="+mn-lt"/>
              </a:rPr>
              <a:t>&lt;='1';  </a:t>
            </a:r>
          </a:p>
          <a:p>
            <a:r>
              <a:rPr lang="en-US" altLang="zh-CN" sz="1100" dirty="0" smtClean="0">
                <a:latin typeface="+mn-lt"/>
              </a:rPr>
              <a:t>        wait </a:t>
            </a:r>
            <a:r>
              <a:rPr lang="en-US" altLang="zh-CN" sz="1100" b="1" dirty="0" smtClean="0">
                <a:latin typeface="+mn-lt"/>
              </a:rPr>
              <a:t>for</a:t>
            </a:r>
            <a:r>
              <a:rPr lang="en-US" altLang="zh-CN" sz="1100" dirty="0" smtClean="0">
                <a:latin typeface="+mn-lt"/>
              </a:rPr>
              <a:t> 20 ns;  </a:t>
            </a:r>
          </a:p>
          <a:p>
            <a:r>
              <a:rPr lang="en-US" altLang="zh-CN" sz="1100" dirty="0" smtClean="0">
                <a:latin typeface="+mn-lt"/>
              </a:rPr>
              <a:t>            a&lt;='1';  </a:t>
            </a:r>
          </a:p>
          <a:p>
            <a:r>
              <a:rPr lang="en-US" altLang="zh-CN" sz="1100" dirty="0" smtClean="0">
                <a:latin typeface="+mn-lt"/>
              </a:rPr>
              <a:t>            b&lt;='1';  </a:t>
            </a:r>
          </a:p>
          <a:p>
            <a:r>
              <a:rPr lang="en-US" altLang="zh-CN" sz="1100" dirty="0" smtClean="0">
                <a:latin typeface="+mn-lt"/>
              </a:rPr>
              <a:t>            </a:t>
            </a:r>
            <a:r>
              <a:rPr lang="en-US" altLang="zh-CN" sz="1100" dirty="0" err="1" smtClean="0">
                <a:latin typeface="+mn-lt"/>
              </a:rPr>
              <a:t>cin</a:t>
            </a:r>
            <a:r>
              <a:rPr lang="en-US" altLang="zh-CN" sz="1100" dirty="0" smtClean="0">
                <a:latin typeface="+mn-lt"/>
              </a:rPr>
              <a:t>&lt;='0';  </a:t>
            </a:r>
          </a:p>
          <a:p>
            <a:r>
              <a:rPr lang="en-US" altLang="zh-CN" sz="1100" dirty="0" smtClean="0">
                <a:latin typeface="+mn-lt"/>
              </a:rPr>
              <a:t>        wait </a:t>
            </a:r>
            <a:r>
              <a:rPr lang="en-US" altLang="zh-CN" sz="1100" b="1" dirty="0" smtClean="0">
                <a:latin typeface="+mn-lt"/>
              </a:rPr>
              <a:t>for</a:t>
            </a:r>
            <a:r>
              <a:rPr lang="en-US" altLang="zh-CN" sz="1100" dirty="0" smtClean="0">
                <a:latin typeface="+mn-lt"/>
              </a:rPr>
              <a:t> 20 ns;  </a:t>
            </a:r>
          </a:p>
          <a:p>
            <a:r>
              <a:rPr lang="en-US" altLang="zh-CN" sz="1100" dirty="0" smtClean="0">
                <a:latin typeface="+mn-lt"/>
              </a:rPr>
              <a:t>            a&lt;='1';  </a:t>
            </a:r>
          </a:p>
          <a:p>
            <a:r>
              <a:rPr lang="en-US" altLang="zh-CN" sz="1100" dirty="0" smtClean="0">
                <a:latin typeface="+mn-lt"/>
              </a:rPr>
              <a:t>            b&lt;='1';  </a:t>
            </a:r>
          </a:p>
          <a:p>
            <a:r>
              <a:rPr lang="en-US" altLang="zh-CN" sz="1100" dirty="0" smtClean="0">
                <a:latin typeface="+mn-lt"/>
              </a:rPr>
              <a:t>            </a:t>
            </a:r>
            <a:r>
              <a:rPr lang="en-US" altLang="zh-CN" sz="1100" dirty="0" err="1" smtClean="0">
                <a:latin typeface="+mn-lt"/>
              </a:rPr>
              <a:t>cin</a:t>
            </a:r>
            <a:r>
              <a:rPr lang="en-US" altLang="zh-CN" sz="1100" dirty="0" smtClean="0">
                <a:latin typeface="+mn-lt"/>
              </a:rPr>
              <a:t>&lt;='1';  </a:t>
            </a:r>
          </a:p>
          <a:p>
            <a:r>
              <a:rPr lang="en-US" altLang="zh-CN" sz="1100" dirty="0" smtClean="0">
                <a:latin typeface="+mn-lt"/>
              </a:rPr>
              <a:t>        wait </a:t>
            </a:r>
            <a:r>
              <a:rPr lang="en-US" altLang="zh-CN" sz="1100" b="1" dirty="0" smtClean="0">
                <a:latin typeface="+mn-lt"/>
              </a:rPr>
              <a:t>for</a:t>
            </a:r>
            <a:r>
              <a:rPr lang="en-US" altLang="zh-CN" sz="1100" dirty="0" smtClean="0">
                <a:latin typeface="+mn-lt"/>
              </a:rPr>
              <a:t> 20 ns;  </a:t>
            </a:r>
          </a:p>
          <a:p>
            <a:r>
              <a:rPr lang="en-US" altLang="zh-CN" sz="1100" dirty="0" smtClean="0">
                <a:latin typeface="+mn-lt"/>
              </a:rPr>
              <a:t>    end process;  </a:t>
            </a:r>
          </a:p>
          <a:p>
            <a:r>
              <a:rPr lang="en-US" altLang="zh-CN" sz="1100" dirty="0" smtClean="0"/>
              <a:t>      </a:t>
            </a:r>
          </a:p>
        </p:txBody>
      </p:sp>
      <p:sp>
        <p:nvSpPr>
          <p:cNvPr id="8" name="矩形 7"/>
          <p:cNvSpPr/>
          <p:nvPr/>
        </p:nvSpPr>
        <p:spPr>
          <a:xfrm>
            <a:off x="4419600" y="1238779"/>
            <a:ext cx="1676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+mn-lt"/>
              </a:rPr>
              <a:t>    </a:t>
            </a:r>
            <a:r>
              <a:rPr lang="en-US" altLang="zh-CN" sz="1100" dirty="0" err="1">
                <a:latin typeface="+mn-lt"/>
              </a:rPr>
              <a:t>dut:FullAdder</a:t>
            </a:r>
            <a:r>
              <a:rPr lang="en-US" altLang="zh-CN" sz="1100" dirty="0">
                <a:latin typeface="+mn-lt"/>
              </a:rPr>
              <a:t> port map(  </a:t>
            </a:r>
          </a:p>
          <a:p>
            <a:r>
              <a:rPr lang="en-US" altLang="zh-CN" sz="1100" dirty="0">
                <a:latin typeface="+mn-lt"/>
              </a:rPr>
              <a:t>        a    =&gt;  a   ,  </a:t>
            </a:r>
          </a:p>
          <a:p>
            <a:r>
              <a:rPr lang="en-US" altLang="zh-CN" sz="1100" dirty="0">
                <a:latin typeface="+mn-lt"/>
              </a:rPr>
              <a:t>        b    =&gt;  b   ,  </a:t>
            </a:r>
          </a:p>
          <a:p>
            <a:r>
              <a:rPr lang="en-US" altLang="zh-CN" sz="1100" dirty="0">
                <a:latin typeface="+mn-lt"/>
              </a:rPr>
              <a:t>        </a:t>
            </a:r>
            <a:r>
              <a:rPr lang="en-US" altLang="zh-CN" sz="1100" dirty="0" err="1">
                <a:latin typeface="+mn-lt"/>
              </a:rPr>
              <a:t>cin</a:t>
            </a:r>
            <a:r>
              <a:rPr lang="en-US" altLang="zh-CN" sz="1100" dirty="0">
                <a:latin typeface="+mn-lt"/>
              </a:rPr>
              <a:t>  =&gt;  </a:t>
            </a:r>
            <a:r>
              <a:rPr lang="en-US" altLang="zh-CN" sz="1100" dirty="0" err="1">
                <a:latin typeface="+mn-lt"/>
              </a:rPr>
              <a:t>cin</a:t>
            </a:r>
            <a:r>
              <a:rPr lang="en-US" altLang="zh-CN" sz="1100" dirty="0">
                <a:latin typeface="+mn-lt"/>
              </a:rPr>
              <a:t> ,  </a:t>
            </a:r>
          </a:p>
          <a:p>
            <a:r>
              <a:rPr lang="en-US" altLang="zh-CN" sz="1100" dirty="0">
                <a:latin typeface="+mn-lt"/>
              </a:rPr>
              <a:t>        sum  =&gt;  sum ,  </a:t>
            </a:r>
          </a:p>
          <a:p>
            <a:r>
              <a:rPr lang="en-US" altLang="zh-CN" sz="1100" dirty="0">
                <a:latin typeface="+mn-lt"/>
              </a:rPr>
              <a:t>        </a:t>
            </a:r>
            <a:r>
              <a:rPr lang="en-US" altLang="zh-CN" sz="1100" dirty="0" err="1">
                <a:latin typeface="+mn-lt"/>
              </a:rPr>
              <a:t>cout</a:t>
            </a:r>
            <a:r>
              <a:rPr lang="en-US" altLang="zh-CN" sz="1100" dirty="0">
                <a:latin typeface="+mn-lt"/>
              </a:rPr>
              <a:t> =&gt;  </a:t>
            </a:r>
            <a:r>
              <a:rPr lang="en-US" altLang="zh-CN" sz="1100" dirty="0" err="1">
                <a:latin typeface="+mn-lt"/>
              </a:rPr>
              <a:t>cout</a:t>
            </a:r>
            <a:r>
              <a:rPr lang="en-US" altLang="zh-CN" sz="1100" dirty="0">
                <a:latin typeface="+mn-lt"/>
              </a:rPr>
              <a:t>  </a:t>
            </a:r>
          </a:p>
          <a:p>
            <a:r>
              <a:rPr lang="en-US" altLang="zh-CN" sz="1100" dirty="0">
                <a:latin typeface="+mn-lt"/>
              </a:rPr>
              <a:t>    );  </a:t>
            </a:r>
          </a:p>
          <a:p>
            <a:r>
              <a:rPr lang="en-US" altLang="zh-CN" sz="1100" dirty="0">
                <a:latin typeface="+mn-lt"/>
              </a:rPr>
              <a:t>      </a:t>
            </a:r>
          </a:p>
          <a:p>
            <a:r>
              <a:rPr lang="en-US" altLang="zh-CN" sz="1100" dirty="0">
                <a:latin typeface="+mn-lt"/>
              </a:rPr>
              <a:t>end Behavioral; </a:t>
            </a:r>
            <a:endParaRPr lang="en-US" altLang="zh-CN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871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半加器代码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7D05B-9B0F-4171-93CF-5679D4D6024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042988" y="1447800"/>
            <a:ext cx="50530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library IEEE;  </a:t>
            </a:r>
            <a:endParaRPr lang="en-US" altLang="zh-CN" sz="1400" dirty="0">
              <a:solidFill>
                <a:srgbClr val="5C5C5C"/>
              </a:solidFill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use IEEE.STD_LOGIC_1164.ALL;  </a:t>
            </a:r>
            <a:endParaRPr lang="en-US" altLang="zh-CN" sz="1400" dirty="0">
              <a:solidFill>
                <a:srgbClr val="5C5C5C"/>
              </a:solidFill>
              <a:latin typeface="+mn-lt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entity 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</a:rPr>
              <a:t>HalfAdder</a:t>
            </a:r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 is  </a:t>
            </a:r>
            <a:endParaRPr lang="en-US" altLang="zh-CN" sz="1400" dirty="0">
              <a:solidFill>
                <a:srgbClr val="5C5C5C"/>
              </a:solidFill>
              <a:latin typeface="+mn-lt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Port (    </a:t>
            </a:r>
            <a:endParaRPr lang="en-US" altLang="zh-CN" sz="1400" dirty="0">
              <a:solidFill>
                <a:srgbClr val="5C5C5C"/>
              </a:solidFill>
              <a:latin typeface="+mn-lt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    a   :in 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</a:rPr>
              <a:t>std_logic</a:t>
            </a:r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;  </a:t>
            </a:r>
            <a:endParaRPr lang="en-US" altLang="zh-CN" sz="1400" dirty="0">
              <a:solidFill>
                <a:srgbClr val="5C5C5C"/>
              </a:solidFill>
              <a:latin typeface="+mn-lt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    b   :in 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</a:rPr>
              <a:t>std_logic</a:t>
            </a:r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;  </a:t>
            </a:r>
            <a:endParaRPr lang="en-US" altLang="zh-CN" sz="1400" dirty="0">
              <a:solidFill>
                <a:srgbClr val="5C5C5C"/>
              </a:solidFill>
              <a:latin typeface="+mn-lt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    sum :out 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</a:rPr>
              <a:t>std_logic</a:t>
            </a:r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;  </a:t>
            </a:r>
            <a:endParaRPr lang="en-US" altLang="zh-CN" sz="1400" dirty="0">
              <a:solidFill>
                <a:srgbClr val="5C5C5C"/>
              </a:solidFill>
              <a:latin typeface="+mn-lt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    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</a:rPr>
              <a:t>cout:out</a:t>
            </a:r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</a:rPr>
              <a:t>std_logic</a:t>
            </a:r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  </a:t>
            </a:r>
            <a:endParaRPr lang="en-US" altLang="zh-CN" sz="1400" dirty="0">
              <a:solidFill>
                <a:srgbClr val="5C5C5C"/>
              </a:solidFill>
              <a:latin typeface="+mn-lt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    );  </a:t>
            </a:r>
            <a:endParaRPr lang="en-US" altLang="zh-CN" sz="1400" dirty="0">
              <a:solidFill>
                <a:srgbClr val="5C5C5C"/>
              </a:solidFill>
              <a:latin typeface="+mn-lt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+mn-lt"/>
              </a:rPr>
              <a:t>end </a:t>
            </a:r>
            <a:r>
              <a:rPr lang="en-US" altLang="zh-CN" sz="1400" dirty="0" err="1" smtClean="0">
                <a:solidFill>
                  <a:srgbClr val="000000"/>
                </a:solidFill>
                <a:latin typeface="+mn-lt"/>
              </a:rPr>
              <a:t>HalfAdder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</a:rPr>
              <a:t>;  </a:t>
            </a:r>
            <a:endParaRPr lang="en-US" altLang="zh-CN" sz="1400" dirty="0" smtClean="0">
              <a:solidFill>
                <a:srgbClr val="5C5C5C"/>
              </a:solidFill>
              <a:latin typeface="+mn-lt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  </a:t>
            </a:r>
            <a:endParaRPr lang="en-US" altLang="zh-CN" sz="1400" dirty="0">
              <a:solidFill>
                <a:srgbClr val="5C5C5C"/>
              </a:solidFill>
              <a:latin typeface="+mn-lt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architecture Behavioral of 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</a:rPr>
              <a:t>HalfAdder</a:t>
            </a:r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 is  </a:t>
            </a:r>
            <a:endParaRPr lang="en-US" altLang="zh-CN" sz="1400" dirty="0">
              <a:solidFill>
                <a:srgbClr val="5C5C5C"/>
              </a:solidFill>
              <a:latin typeface="+mn-lt"/>
            </a:endParaRPr>
          </a:p>
          <a:p>
            <a:endParaRPr lang="en-US" altLang="zh-CN" sz="1400" dirty="0">
              <a:solidFill>
                <a:srgbClr val="5C5C5C"/>
              </a:solidFill>
              <a:latin typeface="+mn-lt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begin  </a:t>
            </a:r>
            <a:endParaRPr lang="en-US" altLang="zh-CN" sz="1400" dirty="0">
              <a:solidFill>
                <a:srgbClr val="5C5C5C"/>
              </a:solidFill>
              <a:latin typeface="+mn-lt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    sum &lt;=   a 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</a:rPr>
              <a:t>xor</a:t>
            </a:r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 b;  </a:t>
            </a:r>
            <a:endParaRPr lang="en-US" altLang="zh-CN" sz="1400" dirty="0">
              <a:solidFill>
                <a:srgbClr val="5C5C5C"/>
              </a:solidFill>
              <a:latin typeface="+mn-lt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    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&lt;=   a and b;  </a:t>
            </a:r>
            <a:endParaRPr lang="en-US" altLang="zh-CN" sz="1400" dirty="0">
              <a:solidFill>
                <a:srgbClr val="5C5C5C"/>
              </a:solidFill>
              <a:latin typeface="+mn-lt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  </a:t>
            </a:r>
            <a:endParaRPr lang="en-US" altLang="zh-CN" sz="1400" dirty="0">
              <a:solidFill>
                <a:srgbClr val="5C5C5C"/>
              </a:solidFill>
              <a:latin typeface="+mn-lt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</a:rPr>
              <a:t>end Behavioral; </a:t>
            </a:r>
            <a:endParaRPr lang="en-US" altLang="zh-CN" sz="1400" b="0" i="0" dirty="0">
              <a:solidFill>
                <a:srgbClr val="5C5C5C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222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半加器测试文件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7D05B-9B0F-4171-93CF-5679D4D60245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33400" y="1524000"/>
            <a:ext cx="5105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+mn-lt"/>
              </a:rPr>
              <a:t>library IEEE;  </a:t>
            </a:r>
          </a:p>
          <a:p>
            <a:r>
              <a:rPr lang="en-US" altLang="zh-CN" sz="1100" dirty="0">
                <a:latin typeface="+mn-lt"/>
              </a:rPr>
              <a:t>use IEEE.STD_LOGIC_1164.ALL;  </a:t>
            </a:r>
          </a:p>
          <a:p>
            <a:r>
              <a:rPr lang="en-US" altLang="zh-CN" sz="1100" dirty="0">
                <a:latin typeface="+mn-lt"/>
              </a:rPr>
              <a:t>  </a:t>
            </a:r>
          </a:p>
          <a:p>
            <a:r>
              <a:rPr lang="en-US" altLang="zh-CN" sz="1100" dirty="0">
                <a:latin typeface="+mn-lt"/>
              </a:rPr>
              <a:t>entity </a:t>
            </a:r>
            <a:r>
              <a:rPr lang="en-US" altLang="zh-CN" sz="1100" dirty="0" err="1">
                <a:latin typeface="+mn-lt"/>
              </a:rPr>
              <a:t>HalfAdder_tb</a:t>
            </a:r>
            <a:r>
              <a:rPr lang="en-US" altLang="zh-CN" sz="1100" dirty="0">
                <a:latin typeface="+mn-lt"/>
              </a:rPr>
              <a:t> is  </a:t>
            </a:r>
          </a:p>
          <a:p>
            <a:r>
              <a:rPr lang="en-US" altLang="zh-CN" sz="1100" dirty="0">
                <a:latin typeface="+mn-lt"/>
              </a:rPr>
              <a:t>--  Port ( );  </a:t>
            </a:r>
          </a:p>
          <a:p>
            <a:r>
              <a:rPr lang="en-US" altLang="zh-CN" sz="1100" dirty="0">
                <a:latin typeface="+mn-lt"/>
              </a:rPr>
              <a:t>end </a:t>
            </a:r>
            <a:r>
              <a:rPr lang="en-US" altLang="zh-CN" sz="1100" dirty="0" err="1">
                <a:latin typeface="+mn-lt"/>
              </a:rPr>
              <a:t>HalfAdder_tb</a:t>
            </a:r>
            <a:r>
              <a:rPr lang="en-US" altLang="zh-CN" sz="1100" dirty="0">
                <a:latin typeface="+mn-lt"/>
              </a:rPr>
              <a:t>;  </a:t>
            </a:r>
          </a:p>
          <a:p>
            <a:r>
              <a:rPr lang="en-US" altLang="zh-CN" sz="1100" dirty="0">
                <a:latin typeface="+mn-lt"/>
              </a:rPr>
              <a:t>  </a:t>
            </a:r>
          </a:p>
          <a:p>
            <a:r>
              <a:rPr lang="en-US" altLang="zh-CN" sz="1100" dirty="0">
                <a:latin typeface="+mn-lt"/>
              </a:rPr>
              <a:t>architecture Behavioral of </a:t>
            </a:r>
            <a:r>
              <a:rPr lang="en-US" altLang="zh-CN" sz="1100" dirty="0" err="1">
                <a:latin typeface="+mn-lt"/>
              </a:rPr>
              <a:t>HalfAdder_tb</a:t>
            </a:r>
            <a:r>
              <a:rPr lang="en-US" altLang="zh-CN" sz="1100" dirty="0">
                <a:latin typeface="+mn-lt"/>
              </a:rPr>
              <a:t> is  </a:t>
            </a:r>
          </a:p>
          <a:p>
            <a:r>
              <a:rPr lang="en-US" altLang="zh-CN" sz="1100" dirty="0">
                <a:latin typeface="+mn-lt"/>
              </a:rPr>
              <a:t>------component---  </a:t>
            </a:r>
          </a:p>
          <a:p>
            <a:r>
              <a:rPr lang="en-US" altLang="zh-CN" sz="1100" dirty="0">
                <a:latin typeface="+mn-lt"/>
              </a:rPr>
              <a:t>    component </a:t>
            </a:r>
            <a:r>
              <a:rPr lang="en-US" altLang="zh-CN" sz="1100" dirty="0" err="1">
                <a:latin typeface="+mn-lt"/>
              </a:rPr>
              <a:t>HalfAdder</a:t>
            </a:r>
            <a:r>
              <a:rPr lang="en-US" altLang="zh-CN" sz="1100" dirty="0">
                <a:latin typeface="+mn-lt"/>
              </a:rPr>
              <a:t> is  </a:t>
            </a:r>
          </a:p>
          <a:p>
            <a:r>
              <a:rPr lang="en-US" altLang="zh-CN" sz="1100" dirty="0">
                <a:latin typeface="+mn-lt"/>
              </a:rPr>
              <a:t>    port (   </a:t>
            </a:r>
          </a:p>
          <a:p>
            <a:r>
              <a:rPr lang="en-US" altLang="zh-CN" sz="1100" dirty="0">
                <a:latin typeface="+mn-lt"/>
              </a:rPr>
              <a:t>        a   :in </a:t>
            </a:r>
            <a:r>
              <a:rPr lang="en-US" altLang="zh-CN" sz="1100" dirty="0" err="1">
                <a:latin typeface="+mn-lt"/>
              </a:rPr>
              <a:t>std_logic</a:t>
            </a:r>
            <a:r>
              <a:rPr lang="en-US" altLang="zh-CN" sz="1100" dirty="0">
                <a:latin typeface="+mn-lt"/>
              </a:rPr>
              <a:t>;  </a:t>
            </a:r>
          </a:p>
          <a:p>
            <a:r>
              <a:rPr lang="en-US" altLang="zh-CN" sz="1100" dirty="0">
                <a:latin typeface="+mn-lt"/>
              </a:rPr>
              <a:t>        b   :in </a:t>
            </a:r>
            <a:r>
              <a:rPr lang="en-US" altLang="zh-CN" sz="1100" dirty="0" err="1">
                <a:latin typeface="+mn-lt"/>
              </a:rPr>
              <a:t>std_logic</a:t>
            </a:r>
            <a:r>
              <a:rPr lang="en-US" altLang="zh-CN" sz="1100" dirty="0">
                <a:latin typeface="+mn-lt"/>
              </a:rPr>
              <a:t>;  </a:t>
            </a:r>
          </a:p>
          <a:p>
            <a:r>
              <a:rPr lang="en-US" altLang="zh-CN" sz="1100" dirty="0">
                <a:latin typeface="+mn-lt"/>
              </a:rPr>
              <a:t>        sum :out </a:t>
            </a:r>
            <a:r>
              <a:rPr lang="en-US" altLang="zh-CN" sz="1100" dirty="0" err="1">
                <a:latin typeface="+mn-lt"/>
              </a:rPr>
              <a:t>std_logic</a:t>
            </a:r>
            <a:r>
              <a:rPr lang="en-US" altLang="zh-CN" sz="1100" dirty="0">
                <a:latin typeface="+mn-lt"/>
              </a:rPr>
              <a:t>;  </a:t>
            </a:r>
          </a:p>
          <a:p>
            <a:r>
              <a:rPr lang="en-US" altLang="zh-CN" sz="1100" dirty="0">
                <a:latin typeface="+mn-lt"/>
              </a:rPr>
              <a:t>        </a:t>
            </a:r>
            <a:r>
              <a:rPr lang="en-US" altLang="zh-CN" sz="1100" dirty="0" err="1">
                <a:latin typeface="+mn-lt"/>
              </a:rPr>
              <a:t>cout:out</a:t>
            </a:r>
            <a:r>
              <a:rPr lang="en-US" altLang="zh-CN" sz="1100" dirty="0">
                <a:latin typeface="+mn-lt"/>
              </a:rPr>
              <a:t> </a:t>
            </a:r>
            <a:r>
              <a:rPr lang="en-US" altLang="zh-CN" sz="1100" dirty="0" err="1">
                <a:latin typeface="+mn-lt"/>
              </a:rPr>
              <a:t>std_logic</a:t>
            </a:r>
            <a:r>
              <a:rPr lang="en-US" altLang="zh-CN" sz="1100" dirty="0">
                <a:latin typeface="+mn-lt"/>
              </a:rPr>
              <a:t>  </a:t>
            </a:r>
          </a:p>
          <a:p>
            <a:r>
              <a:rPr lang="en-US" altLang="zh-CN" sz="1100" dirty="0">
                <a:latin typeface="+mn-lt"/>
              </a:rPr>
              <a:t>    );  </a:t>
            </a:r>
          </a:p>
          <a:p>
            <a:r>
              <a:rPr lang="en-US" altLang="zh-CN" sz="1100" dirty="0">
                <a:latin typeface="+mn-lt"/>
              </a:rPr>
              <a:t>    end component;  </a:t>
            </a:r>
          </a:p>
          <a:p>
            <a:r>
              <a:rPr lang="en-US" altLang="zh-CN" sz="1100" dirty="0">
                <a:latin typeface="+mn-lt"/>
              </a:rPr>
              <a:t>----signal----    </a:t>
            </a:r>
          </a:p>
          <a:p>
            <a:r>
              <a:rPr lang="en-US" altLang="zh-CN" sz="1100" dirty="0">
                <a:latin typeface="+mn-lt"/>
              </a:rPr>
              <a:t>    signal a    : </a:t>
            </a:r>
            <a:r>
              <a:rPr lang="en-US" altLang="zh-CN" sz="1100" dirty="0" err="1">
                <a:latin typeface="+mn-lt"/>
              </a:rPr>
              <a:t>std_logic</a:t>
            </a:r>
            <a:r>
              <a:rPr lang="en-US" altLang="zh-CN" sz="1100" dirty="0">
                <a:latin typeface="+mn-lt"/>
              </a:rPr>
              <a:t>;  </a:t>
            </a:r>
          </a:p>
          <a:p>
            <a:r>
              <a:rPr lang="en-US" altLang="zh-CN" sz="1100" dirty="0">
                <a:latin typeface="+mn-lt"/>
              </a:rPr>
              <a:t>    signal b    : </a:t>
            </a:r>
            <a:r>
              <a:rPr lang="en-US" altLang="zh-CN" sz="1100" dirty="0" err="1">
                <a:latin typeface="+mn-lt"/>
              </a:rPr>
              <a:t>std_logic</a:t>
            </a:r>
            <a:r>
              <a:rPr lang="en-US" altLang="zh-CN" sz="1100" dirty="0">
                <a:latin typeface="+mn-lt"/>
              </a:rPr>
              <a:t>;  </a:t>
            </a:r>
          </a:p>
          <a:p>
            <a:r>
              <a:rPr lang="en-US" altLang="zh-CN" sz="1100" dirty="0">
                <a:latin typeface="+mn-lt"/>
              </a:rPr>
              <a:t>    signal sum  : </a:t>
            </a:r>
            <a:r>
              <a:rPr lang="en-US" altLang="zh-CN" sz="1100" dirty="0" err="1">
                <a:latin typeface="+mn-lt"/>
              </a:rPr>
              <a:t>std_logic</a:t>
            </a:r>
            <a:r>
              <a:rPr lang="en-US" altLang="zh-CN" sz="1100" dirty="0">
                <a:latin typeface="+mn-lt"/>
              </a:rPr>
              <a:t>;  </a:t>
            </a:r>
          </a:p>
          <a:p>
            <a:r>
              <a:rPr lang="en-US" altLang="zh-CN" sz="1100" dirty="0">
                <a:latin typeface="+mn-lt"/>
              </a:rPr>
              <a:t>    signal </a:t>
            </a:r>
            <a:r>
              <a:rPr lang="en-US" altLang="zh-CN" sz="1100" dirty="0" err="1">
                <a:latin typeface="+mn-lt"/>
              </a:rPr>
              <a:t>cout</a:t>
            </a:r>
            <a:r>
              <a:rPr lang="en-US" altLang="zh-CN" sz="1100" dirty="0">
                <a:latin typeface="+mn-lt"/>
              </a:rPr>
              <a:t> : </a:t>
            </a:r>
            <a:r>
              <a:rPr lang="en-US" altLang="zh-CN" sz="1100" dirty="0" err="1">
                <a:latin typeface="+mn-lt"/>
              </a:rPr>
              <a:t>std_logic</a:t>
            </a:r>
            <a:r>
              <a:rPr lang="en-US" altLang="zh-CN" sz="1100" dirty="0">
                <a:latin typeface="+mn-lt"/>
              </a:rPr>
              <a:t>;  </a:t>
            </a:r>
          </a:p>
        </p:txBody>
      </p:sp>
      <p:sp>
        <p:nvSpPr>
          <p:cNvPr id="7" name="矩形 6"/>
          <p:cNvSpPr/>
          <p:nvPr/>
        </p:nvSpPr>
        <p:spPr>
          <a:xfrm>
            <a:off x="3505200" y="1524000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dirty="0">
                <a:latin typeface="+mn-lt"/>
              </a:rPr>
              <a:t>begin  </a:t>
            </a:r>
          </a:p>
          <a:p>
            <a:r>
              <a:rPr lang="en-US" altLang="zh-CN" sz="1100" dirty="0">
                <a:latin typeface="+mn-lt"/>
              </a:rPr>
              <a:t>    process begin  </a:t>
            </a:r>
          </a:p>
          <a:p>
            <a:r>
              <a:rPr lang="en-US" altLang="zh-CN" sz="1100" dirty="0">
                <a:latin typeface="+mn-lt"/>
              </a:rPr>
              <a:t>            a&lt;='0';  </a:t>
            </a:r>
          </a:p>
          <a:p>
            <a:r>
              <a:rPr lang="en-US" altLang="zh-CN" sz="1100" dirty="0">
                <a:latin typeface="+mn-lt"/>
              </a:rPr>
              <a:t>            b&lt;='0';  </a:t>
            </a:r>
          </a:p>
          <a:p>
            <a:r>
              <a:rPr lang="en-US" altLang="zh-CN" sz="1100" dirty="0">
                <a:latin typeface="+mn-lt"/>
              </a:rPr>
              <a:t>        wait </a:t>
            </a:r>
            <a:r>
              <a:rPr lang="en-US" altLang="zh-CN" sz="1100" b="1" dirty="0">
                <a:latin typeface="+mn-lt"/>
              </a:rPr>
              <a:t>for</a:t>
            </a:r>
            <a:r>
              <a:rPr lang="en-US" altLang="zh-CN" sz="1100" dirty="0">
                <a:latin typeface="+mn-lt"/>
              </a:rPr>
              <a:t> 20 ns;  </a:t>
            </a:r>
          </a:p>
          <a:p>
            <a:r>
              <a:rPr lang="en-US" altLang="zh-CN" sz="1100" dirty="0">
                <a:latin typeface="+mn-lt"/>
              </a:rPr>
              <a:t>            a&lt;='0';  </a:t>
            </a:r>
          </a:p>
          <a:p>
            <a:r>
              <a:rPr lang="en-US" altLang="zh-CN" sz="1100" dirty="0">
                <a:latin typeface="+mn-lt"/>
              </a:rPr>
              <a:t>            b&lt;='1';  </a:t>
            </a:r>
          </a:p>
          <a:p>
            <a:r>
              <a:rPr lang="en-US" altLang="zh-CN" sz="1100" dirty="0">
                <a:latin typeface="+mn-lt"/>
              </a:rPr>
              <a:t>        wait </a:t>
            </a:r>
            <a:r>
              <a:rPr lang="en-US" altLang="zh-CN" sz="1100" b="1" dirty="0">
                <a:latin typeface="+mn-lt"/>
              </a:rPr>
              <a:t>for</a:t>
            </a:r>
            <a:r>
              <a:rPr lang="en-US" altLang="zh-CN" sz="1100" dirty="0">
                <a:latin typeface="+mn-lt"/>
              </a:rPr>
              <a:t> 20 ns;  </a:t>
            </a:r>
          </a:p>
          <a:p>
            <a:r>
              <a:rPr lang="en-US" altLang="zh-CN" sz="1100" dirty="0">
                <a:latin typeface="+mn-lt"/>
              </a:rPr>
              <a:t>            a&lt;='1';  </a:t>
            </a:r>
          </a:p>
          <a:p>
            <a:r>
              <a:rPr lang="en-US" altLang="zh-CN" sz="1100" dirty="0">
                <a:latin typeface="+mn-lt"/>
              </a:rPr>
              <a:t>            b&lt;='0';  </a:t>
            </a:r>
          </a:p>
          <a:p>
            <a:r>
              <a:rPr lang="en-US" altLang="zh-CN" sz="1100" dirty="0">
                <a:latin typeface="+mn-lt"/>
              </a:rPr>
              <a:t>        wait </a:t>
            </a:r>
            <a:r>
              <a:rPr lang="en-US" altLang="zh-CN" sz="1100" b="1" dirty="0">
                <a:latin typeface="+mn-lt"/>
              </a:rPr>
              <a:t>for</a:t>
            </a:r>
            <a:r>
              <a:rPr lang="en-US" altLang="zh-CN" sz="1100" dirty="0">
                <a:latin typeface="+mn-lt"/>
              </a:rPr>
              <a:t> 20 ns;  </a:t>
            </a:r>
          </a:p>
          <a:p>
            <a:r>
              <a:rPr lang="en-US" altLang="zh-CN" sz="1100" dirty="0">
                <a:latin typeface="+mn-lt"/>
              </a:rPr>
              <a:t>            a&lt;='1';  </a:t>
            </a:r>
          </a:p>
          <a:p>
            <a:r>
              <a:rPr lang="en-US" altLang="zh-CN" sz="1100" dirty="0">
                <a:latin typeface="+mn-lt"/>
              </a:rPr>
              <a:t>            b&lt;='1';  </a:t>
            </a:r>
          </a:p>
          <a:p>
            <a:r>
              <a:rPr lang="en-US" altLang="zh-CN" sz="1100" dirty="0">
                <a:latin typeface="+mn-lt"/>
              </a:rPr>
              <a:t>        wait </a:t>
            </a:r>
            <a:r>
              <a:rPr lang="en-US" altLang="zh-CN" sz="1100" b="1" dirty="0">
                <a:latin typeface="+mn-lt"/>
              </a:rPr>
              <a:t>for</a:t>
            </a:r>
            <a:r>
              <a:rPr lang="en-US" altLang="zh-CN" sz="1100" dirty="0">
                <a:latin typeface="+mn-lt"/>
              </a:rPr>
              <a:t> 20 ns;  </a:t>
            </a:r>
          </a:p>
          <a:p>
            <a:r>
              <a:rPr lang="en-US" altLang="zh-CN" sz="1100" dirty="0">
                <a:latin typeface="+mn-lt"/>
              </a:rPr>
              <a:t>    end process;  </a:t>
            </a:r>
          </a:p>
          <a:p>
            <a:r>
              <a:rPr lang="en-US" altLang="zh-CN" sz="1100" dirty="0">
                <a:latin typeface="+mn-lt"/>
              </a:rPr>
              <a:t>      </a:t>
            </a:r>
          </a:p>
          <a:p>
            <a:r>
              <a:rPr lang="en-US" altLang="zh-CN" sz="1100" dirty="0">
                <a:latin typeface="+mn-lt"/>
              </a:rPr>
              <a:t>    </a:t>
            </a:r>
            <a:r>
              <a:rPr lang="en-US" altLang="zh-CN" sz="1100" dirty="0" err="1">
                <a:latin typeface="+mn-lt"/>
              </a:rPr>
              <a:t>dut:HalfAdder</a:t>
            </a:r>
            <a:r>
              <a:rPr lang="en-US" altLang="zh-CN" sz="1100" dirty="0">
                <a:latin typeface="+mn-lt"/>
              </a:rPr>
              <a:t> port map(  </a:t>
            </a:r>
          </a:p>
          <a:p>
            <a:r>
              <a:rPr lang="en-US" altLang="zh-CN" sz="1100" dirty="0">
                <a:latin typeface="+mn-lt"/>
              </a:rPr>
              <a:t>        a    =&gt;  a   ,  </a:t>
            </a:r>
          </a:p>
          <a:p>
            <a:r>
              <a:rPr lang="en-US" altLang="zh-CN" sz="1100" dirty="0">
                <a:latin typeface="+mn-lt"/>
              </a:rPr>
              <a:t>        b    =&gt;  b   ,  </a:t>
            </a:r>
          </a:p>
          <a:p>
            <a:r>
              <a:rPr lang="en-US" altLang="zh-CN" sz="1100" dirty="0">
                <a:latin typeface="+mn-lt"/>
              </a:rPr>
              <a:t>        sum  =&gt;  sum ,  </a:t>
            </a:r>
          </a:p>
          <a:p>
            <a:r>
              <a:rPr lang="en-US" altLang="zh-CN" sz="1100" dirty="0">
                <a:latin typeface="+mn-lt"/>
              </a:rPr>
              <a:t>        </a:t>
            </a:r>
            <a:r>
              <a:rPr lang="en-US" altLang="zh-CN" sz="1100" dirty="0" err="1">
                <a:latin typeface="+mn-lt"/>
              </a:rPr>
              <a:t>cout</a:t>
            </a:r>
            <a:r>
              <a:rPr lang="en-US" altLang="zh-CN" sz="1100" dirty="0">
                <a:latin typeface="+mn-lt"/>
              </a:rPr>
              <a:t> =&gt;  </a:t>
            </a:r>
            <a:r>
              <a:rPr lang="en-US" altLang="zh-CN" sz="1100" dirty="0" err="1">
                <a:latin typeface="+mn-lt"/>
              </a:rPr>
              <a:t>cout</a:t>
            </a:r>
            <a:r>
              <a:rPr lang="en-US" altLang="zh-CN" sz="1100" dirty="0">
                <a:latin typeface="+mn-lt"/>
              </a:rPr>
              <a:t>  </a:t>
            </a:r>
          </a:p>
          <a:p>
            <a:r>
              <a:rPr lang="en-US" altLang="zh-CN" sz="1100" dirty="0">
                <a:latin typeface="+mn-lt"/>
              </a:rPr>
              <a:t>    );  </a:t>
            </a:r>
          </a:p>
          <a:p>
            <a:r>
              <a:rPr lang="en-US" altLang="zh-CN" sz="1100" dirty="0">
                <a:latin typeface="+mn-lt"/>
              </a:rPr>
              <a:t>      </a:t>
            </a:r>
          </a:p>
          <a:p>
            <a:r>
              <a:rPr lang="en-US" altLang="zh-CN" sz="1100" dirty="0">
                <a:latin typeface="+mn-lt"/>
              </a:rPr>
              <a:t>end Behavioral;  </a:t>
            </a:r>
            <a:endParaRPr lang="en-US" altLang="zh-CN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646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楷体_GB2312" pitchFamily="49" charset="-122"/>
              </a:rPr>
              <a:t>界面介绍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168"/>
            <a:ext cx="7010400" cy="38106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838200" y="1447168"/>
            <a:ext cx="7010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8200" y="1751968"/>
            <a:ext cx="914400" cy="342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52600" y="1751968"/>
            <a:ext cx="15240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76600" y="1751968"/>
            <a:ext cx="4572000" cy="2362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752600" y="4114168"/>
            <a:ext cx="6096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65600" y="1384124"/>
            <a:ext cx="35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7600" y="3137040"/>
            <a:ext cx="35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36800" y="2222324"/>
            <a:ext cx="35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17750" y="3403424"/>
            <a:ext cx="35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34000" y="2679981"/>
            <a:ext cx="35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+mn-lt"/>
              </a:rPr>
              <a:t>5</a:t>
            </a:r>
            <a:endParaRPr lang="zh-CN" alt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62450" y="4495168"/>
            <a:ext cx="35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+mn-lt"/>
              </a:rPr>
              <a:t>6</a:t>
            </a:r>
            <a:endParaRPr lang="zh-CN" alt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38200" y="5512713"/>
            <a:ext cx="716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Vivado</a:t>
            </a:r>
            <a:r>
              <a:rPr lang="zh-CN" altLang="en-US" dirty="0" smtClean="0"/>
              <a:t>的主界面分为以下的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大部分，下面做介绍。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95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楷体_GB2312" pitchFamily="49" charset="-122"/>
              </a:rPr>
              <a:t>界面介绍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0"/>
            <a:ext cx="6266667" cy="60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43000" y="3581400"/>
            <a:ext cx="62666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工具栏：大部分常用功能在其它区域都有按钮，使用起来更加方便。工具栏内容</a:t>
            </a:r>
            <a:r>
              <a:rPr lang="zh-CN" altLang="en-US" dirty="0"/>
              <a:t>较多，</a:t>
            </a:r>
            <a:r>
              <a:rPr lang="zh-CN" altLang="en-US" dirty="0" smtClean="0"/>
              <a:t>大家感兴趣可以去</a:t>
            </a:r>
            <a:r>
              <a:rPr lang="zh-CN" altLang="en-US" dirty="0"/>
              <a:t>享受下探索的乐趣。</a:t>
            </a:r>
          </a:p>
        </p:txBody>
      </p:sp>
    </p:spTree>
    <p:extLst>
      <p:ext uri="{BB962C8B-B14F-4D97-AF65-F5344CB8AC3E}">
        <p14:creationId xmlns:p14="http://schemas.microsoft.com/office/powerpoint/2010/main" val="14372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楷体_GB2312" pitchFamily="49" charset="-122"/>
              </a:rPr>
              <a:t>界面介绍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12876"/>
          <a:stretch/>
        </p:blipFill>
        <p:spPr>
          <a:xfrm>
            <a:off x="914400" y="1201969"/>
            <a:ext cx="1600200" cy="52750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2590800" y="1371600"/>
            <a:ext cx="518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管理：工程设置，新建或添加源文件（约束、代码、仿真源文件），语法模板、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核生成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590800" y="2819400"/>
            <a:ext cx="518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Block Design</a:t>
            </a:r>
            <a:r>
              <a:rPr lang="zh-CN" altLang="en-US" dirty="0" smtClean="0"/>
              <a:t>：图形化设计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590800" y="3408597"/>
            <a:ext cx="518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590800" y="3962400"/>
            <a:ext cx="518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RTL</a:t>
            </a:r>
            <a:r>
              <a:rPr lang="zh-CN" altLang="en-US" dirty="0" smtClean="0"/>
              <a:t>分析：</a:t>
            </a:r>
            <a:r>
              <a:rPr lang="en-US" altLang="zh-CN" dirty="0" smtClean="0"/>
              <a:t>DRC</a:t>
            </a:r>
            <a:r>
              <a:rPr lang="zh-CN" altLang="en-US" dirty="0" smtClean="0"/>
              <a:t>报告，电路原理图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590800" y="4419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综合：代码综合，时序约束，</a:t>
            </a:r>
            <a:r>
              <a:rPr lang="en-US" altLang="zh-CN" dirty="0" smtClean="0"/>
              <a:t>Set Up Debug</a:t>
            </a:r>
            <a:r>
              <a:rPr lang="zh-CN" altLang="en-US" dirty="0" smtClean="0"/>
              <a:t>，生成门级网表，各种报告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590800" y="5284113"/>
            <a:ext cx="525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：优化，根据网表做映射，布局布线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590800" y="5934394"/>
            <a:ext cx="525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生成比特流以及下载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0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楷体_GB2312" pitchFamily="49" charset="-122"/>
              </a:rPr>
              <a:t>界面介绍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95800" y="2710696"/>
            <a:ext cx="3276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>
                <a:latin typeface="+mn-lt"/>
                <a:ea typeface="+mn-ea"/>
              </a:rPr>
              <a:t>主要显示选中文件的属性。例如，图中显示的是</a:t>
            </a:r>
            <a:r>
              <a:rPr lang="en-US" altLang="zh-CN" dirty="0" err="1" smtClean="0">
                <a:latin typeface="+mn-lt"/>
                <a:ea typeface="+mn-ea"/>
              </a:rPr>
              <a:t>top.xdc</a:t>
            </a:r>
            <a:r>
              <a:rPr lang="zh-CN" altLang="en-US" dirty="0" smtClean="0">
                <a:latin typeface="+mn-lt"/>
                <a:ea typeface="+mn-ea"/>
              </a:rPr>
              <a:t>约束文件的位置、类型、大小、修改日期等等。可以关掉。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4600"/>
            <a:ext cx="3150638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楷体_GB2312" pitchFamily="49" charset="-122"/>
              </a:rPr>
              <a:t>界面介绍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71599" y="4724400"/>
            <a:ext cx="6126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工程设置、综合结果、实现结果、</a:t>
            </a:r>
            <a:r>
              <a:rPr lang="en-US" altLang="zh-CN" dirty="0" smtClean="0"/>
              <a:t>DRC</a:t>
            </a:r>
            <a:r>
              <a:rPr lang="zh-CN" altLang="en-US" dirty="0" smtClean="0"/>
              <a:t>、时序、功耗、资源消耗等等。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95400"/>
            <a:ext cx="6126501" cy="29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楷体_GB2312" pitchFamily="49" charset="-122"/>
              </a:rPr>
              <a:t>界面介绍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14400" y="4724400"/>
            <a:ext cx="6934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+mn-lt"/>
              </a:rPr>
              <a:t>Tcl</a:t>
            </a:r>
            <a:r>
              <a:rPr lang="zh-CN" altLang="en-US" dirty="0" smtClean="0">
                <a:latin typeface="+mn-lt"/>
              </a:rPr>
              <a:t>命令窗口、综合信息如警告错误等、报告、一些运行信息</a:t>
            </a:r>
            <a:endParaRPr lang="en-US" altLang="zh-CN" dirty="0" smtClean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6934200" cy="21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14677</TotalTime>
  <Words>682</Words>
  <Application>Microsoft Office PowerPoint</Application>
  <PresentationFormat>全屏显示(4:3)</PresentationFormat>
  <Paragraphs>257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楷体_GB2312</vt:lpstr>
      <vt:lpstr>宋体</vt:lpstr>
      <vt:lpstr>Arial</vt:lpstr>
      <vt:lpstr>Tahoma</vt:lpstr>
      <vt:lpstr>Times New Roman</vt:lpstr>
      <vt:lpstr>Wingdings</vt:lpstr>
      <vt:lpstr>Network</vt:lpstr>
      <vt:lpstr>Vivado 基本开发流程介绍</vt:lpstr>
      <vt:lpstr>第1节    界面介绍</vt:lpstr>
      <vt:lpstr>界面介绍</vt:lpstr>
      <vt:lpstr>界面介绍</vt:lpstr>
      <vt:lpstr>界面介绍</vt:lpstr>
      <vt:lpstr>界面介绍</vt:lpstr>
      <vt:lpstr>界面介绍</vt:lpstr>
      <vt:lpstr>界面介绍</vt:lpstr>
      <vt:lpstr>界面介绍</vt:lpstr>
      <vt:lpstr>第2节    工程创建</vt:lpstr>
      <vt:lpstr>工程创建</vt:lpstr>
      <vt:lpstr>工程创建</vt:lpstr>
      <vt:lpstr>工程创建</vt:lpstr>
      <vt:lpstr>工程创建</vt:lpstr>
      <vt:lpstr>工程创建</vt:lpstr>
      <vt:lpstr>工程创建</vt:lpstr>
      <vt:lpstr>工程创建</vt:lpstr>
      <vt:lpstr>工程创建</vt:lpstr>
      <vt:lpstr>工程创建</vt:lpstr>
      <vt:lpstr>工程创建</vt:lpstr>
      <vt:lpstr>工程创建</vt:lpstr>
      <vt:lpstr>工程创建</vt:lpstr>
      <vt:lpstr>工程创建</vt:lpstr>
      <vt:lpstr>第3节    仿真</vt:lpstr>
      <vt:lpstr>仿真</vt:lpstr>
      <vt:lpstr>仿真</vt:lpstr>
      <vt:lpstr>仿真</vt:lpstr>
      <vt:lpstr>仿真</vt:lpstr>
      <vt:lpstr>仿真</vt:lpstr>
      <vt:lpstr>仿真</vt:lpstr>
      <vt:lpstr>仿真</vt:lpstr>
      <vt:lpstr>仿真</vt:lpstr>
      <vt:lpstr>仿真</vt:lpstr>
      <vt:lpstr>全加器源文件代码</vt:lpstr>
      <vt:lpstr>全加器测试文件代码</vt:lpstr>
      <vt:lpstr>半加器代码</vt:lpstr>
      <vt:lpstr>半加器测试文件</vt:lpstr>
    </vt:vector>
  </TitlesOfParts>
  <Company>private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 Multiplexing</dc:title>
  <dc:creator>ymmao</dc:creator>
  <cp:lastModifiedBy>戴永航</cp:lastModifiedBy>
  <cp:revision>1048</cp:revision>
  <dcterms:created xsi:type="dcterms:W3CDTF">2003-06-01T14:36:23Z</dcterms:created>
  <dcterms:modified xsi:type="dcterms:W3CDTF">2021-04-27T15:37:22Z</dcterms:modified>
</cp:coreProperties>
</file>