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9" r:id="rId2"/>
    <p:sldId id="265" r:id="rId3"/>
    <p:sldId id="266" r:id="rId4"/>
    <p:sldId id="274" r:id="rId5"/>
    <p:sldId id="273" r:id="rId6"/>
    <p:sldId id="267" r:id="rId7"/>
    <p:sldId id="276" r:id="rId8"/>
    <p:sldId id="278" r:id="rId9"/>
    <p:sldId id="275" r:id="rId10"/>
    <p:sldId id="290" r:id="rId11"/>
    <p:sldId id="291" r:id="rId12"/>
    <p:sldId id="292" r:id="rId13"/>
    <p:sldId id="277" r:id="rId14"/>
    <p:sldId id="293" r:id="rId15"/>
    <p:sldId id="296" r:id="rId16"/>
    <p:sldId id="295" r:id="rId17"/>
    <p:sldId id="294" r:id="rId18"/>
    <p:sldId id="297" r:id="rId19"/>
    <p:sldId id="298" r:id="rId20"/>
    <p:sldId id="302" r:id="rId21"/>
    <p:sldId id="299" r:id="rId22"/>
    <p:sldId id="300" r:id="rId23"/>
    <p:sldId id="301" r:id="rId24"/>
    <p:sldId id="268" r:id="rId25"/>
    <p:sldId id="280" r:id="rId26"/>
    <p:sldId id="281" r:id="rId27"/>
    <p:sldId id="279" r:id="rId28"/>
    <p:sldId id="303" r:id="rId29"/>
    <p:sldId id="272" r:id="rId30"/>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5090" autoAdjust="0"/>
  </p:normalViewPr>
  <p:slideViewPr>
    <p:cSldViewPr snapToGrid="0" snapToObjects="1">
      <p:cViewPr varScale="1">
        <p:scale>
          <a:sx n="69" d="100"/>
          <a:sy n="69" d="100"/>
        </p:scale>
        <p:origin x="508" y="58"/>
      </p:cViewPr>
      <p:guideLst>
        <p:guide pos="3840"/>
        <p:guide orient="horz" pos="2160"/>
        <p:guide orient="horz" pos="232"/>
        <p:guide orient="horz" pos="4112"/>
        <p:guide pos="5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2020/2/17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数据集中包括了这些主要信息</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5</a:t>
            </a:fld>
            <a:endParaRPr lang="zh-CN" altLang="en-US"/>
          </a:p>
        </p:txBody>
      </p:sp>
    </p:spTree>
    <p:extLst>
      <p:ext uri="{BB962C8B-B14F-4D97-AF65-F5344CB8AC3E}">
        <p14:creationId xmlns:p14="http://schemas.microsoft.com/office/powerpoint/2010/main" val="368979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这幅图的横轴是每个店铺中销量最多的商品类别数量，纵轴是店铺编号，不同颜色代表不同的商品类别，我们可以发现类别</a:t>
            </a:r>
            <a:r>
              <a:rPr lang="en-US" altLang="zh-CN" sz="1200" b="0" i="0" kern="1200" dirty="0">
                <a:solidFill>
                  <a:schemeClr val="tx1"/>
                </a:solidFill>
                <a:effectLst/>
                <a:latin typeface="+mn-lt"/>
                <a:ea typeface="+mn-ea"/>
                <a:cs typeface="+mn-cs"/>
              </a:rPr>
              <a:t>40, 31, 30</a:t>
            </a:r>
            <a:r>
              <a:rPr lang="zh-CN" altLang="en-US" sz="1200" b="0" i="0" kern="1200" dirty="0">
                <a:solidFill>
                  <a:schemeClr val="tx1"/>
                </a:solidFill>
                <a:effectLst/>
                <a:latin typeface="+mn-lt"/>
                <a:ea typeface="+mn-ea"/>
                <a:cs typeface="+mn-cs"/>
              </a:rPr>
              <a:t>是三个最受欢迎的商品类别。接下来我们看看顾客是否对某一特定产品有偏好。</a:t>
            </a:r>
            <a:endParaRPr lang="en-US" altLang="zh-CN" dirty="0"/>
          </a:p>
          <a:p>
            <a:endParaRPr lang="en-US" altLang="zh-CN" dirty="0"/>
          </a:p>
          <a:p>
            <a:r>
              <a:rPr lang="zh-CN" altLang="en-US" dirty="0"/>
              <a:t>这幅图的横轴是每一家店铺卖出最多的那一种商品的数量，纵轴是店铺编号，不同颜色代表不同的商品，我们可以清楚的看到几乎所有店铺的顾客都更加偏好编号为</a:t>
            </a:r>
            <a:r>
              <a:rPr lang="en-US" altLang="zh-CN" dirty="0"/>
              <a:t>20949</a:t>
            </a:r>
            <a:r>
              <a:rPr lang="zh-CN" altLang="en-US" dirty="0"/>
              <a:t>的商品。这个商品很可能是</a:t>
            </a:r>
            <a:r>
              <a:rPr lang="en-US" altLang="zh-CN" dirty="0"/>
              <a:t>1C</a:t>
            </a:r>
            <a:r>
              <a:rPr lang="zh-CN" altLang="en-US" dirty="0"/>
              <a:t>公司的王牌产品，或者是只有</a:t>
            </a:r>
            <a:r>
              <a:rPr lang="en-US" altLang="zh-CN" dirty="0"/>
              <a:t>1C</a:t>
            </a:r>
            <a:r>
              <a:rPr lang="zh-CN" altLang="en-US" dirty="0"/>
              <a:t>公司拥有专利的某一类软件，增加此类产品的种类应该可以提高店铺的销量。这就验证了我们刚刚的猜想。</a:t>
            </a:r>
            <a:endParaRPr lang="en-US" altLang="zh-CN" dirty="0"/>
          </a:p>
          <a:p>
            <a:endParaRPr lang="en-US" altLang="zh-CN" dirty="0"/>
          </a:p>
          <a:p>
            <a:r>
              <a:rPr lang="en-US" altLang="zh-CN" dirty="0"/>
              <a:t>20949 -- 62</a:t>
            </a:r>
          </a:p>
          <a:p>
            <a:r>
              <a:rPr lang="en-US" altLang="zh-CN" dirty="0"/>
              <a:t>11373  -- 41</a:t>
            </a:r>
          </a:p>
          <a:p>
            <a:r>
              <a:rPr lang="en-US" altLang="zh-CN" dirty="0"/>
              <a:t>7967 -- 41</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18</a:t>
            </a:fld>
            <a:endParaRPr lang="zh-CN" altLang="en-US"/>
          </a:p>
        </p:txBody>
      </p:sp>
    </p:spTree>
    <p:extLst>
      <p:ext uri="{BB962C8B-B14F-4D97-AF65-F5344CB8AC3E}">
        <p14:creationId xmlns:p14="http://schemas.microsoft.com/office/powerpoint/2010/main" val="3853344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接下来我们看看对于这个公司来说，哪一类产品的销量最好？这幅图的横轴是总销量，纵轴是商品的类别编号，从图中可以看到类别</a:t>
            </a:r>
            <a:r>
              <a:rPr lang="en-US" altLang="zh-CN" dirty="0"/>
              <a:t>19</a:t>
            </a:r>
            <a:r>
              <a:rPr lang="zh-CN" altLang="en-US" dirty="0"/>
              <a:t>，</a:t>
            </a:r>
            <a:r>
              <a:rPr lang="en-US" altLang="zh-CN" dirty="0"/>
              <a:t>20</a:t>
            </a:r>
            <a:r>
              <a:rPr lang="zh-CN" altLang="en-US" dirty="0"/>
              <a:t>，</a:t>
            </a:r>
            <a:r>
              <a:rPr lang="en-US" altLang="zh-CN" dirty="0"/>
              <a:t>12</a:t>
            </a:r>
            <a:r>
              <a:rPr lang="zh-CN" altLang="en-US" dirty="0"/>
              <a:t>，</a:t>
            </a:r>
            <a:r>
              <a:rPr lang="en-US" altLang="zh-CN" dirty="0"/>
              <a:t>23</a:t>
            </a:r>
            <a:r>
              <a:rPr lang="zh-CN" altLang="en-US" dirty="0"/>
              <a:t>，</a:t>
            </a:r>
            <a:r>
              <a:rPr lang="en-US" altLang="zh-CN" dirty="0"/>
              <a:t>30</a:t>
            </a:r>
            <a:r>
              <a:rPr lang="zh-CN" altLang="en-US" dirty="0"/>
              <a:t>是总销量前五的商品类别。根据前面的一幅图，类别</a:t>
            </a:r>
            <a:r>
              <a:rPr lang="en-US" altLang="zh-CN" dirty="0"/>
              <a:t>30</a:t>
            </a:r>
            <a:r>
              <a:rPr lang="zh-CN" altLang="en-US" dirty="0"/>
              <a:t>是最受欢迎的类别之一，因此销量高在预料之中，而其他类别销量高可能是由于拥有的商品数目多或者是有某一特点产品的销量较高。</a:t>
            </a:r>
            <a:endParaRPr lang="en-US" altLang="zh-CN"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19</a:t>
            </a:fld>
            <a:endParaRPr lang="zh-CN" altLang="en-US"/>
          </a:p>
        </p:txBody>
      </p:sp>
    </p:spTree>
    <p:extLst>
      <p:ext uri="{BB962C8B-B14F-4D97-AF65-F5344CB8AC3E}">
        <p14:creationId xmlns:p14="http://schemas.microsoft.com/office/powerpoint/2010/main" val="305578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这幅图统计了每个月的每一天的总销量的变化，可以看到在每年的</a:t>
            </a:r>
            <a:r>
              <a:rPr lang="en-US" altLang="zh-CN" dirty="0"/>
              <a:t>12</a:t>
            </a:r>
            <a:r>
              <a:rPr lang="zh-CN" altLang="en-US" dirty="0"/>
              <a:t>月底</a:t>
            </a:r>
            <a:r>
              <a:rPr lang="en-US" altLang="zh-CN" dirty="0"/>
              <a:t>1</a:t>
            </a:r>
            <a:r>
              <a:rPr lang="zh-CN" altLang="en-US" dirty="0"/>
              <a:t>月初会有一个销量的增长，同时</a:t>
            </a:r>
            <a:r>
              <a:rPr lang="en-US" altLang="zh-CN" dirty="0"/>
              <a:t>2</a:t>
            </a:r>
            <a:r>
              <a:rPr lang="zh-CN" altLang="en-US" dirty="0"/>
              <a:t>月下旬和</a:t>
            </a:r>
            <a:r>
              <a:rPr lang="en-US" altLang="zh-CN" dirty="0"/>
              <a:t>10</a:t>
            </a:r>
            <a:r>
              <a:rPr lang="zh-CN" altLang="en-US" dirty="0"/>
              <a:t>月上旬的销量分别也会出现峰值。</a:t>
            </a:r>
            <a:endParaRPr lang="en-US" altLang="zh-CN" dirty="0"/>
          </a:p>
          <a:p>
            <a:r>
              <a:rPr lang="zh-CN" altLang="en-US" dirty="0"/>
              <a:t>同时我们可以发现每个月都会出现周末效应，即在周末出现销量的短暂上升。</a:t>
            </a:r>
            <a:endParaRPr lang="en-US" altLang="zh-CN"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21</a:t>
            </a:fld>
            <a:endParaRPr lang="zh-CN" altLang="en-US"/>
          </a:p>
        </p:txBody>
      </p:sp>
    </p:spTree>
    <p:extLst>
      <p:ext uri="{BB962C8B-B14F-4D97-AF65-F5344CB8AC3E}">
        <p14:creationId xmlns:p14="http://schemas.microsoft.com/office/powerpoint/2010/main" val="37794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这幅图统计了每年的销量及每一年中月份的销量情况。我们可以看到每一年的销量都在递减，同时发现每年的</a:t>
            </a:r>
            <a:r>
              <a:rPr lang="en-US" altLang="zh-CN" dirty="0"/>
              <a:t>4</a:t>
            </a:r>
            <a:r>
              <a:rPr lang="zh-CN" altLang="en-US" dirty="0"/>
              <a:t>，</a:t>
            </a:r>
            <a:r>
              <a:rPr lang="en-US" altLang="zh-CN" dirty="0"/>
              <a:t>5</a:t>
            </a:r>
            <a:r>
              <a:rPr lang="zh-CN" altLang="en-US" dirty="0"/>
              <a:t>，</a:t>
            </a:r>
            <a:r>
              <a:rPr lang="en-US" altLang="zh-CN" dirty="0"/>
              <a:t>6</a:t>
            </a:r>
            <a:r>
              <a:rPr lang="zh-CN" altLang="en-US" dirty="0"/>
              <a:t>月的销量略低，</a:t>
            </a:r>
            <a:r>
              <a:rPr lang="en-US" altLang="zh-CN" dirty="0"/>
              <a:t>12</a:t>
            </a:r>
            <a:r>
              <a:rPr lang="zh-CN" altLang="en-US" dirty="0"/>
              <a:t>月和</a:t>
            </a:r>
            <a:r>
              <a:rPr lang="en-US" altLang="zh-CN" dirty="0"/>
              <a:t>1</a:t>
            </a:r>
            <a:r>
              <a:rPr lang="zh-CN" altLang="en-US" dirty="0"/>
              <a:t>月销量最高</a:t>
            </a:r>
            <a:endParaRPr lang="en-US" altLang="zh-CN"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22</a:t>
            </a:fld>
            <a:endParaRPr lang="zh-CN" altLang="en-US"/>
          </a:p>
        </p:txBody>
      </p:sp>
    </p:spTree>
    <p:extLst>
      <p:ext uri="{BB962C8B-B14F-4D97-AF65-F5344CB8AC3E}">
        <p14:creationId xmlns:p14="http://schemas.microsoft.com/office/powerpoint/2010/main" val="2213669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这幅图里统计了周内的每一天的所有产品的总销量，可以看到周六的销量最高，紧接着是周日，这也印证了我们在前面这幅图里观察到的周末效应。</a:t>
            </a:r>
            <a:endParaRPr lang="en-US" altLang="zh-CN"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23</a:t>
            </a:fld>
            <a:endParaRPr lang="zh-CN" altLang="en-US"/>
          </a:p>
        </p:txBody>
      </p:sp>
    </p:spTree>
    <p:extLst>
      <p:ext uri="{BB962C8B-B14F-4D97-AF65-F5344CB8AC3E}">
        <p14:creationId xmlns:p14="http://schemas.microsoft.com/office/powerpoint/2010/main" val="1841669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24</a:t>
            </a:fld>
            <a:endParaRPr lang="zh-CN" altLang="en-US"/>
          </a:p>
        </p:txBody>
      </p:sp>
    </p:spTree>
    <p:extLst>
      <p:ext uri="{BB962C8B-B14F-4D97-AF65-F5344CB8AC3E}">
        <p14:creationId xmlns:p14="http://schemas.microsoft.com/office/powerpoint/2010/main" val="862198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建模分为三部分，模型建立，模型比较与选择和预测结果展示。模型建立部分，我选择了两个模型，一个是</a:t>
            </a:r>
            <a:r>
              <a:rPr lang="en-US" altLang="zh-CN" dirty="0" err="1"/>
              <a:t>xgboost</a:t>
            </a:r>
            <a:r>
              <a:rPr lang="zh-CN" altLang="en-US" dirty="0"/>
              <a:t>回归模型，另一个是时间序列模型。在模型比较与选择时，我选择了</a:t>
            </a:r>
            <a:r>
              <a:rPr lang="en-US" altLang="zh-CN" dirty="0"/>
              <a:t>RMSE</a:t>
            </a:r>
            <a:r>
              <a:rPr lang="zh-CN" altLang="en-US" dirty="0"/>
              <a:t>和</a:t>
            </a:r>
            <a:r>
              <a:rPr lang="en-US" altLang="zh-CN" dirty="0"/>
              <a:t>R</a:t>
            </a:r>
            <a:r>
              <a:rPr lang="zh-CN" altLang="en-US" dirty="0"/>
              <a:t>方进行评价。</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25</a:t>
            </a:fld>
            <a:endParaRPr lang="zh-CN" altLang="en-US"/>
          </a:p>
        </p:txBody>
      </p:sp>
    </p:spTree>
    <p:extLst>
      <p:ext uri="{BB962C8B-B14F-4D97-AF65-F5344CB8AC3E}">
        <p14:creationId xmlns:p14="http://schemas.microsoft.com/office/powerpoint/2010/main" val="372961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建立</a:t>
            </a:r>
            <a:r>
              <a:rPr lang="en-US" altLang="zh-CN" dirty="0" err="1"/>
              <a:t>xgboost</a:t>
            </a:r>
            <a:r>
              <a:rPr lang="zh-CN" altLang="en-US" dirty="0"/>
              <a:t>模型时，首先利用特征工程方法选取一些特征，包括有每一家店铺的不同商品的价格及其统计量，每一家店的总营业额，每个店铺中每一类别的产品中最高的销量数目等等，然后将给定的训练数据集划分为训练数据和验证数据，对模型进行拟合和调整。</a:t>
            </a:r>
            <a:endParaRPr lang="en-US" altLang="zh-CN" dirty="0"/>
          </a:p>
          <a:p>
            <a:endParaRPr lang="en-US" altLang="zh-CN" dirty="0"/>
          </a:p>
          <a:p>
            <a:r>
              <a:rPr lang="zh-CN" altLang="en-US" dirty="0"/>
              <a:t>在建立时间序列模型时，首先我考虑的是分层时间序列。将每一个月的总销售量看作一个时间序列，每个时间</a:t>
            </a:r>
            <a:r>
              <a:rPr lang="en-US" altLang="zh-CN" dirty="0"/>
              <a:t>t</a:t>
            </a:r>
            <a:r>
              <a:rPr lang="zh-CN" altLang="en-US" dirty="0"/>
              <a:t>的观察值可以分解为</a:t>
            </a:r>
            <a:r>
              <a:rPr lang="en-US" altLang="zh-CN" dirty="0"/>
              <a:t>Level1</a:t>
            </a:r>
            <a:r>
              <a:rPr lang="zh-CN" altLang="en-US" dirty="0"/>
              <a:t>中每个店铺的总销售值，每个</a:t>
            </a:r>
            <a:r>
              <a:rPr lang="en-US" altLang="zh-CN" dirty="0"/>
              <a:t>level1</a:t>
            </a:r>
            <a:r>
              <a:rPr lang="zh-CN" altLang="en-US" dirty="0"/>
              <a:t>的销售值又可以表示为</a:t>
            </a:r>
            <a:r>
              <a:rPr lang="en-US" altLang="zh-CN" dirty="0"/>
              <a:t>level2</a:t>
            </a:r>
            <a:r>
              <a:rPr lang="zh-CN" altLang="en-US" dirty="0"/>
              <a:t>的每家店铺的不同商品销量的总和。但在使用</a:t>
            </a:r>
            <a:r>
              <a:rPr lang="en-US" altLang="zh-CN" dirty="0"/>
              <a:t>R</a:t>
            </a:r>
            <a:r>
              <a:rPr lang="zh-CN" altLang="en-US" dirty="0"/>
              <a:t>中的</a:t>
            </a:r>
            <a:r>
              <a:rPr lang="en-US" altLang="zh-CN" dirty="0" err="1"/>
              <a:t>hts</a:t>
            </a:r>
            <a:r>
              <a:rPr lang="zh-CN" altLang="en-US" dirty="0"/>
              <a:t>包进行时间序列的分层时，由于我没能研究清楚</a:t>
            </a:r>
            <a:r>
              <a:rPr lang="en-US" altLang="zh-CN" dirty="0" err="1"/>
              <a:t>hts</a:t>
            </a:r>
            <a:r>
              <a:rPr lang="zh-CN" altLang="en-US" dirty="0"/>
              <a:t>函数需要输入的底层时间序列的结构，这个方法就没能继续下去，但是如果突破这个问题，分层时间序列会是一个很好的建模思路。</a:t>
            </a:r>
            <a:endParaRPr lang="en-US" altLang="zh-CN" dirty="0"/>
          </a:p>
          <a:p>
            <a:endParaRPr lang="en-US" altLang="zh-CN" dirty="0"/>
          </a:p>
          <a:p>
            <a:r>
              <a:rPr lang="zh-CN" altLang="en-US" dirty="0"/>
              <a:t>然后根据</a:t>
            </a:r>
            <a:r>
              <a:rPr lang="en-US" altLang="zh-CN" dirty="0" err="1"/>
              <a:t>kaggle</a:t>
            </a:r>
            <a:r>
              <a:rPr lang="zh-CN" altLang="en-US" dirty="0"/>
              <a:t>上的建议，我试图使用</a:t>
            </a:r>
            <a:r>
              <a:rPr lang="en-US" altLang="zh-CN" dirty="0"/>
              <a:t>prophet</a:t>
            </a:r>
            <a:r>
              <a:rPr lang="zh-CN" altLang="en-US" dirty="0"/>
              <a:t>包进行建模和预测，这个方法也没能成功预测出底层的</a:t>
            </a:r>
            <a:r>
              <a:rPr lang="en-US" altLang="zh-CN" dirty="0"/>
              <a:t>item-shop</a:t>
            </a:r>
            <a:r>
              <a:rPr lang="zh-CN" altLang="en-US" dirty="0"/>
              <a:t>组合，我遇到的最大的问题就是如何把顶层的预测值分解到每一个组合中。如果把每一个组合都当成一个时间序列来预测的话就会有巨大的工作量，看起来也并不可行。</a:t>
            </a:r>
            <a:endParaRPr lang="en-US" altLang="zh-CN" dirty="0"/>
          </a:p>
          <a:p>
            <a:endParaRPr lang="en-US" altLang="zh-CN" dirty="0"/>
          </a:p>
          <a:p>
            <a:r>
              <a:rPr lang="zh-CN" altLang="en-US" dirty="0"/>
              <a:t>所以最后我只完整的做出了一种回归模型，在后面的模型检验也就用</a:t>
            </a:r>
            <a:r>
              <a:rPr lang="en-US" altLang="zh-CN" dirty="0" err="1"/>
              <a:t>xgboost</a:t>
            </a:r>
            <a:r>
              <a:rPr lang="zh-CN" altLang="en-US" dirty="0"/>
              <a:t>。</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26</a:t>
            </a:fld>
            <a:endParaRPr lang="zh-CN" altLang="en-US"/>
          </a:p>
        </p:txBody>
      </p:sp>
    </p:spTree>
    <p:extLst>
      <p:ext uri="{BB962C8B-B14F-4D97-AF65-F5344CB8AC3E}">
        <p14:creationId xmlns:p14="http://schemas.microsoft.com/office/powerpoint/2010/main" val="700960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27</a:t>
            </a:fld>
            <a:endParaRPr lang="zh-CN" altLang="en-US"/>
          </a:p>
        </p:txBody>
      </p:sp>
    </p:spTree>
    <p:extLst>
      <p:ext uri="{BB962C8B-B14F-4D97-AF65-F5344CB8AC3E}">
        <p14:creationId xmlns:p14="http://schemas.microsoft.com/office/powerpoint/2010/main" val="2374363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en-US" altLang="zh-CN"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28</a:t>
            </a:fld>
            <a:endParaRPr lang="zh-CN" altLang="en-US"/>
          </a:p>
        </p:txBody>
      </p:sp>
    </p:spTree>
    <p:extLst>
      <p:ext uri="{BB962C8B-B14F-4D97-AF65-F5344CB8AC3E}">
        <p14:creationId xmlns:p14="http://schemas.microsoft.com/office/powerpoint/2010/main" val="61951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几个日期</a:t>
            </a:r>
            <a:r>
              <a:rPr lang="en-US" altLang="zh-CN" dirty="0"/>
              <a:t>year month date day weekday</a:t>
            </a:r>
            <a:r>
              <a:rPr lang="zh-CN" altLang="en-US" dirty="0"/>
              <a:t>的统计量都反应了时间上的特征，没有较大用处。根据</a:t>
            </a:r>
            <a:r>
              <a:rPr lang="en-US" altLang="zh-CN" dirty="0" err="1"/>
              <a:t>shop_id</a:t>
            </a:r>
            <a:r>
              <a:rPr lang="zh-CN" altLang="en-US" dirty="0"/>
              <a:t>我们可以看到共有</a:t>
            </a:r>
            <a:r>
              <a:rPr lang="en-US" altLang="zh-CN" dirty="0"/>
              <a:t>60</a:t>
            </a:r>
            <a:r>
              <a:rPr lang="zh-CN" altLang="en-US" dirty="0"/>
              <a:t>家店铺，总共有</a:t>
            </a:r>
            <a:r>
              <a:rPr lang="en-US" altLang="zh-CN" dirty="0"/>
              <a:t>22169</a:t>
            </a:r>
            <a:r>
              <a:rPr lang="zh-CN" altLang="en-US" dirty="0"/>
              <a:t>种产品，分属于</a:t>
            </a:r>
            <a:r>
              <a:rPr lang="en-US" altLang="zh-CN" dirty="0"/>
              <a:t>83</a:t>
            </a:r>
            <a:r>
              <a:rPr lang="zh-CN" altLang="en-US" dirty="0"/>
              <a:t>个产品类别。每日销量出现负值，说明会有退货情况，但值得注意的是商品价格出现了最小值为</a:t>
            </a:r>
            <a:r>
              <a:rPr lang="en-US" altLang="zh-CN" dirty="0"/>
              <a:t>-1</a:t>
            </a:r>
            <a:r>
              <a:rPr lang="zh-CN" altLang="en-US" dirty="0"/>
              <a:t>和最大值超过</a:t>
            </a:r>
            <a:r>
              <a:rPr lang="en-US" altLang="zh-CN" dirty="0"/>
              <a:t>30</a:t>
            </a:r>
            <a:r>
              <a:rPr lang="zh-CN" altLang="en-US" dirty="0"/>
              <a:t>万的情况，很有可能是异常点，后续建模时可以考虑删除。</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8</a:t>
            </a:fld>
            <a:endParaRPr lang="zh-CN" altLang="en-US"/>
          </a:p>
        </p:txBody>
      </p:sp>
    </p:spTree>
    <p:extLst>
      <p:ext uri="{BB962C8B-B14F-4D97-AF65-F5344CB8AC3E}">
        <p14:creationId xmlns:p14="http://schemas.microsoft.com/office/powerpoint/2010/main" val="271664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29</a:t>
            </a:fld>
            <a:endParaRPr lang="zh-CN" altLang="en-US"/>
          </a:p>
        </p:txBody>
      </p:sp>
    </p:spTree>
    <p:extLst>
      <p:ext uri="{BB962C8B-B14F-4D97-AF65-F5344CB8AC3E}">
        <p14:creationId xmlns:p14="http://schemas.microsoft.com/office/powerpoint/2010/main" val="137565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9</a:t>
            </a:fld>
            <a:endParaRPr lang="zh-CN" altLang="en-US"/>
          </a:p>
        </p:txBody>
      </p:sp>
    </p:spTree>
    <p:extLst>
      <p:ext uri="{BB962C8B-B14F-4D97-AF65-F5344CB8AC3E}">
        <p14:creationId xmlns:p14="http://schemas.microsoft.com/office/powerpoint/2010/main" val="19057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因变量的分布呈非正态，正偏态，在后续回归时应该考虑将分布正态化的变形。接下来我们分析一下自变量</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10</a:t>
            </a:fld>
            <a:endParaRPr lang="zh-CN" altLang="en-US"/>
          </a:p>
        </p:txBody>
      </p:sp>
    </p:spTree>
    <p:extLst>
      <p:ext uri="{BB962C8B-B14F-4D97-AF65-F5344CB8AC3E}">
        <p14:creationId xmlns:p14="http://schemas.microsoft.com/office/powerpoint/2010/main" val="311912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首先是自变量中的数值型变量商品价格，正如前面所说，最大和最小值暗示异常点的存在，应该在后续操作时考虑删除。接下来看一下他的分布</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11</a:t>
            </a:fld>
            <a:endParaRPr lang="zh-CN" altLang="en-US"/>
          </a:p>
        </p:txBody>
      </p:sp>
    </p:spTree>
    <p:extLst>
      <p:ext uri="{BB962C8B-B14F-4D97-AF65-F5344CB8AC3E}">
        <p14:creationId xmlns:p14="http://schemas.microsoft.com/office/powerpoint/2010/main" val="2606620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12</a:t>
            </a:fld>
            <a:endParaRPr lang="zh-CN" altLang="en-US"/>
          </a:p>
        </p:txBody>
      </p:sp>
    </p:spTree>
    <p:extLst>
      <p:ext uri="{BB962C8B-B14F-4D97-AF65-F5344CB8AC3E}">
        <p14:creationId xmlns:p14="http://schemas.microsoft.com/office/powerpoint/2010/main" val="1638159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这些自变量之间没有显著的相关性</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15</a:t>
            </a:fld>
            <a:endParaRPr lang="zh-CN" altLang="en-US"/>
          </a:p>
        </p:txBody>
      </p:sp>
    </p:spTree>
    <p:extLst>
      <p:ext uri="{BB962C8B-B14F-4D97-AF65-F5344CB8AC3E}">
        <p14:creationId xmlns:p14="http://schemas.microsoft.com/office/powerpoint/2010/main" val="218043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相比之下，每月卖出去的产品数量与产品的种类以及产品类别的种类的线性相关性较高一些，与其他因素基本没有线性相关性</a:t>
            </a:r>
          </a:p>
        </p:txBody>
      </p:sp>
      <p:sp>
        <p:nvSpPr>
          <p:cNvPr id="4" name="灯片编号占位符 3"/>
          <p:cNvSpPr>
            <a:spLocks noGrp="1"/>
          </p:cNvSpPr>
          <p:nvPr>
            <p:ph type="sldNum" sz="quarter" idx="5"/>
          </p:nvPr>
        </p:nvSpPr>
        <p:spPr/>
        <p:txBody>
          <a:bodyPr/>
          <a:lstStyle/>
          <a:p>
            <a:fld id="{2D4B9571-4ED6-4C81-B95F-91FC05788F20}" type="slidenum">
              <a:rPr lang="zh-CN" altLang="en-US" smtClean="0"/>
              <a:t>16</a:t>
            </a:fld>
            <a:endParaRPr lang="zh-CN" altLang="en-US"/>
          </a:p>
        </p:txBody>
      </p:sp>
    </p:spTree>
    <p:extLst>
      <p:ext uri="{BB962C8B-B14F-4D97-AF65-F5344CB8AC3E}">
        <p14:creationId xmlns:p14="http://schemas.microsoft.com/office/powerpoint/2010/main" val="621986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首先这副图展示了卖出货物总量最多的店铺，可以看到卖出货物最多的是</a:t>
            </a:r>
            <a:r>
              <a:rPr lang="en-US" altLang="zh-CN" dirty="0"/>
              <a:t>31</a:t>
            </a:r>
            <a:r>
              <a:rPr lang="zh-CN" altLang="en-US" dirty="0"/>
              <a:t>，</a:t>
            </a:r>
            <a:r>
              <a:rPr lang="en-US" altLang="zh-CN" dirty="0"/>
              <a:t>25</a:t>
            </a:r>
            <a:r>
              <a:rPr lang="zh-CN" altLang="en-US" dirty="0"/>
              <a:t>，</a:t>
            </a:r>
            <a:r>
              <a:rPr lang="en-US" altLang="zh-CN" dirty="0"/>
              <a:t>54</a:t>
            </a:r>
            <a:r>
              <a:rPr lang="zh-CN" altLang="en-US" dirty="0"/>
              <a:t>，</a:t>
            </a:r>
            <a:r>
              <a:rPr lang="en-US" altLang="zh-CN" dirty="0"/>
              <a:t>28</a:t>
            </a:r>
            <a:r>
              <a:rPr lang="zh-CN" altLang="en-US" dirty="0"/>
              <a:t>，</a:t>
            </a:r>
            <a:r>
              <a:rPr lang="en-US" altLang="zh-CN" dirty="0"/>
              <a:t>42</a:t>
            </a:r>
            <a:r>
              <a:rPr lang="zh-CN" altLang="en-US" dirty="0"/>
              <a:t>，那么这几个店铺卖出货物较多的原因是什么呢？接下来我就又统计了商店货物的种类数量，从图中可以发现拥有更多类商品的店铺大部分都是卖出货物总量更多的店铺，以前五名为例，其中</a:t>
            </a:r>
            <a:r>
              <a:rPr lang="en-US" altLang="zh-CN" dirty="0"/>
              <a:t>4</a:t>
            </a:r>
            <a:r>
              <a:rPr lang="zh-CN" altLang="en-US" dirty="0"/>
              <a:t>家店铺都同时是货物种类和卖出数量的</a:t>
            </a:r>
            <a:r>
              <a:rPr lang="en-US" altLang="zh-CN" dirty="0"/>
              <a:t>top5. </a:t>
            </a:r>
            <a:r>
              <a:rPr lang="zh-CN" altLang="en-US" dirty="0"/>
              <a:t>因此从这里来看如果</a:t>
            </a:r>
            <a:r>
              <a:rPr lang="en-US" altLang="zh-CN" dirty="0"/>
              <a:t>1C</a:t>
            </a:r>
            <a:r>
              <a:rPr lang="zh-CN" altLang="en-US" dirty="0"/>
              <a:t>公司想要提高销量，不妨可以从各个店铺的商品种类做起。</a:t>
            </a:r>
            <a:endParaRPr lang="en-US" altLang="zh-CN" dirty="0"/>
          </a:p>
          <a:p>
            <a:endParaRPr lang="en-US" altLang="zh-CN" dirty="0"/>
          </a:p>
          <a:p>
            <a:r>
              <a:rPr lang="zh-CN" altLang="en-US" dirty="0"/>
              <a:t>那么店铺销量与店铺的商品类别的数量是否有关呢？这幅图展示了拥有最多商品类别的排名，可以看到前五名是</a:t>
            </a:r>
            <a:r>
              <a:rPr lang="en-US" altLang="zh-CN" sz="1200" b="0" i="0" kern="1200" dirty="0">
                <a:solidFill>
                  <a:schemeClr val="tx1"/>
                </a:solidFill>
                <a:effectLst/>
                <a:latin typeface="+mn-lt"/>
                <a:ea typeface="+mn-ea"/>
                <a:cs typeface="+mn-cs"/>
              </a:rPr>
              <a:t>25, 12, 56, 38, 37</a:t>
            </a:r>
            <a:r>
              <a:rPr lang="zh-CN" altLang="en-US" sz="1200" b="0" i="0" kern="1200" dirty="0">
                <a:solidFill>
                  <a:schemeClr val="tx1"/>
                </a:solidFill>
                <a:effectLst/>
                <a:latin typeface="+mn-lt"/>
                <a:ea typeface="+mn-ea"/>
                <a:cs typeface="+mn-cs"/>
              </a:rPr>
              <a:t>，但是与卖出货物最多的前五名店铺没有较大重合，所以这个因素可以排除。</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既然货物种类多的店铺销量更多，同时货物类别多不会影响店铺的销量，这就导向了一个可能，顾客可能偏爱某一特定类别的产品，这一类产品拉高了整个店铺的销量。接下来我们就来验证一下。</a:t>
            </a:r>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t>17</a:t>
            </a:fld>
            <a:endParaRPr lang="zh-CN" altLang="en-US"/>
          </a:p>
        </p:txBody>
      </p:sp>
    </p:spTree>
    <p:extLst>
      <p:ext uri="{BB962C8B-B14F-4D97-AF65-F5344CB8AC3E}">
        <p14:creationId xmlns:p14="http://schemas.microsoft.com/office/powerpoint/2010/main" val="249435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21476" y="2360410"/>
            <a:ext cx="5949064" cy="830997"/>
          </a:xfrm>
          <a:prstGeom prst="rect">
            <a:avLst/>
          </a:prstGeom>
        </p:spPr>
        <p:txBody>
          <a:bodyPr wrap="none">
            <a:spAutoFit/>
          </a:bodyPr>
          <a:lstStyle/>
          <a:p>
            <a:pPr algn="ctr"/>
            <a:r>
              <a:rPr lang="en-US" altLang="zh-CN" sz="4800" b="1" dirty="0"/>
              <a:t>Sales</a:t>
            </a:r>
            <a:r>
              <a:rPr lang="zh-CN" altLang="en-US" sz="4800" b="1" dirty="0"/>
              <a:t>数据集分析报告</a:t>
            </a:r>
            <a:endParaRPr lang="en-US" altLang="zh-CN" sz="4800" b="1" dirty="0"/>
          </a:p>
        </p:txBody>
      </p:sp>
      <p:sp>
        <p:nvSpPr>
          <p:cNvPr id="12" name="矩形 11"/>
          <p:cNvSpPr/>
          <p:nvPr/>
        </p:nvSpPr>
        <p:spPr>
          <a:xfrm>
            <a:off x="5413762" y="4145716"/>
            <a:ext cx="1364477" cy="646331"/>
          </a:xfrm>
          <a:prstGeom prst="rect">
            <a:avLst/>
          </a:prstGeom>
        </p:spPr>
        <p:txBody>
          <a:bodyPr wrap="none">
            <a:spAutoFit/>
          </a:bodyPr>
          <a:lstStyle/>
          <a:p>
            <a:pPr algn="ctr"/>
            <a:r>
              <a:rPr lang="zh-CN" altLang="en-US" dirty="0"/>
              <a:t>段颖凡</a:t>
            </a:r>
            <a:endParaRPr lang="en-US" altLang="zh-CN" dirty="0"/>
          </a:p>
          <a:p>
            <a:pPr algn="ctr"/>
            <a:r>
              <a:rPr lang="en-US" altLang="zh-CN" dirty="0"/>
              <a:t>2019/01/01</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56617" cy="307777"/>
          </a:xfrm>
          <a:prstGeom prst="rect">
            <a:avLst/>
          </a:prstGeom>
        </p:spPr>
        <p:txBody>
          <a:bodyPr wrap="none">
            <a:spAutoFit/>
          </a:bodyPr>
          <a:lstStyle/>
          <a:p>
            <a:r>
              <a:rPr lang="en-US" altLang="zh-CN" sz="1400" b="1" dirty="0"/>
              <a:t>PART ONE EDA</a:t>
            </a:r>
            <a:endParaRPr lang="zh-CN" altLang="en-US" sz="1400" b="1" dirty="0"/>
          </a:p>
        </p:txBody>
      </p:sp>
      <p:sp>
        <p:nvSpPr>
          <p:cNvPr id="3" name="椭圆 2"/>
          <p:cNvSpPr/>
          <p:nvPr/>
        </p:nvSpPr>
        <p:spPr>
          <a:xfrm>
            <a:off x="1456617"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F7FF3294-9AA6-4ACF-A6C8-20B56E82311E}"/>
              </a:ext>
            </a:extLst>
          </p:cNvPr>
          <p:cNvSpPr txBox="1"/>
          <p:nvPr/>
        </p:nvSpPr>
        <p:spPr>
          <a:xfrm>
            <a:off x="4876800" y="962526"/>
            <a:ext cx="4844716" cy="461665"/>
          </a:xfrm>
          <a:prstGeom prst="rect">
            <a:avLst/>
          </a:prstGeom>
          <a:noFill/>
        </p:spPr>
        <p:txBody>
          <a:bodyPr wrap="square" rtlCol="0">
            <a:spAutoFit/>
          </a:bodyPr>
          <a:lstStyle/>
          <a:p>
            <a:r>
              <a:rPr lang="zh-CN" altLang="en-US" sz="2400" b="1" dirty="0"/>
              <a:t>分布：</a:t>
            </a:r>
            <a:endParaRPr lang="zh-CN" altLang="en-US" sz="2400" dirty="0"/>
          </a:p>
        </p:txBody>
      </p:sp>
      <p:pic>
        <p:nvPicPr>
          <p:cNvPr id="7" name="图片 6">
            <a:extLst>
              <a:ext uri="{FF2B5EF4-FFF2-40B4-BE49-F238E27FC236}">
                <a16:creationId xmlns:a16="http://schemas.microsoft.com/office/drawing/2014/main" id="{96E646FC-2E08-4EB7-A0A1-2F6AA0059FBE}"/>
              </a:ext>
            </a:extLst>
          </p:cNvPr>
          <p:cNvPicPr>
            <a:picLocks noChangeAspect="1"/>
          </p:cNvPicPr>
          <p:nvPr/>
        </p:nvPicPr>
        <p:blipFill>
          <a:blip r:embed="rId3"/>
          <a:stretch>
            <a:fillRect/>
          </a:stretch>
        </p:blipFill>
        <p:spPr>
          <a:xfrm>
            <a:off x="3457067" y="1738077"/>
            <a:ext cx="6400813" cy="4568961"/>
          </a:xfrm>
          <a:prstGeom prst="rect">
            <a:avLst/>
          </a:prstGeom>
        </p:spPr>
      </p:pic>
      <p:sp>
        <p:nvSpPr>
          <p:cNvPr id="8" name="文本框 7">
            <a:extLst>
              <a:ext uri="{FF2B5EF4-FFF2-40B4-BE49-F238E27FC236}">
                <a16:creationId xmlns:a16="http://schemas.microsoft.com/office/drawing/2014/main" id="{13FD1E23-2EA1-4183-80E4-EB1082114748}"/>
              </a:ext>
            </a:extLst>
          </p:cNvPr>
          <p:cNvSpPr txBox="1"/>
          <p:nvPr/>
        </p:nvSpPr>
        <p:spPr>
          <a:xfrm>
            <a:off x="10315073" y="2967335"/>
            <a:ext cx="1058779" cy="923330"/>
          </a:xfrm>
          <a:prstGeom prst="rect">
            <a:avLst/>
          </a:prstGeom>
          <a:noFill/>
        </p:spPr>
        <p:txBody>
          <a:bodyPr wrap="square" rtlCol="0">
            <a:spAutoFit/>
          </a:bodyPr>
          <a:lstStyle/>
          <a:p>
            <a:r>
              <a:rPr lang="zh-CN" altLang="en-US" dirty="0"/>
              <a:t>非正态</a:t>
            </a:r>
            <a:endParaRPr lang="en-US" altLang="zh-CN" dirty="0"/>
          </a:p>
          <a:p>
            <a:r>
              <a:rPr lang="zh-CN" altLang="en-US" dirty="0"/>
              <a:t>正偏态</a:t>
            </a:r>
            <a:endParaRPr lang="en-US" altLang="zh-CN" dirty="0"/>
          </a:p>
          <a:p>
            <a:r>
              <a:rPr lang="zh-CN" altLang="en-US" dirty="0"/>
              <a:t>有尖峰</a:t>
            </a:r>
            <a:endParaRPr lang="en-US" altLang="zh-CN" dirty="0"/>
          </a:p>
        </p:txBody>
      </p:sp>
    </p:spTree>
    <p:extLst>
      <p:ext uri="{BB962C8B-B14F-4D97-AF65-F5344CB8AC3E}">
        <p14:creationId xmlns:p14="http://schemas.microsoft.com/office/powerpoint/2010/main" val="22594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56617" cy="307777"/>
          </a:xfrm>
          <a:prstGeom prst="rect">
            <a:avLst/>
          </a:prstGeom>
        </p:spPr>
        <p:txBody>
          <a:bodyPr wrap="none">
            <a:spAutoFit/>
          </a:bodyPr>
          <a:lstStyle/>
          <a:p>
            <a:r>
              <a:rPr lang="en-US" altLang="zh-CN" sz="1400" b="1" dirty="0"/>
              <a:t>PART ONE EDA</a:t>
            </a:r>
            <a:endParaRPr lang="zh-CN" altLang="en-US" sz="1400" b="1" dirty="0"/>
          </a:p>
        </p:txBody>
      </p:sp>
      <p:sp>
        <p:nvSpPr>
          <p:cNvPr id="3" name="椭圆 2"/>
          <p:cNvSpPr/>
          <p:nvPr/>
        </p:nvSpPr>
        <p:spPr>
          <a:xfrm>
            <a:off x="1456617"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F7FF3294-9AA6-4ACF-A6C8-20B56E82311E}"/>
              </a:ext>
            </a:extLst>
          </p:cNvPr>
          <p:cNvSpPr txBox="1"/>
          <p:nvPr/>
        </p:nvSpPr>
        <p:spPr>
          <a:xfrm>
            <a:off x="4876800" y="962526"/>
            <a:ext cx="4844716" cy="830997"/>
          </a:xfrm>
          <a:prstGeom prst="rect">
            <a:avLst/>
          </a:prstGeom>
          <a:noFill/>
        </p:spPr>
        <p:txBody>
          <a:bodyPr wrap="square" rtlCol="0">
            <a:spAutoFit/>
          </a:bodyPr>
          <a:lstStyle/>
          <a:p>
            <a:r>
              <a:rPr lang="zh-CN" altLang="en-US" sz="2400" b="1" dirty="0"/>
              <a:t>分析自变量之一</a:t>
            </a:r>
            <a:r>
              <a:rPr lang="en-US" altLang="zh-CN" sz="2400" b="1" dirty="0" err="1"/>
              <a:t>item_price</a:t>
            </a:r>
            <a:endParaRPr lang="en-US" altLang="zh-CN" sz="2400" b="1" dirty="0"/>
          </a:p>
          <a:p>
            <a:r>
              <a:rPr lang="en-US" altLang="zh-CN" sz="2400" dirty="0"/>
              <a:t>(</a:t>
            </a:r>
            <a:r>
              <a:rPr lang="zh-CN" altLang="en-US" sz="2400" dirty="0"/>
              <a:t>某一店铺内特定产品的价格）</a:t>
            </a:r>
          </a:p>
        </p:txBody>
      </p:sp>
      <p:pic>
        <p:nvPicPr>
          <p:cNvPr id="5" name="图片 4">
            <a:extLst>
              <a:ext uri="{FF2B5EF4-FFF2-40B4-BE49-F238E27FC236}">
                <a16:creationId xmlns:a16="http://schemas.microsoft.com/office/drawing/2014/main" id="{954D49A9-A68F-4FF5-94F1-C88B5CE063B2}"/>
              </a:ext>
            </a:extLst>
          </p:cNvPr>
          <p:cNvPicPr>
            <a:picLocks noChangeAspect="1"/>
          </p:cNvPicPr>
          <p:nvPr/>
        </p:nvPicPr>
        <p:blipFill>
          <a:blip r:embed="rId3"/>
          <a:stretch>
            <a:fillRect/>
          </a:stretch>
        </p:blipFill>
        <p:spPr>
          <a:xfrm>
            <a:off x="4876800" y="2266485"/>
            <a:ext cx="3577389" cy="2892720"/>
          </a:xfrm>
          <a:prstGeom prst="rect">
            <a:avLst/>
          </a:prstGeom>
        </p:spPr>
      </p:pic>
    </p:spTree>
    <p:extLst>
      <p:ext uri="{BB962C8B-B14F-4D97-AF65-F5344CB8AC3E}">
        <p14:creationId xmlns:p14="http://schemas.microsoft.com/office/powerpoint/2010/main" val="260382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56617" cy="307777"/>
          </a:xfrm>
          <a:prstGeom prst="rect">
            <a:avLst/>
          </a:prstGeom>
        </p:spPr>
        <p:txBody>
          <a:bodyPr wrap="none">
            <a:spAutoFit/>
          </a:bodyPr>
          <a:lstStyle/>
          <a:p>
            <a:r>
              <a:rPr lang="en-US" altLang="zh-CN" sz="1400" b="1" dirty="0"/>
              <a:t>PART ONE EDA</a:t>
            </a:r>
            <a:endParaRPr lang="zh-CN" altLang="en-US" sz="1400" b="1" dirty="0"/>
          </a:p>
        </p:txBody>
      </p:sp>
      <p:sp>
        <p:nvSpPr>
          <p:cNvPr id="3" name="椭圆 2"/>
          <p:cNvSpPr/>
          <p:nvPr/>
        </p:nvSpPr>
        <p:spPr>
          <a:xfrm>
            <a:off x="1456617"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F7FF3294-9AA6-4ACF-A6C8-20B56E82311E}"/>
              </a:ext>
            </a:extLst>
          </p:cNvPr>
          <p:cNvSpPr txBox="1"/>
          <p:nvPr/>
        </p:nvSpPr>
        <p:spPr>
          <a:xfrm>
            <a:off x="4876800" y="962526"/>
            <a:ext cx="4844716" cy="461665"/>
          </a:xfrm>
          <a:prstGeom prst="rect">
            <a:avLst/>
          </a:prstGeom>
          <a:noFill/>
        </p:spPr>
        <p:txBody>
          <a:bodyPr wrap="square" rtlCol="0">
            <a:spAutoFit/>
          </a:bodyPr>
          <a:lstStyle/>
          <a:p>
            <a:r>
              <a:rPr lang="zh-CN" altLang="en-US" sz="2400" b="1" dirty="0"/>
              <a:t>分布：</a:t>
            </a:r>
            <a:endParaRPr lang="zh-CN" altLang="en-US" sz="2400" dirty="0"/>
          </a:p>
        </p:txBody>
      </p:sp>
      <p:sp>
        <p:nvSpPr>
          <p:cNvPr id="8" name="文本框 7">
            <a:extLst>
              <a:ext uri="{FF2B5EF4-FFF2-40B4-BE49-F238E27FC236}">
                <a16:creationId xmlns:a16="http://schemas.microsoft.com/office/drawing/2014/main" id="{13FD1E23-2EA1-4183-80E4-EB1082114748}"/>
              </a:ext>
            </a:extLst>
          </p:cNvPr>
          <p:cNvSpPr txBox="1"/>
          <p:nvPr/>
        </p:nvSpPr>
        <p:spPr>
          <a:xfrm>
            <a:off x="10315073" y="2967335"/>
            <a:ext cx="1491916" cy="369332"/>
          </a:xfrm>
          <a:prstGeom prst="rect">
            <a:avLst/>
          </a:prstGeom>
          <a:noFill/>
        </p:spPr>
        <p:txBody>
          <a:bodyPr wrap="square" rtlCol="0">
            <a:spAutoFit/>
          </a:bodyPr>
          <a:lstStyle/>
          <a:p>
            <a:r>
              <a:rPr lang="zh-CN" altLang="en-US" dirty="0"/>
              <a:t>两个异常值</a:t>
            </a:r>
            <a:endParaRPr lang="en-US" altLang="zh-CN" dirty="0"/>
          </a:p>
        </p:txBody>
      </p:sp>
      <p:pic>
        <p:nvPicPr>
          <p:cNvPr id="6" name="图片 5">
            <a:extLst>
              <a:ext uri="{FF2B5EF4-FFF2-40B4-BE49-F238E27FC236}">
                <a16:creationId xmlns:a16="http://schemas.microsoft.com/office/drawing/2014/main" id="{DF857B08-AD18-4DDB-AAA9-78903ABCEF9C}"/>
              </a:ext>
            </a:extLst>
          </p:cNvPr>
          <p:cNvPicPr>
            <a:picLocks noChangeAspect="1"/>
          </p:cNvPicPr>
          <p:nvPr/>
        </p:nvPicPr>
        <p:blipFill>
          <a:blip r:embed="rId3"/>
          <a:stretch>
            <a:fillRect/>
          </a:stretch>
        </p:blipFill>
        <p:spPr>
          <a:xfrm>
            <a:off x="3569362" y="1770161"/>
            <a:ext cx="6400813" cy="4568961"/>
          </a:xfrm>
          <a:prstGeom prst="rect">
            <a:avLst/>
          </a:prstGeom>
        </p:spPr>
      </p:pic>
      <p:pic>
        <p:nvPicPr>
          <p:cNvPr id="10" name="图片 9">
            <a:extLst>
              <a:ext uri="{FF2B5EF4-FFF2-40B4-BE49-F238E27FC236}">
                <a16:creationId xmlns:a16="http://schemas.microsoft.com/office/drawing/2014/main" id="{F9F432C5-67CD-447C-9A0B-66E4E0C297EA}"/>
              </a:ext>
            </a:extLst>
          </p:cNvPr>
          <p:cNvPicPr>
            <a:picLocks noChangeAspect="1"/>
          </p:cNvPicPr>
          <p:nvPr/>
        </p:nvPicPr>
        <p:blipFill>
          <a:blip r:embed="rId4"/>
          <a:stretch>
            <a:fillRect/>
          </a:stretch>
        </p:blipFill>
        <p:spPr>
          <a:xfrm>
            <a:off x="3687690" y="2062297"/>
            <a:ext cx="6454934" cy="3984687"/>
          </a:xfrm>
          <a:prstGeom prst="rect">
            <a:avLst/>
          </a:prstGeom>
        </p:spPr>
      </p:pic>
    </p:spTree>
    <p:extLst>
      <p:ext uri="{BB962C8B-B14F-4D97-AF65-F5344CB8AC3E}">
        <p14:creationId xmlns:p14="http://schemas.microsoft.com/office/powerpoint/2010/main" val="353800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3" name="椭圆 2"/>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a:srcRect l="68830" t="39363" r="20020" b="39553"/>
          <a:stretch>
            <a:fillRect/>
          </a:stretch>
        </p:blipFill>
        <p:spPr>
          <a:xfrm>
            <a:off x="937436" y="1591235"/>
            <a:ext cx="2534710" cy="2311897"/>
          </a:xfrm>
          <a:prstGeom prst="ellipse">
            <a:avLst/>
          </a:prstGeom>
        </p:spPr>
      </p:pic>
      <p:pic>
        <p:nvPicPr>
          <p:cNvPr id="6" name="图片 5"/>
          <p:cNvPicPr>
            <a:picLocks noChangeAspect="1"/>
          </p:cNvPicPr>
          <p:nvPr/>
        </p:nvPicPr>
        <p:blipFill rotWithShape="1">
          <a:blip r:embed="rId2"/>
          <a:srcRect l="68830" t="39363" r="20020" b="39553"/>
          <a:stretch>
            <a:fillRect/>
          </a:stretch>
        </p:blipFill>
        <p:spPr>
          <a:xfrm>
            <a:off x="4828645" y="1591235"/>
            <a:ext cx="2534710" cy="2311897"/>
          </a:xfrm>
          <a:prstGeom prst="ellipse">
            <a:avLst/>
          </a:prstGeom>
        </p:spPr>
      </p:pic>
      <p:pic>
        <p:nvPicPr>
          <p:cNvPr id="7" name="图片 6"/>
          <p:cNvPicPr>
            <a:picLocks noChangeAspect="1"/>
          </p:cNvPicPr>
          <p:nvPr/>
        </p:nvPicPr>
        <p:blipFill rotWithShape="1">
          <a:blip r:embed="rId2"/>
          <a:srcRect l="68830" t="39363" r="20020" b="39553"/>
          <a:stretch>
            <a:fillRect/>
          </a:stretch>
        </p:blipFill>
        <p:spPr>
          <a:xfrm>
            <a:off x="8719854" y="1591235"/>
            <a:ext cx="2534710" cy="2311897"/>
          </a:xfrm>
          <a:prstGeom prst="ellipse">
            <a:avLst/>
          </a:prstGeom>
        </p:spPr>
      </p:pic>
      <p:sp>
        <p:nvSpPr>
          <p:cNvPr id="8" name="矩形 7"/>
          <p:cNvSpPr/>
          <p:nvPr/>
        </p:nvSpPr>
        <p:spPr>
          <a:xfrm>
            <a:off x="1917335" y="4055548"/>
            <a:ext cx="543739" cy="307777"/>
          </a:xfrm>
          <a:prstGeom prst="rect">
            <a:avLst/>
          </a:prstGeom>
        </p:spPr>
        <p:txBody>
          <a:bodyPr wrap="none">
            <a:spAutoFit/>
          </a:bodyPr>
          <a:lstStyle/>
          <a:p>
            <a:r>
              <a:rPr lang="zh-CN" altLang="en-US" sz="1400" b="1" dirty="0"/>
              <a:t>店铺</a:t>
            </a:r>
          </a:p>
        </p:txBody>
      </p:sp>
      <p:sp>
        <p:nvSpPr>
          <p:cNvPr id="9" name="矩形 8"/>
          <p:cNvSpPr/>
          <p:nvPr/>
        </p:nvSpPr>
        <p:spPr>
          <a:xfrm>
            <a:off x="911225" y="4300072"/>
            <a:ext cx="2594406" cy="290977"/>
          </a:xfrm>
          <a:prstGeom prst="rect">
            <a:avLst/>
          </a:prstGeom>
        </p:spPr>
        <p:txBody>
          <a:bodyPr wrap="square">
            <a:spAutoFit/>
          </a:bodyPr>
          <a:lstStyle/>
          <a:p>
            <a:pPr lvl="0" algn="ct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根据</a:t>
            </a:r>
            <a:r>
              <a:rPr lang="en-US" altLang="zh-CN" sz="1100" dirty="0" err="1">
                <a:solidFill>
                  <a:schemeClr val="bg1">
                    <a:lumMod val="50000"/>
                  </a:schemeClr>
                </a:solidFill>
                <a:latin typeface="微软雅黑" panose="020B0503020204020204" charset="-122"/>
                <a:ea typeface="微软雅黑" panose="020B0503020204020204" charset="-122"/>
              </a:rPr>
              <a:t>shop_id</a:t>
            </a:r>
            <a:r>
              <a:rPr lang="zh-CN" altLang="en-US" sz="1100" dirty="0">
                <a:solidFill>
                  <a:schemeClr val="bg1">
                    <a:lumMod val="50000"/>
                  </a:schemeClr>
                </a:solidFill>
                <a:latin typeface="微软雅黑" panose="020B0503020204020204" charset="-122"/>
                <a:ea typeface="微软雅黑" panose="020B0503020204020204" charset="-122"/>
              </a:rPr>
              <a:t>， 共有</a:t>
            </a:r>
            <a:r>
              <a:rPr lang="en-US" altLang="zh-CN" sz="1100" dirty="0">
                <a:solidFill>
                  <a:schemeClr val="bg1">
                    <a:lumMod val="50000"/>
                  </a:schemeClr>
                </a:solidFill>
                <a:latin typeface="微软雅黑" panose="020B0503020204020204" charset="-122"/>
                <a:ea typeface="微软雅黑" panose="020B0503020204020204" charset="-122"/>
              </a:rPr>
              <a:t>60</a:t>
            </a:r>
            <a:r>
              <a:rPr lang="zh-CN" altLang="en-US" sz="1100" dirty="0">
                <a:solidFill>
                  <a:schemeClr val="bg1">
                    <a:lumMod val="50000"/>
                  </a:schemeClr>
                </a:solidFill>
                <a:latin typeface="微软雅黑" panose="020B0503020204020204" charset="-122"/>
                <a:ea typeface="微软雅黑" panose="020B0503020204020204" charset="-122"/>
              </a:rPr>
              <a:t>家店铺</a:t>
            </a:r>
          </a:p>
        </p:txBody>
      </p:sp>
      <p:sp>
        <p:nvSpPr>
          <p:cNvPr id="10" name="矩形 9"/>
          <p:cNvSpPr/>
          <p:nvPr/>
        </p:nvSpPr>
        <p:spPr>
          <a:xfrm>
            <a:off x="5814464" y="4041486"/>
            <a:ext cx="543739" cy="307777"/>
          </a:xfrm>
          <a:prstGeom prst="rect">
            <a:avLst/>
          </a:prstGeom>
        </p:spPr>
        <p:txBody>
          <a:bodyPr wrap="none">
            <a:spAutoFit/>
          </a:bodyPr>
          <a:lstStyle/>
          <a:p>
            <a:r>
              <a:rPr lang="zh-CN" altLang="en-US" sz="1400" b="1" dirty="0"/>
              <a:t>产品</a:t>
            </a:r>
          </a:p>
        </p:txBody>
      </p:sp>
      <p:sp>
        <p:nvSpPr>
          <p:cNvPr id="11" name="矩形 10"/>
          <p:cNvSpPr/>
          <p:nvPr/>
        </p:nvSpPr>
        <p:spPr>
          <a:xfrm>
            <a:off x="4798796" y="4300072"/>
            <a:ext cx="2594406" cy="290977"/>
          </a:xfrm>
          <a:prstGeom prst="rect">
            <a:avLst/>
          </a:prstGeom>
        </p:spPr>
        <p:txBody>
          <a:bodyPr wrap="square">
            <a:spAutoFit/>
          </a:bodyPr>
          <a:lstStyle/>
          <a:p>
            <a:pPr lvl="0" algn="ct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根据</a:t>
            </a:r>
            <a:r>
              <a:rPr lang="en-US" altLang="zh-CN" sz="1100" dirty="0">
                <a:solidFill>
                  <a:schemeClr val="bg1">
                    <a:lumMod val="50000"/>
                  </a:schemeClr>
                </a:solidFill>
                <a:latin typeface="微软雅黑" panose="020B0503020204020204" charset="-122"/>
                <a:ea typeface="微软雅黑" panose="020B0503020204020204" charset="-122"/>
              </a:rPr>
              <a:t>item_id,</a:t>
            </a:r>
            <a:r>
              <a:rPr lang="zh-CN" altLang="en-US" sz="1100" dirty="0">
                <a:solidFill>
                  <a:schemeClr val="bg1">
                    <a:lumMod val="50000"/>
                  </a:schemeClr>
                </a:solidFill>
                <a:latin typeface="微软雅黑" panose="020B0503020204020204" charset="-122"/>
                <a:ea typeface="微软雅黑" panose="020B0503020204020204" charset="-122"/>
              </a:rPr>
              <a:t>共有</a:t>
            </a:r>
            <a:r>
              <a:rPr lang="en-US" altLang="zh-CN" sz="1100" dirty="0">
                <a:solidFill>
                  <a:schemeClr val="bg1">
                    <a:lumMod val="50000"/>
                  </a:schemeClr>
                </a:solidFill>
                <a:latin typeface="微软雅黑" panose="020B0503020204020204" charset="-122"/>
                <a:ea typeface="微软雅黑" panose="020B0503020204020204" charset="-122"/>
              </a:rPr>
              <a:t>21807</a:t>
            </a:r>
            <a:r>
              <a:rPr lang="zh-CN" altLang="en-US" sz="1100" dirty="0">
                <a:solidFill>
                  <a:schemeClr val="bg1">
                    <a:lumMod val="50000"/>
                  </a:schemeClr>
                </a:solidFill>
                <a:latin typeface="微软雅黑" panose="020B0503020204020204" charset="-122"/>
                <a:ea typeface="微软雅黑" panose="020B0503020204020204" charset="-122"/>
              </a:rPr>
              <a:t>种产品</a:t>
            </a:r>
          </a:p>
        </p:txBody>
      </p:sp>
      <p:sp>
        <p:nvSpPr>
          <p:cNvPr id="12" name="矩形 11"/>
          <p:cNvSpPr/>
          <p:nvPr/>
        </p:nvSpPr>
        <p:spPr>
          <a:xfrm>
            <a:off x="9624497" y="4075758"/>
            <a:ext cx="902811" cy="307777"/>
          </a:xfrm>
          <a:prstGeom prst="rect">
            <a:avLst/>
          </a:prstGeom>
        </p:spPr>
        <p:txBody>
          <a:bodyPr wrap="none">
            <a:spAutoFit/>
          </a:bodyPr>
          <a:lstStyle/>
          <a:p>
            <a:r>
              <a:rPr lang="zh-CN" altLang="en-US" sz="1400" b="1" dirty="0"/>
              <a:t>产品类别</a:t>
            </a:r>
          </a:p>
        </p:txBody>
      </p:sp>
      <p:sp>
        <p:nvSpPr>
          <p:cNvPr id="13" name="矩形 12"/>
          <p:cNvSpPr/>
          <p:nvPr/>
        </p:nvSpPr>
        <p:spPr>
          <a:xfrm>
            <a:off x="8686367" y="4300072"/>
            <a:ext cx="2943256" cy="290977"/>
          </a:xfrm>
          <a:prstGeom prst="rect">
            <a:avLst/>
          </a:prstGeom>
        </p:spPr>
        <p:txBody>
          <a:bodyPr wrap="square">
            <a:spAutoFit/>
          </a:bodyPr>
          <a:lstStyle/>
          <a:p>
            <a:pPr lvl="0" algn="ct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根据</a:t>
            </a:r>
            <a:r>
              <a:rPr lang="en-US" altLang="zh-CN" sz="1100" dirty="0" err="1">
                <a:solidFill>
                  <a:schemeClr val="bg1">
                    <a:lumMod val="50000"/>
                  </a:schemeClr>
                </a:solidFill>
                <a:latin typeface="微软雅黑" panose="020B0503020204020204" charset="-122"/>
                <a:ea typeface="微软雅黑" panose="020B0503020204020204" charset="-122"/>
              </a:rPr>
              <a:t>shop_category_id</a:t>
            </a:r>
            <a:r>
              <a:rPr lang="en-US" altLang="zh-CN" sz="1100" dirty="0">
                <a:solidFill>
                  <a:schemeClr val="bg1">
                    <a:lumMod val="50000"/>
                  </a:schemeClr>
                </a:solidFill>
                <a:latin typeface="微软雅黑" panose="020B0503020204020204" charset="-122"/>
                <a:ea typeface="微软雅黑" panose="020B0503020204020204" charset="-122"/>
              </a:rPr>
              <a:t>. </a:t>
            </a:r>
            <a:r>
              <a:rPr lang="zh-CN" altLang="en-US" sz="1100" dirty="0">
                <a:solidFill>
                  <a:schemeClr val="bg1">
                    <a:lumMod val="50000"/>
                  </a:schemeClr>
                </a:solidFill>
                <a:latin typeface="微软雅黑" panose="020B0503020204020204" charset="-122"/>
                <a:ea typeface="微软雅黑" panose="020B0503020204020204" charset="-122"/>
              </a:rPr>
              <a:t>共</a:t>
            </a:r>
            <a:r>
              <a:rPr lang="en-US" altLang="zh-CN" sz="1100" dirty="0">
                <a:solidFill>
                  <a:schemeClr val="bg1">
                    <a:lumMod val="50000"/>
                  </a:schemeClr>
                </a:solidFill>
                <a:latin typeface="微软雅黑" panose="020B0503020204020204" charset="-122"/>
                <a:ea typeface="微软雅黑" panose="020B0503020204020204" charset="-122"/>
              </a:rPr>
              <a:t>84</a:t>
            </a:r>
            <a:r>
              <a:rPr lang="zh-CN" altLang="en-US" sz="1100" dirty="0">
                <a:solidFill>
                  <a:schemeClr val="bg1">
                    <a:lumMod val="50000"/>
                  </a:schemeClr>
                </a:solidFill>
                <a:latin typeface="微软雅黑" panose="020B0503020204020204" charset="-122"/>
                <a:ea typeface="微软雅黑" panose="020B0503020204020204" charset="-122"/>
              </a:rPr>
              <a:t>个产品类别</a:t>
            </a:r>
          </a:p>
        </p:txBody>
      </p:sp>
      <p:grpSp>
        <p:nvGrpSpPr>
          <p:cNvPr id="14" name="Group 11"/>
          <p:cNvGrpSpPr>
            <a:grpSpLocks noChangeAspect="1"/>
          </p:cNvGrpSpPr>
          <p:nvPr/>
        </p:nvGrpSpPr>
        <p:grpSpPr bwMode="auto">
          <a:xfrm>
            <a:off x="5649892" y="2443168"/>
            <a:ext cx="907982" cy="587997"/>
            <a:chOff x="1407" y="1098"/>
            <a:chExt cx="800" cy="568"/>
          </a:xfrm>
          <a:solidFill>
            <a:schemeClr val="tx1">
              <a:lumMod val="75000"/>
              <a:lumOff val="25000"/>
            </a:schemeClr>
          </a:solidFill>
        </p:grpSpPr>
        <p:sp>
          <p:nvSpPr>
            <p:cNvPr id="1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23" name="Group 121"/>
          <p:cNvGrpSpPr>
            <a:grpSpLocks noChangeAspect="1"/>
          </p:cNvGrpSpPr>
          <p:nvPr/>
        </p:nvGrpSpPr>
        <p:grpSpPr bwMode="auto">
          <a:xfrm>
            <a:off x="1822608" y="2447510"/>
            <a:ext cx="754758" cy="585926"/>
            <a:chOff x="515" y="3088"/>
            <a:chExt cx="665" cy="566"/>
          </a:xfrm>
          <a:solidFill>
            <a:schemeClr val="tx1">
              <a:lumMod val="75000"/>
              <a:lumOff val="25000"/>
            </a:schemeClr>
          </a:solidFill>
        </p:grpSpPr>
        <p:sp>
          <p:nvSpPr>
            <p:cNvPr id="24"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9565129" y="2386419"/>
            <a:ext cx="907980" cy="587997"/>
            <a:chOff x="4354" y="1098"/>
            <a:chExt cx="800" cy="568"/>
          </a:xfrm>
          <a:solidFill>
            <a:schemeClr val="tx1">
              <a:lumMod val="75000"/>
              <a:lumOff val="25000"/>
            </a:schemeClr>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 name="文本框 3">
            <a:extLst>
              <a:ext uri="{FF2B5EF4-FFF2-40B4-BE49-F238E27FC236}">
                <a16:creationId xmlns:a16="http://schemas.microsoft.com/office/drawing/2014/main" id="{39007DF2-CCD7-4A9C-B3F9-7A055223A2B4}"/>
              </a:ext>
            </a:extLst>
          </p:cNvPr>
          <p:cNvSpPr txBox="1"/>
          <p:nvPr/>
        </p:nvSpPr>
        <p:spPr>
          <a:xfrm>
            <a:off x="4738533" y="646362"/>
            <a:ext cx="3039413" cy="461665"/>
          </a:xfrm>
          <a:prstGeom prst="rect">
            <a:avLst/>
          </a:prstGeom>
          <a:noFill/>
        </p:spPr>
        <p:txBody>
          <a:bodyPr wrap="square" rtlCol="0">
            <a:spAutoFit/>
          </a:bodyPr>
          <a:lstStyle/>
          <a:p>
            <a:r>
              <a:rPr lang="zh-CN" altLang="en-US" sz="2400" b="1" dirty="0"/>
              <a:t>店铺和产品有关信息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2B0A38-8D70-444B-BE36-E3F60D4C0083}"/>
              </a:ext>
            </a:extLst>
          </p:cNvPr>
          <p:cNvSpPr txBox="1"/>
          <p:nvPr/>
        </p:nvSpPr>
        <p:spPr>
          <a:xfrm>
            <a:off x="4112653" y="2905780"/>
            <a:ext cx="1983347" cy="523220"/>
          </a:xfrm>
          <a:prstGeom prst="rect">
            <a:avLst/>
          </a:prstGeom>
          <a:noFill/>
        </p:spPr>
        <p:txBody>
          <a:bodyPr wrap="square" rtlCol="0">
            <a:spAutoFit/>
          </a:bodyPr>
          <a:lstStyle/>
          <a:p>
            <a:r>
              <a:rPr lang="zh-CN" altLang="en-US" sz="2800" b="1" dirty="0"/>
              <a:t>相关性分析</a:t>
            </a:r>
          </a:p>
        </p:txBody>
      </p:sp>
      <p:grpSp>
        <p:nvGrpSpPr>
          <p:cNvPr id="9" name="组合 8">
            <a:extLst>
              <a:ext uri="{FF2B5EF4-FFF2-40B4-BE49-F238E27FC236}">
                <a16:creationId xmlns:a16="http://schemas.microsoft.com/office/drawing/2014/main" id="{2348DEA8-D8A9-4187-A428-35415CE2FEBC}"/>
              </a:ext>
            </a:extLst>
          </p:cNvPr>
          <p:cNvGrpSpPr/>
          <p:nvPr/>
        </p:nvGrpSpPr>
        <p:grpSpPr>
          <a:xfrm>
            <a:off x="6735650" y="2272101"/>
            <a:ext cx="2975020" cy="1790578"/>
            <a:chOff x="6941712" y="953037"/>
            <a:chExt cx="2975020" cy="1790578"/>
          </a:xfrm>
        </p:grpSpPr>
        <p:sp>
          <p:nvSpPr>
            <p:cNvPr id="7" name="文本框 6">
              <a:extLst>
                <a:ext uri="{FF2B5EF4-FFF2-40B4-BE49-F238E27FC236}">
                  <a16:creationId xmlns:a16="http://schemas.microsoft.com/office/drawing/2014/main" id="{75F7BE95-3E60-48F4-A91E-66ABC81E08F3}"/>
                </a:ext>
              </a:extLst>
            </p:cNvPr>
            <p:cNvSpPr txBox="1"/>
            <p:nvPr/>
          </p:nvSpPr>
          <p:spPr>
            <a:xfrm>
              <a:off x="6941713" y="953037"/>
              <a:ext cx="2975019" cy="369332"/>
            </a:xfrm>
            <a:prstGeom prst="rect">
              <a:avLst/>
            </a:prstGeom>
            <a:noFill/>
          </p:spPr>
          <p:txBody>
            <a:bodyPr wrap="square" rtlCol="0">
              <a:spAutoFit/>
            </a:bodyPr>
            <a:lstStyle/>
            <a:p>
              <a:r>
                <a:rPr lang="zh-CN" altLang="en-US" dirty="0"/>
                <a:t>自变量之间</a:t>
              </a:r>
            </a:p>
          </p:txBody>
        </p:sp>
        <p:sp>
          <p:nvSpPr>
            <p:cNvPr id="11" name="文本框 10">
              <a:extLst>
                <a:ext uri="{FF2B5EF4-FFF2-40B4-BE49-F238E27FC236}">
                  <a16:creationId xmlns:a16="http://schemas.microsoft.com/office/drawing/2014/main" id="{84B957B7-84D2-4FF7-BEE5-5DDDA5FFB85F}"/>
                </a:ext>
              </a:extLst>
            </p:cNvPr>
            <p:cNvSpPr txBox="1"/>
            <p:nvPr/>
          </p:nvSpPr>
          <p:spPr>
            <a:xfrm>
              <a:off x="6941713" y="1663660"/>
              <a:ext cx="2975019" cy="369332"/>
            </a:xfrm>
            <a:prstGeom prst="rect">
              <a:avLst/>
            </a:prstGeom>
            <a:noFill/>
          </p:spPr>
          <p:txBody>
            <a:bodyPr wrap="square" rtlCol="0">
              <a:spAutoFit/>
            </a:bodyPr>
            <a:lstStyle/>
            <a:p>
              <a:r>
                <a:rPr lang="zh-CN" altLang="en-US" dirty="0"/>
                <a:t>自变量与解释变量之间</a:t>
              </a:r>
            </a:p>
          </p:txBody>
        </p:sp>
        <p:sp>
          <p:nvSpPr>
            <p:cNvPr id="12" name="文本框 11">
              <a:extLst>
                <a:ext uri="{FF2B5EF4-FFF2-40B4-BE49-F238E27FC236}">
                  <a16:creationId xmlns:a16="http://schemas.microsoft.com/office/drawing/2014/main" id="{0C313878-D65D-4890-8B2D-1C96BB924256}"/>
                </a:ext>
              </a:extLst>
            </p:cNvPr>
            <p:cNvSpPr txBox="1"/>
            <p:nvPr/>
          </p:nvSpPr>
          <p:spPr>
            <a:xfrm>
              <a:off x="6941712" y="2374283"/>
              <a:ext cx="2975019" cy="369332"/>
            </a:xfrm>
            <a:prstGeom prst="rect">
              <a:avLst/>
            </a:prstGeom>
            <a:noFill/>
          </p:spPr>
          <p:txBody>
            <a:bodyPr wrap="square" rtlCol="0">
              <a:spAutoFit/>
            </a:bodyPr>
            <a:lstStyle/>
            <a:p>
              <a:r>
                <a:rPr lang="zh-CN" altLang="en-US" dirty="0"/>
                <a:t>其他探索</a:t>
              </a:r>
            </a:p>
          </p:txBody>
        </p:sp>
      </p:grpSp>
      <p:sp>
        <p:nvSpPr>
          <p:cNvPr id="13" name="矩形 12">
            <a:extLst>
              <a:ext uri="{FF2B5EF4-FFF2-40B4-BE49-F238E27FC236}">
                <a16:creationId xmlns:a16="http://schemas.microsoft.com/office/drawing/2014/main" id="{3FE467FD-6F8C-40F1-99A4-C31A98E9A225}"/>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14" name="椭圆 13">
            <a:extLst>
              <a:ext uri="{FF2B5EF4-FFF2-40B4-BE49-F238E27FC236}">
                <a16:creationId xmlns:a16="http://schemas.microsoft.com/office/drawing/2014/main" id="{4D6DB481-7C04-4709-8A7B-1E7E141FDAE0}"/>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6326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68D1FE57-43EC-43C4-B1F9-38F23782737A}"/>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22" name="椭圆 21">
            <a:extLst>
              <a:ext uri="{FF2B5EF4-FFF2-40B4-BE49-F238E27FC236}">
                <a16:creationId xmlns:a16="http://schemas.microsoft.com/office/drawing/2014/main" id="{04C1B7E5-0854-4AD5-BBEC-AB7D7D78C15B}"/>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a:extLst>
              <a:ext uri="{FF2B5EF4-FFF2-40B4-BE49-F238E27FC236}">
                <a16:creationId xmlns:a16="http://schemas.microsoft.com/office/drawing/2014/main" id="{5295834B-F6EF-4720-BE76-E9CFA571899F}"/>
              </a:ext>
            </a:extLst>
          </p:cNvPr>
          <p:cNvPicPr>
            <a:picLocks noChangeAspect="1"/>
          </p:cNvPicPr>
          <p:nvPr/>
        </p:nvPicPr>
        <p:blipFill rotWithShape="1">
          <a:blip r:embed="rId3"/>
          <a:srcRect l="9650" t="13695" r="-9650" b="3822"/>
          <a:stretch/>
        </p:blipFill>
        <p:spPr>
          <a:xfrm>
            <a:off x="332705" y="676767"/>
            <a:ext cx="6673402" cy="5504466"/>
          </a:xfrm>
          <a:prstGeom prst="rect">
            <a:avLst/>
          </a:prstGeom>
        </p:spPr>
      </p:pic>
      <p:sp>
        <p:nvSpPr>
          <p:cNvPr id="7" name="文本框 6">
            <a:extLst>
              <a:ext uri="{FF2B5EF4-FFF2-40B4-BE49-F238E27FC236}">
                <a16:creationId xmlns:a16="http://schemas.microsoft.com/office/drawing/2014/main" id="{3A4EB9BD-BB6F-457D-8F0B-BF6D476F1D99}"/>
              </a:ext>
            </a:extLst>
          </p:cNvPr>
          <p:cNvSpPr txBox="1"/>
          <p:nvPr/>
        </p:nvSpPr>
        <p:spPr>
          <a:xfrm>
            <a:off x="7006107" y="2768958"/>
            <a:ext cx="2884867" cy="369332"/>
          </a:xfrm>
          <a:prstGeom prst="rect">
            <a:avLst/>
          </a:prstGeom>
          <a:noFill/>
        </p:spPr>
        <p:txBody>
          <a:bodyPr wrap="square" rtlCol="0">
            <a:spAutoFit/>
          </a:bodyPr>
          <a:lstStyle/>
          <a:p>
            <a:r>
              <a:rPr lang="zh-CN" altLang="en-US" dirty="0"/>
              <a:t>数值型自变量相关性</a:t>
            </a:r>
          </a:p>
        </p:txBody>
      </p:sp>
    </p:spTree>
    <p:extLst>
      <p:ext uri="{BB962C8B-B14F-4D97-AF65-F5344CB8AC3E}">
        <p14:creationId xmlns:p14="http://schemas.microsoft.com/office/powerpoint/2010/main" val="172212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68D1FE57-43EC-43C4-B1F9-38F23782737A}"/>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22" name="椭圆 21">
            <a:extLst>
              <a:ext uri="{FF2B5EF4-FFF2-40B4-BE49-F238E27FC236}">
                <a16:creationId xmlns:a16="http://schemas.microsoft.com/office/drawing/2014/main" id="{04C1B7E5-0854-4AD5-BBEC-AB7D7D78C15B}"/>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文本框 6">
            <a:extLst>
              <a:ext uri="{FF2B5EF4-FFF2-40B4-BE49-F238E27FC236}">
                <a16:creationId xmlns:a16="http://schemas.microsoft.com/office/drawing/2014/main" id="{3A4EB9BD-BB6F-457D-8F0B-BF6D476F1D99}"/>
              </a:ext>
            </a:extLst>
          </p:cNvPr>
          <p:cNvSpPr txBox="1"/>
          <p:nvPr/>
        </p:nvSpPr>
        <p:spPr>
          <a:xfrm>
            <a:off x="6619740" y="2953624"/>
            <a:ext cx="3271234" cy="369332"/>
          </a:xfrm>
          <a:prstGeom prst="rect">
            <a:avLst/>
          </a:prstGeom>
          <a:noFill/>
        </p:spPr>
        <p:txBody>
          <a:bodyPr wrap="square" rtlCol="0">
            <a:spAutoFit/>
          </a:bodyPr>
          <a:lstStyle/>
          <a:p>
            <a:r>
              <a:rPr lang="zh-CN" altLang="en-US" dirty="0"/>
              <a:t>因变量与数值型自变量相关性</a:t>
            </a:r>
          </a:p>
        </p:txBody>
      </p:sp>
      <p:pic>
        <p:nvPicPr>
          <p:cNvPr id="9" name="图片 8">
            <a:extLst>
              <a:ext uri="{FF2B5EF4-FFF2-40B4-BE49-F238E27FC236}">
                <a16:creationId xmlns:a16="http://schemas.microsoft.com/office/drawing/2014/main" id="{4D9ADCE9-1AC0-4502-81D5-1E64527CB199}"/>
              </a:ext>
            </a:extLst>
          </p:cNvPr>
          <p:cNvPicPr>
            <a:picLocks noChangeAspect="1"/>
          </p:cNvPicPr>
          <p:nvPr/>
        </p:nvPicPr>
        <p:blipFill rotWithShape="1">
          <a:blip r:embed="rId3"/>
          <a:srcRect l="7431" t="11620" b="11761"/>
          <a:stretch/>
        </p:blipFill>
        <p:spPr>
          <a:xfrm>
            <a:off x="223545" y="912322"/>
            <a:ext cx="6081092" cy="5033356"/>
          </a:xfrm>
          <a:prstGeom prst="rect">
            <a:avLst/>
          </a:prstGeom>
        </p:spPr>
      </p:pic>
      <p:sp>
        <p:nvSpPr>
          <p:cNvPr id="12" name="椭圆 11">
            <a:extLst>
              <a:ext uri="{FF2B5EF4-FFF2-40B4-BE49-F238E27FC236}">
                <a16:creationId xmlns:a16="http://schemas.microsoft.com/office/drawing/2014/main" id="{80579957-6E04-4E46-B814-34902B80389D}"/>
              </a:ext>
            </a:extLst>
          </p:cNvPr>
          <p:cNvSpPr/>
          <p:nvPr/>
        </p:nvSpPr>
        <p:spPr>
          <a:xfrm>
            <a:off x="3116687" y="1828800"/>
            <a:ext cx="1236372" cy="7212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496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6B8B28A-13F4-44A5-AC7B-6400E2F34741}"/>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11" name="椭圆 10">
            <a:extLst>
              <a:ext uri="{FF2B5EF4-FFF2-40B4-BE49-F238E27FC236}">
                <a16:creationId xmlns:a16="http://schemas.microsoft.com/office/drawing/2014/main" id="{773297CA-D5FD-4F3F-AD4C-12C80A333190}"/>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D05DC17B-0E1E-416E-BED9-CF63FF0B8132}"/>
              </a:ext>
            </a:extLst>
          </p:cNvPr>
          <p:cNvSpPr txBox="1"/>
          <p:nvPr/>
        </p:nvSpPr>
        <p:spPr>
          <a:xfrm>
            <a:off x="466712" y="940158"/>
            <a:ext cx="1509901" cy="461665"/>
          </a:xfrm>
          <a:prstGeom prst="rect">
            <a:avLst/>
          </a:prstGeom>
          <a:noFill/>
        </p:spPr>
        <p:txBody>
          <a:bodyPr wrap="square" rtlCol="0">
            <a:spAutoFit/>
          </a:bodyPr>
          <a:lstStyle/>
          <a:p>
            <a:r>
              <a:rPr lang="zh-CN" altLang="en-US" sz="2400" b="1" dirty="0"/>
              <a:t>其他探索</a:t>
            </a:r>
          </a:p>
        </p:txBody>
      </p:sp>
      <p:pic>
        <p:nvPicPr>
          <p:cNvPr id="12" name="图片 11">
            <a:extLst>
              <a:ext uri="{FF2B5EF4-FFF2-40B4-BE49-F238E27FC236}">
                <a16:creationId xmlns:a16="http://schemas.microsoft.com/office/drawing/2014/main" id="{F29E1178-CC1B-41FF-A1DF-62282733DFEC}"/>
              </a:ext>
            </a:extLst>
          </p:cNvPr>
          <p:cNvPicPr>
            <a:picLocks noChangeAspect="1"/>
          </p:cNvPicPr>
          <p:nvPr/>
        </p:nvPicPr>
        <p:blipFill>
          <a:blip r:embed="rId3"/>
          <a:stretch>
            <a:fillRect/>
          </a:stretch>
        </p:blipFill>
        <p:spPr>
          <a:xfrm>
            <a:off x="2261870" y="162722"/>
            <a:ext cx="9136070" cy="6521413"/>
          </a:xfrm>
          <a:prstGeom prst="rect">
            <a:avLst/>
          </a:prstGeom>
        </p:spPr>
      </p:pic>
      <p:sp>
        <p:nvSpPr>
          <p:cNvPr id="13" name="文本框 12">
            <a:extLst>
              <a:ext uri="{FF2B5EF4-FFF2-40B4-BE49-F238E27FC236}">
                <a16:creationId xmlns:a16="http://schemas.microsoft.com/office/drawing/2014/main" id="{EEF78F8B-C547-4F43-9277-623EFE9D4A84}"/>
              </a:ext>
            </a:extLst>
          </p:cNvPr>
          <p:cNvSpPr txBox="1"/>
          <p:nvPr/>
        </p:nvSpPr>
        <p:spPr>
          <a:xfrm>
            <a:off x="320233" y="1882698"/>
            <a:ext cx="2191147" cy="646331"/>
          </a:xfrm>
          <a:prstGeom prst="rect">
            <a:avLst/>
          </a:prstGeom>
          <a:noFill/>
        </p:spPr>
        <p:txBody>
          <a:bodyPr wrap="square" rtlCol="0">
            <a:spAutoFit/>
          </a:bodyPr>
          <a:lstStyle/>
          <a:p>
            <a:r>
              <a:rPr lang="en-US" altLang="zh-CN" b="1" dirty="0"/>
              <a:t>Top5(</a:t>
            </a:r>
            <a:r>
              <a:rPr lang="zh-CN" altLang="en-US" b="1" dirty="0"/>
              <a:t>卖出货物最多</a:t>
            </a:r>
            <a:r>
              <a:rPr lang="en-US" altLang="zh-CN" dirty="0"/>
              <a:t>)</a:t>
            </a:r>
          </a:p>
          <a:p>
            <a:r>
              <a:rPr lang="en-US" altLang="zh-CN" dirty="0"/>
              <a:t>31, 25, 54, 28, 42</a:t>
            </a:r>
            <a:endParaRPr lang="zh-CN" altLang="en-US" dirty="0"/>
          </a:p>
        </p:txBody>
      </p:sp>
      <p:pic>
        <p:nvPicPr>
          <p:cNvPr id="15" name="图片 14">
            <a:extLst>
              <a:ext uri="{FF2B5EF4-FFF2-40B4-BE49-F238E27FC236}">
                <a16:creationId xmlns:a16="http://schemas.microsoft.com/office/drawing/2014/main" id="{A2B439F7-1C8C-40E5-9432-CFF88DDDA5F3}"/>
              </a:ext>
            </a:extLst>
          </p:cNvPr>
          <p:cNvPicPr>
            <a:picLocks noChangeAspect="1"/>
          </p:cNvPicPr>
          <p:nvPr/>
        </p:nvPicPr>
        <p:blipFill>
          <a:blip r:embed="rId4"/>
          <a:stretch>
            <a:fillRect/>
          </a:stretch>
        </p:blipFill>
        <p:spPr>
          <a:xfrm>
            <a:off x="2529748" y="27227"/>
            <a:ext cx="9515706" cy="6792401"/>
          </a:xfrm>
          <a:prstGeom prst="rect">
            <a:avLst/>
          </a:prstGeom>
        </p:spPr>
      </p:pic>
      <p:sp>
        <p:nvSpPr>
          <p:cNvPr id="16" name="文本框 15">
            <a:extLst>
              <a:ext uri="{FF2B5EF4-FFF2-40B4-BE49-F238E27FC236}">
                <a16:creationId xmlns:a16="http://schemas.microsoft.com/office/drawing/2014/main" id="{4DFB6631-24F7-4748-92F5-7D929FFB5653}"/>
              </a:ext>
            </a:extLst>
          </p:cNvPr>
          <p:cNvSpPr txBox="1"/>
          <p:nvPr/>
        </p:nvSpPr>
        <p:spPr>
          <a:xfrm>
            <a:off x="338601" y="3642813"/>
            <a:ext cx="2191147" cy="646331"/>
          </a:xfrm>
          <a:prstGeom prst="rect">
            <a:avLst/>
          </a:prstGeom>
          <a:noFill/>
        </p:spPr>
        <p:txBody>
          <a:bodyPr wrap="square" rtlCol="0">
            <a:spAutoFit/>
          </a:bodyPr>
          <a:lstStyle/>
          <a:p>
            <a:r>
              <a:rPr lang="en-US" altLang="zh-CN" b="1" dirty="0"/>
              <a:t>Top5(</a:t>
            </a:r>
            <a:r>
              <a:rPr lang="zh-CN" altLang="en-US" b="1" dirty="0"/>
              <a:t>货物种类最多</a:t>
            </a:r>
            <a:r>
              <a:rPr lang="en-US" altLang="zh-CN" dirty="0"/>
              <a:t>)</a:t>
            </a:r>
          </a:p>
          <a:p>
            <a:r>
              <a:rPr lang="en-US" altLang="zh-CN" dirty="0"/>
              <a:t>25,</a:t>
            </a:r>
            <a:r>
              <a:rPr lang="zh-CN" altLang="en-US" dirty="0"/>
              <a:t> </a:t>
            </a:r>
            <a:r>
              <a:rPr lang="en-US" altLang="zh-CN" dirty="0"/>
              <a:t>31,</a:t>
            </a:r>
            <a:r>
              <a:rPr lang="zh-CN" altLang="en-US" dirty="0"/>
              <a:t> </a:t>
            </a:r>
            <a:r>
              <a:rPr lang="en-US" altLang="zh-CN" dirty="0"/>
              <a:t>54,</a:t>
            </a:r>
            <a:r>
              <a:rPr lang="zh-CN" altLang="en-US" dirty="0"/>
              <a:t> </a:t>
            </a:r>
            <a:r>
              <a:rPr lang="en-US" altLang="zh-CN" dirty="0"/>
              <a:t>28,</a:t>
            </a:r>
            <a:r>
              <a:rPr lang="zh-CN" altLang="en-US" dirty="0"/>
              <a:t> </a:t>
            </a:r>
            <a:r>
              <a:rPr lang="en-US" altLang="zh-CN" dirty="0"/>
              <a:t>57</a:t>
            </a:r>
            <a:endParaRPr lang="zh-CN" altLang="en-US" dirty="0"/>
          </a:p>
        </p:txBody>
      </p:sp>
      <p:pic>
        <p:nvPicPr>
          <p:cNvPr id="17" name="图片 16">
            <a:extLst>
              <a:ext uri="{FF2B5EF4-FFF2-40B4-BE49-F238E27FC236}">
                <a16:creationId xmlns:a16="http://schemas.microsoft.com/office/drawing/2014/main" id="{BACF24A8-9BF7-4BA5-9FE3-9C3DC5AC7F68}"/>
              </a:ext>
            </a:extLst>
          </p:cNvPr>
          <p:cNvPicPr>
            <a:picLocks noChangeAspect="1"/>
          </p:cNvPicPr>
          <p:nvPr/>
        </p:nvPicPr>
        <p:blipFill>
          <a:blip r:embed="rId5"/>
          <a:stretch>
            <a:fillRect/>
          </a:stretch>
        </p:blipFill>
        <p:spPr>
          <a:xfrm>
            <a:off x="2602507" y="0"/>
            <a:ext cx="9478321" cy="6765715"/>
          </a:xfrm>
          <a:prstGeom prst="rect">
            <a:avLst/>
          </a:prstGeom>
        </p:spPr>
      </p:pic>
      <p:sp>
        <p:nvSpPr>
          <p:cNvPr id="18" name="文本框 17">
            <a:extLst>
              <a:ext uri="{FF2B5EF4-FFF2-40B4-BE49-F238E27FC236}">
                <a16:creationId xmlns:a16="http://schemas.microsoft.com/office/drawing/2014/main" id="{D5FA066A-9EB2-40FF-BDA0-500CA3BD737B}"/>
              </a:ext>
            </a:extLst>
          </p:cNvPr>
          <p:cNvSpPr txBox="1"/>
          <p:nvPr/>
        </p:nvSpPr>
        <p:spPr>
          <a:xfrm>
            <a:off x="338600" y="5412638"/>
            <a:ext cx="2191147" cy="646331"/>
          </a:xfrm>
          <a:prstGeom prst="rect">
            <a:avLst/>
          </a:prstGeom>
          <a:noFill/>
        </p:spPr>
        <p:txBody>
          <a:bodyPr wrap="square" rtlCol="0">
            <a:spAutoFit/>
          </a:bodyPr>
          <a:lstStyle/>
          <a:p>
            <a:r>
              <a:rPr lang="en-US" altLang="zh-CN" b="1" dirty="0"/>
              <a:t>Top5(</a:t>
            </a:r>
            <a:r>
              <a:rPr lang="zh-CN" altLang="en-US" b="1" dirty="0"/>
              <a:t>货物类别最多</a:t>
            </a:r>
            <a:r>
              <a:rPr lang="en-US" altLang="zh-CN" dirty="0"/>
              <a:t>)</a:t>
            </a:r>
          </a:p>
          <a:p>
            <a:r>
              <a:rPr lang="en-US" altLang="zh-CN" dirty="0"/>
              <a:t>25, 12, 56, 38, 37</a:t>
            </a:r>
            <a:endParaRPr lang="zh-CN" altLang="en-US" dirty="0"/>
          </a:p>
        </p:txBody>
      </p:sp>
    </p:spTree>
    <p:extLst>
      <p:ext uri="{BB962C8B-B14F-4D97-AF65-F5344CB8AC3E}">
        <p14:creationId xmlns:p14="http://schemas.microsoft.com/office/powerpoint/2010/main" val="38582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1000"/>
                                        <p:tgtEl>
                                          <p:spTgt spid="12"/>
                                        </p:tgtEl>
                                      </p:cBhvr>
                                    </p:animEffect>
                                    <p:set>
                                      <p:cBhvr>
                                        <p:cTn id="12" dur="1" fill="hold">
                                          <p:stCondLst>
                                            <p:cond delay="999"/>
                                          </p:stCondLst>
                                        </p:cTn>
                                        <p:tgtEl>
                                          <p:spTgt spid="12"/>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nodeType="clickEffect">
                                  <p:stCondLst>
                                    <p:cond delay="0"/>
                                  </p:stCondLst>
                                  <p:childTnLst>
                                    <p:animEffect transition="out" filter="wipe(left)">
                                      <p:cBhvr>
                                        <p:cTn id="24" dur="1000"/>
                                        <p:tgtEl>
                                          <p:spTgt spid="15"/>
                                        </p:tgtEl>
                                      </p:cBhvr>
                                    </p:animEffect>
                                    <p:set>
                                      <p:cBhvr>
                                        <p:cTn id="25" dur="1" fill="hold">
                                          <p:stCondLst>
                                            <p:cond delay="999"/>
                                          </p:stCondLst>
                                        </p:cTn>
                                        <p:tgtEl>
                                          <p:spTgt spid="15"/>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1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6B8B28A-13F4-44A5-AC7B-6400E2F34741}"/>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11" name="椭圆 10">
            <a:extLst>
              <a:ext uri="{FF2B5EF4-FFF2-40B4-BE49-F238E27FC236}">
                <a16:creationId xmlns:a16="http://schemas.microsoft.com/office/drawing/2014/main" id="{773297CA-D5FD-4F3F-AD4C-12C80A333190}"/>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D05DC17B-0E1E-416E-BED9-CF63FF0B8132}"/>
              </a:ext>
            </a:extLst>
          </p:cNvPr>
          <p:cNvSpPr txBox="1"/>
          <p:nvPr/>
        </p:nvSpPr>
        <p:spPr>
          <a:xfrm>
            <a:off x="466712" y="940158"/>
            <a:ext cx="1509901" cy="461665"/>
          </a:xfrm>
          <a:prstGeom prst="rect">
            <a:avLst/>
          </a:prstGeom>
          <a:noFill/>
        </p:spPr>
        <p:txBody>
          <a:bodyPr wrap="square" rtlCol="0">
            <a:spAutoFit/>
          </a:bodyPr>
          <a:lstStyle/>
          <a:p>
            <a:r>
              <a:rPr lang="zh-CN" altLang="en-US" sz="2400" b="1" dirty="0"/>
              <a:t>其他探索</a:t>
            </a:r>
          </a:p>
        </p:txBody>
      </p:sp>
      <p:pic>
        <p:nvPicPr>
          <p:cNvPr id="8" name="图片 7">
            <a:extLst>
              <a:ext uri="{FF2B5EF4-FFF2-40B4-BE49-F238E27FC236}">
                <a16:creationId xmlns:a16="http://schemas.microsoft.com/office/drawing/2014/main" id="{08143ADF-0952-4A24-B3C9-954F9CB3BCE9}"/>
              </a:ext>
            </a:extLst>
          </p:cNvPr>
          <p:cNvPicPr>
            <a:picLocks noChangeAspect="1"/>
          </p:cNvPicPr>
          <p:nvPr/>
        </p:nvPicPr>
        <p:blipFill>
          <a:blip r:embed="rId3"/>
          <a:stretch>
            <a:fillRect/>
          </a:stretch>
        </p:blipFill>
        <p:spPr>
          <a:xfrm>
            <a:off x="2763690" y="60522"/>
            <a:ext cx="9428310" cy="6730017"/>
          </a:xfrm>
          <a:prstGeom prst="rect">
            <a:avLst/>
          </a:prstGeom>
        </p:spPr>
      </p:pic>
      <p:pic>
        <p:nvPicPr>
          <p:cNvPr id="3" name="图片 2">
            <a:extLst>
              <a:ext uri="{FF2B5EF4-FFF2-40B4-BE49-F238E27FC236}">
                <a16:creationId xmlns:a16="http://schemas.microsoft.com/office/drawing/2014/main" id="{4148E501-274B-4C30-8174-6D1BA8B5F1EE}"/>
              </a:ext>
            </a:extLst>
          </p:cNvPr>
          <p:cNvPicPr>
            <a:picLocks noChangeAspect="1"/>
          </p:cNvPicPr>
          <p:nvPr/>
        </p:nvPicPr>
        <p:blipFill>
          <a:blip r:embed="rId4"/>
          <a:stretch>
            <a:fillRect/>
          </a:stretch>
        </p:blipFill>
        <p:spPr>
          <a:xfrm>
            <a:off x="2763690" y="0"/>
            <a:ext cx="9478321" cy="6765715"/>
          </a:xfrm>
          <a:prstGeom prst="rect">
            <a:avLst/>
          </a:prstGeom>
        </p:spPr>
      </p:pic>
    </p:spTree>
    <p:extLst>
      <p:ext uri="{BB962C8B-B14F-4D97-AF65-F5344CB8AC3E}">
        <p14:creationId xmlns:p14="http://schemas.microsoft.com/office/powerpoint/2010/main" val="409427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6B8B28A-13F4-44A5-AC7B-6400E2F34741}"/>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11" name="椭圆 10">
            <a:extLst>
              <a:ext uri="{FF2B5EF4-FFF2-40B4-BE49-F238E27FC236}">
                <a16:creationId xmlns:a16="http://schemas.microsoft.com/office/drawing/2014/main" id="{773297CA-D5FD-4F3F-AD4C-12C80A333190}"/>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D05DC17B-0E1E-416E-BED9-CF63FF0B8132}"/>
              </a:ext>
            </a:extLst>
          </p:cNvPr>
          <p:cNvSpPr txBox="1"/>
          <p:nvPr/>
        </p:nvSpPr>
        <p:spPr>
          <a:xfrm>
            <a:off x="466712" y="940158"/>
            <a:ext cx="1509901" cy="461665"/>
          </a:xfrm>
          <a:prstGeom prst="rect">
            <a:avLst/>
          </a:prstGeom>
          <a:noFill/>
        </p:spPr>
        <p:txBody>
          <a:bodyPr wrap="square" rtlCol="0">
            <a:spAutoFit/>
          </a:bodyPr>
          <a:lstStyle/>
          <a:p>
            <a:r>
              <a:rPr lang="zh-CN" altLang="en-US" sz="2400" b="1" dirty="0"/>
              <a:t>其他探索</a:t>
            </a:r>
          </a:p>
        </p:txBody>
      </p:sp>
      <p:sp>
        <p:nvSpPr>
          <p:cNvPr id="6" name="文本框 5">
            <a:extLst>
              <a:ext uri="{FF2B5EF4-FFF2-40B4-BE49-F238E27FC236}">
                <a16:creationId xmlns:a16="http://schemas.microsoft.com/office/drawing/2014/main" id="{1F089C8F-8905-4993-9570-290F4EA548EE}"/>
              </a:ext>
            </a:extLst>
          </p:cNvPr>
          <p:cNvSpPr txBox="1"/>
          <p:nvPr/>
        </p:nvSpPr>
        <p:spPr>
          <a:xfrm>
            <a:off x="199083" y="2075881"/>
            <a:ext cx="2432605" cy="369332"/>
          </a:xfrm>
          <a:prstGeom prst="rect">
            <a:avLst/>
          </a:prstGeom>
          <a:noFill/>
        </p:spPr>
        <p:txBody>
          <a:bodyPr wrap="square" rtlCol="0">
            <a:spAutoFit/>
          </a:bodyPr>
          <a:lstStyle/>
          <a:p>
            <a:r>
              <a:rPr lang="en-US" altLang="zh-CN" dirty="0"/>
              <a:t>19</a:t>
            </a:r>
            <a:r>
              <a:rPr lang="zh-CN" altLang="en-US" dirty="0"/>
              <a:t>，</a:t>
            </a:r>
            <a:r>
              <a:rPr lang="en-US" altLang="zh-CN" dirty="0"/>
              <a:t>20</a:t>
            </a:r>
            <a:r>
              <a:rPr lang="zh-CN" altLang="en-US" dirty="0"/>
              <a:t>，</a:t>
            </a:r>
            <a:r>
              <a:rPr lang="en-US" altLang="zh-CN" dirty="0"/>
              <a:t>12</a:t>
            </a:r>
            <a:r>
              <a:rPr lang="zh-CN" altLang="en-US" dirty="0"/>
              <a:t>，</a:t>
            </a:r>
            <a:r>
              <a:rPr lang="en-US" altLang="zh-CN" dirty="0"/>
              <a:t>23</a:t>
            </a:r>
            <a:r>
              <a:rPr lang="zh-CN" altLang="en-US" dirty="0"/>
              <a:t>，</a:t>
            </a:r>
            <a:r>
              <a:rPr lang="en-US" altLang="zh-CN" dirty="0"/>
              <a:t>30</a:t>
            </a:r>
            <a:endParaRPr lang="zh-CN" altLang="en-US" dirty="0"/>
          </a:p>
        </p:txBody>
      </p:sp>
      <p:pic>
        <p:nvPicPr>
          <p:cNvPr id="9" name="图片 8">
            <a:extLst>
              <a:ext uri="{FF2B5EF4-FFF2-40B4-BE49-F238E27FC236}">
                <a16:creationId xmlns:a16="http://schemas.microsoft.com/office/drawing/2014/main" id="{930D99D6-6977-4961-9E95-AA8B9C872AED}"/>
              </a:ext>
            </a:extLst>
          </p:cNvPr>
          <p:cNvPicPr>
            <a:picLocks noChangeAspect="1"/>
          </p:cNvPicPr>
          <p:nvPr/>
        </p:nvPicPr>
        <p:blipFill>
          <a:blip r:embed="rId3"/>
          <a:stretch>
            <a:fillRect/>
          </a:stretch>
        </p:blipFill>
        <p:spPr>
          <a:xfrm>
            <a:off x="3246637" y="21837"/>
            <a:ext cx="8478651" cy="6793976"/>
          </a:xfrm>
          <a:prstGeom prst="rect">
            <a:avLst/>
          </a:prstGeom>
        </p:spPr>
      </p:pic>
    </p:spTree>
    <p:extLst>
      <p:ext uri="{BB962C8B-B14F-4D97-AF65-F5344CB8AC3E}">
        <p14:creationId xmlns:p14="http://schemas.microsoft.com/office/powerpoint/2010/main" val="409662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3580077" y="4190514"/>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5338621" y="4190514"/>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7162427" y="4190514"/>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22" name="文本框 21"/>
          <p:cNvSpPr txBox="1"/>
          <p:nvPr/>
        </p:nvSpPr>
        <p:spPr>
          <a:xfrm>
            <a:off x="3434776" y="3725757"/>
            <a:ext cx="1799447" cy="593752"/>
          </a:xfrm>
          <a:prstGeom prst="rect">
            <a:avLst/>
          </a:prstGeom>
          <a:noFill/>
        </p:spPr>
        <p:txBody>
          <a:bodyPr wrap="square" rtlCol="0">
            <a:spAutoFit/>
          </a:bodyPr>
          <a:lstStyle/>
          <a:p>
            <a:pPr algn="ctr" defTabSz="608965">
              <a:lnSpc>
                <a:spcPct val="130000"/>
              </a:lnSpc>
            </a:pPr>
            <a:r>
              <a:rPr lang="en-US" altLang="zh-CN" sz="2800" b="1" dirty="0">
                <a:latin typeface="+mj-lt"/>
                <a:ea typeface="微软雅黑" panose="020B0503020204020204" charset="-122"/>
              </a:rPr>
              <a:t>Overview</a:t>
            </a:r>
            <a:endParaRPr lang="zh-CN" altLang="en-US" sz="2800" b="1" dirty="0">
              <a:latin typeface="+mj-lt"/>
              <a:ea typeface="微软雅黑" panose="020B0503020204020204" charset="-122"/>
            </a:endParaRPr>
          </a:p>
        </p:txBody>
      </p:sp>
      <p:sp>
        <p:nvSpPr>
          <p:cNvPr id="23" name="文本框 22"/>
          <p:cNvSpPr txBox="1"/>
          <p:nvPr/>
        </p:nvSpPr>
        <p:spPr>
          <a:xfrm>
            <a:off x="5234224" y="3725757"/>
            <a:ext cx="1751798" cy="597087"/>
          </a:xfrm>
          <a:prstGeom prst="rect">
            <a:avLst/>
          </a:prstGeom>
          <a:noFill/>
        </p:spPr>
        <p:txBody>
          <a:bodyPr wrap="square" rtlCol="0">
            <a:spAutoFit/>
          </a:bodyPr>
          <a:lstStyle/>
          <a:p>
            <a:pPr algn="ctr" defTabSz="608965">
              <a:lnSpc>
                <a:spcPct val="130000"/>
              </a:lnSpc>
            </a:pPr>
            <a:r>
              <a:rPr lang="en-US" altLang="zh-CN" sz="2800" b="1" dirty="0">
                <a:latin typeface="+mj-lt"/>
                <a:ea typeface="微软雅黑" panose="020B0503020204020204" charset="-122"/>
              </a:rPr>
              <a:t>EDA</a:t>
            </a:r>
            <a:endParaRPr lang="zh-CN" altLang="en-US" sz="2800" b="1" dirty="0">
              <a:latin typeface="+mj-lt"/>
              <a:ea typeface="微软雅黑" panose="020B0503020204020204" charset="-122"/>
            </a:endParaRPr>
          </a:p>
        </p:txBody>
      </p:sp>
      <p:sp>
        <p:nvSpPr>
          <p:cNvPr id="24" name="文本框 23"/>
          <p:cNvSpPr txBox="1"/>
          <p:nvPr/>
        </p:nvSpPr>
        <p:spPr>
          <a:xfrm>
            <a:off x="7138068" y="3725757"/>
            <a:ext cx="1751798" cy="597087"/>
          </a:xfrm>
          <a:prstGeom prst="rect">
            <a:avLst/>
          </a:prstGeom>
          <a:noFill/>
        </p:spPr>
        <p:txBody>
          <a:bodyPr wrap="square" rtlCol="0">
            <a:spAutoFit/>
          </a:bodyPr>
          <a:lstStyle/>
          <a:p>
            <a:pPr algn="ctr" defTabSz="608965">
              <a:lnSpc>
                <a:spcPct val="130000"/>
              </a:lnSpc>
            </a:pPr>
            <a:r>
              <a:rPr lang="en-US" altLang="zh-CN" sz="2800" b="1" dirty="0">
                <a:latin typeface="+mj-lt"/>
                <a:ea typeface="微软雅黑" panose="020B0503020204020204" charset="-122"/>
              </a:rPr>
              <a:t>Model</a:t>
            </a:r>
            <a:endParaRPr lang="zh-CN" altLang="en-US" sz="2800" b="1" dirty="0">
              <a:latin typeface="+mj-lt"/>
              <a:ea typeface="微软雅黑" panose="020B0503020204020204" charset="-122"/>
            </a:endParaRPr>
          </a:p>
        </p:txBody>
      </p:sp>
      <p:sp>
        <p:nvSpPr>
          <p:cNvPr id="30" name="矩形 29"/>
          <p:cNvSpPr/>
          <p:nvPr/>
        </p:nvSpPr>
        <p:spPr>
          <a:xfrm>
            <a:off x="3515188" y="4665798"/>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5375738" y="4665798"/>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7236288" y="4665798"/>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2B0A38-8D70-444B-BE36-E3F60D4C0083}"/>
              </a:ext>
            </a:extLst>
          </p:cNvPr>
          <p:cNvSpPr txBox="1"/>
          <p:nvPr/>
        </p:nvSpPr>
        <p:spPr>
          <a:xfrm>
            <a:off x="4112653" y="2905780"/>
            <a:ext cx="1983347" cy="523220"/>
          </a:xfrm>
          <a:prstGeom prst="rect">
            <a:avLst/>
          </a:prstGeom>
          <a:noFill/>
        </p:spPr>
        <p:txBody>
          <a:bodyPr wrap="square" rtlCol="0">
            <a:spAutoFit/>
          </a:bodyPr>
          <a:lstStyle/>
          <a:p>
            <a:r>
              <a:rPr lang="zh-CN" altLang="en-US" sz="2800" b="1" dirty="0"/>
              <a:t>季节性分析</a:t>
            </a:r>
          </a:p>
        </p:txBody>
      </p:sp>
      <p:grpSp>
        <p:nvGrpSpPr>
          <p:cNvPr id="9" name="组合 8">
            <a:extLst>
              <a:ext uri="{FF2B5EF4-FFF2-40B4-BE49-F238E27FC236}">
                <a16:creationId xmlns:a16="http://schemas.microsoft.com/office/drawing/2014/main" id="{2348DEA8-D8A9-4187-A428-35415CE2FEBC}"/>
              </a:ext>
            </a:extLst>
          </p:cNvPr>
          <p:cNvGrpSpPr/>
          <p:nvPr/>
        </p:nvGrpSpPr>
        <p:grpSpPr>
          <a:xfrm>
            <a:off x="6735650" y="2272101"/>
            <a:ext cx="2975020" cy="1790578"/>
            <a:chOff x="6941712" y="953037"/>
            <a:chExt cx="2975020" cy="1790578"/>
          </a:xfrm>
        </p:grpSpPr>
        <p:sp>
          <p:nvSpPr>
            <p:cNvPr id="7" name="文本框 6">
              <a:extLst>
                <a:ext uri="{FF2B5EF4-FFF2-40B4-BE49-F238E27FC236}">
                  <a16:creationId xmlns:a16="http://schemas.microsoft.com/office/drawing/2014/main" id="{75F7BE95-3E60-48F4-A91E-66ABC81E08F3}"/>
                </a:ext>
              </a:extLst>
            </p:cNvPr>
            <p:cNvSpPr txBox="1"/>
            <p:nvPr/>
          </p:nvSpPr>
          <p:spPr>
            <a:xfrm>
              <a:off x="6941713" y="953037"/>
              <a:ext cx="2975019" cy="369332"/>
            </a:xfrm>
            <a:prstGeom prst="rect">
              <a:avLst/>
            </a:prstGeom>
            <a:noFill/>
          </p:spPr>
          <p:txBody>
            <a:bodyPr wrap="square" rtlCol="0">
              <a:spAutoFit/>
            </a:bodyPr>
            <a:lstStyle/>
            <a:p>
              <a:r>
                <a:rPr lang="zh-CN" altLang="en-US" dirty="0"/>
                <a:t>月度</a:t>
              </a:r>
            </a:p>
          </p:txBody>
        </p:sp>
        <p:sp>
          <p:nvSpPr>
            <p:cNvPr id="11" name="文本框 10">
              <a:extLst>
                <a:ext uri="{FF2B5EF4-FFF2-40B4-BE49-F238E27FC236}">
                  <a16:creationId xmlns:a16="http://schemas.microsoft.com/office/drawing/2014/main" id="{84B957B7-84D2-4FF7-BEE5-5DDDA5FFB85F}"/>
                </a:ext>
              </a:extLst>
            </p:cNvPr>
            <p:cNvSpPr txBox="1"/>
            <p:nvPr/>
          </p:nvSpPr>
          <p:spPr>
            <a:xfrm>
              <a:off x="6941713" y="1663660"/>
              <a:ext cx="2975019" cy="369332"/>
            </a:xfrm>
            <a:prstGeom prst="rect">
              <a:avLst/>
            </a:prstGeom>
            <a:noFill/>
          </p:spPr>
          <p:txBody>
            <a:bodyPr wrap="square" rtlCol="0">
              <a:spAutoFit/>
            </a:bodyPr>
            <a:lstStyle/>
            <a:p>
              <a:r>
                <a:rPr lang="zh-CN" altLang="en-US" dirty="0"/>
                <a:t>年度</a:t>
              </a:r>
            </a:p>
          </p:txBody>
        </p:sp>
        <p:sp>
          <p:nvSpPr>
            <p:cNvPr id="12" name="文本框 11">
              <a:extLst>
                <a:ext uri="{FF2B5EF4-FFF2-40B4-BE49-F238E27FC236}">
                  <a16:creationId xmlns:a16="http://schemas.microsoft.com/office/drawing/2014/main" id="{0C313878-D65D-4890-8B2D-1C96BB924256}"/>
                </a:ext>
              </a:extLst>
            </p:cNvPr>
            <p:cNvSpPr txBox="1"/>
            <p:nvPr/>
          </p:nvSpPr>
          <p:spPr>
            <a:xfrm>
              <a:off x="6941712" y="2374283"/>
              <a:ext cx="2975019" cy="369332"/>
            </a:xfrm>
            <a:prstGeom prst="rect">
              <a:avLst/>
            </a:prstGeom>
            <a:noFill/>
          </p:spPr>
          <p:txBody>
            <a:bodyPr wrap="square" rtlCol="0">
              <a:spAutoFit/>
            </a:bodyPr>
            <a:lstStyle/>
            <a:p>
              <a:r>
                <a:rPr lang="zh-CN" altLang="en-US" dirty="0"/>
                <a:t>周内</a:t>
              </a:r>
            </a:p>
          </p:txBody>
        </p:sp>
      </p:grpSp>
      <p:sp>
        <p:nvSpPr>
          <p:cNvPr id="13" name="矩形 12">
            <a:extLst>
              <a:ext uri="{FF2B5EF4-FFF2-40B4-BE49-F238E27FC236}">
                <a16:creationId xmlns:a16="http://schemas.microsoft.com/office/drawing/2014/main" id="{3FE467FD-6F8C-40F1-99A4-C31A98E9A225}"/>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14" name="椭圆 13">
            <a:extLst>
              <a:ext uri="{FF2B5EF4-FFF2-40B4-BE49-F238E27FC236}">
                <a16:creationId xmlns:a16="http://schemas.microsoft.com/office/drawing/2014/main" id="{4D6DB481-7C04-4709-8A7B-1E7E141FDAE0}"/>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208024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6DBFAB2-E310-4E30-BEEB-3AD0CA388CEE}"/>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9" name="椭圆 8">
            <a:extLst>
              <a:ext uri="{FF2B5EF4-FFF2-40B4-BE49-F238E27FC236}">
                <a16:creationId xmlns:a16="http://schemas.microsoft.com/office/drawing/2014/main" id="{B8CA31D2-DF45-47A0-A644-1B03684B54E1}"/>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文本框 4">
            <a:extLst>
              <a:ext uri="{FF2B5EF4-FFF2-40B4-BE49-F238E27FC236}">
                <a16:creationId xmlns:a16="http://schemas.microsoft.com/office/drawing/2014/main" id="{5AFCB976-4067-4F49-A336-E439AEAE7161}"/>
              </a:ext>
            </a:extLst>
          </p:cNvPr>
          <p:cNvSpPr txBox="1"/>
          <p:nvPr/>
        </p:nvSpPr>
        <p:spPr>
          <a:xfrm>
            <a:off x="535259" y="871137"/>
            <a:ext cx="751618" cy="369332"/>
          </a:xfrm>
          <a:prstGeom prst="rect">
            <a:avLst/>
          </a:prstGeom>
          <a:noFill/>
        </p:spPr>
        <p:txBody>
          <a:bodyPr wrap="square" rtlCol="0">
            <a:spAutoFit/>
          </a:bodyPr>
          <a:lstStyle/>
          <a:p>
            <a:r>
              <a:rPr lang="zh-CN" altLang="en-US" b="1" dirty="0"/>
              <a:t>月度</a:t>
            </a:r>
          </a:p>
        </p:txBody>
      </p:sp>
      <p:pic>
        <p:nvPicPr>
          <p:cNvPr id="14" name="图片 13">
            <a:extLst>
              <a:ext uri="{FF2B5EF4-FFF2-40B4-BE49-F238E27FC236}">
                <a16:creationId xmlns:a16="http://schemas.microsoft.com/office/drawing/2014/main" id="{064A67E0-856E-47C5-B4DE-D2773729BFA1}"/>
              </a:ext>
            </a:extLst>
          </p:cNvPr>
          <p:cNvPicPr>
            <a:picLocks noChangeAspect="1"/>
          </p:cNvPicPr>
          <p:nvPr/>
        </p:nvPicPr>
        <p:blipFill>
          <a:blip r:embed="rId3"/>
          <a:stretch>
            <a:fillRect/>
          </a:stretch>
        </p:blipFill>
        <p:spPr>
          <a:xfrm>
            <a:off x="2434477" y="228593"/>
            <a:ext cx="8110661" cy="6400813"/>
          </a:xfrm>
          <a:prstGeom prst="rect">
            <a:avLst/>
          </a:prstGeom>
        </p:spPr>
      </p:pic>
    </p:spTree>
    <p:extLst>
      <p:ext uri="{BB962C8B-B14F-4D97-AF65-F5344CB8AC3E}">
        <p14:creationId xmlns:p14="http://schemas.microsoft.com/office/powerpoint/2010/main" val="111381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6B8B28A-13F4-44A5-AC7B-6400E2F34741}"/>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11" name="椭圆 10">
            <a:extLst>
              <a:ext uri="{FF2B5EF4-FFF2-40B4-BE49-F238E27FC236}">
                <a16:creationId xmlns:a16="http://schemas.microsoft.com/office/drawing/2014/main" id="{773297CA-D5FD-4F3F-AD4C-12C80A333190}"/>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文本框 6">
            <a:extLst>
              <a:ext uri="{FF2B5EF4-FFF2-40B4-BE49-F238E27FC236}">
                <a16:creationId xmlns:a16="http://schemas.microsoft.com/office/drawing/2014/main" id="{EFD69B2A-0C42-4816-BF83-10858A69589E}"/>
              </a:ext>
            </a:extLst>
          </p:cNvPr>
          <p:cNvSpPr txBox="1"/>
          <p:nvPr/>
        </p:nvSpPr>
        <p:spPr>
          <a:xfrm>
            <a:off x="535259" y="871137"/>
            <a:ext cx="751618" cy="369332"/>
          </a:xfrm>
          <a:prstGeom prst="rect">
            <a:avLst/>
          </a:prstGeom>
          <a:noFill/>
        </p:spPr>
        <p:txBody>
          <a:bodyPr wrap="square" rtlCol="0">
            <a:spAutoFit/>
          </a:bodyPr>
          <a:lstStyle/>
          <a:p>
            <a:r>
              <a:rPr lang="zh-CN" altLang="en-US" b="1" dirty="0"/>
              <a:t>年度</a:t>
            </a:r>
          </a:p>
        </p:txBody>
      </p:sp>
      <p:pic>
        <p:nvPicPr>
          <p:cNvPr id="5" name="图片 4">
            <a:extLst>
              <a:ext uri="{FF2B5EF4-FFF2-40B4-BE49-F238E27FC236}">
                <a16:creationId xmlns:a16="http://schemas.microsoft.com/office/drawing/2014/main" id="{A3886AEA-A301-417E-AB11-2783B32A9955}"/>
              </a:ext>
            </a:extLst>
          </p:cNvPr>
          <p:cNvPicPr>
            <a:picLocks noChangeAspect="1"/>
          </p:cNvPicPr>
          <p:nvPr/>
        </p:nvPicPr>
        <p:blipFill>
          <a:blip r:embed="rId3"/>
          <a:stretch>
            <a:fillRect/>
          </a:stretch>
        </p:blipFill>
        <p:spPr>
          <a:xfrm>
            <a:off x="1777779" y="7427"/>
            <a:ext cx="6850573" cy="6850573"/>
          </a:xfrm>
          <a:prstGeom prst="rect">
            <a:avLst/>
          </a:prstGeom>
        </p:spPr>
      </p:pic>
    </p:spTree>
    <p:extLst>
      <p:ext uri="{BB962C8B-B14F-4D97-AF65-F5344CB8AC3E}">
        <p14:creationId xmlns:p14="http://schemas.microsoft.com/office/powerpoint/2010/main" val="78726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6B8B28A-13F4-44A5-AC7B-6400E2F34741}"/>
              </a:ext>
            </a:extLst>
          </p:cNvPr>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11" name="椭圆 10">
            <a:extLst>
              <a:ext uri="{FF2B5EF4-FFF2-40B4-BE49-F238E27FC236}">
                <a16:creationId xmlns:a16="http://schemas.microsoft.com/office/drawing/2014/main" id="{773297CA-D5FD-4F3F-AD4C-12C80A333190}"/>
              </a:ext>
            </a:extLst>
          </p:cNvPr>
          <p:cNvSpPr/>
          <p:nvPr/>
        </p:nvSpPr>
        <p:spPr>
          <a:xfrm>
            <a:off x="1646862" y="162722"/>
            <a:ext cx="130917" cy="1033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文本框 6">
            <a:extLst>
              <a:ext uri="{FF2B5EF4-FFF2-40B4-BE49-F238E27FC236}">
                <a16:creationId xmlns:a16="http://schemas.microsoft.com/office/drawing/2014/main" id="{C688E48F-C05A-4E42-BAC5-E4CAE7D9DA34}"/>
              </a:ext>
            </a:extLst>
          </p:cNvPr>
          <p:cNvSpPr txBox="1"/>
          <p:nvPr/>
        </p:nvSpPr>
        <p:spPr>
          <a:xfrm>
            <a:off x="535259" y="871137"/>
            <a:ext cx="751618" cy="369332"/>
          </a:xfrm>
          <a:prstGeom prst="rect">
            <a:avLst/>
          </a:prstGeom>
          <a:noFill/>
        </p:spPr>
        <p:txBody>
          <a:bodyPr wrap="square" rtlCol="0">
            <a:spAutoFit/>
          </a:bodyPr>
          <a:lstStyle/>
          <a:p>
            <a:r>
              <a:rPr lang="zh-CN" altLang="en-US" b="1" dirty="0"/>
              <a:t>周内</a:t>
            </a:r>
          </a:p>
        </p:txBody>
      </p:sp>
      <p:pic>
        <p:nvPicPr>
          <p:cNvPr id="5" name="图片 4">
            <a:extLst>
              <a:ext uri="{FF2B5EF4-FFF2-40B4-BE49-F238E27FC236}">
                <a16:creationId xmlns:a16="http://schemas.microsoft.com/office/drawing/2014/main" id="{71F39475-AFBB-43D2-892D-7E5972F839B5}"/>
              </a:ext>
            </a:extLst>
          </p:cNvPr>
          <p:cNvPicPr>
            <a:picLocks noChangeAspect="1"/>
          </p:cNvPicPr>
          <p:nvPr/>
        </p:nvPicPr>
        <p:blipFill>
          <a:blip r:embed="rId3"/>
          <a:stretch>
            <a:fillRect/>
          </a:stretch>
        </p:blipFill>
        <p:spPr>
          <a:xfrm>
            <a:off x="2059252" y="72483"/>
            <a:ext cx="6495592" cy="6495592"/>
          </a:xfrm>
          <a:prstGeom prst="rect">
            <a:avLst/>
          </a:prstGeom>
        </p:spPr>
      </p:pic>
      <p:pic>
        <p:nvPicPr>
          <p:cNvPr id="9" name="图片 8">
            <a:extLst>
              <a:ext uri="{FF2B5EF4-FFF2-40B4-BE49-F238E27FC236}">
                <a16:creationId xmlns:a16="http://schemas.microsoft.com/office/drawing/2014/main" id="{A16FB1C1-CE98-4D53-97E5-BAF6D0F8EAA6}"/>
              </a:ext>
            </a:extLst>
          </p:cNvPr>
          <p:cNvPicPr>
            <a:picLocks noChangeAspect="1"/>
          </p:cNvPicPr>
          <p:nvPr/>
        </p:nvPicPr>
        <p:blipFill>
          <a:blip r:embed="rId4"/>
          <a:stretch>
            <a:fillRect/>
          </a:stretch>
        </p:blipFill>
        <p:spPr>
          <a:xfrm>
            <a:off x="9327219" y="2202361"/>
            <a:ext cx="2635412" cy="2635412"/>
          </a:xfrm>
          <a:prstGeom prst="rect">
            <a:avLst/>
          </a:prstGeom>
        </p:spPr>
      </p:pic>
    </p:spTree>
    <p:extLst>
      <p:ext uri="{BB962C8B-B14F-4D97-AF65-F5344CB8AC3E}">
        <p14:creationId xmlns:p14="http://schemas.microsoft.com/office/powerpoint/2010/main" val="351936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en-US" altLang="zh-CN" sz="6000" dirty="0">
                <a:latin typeface="+mj-lt"/>
                <a:ea typeface="微软雅黑" panose="020B0503020204020204" charset="-122"/>
              </a:rPr>
              <a:t>Model</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088217" y="2994480"/>
            <a:ext cx="1419778" cy="400110"/>
          </a:xfrm>
          <a:prstGeom prst="rect">
            <a:avLst/>
          </a:prstGeom>
        </p:spPr>
        <p:txBody>
          <a:bodyPr wrap="square">
            <a:spAutoFit/>
          </a:bodyPr>
          <a:lstStyle/>
          <a:p>
            <a:r>
              <a:rPr lang="zh-CN" altLang="en-US" sz="2000" b="1" dirty="0"/>
              <a:t>模型部分</a:t>
            </a:r>
          </a:p>
        </p:txBody>
      </p:sp>
      <p:grpSp>
        <p:nvGrpSpPr>
          <p:cNvPr id="14" name="组合 13"/>
          <p:cNvGrpSpPr/>
          <p:nvPr/>
        </p:nvGrpSpPr>
        <p:grpSpPr>
          <a:xfrm>
            <a:off x="4912707" y="2919104"/>
            <a:ext cx="1549014"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grpSp>
      <p:sp>
        <p:nvSpPr>
          <p:cNvPr id="22" name="矩形 21">
            <a:extLst>
              <a:ext uri="{FF2B5EF4-FFF2-40B4-BE49-F238E27FC236}">
                <a16:creationId xmlns:a16="http://schemas.microsoft.com/office/drawing/2014/main" id="{11518B41-C0F5-497A-9D95-1CE78C7B8BD4}"/>
              </a:ext>
            </a:extLst>
          </p:cNvPr>
          <p:cNvSpPr/>
          <p:nvPr/>
        </p:nvSpPr>
        <p:spPr>
          <a:xfrm>
            <a:off x="0" y="60523"/>
            <a:ext cx="1823191" cy="307777"/>
          </a:xfrm>
          <a:prstGeom prst="rect">
            <a:avLst/>
          </a:prstGeom>
        </p:spPr>
        <p:txBody>
          <a:bodyPr wrap="none">
            <a:spAutoFit/>
          </a:bodyPr>
          <a:lstStyle/>
          <a:p>
            <a:r>
              <a:rPr lang="en-US" altLang="zh-CN" sz="1400" b="1" dirty="0"/>
              <a:t>PART THREE Model</a:t>
            </a:r>
            <a:endParaRPr lang="zh-CN" altLang="en-US" sz="1400" b="1" dirty="0"/>
          </a:p>
        </p:txBody>
      </p:sp>
      <p:sp>
        <p:nvSpPr>
          <p:cNvPr id="23" name="椭圆 22">
            <a:extLst>
              <a:ext uri="{FF2B5EF4-FFF2-40B4-BE49-F238E27FC236}">
                <a16:creationId xmlns:a16="http://schemas.microsoft.com/office/drawing/2014/main" id="{73A00CC9-D1E7-465F-9A17-FB5F54F82893}"/>
              </a:ext>
            </a:extLst>
          </p:cNvPr>
          <p:cNvSpPr/>
          <p:nvPr/>
        </p:nvSpPr>
        <p:spPr>
          <a:xfrm>
            <a:off x="1872885" y="167151"/>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0DAE05D8-7216-429E-BD1D-7D6DA047928B}"/>
              </a:ext>
            </a:extLst>
          </p:cNvPr>
          <p:cNvSpPr txBox="1"/>
          <p:nvPr/>
        </p:nvSpPr>
        <p:spPr>
          <a:xfrm>
            <a:off x="7656977" y="2057777"/>
            <a:ext cx="2524085" cy="400110"/>
          </a:xfrm>
          <a:prstGeom prst="rect">
            <a:avLst/>
          </a:prstGeom>
          <a:noFill/>
        </p:spPr>
        <p:txBody>
          <a:bodyPr wrap="square" rtlCol="0">
            <a:spAutoFit/>
          </a:bodyPr>
          <a:lstStyle/>
          <a:p>
            <a:r>
              <a:rPr lang="zh-CN" altLang="en-US" sz="2000" dirty="0"/>
              <a:t>模型建立</a:t>
            </a:r>
          </a:p>
        </p:txBody>
      </p:sp>
      <p:sp>
        <p:nvSpPr>
          <p:cNvPr id="5" name="文本框 4">
            <a:extLst>
              <a:ext uri="{FF2B5EF4-FFF2-40B4-BE49-F238E27FC236}">
                <a16:creationId xmlns:a16="http://schemas.microsoft.com/office/drawing/2014/main" id="{9C1B5A76-CBCE-43BE-B1FF-2F843375B13F}"/>
              </a:ext>
            </a:extLst>
          </p:cNvPr>
          <p:cNvSpPr txBox="1"/>
          <p:nvPr/>
        </p:nvSpPr>
        <p:spPr>
          <a:xfrm>
            <a:off x="7652874" y="2970389"/>
            <a:ext cx="2471720" cy="400110"/>
          </a:xfrm>
          <a:prstGeom prst="rect">
            <a:avLst/>
          </a:prstGeom>
          <a:noFill/>
        </p:spPr>
        <p:txBody>
          <a:bodyPr wrap="square" rtlCol="0">
            <a:spAutoFit/>
          </a:bodyPr>
          <a:lstStyle/>
          <a:p>
            <a:r>
              <a:rPr lang="zh-CN" altLang="en-US" sz="2000" dirty="0"/>
              <a:t>模型比较与选择</a:t>
            </a:r>
          </a:p>
        </p:txBody>
      </p:sp>
      <p:sp>
        <p:nvSpPr>
          <p:cNvPr id="6" name="文本框 5">
            <a:extLst>
              <a:ext uri="{FF2B5EF4-FFF2-40B4-BE49-F238E27FC236}">
                <a16:creationId xmlns:a16="http://schemas.microsoft.com/office/drawing/2014/main" id="{9FB950E0-9911-4089-99DF-1C381AD47C14}"/>
              </a:ext>
            </a:extLst>
          </p:cNvPr>
          <p:cNvSpPr txBox="1"/>
          <p:nvPr/>
        </p:nvSpPr>
        <p:spPr>
          <a:xfrm>
            <a:off x="7656977" y="3914834"/>
            <a:ext cx="1830892" cy="400110"/>
          </a:xfrm>
          <a:prstGeom prst="rect">
            <a:avLst/>
          </a:prstGeom>
          <a:noFill/>
        </p:spPr>
        <p:txBody>
          <a:bodyPr wrap="square" rtlCol="0">
            <a:spAutoFit/>
          </a:bodyPr>
          <a:lstStyle/>
          <a:p>
            <a:r>
              <a:rPr lang="zh-CN" altLang="en-US" sz="2000" dirty="0"/>
              <a:t>预测结果</a:t>
            </a:r>
          </a:p>
        </p:txBody>
      </p:sp>
      <p:cxnSp>
        <p:nvCxnSpPr>
          <p:cNvPr id="10" name="连接符: 肘形 9">
            <a:extLst>
              <a:ext uri="{FF2B5EF4-FFF2-40B4-BE49-F238E27FC236}">
                <a16:creationId xmlns:a16="http://schemas.microsoft.com/office/drawing/2014/main" id="{539AD5DE-F013-4E27-88BB-98F0B5E8E416}"/>
              </a:ext>
            </a:extLst>
          </p:cNvPr>
          <p:cNvCxnSpPr>
            <a:cxnSpLocks/>
            <a:stCxn id="15" idx="3"/>
            <a:endCxn id="4" idx="1"/>
          </p:cNvCxnSpPr>
          <p:nvPr/>
        </p:nvCxnSpPr>
        <p:spPr>
          <a:xfrm flipV="1">
            <a:off x="6448183" y="2335377"/>
            <a:ext cx="1208794" cy="843769"/>
          </a:xfrm>
          <a:prstGeom prst="bentConnector3">
            <a:avLst/>
          </a:prstGeom>
        </p:spPr>
        <p:style>
          <a:lnRef idx="1">
            <a:schemeClr val="dk1"/>
          </a:lnRef>
          <a:fillRef idx="0">
            <a:schemeClr val="dk1"/>
          </a:fillRef>
          <a:effectRef idx="0">
            <a:schemeClr val="dk1"/>
          </a:effectRef>
          <a:fontRef idx="minor">
            <a:schemeClr val="tx1"/>
          </a:fontRef>
        </p:style>
      </p:cxnSp>
      <p:cxnSp>
        <p:nvCxnSpPr>
          <p:cNvPr id="26" name="连接符: 肘形 25">
            <a:extLst>
              <a:ext uri="{FF2B5EF4-FFF2-40B4-BE49-F238E27FC236}">
                <a16:creationId xmlns:a16="http://schemas.microsoft.com/office/drawing/2014/main" id="{0ECAE3AD-74D3-451B-B0EA-AC208F3F2DAD}"/>
              </a:ext>
            </a:extLst>
          </p:cNvPr>
          <p:cNvCxnSpPr>
            <a:cxnSpLocks/>
            <a:stCxn id="15" idx="3"/>
            <a:endCxn id="6" idx="1"/>
          </p:cNvCxnSpPr>
          <p:nvPr/>
        </p:nvCxnSpPr>
        <p:spPr>
          <a:xfrm>
            <a:off x="6448183" y="3179146"/>
            <a:ext cx="1208794" cy="935743"/>
          </a:xfrm>
          <a:prstGeom prst="bentConnector3">
            <a:avLst/>
          </a:prstGeom>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FA1BB58C-0B4D-467F-85D5-DF238E66D164}"/>
              </a:ext>
            </a:extLst>
          </p:cNvPr>
          <p:cNvCxnSpPr>
            <a:cxnSpLocks/>
            <a:stCxn id="15" idx="3"/>
            <a:endCxn id="5" idx="1"/>
          </p:cNvCxnSpPr>
          <p:nvPr/>
        </p:nvCxnSpPr>
        <p:spPr>
          <a:xfrm flipV="1">
            <a:off x="6448183" y="3170444"/>
            <a:ext cx="1204691" cy="8702"/>
          </a:xfrm>
          <a:prstGeom prst="bentConnector3">
            <a:avLst/>
          </a:prstGeom>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8024A7D8-5BD7-40CB-AC8B-56AD7E99C4B6}"/>
              </a:ext>
            </a:extLst>
          </p:cNvPr>
          <p:cNvSpPr txBox="1"/>
          <p:nvPr/>
        </p:nvSpPr>
        <p:spPr>
          <a:xfrm>
            <a:off x="9132849" y="1708813"/>
            <a:ext cx="1048213" cy="369332"/>
          </a:xfrm>
          <a:prstGeom prst="rect">
            <a:avLst/>
          </a:prstGeom>
          <a:noFill/>
        </p:spPr>
        <p:txBody>
          <a:bodyPr wrap="square" rtlCol="0">
            <a:spAutoFit/>
          </a:bodyPr>
          <a:lstStyle/>
          <a:p>
            <a:r>
              <a:rPr lang="en-US" altLang="zh-CN" dirty="0" err="1"/>
              <a:t>xgboost</a:t>
            </a:r>
            <a:endParaRPr lang="zh-CN" altLang="en-US" dirty="0"/>
          </a:p>
        </p:txBody>
      </p:sp>
      <p:sp>
        <p:nvSpPr>
          <p:cNvPr id="42" name="文本框 41">
            <a:extLst>
              <a:ext uri="{FF2B5EF4-FFF2-40B4-BE49-F238E27FC236}">
                <a16:creationId xmlns:a16="http://schemas.microsoft.com/office/drawing/2014/main" id="{5070BFEB-7677-4EB9-AA03-B0474A32E4B5}"/>
              </a:ext>
            </a:extLst>
          </p:cNvPr>
          <p:cNvSpPr txBox="1"/>
          <p:nvPr/>
        </p:nvSpPr>
        <p:spPr>
          <a:xfrm>
            <a:off x="9132848" y="2335377"/>
            <a:ext cx="1405053" cy="369332"/>
          </a:xfrm>
          <a:prstGeom prst="rect">
            <a:avLst/>
          </a:prstGeom>
          <a:noFill/>
        </p:spPr>
        <p:txBody>
          <a:bodyPr wrap="square" rtlCol="0">
            <a:spAutoFit/>
          </a:bodyPr>
          <a:lstStyle/>
          <a:p>
            <a:r>
              <a:rPr lang="en-US" altLang="zh-CN" dirty="0"/>
              <a:t>time series</a:t>
            </a:r>
            <a:endParaRPr lang="zh-CN" altLang="en-US" dirty="0"/>
          </a:p>
        </p:txBody>
      </p:sp>
      <p:cxnSp>
        <p:nvCxnSpPr>
          <p:cNvPr id="44" name="连接符: 肘形 43">
            <a:extLst>
              <a:ext uri="{FF2B5EF4-FFF2-40B4-BE49-F238E27FC236}">
                <a16:creationId xmlns:a16="http://schemas.microsoft.com/office/drawing/2014/main" id="{D0FA1BD7-034F-40F1-9D39-03EB227D281D}"/>
              </a:ext>
            </a:extLst>
          </p:cNvPr>
          <p:cNvCxnSpPr>
            <a:endCxn id="41" idx="1"/>
          </p:cNvCxnSpPr>
          <p:nvPr/>
        </p:nvCxnSpPr>
        <p:spPr>
          <a:xfrm rot="5400000" flipH="1" flipV="1">
            <a:off x="8843758" y="1968741"/>
            <a:ext cx="364353" cy="213830"/>
          </a:xfrm>
          <a:prstGeom prst="bentConnector2">
            <a:avLst/>
          </a:prstGeom>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7B274054-F12E-4631-B7EF-D0030F13120D}"/>
              </a:ext>
            </a:extLst>
          </p:cNvPr>
          <p:cNvCxnSpPr>
            <a:endCxn id="42" idx="1"/>
          </p:cNvCxnSpPr>
          <p:nvPr/>
        </p:nvCxnSpPr>
        <p:spPr>
          <a:xfrm rot="16200000" flipH="1">
            <a:off x="8899993" y="2287188"/>
            <a:ext cx="251880" cy="213829"/>
          </a:xfrm>
          <a:prstGeom prst="bentConnector2">
            <a:avLst/>
          </a:prstGeom>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2A0415BD-BE5C-4C92-8C45-BF81D8F495DD}"/>
              </a:ext>
            </a:extLst>
          </p:cNvPr>
          <p:cNvSpPr txBox="1"/>
          <p:nvPr/>
        </p:nvSpPr>
        <p:spPr>
          <a:xfrm>
            <a:off x="10013794" y="2761300"/>
            <a:ext cx="880946" cy="369332"/>
          </a:xfrm>
          <a:prstGeom prst="rect">
            <a:avLst/>
          </a:prstGeom>
          <a:noFill/>
        </p:spPr>
        <p:txBody>
          <a:bodyPr wrap="square" rtlCol="0">
            <a:spAutoFit/>
          </a:bodyPr>
          <a:lstStyle/>
          <a:p>
            <a:r>
              <a:rPr lang="en-US" altLang="zh-CN" dirty="0"/>
              <a:t>RMSE</a:t>
            </a:r>
            <a:endParaRPr lang="zh-CN" altLang="en-US" dirty="0"/>
          </a:p>
        </p:txBody>
      </p:sp>
      <p:sp>
        <p:nvSpPr>
          <p:cNvPr id="48" name="文本框 47">
            <a:extLst>
              <a:ext uri="{FF2B5EF4-FFF2-40B4-BE49-F238E27FC236}">
                <a16:creationId xmlns:a16="http://schemas.microsoft.com/office/drawing/2014/main" id="{4376554F-51F4-4BDF-B90B-AD3B07FE969D}"/>
              </a:ext>
            </a:extLst>
          </p:cNvPr>
          <p:cNvSpPr txBox="1"/>
          <p:nvPr/>
        </p:nvSpPr>
        <p:spPr>
          <a:xfrm>
            <a:off x="10013794" y="3374544"/>
            <a:ext cx="880946" cy="369332"/>
          </a:xfrm>
          <a:prstGeom prst="rect">
            <a:avLst/>
          </a:prstGeom>
          <a:noFill/>
        </p:spPr>
        <p:txBody>
          <a:bodyPr wrap="square" rtlCol="0">
            <a:spAutoFit/>
          </a:bodyPr>
          <a:lstStyle/>
          <a:p>
            <a:r>
              <a:rPr lang="en-US" altLang="zh-CN" dirty="0"/>
              <a:t>R^2</a:t>
            </a:r>
            <a:endParaRPr lang="zh-CN" altLang="en-US" dirty="0"/>
          </a:p>
        </p:txBody>
      </p:sp>
      <p:cxnSp>
        <p:nvCxnSpPr>
          <p:cNvPr id="53" name="连接符: 肘形 52">
            <a:extLst>
              <a:ext uri="{FF2B5EF4-FFF2-40B4-BE49-F238E27FC236}">
                <a16:creationId xmlns:a16="http://schemas.microsoft.com/office/drawing/2014/main" id="{54D3953A-4BC9-4637-BEDC-A899AE3F94B2}"/>
              </a:ext>
            </a:extLst>
          </p:cNvPr>
          <p:cNvCxnSpPr/>
          <p:nvPr/>
        </p:nvCxnSpPr>
        <p:spPr>
          <a:xfrm rot="5400000" flipH="1" flipV="1">
            <a:off x="9636869" y="3017358"/>
            <a:ext cx="364353" cy="213830"/>
          </a:xfrm>
          <a:prstGeom prst="bentConnector2">
            <a:avLst/>
          </a:prstGeom>
        </p:spPr>
        <p:style>
          <a:lnRef idx="1">
            <a:schemeClr val="dk1"/>
          </a:lnRef>
          <a:fillRef idx="0">
            <a:schemeClr val="dk1"/>
          </a:fillRef>
          <a:effectRef idx="0">
            <a:schemeClr val="dk1"/>
          </a:effectRef>
          <a:fontRef idx="minor">
            <a:schemeClr val="tx1"/>
          </a:fontRef>
        </p:style>
      </p:cxnSp>
      <p:cxnSp>
        <p:nvCxnSpPr>
          <p:cNvPr id="54" name="连接符: 肘形 53">
            <a:extLst>
              <a:ext uri="{FF2B5EF4-FFF2-40B4-BE49-F238E27FC236}">
                <a16:creationId xmlns:a16="http://schemas.microsoft.com/office/drawing/2014/main" id="{643CB948-C615-43A6-9A1F-54062F945FD7}"/>
              </a:ext>
            </a:extLst>
          </p:cNvPr>
          <p:cNvCxnSpPr/>
          <p:nvPr/>
        </p:nvCxnSpPr>
        <p:spPr>
          <a:xfrm rot="16200000" flipH="1">
            <a:off x="9693104" y="3335805"/>
            <a:ext cx="251880" cy="213829"/>
          </a:xfrm>
          <a:prstGeom prst="bentConnector2">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left)">
                                      <p:cBhvr>
                                        <p:cTn id="33" dur="500"/>
                                        <p:tgtEl>
                                          <p:spTgt spid="4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par>
                                <p:cTn id="37" presetID="22" presetClass="entr" presetSubtype="8"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par>
                                <p:cTn id="40" presetID="22" presetClass="entr" presetSubtype="8"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left)">
                                      <p:cBhvr>
                                        <p:cTn id="50" dur="500"/>
                                        <p:tgtEl>
                                          <p:spTgt spid="48"/>
                                        </p:tgtEl>
                                      </p:cBhvr>
                                    </p:animEffect>
                                  </p:childTnLst>
                                </p:cTn>
                              </p:par>
                              <p:par>
                                <p:cTn id="51" presetID="22" presetClass="entr" presetSubtype="8"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wipe(left)">
                                      <p:cBhvr>
                                        <p:cTn id="53" dur="500"/>
                                        <p:tgtEl>
                                          <p:spTgt spid="53"/>
                                        </p:tgtEl>
                                      </p:cBhvr>
                                    </p:animEffect>
                                  </p:childTnLst>
                                </p:cTn>
                              </p:par>
                              <p:par>
                                <p:cTn id="54" presetID="22" presetClass="entr" presetSubtype="8" fill="hold"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left)">
                                      <p:cBhvr>
                                        <p:cTn id="5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5" grpId="0"/>
      <p:bldP spid="6" grpId="0"/>
      <p:bldP spid="41" grpId="0"/>
      <p:bldP spid="42" grpId="0"/>
      <p:bldP spid="47" grpId="0"/>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3305" y="985272"/>
            <a:ext cx="1107996" cy="369332"/>
          </a:xfrm>
          <a:prstGeom prst="rect">
            <a:avLst/>
          </a:prstGeom>
        </p:spPr>
        <p:txBody>
          <a:bodyPr wrap="none">
            <a:spAutoFit/>
          </a:bodyPr>
          <a:lstStyle/>
          <a:p>
            <a:r>
              <a:rPr lang="zh-CN" altLang="en-US" b="1" dirty="0"/>
              <a:t>模型建立</a:t>
            </a:r>
          </a:p>
        </p:txBody>
      </p:sp>
      <p:grpSp>
        <p:nvGrpSpPr>
          <p:cNvPr id="7" name="组合 6"/>
          <p:cNvGrpSpPr/>
          <p:nvPr/>
        </p:nvGrpSpPr>
        <p:grpSpPr>
          <a:xfrm>
            <a:off x="933528" y="898396"/>
            <a:ext cx="1190076"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矩形 13">
            <a:extLst>
              <a:ext uri="{FF2B5EF4-FFF2-40B4-BE49-F238E27FC236}">
                <a16:creationId xmlns:a16="http://schemas.microsoft.com/office/drawing/2014/main" id="{BAF59ABE-B727-45C3-87F2-FB0AD7AAA4E2}"/>
              </a:ext>
            </a:extLst>
          </p:cNvPr>
          <p:cNvSpPr/>
          <p:nvPr/>
        </p:nvSpPr>
        <p:spPr>
          <a:xfrm>
            <a:off x="0" y="60523"/>
            <a:ext cx="1823191" cy="307777"/>
          </a:xfrm>
          <a:prstGeom prst="rect">
            <a:avLst/>
          </a:prstGeom>
        </p:spPr>
        <p:txBody>
          <a:bodyPr wrap="none">
            <a:spAutoFit/>
          </a:bodyPr>
          <a:lstStyle/>
          <a:p>
            <a:r>
              <a:rPr lang="en-US" altLang="zh-CN" sz="1400" b="1" dirty="0"/>
              <a:t>PART THREE Model</a:t>
            </a:r>
            <a:endParaRPr lang="zh-CN" altLang="en-US" sz="1400" b="1" dirty="0"/>
          </a:p>
        </p:txBody>
      </p:sp>
      <p:sp>
        <p:nvSpPr>
          <p:cNvPr id="17" name="椭圆 16">
            <a:extLst>
              <a:ext uri="{FF2B5EF4-FFF2-40B4-BE49-F238E27FC236}">
                <a16:creationId xmlns:a16="http://schemas.microsoft.com/office/drawing/2014/main" id="{227D2146-09FD-4A03-B077-26E2252A5A27}"/>
              </a:ext>
            </a:extLst>
          </p:cNvPr>
          <p:cNvSpPr/>
          <p:nvPr/>
        </p:nvSpPr>
        <p:spPr>
          <a:xfrm>
            <a:off x="1872885" y="167151"/>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66FFBB29-ED11-4960-90E2-3F394F2938EE}"/>
              </a:ext>
            </a:extLst>
          </p:cNvPr>
          <p:cNvSpPr txBox="1"/>
          <p:nvPr/>
        </p:nvSpPr>
        <p:spPr>
          <a:xfrm>
            <a:off x="933528" y="2465055"/>
            <a:ext cx="1969793" cy="369332"/>
          </a:xfrm>
          <a:prstGeom prst="rect">
            <a:avLst/>
          </a:prstGeom>
          <a:noFill/>
        </p:spPr>
        <p:txBody>
          <a:bodyPr wrap="square" rtlCol="0">
            <a:spAutoFit/>
          </a:bodyPr>
          <a:lstStyle/>
          <a:p>
            <a:r>
              <a:rPr lang="en-US" altLang="zh-CN" dirty="0" err="1"/>
              <a:t>xgboost</a:t>
            </a:r>
            <a:r>
              <a:rPr lang="zh-CN" altLang="en-US" dirty="0"/>
              <a:t>回归模型</a:t>
            </a:r>
          </a:p>
        </p:txBody>
      </p:sp>
      <p:sp>
        <p:nvSpPr>
          <p:cNvPr id="13" name="文本框 12">
            <a:extLst>
              <a:ext uri="{FF2B5EF4-FFF2-40B4-BE49-F238E27FC236}">
                <a16:creationId xmlns:a16="http://schemas.microsoft.com/office/drawing/2014/main" id="{87BB868C-30F4-46C3-A67D-8BDA2076198F}"/>
              </a:ext>
            </a:extLst>
          </p:cNvPr>
          <p:cNvSpPr txBox="1"/>
          <p:nvPr/>
        </p:nvSpPr>
        <p:spPr>
          <a:xfrm>
            <a:off x="3278038" y="1948576"/>
            <a:ext cx="2156603" cy="369332"/>
          </a:xfrm>
          <a:prstGeom prst="rect">
            <a:avLst/>
          </a:prstGeom>
          <a:noFill/>
        </p:spPr>
        <p:txBody>
          <a:bodyPr wrap="square" rtlCol="0">
            <a:spAutoFit/>
          </a:bodyPr>
          <a:lstStyle/>
          <a:p>
            <a:r>
              <a:rPr lang="zh-CN" altLang="en-US" dirty="0"/>
              <a:t>特征工程建立特征</a:t>
            </a:r>
          </a:p>
        </p:txBody>
      </p:sp>
      <p:sp>
        <p:nvSpPr>
          <p:cNvPr id="18" name="文本框 17">
            <a:extLst>
              <a:ext uri="{FF2B5EF4-FFF2-40B4-BE49-F238E27FC236}">
                <a16:creationId xmlns:a16="http://schemas.microsoft.com/office/drawing/2014/main" id="{2D89C4E7-6436-43BD-8C06-80BF44A1B9A6}"/>
              </a:ext>
            </a:extLst>
          </p:cNvPr>
          <p:cNvSpPr txBox="1"/>
          <p:nvPr/>
        </p:nvSpPr>
        <p:spPr>
          <a:xfrm>
            <a:off x="3278038" y="2840304"/>
            <a:ext cx="2587924" cy="646331"/>
          </a:xfrm>
          <a:prstGeom prst="rect">
            <a:avLst/>
          </a:prstGeom>
          <a:noFill/>
        </p:spPr>
        <p:txBody>
          <a:bodyPr wrap="square" rtlCol="0">
            <a:spAutoFit/>
          </a:bodyPr>
          <a:lstStyle/>
          <a:p>
            <a:r>
              <a:rPr lang="zh-CN" altLang="en-US" dirty="0"/>
              <a:t>利用训练数据训练模型，验证数据进行验证</a:t>
            </a:r>
          </a:p>
        </p:txBody>
      </p:sp>
      <p:sp>
        <p:nvSpPr>
          <p:cNvPr id="19" name="文本框 18">
            <a:extLst>
              <a:ext uri="{FF2B5EF4-FFF2-40B4-BE49-F238E27FC236}">
                <a16:creationId xmlns:a16="http://schemas.microsoft.com/office/drawing/2014/main" id="{A4378EAA-30D5-4110-B70A-7E983E023A0B}"/>
              </a:ext>
            </a:extLst>
          </p:cNvPr>
          <p:cNvSpPr txBox="1"/>
          <p:nvPr/>
        </p:nvSpPr>
        <p:spPr>
          <a:xfrm>
            <a:off x="993305" y="4468483"/>
            <a:ext cx="1907927" cy="369332"/>
          </a:xfrm>
          <a:prstGeom prst="rect">
            <a:avLst/>
          </a:prstGeom>
          <a:noFill/>
        </p:spPr>
        <p:txBody>
          <a:bodyPr wrap="square" rtlCol="0">
            <a:spAutoFit/>
          </a:bodyPr>
          <a:lstStyle/>
          <a:p>
            <a:pPr algn="ctr"/>
            <a:r>
              <a:rPr lang="zh-CN" altLang="en-US" dirty="0"/>
              <a:t>时间序列模型</a:t>
            </a:r>
          </a:p>
        </p:txBody>
      </p:sp>
      <p:sp>
        <p:nvSpPr>
          <p:cNvPr id="20" name="文本框 19">
            <a:extLst>
              <a:ext uri="{FF2B5EF4-FFF2-40B4-BE49-F238E27FC236}">
                <a16:creationId xmlns:a16="http://schemas.microsoft.com/office/drawing/2014/main" id="{3FC3839C-3AD2-489F-A911-32EC06810764}"/>
              </a:ext>
            </a:extLst>
          </p:cNvPr>
          <p:cNvSpPr txBox="1"/>
          <p:nvPr/>
        </p:nvSpPr>
        <p:spPr>
          <a:xfrm>
            <a:off x="3278038" y="3899549"/>
            <a:ext cx="2587924" cy="369332"/>
          </a:xfrm>
          <a:prstGeom prst="rect">
            <a:avLst/>
          </a:prstGeom>
          <a:noFill/>
        </p:spPr>
        <p:txBody>
          <a:bodyPr wrap="square" rtlCol="0">
            <a:spAutoFit/>
          </a:bodyPr>
          <a:lstStyle/>
          <a:p>
            <a:r>
              <a:rPr lang="zh-CN" altLang="en-US" dirty="0"/>
              <a:t>分层时间序列模型</a:t>
            </a:r>
          </a:p>
        </p:txBody>
      </p:sp>
      <p:grpSp>
        <p:nvGrpSpPr>
          <p:cNvPr id="125" name="组合 124">
            <a:extLst>
              <a:ext uri="{FF2B5EF4-FFF2-40B4-BE49-F238E27FC236}">
                <a16:creationId xmlns:a16="http://schemas.microsoft.com/office/drawing/2014/main" id="{4FB0B597-915C-405C-BD4B-C7B08558D829}"/>
              </a:ext>
            </a:extLst>
          </p:cNvPr>
          <p:cNvGrpSpPr/>
          <p:nvPr/>
        </p:nvGrpSpPr>
        <p:grpSpPr>
          <a:xfrm>
            <a:off x="14823" y="1006238"/>
            <a:ext cx="12177177" cy="4048636"/>
            <a:chOff x="-8587" y="2694565"/>
            <a:chExt cx="12177177" cy="4048636"/>
          </a:xfrm>
        </p:grpSpPr>
        <p:grpSp>
          <p:nvGrpSpPr>
            <p:cNvPr id="24" name="组合 23">
              <a:extLst>
                <a:ext uri="{FF2B5EF4-FFF2-40B4-BE49-F238E27FC236}">
                  <a16:creationId xmlns:a16="http://schemas.microsoft.com/office/drawing/2014/main" id="{8CF04919-C570-40BD-8FFD-151B3EFDC313}"/>
                </a:ext>
              </a:extLst>
            </p:cNvPr>
            <p:cNvGrpSpPr/>
            <p:nvPr/>
          </p:nvGrpSpPr>
          <p:grpSpPr>
            <a:xfrm>
              <a:off x="6046804" y="2694565"/>
              <a:ext cx="1929161" cy="734435"/>
              <a:chOff x="7147932" y="1583473"/>
              <a:chExt cx="1929161" cy="734435"/>
            </a:xfrm>
          </p:grpSpPr>
          <p:sp>
            <p:nvSpPr>
              <p:cNvPr id="22" name="矩形 21">
                <a:extLst>
                  <a:ext uri="{FF2B5EF4-FFF2-40B4-BE49-F238E27FC236}">
                    <a16:creationId xmlns:a16="http://schemas.microsoft.com/office/drawing/2014/main" id="{92171C50-3566-4649-8824-D202FBE82F81}"/>
                  </a:ext>
                </a:extLst>
              </p:cNvPr>
              <p:cNvSpPr/>
              <p:nvPr/>
            </p:nvSpPr>
            <p:spPr>
              <a:xfrm>
                <a:off x="7147932" y="1583473"/>
                <a:ext cx="192916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EFB68773-A8E0-4664-BD50-B7A75C6ED6B7}"/>
                  </a:ext>
                </a:extLst>
              </p:cNvPr>
              <p:cNvSpPr txBox="1"/>
              <p:nvPr/>
            </p:nvSpPr>
            <p:spPr>
              <a:xfrm>
                <a:off x="7248293" y="1763910"/>
                <a:ext cx="1828800" cy="369332"/>
              </a:xfrm>
              <a:prstGeom prst="rect">
                <a:avLst/>
              </a:prstGeom>
              <a:noFill/>
            </p:spPr>
            <p:txBody>
              <a:bodyPr wrap="square" rtlCol="0">
                <a:spAutoFit/>
              </a:bodyPr>
              <a:lstStyle/>
              <a:p>
                <a:r>
                  <a:rPr lang="en-US" altLang="zh-CN" dirty="0" err="1"/>
                  <a:t>total_num_sales</a:t>
                </a:r>
                <a:endParaRPr lang="zh-CN" altLang="en-US" dirty="0"/>
              </a:p>
            </p:txBody>
          </p:sp>
        </p:grpSp>
        <p:grpSp>
          <p:nvGrpSpPr>
            <p:cNvPr id="67" name="组合 66">
              <a:extLst>
                <a:ext uri="{FF2B5EF4-FFF2-40B4-BE49-F238E27FC236}">
                  <a16:creationId xmlns:a16="http://schemas.microsoft.com/office/drawing/2014/main" id="{1A95CE49-A4E7-4E54-851B-8B7FD1854435}"/>
                </a:ext>
              </a:extLst>
            </p:cNvPr>
            <p:cNvGrpSpPr/>
            <p:nvPr/>
          </p:nvGrpSpPr>
          <p:grpSpPr>
            <a:xfrm>
              <a:off x="9246170" y="4985419"/>
              <a:ext cx="2922420" cy="1738929"/>
              <a:chOff x="5945390" y="3334551"/>
              <a:chExt cx="3646220" cy="2287601"/>
            </a:xfrm>
          </p:grpSpPr>
          <p:grpSp>
            <p:nvGrpSpPr>
              <p:cNvPr id="68" name="组合 67">
                <a:extLst>
                  <a:ext uri="{FF2B5EF4-FFF2-40B4-BE49-F238E27FC236}">
                    <a16:creationId xmlns:a16="http://schemas.microsoft.com/office/drawing/2014/main" id="{13F956B3-8D8F-4ACE-B338-351A42B1C0F9}"/>
                  </a:ext>
                </a:extLst>
              </p:cNvPr>
              <p:cNvGrpSpPr/>
              <p:nvPr/>
            </p:nvGrpSpPr>
            <p:grpSpPr>
              <a:xfrm>
                <a:off x="6794552" y="3334551"/>
                <a:ext cx="1912094" cy="734435"/>
                <a:chOff x="6964994" y="1583473"/>
                <a:chExt cx="2432294" cy="734435"/>
              </a:xfrm>
            </p:grpSpPr>
            <p:sp>
              <p:nvSpPr>
                <p:cNvPr id="81" name="矩形 80">
                  <a:extLst>
                    <a:ext uri="{FF2B5EF4-FFF2-40B4-BE49-F238E27FC236}">
                      <a16:creationId xmlns:a16="http://schemas.microsoft.com/office/drawing/2014/main" id="{77F5BA45-EE22-4F67-B5B1-24B94C80F5C9}"/>
                    </a:ext>
                  </a:extLst>
                </p:cNvPr>
                <p:cNvSpPr/>
                <p:nvPr/>
              </p:nvSpPr>
              <p:spPr>
                <a:xfrm>
                  <a:off x="7059441" y="1583473"/>
                  <a:ext cx="215729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文本框 81">
                  <a:extLst>
                    <a:ext uri="{FF2B5EF4-FFF2-40B4-BE49-F238E27FC236}">
                      <a16:creationId xmlns:a16="http://schemas.microsoft.com/office/drawing/2014/main" id="{1374FB70-E5D9-4FFA-986F-43181E99A59B}"/>
                    </a:ext>
                  </a:extLst>
                </p:cNvPr>
                <p:cNvSpPr txBox="1"/>
                <p:nvPr/>
              </p:nvSpPr>
              <p:spPr>
                <a:xfrm>
                  <a:off x="6964994" y="1705232"/>
                  <a:ext cx="2432294" cy="485864"/>
                </a:xfrm>
                <a:prstGeom prst="rect">
                  <a:avLst/>
                </a:prstGeom>
                <a:noFill/>
              </p:spPr>
              <p:txBody>
                <a:bodyPr wrap="square" rtlCol="0">
                  <a:spAutoFit/>
                </a:bodyPr>
                <a:lstStyle/>
                <a:p>
                  <a:r>
                    <a:rPr lang="en-US" altLang="zh-CN" dirty="0"/>
                    <a:t>shop60_sales</a:t>
                  </a:r>
                  <a:endParaRPr lang="zh-CN" altLang="en-US" dirty="0"/>
                </a:p>
              </p:txBody>
            </p:sp>
          </p:grpSp>
          <p:grpSp>
            <p:nvGrpSpPr>
              <p:cNvPr id="69" name="组合 68">
                <a:extLst>
                  <a:ext uri="{FF2B5EF4-FFF2-40B4-BE49-F238E27FC236}">
                    <a16:creationId xmlns:a16="http://schemas.microsoft.com/office/drawing/2014/main" id="{2922F85D-A9EF-4648-8442-622DB3AF20AC}"/>
                  </a:ext>
                </a:extLst>
              </p:cNvPr>
              <p:cNvGrpSpPr/>
              <p:nvPr/>
            </p:nvGrpSpPr>
            <p:grpSpPr>
              <a:xfrm>
                <a:off x="5945390" y="4887717"/>
                <a:ext cx="1735536" cy="734435"/>
                <a:chOff x="8585631" y="1583473"/>
                <a:chExt cx="2207705" cy="734435"/>
              </a:xfrm>
            </p:grpSpPr>
            <p:sp>
              <p:nvSpPr>
                <p:cNvPr id="79" name="矩形 78">
                  <a:extLst>
                    <a:ext uri="{FF2B5EF4-FFF2-40B4-BE49-F238E27FC236}">
                      <a16:creationId xmlns:a16="http://schemas.microsoft.com/office/drawing/2014/main" id="{706DDAC3-42E9-43AF-8FED-988F60616406}"/>
                    </a:ext>
                  </a:extLst>
                </p:cNvPr>
                <p:cNvSpPr/>
                <p:nvPr/>
              </p:nvSpPr>
              <p:spPr>
                <a:xfrm>
                  <a:off x="8687676" y="1583473"/>
                  <a:ext cx="1929164"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文本框 79">
                  <a:extLst>
                    <a:ext uri="{FF2B5EF4-FFF2-40B4-BE49-F238E27FC236}">
                      <a16:creationId xmlns:a16="http://schemas.microsoft.com/office/drawing/2014/main" id="{0C333292-6048-4257-921A-BEF420AA17AF}"/>
                    </a:ext>
                  </a:extLst>
                </p:cNvPr>
                <p:cNvSpPr txBox="1"/>
                <p:nvPr/>
              </p:nvSpPr>
              <p:spPr>
                <a:xfrm>
                  <a:off x="8585631" y="1763910"/>
                  <a:ext cx="2207705" cy="485864"/>
                </a:xfrm>
                <a:prstGeom prst="rect">
                  <a:avLst/>
                </a:prstGeom>
                <a:noFill/>
              </p:spPr>
              <p:txBody>
                <a:bodyPr wrap="square" rtlCol="0">
                  <a:spAutoFit/>
                </a:bodyPr>
                <a:lstStyle/>
                <a:p>
                  <a:r>
                    <a:rPr lang="en-US" altLang="zh-CN" dirty="0"/>
                    <a:t>item1_sales</a:t>
                  </a:r>
                  <a:endParaRPr lang="zh-CN" altLang="en-US" dirty="0"/>
                </a:p>
              </p:txBody>
            </p:sp>
          </p:grpSp>
          <p:grpSp>
            <p:nvGrpSpPr>
              <p:cNvPr id="70" name="组合 69">
                <a:extLst>
                  <a:ext uri="{FF2B5EF4-FFF2-40B4-BE49-F238E27FC236}">
                    <a16:creationId xmlns:a16="http://schemas.microsoft.com/office/drawing/2014/main" id="{F7AFF8DD-FFC1-4687-BEF0-71C95363C2B6}"/>
                  </a:ext>
                </a:extLst>
              </p:cNvPr>
              <p:cNvGrpSpPr/>
              <p:nvPr/>
            </p:nvGrpSpPr>
            <p:grpSpPr>
              <a:xfrm>
                <a:off x="7895701" y="4887717"/>
                <a:ext cx="1695909" cy="734435"/>
                <a:chOff x="8410694" y="1578936"/>
                <a:chExt cx="2157295" cy="734435"/>
              </a:xfrm>
            </p:grpSpPr>
            <p:sp>
              <p:nvSpPr>
                <p:cNvPr id="77" name="矩形 76">
                  <a:extLst>
                    <a:ext uri="{FF2B5EF4-FFF2-40B4-BE49-F238E27FC236}">
                      <a16:creationId xmlns:a16="http://schemas.microsoft.com/office/drawing/2014/main" id="{7EE58E3B-D785-4F42-B622-886A13CC8D05}"/>
                    </a:ext>
                  </a:extLst>
                </p:cNvPr>
                <p:cNvSpPr/>
                <p:nvPr/>
              </p:nvSpPr>
              <p:spPr>
                <a:xfrm>
                  <a:off x="8524762" y="1578936"/>
                  <a:ext cx="192916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a:extLst>
                    <a:ext uri="{FF2B5EF4-FFF2-40B4-BE49-F238E27FC236}">
                      <a16:creationId xmlns:a16="http://schemas.microsoft.com/office/drawing/2014/main" id="{93C1DA19-D802-4D1D-9817-0F1EFAF2A1A1}"/>
                    </a:ext>
                  </a:extLst>
                </p:cNvPr>
                <p:cNvSpPr txBox="1"/>
                <p:nvPr/>
              </p:nvSpPr>
              <p:spPr>
                <a:xfrm>
                  <a:off x="8410694" y="1749941"/>
                  <a:ext cx="2157295" cy="485864"/>
                </a:xfrm>
                <a:prstGeom prst="rect">
                  <a:avLst/>
                </a:prstGeom>
                <a:noFill/>
              </p:spPr>
              <p:txBody>
                <a:bodyPr wrap="square" rtlCol="0">
                  <a:spAutoFit/>
                </a:bodyPr>
                <a:lstStyle/>
                <a:p>
                  <a:r>
                    <a:rPr lang="en-US" altLang="zh-CN" dirty="0"/>
                    <a:t>item2_sales</a:t>
                  </a:r>
                  <a:endParaRPr lang="zh-CN" altLang="en-US" dirty="0"/>
                </a:p>
              </p:txBody>
            </p:sp>
          </p:grpSp>
          <p:cxnSp>
            <p:nvCxnSpPr>
              <p:cNvPr id="72" name="连接符: 肘形 71">
                <a:extLst>
                  <a:ext uri="{FF2B5EF4-FFF2-40B4-BE49-F238E27FC236}">
                    <a16:creationId xmlns:a16="http://schemas.microsoft.com/office/drawing/2014/main" id="{51C31593-A3AF-463D-9B3F-6CD1BA863A20}"/>
                  </a:ext>
                </a:extLst>
              </p:cNvPr>
              <p:cNvCxnSpPr>
                <a:cxnSpLocks/>
                <a:stCxn id="81" idx="2"/>
                <a:endCxn id="79" idx="0"/>
              </p:cNvCxnSpPr>
              <p:nvPr/>
            </p:nvCxnSpPr>
            <p:spPr>
              <a:xfrm rot="5400000">
                <a:off x="6840960" y="4011921"/>
                <a:ext cx="818730" cy="932860"/>
              </a:xfrm>
              <a:prstGeom prst="bentConnector3">
                <a:avLst/>
              </a:prstGeom>
            </p:spPr>
            <p:style>
              <a:lnRef idx="1">
                <a:schemeClr val="dk1"/>
              </a:lnRef>
              <a:fillRef idx="0">
                <a:schemeClr val="dk1"/>
              </a:fillRef>
              <a:effectRef idx="0">
                <a:schemeClr val="dk1"/>
              </a:effectRef>
              <a:fontRef idx="minor">
                <a:schemeClr val="tx1"/>
              </a:fontRef>
            </p:style>
          </p:cxnSp>
          <p:cxnSp>
            <p:nvCxnSpPr>
              <p:cNvPr id="73" name="连接符: 肘形 72">
                <a:extLst>
                  <a:ext uri="{FF2B5EF4-FFF2-40B4-BE49-F238E27FC236}">
                    <a16:creationId xmlns:a16="http://schemas.microsoft.com/office/drawing/2014/main" id="{4691250B-DC53-40CE-8B95-5452140CF959}"/>
                  </a:ext>
                </a:extLst>
              </p:cNvPr>
              <p:cNvCxnSpPr>
                <a:cxnSpLocks/>
                <a:stCxn id="81" idx="2"/>
                <a:endCxn id="77" idx="0"/>
              </p:cNvCxnSpPr>
              <p:nvPr/>
            </p:nvCxnSpPr>
            <p:spPr>
              <a:xfrm rot="16200000" flipH="1">
                <a:off x="7820839" y="3964899"/>
                <a:ext cx="818730" cy="1026902"/>
              </a:xfrm>
              <a:prstGeom prst="bentConnector3">
                <a:avLst/>
              </a:prstGeom>
            </p:spPr>
            <p:style>
              <a:lnRef idx="1">
                <a:schemeClr val="dk1"/>
              </a:lnRef>
              <a:fillRef idx="0">
                <a:schemeClr val="dk1"/>
              </a:fillRef>
              <a:effectRef idx="0">
                <a:schemeClr val="dk1"/>
              </a:effectRef>
              <a:fontRef idx="minor">
                <a:schemeClr val="tx1"/>
              </a:fontRef>
            </p:style>
          </p:cxnSp>
        </p:grpSp>
        <p:grpSp>
          <p:nvGrpSpPr>
            <p:cNvPr id="86" name="组合 85">
              <a:extLst>
                <a:ext uri="{FF2B5EF4-FFF2-40B4-BE49-F238E27FC236}">
                  <a16:creationId xmlns:a16="http://schemas.microsoft.com/office/drawing/2014/main" id="{9B366DDA-91CA-42B6-B660-E0D05CE9C5B4}"/>
                </a:ext>
              </a:extLst>
            </p:cNvPr>
            <p:cNvGrpSpPr/>
            <p:nvPr/>
          </p:nvGrpSpPr>
          <p:grpSpPr>
            <a:xfrm>
              <a:off x="4610990" y="4989192"/>
              <a:ext cx="4839940" cy="1754009"/>
              <a:chOff x="4727119" y="3334551"/>
              <a:chExt cx="6038657" cy="2307439"/>
            </a:xfrm>
          </p:grpSpPr>
          <p:grpSp>
            <p:nvGrpSpPr>
              <p:cNvPr id="87" name="组合 86">
                <a:extLst>
                  <a:ext uri="{FF2B5EF4-FFF2-40B4-BE49-F238E27FC236}">
                    <a16:creationId xmlns:a16="http://schemas.microsoft.com/office/drawing/2014/main" id="{37906E49-F941-4099-971A-E9E378099C81}"/>
                  </a:ext>
                </a:extLst>
              </p:cNvPr>
              <p:cNvGrpSpPr/>
              <p:nvPr/>
            </p:nvGrpSpPr>
            <p:grpSpPr>
              <a:xfrm>
                <a:off x="6794552" y="3334551"/>
                <a:ext cx="1912094" cy="734435"/>
                <a:chOff x="6964994" y="1583473"/>
                <a:chExt cx="2432294" cy="734435"/>
              </a:xfrm>
            </p:grpSpPr>
            <p:sp>
              <p:nvSpPr>
                <p:cNvPr id="100" name="矩形 99">
                  <a:extLst>
                    <a:ext uri="{FF2B5EF4-FFF2-40B4-BE49-F238E27FC236}">
                      <a16:creationId xmlns:a16="http://schemas.microsoft.com/office/drawing/2014/main" id="{2F0B15C9-8DA6-4545-902A-FFA0FBA198EB}"/>
                    </a:ext>
                  </a:extLst>
                </p:cNvPr>
                <p:cNvSpPr/>
                <p:nvPr/>
              </p:nvSpPr>
              <p:spPr>
                <a:xfrm>
                  <a:off x="7059441" y="1583473"/>
                  <a:ext cx="215729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文本框 100">
                  <a:extLst>
                    <a:ext uri="{FF2B5EF4-FFF2-40B4-BE49-F238E27FC236}">
                      <a16:creationId xmlns:a16="http://schemas.microsoft.com/office/drawing/2014/main" id="{9CF2A67B-FEC2-4A50-AE44-16A86AE81EF5}"/>
                    </a:ext>
                  </a:extLst>
                </p:cNvPr>
                <p:cNvSpPr txBox="1"/>
                <p:nvPr/>
              </p:nvSpPr>
              <p:spPr>
                <a:xfrm>
                  <a:off x="6964994" y="1705232"/>
                  <a:ext cx="2432294" cy="485864"/>
                </a:xfrm>
                <a:prstGeom prst="rect">
                  <a:avLst/>
                </a:prstGeom>
                <a:noFill/>
              </p:spPr>
              <p:txBody>
                <a:bodyPr wrap="square" rtlCol="0">
                  <a:spAutoFit/>
                </a:bodyPr>
                <a:lstStyle/>
                <a:p>
                  <a:r>
                    <a:rPr lang="en-US" altLang="zh-CN" dirty="0"/>
                    <a:t>shop2_sales</a:t>
                  </a:r>
                  <a:endParaRPr lang="zh-CN" altLang="en-US" dirty="0"/>
                </a:p>
              </p:txBody>
            </p:sp>
          </p:grpSp>
          <p:grpSp>
            <p:nvGrpSpPr>
              <p:cNvPr id="88" name="组合 87">
                <a:extLst>
                  <a:ext uri="{FF2B5EF4-FFF2-40B4-BE49-F238E27FC236}">
                    <a16:creationId xmlns:a16="http://schemas.microsoft.com/office/drawing/2014/main" id="{E757A22D-0A37-4009-B989-48C33A90036A}"/>
                  </a:ext>
                </a:extLst>
              </p:cNvPr>
              <p:cNvGrpSpPr/>
              <p:nvPr/>
            </p:nvGrpSpPr>
            <p:grpSpPr>
              <a:xfrm>
                <a:off x="4727119" y="4887717"/>
                <a:ext cx="1735537" cy="734435"/>
                <a:chOff x="7035916" y="1583473"/>
                <a:chExt cx="2207705" cy="734435"/>
              </a:xfrm>
            </p:grpSpPr>
            <p:sp>
              <p:nvSpPr>
                <p:cNvPr id="98" name="矩形 97">
                  <a:extLst>
                    <a:ext uri="{FF2B5EF4-FFF2-40B4-BE49-F238E27FC236}">
                      <a16:creationId xmlns:a16="http://schemas.microsoft.com/office/drawing/2014/main" id="{7B961428-71E6-4CBC-A04A-14AEB6FD1606}"/>
                    </a:ext>
                  </a:extLst>
                </p:cNvPr>
                <p:cNvSpPr/>
                <p:nvPr/>
              </p:nvSpPr>
              <p:spPr>
                <a:xfrm>
                  <a:off x="7147932" y="1583473"/>
                  <a:ext cx="192916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文本框 98">
                  <a:extLst>
                    <a:ext uri="{FF2B5EF4-FFF2-40B4-BE49-F238E27FC236}">
                      <a16:creationId xmlns:a16="http://schemas.microsoft.com/office/drawing/2014/main" id="{72FFAC2C-477E-437F-942B-E91F8F96925C}"/>
                    </a:ext>
                  </a:extLst>
                </p:cNvPr>
                <p:cNvSpPr txBox="1"/>
                <p:nvPr/>
              </p:nvSpPr>
              <p:spPr>
                <a:xfrm>
                  <a:off x="7035916" y="1763910"/>
                  <a:ext cx="2207705" cy="485864"/>
                </a:xfrm>
                <a:prstGeom prst="rect">
                  <a:avLst/>
                </a:prstGeom>
                <a:noFill/>
              </p:spPr>
              <p:txBody>
                <a:bodyPr wrap="square" rtlCol="0">
                  <a:spAutoFit/>
                </a:bodyPr>
                <a:lstStyle/>
                <a:p>
                  <a:r>
                    <a:rPr lang="en-US" altLang="zh-CN" dirty="0"/>
                    <a:t>item1_sales</a:t>
                  </a:r>
                  <a:endParaRPr lang="zh-CN" altLang="en-US" dirty="0"/>
                </a:p>
              </p:txBody>
            </p:sp>
          </p:grpSp>
          <p:grpSp>
            <p:nvGrpSpPr>
              <p:cNvPr id="89" name="组合 88">
                <a:extLst>
                  <a:ext uri="{FF2B5EF4-FFF2-40B4-BE49-F238E27FC236}">
                    <a16:creationId xmlns:a16="http://schemas.microsoft.com/office/drawing/2014/main" id="{DBEB9EE9-C56C-415C-BA55-6C4AD2128AE0}"/>
                  </a:ext>
                </a:extLst>
              </p:cNvPr>
              <p:cNvGrpSpPr/>
              <p:nvPr/>
            </p:nvGrpSpPr>
            <p:grpSpPr>
              <a:xfrm>
                <a:off x="6887983" y="4907555"/>
                <a:ext cx="1695908" cy="734435"/>
                <a:chOff x="7128818" y="1598774"/>
                <a:chExt cx="2157294" cy="734435"/>
              </a:xfrm>
            </p:grpSpPr>
            <p:sp>
              <p:nvSpPr>
                <p:cNvPr id="96" name="矩形 95">
                  <a:extLst>
                    <a:ext uri="{FF2B5EF4-FFF2-40B4-BE49-F238E27FC236}">
                      <a16:creationId xmlns:a16="http://schemas.microsoft.com/office/drawing/2014/main" id="{DA96C431-A061-46F9-B7B5-8CAD287136E2}"/>
                    </a:ext>
                  </a:extLst>
                </p:cNvPr>
                <p:cNvSpPr/>
                <p:nvPr/>
              </p:nvSpPr>
              <p:spPr>
                <a:xfrm>
                  <a:off x="7192901" y="1598774"/>
                  <a:ext cx="192916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文本框 96">
                  <a:extLst>
                    <a:ext uri="{FF2B5EF4-FFF2-40B4-BE49-F238E27FC236}">
                      <a16:creationId xmlns:a16="http://schemas.microsoft.com/office/drawing/2014/main" id="{A0301EA1-DE7C-481F-8B8E-AEF08502B860}"/>
                    </a:ext>
                  </a:extLst>
                </p:cNvPr>
                <p:cNvSpPr txBox="1"/>
                <p:nvPr/>
              </p:nvSpPr>
              <p:spPr>
                <a:xfrm>
                  <a:off x="7128818" y="1764311"/>
                  <a:ext cx="2157294" cy="485864"/>
                </a:xfrm>
                <a:prstGeom prst="rect">
                  <a:avLst/>
                </a:prstGeom>
                <a:noFill/>
              </p:spPr>
              <p:txBody>
                <a:bodyPr wrap="square" rtlCol="0">
                  <a:spAutoFit/>
                </a:bodyPr>
                <a:lstStyle/>
                <a:p>
                  <a:r>
                    <a:rPr lang="en-US" altLang="zh-CN" dirty="0"/>
                    <a:t>item2_sales</a:t>
                  </a:r>
                  <a:endParaRPr lang="zh-CN" altLang="en-US" dirty="0"/>
                </a:p>
              </p:txBody>
            </p:sp>
          </p:grpSp>
          <p:grpSp>
            <p:nvGrpSpPr>
              <p:cNvPr id="90" name="组合 89">
                <a:extLst>
                  <a:ext uri="{FF2B5EF4-FFF2-40B4-BE49-F238E27FC236}">
                    <a16:creationId xmlns:a16="http://schemas.microsoft.com/office/drawing/2014/main" id="{9FA88B81-D4E8-4C21-99CB-898994B1C92C}"/>
                  </a:ext>
                </a:extLst>
              </p:cNvPr>
              <p:cNvGrpSpPr/>
              <p:nvPr/>
            </p:nvGrpSpPr>
            <p:grpSpPr>
              <a:xfrm>
                <a:off x="8873600" y="4907555"/>
                <a:ext cx="1892176" cy="734435"/>
                <a:chOff x="6998799" y="1583473"/>
                <a:chExt cx="2406959" cy="734435"/>
              </a:xfrm>
            </p:grpSpPr>
            <p:sp>
              <p:nvSpPr>
                <p:cNvPr id="94" name="矩形 93">
                  <a:extLst>
                    <a:ext uri="{FF2B5EF4-FFF2-40B4-BE49-F238E27FC236}">
                      <a16:creationId xmlns:a16="http://schemas.microsoft.com/office/drawing/2014/main" id="{F989CA3F-3EF4-45DD-8EA5-F3B98A69B469}"/>
                    </a:ext>
                  </a:extLst>
                </p:cNvPr>
                <p:cNvSpPr/>
                <p:nvPr/>
              </p:nvSpPr>
              <p:spPr>
                <a:xfrm>
                  <a:off x="7147932" y="1583473"/>
                  <a:ext cx="192916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文本框 94">
                  <a:extLst>
                    <a:ext uri="{FF2B5EF4-FFF2-40B4-BE49-F238E27FC236}">
                      <a16:creationId xmlns:a16="http://schemas.microsoft.com/office/drawing/2014/main" id="{7178D0C3-4984-4A0C-93D8-F44031810CCA}"/>
                    </a:ext>
                  </a:extLst>
                </p:cNvPr>
                <p:cNvSpPr txBox="1"/>
                <p:nvPr/>
              </p:nvSpPr>
              <p:spPr>
                <a:xfrm>
                  <a:off x="6998799" y="1748609"/>
                  <a:ext cx="2406959" cy="485864"/>
                </a:xfrm>
                <a:prstGeom prst="rect">
                  <a:avLst/>
                </a:prstGeom>
                <a:noFill/>
              </p:spPr>
              <p:txBody>
                <a:bodyPr wrap="square" rtlCol="0">
                  <a:spAutoFit/>
                </a:bodyPr>
                <a:lstStyle/>
                <a:p>
                  <a:r>
                    <a:rPr lang="en-US" altLang="zh-CN" dirty="0"/>
                    <a:t>item…_sales</a:t>
                  </a:r>
                  <a:endParaRPr lang="zh-CN" altLang="en-US" dirty="0"/>
                </a:p>
              </p:txBody>
            </p:sp>
          </p:grpSp>
          <p:cxnSp>
            <p:nvCxnSpPr>
              <p:cNvPr id="91" name="连接符: 肘形 90">
                <a:extLst>
                  <a:ext uri="{FF2B5EF4-FFF2-40B4-BE49-F238E27FC236}">
                    <a16:creationId xmlns:a16="http://schemas.microsoft.com/office/drawing/2014/main" id="{13DF2581-8F84-422C-9C71-E3FAB92E2CA8}"/>
                  </a:ext>
                </a:extLst>
              </p:cNvPr>
              <p:cNvCxnSpPr>
                <a:cxnSpLocks/>
                <a:stCxn id="100" idx="2"/>
                <a:endCxn id="98" idx="0"/>
              </p:cNvCxnSpPr>
              <p:nvPr/>
            </p:nvCxnSpPr>
            <p:spPr>
              <a:xfrm rot="5400000">
                <a:off x="6235743" y="3406704"/>
                <a:ext cx="818730" cy="2143294"/>
              </a:xfrm>
              <a:prstGeom prst="bentConnector3">
                <a:avLst/>
              </a:prstGeom>
            </p:spPr>
            <p:style>
              <a:lnRef idx="1">
                <a:schemeClr val="dk1"/>
              </a:lnRef>
              <a:fillRef idx="0">
                <a:schemeClr val="dk1"/>
              </a:fillRef>
              <a:effectRef idx="0">
                <a:schemeClr val="dk1"/>
              </a:effectRef>
              <a:fontRef idx="minor">
                <a:schemeClr val="tx1"/>
              </a:fontRef>
            </p:style>
          </p:cxnSp>
          <p:cxnSp>
            <p:nvCxnSpPr>
              <p:cNvPr id="92" name="连接符: 肘形 91">
                <a:extLst>
                  <a:ext uri="{FF2B5EF4-FFF2-40B4-BE49-F238E27FC236}">
                    <a16:creationId xmlns:a16="http://schemas.microsoft.com/office/drawing/2014/main" id="{9961BC50-8B47-478E-AF29-8B2082578D65}"/>
                  </a:ext>
                </a:extLst>
              </p:cNvPr>
              <p:cNvCxnSpPr>
                <a:cxnSpLocks/>
                <a:stCxn id="100" idx="2"/>
                <a:endCxn id="96" idx="0"/>
              </p:cNvCxnSpPr>
              <p:nvPr/>
            </p:nvCxnSpPr>
            <p:spPr>
              <a:xfrm rot="5400000">
                <a:off x="7287416" y="4478215"/>
                <a:ext cx="838568" cy="20110"/>
              </a:xfrm>
              <a:prstGeom prst="bentConnector3">
                <a:avLst/>
              </a:prstGeom>
            </p:spPr>
            <p:style>
              <a:lnRef idx="1">
                <a:schemeClr val="dk1"/>
              </a:lnRef>
              <a:fillRef idx="0">
                <a:schemeClr val="dk1"/>
              </a:fillRef>
              <a:effectRef idx="0">
                <a:schemeClr val="dk1"/>
              </a:effectRef>
              <a:fontRef idx="minor">
                <a:schemeClr val="tx1"/>
              </a:fontRef>
            </p:style>
          </p:cxnSp>
          <p:cxnSp>
            <p:nvCxnSpPr>
              <p:cNvPr id="93" name="连接符: 肘形 92">
                <a:extLst>
                  <a:ext uri="{FF2B5EF4-FFF2-40B4-BE49-F238E27FC236}">
                    <a16:creationId xmlns:a16="http://schemas.microsoft.com/office/drawing/2014/main" id="{7045E913-8389-4225-88FB-0D4903FCAF7B}"/>
                  </a:ext>
                </a:extLst>
              </p:cNvPr>
              <p:cNvCxnSpPr>
                <a:cxnSpLocks/>
                <a:stCxn id="100" idx="2"/>
                <a:endCxn id="94" idx="0"/>
              </p:cNvCxnSpPr>
              <p:nvPr/>
            </p:nvCxnSpPr>
            <p:spPr>
              <a:xfrm rot="16200000" flipH="1">
                <a:off x="8313653" y="3472086"/>
                <a:ext cx="838568" cy="2032366"/>
              </a:xfrm>
              <a:prstGeom prst="bentConnector3">
                <a:avLst/>
              </a:prstGeom>
            </p:spPr>
            <p:style>
              <a:lnRef idx="1">
                <a:schemeClr val="dk1"/>
              </a:lnRef>
              <a:fillRef idx="0">
                <a:schemeClr val="dk1"/>
              </a:fillRef>
              <a:effectRef idx="0">
                <a:schemeClr val="dk1"/>
              </a:effectRef>
              <a:fontRef idx="minor">
                <a:schemeClr val="tx1"/>
              </a:fontRef>
            </p:style>
          </p:cxnSp>
        </p:grpSp>
        <p:grpSp>
          <p:nvGrpSpPr>
            <p:cNvPr id="103" name="组合 102">
              <a:extLst>
                <a:ext uri="{FF2B5EF4-FFF2-40B4-BE49-F238E27FC236}">
                  <a16:creationId xmlns:a16="http://schemas.microsoft.com/office/drawing/2014/main" id="{7304DF56-7175-4891-8360-C247AFEE7E6F}"/>
                </a:ext>
              </a:extLst>
            </p:cNvPr>
            <p:cNvGrpSpPr/>
            <p:nvPr/>
          </p:nvGrpSpPr>
          <p:grpSpPr>
            <a:xfrm>
              <a:off x="-8587" y="4985419"/>
              <a:ext cx="4839940" cy="1754009"/>
              <a:chOff x="4727119" y="3334551"/>
              <a:chExt cx="6038657" cy="2307439"/>
            </a:xfrm>
          </p:grpSpPr>
          <p:grpSp>
            <p:nvGrpSpPr>
              <p:cNvPr id="104" name="组合 103">
                <a:extLst>
                  <a:ext uri="{FF2B5EF4-FFF2-40B4-BE49-F238E27FC236}">
                    <a16:creationId xmlns:a16="http://schemas.microsoft.com/office/drawing/2014/main" id="{9FD2714A-C890-4840-9E65-909F6D25647B}"/>
                  </a:ext>
                </a:extLst>
              </p:cNvPr>
              <p:cNvGrpSpPr/>
              <p:nvPr/>
            </p:nvGrpSpPr>
            <p:grpSpPr>
              <a:xfrm>
                <a:off x="6794552" y="3334551"/>
                <a:ext cx="1912094" cy="734435"/>
                <a:chOff x="6964994" y="1583473"/>
                <a:chExt cx="2432294" cy="734435"/>
              </a:xfrm>
            </p:grpSpPr>
            <p:sp>
              <p:nvSpPr>
                <p:cNvPr id="117" name="矩形 116">
                  <a:extLst>
                    <a:ext uri="{FF2B5EF4-FFF2-40B4-BE49-F238E27FC236}">
                      <a16:creationId xmlns:a16="http://schemas.microsoft.com/office/drawing/2014/main" id="{D611F018-CB5E-4E94-9C67-3A6DDA1BBFE5}"/>
                    </a:ext>
                  </a:extLst>
                </p:cNvPr>
                <p:cNvSpPr/>
                <p:nvPr/>
              </p:nvSpPr>
              <p:spPr>
                <a:xfrm>
                  <a:off x="7059441" y="1583473"/>
                  <a:ext cx="215729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文本框 117">
                  <a:extLst>
                    <a:ext uri="{FF2B5EF4-FFF2-40B4-BE49-F238E27FC236}">
                      <a16:creationId xmlns:a16="http://schemas.microsoft.com/office/drawing/2014/main" id="{DF4833E4-9ADF-40D1-8EA0-8ED5DC968E4C}"/>
                    </a:ext>
                  </a:extLst>
                </p:cNvPr>
                <p:cNvSpPr txBox="1"/>
                <p:nvPr/>
              </p:nvSpPr>
              <p:spPr>
                <a:xfrm>
                  <a:off x="6964994" y="1705232"/>
                  <a:ext cx="2432294" cy="485864"/>
                </a:xfrm>
                <a:prstGeom prst="rect">
                  <a:avLst/>
                </a:prstGeom>
                <a:noFill/>
              </p:spPr>
              <p:txBody>
                <a:bodyPr wrap="square" rtlCol="0">
                  <a:spAutoFit/>
                </a:bodyPr>
                <a:lstStyle/>
                <a:p>
                  <a:r>
                    <a:rPr lang="en-US" altLang="zh-CN" dirty="0"/>
                    <a:t>shop1_sales</a:t>
                  </a:r>
                  <a:endParaRPr lang="zh-CN" altLang="en-US" dirty="0"/>
                </a:p>
              </p:txBody>
            </p:sp>
          </p:grpSp>
          <p:grpSp>
            <p:nvGrpSpPr>
              <p:cNvPr id="105" name="组合 104">
                <a:extLst>
                  <a:ext uri="{FF2B5EF4-FFF2-40B4-BE49-F238E27FC236}">
                    <a16:creationId xmlns:a16="http://schemas.microsoft.com/office/drawing/2014/main" id="{21F94CA4-9D85-4442-9E01-065655DB5261}"/>
                  </a:ext>
                </a:extLst>
              </p:cNvPr>
              <p:cNvGrpSpPr/>
              <p:nvPr/>
            </p:nvGrpSpPr>
            <p:grpSpPr>
              <a:xfrm>
                <a:off x="4727119" y="4887717"/>
                <a:ext cx="1735537" cy="734435"/>
                <a:chOff x="7035916" y="1583473"/>
                <a:chExt cx="2207705" cy="734435"/>
              </a:xfrm>
            </p:grpSpPr>
            <p:sp>
              <p:nvSpPr>
                <p:cNvPr id="115" name="矩形 114">
                  <a:extLst>
                    <a:ext uri="{FF2B5EF4-FFF2-40B4-BE49-F238E27FC236}">
                      <a16:creationId xmlns:a16="http://schemas.microsoft.com/office/drawing/2014/main" id="{12492EED-79F4-4B00-9B00-B0A1DEBAE201}"/>
                    </a:ext>
                  </a:extLst>
                </p:cNvPr>
                <p:cNvSpPr/>
                <p:nvPr/>
              </p:nvSpPr>
              <p:spPr>
                <a:xfrm>
                  <a:off x="7147932" y="1583473"/>
                  <a:ext cx="192916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文本框 115">
                  <a:extLst>
                    <a:ext uri="{FF2B5EF4-FFF2-40B4-BE49-F238E27FC236}">
                      <a16:creationId xmlns:a16="http://schemas.microsoft.com/office/drawing/2014/main" id="{72A17969-8021-4753-AF0B-645A95AB8055}"/>
                    </a:ext>
                  </a:extLst>
                </p:cNvPr>
                <p:cNvSpPr txBox="1"/>
                <p:nvPr/>
              </p:nvSpPr>
              <p:spPr>
                <a:xfrm>
                  <a:off x="7035916" y="1763910"/>
                  <a:ext cx="2207705" cy="485864"/>
                </a:xfrm>
                <a:prstGeom prst="rect">
                  <a:avLst/>
                </a:prstGeom>
                <a:noFill/>
              </p:spPr>
              <p:txBody>
                <a:bodyPr wrap="square" rtlCol="0">
                  <a:spAutoFit/>
                </a:bodyPr>
                <a:lstStyle/>
                <a:p>
                  <a:r>
                    <a:rPr lang="en-US" altLang="zh-CN" dirty="0"/>
                    <a:t>item1_sales</a:t>
                  </a:r>
                  <a:endParaRPr lang="zh-CN" altLang="en-US" dirty="0"/>
                </a:p>
              </p:txBody>
            </p:sp>
          </p:grpSp>
          <p:grpSp>
            <p:nvGrpSpPr>
              <p:cNvPr id="106" name="组合 105">
                <a:extLst>
                  <a:ext uri="{FF2B5EF4-FFF2-40B4-BE49-F238E27FC236}">
                    <a16:creationId xmlns:a16="http://schemas.microsoft.com/office/drawing/2014/main" id="{5B643A66-6621-4C27-A842-330CF75EEE32}"/>
                  </a:ext>
                </a:extLst>
              </p:cNvPr>
              <p:cNvGrpSpPr/>
              <p:nvPr/>
            </p:nvGrpSpPr>
            <p:grpSpPr>
              <a:xfrm>
                <a:off x="6887983" y="4907555"/>
                <a:ext cx="1695908" cy="734435"/>
                <a:chOff x="7128818" y="1598774"/>
                <a:chExt cx="2157294" cy="734435"/>
              </a:xfrm>
            </p:grpSpPr>
            <p:sp>
              <p:nvSpPr>
                <p:cNvPr id="113" name="矩形 112">
                  <a:extLst>
                    <a:ext uri="{FF2B5EF4-FFF2-40B4-BE49-F238E27FC236}">
                      <a16:creationId xmlns:a16="http://schemas.microsoft.com/office/drawing/2014/main" id="{5066352B-C476-414E-B839-FDC62ACB79A7}"/>
                    </a:ext>
                  </a:extLst>
                </p:cNvPr>
                <p:cNvSpPr/>
                <p:nvPr/>
              </p:nvSpPr>
              <p:spPr>
                <a:xfrm>
                  <a:off x="7192901" y="1598774"/>
                  <a:ext cx="192916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文本框 113">
                  <a:extLst>
                    <a:ext uri="{FF2B5EF4-FFF2-40B4-BE49-F238E27FC236}">
                      <a16:creationId xmlns:a16="http://schemas.microsoft.com/office/drawing/2014/main" id="{958E094B-A559-4BAE-A8B0-609C85C90C6D}"/>
                    </a:ext>
                  </a:extLst>
                </p:cNvPr>
                <p:cNvSpPr txBox="1"/>
                <p:nvPr/>
              </p:nvSpPr>
              <p:spPr>
                <a:xfrm>
                  <a:off x="7128818" y="1764311"/>
                  <a:ext cx="2157294" cy="485864"/>
                </a:xfrm>
                <a:prstGeom prst="rect">
                  <a:avLst/>
                </a:prstGeom>
                <a:noFill/>
              </p:spPr>
              <p:txBody>
                <a:bodyPr wrap="square" rtlCol="0">
                  <a:spAutoFit/>
                </a:bodyPr>
                <a:lstStyle/>
                <a:p>
                  <a:r>
                    <a:rPr lang="en-US" altLang="zh-CN" dirty="0"/>
                    <a:t>item2_sales</a:t>
                  </a:r>
                  <a:endParaRPr lang="zh-CN" altLang="en-US" dirty="0"/>
                </a:p>
              </p:txBody>
            </p:sp>
          </p:grpSp>
          <p:grpSp>
            <p:nvGrpSpPr>
              <p:cNvPr id="107" name="组合 106">
                <a:extLst>
                  <a:ext uri="{FF2B5EF4-FFF2-40B4-BE49-F238E27FC236}">
                    <a16:creationId xmlns:a16="http://schemas.microsoft.com/office/drawing/2014/main" id="{C899BD3B-82BF-4475-9F45-6B4BA9021FCD}"/>
                  </a:ext>
                </a:extLst>
              </p:cNvPr>
              <p:cNvGrpSpPr/>
              <p:nvPr/>
            </p:nvGrpSpPr>
            <p:grpSpPr>
              <a:xfrm>
                <a:off x="8873600" y="4907555"/>
                <a:ext cx="1892176" cy="734435"/>
                <a:chOff x="6998799" y="1583473"/>
                <a:chExt cx="2406959" cy="734435"/>
              </a:xfrm>
            </p:grpSpPr>
            <p:sp>
              <p:nvSpPr>
                <p:cNvPr id="111" name="矩形 110">
                  <a:extLst>
                    <a:ext uri="{FF2B5EF4-FFF2-40B4-BE49-F238E27FC236}">
                      <a16:creationId xmlns:a16="http://schemas.microsoft.com/office/drawing/2014/main" id="{6154C113-C282-4D91-BFCD-7F23C3A7341C}"/>
                    </a:ext>
                  </a:extLst>
                </p:cNvPr>
                <p:cNvSpPr/>
                <p:nvPr/>
              </p:nvSpPr>
              <p:spPr>
                <a:xfrm>
                  <a:off x="7147932" y="1583473"/>
                  <a:ext cx="1929161" cy="734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文本框 111">
                  <a:extLst>
                    <a:ext uri="{FF2B5EF4-FFF2-40B4-BE49-F238E27FC236}">
                      <a16:creationId xmlns:a16="http://schemas.microsoft.com/office/drawing/2014/main" id="{1C3DE0E6-EC58-4936-8439-864A1BEA02FD}"/>
                    </a:ext>
                  </a:extLst>
                </p:cNvPr>
                <p:cNvSpPr txBox="1"/>
                <p:nvPr/>
              </p:nvSpPr>
              <p:spPr>
                <a:xfrm>
                  <a:off x="6998799" y="1748609"/>
                  <a:ext cx="2406959" cy="485864"/>
                </a:xfrm>
                <a:prstGeom prst="rect">
                  <a:avLst/>
                </a:prstGeom>
                <a:noFill/>
              </p:spPr>
              <p:txBody>
                <a:bodyPr wrap="square" rtlCol="0">
                  <a:spAutoFit/>
                </a:bodyPr>
                <a:lstStyle/>
                <a:p>
                  <a:r>
                    <a:rPr lang="en-US" altLang="zh-CN" dirty="0"/>
                    <a:t>item…_sales</a:t>
                  </a:r>
                  <a:endParaRPr lang="zh-CN" altLang="en-US" dirty="0"/>
                </a:p>
              </p:txBody>
            </p:sp>
          </p:grpSp>
          <p:cxnSp>
            <p:nvCxnSpPr>
              <p:cNvPr id="108" name="连接符: 肘形 107">
                <a:extLst>
                  <a:ext uri="{FF2B5EF4-FFF2-40B4-BE49-F238E27FC236}">
                    <a16:creationId xmlns:a16="http://schemas.microsoft.com/office/drawing/2014/main" id="{A49867CA-F144-4178-9864-AFCDC83FD260}"/>
                  </a:ext>
                </a:extLst>
              </p:cNvPr>
              <p:cNvCxnSpPr>
                <a:cxnSpLocks/>
                <a:stCxn id="117" idx="2"/>
                <a:endCxn id="115" idx="0"/>
              </p:cNvCxnSpPr>
              <p:nvPr/>
            </p:nvCxnSpPr>
            <p:spPr>
              <a:xfrm rot="5400000">
                <a:off x="6235743" y="3406704"/>
                <a:ext cx="818730" cy="2143294"/>
              </a:xfrm>
              <a:prstGeom prst="bentConnector3">
                <a:avLst/>
              </a:prstGeom>
            </p:spPr>
            <p:style>
              <a:lnRef idx="1">
                <a:schemeClr val="dk1"/>
              </a:lnRef>
              <a:fillRef idx="0">
                <a:schemeClr val="dk1"/>
              </a:fillRef>
              <a:effectRef idx="0">
                <a:schemeClr val="dk1"/>
              </a:effectRef>
              <a:fontRef idx="minor">
                <a:schemeClr val="tx1"/>
              </a:fontRef>
            </p:style>
          </p:cxnSp>
          <p:cxnSp>
            <p:nvCxnSpPr>
              <p:cNvPr id="109" name="连接符: 肘形 108">
                <a:extLst>
                  <a:ext uri="{FF2B5EF4-FFF2-40B4-BE49-F238E27FC236}">
                    <a16:creationId xmlns:a16="http://schemas.microsoft.com/office/drawing/2014/main" id="{6F32A126-F35C-4B19-95C9-E929DD20387F}"/>
                  </a:ext>
                </a:extLst>
              </p:cNvPr>
              <p:cNvCxnSpPr>
                <a:cxnSpLocks/>
                <a:stCxn id="117" idx="2"/>
                <a:endCxn id="113" idx="0"/>
              </p:cNvCxnSpPr>
              <p:nvPr/>
            </p:nvCxnSpPr>
            <p:spPr>
              <a:xfrm rot="5400000">
                <a:off x="7287416" y="4478215"/>
                <a:ext cx="838568" cy="20110"/>
              </a:xfrm>
              <a:prstGeom prst="bentConnector3">
                <a:avLst/>
              </a:prstGeom>
            </p:spPr>
            <p:style>
              <a:lnRef idx="1">
                <a:schemeClr val="dk1"/>
              </a:lnRef>
              <a:fillRef idx="0">
                <a:schemeClr val="dk1"/>
              </a:fillRef>
              <a:effectRef idx="0">
                <a:schemeClr val="dk1"/>
              </a:effectRef>
              <a:fontRef idx="minor">
                <a:schemeClr val="tx1"/>
              </a:fontRef>
            </p:style>
          </p:cxnSp>
          <p:cxnSp>
            <p:nvCxnSpPr>
              <p:cNvPr id="110" name="连接符: 肘形 109">
                <a:extLst>
                  <a:ext uri="{FF2B5EF4-FFF2-40B4-BE49-F238E27FC236}">
                    <a16:creationId xmlns:a16="http://schemas.microsoft.com/office/drawing/2014/main" id="{6D2C0422-E7CF-49FE-AC9D-A974F182AA42}"/>
                  </a:ext>
                </a:extLst>
              </p:cNvPr>
              <p:cNvCxnSpPr>
                <a:cxnSpLocks/>
                <a:stCxn id="117" idx="2"/>
                <a:endCxn id="111" idx="0"/>
              </p:cNvCxnSpPr>
              <p:nvPr/>
            </p:nvCxnSpPr>
            <p:spPr>
              <a:xfrm rot="16200000" flipH="1">
                <a:off x="8313653" y="3472086"/>
                <a:ext cx="838568" cy="2032366"/>
              </a:xfrm>
              <a:prstGeom prst="bentConnector3">
                <a:avLst/>
              </a:prstGeom>
            </p:spPr>
            <p:style>
              <a:lnRef idx="1">
                <a:schemeClr val="dk1"/>
              </a:lnRef>
              <a:fillRef idx="0">
                <a:schemeClr val="dk1"/>
              </a:fillRef>
              <a:effectRef idx="0">
                <a:schemeClr val="dk1"/>
              </a:effectRef>
              <a:fontRef idx="minor">
                <a:schemeClr val="tx1"/>
              </a:fontRef>
            </p:style>
          </p:cxnSp>
        </p:grpSp>
        <p:cxnSp>
          <p:nvCxnSpPr>
            <p:cNvPr id="120" name="连接符: 肘形 119">
              <a:extLst>
                <a:ext uri="{FF2B5EF4-FFF2-40B4-BE49-F238E27FC236}">
                  <a16:creationId xmlns:a16="http://schemas.microsoft.com/office/drawing/2014/main" id="{CC062E6E-99DF-4B32-BC6C-23E2F7A396F3}"/>
                </a:ext>
              </a:extLst>
            </p:cNvPr>
            <p:cNvCxnSpPr>
              <a:stCxn id="22" idx="2"/>
              <a:endCxn id="117" idx="0"/>
            </p:cNvCxnSpPr>
            <p:nvPr/>
          </p:nvCxnSpPr>
          <p:spPr>
            <a:xfrm rot="5400000">
              <a:off x="3921276" y="1895309"/>
              <a:ext cx="1556419" cy="4623801"/>
            </a:xfrm>
            <a:prstGeom prst="bentConnector3">
              <a:avLst/>
            </a:prstGeom>
          </p:spPr>
          <p:style>
            <a:lnRef idx="1">
              <a:schemeClr val="dk1"/>
            </a:lnRef>
            <a:fillRef idx="0">
              <a:schemeClr val="dk1"/>
            </a:fillRef>
            <a:effectRef idx="0">
              <a:schemeClr val="dk1"/>
            </a:effectRef>
            <a:fontRef idx="minor">
              <a:schemeClr val="tx1"/>
            </a:fontRef>
          </p:style>
        </p:cxnSp>
        <p:cxnSp>
          <p:nvCxnSpPr>
            <p:cNvPr id="122" name="连接符: 肘形 121">
              <a:extLst>
                <a:ext uri="{FF2B5EF4-FFF2-40B4-BE49-F238E27FC236}">
                  <a16:creationId xmlns:a16="http://schemas.microsoft.com/office/drawing/2014/main" id="{E41F670D-74CD-4C86-AFF2-9A2770560D72}"/>
                </a:ext>
              </a:extLst>
            </p:cNvPr>
            <p:cNvCxnSpPr>
              <a:stCxn id="22" idx="2"/>
              <a:endCxn id="100" idx="0"/>
            </p:cNvCxnSpPr>
            <p:nvPr/>
          </p:nvCxnSpPr>
          <p:spPr>
            <a:xfrm rot="5400000">
              <a:off x="6229177" y="4206984"/>
              <a:ext cx="1560192" cy="4224"/>
            </a:xfrm>
            <a:prstGeom prst="bentConnector3">
              <a:avLst/>
            </a:prstGeom>
          </p:spPr>
          <p:style>
            <a:lnRef idx="1">
              <a:schemeClr val="dk1"/>
            </a:lnRef>
            <a:fillRef idx="0">
              <a:schemeClr val="dk1"/>
            </a:fillRef>
            <a:effectRef idx="0">
              <a:schemeClr val="dk1"/>
            </a:effectRef>
            <a:fontRef idx="minor">
              <a:schemeClr val="tx1"/>
            </a:fontRef>
          </p:style>
        </p:cxnSp>
        <p:cxnSp>
          <p:nvCxnSpPr>
            <p:cNvPr id="124" name="连接符: 肘形 123">
              <a:extLst>
                <a:ext uri="{FF2B5EF4-FFF2-40B4-BE49-F238E27FC236}">
                  <a16:creationId xmlns:a16="http://schemas.microsoft.com/office/drawing/2014/main" id="{29F5D50D-78C0-4466-AEE3-5D623F59856E}"/>
                </a:ext>
              </a:extLst>
            </p:cNvPr>
            <p:cNvCxnSpPr>
              <a:stCxn id="22" idx="2"/>
              <a:endCxn id="81" idx="0"/>
            </p:cNvCxnSpPr>
            <p:nvPr/>
          </p:nvCxnSpPr>
          <p:spPr>
            <a:xfrm rot="16200000" flipH="1">
              <a:off x="8060436" y="2379949"/>
              <a:ext cx="1556419" cy="3654520"/>
            </a:xfrm>
            <a:prstGeom prst="bentConnector3">
              <a:avLst/>
            </a:prstGeom>
          </p:spPr>
          <p:style>
            <a:lnRef idx="1">
              <a:schemeClr val="dk1"/>
            </a:lnRef>
            <a:fillRef idx="0">
              <a:schemeClr val="dk1"/>
            </a:fillRef>
            <a:effectRef idx="0">
              <a:schemeClr val="dk1"/>
            </a:effectRef>
            <a:fontRef idx="minor">
              <a:schemeClr val="tx1"/>
            </a:fontRef>
          </p:style>
        </p:cxnSp>
      </p:grpSp>
      <p:cxnSp>
        <p:nvCxnSpPr>
          <p:cNvPr id="127" name="连接符: 肘形 126">
            <a:extLst>
              <a:ext uri="{FF2B5EF4-FFF2-40B4-BE49-F238E27FC236}">
                <a16:creationId xmlns:a16="http://schemas.microsoft.com/office/drawing/2014/main" id="{6D68DA50-A6BC-48EC-BFDA-6EB700595B79}"/>
              </a:ext>
            </a:extLst>
          </p:cNvPr>
          <p:cNvCxnSpPr>
            <a:stCxn id="4" idx="3"/>
            <a:endCxn id="13" idx="1"/>
          </p:cNvCxnSpPr>
          <p:nvPr/>
        </p:nvCxnSpPr>
        <p:spPr>
          <a:xfrm flipV="1">
            <a:off x="2903321" y="2133242"/>
            <a:ext cx="374717" cy="5164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9" name="连接符: 肘形 128">
            <a:extLst>
              <a:ext uri="{FF2B5EF4-FFF2-40B4-BE49-F238E27FC236}">
                <a16:creationId xmlns:a16="http://schemas.microsoft.com/office/drawing/2014/main" id="{44163D05-B721-4F34-BF16-0CA7DA0857A4}"/>
              </a:ext>
            </a:extLst>
          </p:cNvPr>
          <p:cNvCxnSpPr>
            <a:stCxn id="4" idx="3"/>
            <a:endCxn id="18" idx="1"/>
          </p:cNvCxnSpPr>
          <p:nvPr/>
        </p:nvCxnSpPr>
        <p:spPr>
          <a:xfrm>
            <a:off x="2903321" y="2649721"/>
            <a:ext cx="374717" cy="5137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1" name="连接符: 肘形 130">
            <a:extLst>
              <a:ext uri="{FF2B5EF4-FFF2-40B4-BE49-F238E27FC236}">
                <a16:creationId xmlns:a16="http://schemas.microsoft.com/office/drawing/2014/main" id="{51BDE08E-69CC-409E-BDB7-F7E57F83038C}"/>
              </a:ext>
            </a:extLst>
          </p:cNvPr>
          <p:cNvCxnSpPr>
            <a:cxnSpLocks/>
            <a:stCxn id="19" idx="3"/>
            <a:endCxn id="20" idx="1"/>
          </p:cNvCxnSpPr>
          <p:nvPr/>
        </p:nvCxnSpPr>
        <p:spPr>
          <a:xfrm flipV="1">
            <a:off x="2901232" y="4084215"/>
            <a:ext cx="376806" cy="56893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C469BBAB-BFEC-407B-A90D-2D147CE0FC92}"/>
              </a:ext>
            </a:extLst>
          </p:cNvPr>
          <p:cNvSpPr txBox="1"/>
          <p:nvPr/>
        </p:nvSpPr>
        <p:spPr>
          <a:xfrm>
            <a:off x="3286157" y="5062654"/>
            <a:ext cx="1272815" cy="369332"/>
          </a:xfrm>
          <a:prstGeom prst="rect">
            <a:avLst/>
          </a:prstGeom>
          <a:noFill/>
        </p:spPr>
        <p:txBody>
          <a:bodyPr wrap="square" rtlCol="0">
            <a:spAutoFit/>
          </a:bodyPr>
          <a:lstStyle/>
          <a:p>
            <a:r>
              <a:rPr lang="en-US" altLang="zh-CN" dirty="0"/>
              <a:t>prophet</a:t>
            </a:r>
            <a:r>
              <a:rPr lang="zh-CN" altLang="en-US" dirty="0"/>
              <a:t>包</a:t>
            </a:r>
          </a:p>
        </p:txBody>
      </p:sp>
      <p:cxnSp>
        <p:nvCxnSpPr>
          <p:cNvPr id="136" name="连接符: 肘形 135">
            <a:extLst>
              <a:ext uri="{FF2B5EF4-FFF2-40B4-BE49-F238E27FC236}">
                <a16:creationId xmlns:a16="http://schemas.microsoft.com/office/drawing/2014/main" id="{503781E3-A18A-4BAC-B5B4-890001924550}"/>
              </a:ext>
            </a:extLst>
          </p:cNvPr>
          <p:cNvCxnSpPr>
            <a:stCxn id="19" idx="3"/>
            <a:endCxn id="134" idx="1"/>
          </p:cNvCxnSpPr>
          <p:nvPr/>
        </p:nvCxnSpPr>
        <p:spPr>
          <a:xfrm>
            <a:off x="2901232" y="4653149"/>
            <a:ext cx="384925" cy="594171"/>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39" name="组合 138">
            <a:extLst>
              <a:ext uri="{FF2B5EF4-FFF2-40B4-BE49-F238E27FC236}">
                <a16:creationId xmlns:a16="http://schemas.microsoft.com/office/drawing/2014/main" id="{CE5343D7-DBC3-42A2-B681-5731BD6F1BAC}"/>
              </a:ext>
            </a:extLst>
          </p:cNvPr>
          <p:cNvGrpSpPr/>
          <p:nvPr/>
        </p:nvGrpSpPr>
        <p:grpSpPr>
          <a:xfrm>
            <a:off x="308108" y="3402354"/>
            <a:ext cx="1284676" cy="369332"/>
            <a:chOff x="308108" y="3402354"/>
            <a:chExt cx="1284676" cy="369332"/>
          </a:xfrm>
        </p:grpSpPr>
        <p:sp>
          <p:nvSpPr>
            <p:cNvPr id="137" name="箭头: 右 136">
              <a:extLst>
                <a:ext uri="{FF2B5EF4-FFF2-40B4-BE49-F238E27FC236}">
                  <a16:creationId xmlns:a16="http://schemas.microsoft.com/office/drawing/2014/main" id="{46E293C8-5A63-4BC1-BE11-129F28A1C974}"/>
                </a:ext>
              </a:extLst>
            </p:cNvPr>
            <p:cNvSpPr/>
            <p:nvPr/>
          </p:nvSpPr>
          <p:spPr>
            <a:xfrm>
              <a:off x="1151824" y="3425356"/>
              <a:ext cx="440960" cy="31643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文本框 137">
              <a:extLst>
                <a:ext uri="{FF2B5EF4-FFF2-40B4-BE49-F238E27FC236}">
                  <a16:creationId xmlns:a16="http://schemas.microsoft.com/office/drawing/2014/main" id="{A8EDB86A-B75F-475D-B3F0-0DA2E1976CDE}"/>
                </a:ext>
              </a:extLst>
            </p:cNvPr>
            <p:cNvSpPr txBox="1"/>
            <p:nvPr/>
          </p:nvSpPr>
          <p:spPr>
            <a:xfrm>
              <a:off x="308108" y="3402354"/>
              <a:ext cx="879614" cy="369332"/>
            </a:xfrm>
            <a:prstGeom prst="rect">
              <a:avLst/>
            </a:prstGeom>
            <a:noFill/>
          </p:spPr>
          <p:txBody>
            <a:bodyPr wrap="square" rtlCol="0">
              <a:spAutoFit/>
            </a:bodyPr>
            <a:lstStyle/>
            <a:p>
              <a:r>
                <a:rPr lang="en-US" altLang="zh-CN" b="1" dirty="0"/>
                <a:t>level1</a:t>
              </a:r>
              <a:endParaRPr lang="zh-CN" altLang="en-US" b="1" dirty="0"/>
            </a:p>
          </p:txBody>
        </p:sp>
      </p:grpSp>
      <p:grpSp>
        <p:nvGrpSpPr>
          <p:cNvPr id="143" name="组合 142">
            <a:extLst>
              <a:ext uri="{FF2B5EF4-FFF2-40B4-BE49-F238E27FC236}">
                <a16:creationId xmlns:a16="http://schemas.microsoft.com/office/drawing/2014/main" id="{CFEECDB7-6A1A-481D-A40D-8382B1B3BAB5}"/>
              </a:ext>
            </a:extLst>
          </p:cNvPr>
          <p:cNvGrpSpPr/>
          <p:nvPr/>
        </p:nvGrpSpPr>
        <p:grpSpPr>
          <a:xfrm>
            <a:off x="277939" y="5110253"/>
            <a:ext cx="939951" cy="908207"/>
            <a:chOff x="277939" y="5110253"/>
            <a:chExt cx="939951" cy="908207"/>
          </a:xfrm>
        </p:grpSpPr>
        <p:sp>
          <p:nvSpPr>
            <p:cNvPr id="141" name="箭头: 下 140">
              <a:extLst>
                <a:ext uri="{FF2B5EF4-FFF2-40B4-BE49-F238E27FC236}">
                  <a16:creationId xmlns:a16="http://schemas.microsoft.com/office/drawing/2014/main" id="{FA2F3FBF-F77B-48CB-ADC7-4EEE3D8C4980}"/>
                </a:ext>
              </a:extLst>
            </p:cNvPr>
            <p:cNvSpPr/>
            <p:nvPr/>
          </p:nvSpPr>
          <p:spPr>
            <a:xfrm>
              <a:off x="483514" y="5110253"/>
              <a:ext cx="350813" cy="55828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a:extLst>
                <a:ext uri="{FF2B5EF4-FFF2-40B4-BE49-F238E27FC236}">
                  <a16:creationId xmlns:a16="http://schemas.microsoft.com/office/drawing/2014/main" id="{2443ADBC-6B23-4155-9E62-5A81B6A46A9F}"/>
                </a:ext>
              </a:extLst>
            </p:cNvPr>
            <p:cNvSpPr txBox="1"/>
            <p:nvPr/>
          </p:nvSpPr>
          <p:spPr>
            <a:xfrm>
              <a:off x="277939" y="5649128"/>
              <a:ext cx="939951" cy="369332"/>
            </a:xfrm>
            <a:prstGeom prst="rect">
              <a:avLst/>
            </a:prstGeom>
            <a:noFill/>
          </p:spPr>
          <p:txBody>
            <a:bodyPr wrap="square" rtlCol="0">
              <a:spAutoFit/>
            </a:bodyPr>
            <a:lstStyle/>
            <a:p>
              <a:r>
                <a:rPr lang="en-US" altLang="zh-CN" b="1" dirty="0"/>
                <a:t>level2</a:t>
              </a:r>
              <a:endParaRPr lang="zh-CN" altLang="en-US" b="1"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fade">
                                      <p:cBhvr>
                                        <p:cTn id="20" dur="500"/>
                                        <p:tgtEl>
                                          <p:spTgt spid="1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1"/>
                                        </p:tgtEl>
                                        <p:attrNameLst>
                                          <p:attrName>style.visibility</p:attrName>
                                        </p:attrNameLst>
                                      </p:cBhvr>
                                      <p:to>
                                        <p:strVal val="visible"/>
                                      </p:to>
                                    </p:set>
                                    <p:animEffect transition="in" filter="fade">
                                      <p:cBhvr>
                                        <p:cTn id="33" dur="500"/>
                                        <p:tgtEl>
                                          <p:spTgt spid="1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3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0"/>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25"/>
                                        </p:tgtEl>
                                        <p:attrNameLst>
                                          <p:attrName>style.visibility</p:attrName>
                                        </p:attrNameLst>
                                      </p:cBhvr>
                                      <p:to>
                                        <p:strVal val="visible"/>
                                      </p:to>
                                    </p:set>
                                    <p:animEffect transition="in" filter="fade">
                                      <p:cBhvr>
                                        <p:cTn id="57" dur="500"/>
                                        <p:tgtEl>
                                          <p:spTgt spid="125"/>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fade">
                                      <p:cBhvr>
                                        <p:cTn id="61" dur="500"/>
                                        <p:tgtEl>
                                          <p:spTgt spid="139"/>
                                        </p:tgtEl>
                                      </p:cBhvr>
                                    </p:animEffect>
                                  </p:childTnLst>
                                </p:cTn>
                              </p:par>
                            </p:childTnLst>
                          </p:cTn>
                        </p:par>
                        <p:par>
                          <p:cTn id="62" fill="hold">
                            <p:stCondLst>
                              <p:cond delay="1000"/>
                            </p:stCondLst>
                            <p:childTnLst>
                              <p:par>
                                <p:cTn id="63" presetID="10" presetClass="entr" presetSubtype="0" fill="hold" nodeType="afterEffect">
                                  <p:stCondLst>
                                    <p:cond delay="0"/>
                                  </p:stCondLst>
                                  <p:childTnLst>
                                    <p:set>
                                      <p:cBhvr>
                                        <p:cTn id="64" dur="1" fill="hold">
                                          <p:stCondLst>
                                            <p:cond delay="0"/>
                                          </p:stCondLst>
                                        </p:cTn>
                                        <p:tgtEl>
                                          <p:spTgt spid="143"/>
                                        </p:tgtEl>
                                        <p:attrNameLst>
                                          <p:attrName>style.visibility</p:attrName>
                                        </p:attrNameLst>
                                      </p:cBhvr>
                                      <p:to>
                                        <p:strVal val="visible"/>
                                      </p:to>
                                    </p:set>
                                    <p:animEffect transition="in" filter="fade">
                                      <p:cBhvr>
                                        <p:cTn id="65" dur="500"/>
                                        <p:tgtEl>
                                          <p:spTgt spid="143"/>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2" nodeType="clickEffect">
                                  <p:stCondLst>
                                    <p:cond delay="0"/>
                                  </p:stCondLst>
                                  <p:childTnLst>
                                    <p:set>
                                      <p:cBhvr>
                                        <p:cTn id="69" dur="1" fill="hold">
                                          <p:stCondLst>
                                            <p:cond delay="0"/>
                                          </p:stCondLst>
                                        </p:cTn>
                                        <p:tgtEl>
                                          <p:spTgt spid="4"/>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27"/>
                                        </p:tgtEl>
                                        <p:attrNameLst>
                                          <p:attrName>style.visibility</p:attrName>
                                        </p:attrNameLst>
                                      </p:cBhvr>
                                      <p:to>
                                        <p:strVal val="hidden"/>
                                      </p:to>
                                    </p:set>
                                  </p:childTnLst>
                                </p:cTn>
                              </p:par>
                              <p:par>
                                <p:cTn id="72" presetID="1" presetClass="exit" presetSubtype="0" fill="hold" grpId="2" nodeType="withEffect">
                                  <p:stCondLst>
                                    <p:cond delay="0"/>
                                  </p:stCondLst>
                                  <p:childTnLst>
                                    <p:set>
                                      <p:cBhvr>
                                        <p:cTn id="73" dur="1" fill="hold">
                                          <p:stCondLst>
                                            <p:cond delay="0"/>
                                          </p:stCondLst>
                                        </p:cTn>
                                        <p:tgtEl>
                                          <p:spTgt spid="13"/>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129"/>
                                        </p:tgtEl>
                                        <p:attrNameLst>
                                          <p:attrName>style.visibility</p:attrName>
                                        </p:attrNameLst>
                                      </p:cBhvr>
                                      <p:to>
                                        <p:strVal val="hidden"/>
                                      </p:to>
                                    </p:set>
                                  </p:childTnLst>
                                </p:cTn>
                              </p:par>
                              <p:par>
                                <p:cTn id="76" presetID="1" presetClass="exit" presetSubtype="0" fill="hold" grpId="2" nodeType="withEffect">
                                  <p:stCondLst>
                                    <p:cond delay="0"/>
                                  </p:stCondLst>
                                  <p:childTnLst>
                                    <p:set>
                                      <p:cBhvr>
                                        <p:cTn id="77" dur="1" fill="hold">
                                          <p:stCondLst>
                                            <p:cond delay="0"/>
                                          </p:stCondLst>
                                        </p:cTn>
                                        <p:tgtEl>
                                          <p:spTgt spid="18"/>
                                        </p:tgtEl>
                                        <p:attrNameLst>
                                          <p:attrName>style.visibility</p:attrName>
                                        </p:attrNameLst>
                                      </p:cBhvr>
                                      <p:to>
                                        <p:strVal val="hidden"/>
                                      </p:to>
                                    </p:set>
                                  </p:childTnLst>
                                </p:cTn>
                              </p:par>
                              <p:par>
                                <p:cTn id="78" presetID="1" presetClass="exit" presetSubtype="0" fill="hold" grpId="2" nodeType="withEffect">
                                  <p:stCondLst>
                                    <p:cond delay="0"/>
                                  </p:stCondLst>
                                  <p:childTnLst>
                                    <p:set>
                                      <p:cBhvr>
                                        <p:cTn id="79" dur="1" fill="hold">
                                          <p:stCondLst>
                                            <p:cond delay="0"/>
                                          </p:stCondLst>
                                        </p:cTn>
                                        <p:tgtEl>
                                          <p:spTgt spid="19"/>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31"/>
                                        </p:tgtEl>
                                        <p:attrNameLst>
                                          <p:attrName>style.visibility</p:attrName>
                                        </p:attrNameLst>
                                      </p:cBhvr>
                                      <p:to>
                                        <p:strVal val="hidden"/>
                                      </p:to>
                                    </p:set>
                                  </p:childTnLst>
                                </p:cTn>
                              </p:par>
                              <p:par>
                                <p:cTn id="82" presetID="1" presetClass="exit" presetSubtype="0" fill="hold" grpId="2" nodeType="withEffect">
                                  <p:stCondLst>
                                    <p:cond delay="0"/>
                                  </p:stCondLst>
                                  <p:childTnLst>
                                    <p:set>
                                      <p:cBhvr>
                                        <p:cTn id="83" dur="1" fill="hold">
                                          <p:stCondLst>
                                            <p:cond delay="0"/>
                                          </p:stCondLst>
                                        </p:cTn>
                                        <p:tgtEl>
                                          <p:spTgt spid="20"/>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125"/>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39"/>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143"/>
                                        </p:tgtEl>
                                        <p:attrNameLst>
                                          <p:attrName>style.visibility</p:attrName>
                                        </p:attrNameLst>
                                      </p:cBhvr>
                                      <p:to>
                                        <p:strVal val="hidden"/>
                                      </p:to>
                                    </p:set>
                                  </p:childTnLst>
                                </p:cTn>
                              </p:par>
                              <p:par>
                                <p:cTn id="90" presetID="10" presetClass="entr" presetSubtype="0" fill="hold" grpId="3"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500"/>
                                        <p:tgtEl>
                                          <p:spTgt spid="4"/>
                                        </p:tgtEl>
                                      </p:cBhvr>
                                    </p:animEffect>
                                  </p:childTnLst>
                                </p:cTn>
                              </p:par>
                              <p:par>
                                <p:cTn id="93" presetID="10" presetClass="entr" presetSubtype="0" fill="hold" nodeType="withEffect">
                                  <p:stCondLst>
                                    <p:cond delay="0"/>
                                  </p:stCondLst>
                                  <p:childTnLst>
                                    <p:set>
                                      <p:cBhvr>
                                        <p:cTn id="94" dur="1" fill="hold">
                                          <p:stCondLst>
                                            <p:cond delay="0"/>
                                          </p:stCondLst>
                                        </p:cTn>
                                        <p:tgtEl>
                                          <p:spTgt spid="127"/>
                                        </p:tgtEl>
                                        <p:attrNameLst>
                                          <p:attrName>style.visibility</p:attrName>
                                        </p:attrNameLst>
                                      </p:cBhvr>
                                      <p:to>
                                        <p:strVal val="visible"/>
                                      </p:to>
                                    </p:set>
                                    <p:animEffect transition="in" filter="fade">
                                      <p:cBhvr>
                                        <p:cTn id="95" dur="500"/>
                                        <p:tgtEl>
                                          <p:spTgt spid="127"/>
                                        </p:tgtEl>
                                      </p:cBhvr>
                                    </p:animEffect>
                                  </p:childTnLst>
                                </p:cTn>
                              </p:par>
                              <p:par>
                                <p:cTn id="96" presetID="10" presetClass="entr" presetSubtype="0" fill="hold" grpId="3"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fade">
                                      <p:cBhvr>
                                        <p:cTn id="98" dur="500"/>
                                        <p:tgtEl>
                                          <p:spTgt spid="13"/>
                                        </p:tgtEl>
                                      </p:cBhvr>
                                    </p:animEffect>
                                  </p:childTnLst>
                                </p:cTn>
                              </p:par>
                              <p:par>
                                <p:cTn id="99" presetID="10" presetClass="entr" presetSubtype="0" fill="hold" nodeType="withEffect">
                                  <p:stCondLst>
                                    <p:cond delay="0"/>
                                  </p:stCondLst>
                                  <p:childTnLst>
                                    <p:set>
                                      <p:cBhvr>
                                        <p:cTn id="100" dur="1" fill="hold">
                                          <p:stCondLst>
                                            <p:cond delay="0"/>
                                          </p:stCondLst>
                                        </p:cTn>
                                        <p:tgtEl>
                                          <p:spTgt spid="129"/>
                                        </p:tgtEl>
                                        <p:attrNameLst>
                                          <p:attrName>style.visibility</p:attrName>
                                        </p:attrNameLst>
                                      </p:cBhvr>
                                      <p:to>
                                        <p:strVal val="visible"/>
                                      </p:to>
                                    </p:set>
                                    <p:animEffect transition="in" filter="fade">
                                      <p:cBhvr>
                                        <p:cTn id="101" dur="500"/>
                                        <p:tgtEl>
                                          <p:spTgt spid="129"/>
                                        </p:tgtEl>
                                      </p:cBhvr>
                                    </p:animEffect>
                                  </p:childTnLst>
                                </p:cTn>
                              </p:par>
                              <p:par>
                                <p:cTn id="102" presetID="10" presetClass="entr" presetSubtype="0" fill="hold" grpId="3"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500"/>
                                        <p:tgtEl>
                                          <p:spTgt spid="18"/>
                                        </p:tgtEl>
                                      </p:cBhvr>
                                    </p:animEffect>
                                  </p:childTnLst>
                                </p:cTn>
                              </p:par>
                              <p:par>
                                <p:cTn id="105" presetID="10" presetClass="entr" presetSubtype="0" fill="hold" grpId="3" nodeType="withEffect">
                                  <p:stCondLst>
                                    <p:cond delay="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500"/>
                                        <p:tgtEl>
                                          <p:spTgt spid="19"/>
                                        </p:tgtEl>
                                      </p:cBhvr>
                                    </p:animEffect>
                                  </p:childTnLst>
                                </p:cTn>
                              </p:par>
                              <p:par>
                                <p:cTn id="108" presetID="10" presetClass="entr" presetSubtype="0" fill="hold" nodeType="withEffect">
                                  <p:stCondLst>
                                    <p:cond delay="0"/>
                                  </p:stCondLst>
                                  <p:childTnLst>
                                    <p:set>
                                      <p:cBhvr>
                                        <p:cTn id="109" dur="1" fill="hold">
                                          <p:stCondLst>
                                            <p:cond delay="0"/>
                                          </p:stCondLst>
                                        </p:cTn>
                                        <p:tgtEl>
                                          <p:spTgt spid="131"/>
                                        </p:tgtEl>
                                        <p:attrNameLst>
                                          <p:attrName>style.visibility</p:attrName>
                                        </p:attrNameLst>
                                      </p:cBhvr>
                                      <p:to>
                                        <p:strVal val="visible"/>
                                      </p:to>
                                    </p:set>
                                    <p:animEffect transition="in" filter="fade">
                                      <p:cBhvr>
                                        <p:cTn id="110" dur="500"/>
                                        <p:tgtEl>
                                          <p:spTgt spid="131"/>
                                        </p:tgtEl>
                                      </p:cBhvr>
                                    </p:animEffect>
                                  </p:childTnLst>
                                </p:cTn>
                              </p:par>
                              <p:par>
                                <p:cTn id="111" presetID="10" presetClass="entr" presetSubtype="0" fill="hold" grpId="3" nodeType="with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fade">
                                      <p:cBhvr>
                                        <p:cTn id="113" dur="500"/>
                                        <p:tgtEl>
                                          <p:spTgt spid="20"/>
                                        </p:tgtEl>
                                      </p:cBhvr>
                                    </p:animEffect>
                                  </p:childTnLst>
                                </p:cTn>
                              </p:par>
                            </p:childTnLst>
                          </p:cTn>
                        </p:par>
                        <p:par>
                          <p:cTn id="114" fill="hold">
                            <p:stCondLst>
                              <p:cond delay="500"/>
                            </p:stCondLst>
                            <p:childTnLst>
                              <p:par>
                                <p:cTn id="115" presetID="10" presetClass="entr" presetSubtype="0" fill="hold" nodeType="afterEffect">
                                  <p:stCondLst>
                                    <p:cond delay="0"/>
                                  </p:stCondLst>
                                  <p:childTnLst>
                                    <p:set>
                                      <p:cBhvr>
                                        <p:cTn id="116" dur="1" fill="hold">
                                          <p:stCondLst>
                                            <p:cond delay="0"/>
                                          </p:stCondLst>
                                        </p:cTn>
                                        <p:tgtEl>
                                          <p:spTgt spid="136"/>
                                        </p:tgtEl>
                                        <p:attrNameLst>
                                          <p:attrName>style.visibility</p:attrName>
                                        </p:attrNameLst>
                                      </p:cBhvr>
                                      <p:to>
                                        <p:strVal val="visible"/>
                                      </p:to>
                                    </p:set>
                                    <p:animEffect transition="in" filter="fade">
                                      <p:cBhvr>
                                        <p:cTn id="117" dur="500"/>
                                        <p:tgtEl>
                                          <p:spTgt spid="136"/>
                                        </p:tgtEl>
                                      </p:cBhvr>
                                    </p:animEffect>
                                  </p:childTnLst>
                                </p:cTn>
                              </p:par>
                            </p:childTnLst>
                          </p:cTn>
                        </p:par>
                        <p:par>
                          <p:cTn id="118" fill="hold">
                            <p:stCondLst>
                              <p:cond delay="1000"/>
                            </p:stCondLst>
                            <p:childTnLst>
                              <p:par>
                                <p:cTn id="119" presetID="10" presetClass="entr" presetSubtype="0" fill="hold" grpId="2" nodeType="afterEffect">
                                  <p:stCondLst>
                                    <p:cond delay="0"/>
                                  </p:stCondLst>
                                  <p:childTnLst>
                                    <p:set>
                                      <p:cBhvr>
                                        <p:cTn id="120" dur="1" fill="hold">
                                          <p:stCondLst>
                                            <p:cond delay="0"/>
                                          </p:stCondLst>
                                        </p:cTn>
                                        <p:tgtEl>
                                          <p:spTgt spid="134"/>
                                        </p:tgtEl>
                                        <p:attrNameLst>
                                          <p:attrName>style.visibility</p:attrName>
                                        </p:attrNameLst>
                                      </p:cBhvr>
                                      <p:to>
                                        <p:strVal val="visible"/>
                                      </p:to>
                                    </p:set>
                                    <p:animEffect transition="in" filter="fade">
                                      <p:cBhvr>
                                        <p:cTn id="121"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13" grpId="0"/>
      <p:bldP spid="13" grpId="1"/>
      <p:bldP spid="13" grpId="2"/>
      <p:bldP spid="13" grpId="3"/>
      <p:bldP spid="18" grpId="0"/>
      <p:bldP spid="18" grpId="1"/>
      <p:bldP spid="18" grpId="2"/>
      <p:bldP spid="18" grpId="3"/>
      <p:bldP spid="19" grpId="0"/>
      <p:bldP spid="19" grpId="1"/>
      <p:bldP spid="19" grpId="2"/>
      <p:bldP spid="19" grpId="3"/>
      <p:bldP spid="20" grpId="0"/>
      <p:bldP spid="20" grpId="1"/>
      <p:bldP spid="20" grpId="2"/>
      <p:bldP spid="20" grpId="3"/>
      <p:bldP spid="134" grpId="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3191" cy="307777"/>
          </a:xfrm>
          <a:prstGeom prst="rect">
            <a:avLst/>
          </a:prstGeom>
        </p:spPr>
        <p:txBody>
          <a:bodyPr wrap="none">
            <a:spAutoFit/>
          </a:bodyPr>
          <a:lstStyle/>
          <a:p>
            <a:r>
              <a:rPr lang="en-US" altLang="zh-CN" sz="1400" b="1" dirty="0"/>
              <a:t>PART THREE Model</a:t>
            </a:r>
            <a:endParaRPr lang="zh-CN" altLang="en-US" sz="1400" b="1" dirty="0"/>
          </a:p>
        </p:txBody>
      </p:sp>
      <p:sp>
        <p:nvSpPr>
          <p:cNvPr id="3" name="椭圆 2"/>
          <p:cNvSpPr/>
          <p:nvPr/>
        </p:nvSpPr>
        <p:spPr>
          <a:xfrm>
            <a:off x="1872885" y="167151"/>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9" name="组合 18">
            <a:extLst>
              <a:ext uri="{FF2B5EF4-FFF2-40B4-BE49-F238E27FC236}">
                <a16:creationId xmlns:a16="http://schemas.microsoft.com/office/drawing/2014/main" id="{715867AD-33CE-4F5D-85A8-8383174280D4}"/>
              </a:ext>
            </a:extLst>
          </p:cNvPr>
          <p:cNvGrpSpPr/>
          <p:nvPr/>
        </p:nvGrpSpPr>
        <p:grpSpPr>
          <a:xfrm>
            <a:off x="933528" y="898396"/>
            <a:ext cx="1190076" cy="509896"/>
            <a:chOff x="888096" y="1000203"/>
            <a:chExt cx="4259825" cy="944066"/>
          </a:xfrm>
        </p:grpSpPr>
        <p:sp>
          <p:nvSpPr>
            <p:cNvPr id="20" name="矩形 19">
              <a:extLst>
                <a:ext uri="{FF2B5EF4-FFF2-40B4-BE49-F238E27FC236}">
                  <a16:creationId xmlns:a16="http://schemas.microsoft.com/office/drawing/2014/main" id="{0AF9045B-B59E-4933-93AD-2F09B5D786F1}"/>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a:extLst>
                <a:ext uri="{FF2B5EF4-FFF2-40B4-BE49-F238E27FC236}">
                  <a16:creationId xmlns:a16="http://schemas.microsoft.com/office/drawing/2014/main" id="{87FD8130-EBA9-4014-B580-09313FCDC77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a:extLst>
                <a:ext uri="{FF2B5EF4-FFF2-40B4-BE49-F238E27FC236}">
                  <a16:creationId xmlns:a16="http://schemas.microsoft.com/office/drawing/2014/main" id="{02113794-32E2-4C1D-BF03-EC4CF93663F2}"/>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a:extLst>
                <a:ext uri="{FF2B5EF4-FFF2-40B4-BE49-F238E27FC236}">
                  <a16:creationId xmlns:a16="http://schemas.microsoft.com/office/drawing/2014/main" id="{BF9208BF-D22E-4243-AA58-050AE346A6C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a:extLst>
                <a:ext uri="{FF2B5EF4-FFF2-40B4-BE49-F238E27FC236}">
                  <a16:creationId xmlns:a16="http://schemas.microsoft.com/office/drawing/2014/main" id="{3A6D802D-15AE-4454-BE19-330117C221F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a:extLst>
              <a:ext uri="{FF2B5EF4-FFF2-40B4-BE49-F238E27FC236}">
                <a16:creationId xmlns:a16="http://schemas.microsoft.com/office/drawing/2014/main" id="{2850095E-F929-4074-AB62-0C6CB95FD521}"/>
              </a:ext>
            </a:extLst>
          </p:cNvPr>
          <p:cNvSpPr/>
          <p:nvPr/>
        </p:nvSpPr>
        <p:spPr>
          <a:xfrm>
            <a:off x="993305" y="985272"/>
            <a:ext cx="1107996" cy="369332"/>
          </a:xfrm>
          <a:prstGeom prst="rect">
            <a:avLst/>
          </a:prstGeom>
        </p:spPr>
        <p:txBody>
          <a:bodyPr wrap="none">
            <a:spAutoFit/>
          </a:bodyPr>
          <a:lstStyle/>
          <a:p>
            <a:r>
              <a:rPr lang="zh-CN" altLang="en-US" b="1" dirty="0"/>
              <a:t>模型评价</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C970B357-6894-4E3D-B90A-34831B7A6C1F}"/>
                  </a:ext>
                </a:extLst>
              </p:cNvPr>
              <p:cNvGraphicFramePr>
                <a:graphicFrameLocks noGrp="1"/>
              </p:cNvGraphicFramePr>
              <p:nvPr>
                <p:extLst>
                  <p:ext uri="{D42A27DB-BD31-4B8C-83A1-F6EECF244321}">
                    <p14:modId xmlns:p14="http://schemas.microsoft.com/office/powerpoint/2010/main" val="1857604957"/>
                  </p:ext>
                </p:extLst>
              </p:nvPr>
            </p:nvGraphicFramePr>
            <p:xfrm>
              <a:off x="1611319" y="2648431"/>
              <a:ext cx="8128000" cy="1934924"/>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486731455"/>
                        </a:ext>
                      </a:extLst>
                    </a:gridCol>
                    <a:gridCol w="4064000">
                      <a:extLst>
                        <a:ext uri="{9D8B030D-6E8A-4147-A177-3AD203B41FA5}">
                          <a16:colId xmlns:a16="http://schemas.microsoft.com/office/drawing/2014/main" val="2087005375"/>
                        </a:ext>
                      </a:extLst>
                    </a:gridCol>
                  </a:tblGrid>
                  <a:tr h="724954">
                    <a:tc>
                      <a:txBody>
                        <a:bodyPr/>
                        <a:lstStyle/>
                        <a:p>
                          <a:pPr algn="ctr"/>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𝑅𝑀𝑆𝐸</m:t>
                                </m:r>
                              </m:oMath>
                            </m:oMathPara>
                          </a14:m>
                          <a:endParaRPr lang="zh-CN" altLang="en-US" sz="32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𝑅</m:t>
                                    </m:r>
                                  </m:e>
                                  <m:sup>
                                    <m:r>
                                      <a:rPr lang="en-US" altLang="zh-CN" sz="3200" b="0" i="1" smtClean="0">
                                        <a:latin typeface="Cambria Math" panose="02040503050406030204" pitchFamily="18" charset="0"/>
                                      </a:rPr>
                                      <m:t>2</m:t>
                                    </m:r>
                                  </m:sup>
                                </m:sSup>
                              </m:oMath>
                            </m:oMathPara>
                          </a14:m>
                          <a:endParaRPr lang="zh-CN" altLang="en-US" sz="3200" dirty="0"/>
                        </a:p>
                      </a:txBody>
                      <a:tcPr/>
                    </a:tc>
                    <a:extLst>
                      <a:ext uri="{0D108BD9-81ED-4DB2-BD59-A6C34878D82A}">
                        <a16:rowId xmlns:a16="http://schemas.microsoft.com/office/drawing/2014/main" val="1172402169"/>
                      </a:ext>
                    </a:extLst>
                  </a:tr>
                  <a:tr h="1209970">
                    <a:tc>
                      <a:txBody>
                        <a:bodyPr/>
                        <a:lstStyle/>
                        <a:p>
                          <a:pPr marL="285750" indent="-285750">
                            <a:buFont typeface="Arial" panose="020B0604020202020204" pitchFamily="34" charset="0"/>
                            <a:buChar char="•"/>
                          </a:pPr>
                          <a:r>
                            <a:rPr lang="zh-CN" altLang="en-US" dirty="0"/>
                            <a:t>避免函数不平滑的问题</a:t>
                          </a:r>
                          <a:endParaRPr lang="en-US" altLang="zh-CN" dirty="0"/>
                        </a:p>
                        <a:p>
                          <a:pPr marL="285750" indent="-285750">
                            <a:buFont typeface="Arial" panose="020B0604020202020204" pitchFamily="34" charset="0"/>
                            <a:buChar char="•"/>
                          </a:pPr>
                          <a:r>
                            <a:rPr lang="zh-CN" altLang="en-US" dirty="0"/>
                            <a:t>量纲与目标变量相同，易于解释</a:t>
                          </a:r>
                        </a:p>
                      </a:txBody>
                      <a:tcPr/>
                    </a:tc>
                    <a:tc>
                      <a:txBody>
                        <a:bodyPr/>
                        <a:lstStyle/>
                        <a:p>
                          <a:pPr marL="285750" indent="-285750">
                            <a:buFont typeface="Arial" panose="020B0604020202020204" pitchFamily="34" charset="0"/>
                            <a:buChar char="•"/>
                          </a:pPr>
                          <a:r>
                            <a:rPr lang="zh-CN" altLang="en-US" dirty="0"/>
                            <a:t>反应了因变量能被回归方程解释的比例</a:t>
                          </a:r>
                          <a:endParaRPr lang="en-US" altLang="zh-CN" dirty="0"/>
                        </a:p>
                        <a:p>
                          <a:pPr marL="285750" indent="-285750">
                            <a:buFont typeface="Arial" panose="020B0604020202020204" pitchFamily="34" charset="0"/>
                            <a:buChar char="•"/>
                          </a:pPr>
                          <a:r>
                            <a:rPr lang="zh-CN" altLang="en-US" dirty="0"/>
                            <a:t>易于解释</a:t>
                          </a:r>
                        </a:p>
                      </a:txBody>
                      <a:tcPr/>
                    </a:tc>
                    <a:extLst>
                      <a:ext uri="{0D108BD9-81ED-4DB2-BD59-A6C34878D82A}">
                        <a16:rowId xmlns:a16="http://schemas.microsoft.com/office/drawing/2014/main" val="263713995"/>
                      </a:ext>
                    </a:extLst>
                  </a:tr>
                </a:tbl>
              </a:graphicData>
            </a:graphic>
          </p:graphicFrame>
        </mc:Choice>
        <mc:Fallback xmlns="">
          <p:graphicFrame>
            <p:nvGraphicFramePr>
              <p:cNvPr id="5" name="表格 5">
                <a:extLst>
                  <a:ext uri="{FF2B5EF4-FFF2-40B4-BE49-F238E27FC236}">
                    <a16:creationId xmlns:a16="http://schemas.microsoft.com/office/drawing/2014/main" id="{C970B357-6894-4E3D-B90A-34831B7A6C1F}"/>
                  </a:ext>
                </a:extLst>
              </p:cNvPr>
              <p:cNvGraphicFramePr>
                <a:graphicFrameLocks noGrp="1"/>
              </p:cNvGraphicFramePr>
              <p:nvPr>
                <p:extLst>
                  <p:ext uri="{D42A27DB-BD31-4B8C-83A1-F6EECF244321}">
                    <p14:modId xmlns:p14="http://schemas.microsoft.com/office/powerpoint/2010/main" val="1857604957"/>
                  </p:ext>
                </p:extLst>
              </p:nvPr>
            </p:nvGraphicFramePr>
            <p:xfrm>
              <a:off x="1611319" y="2648431"/>
              <a:ext cx="8128000" cy="1934924"/>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486731455"/>
                        </a:ext>
                      </a:extLst>
                    </a:gridCol>
                    <a:gridCol w="4064000">
                      <a:extLst>
                        <a:ext uri="{9D8B030D-6E8A-4147-A177-3AD203B41FA5}">
                          <a16:colId xmlns:a16="http://schemas.microsoft.com/office/drawing/2014/main" val="2087005375"/>
                        </a:ext>
                      </a:extLst>
                    </a:gridCol>
                  </a:tblGrid>
                  <a:tr h="724954">
                    <a:tc>
                      <a:txBody>
                        <a:bodyPr/>
                        <a:lstStyle/>
                        <a:p>
                          <a:endParaRPr lang="zh-CN"/>
                        </a:p>
                      </a:txBody>
                      <a:tcPr>
                        <a:blipFill>
                          <a:blip r:embed="rId3"/>
                          <a:stretch>
                            <a:fillRect l="-150" t="-840" r="-100300" b="-168908"/>
                          </a:stretch>
                        </a:blipFill>
                      </a:tcPr>
                    </a:tc>
                    <a:tc>
                      <a:txBody>
                        <a:bodyPr/>
                        <a:lstStyle/>
                        <a:p>
                          <a:endParaRPr lang="zh-CN"/>
                        </a:p>
                      </a:txBody>
                      <a:tcPr>
                        <a:blipFill>
                          <a:blip r:embed="rId3"/>
                          <a:stretch>
                            <a:fillRect l="-100150" t="-840" r="-300" b="-168908"/>
                          </a:stretch>
                        </a:blipFill>
                      </a:tcPr>
                    </a:tc>
                    <a:extLst>
                      <a:ext uri="{0D108BD9-81ED-4DB2-BD59-A6C34878D82A}">
                        <a16:rowId xmlns:a16="http://schemas.microsoft.com/office/drawing/2014/main" val="1172402169"/>
                      </a:ext>
                    </a:extLst>
                  </a:tr>
                  <a:tr h="1209970">
                    <a:tc>
                      <a:txBody>
                        <a:bodyPr/>
                        <a:lstStyle/>
                        <a:p>
                          <a:pPr marL="285750" indent="-285750">
                            <a:buFont typeface="Arial" panose="020B0604020202020204" pitchFamily="34" charset="0"/>
                            <a:buChar char="•"/>
                          </a:pPr>
                          <a:r>
                            <a:rPr lang="zh-CN" altLang="en-US" dirty="0"/>
                            <a:t>避免函数不平滑的问题</a:t>
                          </a:r>
                          <a:endParaRPr lang="en-US" altLang="zh-CN" dirty="0"/>
                        </a:p>
                        <a:p>
                          <a:pPr marL="285750" indent="-285750">
                            <a:buFont typeface="Arial" panose="020B0604020202020204" pitchFamily="34" charset="0"/>
                            <a:buChar char="•"/>
                          </a:pPr>
                          <a:r>
                            <a:rPr lang="zh-CN" altLang="en-US" dirty="0"/>
                            <a:t>量纲与目标变量相同，易于解释</a:t>
                          </a:r>
                        </a:p>
                      </a:txBody>
                      <a:tcPr/>
                    </a:tc>
                    <a:tc>
                      <a:txBody>
                        <a:bodyPr/>
                        <a:lstStyle/>
                        <a:p>
                          <a:pPr marL="285750" indent="-285750">
                            <a:buFont typeface="Arial" panose="020B0604020202020204" pitchFamily="34" charset="0"/>
                            <a:buChar char="•"/>
                          </a:pPr>
                          <a:r>
                            <a:rPr lang="zh-CN" altLang="en-US" dirty="0"/>
                            <a:t>反应了因变量能被回归方程解释的比例</a:t>
                          </a:r>
                          <a:endParaRPr lang="en-US" altLang="zh-CN" dirty="0"/>
                        </a:p>
                        <a:p>
                          <a:pPr marL="285750" indent="-285750">
                            <a:buFont typeface="Arial" panose="020B0604020202020204" pitchFamily="34" charset="0"/>
                            <a:buChar char="•"/>
                          </a:pPr>
                          <a:r>
                            <a:rPr lang="zh-CN" altLang="en-US" dirty="0"/>
                            <a:t>易于解释</a:t>
                          </a:r>
                        </a:p>
                      </a:txBody>
                      <a:tcPr/>
                    </a:tc>
                    <a:extLst>
                      <a:ext uri="{0D108BD9-81ED-4DB2-BD59-A6C34878D82A}">
                        <a16:rowId xmlns:a16="http://schemas.microsoft.com/office/drawing/2014/main" val="2637139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7">
                <a:extLst>
                  <a:ext uri="{FF2B5EF4-FFF2-40B4-BE49-F238E27FC236}">
                    <a16:creationId xmlns:a16="http://schemas.microsoft.com/office/drawing/2014/main" id="{9CC51B2B-1C38-4555-944F-488FE7228A2F}"/>
                  </a:ext>
                </a:extLst>
              </p:cNvPr>
              <p:cNvGraphicFramePr>
                <a:graphicFrameLocks noGrp="1"/>
              </p:cNvGraphicFramePr>
              <p:nvPr>
                <p:extLst>
                  <p:ext uri="{D42A27DB-BD31-4B8C-83A1-F6EECF244321}">
                    <p14:modId xmlns:p14="http://schemas.microsoft.com/office/powerpoint/2010/main" val="62359199"/>
                  </p:ext>
                </p:extLst>
              </p:nvPr>
            </p:nvGraphicFramePr>
            <p:xfrm>
              <a:off x="1958545" y="2760585"/>
              <a:ext cx="7433547" cy="1710615"/>
            </p:xfrm>
            <a:graphic>
              <a:graphicData uri="http://schemas.openxmlformats.org/drawingml/2006/table">
                <a:tbl>
                  <a:tblPr firstRow="1" bandRow="1">
                    <a:tableStyleId>{5940675A-B579-460E-94D1-54222C63F5DA}</a:tableStyleId>
                  </a:tblPr>
                  <a:tblGrid>
                    <a:gridCol w="2477849">
                      <a:extLst>
                        <a:ext uri="{9D8B030D-6E8A-4147-A177-3AD203B41FA5}">
                          <a16:colId xmlns:a16="http://schemas.microsoft.com/office/drawing/2014/main" val="3709461712"/>
                        </a:ext>
                      </a:extLst>
                    </a:gridCol>
                    <a:gridCol w="2477849">
                      <a:extLst>
                        <a:ext uri="{9D8B030D-6E8A-4147-A177-3AD203B41FA5}">
                          <a16:colId xmlns:a16="http://schemas.microsoft.com/office/drawing/2014/main" val="4040379225"/>
                        </a:ext>
                      </a:extLst>
                    </a:gridCol>
                    <a:gridCol w="2477849">
                      <a:extLst>
                        <a:ext uri="{9D8B030D-6E8A-4147-A177-3AD203B41FA5}">
                          <a16:colId xmlns:a16="http://schemas.microsoft.com/office/drawing/2014/main" val="1155752984"/>
                        </a:ext>
                      </a:extLst>
                    </a:gridCol>
                  </a:tblGrid>
                  <a:tr h="570205">
                    <a:tc>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𝑅𝑀𝑆𝐸</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𝑅</m:t>
                                </m:r>
                                <m:r>
                                  <a:rPr lang="en-US" altLang="zh-CN" i="1" dirty="0" smtClean="0">
                                    <a:latin typeface="Cambria Math" panose="02040503050406030204" pitchFamily="18" charset="0"/>
                                  </a:rPr>
                                  <m:t>^2</m:t>
                                </m:r>
                              </m:oMath>
                            </m:oMathPara>
                          </a14:m>
                          <a:endParaRPr lang="zh-CN" altLang="en-US" dirty="0"/>
                        </a:p>
                      </a:txBody>
                      <a:tcPr/>
                    </a:tc>
                    <a:extLst>
                      <a:ext uri="{0D108BD9-81ED-4DB2-BD59-A6C34878D82A}">
                        <a16:rowId xmlns:a16="http://schemas.microsoft.com/office/drawing/2014/main" val="1834322209"/>
                      </a:ext>
                    </a:extLst>
                  </a:tr>
                  <a:tr h="570205">
                    <a:tc>
                      <a:txBody>
                        <a:bodyPr/>
                        <a:lstStyle/>
                        <a:p>
                          <a:pPr algn="ctr"/>
                          <a:r>
                            <a:rPr lang="zh-CN" altLang="en-US" dirty="0"/>
                            <a:t>训练集</a:t>
                          </a:r>
                        </a:p>
                      </a:txBody>
                      <a:tcPr/>
                    </a:tc>
                    <a:tc>
                      <a:txBody>
                        <a:bodyPr/>
                        <a:lstStyle/>
                        <a:p>
                          <a:pPr algn="ctr"/>
                          <a:r>
                            <a:rPr lang="en-US" altLang="zh-CN" dirty="0"/>
                            <a:t>0.8483</a:t>
                          </a:r>
                          <a:endParaRPr lang="zh-CN" altLang="en-US" dirty="0"/>
                        </a:p>
                      </a:txBody>
                      <a:tcPr/>
                    </a:tc>
                    <a:tc>
                      <a:txBody>
                        <a:bodyPr/>
                        <a:lstStyle/>
                        <a:p>
                          <a:pPr algn="ctr"/>
                          <a:r>
                            <a:rPr lang="en-US" altLang="zh-CN" dirty="0"/>
                            <a:t>0.4220</a:t>
                          </a:r>
                          <a:endParaRPr lang="zh-CN" altLang="en-US" dirty="0"/>
                        </a:p>
                      </a:txBody>
                      <a:tcPr/>
                    </a:tc>
                    <a:extLst>
                      <a:ext uri="{0D108BD9-81ED-4DB2-BD59-A6C34878D82A}">
                        <a16:rowId xmlns:a16="http://schemas.microsoft.com/office/drawing/2014/main" val="3565347415"/>
                      </a:ext>
                    </a:extLst>
                  </a:tr>
                  <a:tr h="570205">
                    <a:tc>
                      <a:txBody>
                        <a:bodyPr/>
                        <a:lstStyle/>
                        <a:p>
                          <a:pPr algn="ctr"/>
                          <a:r>
                            <a:rPr lang="zh-CN" altLang="en-US" dirty="0"/>
                            <a:t>验证集</a:t>
                          </a:r>
                        </a:p>
                      </a:txBody>
                      <a:tcPr/>
                    </a:tc>
                    <a:tc>
                      <a:txBody>
                        <a:bodyPr/>
                        <a:lstStyle/>
                        <a:p>
                          <a:pPr algn="ctr"/>
                          <a:r>
                            <a:rPr lang="en-US" altLang="zh-CN" dirty="0"/>
                            <a:t>0.8765</a:t>
                          </a:r>
                          <a:endParaRPr lang="zh-CN" altLang="en-US" dirty="0"/>
                        </a:p>
                      </a:txBody>
                      <a:tcPr/>
                    </a:tc>
                    <a:tc>
                      <a:txBody>
                        <a:bodyPr/>
                        <a:lstStyle/>
                        <a:p>
                          <a:pPr algn="ctr"/>
                          <a:r>
                            <a:rPr lang="en-US" altLang="zh-CN" dirty="0"/>
                            <a:t>0.3531</a:t>
                          </a:r>
                          <a:endParaRPr lang="zh-CN" altLang="en-US" dirty="0"/>
                        </a:p>
                      </a:txBody>
                      <a:tcPr/>
                    </a:tc>
                    <a:extLst>
                      <a:ext uri="{0D108BD9-81ED-4DB2-BD59-A6C34878D82A}">
                        <a16:rowId xmlns:a16="http://schemas.microsoft.com/office/drawing/2014/main" val="2601349218"/>
                      </a:ext>
                    </a:extLst>
                  </a:tr>
                </a:tbl>
              </a:graphicData>
            </a:graphic>
          </p:graphicFrame>
        </mc:Choice>
        <mc:Fallback xmlns="">
          <p:graphicFrame>
            <p:nvGraphicFramePr>
              <p:cNvPr id="7" name="表格 7">
                <a:extLst>
                  <a:ext uri="{FF2B5EF4-FFF2-40B4-BE49-F238E27FC236}">
                    <a16:creationId xmlns:a16="http://schemas.microsoft.com/office/drawing/2014/main" id="{9CC51B2B-1C38-4555-944F-488FE7228A2F}"/>
                  </a:ext>
                </a:extLst>
              </p:cNvPr>
              <p:cNvGraphicFramePr>
                <a:graphicFrameLocks noGrp="1"/>
              </p:cNvGraphicFramePr>
              <p:nvPr>
                <p:extLst>
                  <p:ext uri="{D42A27DB-BD31-4B8C-83A1-F6EECF244321}">
                    <p14:modId xmlns:p14="http://schemas.microsoft.com/office/powerpoint/2010/main" val="62359199"/>
                  </p:ext>
                </p:extLst>
              </p:nvPr>
            </p:nvGraphicFramePr>
            <p:xfrm>
              <a:off x="1958545" y="2760585"/>
              <a:ext cx="7433547" cy="1710615"/>
            </p:xfrm>
            <a:graphic>
              <a:graphicData uri="http://schemas.openxmlformats.org/drawingml/2006/table">
                <a:tbl>
                  <a:tblPr firstRow="1" bandRow="1">
                    <a:tableStyleId>{5940675A-B579-460E-94D1-54222C63F5DA}</a:tableStyleId>
                  </a:tblPr>
                  <a:tblGrid>
                    <a:gridCol w="2477849">
                      <a:extLst>
                        <a:ext uri="{9D8B030D-6E8A-4147-A177-3AD203B41FA5}">
                          <a16:colId xmlns:a16="http://schemas.microsoft.com/office/drawing/2014/main" val="3709461712"/>
                        </a:ext>
                      </a:extLst>
                    </a:gridCol>
                    <a:gridCol w="2477849">
                      <a:extLst>
                        <a:ext uri="{9D8B030D-6E8A-4147-A177-3AD203B41FA5}">
                          <a16:colId xmlns:a16="http://schemas.microsoft.com/office/drawing/2014/main" val="4040379225"/>
                        </a:ext>
                      </a:extLst>
                    </a:gridCol>
                    <a:gridCol w="2477849">
                      <a:extLst>
                        <a:ext uri="{9D8B030D-6E8A-4147-A177-3AD203B41FA5}">
                          <a16:colId xmlns:a16="http://schemas.microsoft.com/office/drawing/2014/main" val="1155752984"/>
                        </a:ext>
                      </a:extLst>
                    </a:gridCol>
                  </a:tblGrid>
                  <a:tr h="570205">
                    <a:tc>
                      <a:txBody>
                        <a:bodyPr/>
                        <a:lstStyle/>
                        <a:p>
                          <a:endParaRPr lang="zh-CN" altLang="en-US" dirty="0"/>
                        </a:p>
                      </a:txBody>
                      <a:tcPr/>
                    </a:tc>
                    <a:tc>
                      <a:txBody>
                        <a:bodyPr/>
                        <a:lstStyle/>
                        <a:p>
                          <a:endParaRPr lang="zh-CN"/>
                        </a:p>
                      </a:txBody>
                      <a:tcPr>
                        <a:blipFill>
                          <a:blip r:embed="rId4"/>
                          <a:stretch>
                            <a:fillRect l="-100493" t="-1064" r="-100739" b="-202128"/>
                          </a:stretch>
                        </a:blipFill>
                      </a:tcPr>
                    </a:tc>
                    <a:tc>
                      <a:txBody>
                        <a:bodyPr/>
                        <a:lstStyle/>
                        <a:p>
                          <a:endParaRPr lang="zh-CN"/>
                        </a:p>
                      </a:txBody>
                      <a:tcPr>
                        <a:blipFill>
                          <a:blip r:embed="rId4"/>
                          <a:stretch>
                            <a:fillRect l="-200000" t="-1064" r="-491" b="-202128"/>
                          </a:stretch>
                        </a:blipFill>
                      </a:tcPr>
                    </a:tc>
                    <a:extLst>
                      <a:ext uri="{0D108BD9-81ED-4DB2-BD59-A6C34878D82A}">
                        <a16:rowId xmlns:a16="http://schemas.microsoft.com/office/drawing/2014/main" val="1834322209"/>
                      </a:ext>
                    </a:extLst>
                  </a:tr>
                  <a:tr h="570205">
                    <a:tc>
                      <a:txBody>
                        <a:bodyPr/>
                        <a:lstStyle/>
                        <a:p>
                          <a:pPr algn="ctr"/>
                          <a:r>
                            <a:rPr lang="zh-CN" altLang="en-US" dirty="0"/>
                            <a:t>训练集</a:t>
                          </a:r>
                        </a:p>
                      </a:txBody>
                      <a:tcPr/>
                    </a:tc>
                    <a:tc>
                      <a:txBody>
                        <a:bodyPr/>
                        <a:lstStyle/>
                        <a:p>
                          <a:pPr algn="ctr"/>
                          <a:r>
                            <a:rPr lang="en-US" altLang="zh-CN" dirty="0"/>
                            <a:t>0.8483</a:t>
                          </a:r>
                          <a:endParaRPr lang="zh-CN" altLang="en-US" dirty="0"/>
                        </a:p>
                      </a:txBody>
                      <a:tcPr/>
                    </a:tc>
                    <a:tc>
                      <a:txBody>
                        <a:bodyPr/>
                        <a:lstStyle/>
                        <a:p>
                          <a:pPr algn="ctr"/>
                          <a:r>
                            <a:rPr lang="en-US" altLang="zh-CN" dirty="0"/>
                            <a:t>0.4220</a:t>
                          </a:r>
                          <a:endParaRPr lang="zh-CN" altLang="en-US" dirty="0"/>
                        </a:p>
                      </a:txBody>
                      <a:tcPr/>
                    </a:tc>
                    <a:extLst>
                      <a:ext uri="{0D108BD9-81ED-4DB2-BD59-A6C34878D82A}">
                        <a16:rowId xmlns:a16="http://schemas.microsoft.com/office/drawing/2014/main" val="3565347415"/>
                      </a:ext>
                    </a:extLst>
                  </a:tr>
                  <a:tr h="570205">
                    <a:tc>
                      <a:txBody>
                        <a:bodyPr/>
                        <a:lstStyle/>
                        <a:p>
                          <a:pPr algn="ctr"/>
                          <a:r>
                            <a:rPr lang="zh-CN" altLang="en-US" dirty="0"/>
                            <a:t>验证集</a:t>
                          </a:r>
                        </a:p>
                      </a:txBody>
                      <a:tcPr/>
                    </a:tc>
                    <a:tc>
                      <a:txBody>
                        <a:bodyPr/>
                        <a:lstStyle/>
                        <a:p>
                          <a:pPr algn="ctr"/>
                          <a:r>
                            <a:rPr lang="en-US" altLang="zh-CN" dirty="0"/>
                            <a:t>0.8765</a:t>
                          </a:r>
                          <a:endParaRPr lang="zh-CN" altLang="en-US" dirty="0"/>
                        </a:p>
                      </a:txBody>
                      <a:tcPr/>
                    </a:tc>
                    <a:tc>
                      <a:txBody>
                        <a:bodyPr/>
                        <a:lstStyle/>
                        <a:p>
                          <a:pPr algn="ctr"/>
                          <a:r>
                            <a:rPr lang="en-US" altLang="zh-CN" dirty="0"/>
                            <a:t>0.3531</a:t>
                          </a:r>
                          <a:endParaRPr lang="zh-CN" altLang="en-US" dirty="0"/>
                        </a:p>
                      </a:txBody>
                      <a:tcPr/>
                    </a:tc>
                    <a:extLst>
                      <a:ext uri="{0D108BD9-81ED-4DB2-BD59-A6C34878D82A}">
                        <a16:rowId xmlns:a16="http://schemas.microsoft.com/office/drawing/2014/main" val="2601349218"/>
                      </a:ext>
                    </a:extLst>
                  </a:tr>
                </a:tbl>
              </a:graphicData>
            </a:graphic>
          </p:graphicFrame>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3191" cy="307777"/>
          </a:xfrm>
          <a:prstGeom prst="rect">
            <a:avLst/>
          </a:prstGeom>
        </p:spPr>
        <p:txBody>
          <a:bodyPr wrap="none">
            <a:spAutoFit/>
          </a:bodyPr>
          <a:lstStyle/>
          <a:p>
            <a:r>
              <a:rPr lang="en-US" altLang="zh-CN" sz="1400" b="1" dirty="0"/>
              <a:t>PART THREE Model</a:t>
            </a:r>
            <a:endParaRPr lang="zh-CN" altLang="en-US" sz="1400" b="1" dirty="0"/>
          </a:p>
        </p:txBody>
      </p:sp>
      <p:sp>
        <p:nvSpPr>
          <p:cNvPr id="3" name="椭圆 2"/>
          <p:cNvSpPr/>
          <p:nvPr/>
        </p:nvSpPr>
        <p:spPr>
          <a:xfrm>
            <a:off x="1872885" y="167151"/>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9" name="组合 18">
            <a:extLst>
              <a:ext uri="{FF2B5EF4-FFF2-40B4-BE49-F238E27FC236}">
                <a16:creationId xmlns:a16="http://schemas.microsoft.com/office/drawing/2014/main" id="{715867AD-33CE-4F5D-85A8-8383174280D4}"/>
              </a:ext>
            </a:extLst>
          </p:cNvPr>
          <p:cNvGrpSpPr/>
          <p:nvPr/>
        </p:nvGrpSpPr>
        <p:grpSpPr>
          <a:xfrm>
            <a:off x="933528" y="898396"/>
            <a:ext cx="1190076" cy="509896"/>
            <a:chOff x="888096" y="1000203"/>
            <a:chExt cx="4259825" cy="944066"/>
          </a:xfrm>
        </p:grpSpPr>
        <p:sp>
          <p:nvSpPr>
            <p:cNvPr id="20" name="矩形 19">
              <a:extLst>
                <a:ext uri="{FF2B5EF4-FFF2-40B4-BE49-F238E27FC236}">
                  <a16:creationId xmlns:a16="http://schemas.microsoft.com/office/drawing/2014/main" id="{0AF9045B-B59E-4933-93AD-2F09B5D786F1}"/>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a:extLst>
                <a:ext uri="{FF2B5EF4-FFF2-40B4-BE49-F238E27FC236}">
                  <a16:creationId xmlns:a16="http://schemas.microsoft.com/office/drawing/2014/main" id="{87FD8130-EBA9-4014-B580-09313FCDC77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a:extLst>
                <a:ext uri="{FF2B5EF4-FFF2-40B4-BE49-F238E27FC236}">
                  <a16:creationId xmlns:a16="http://schemas.microsoft.com/office/drawing/2014/main" id="{02113794-32E2-4C1D-BF03-EC4CF93663F2}"/>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a:extLst>
                <a:ext uri="{FF2B5EF4-FFF2-40B4-BE49-F238E27FC236}">
                  <a16:creationId xmlns:a16="http://schemas.microsoft.com/office/drawing/2014/main" id="{BF9208BF-D22E-4243-AA58-050AE346A6C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a:extLst>
                <a:ext uri="{FF2B5EF4-FFF2-40B4-BE49-F238E27FC236}">
                  <a16:creationId xmlns:a16="http://schemas.microsoft.com/office/drawing/2014/main" id="{3A6D802D-15AE-4454-BE19-330117C221F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a:extLst>
              <a:ext uri="{FF2B5EF4-FFF2-40B4-BE49-F238E27FC236}">
                <a16:creationId xmlns:a16="http://schemas.microsoft.com/office/drawing/2014/main" id="{2850095E-F929-4074-AB62-0C6CB95FD521}"/>
              </a:ext>
            </a:extLst>
          </p:cNvPr>
          <p:cNvSpPr/>
          <p:nvPr/>
        </p:nvSpPr>
        <p:spPr>
          <a:xfrm>
            <a:off x="993305" y="985272"/>
            <a:ext cx="1107996" cy="369332"/>
          </a:xfrm>
          <a:prstGeom prst="rect">
            <a:avLst/>
          </a:prstGeom>
        </p:spPr>
        <p:txBody>
          <a:bodyPr wrap="none">
            <a:spAutoFit/>
          </a:bodyPr>
          <a:lstStyle/>
          <a:p>
            <a:r>
              <a:rPr lang="zh-CN" altLang="en-US" b="1" dirty="0"/>
              <a:t>预测结果</a:t>
            </a:r>
          </a:p>
        </p:txBody>
      </p:sp>
      <p:pic>
        <p:nvPicPr>
          <p:cNvPr id="4" name="图片 3">
            <a:extLst>
              <a:ext uri="{FF2B5EF4-FFF2-40B4-BE49-F238E27FC236}">
                <a16:creationId xmlns:a16="http://schemas.microsoft.com/office/drawing/2014/main" id="{FFA674A2-6CFF-4D0B-9754-F4A5663414B7}"/>
              </a:ext>
            </a:extLst>
          </p:cNvPr>
          <p:cNvPicPr>
            <a:picLocks noChangeAspect="1"/>
          </p:cNvPicPr>
          <p:nvPr/>
        </p:nvPicPr>
        <p:blipFill>
          <a:blip r:embed="rId3"/>
          <a:stretch>
            <a:fillRect/>
          </a:stretch>
        </p:blipFill>
        <p:spPr>
          <a:xfrm>
            <a:off x="199804" y="2818731"/>
            <a:ext cx="11599956" cy="1154624"/>
          </a:xfrm>
          <a:prstGeom prst="rect">
            <a:avLst/>
          </a:prstGeom>
        </p:spPr>
      </p:pic>
    </p:spTree>
    <p:extLst>
      <p:ext uri="{BB962C8B-B14F-4D97-AF65-F5344CB8AC3E}">
        <p14:creationId xmlns:p14="http://schemas.microsoft.com/office/powerpoint/2010/main" val="314445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3013501"/>
            <a:ext cx="8604600" cy="830997"/>
          </a:xfrm>
          <a:prstGeom prst="rect">
            <a:avLst/>
          </a:prstGeom>
        </p:spPr>
        <p:txBody>
          <a:bodyPr wrap="none">
            <a:spAutoFit/>
          </a:bodyPr>
          <a:lstStyle/>
          <a:p>
            <a:pPr algn="ctr"/>
            <a:r>
              <a:rPr lang="en-US" altLang="zh-CN" sz="4800" b="1" dirty="0"/>
              <a:t>THANK YOU FOR WATCHING</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en-US" altLang="zh-CN" sz="6000" dirty="0">
                <a:latin typeface="+mj-lt"/>
                <a:ea typeface="微软雅黑" panose="020B0503020204020204" charset="-122"/>
              </a:rPr>
              <a:t>Overview</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添加标题</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0374" y="1373200"/>
            <a:ext cx="2441694" cy="769441"/>
          </a:xfrm>
          <a:prstGeom prst="rect">
            <a:avLst/>
          </a:prstGeom>
        </p:spPr>
        <p:txBody>
          <a:bodyPr wrap="none">
            <a:spAutoFit/>
          </a:bodyPr>
          <a:lstStyle/>
          <a:p>
            <a:r>
              <a:rPr lang="zh-CN" altLang="en-US" sz="4400" dirty="0"/>
              <a:t>数据背景</a:t>
            </a:r>
            <a:endParaRPr lang="en-US" altLang="zh-CN" sz="4400" dirty="0"/>
          </a:p>
        </p:txBody>
      </p:sp>
      <p:sp>
        <p:nvSpPr>
          <p:cNvPr id="7" name="矩形 6"/>
          <p:cNvSpPr/>
          <p:nvPr/>
        </p:nvSpPr>
        <p:spPr>
          <a:xfrm>
            <a:off x="959621" y="2497896"/>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数据由俄罗斯最大的软件公司之一</a:t>
            </a:r>
            <a:r>
              <a:rPr lang="en-US" altLang="zh-CN" sz="1400" dirty="0">
                <a:solidFill>
                  <a:schemeClr val="bg1">
                    <a:lumMod val="50000"/>
                  </a:schemeClr>
                </a:solidFill>
                <a:latin typeface="微软雅黑" panose="020B0503020204020204" charset="-122"/>
                <a:ea typeface="微软雅黑" panose="020B0503020204020204" charset="-122"/>
              </a:rPr>
              <a:t>1C</a:t>
            </a:r>
            <a:r>
              <a:rPr lang="zh-CN" altLang="en-US" sz="1400" dirty="0">
                <a:solidFill>
                  <a:schemeClr val="bg1">
                    <a:lumMod val="50000"/>
                  </a:schemeClr>
                </a:solidFill>
                <a:latin typeface="微软雅黑" panose="020B0503020204020204" charset="-122"/>
                <a:ea typeface="微软雅黑" panose="020B0503020204020204" charset="-122"/>
              </a:rPr>
              <a:t>公司提供，数据内容主要为该公司各种产品在不同店铺的销量</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8" name="矩形 7"/>
          <p:cNvSpPr/>
          <p:nvPr/>
        </p:nvSpPr>
        <p:spPr>
          <a:xfrm>
            <a:off x="950374" y="3393505"/>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数据集的时间：</a:t>
            </a:r>
            <a:r>
              <a:rPr lang="en-US" altLang="zh-CN" sz="1400" dirty="0">
                <a:solidFill>
                  <a:schemeClr val="bg1">
                    <a:lumMod val="50000"/>
                  </a:schemeClr>
                </a:solidFill>
                <a:latin typeface="微软雅黑" panose="020B0503020204020204" charset="-122"/>
                <a:ea typeface="微软雅黑" panose="020B0503020204020204" charset="-122"/>
              </a:rPr>
              <a:t>2013</a:t>
            </a:r>
            <a:r>
              <a:rPr lang="zh-CN" altLang="en-US" sz="1400" dirty="0">
                <a:solidFill>
                  <a:schemeClr val="bg1">
                    <a:lumMod val="50000"/>
                  </a:schemeClr>
                </a:solidFill>
                <a:latin typeface="微软雅黑" panose="020B0503020204020204" charset="-122"/>
                <a:ea typeface="微软雅黑" panose="020B0503020204020204" charset="-122"/>
              </a:rPr>
              <a:t>年</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月</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日</a:t>
            </a:r>
            <a:r>
              <a:rPr lang="en-US" altLang="zh-CN" sz="1400" dirty="0">
                <a:solidFill>
                  <a:schemeClr val="bg1">
                    <a:lumMod val="50000"/>
                  </a:schemeClr>
                </a:solidFill>
                <a:latin typeface="微软雅黑" panose="020B0503020204020204" charset="-122"/>
                <a:ea typeface="微软雅黑" panose="020B0503020204020204" charset="-122"/>
              </a:rPr>
              <a:t>-2015</a:t>
            </a:r>
            <a:r>
              <a:rPr lang="zh-CN" altLang="en-US" sz="1400" dirty="0">
                <a:solidFill>
                  <a:schemeClr val="bg1">
                    <a:lumMod val="50000"/>
                  </a:schemeClr>
                </a:solidFill>
                <a:latin typeface="微软雅黑" panose="020B0503020204020204" charset="-122"/>
                <a:ea typeface="微软雅黑" panose="020B0503020204020204" charset="-122"/>
              </a:rPr>
              <a:t>年</a:t>
            </a:r>
            <a:r>
              <a:rPr lang="en-US" altLang="zh-CN" sz="1400" dirty="0">
                <a:solidFill>
                  <a:schemeClr val="bg1">
                    <a:lumMod val="50000"/>
                  </a:schemeClr>
                </a:solidFill>
                <a:latin typeface="微软雅黑" panose="020B0503020204020204" charset="-122"/>
                <a:ea typeface="微软雅黑" panose="020B0503020204020204" charset="-122"/>
              </a:rPr>
              <a:t>10</a:t>
            </a:r>
            <a:r>
              <a:rPr lang="zh-CN" altLang="en-US" sz="1400" dirty="0">
                <a:solidFill>
                  <a:schemeClr val="bg1">
                    <a:lumMod val="50000"/>
                  </a:schemeClr>
                </a:solidFill>
                <a:latin typeface="微软雅黑" panose="020B0503020204020204" charset="-122"/>
                <a:ea typeface="微软雅黑" panose="020B0503020204020204" charset="-122"/>
              </a:rPr>
              <a:t>月</a:t>
            </a:r>
            <a:r>
              <a:rPr lang="en-US" altLang="zh-CN" sz="1400" dirty="0">
                <a:solidFill>
                  <a:schemeClr val="bg1">
                    <a:lumMod val="50000"/>
                  </a:schemeClr>
                </a:solidFill>
                <a:latin typeface="微软雅黑" panose="020B0503020204020204" charset="-122"/>
                <a:ea typeface="微软雅黑" panose="020B0503020204020204" charset="-122"/>
              </a:rPr>
              <a:t>31</a:t>
            </a:r>
            <a:r>
              <a:rPr lang="zh-CN" altLang="en-US" sz="1400" dirty="0">
                <a:solidFill>
                  <a:schemeClr val="bg1">
                    <a:lumMod val="50000"/>
                  </a:schemeClr>
                </a:solidFill>
                <a:latin typeface="微软雅黑" panose="020B0503020204020204" charset="-122"/>
                <a:ea typeface="微软雅黑" panose="020B0503020204020204" charset="-122"/>
              </a:rPr>
              <a:t>日逐日数据</a:t>
            </a:r>
          </a:p>
        </p:txBody>
      </p:sp>
      <p:sp>
        <p:nvSpPr>
          <p:cNvPr id="9" name="矩形 8"/>
          <p:cNvSpPr/>
          <p:nvPr/>
        </p:nvSpPr>
        <p:spPr>
          <a:xfrm>
            <a:off x="959621" y="4061345"/>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目标：预测每家店铺中的每种产品在</a:t>
            </a:r>
            <a:r>
              <a:rPr lang="en-US" altLang="zh-CN" sz="1400" dirty="0">
                <a:solidFill>
                  <a:schemeClr val="bg1">
                    <a:lumMod val="50000"/>
                  </a:schemeClr>
                </a:solidFill>
                <a:latin typeface="微软雅黑" panose="020B0503020204020204" charset="-122"/>
                <a:ea typeface="微软雅黑" panose="020B0503020204020204" charset="-122"/>
              </a:rPr>
              <a:t>2015</a:t>
            </a:r>
            <a:r>
              <a:rPr lang="zh-CN" altLang="en-US" sz="1400" dirty="0">
                <a:solidFill>
                  <a:schemeClr val="bg1">
                    <a:lumMod val="50000"/>
                  </a:schemeClr>
                </a:solidFill>
                <a:latin typeface="微软雅黑" panose="020B0503020204020204" charset="-122"/>
                <a:ea typeface="微软雅黑" panose="020B0503020204020204" charset="-122"/>
              </a:rPr>
              <a:t>年</a:t>
            </a:r>
            <a:r>
              <a:rPr lang="en-US" altLang="zh-CN" sz="1400" dirty="0">
                <a:solidFill>
                  <a:schemeClr val="bg1">
                    <a:lumMod val="50000"/>
                  </a:schemeClr>
                </a:solidFill>
                <a:latin typeface="微软雅黑" panose="020B0503020204020204" charset="-122"/>
                <a:ea typeface="微软雅黑" panose="020B0503020204020204" charset="-122"/>
              </a:rPr>
              <a:t>11</a:t>
            </a:r>
            <a:r>
              <a:rPr lang="zh-CN" altLang="en-US" sz="1400" dirty="0">
                <a:solidFill>
                  <a:schemeClr val="bg1">
                    <a:lumMod val="50000"/>
                  </a:schemeClr>
                </a:solidFill>
                <a:latin typeface="微软雅黑" panose="020B0503020204020204" charset="-122"/>
                <a:ea typeface="微软雅黑" panose="020B0503020204020204" charset="-122"/>
              </a:rPr>
              <a:t>月的总销量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2380" cy="307777"/>
          </a:xfrm>
          <a:prstGeom prst="rect">
            <a:avLst/>
          </a:prstGeom>
        </p:spPr>
        <p:txBody>
          <a:bodyPr wrap="none">
            <a:spAutoFit/>
          </a:bodyPr>
          <a:lstStyle/>
          <a:p>
            <a:r>
              <a:rPr lang="en-US" altLang="zh-CN" sz="1400" b="1" dirty="0"/>
              <a:t>PART ONE Overview</a:t>
            </a:r>
            <a:endParaRPr lang="zh-CN" altLang="en-US" sz="1400" b="1" dirty="0"/>
          </a:p>
        </p:txBody>
      </p:sp>
      <p:sp>
        <p:nvSpPr>
          <p:cNvPr id="3" name="椭圆 2"/>
          <p:cNvSpPr/>
          <p:nvPr/>
        </p:nvSpPr>
        <p:spPr>
          <a:xfrm>
            <a:off x="1822608" y="184439"/>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8" name="矩形 17"/>
          <p:cNvSpPr/>
          <p:nvPr/>
        </p:nvSpPr>
        <p:spPr>
          <a:xfrm>
            <a:off x="959621" y="1519666"/>
            <a:ext cx="6550312" cy="345094"/>
          </a:xfrm>
          <a:prstGeom prst="rect">
            <a:avLst/>
          </a:prstGeom>
        </p:spPr>
        <p:txBody>
          <a:bodyPr wrap="square">
            <a:spAutoFit/>
          </a:bodyPr>
          <a:lstStyle/>
          <a:p>
            <a:pPr>
              <a:lnSpc>
                <a:spcPct val="130000"/>
              </a:lnSpc>
            </a:pPr>
            <a:endParaRPr lang="zh-CN" altLang="en-US" sz="1400" dirty="0">
              <a:solidFill>
                <a:schemeClr val="bg1">
                  <a:lumMod val="50000"/>
                </a:schemeClr>
              </a:solidFill>
              <a:latin typeface="微软雅黑" panose="020B0503020204020204" charset="-122"/>
              <a:ea typeface="微软雅黑" panose="020B0503020204020204" charset="-122"/>
            </a:endParaRPr>
          </a:p>
        </p:txBody>
      </p:sp>
      <p:grpSp>
        <p:nvGrpSpPr>
          <p:cNvPr id="11" name="组合 10">
            <a:extLst>
              <a:ext uri="{FF2B5EF4-FFF2-40B4-BE49-F238E27FC236}">
                <a16:creationId xmlns:a16="http://schemas.microsoft.com/office/drawing/2014/main" id="{836A4CE1-C36C-4410-AA09-F046A8F7CEED}"/>
              </a:ext>
            </a:extLst>
          </p:cNvPr>
          <p:cNvGrpSpPr/>
          <p:nvPr/>
        </p:nvGrpSpPr>
        <p:grpSpPr>
          <a:xfrm>
            <a:off x="959621" y="2129594"/>
            <a:ext cx="5740847" cy="3048313"/>
            <a:chOff x="959621" y="2129594"/>
            <a:chExt cx="5740847" cy="3048313"/>
          </a:xfrm>
        </p:grpSpPr>
        <p:sp>
          <p:nvSpPr>
            <p:cNvPr id="17" name="矩形 16"/>
            <p:cNvSpPr/>
            <p:nvPr/>
          </p:nvSpPr>
          <p:spPr>
            <a:xfrm>
              <a:off x="959621" y="2129594"/>
              <a:ext cx="971741" cy="369332"/>
            </a:xfrm>
            <a:prstGeom prst="rect">
              <a:avLst/>
            </a:prstGeom>
          </p:spPr>
          <p:txBody>
            <a:bodyPr wrap="none">
              <a:spAutoFit/>
            </a:bodyPr>
            <a:lstStyle/>
            <a:p>
              <a:r>
                <a:rPr lang="en-US" altLang="zh-CN" dirty="0" err="1"/>
                <a:t>shop_id</a:t>
              </a:r>
              <a:endParaRPr lang="zh-CN" altLang="en-US" dirty="0"/>
            </a:p>
          </p:txBody>
        </p:sp>
        <p:grpSp>
          <p:nvGrpSpPr>
            <p:cNvPr id="4" name="组合 3">
              <a:extLst>
                <a:ext uri="{FF2B5EF4-FFF2-40B4-BE49-F238E27FC236}">
                  <a16:creationId xmlns:a16="http://schemas.microsoft.com/office/drawing/2014/main" id="{83E6F5AC-D433-48E2-B994-EF66165BCE78}"/>
                </a:ext>
              </a:extLst>
            </p:cNvPr>
            <p:cNvGrpSpPr/>
            <p:nvPr/>
          </p:nvGrpSpPr>
          <p:grpSpPr>
            <a:xfrm>
              <a:off x="964696" y="2835075"/>
              <a:ext cx="1977657" cy="2342832"/>
              <a:chOff x="1094933" y="4287760"/>
              <a:chExt cx="1977657" cy="2342832"/>
            </a:xfrm>
          </p:grpSpPr>
          <p:sp>
            <p:nvSpPr>
              <p:cNvPr id="46" name="矩形 45">
                <a:extLst>
                  <a:ext uri="{FF2B5EF4-FFF2-40B4-BE49-F238E27FC236}">
                    <a16:creationId xmlns:a16="http://schemas.microsoft.com/office/drawing/2014/main" id="{B7770D6E-C814-4983-A25B-4670256380E7}"/>
                  </a:ext>
                </a:extLst>
              </p:cNvPr>
              <p:cNvSpPr/>
              <p:nvPr/>
            </p:nvSpPr>
            <p:spPr>
              <a:xfrm>
                <a:off x="1112021" y="5650244"/>
                <a:ext cx="1510157" cy="369332"/>
              </a:xfrm>
              <a:prstGeom prst="rect">
                <a:avLst/>
              </a:prstGeom>
            </p:spPr>
            <p:txBody>
              <a:bodyPr wrap="none">
                <a:spAutoFit/>
              </a:bodyPr>
              <a:lstStyle/>
              <a:p>
                <a:r>
                  <a:rPr lang="en-US" altLang="zh-CN" dirty="0" err="1"/>
                  <a:t>item_cnt_day</a:t>
                </a:r>
                <a:endParaRPr lang="zh-CN" altLang="en-US" dirty="0"/>
              </a:p>
            </p:txBody>
          </p:sp>
          <p:sp>
            <p:nvSpPr>
              <p:cNvPr id="47" name="矩形 46">
                <a:extLst>
                  <a:ext uri="{FF2B5EF4-FFF2-40B4-BE49-F238E27FC236}">
                    <a16:creationId xmlns:a16="http://schemas.microsoft.com/office/drawing/2014/main" id="{1B9E19ED-63EB-4720-957C-C5C93E2EF85B}"/>
                  </a:ext>
                </a:extLst>
              </p:cNvPr>
              <p:cNvSpPr/>
              <p:nvPr/>
            </p:nvSpPr>
            <p:spPr>
              <a:xfrm>
                <a:off x="1112021" y="6261260"/>
                <a:ext cx="1232838" cy="369332"/>
              </a:xfrm>
              <a:prstGeom prst="rect">
                <a:avLst/>
              </a:prstGeom>
            </p:spPr>
            <p:txBody>
              <a:bodyPr wrap="none">
                <a:spAutoFit/>
              </a:bodyPr>
              <a:lstStyle/>
              <a:p>
                <a:r>
                  <a:rPr lang="en-US" altLang="zh-CN" dirty="0" err="1"/>
                  <a:t>item_price</a:t>
                </a:r>
                <a:endParaRPr lang="zh-CN" altLang="en-US" dirty="0"/>
              </a:p>
            </p:txBody>
          </p:sp>
          <p:sp>
            <p:nvSpPr>
              <p:cNvPr id="48" name="矩形 47">
                <a:extLst>
                  <a:ext uri="{FF2B5EF4-FFF2-40B4-BE49-F238E27FC236}">
                    <a16:creationId xmlns:a16="http://schemas.microsoft.com/office/drawing/2014/main" id="{3DEF0D42-BEB0-430C-BEEF-594E977F4BAB}"/>
                  </a:ext>
                </a:extLst>
              </p:cNvPr>
              <p:cNvSpPr/>
              <p:nvPr/>
            </p:nvSpPr>
            <p:spPr>
              <a:xfrm>
                <a:off x="1094933" y="4969002"/>
                <a:ext cx="1977657" cy="369332"/>
              </a:xfrm>
              <a:prstGeom prst="rect">
                <a:avLst/>
              </a:prstGeom>
            </p:spPr>
            <p:txBody>
              <a:bodyPr wrap="none">
                <a:spAutoFit/>
              </a:bodyPr>
              <a:lstStyle/>
              <a:p>
                <a:r>
                  <a:rPr lang="en-US" altLang="zh-CN" dirty="0" err="1"/>
                  <a:t>item_category_id</a:t>
                </a:r>
                <a:r>
                  <a:rPr lang="en-US" altLang="zh-CN" dirty="0"/>
                  <a:t> </a:t>
                </a:r>
                <a:endParaRPr lang="zh-CN" altLang="en-US" dirty="0"/>
              </a:p>
            </p:txBody>
          </p:sp>
          <p:sp>
            <p:nvSpPr>
              <p:cNvPr id="49" name="矩形 48">
                <a:extLst>
                  <a:ext uri="{FF2B5EF4-FFF2-40B4-BE49-F238E27FC236}">
                    <a16:creationId xmlns:a16="http://schemas.microsoft.com/office/drawing/2014/main" id="{63E128B2-96FC-4E1E-8925-D45265375121}"/>
                  </a:ext>
                </a:extLst>
              </p:cNvPr>
              <p:cNvSpPr/>
              <p:nvPr/>
            </p:nvSpPr>
            <p:spPr>
              <a:xfrm>
                <a:off x="1097906" y="4287760"/>
                <a:ext cx="925061" cy="369332"/>
              </a:xfrm>
              <a:prstGeom prst="rect">
                <a:avLst/>
              </a:prstGeom>
            </p:spPr>
            <p:txBody>
              <a:bodyPr wrap="none">
                <a:spAutoFit/>
              </a:bodyPr>
              <a:lstStyle/>
              <a:p>
                <a:r>
                  <a:rPr lang="en-US" altLang="zh-CN" dirty="0" err="1"/>
                  <a:t>item_id</a:t>
                </a:r>
                <a:endParaRPr lang="zh-CN" altLang="en-US" dirty="0"/>
              </a:p>
            </p:txBody>
          </p:sp>
        </p:grpSp>
        <p:grpSp>
          <p:nvGrpSpPr>
            <p:cNvPr id="10" name="组合 9">
              <a:extLst>
                <a:ext uri="{FF2B5EF4-FFF2-40B4-BE49-F238E27FC236}">
                  <a16:creationId xmlns:a16="http://schemas.microsoft.com/office/drawing/2014/main" id="{E03A8F2C-6F6E-4D4F-99F7-D92B62CD846E}"/>
                </a:ext>
              </a:extLst>
            </p:cNvPr>
            <p:cNvGrpSpPr/>
            <p:nvPr/>
          </p:nvGrpSpPr>
          <p:grpSpPr>
            <a:xfrm>
              <a:off x="4305142" y="2158733"/>
              <a:ext cx="2395326" cy="2135893"/>
              <a:chOff x="4430477" y="3226680"/>
              <a:chExt cx="2395326" cy="2135893"/>
            </a:xfrm>
          </p:grpSpPr>
          <p:sp>
            <p:nvSpPr>
              <p:cNvPr id="43" name="矩形 42">
                <a:extLst>
                  <a:ext uri="{FF2B5EF4-FFF2-40B4-BE49-F238E27FC236}">
                    <a16:creationId xmlns:a16="http://schemas.microsoft.com/office/drawing/2014/main" id="{3585728D-38F2-4BD0-A91B-0A795DEF24A0}"/>
                  </a:ext>
                </a:extLst>
              </p:cNvPr>
              <p:cNvSpPr/>
              <p:nvPr/>
            </p:nvSpPr>
            <p:spPr>
              <a:xfrm>
                <a:off x="4430478" y="4382225"/>
                <a:ext cx="1468046" cy="369332"/>
              </a:xfrm>
              <a:prstGeom prst="rect">
                <a:avLst/>
              </a:prstGeom>
            </p:spPr>
            <p:txBody>
              <a:bodyPr wrap="square">
                <a:spAutoFit/>
              </a:bodyPr>
              <a:lstStyle/>
              <a:p>
                <a:r>
                  <a:rPr lang="en-US" altLang="zh-CN" dirty="0" err="1"/>
                  <a:t>shop_name</a:t>
                </a:r>
                <a:endParaRPr lang="zh-CN" altLang="en-US" dirty="0"/>
              </a:p>
            </p:txBody>
          </p:sp>
          <p:sp>
            <p:nvSpPr>
              <p:cNvPr id="44" name="矩形 43">
                <a:extLst>
                  <a:ext uri="{FF2B5EF4-FFF2-40B4-BE49-F238E27FC236}">
                    <a16:creationId xmlns:a16="http://schemas.microsoft.com/office/drawing/2014/main" id="{1E814008-C879-452A-943E-4DA7EDFA2E44}"/>
                  </a:ext>
                </a:extLst>
              </p:cNvPr>
              <p:cNvSpPr/>
              <p:nvPr/>
            </p:nvSpPr>
            <p:spPr>
              <a:xfrm>
                <a:off x="4430478" y="3773797"/>
                <a:ext cx="1298561" cy="369332"/>
              </a:xfrm>
              <a:prstGeom prst="rect">
                <a:avLst/>
              </a:prstGeom>
            </p:spPr>
            <p:txBody>
              <a:bodyPr wrap="none">
                <a:spAutoFit/>
              </a:bodyPr>
              <a:lstStyle/>
              <a:p>
                <a:r>
                  <a:rPr lang="en-US" altLang="zh-CN" dirty="0" err="1"/>
                  <a:t>item_name</a:t>
                </a:r>
                <a:endParaRPr lang="zh-CN" altLang="en-US" dirty="0"/>
              </a:p>
            </p:txBody>
          </p:sp>
          <p:sp>
            <p:nvSpPr>
              <p:cNvPr id="45" name="矩形 44">
                <a:extLst>
                  <a:ext uri="{FF2B5EF4-FFF2-40B4-BE49-F238E27FC236}">
                    <a16:creationId xmlns:a16="http://schemas.microsoft.com/office/drawing/2014/main" id="{EBDDFB25-5FF7-41E4-916A-1DC3FE8E8B52}"/>
                  </a:ext>
                </a:extLst>
              </p:cNvPr>
              <p:cNvSpPr/>
              <p:nvPr/>
            </p:nvSpPr>
            <p:spPr>
              <a:xfrm>
                <a:off x="4430478" y="3226680"/>
                <a:ext cx="971741" cy="369332"/>
              </a:xfrm>
              <a:prstGeom prst="rect">
                <a:avLst/>
              </a:prstGeom>
            </p:spPr>
            <p:txBody>
              <a:bodyPr wrap="square">
                <a:spAutoFit/>
              </a:bodyPr>
              <a:lstStyle/>
              <a:p>
                <a:r>
                  <a:rPr lang="en-US" altLang="zh-CN" dirty="0"/>
                  <a:t>date</a:t>
                </a:r>
                <a:endParaRPr lang="zh-CN" altLang="en-US" dirty="0"/>
              </a:p>
            </p:txBody>
          </p:sp>
          <p:sp>
            <p:nvSpPr>
              <p:cNvPr id="50" name="矩形 49">
                <a:extLst>
                  <a:ext uri="{FF2B5EF4-FFF2-40B4-BE49-F238E27FC236}">
                    <a16:creationId xmlns:a16="http://schemas.microsoft.com/office/drawing/2014/main" id="{74FBE068-C4FB-4595-B4A0-8D62506E086F}"/>
                  </a:ext>
                </a:extLst>
              </p:cNvPr>
              <p:cNvSpPr/>
              <p:nvPr/>
            </p:nvSpPr>
            <p:spPr>
              <a:xfrm>
                <a:off x="4430477" y="4993241"/>
                <a:ext cx="2395326" cy="369332"/>
              </a:xfrm>
              <a:prstGeom prst="rect">
                <a:avLst/>
              </a:prstGeom>
            </p:spPr>
            <p:txBody>
              <a:bodyPr wrap="square">
                <a:spAutoFit/>
              </a:bodyPr>
              <a:lstStyle/>
              <a:p>
                <a:r>
                  <a:rPr lang="en-US" altLang="zh-CN" dirty="0" err="1"/>
                  <a:t>item_category_name</a:t>
                </a:r>
                <a:endParaRPr lang="zh-CN" altLang="en-US" dirty="0"/>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en-US" altLang="zh-CN" sz="6000" dirty="0">
                <a:latin typeface="+mj-lt"/>
                <a:ea typeface="微软雅黑" panose="020B0503020204020204" charset="-122"/>
              </a:rPr>
              <a:t>EDA</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3" name="椭圆 2"/>
          <p:cNvSpPr/>
          <p:nvPr/>
        </p:nvSpPr>
        <p:spPr>
          <a:xfrm>
            <a:off x="1530702" y="138328"/>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325410" y="2139042"/>
            <a:ext cx="1637308" cy="307777"/>
          </a:xfrm>
          <a:prstGeom prst="rect">
            <a:avLst/>
          </a:prstGeom>
        </p:spPr>
        <p:txBody>
          <a:bodyPr wrap="none">
            <a:spAutoFit/>
          </a:bodyPr>
          <a:lstStyle/>
          <a:p>
            <a:r>
              <a:rPr lang="en-US" altLang="zh-CN" sz="1400" b="1" dirty="0"/>
              <a:t>General Statistics</a:t>
            </a:r>
            <a:endParaRPr lang="zh-CN" altLang="en-US" sz="1400" b="1" dirty="0"/>
          </a:p>
        </p:txBody>
      </p:sp>
      <p:sp>
        <p:nvSpPr>
          <p:cNvPr id="102" name="矩形 101"/>
          <p:cNvSpPr/>
          <p:nvPr/>
        </p:nvSpPr>
        <p:spPr>
          <a:xfrm>
            <a:off x="4777521" y="2171816"/>
            <a:ext cx="1082348" cy="307777"/>
          </a:xfrm>
          <a:prstGeom prst="rect">
            <a:avLst/>
          </a:prstGeom>
        </p:spPr>
        <p:txBody>
          <a:bodyPr wrap="none">
            <a:spAutoFit/>
          </a:bodyPr>
          <a:lstStyle/>
          <a:p>
            <a:r>
              <a:rPr lang="zh-CN" altLang="en-US" sz="1400" b="1" dirty="0"/>
              <a:t>自变量分析</a:t>
            </a:r>
          </a:p>
        </p:txBody>
      </p:sp>
      <p:sp>
        <p:nvSpPr>
          <p:cNvPr id="104" name="矩形 103"/>
          <p:cNvSpPr/>
          <p:nvPr/>
        </p:nvSpPr>
        <p:spPr>
          <a:xfrm>
            <a:off x="9350877" y="2171816"/>
            <a:ext cx="1082348" cy="307777"/>
          </a:xfrm>
          <a:prstGeom prst="rect">
            <a:avLst/>
          </a:prstGeom>
        </p:spPr>
        <p:txBody>
          <a:bodyPr wrap="none">
            <a:spAutoFit/>
          </a:bodyPr>
          <a:lstStyle/>
          <a:p>
            <a:r>
              <a:rPr lang="zh-CN" altLang="en-US" sz="1400" b="1" dirty="0"/>
              <a:t>季节性分析</a:t>
            </a:r>
          </a:p>
        </p:txBody>
      </p:sp>
      <p:sp>
        <p:nvSpPr>
          <p:cNvPr id="106" name="矩形 105"/>
          <p:cNvSpPr/>
          <p:nvPr/>
        </p:nvSpPr>
        <p:spPr>
          <a:xfrm>
            <a:off x="1960403" y="4158503"/>
            <a:ext cx="1082348" cy="307777"/>
          </a:xfrm>
          <a:prstGeom prst="rect">
            <a:avLst/>
          </a:prstGeom>
        </p:spPr>
        <p:txBody>
          <a:bodyPr wrap="none">
            <a:spAutoFit/>
          </a:bodyPr>
          <a:lstStyle/>
          <a:p>
            <a:r>
              <a:rPr lang="zh-CN" altLang="en-US" sz="1400" b="1" dirty="0"/>
              <a:t>因变量分析</a:t>
            </a:r>
          </a:p>
        </p:txBody>
      </p:sp>
      <p:sp>
        <p:nvSpPr>
          <p:cNvPr id="108" name="矩形 107"/>
          <p:cNvSpPr/>
          <p:nvPr/>
        </p:nvSpPr>
        <p:spPr>
          <a:xfrm>
            <a:off x="6233067" y="4158503"/>
            <a:ext cx="1082348" cy="307777"/>
          </a:xfrm>
          <a:prstGeom prst="rect">
            <a:avLst/>
          </a:prstGeom>
        </p:spPr>
        <p:txBody>
          <a:bodyPr wrap="none">
            <a:spAutoFit/>
          </a:bodyPr>
          <a:lstStyle/>
          <a:p>
            <a:r>
              <a:rPr lang="zh-CN" altLang="en-US" sz="1400" b="1" dirty="0"/>
              <a:t>相关性分析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09901" cy="307777"/>
          </a:xfrm>
          <a:prstGeom prst="rect">
            <a:avLst/>
          </a:prstGeom>
        </p:spPr>
        <p:txBody>
          <a:bodyPr wrap="none">
            <a:spAutoFit/>
          </a:bodyPr>
          <a:lstStyle/>
          <a:p>
            <a:r>
              <a:rPr lang="en-US" altLang="zh-CN" sz="1400" b="1" dirty="0"/>
              <a:t>PART TWO EDA</a:t>
            </a:r>
            <a:endParaRPr lang="zh-CN" altLang="en-US" sz="1400" b="1" dirty="0"/>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0" name="矩形 99"/>
          <p:cNvSpPr/>
          <p:nvPr/>
        </p:nvSpPr>
        <p:spPr>
          <a:xfrm>
            <a:off x="172024" y="607999"/>
            <a:ext cx="4858574" cy="769441"/>
          </a:xfrm>
          <a:prstGeom prst="rect">
            <a:avLst/>
          </a:prstGeom>
        </p:spPr>
        <p:txBody>
          <a:bodyPr vert="horz" wrap="none">
            <a:spAutoFit/>
          </a:bodyPr>
          <a:lstStyle/>
          <a:p>
            <a:r>
              <a:rPr lang="en-US" altLang="zh-CN" sz="4400" dirty="0"/>
              <a:t>Summary Statistics</a:t>
            </a:r>
          </a:p>
        </p:txBody>
      </p:sp>
      <p:pic>
        <p:nvPicPr>
          <p:cNvPr id="4" name="图片 3">
            <a:extLst>
              <a:ext uri="{FF2B5EF4-FFF2-40B4-BE49-F238E27FC236}">
                <a16:creationId xmlns:a16="http://schemas.microsoft.com/office/drawing/2014/main" id="{44E66B78-7AF3-44B4-9F33-55E1475ADE39}"/>
              </a:ext>
            </a:extLst>
          </p:cNvPr>
          <p:cNvPicPr>
            <a:picLocks noChangeAspect="1"/>
          </p:cNvPicPr>
          <p:nvPr/>
        </p:nvPicPr>
        <p:blipFill>
          <a:blip r:embed="rId3"/>
          <a:stretch>
            <a:fillRect/>
          </a:stretch>
        </p:blipFill>
        <p:spPr>
          <a:xfrm>
            <a:off x="5477458" y="60523"/>
            <a:ext cx="6312012" cy="6437534"/>
          </a:xfrm>
          <a:prstGeom prst="rect">
            <a:avLst/>
          </a:prstGeom>
        </p:spPr>
      </p:pic>
      <p:sp>
        <p:nvSpPr>
          <p:cNvPr id="5" name="椭圆 4">
            <a:extLst>
              <a:ext uri="{FF2B5EF4-FFF2-40B4-BE49-F238E27FC236}">
                <a16:creationId xmlns:a16="http://schemas.microsoft.com/office/drawing/2014/main" id="{22BF0000-CA8A-485B-A3AA-237BBE29EC19}"/>
              </a:ext>
            </a:extLst>
          </p:cNvPr>
          <p:cNvSpPr/>
          <p:nvPr/>
        </p:nvSpPr>
        <p:spPr>
          <a:xfrm>
            <a:off x="8556770" y="1600200"/>
            <a:ext cx="2055303" cy="1828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56617" cy="307777"/>
          </a:xfrm>
          <a:prstGeom prst="rect">
            <a:avLst/>
          </a:prstGeom>
        </p:spPr>
        <p:txBody>
          <a:bodyPr wrap="none">
            <a:spAutoFit/>
          </a:bodyPr>
          <a:lstStyle/>
          <a:p>
            <a:r>
              <a:rPr lang="en-US" altLang="zh-CN" sz="1400" b="1" dirty="0"/>
              <a:t>PART ONE EDA</a:t>
            </a:r>
            <a:endParaRPr lang="zh-CN" altLang="en-US" sz="1400" b="1" dirty="0"/>
          </a:p>
        </p:txBody>
      </p:sp>
      <p:sp>
        <p:nvSpPr>
          <p:cNvPr id="3" name="椭圆 2"/>
          <p:cNvSpPr/>
          <p:nvPr/>
        </p:nvSpPr>
        <p:spPr>
          <a:xfrm>
            <a:off x="1456617"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F7FF3294-9AA6-4ACF-A6C8-20B56E82311E}"/>
              </a:ext>
            </a:extLst>
          </p:cNvPr>
          <p:cNvSpPr txBox="1"/>
          <p:nvPr/>
        </p:nvSpPr>
        <p:spPr>
          <a:xfrm>
            <a:off x="4876800" y="962526"/>
            <a:ext cx="4844716" cy="1200329"/>
          </a:xfrm>
          <a:prstGeom prst="rect">
            <a:avLst/>
          </a:prstGeom>
          <a:noFill/>
        </p:spPr>
        <p:txBody>
          <a:bodyPr wrap="square" rtlCol="0">
            <a:spAutoFit/>
          </a:bodyPr>
          <a:lstStyle/>
          <a:p>
            <a:r>
              <a:rPr lang="zh-CN" altLang="en-US" sz="2400" b="1" dirty="0"/>
              <a:t>分析因变量</a:t>
            </a:r>
            <a:r>
              <a:rPr lang="en-US" altLang="zh-CN" sz="2400" b="1" dirty="0" err="1"/>
              <a:t>item_cnt_month</a:t>
            </a:r>
            <a:endParaRPr lang="en-US" altLang="zh-CN" sz="2400" b="1" dirty="0"/>
          </a:p>
          <a:p>
            <a:r>
              <a:rPr lang="en-US" altLang="zh-CN" sz="2400" dirty="0"/>
              <a:t>(</a:t>
            </a:r>
            <a:r>
              <a:rPr lang="zh-CN" altLang="en-US" sz="2400" dirty="0"/>
              <a:t>由加总某一年某一月的某一商店的某类产品的销量所得</a:t>
            </a:r>
            <a:r>
              <a:rPr lang="en-US" altLang="zh-CN" sz="2400" dirty="0"/>
              <a:t>)</a:t>
            </a:r>
            <a:endParaRPr lang="zh-CN" altLang="en-US" sz="2400" dirty="0"/>
          </a:p>
        </p:txBody>
      </p:sp>
      <p:pic>
        <p:nvPicPr>
          <p:cNvPr id="6" name="图片 5">
            <a:extLst>
              <a:ext uri="{FF2B5EF4-FFF2-40B4-BE49-F238E27FC236}">
                <a16:creationId xmlns:a16="http://schemas.microsoft.com/office/drawing/2014/main" id="{A213BDA0-3331-4572-AB8C-316BE6705ECD}"/>
              </a:ext>
            </a:extLst>
          </p:cNvPr>
          <p:cNvPicPr>
            <a:picLocks noChangeAspect="1"/>
          </p:cNvPicPr>
          <p:nvPr/>
        </p:nvPicPr>
        <p:blipFill>
          <a:blip r:embed="rId3"/>
          <a:stretch>
            <a:fillRect/>
          </a:stretch>
        </p:blipFill>
        <p:spPr>
          <a:xfrm>
            <a:off x="4242484" y="3148590"/>
            <a:ext cx="6982218" cy="9421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2766</TotalTime>
  <Words>1763</Words>
  <Application>Microsoft Office PowerPoint</Application>
  <PresentationFormat>宽屏</PresentationFormat>
  <Paragraphs>197</Paragraphs>
  <Slides>29</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微软雅黑</vt:lpstr>
      <vt:lpstr>Arial</vt:lpstr>
      <vt:lpstr>Calibri</vt:lpstr>
      <vt:lpstr>Cambria Math</vt:lpstr>
      <vt:lpstr>Segoe UI</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Duan Yingfan</cp:lastModifiedBy>
  <cp:revision>94</cp:revision>
  <dcterms:created xsi:type="dcterms:W3CDTF">2015-08-18T02:51:00Z</dcterms:created>
  <dcterms:modified xsi:type="dcterms:W3CDTF">2020-02-17T01:05:17Z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