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4620" autoAdjust="0"/>
  </p:normalViewPr>
  <p:slideViewPr>
    <p:cSldViewPr snapToGrid="0">
      <p:cViewPr varScale="1">
        <p:scale>
          <a:sx n="66" d="100"/>
          <a:sy n="66" d="100"/>
        </p:scale>
        <p:origin x="-726" y="-114"/>
      </p:cViewPr>
      <p:guideLst>
        <p:guide orient="horz" pos="2160"/>
        <p:guide pos="3840"/>
      </p:guideLst>
    </p:cSldViewPr>
  </p:slideViewPr>
  <p:notesTextViewPr>
    <p:cViewPr>
      <p:scale>
        <a:sx n="1" d="1"/>
        <a:sy n="1" d="1"/>
      </p:scale>
      <p:origin x="0" y="0"/>
    </p:cViewPr>
  </p:notesTextViewPr>
  <p:sorterViewPr>
    <p:cViewPr>
      <p:scale>
        <a:sx n="100" d="100"/>
        <a:sy n="100" d="100"/>
      </p:scale>
      <p:origin x="0" y="-611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E57A8-2ED8-4917-9381-31A52FE85964}" type="datetimeFigureOut">
              <a:rPr lang="zh-CN" altLang="en-US" smtClean="0"/>
              <a:pPr/>
              <a:t>2015/1/7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D0727-9675-4B93-B9FC-6D7E869ACD8D}" type="slidenum">
              <a:rPr lang="zh-CN" altLang="en-US" smtClean="0"/>
              <a:pPr/>
              <a:t>‹#›</a:t>
            </a:fld>
            <a:endParaRPr lang="zh-CN" altLang="en-US"/>
          </a:p>
        </p:txBody>
      </p:sp>
    </p:spTree>
    <p:extLst>
      <p:ext uri="{BB962C8B-B14F-4D97-AF65-F5344CB8AC3E}">
        <p14:creationId xmlns="" xmlns:p14="http://schemas.microsoft.com/office/powerpoint/2010/main" val="168908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15D0727-9675-4B93-B9FC-6D7E869ACD8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15D0727-9675-4B93-B9FC-6D7E869ACD8D}"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15D0727-9675-4B93-B9FC-6D7E869ACD8D}"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95467" y="764705"/>
            <a:ext cx="10363200" cy="1470025"/>
          </a:xfrm>
        </p:spPr>
        <p:txBody>
          <a:bodyPr>
            <a:normAutofit/>
          </a:bodyPr>
          <a:lstStyle>
            <a:lvl1pPr algn="r">
              <a:defRPr sz="3200">
                <a:solidFill>
                  <a:srgbClr val="0070C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hasCustomPrompt="1"/>
          </p:nvPr>
        </p:nvSpPr>
        <p:spPr>
          <a:xfrm>
            <a:off x="7536160" y="2420888"/>
            <a:ext cx="4117909" cy="936104"/>
          </a:xfrm>
        </p:spPr>
        <p:txBody>
          <a:bodyPr>
            <a:normAutofit/>
          </a:bodyPr>
          <a:lstStyle>
            <a:lvl1pPr marL="0" indent="0" algn="r">
              <a:buNone/>
              <a:defRPr sz="20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chenjie@baidu.com</a:t>
            </a:r>
          </a:p>
          <a:p>
            <a:r>
              <a:rPr lang="en-US" altLang="zh-CN" dirty="0" smtClean="0"/>
              <a:t>2011</a:t>
            </a:r>
            <a:r>
              <a:rPr lang="zh-CN" altLang="en-US" dirty="0" smtClean="0"/>
              <a:t>年</a:t>
            </a:r>
            <a:r>
              <a:rPr lang="en-US" altLang="zh-CN" dirty="0" smtClean="0"/>
              <a:t>11</a:t>
            </a:r>
            <a:r>
              <a:rPr lang="zh-CN" altLang="en-US" dirty="0" smtClean="0"/>
              <a:t>月</a:t>
            </a:r>
            <a:endParaRPr lang="zh-CN" altLang="en-US" dirty="0"/>
          </a:p>
        </p:txBody>
      </p:sp>
      <p:sp>
        <p:nvSpPr>
          <p:cNvPr id="4" name="日期占位符 3"/>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1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0000919" y="3362325"/>
            <a:ext cx="1663700" cy="1333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498509" y="6179394"/>
            <a:ext cx="2070100" cy="561975"/>
          </a:xfrm>
          <a:prstGeom prst="rect">
            <a:avLst/>
          </a:prstGeom>
          <a:noFill/>
          <a:ln w="9525">
            <a:noFill/>
            <a:miter lim="800000"/>
            <a:headEnd/>
            <a:tailEnd/>
          </a:ln>
        </p:spPr>
      </p:pic>
    </p:spTree>
    <p:extLst>
      <p:ext uri="{BB962C8B-B14F-4D97-AF65-F5344CB8AC3E}">
        <p14:creationId xmlns="" xmlns:p14="http://schemas.microsoft.com/office/powerpoint/2010/main" val="14826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249447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63535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600" y="1340768"/>
            <a:ext cx="10972800" cy="4785395"/>
          </a:xfrm>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23536927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62454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143518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220784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425237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56861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159810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4D90A3-7FCC-4346-B982-3028DE2F7FB4}" type="datetimeFigureOut">
              <a:rPr lang="zh-CN" altLang="en-US" smtClean="0"/>
              <a:pPr/>
              <a:t>2015/1/7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EABEE-8097-40A7-A406-6ECE47C3D5CA}" type="slidenum">
              <a:rPr lang="zh-CN" altLang="en-US" smtClean="0"/>
              <a:pPr/>
              <a:t>‹#›</a:t>
            </a:fld>
            <a:endParaRPr lang="zh-CN" altLang="en-US"/>
          </a:p>
        </p:txBody>
      </p:sp>
    </p:spTree>
    <p:extLst>
      <p:ext uri="{BB962C8B-B14F-4D97-AF65-F5344CB8AC3E}">
        <p14:creationId xmlns="" xmlns:p14="http://schemas.microsoft.com/office/powerpoint/2010/main" val="1113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70609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24745"/>
            <a:ext cx="10972800" cy="500141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D90A3-7FCC-4346-B982-3028DE2F7FB4}" type="datetimeFigureOut">
              <a:rPr lang="zh-CN" altLang="en-US" smtClean="0"/>
              <a:pPr/>
              <a:t>2015/1/7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EABEE-8097-40A7-A406-6ECE47C3D5CA}" type="slidenum">
              <a:rPr lang="zh-CN" altLang="en-US" smtClean="0"/>
              <a:pPr/>
              <a:t>‹#›</a:t>
            </a:fld>
            <a:endParaRPr lang="zh-CN" altLang="en-US"/>
          </a:p>
        </p:txBody>
      </p:sp>
      <p:pic>
        <p:nvPicPr>
          <p:cNvPr id="7" name="Picture 3"/>
          <p:cNvPicPr>
            <a:picLocks noChangeAspect="1" noChangeArrowheads="1"/>
          </p:cNvPicPr>
          <p:nvPr/>
        </p:nvPicPr>
        <p:blipFill>
          <a:blip r:embed="rId13" cstate="print"/>
          <a:srcRect/>
          <a:stretch>
            <a:fillRect/>
          </a:stretch>
        </p:blipFill>
        <p:spPr bwMode="auto">
          <a:xfrm>
            <a:off x="9498509" y="6179394"/>
            <a:ext cx="2070100" cy="561975"/>
          </a:xfrm>
          <a:prstGeom prst="rect">
            <a:avLst/>
          </a:prstGeom>
          <a:noFill/>
          <a:ln w="9525">
            <a:noFill/>
            <a:miter lim="800000"/>
            <a:headEnd/>
            <a:tailEnd/>
          </a:ln>
        </p:spPr>
      </p:pic>
      <p:pic>
        <p:nvPicPr>
          <p:cNvPr id="2050" name="Picture 2"/>
          <p:cNvPicPr>
            <a:picLocks noChangeAspect="1" noChangeArrowheads="1"/>
          </p:cNvPicPr>
          <p:nvPr/>
        </p:nvPicPr>
        <p:blipFill>
          <a:blip r:embed="rId14" cstate="print"/>
          <a:srcRect/>
          <a:stretch>
            <a:fillRect/>
          </a:stretch>
        </p:blipFill>
        <p:spPr bwMode="auto">
          <a:xfrm>
            <a:off x="407176" y="281540"/>
            <a:ext cx="216217" cy="605408"/>
          </a:xfrm>
          <a:prstGeom prst="rect">
            <a:avLst/>
          </a:prstGeom>
          <a:noFill/>
          <a:ln w="9525">
            <a:noFill/>
            <a:miter lim="800000"/>
            <a:headEnd/>
            <a:tailEnd/>
          </a:ln>
        </p:spPr>
      </p:pic>
    </p:spTree>
    <p:extLst>
      <p:ext uri="{BB962C8B-B14F-4D97-AF65-F5344CB8AC3E}">
        <p14:creationId xmlns="" xmlns:p14="http://schemas.microsoft.com/office/powerpoint/2010/main" val="3604959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200" b="1" kern="1200">
          <a:solidFill>
            <a:srgbClr val="0070C0"/>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600" b="1"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t>VMWare</a:t>
            </a:r>
            <a:r>
              <a:rPr lang="zh-CN" altLang="en-US" dirty="0" smtClean="0"/>
              <a:t>三种网络模式</a:t>
            </a:r>
            <a:r>
              <a:rPr lang="en-US" altLang="zh-CN" dirty="0" smtClean="0"/>
              <a:t>——Host-only</a:t>
            </a:r>
            <a:r>
              <a:rPr lang="zh-CN" altLang="en-US" dirty="0" smtClean="0"/>
              <a:t>模式</a:t>
            </a:r>
            <a:endParaRPr lang="zh-CN" altLang="en-US" dirty="0"/>
          </a:p>
        </p:txBody>
      </p:sp>
      <p:pic>
        <p:nvPicPr>
          <p:cNvPr id="8197" name="Picture 5" descr="vmware-network-hostonly.png"/>
          <p:cNvPicPr>
            <a:picLocks noChangeAspect="1" noChangeArrowheads="1"/>
          </p:cNvPicPr>
          <p:nvPr/>
        </p:nvPicPr>
        <p:blipFill>
          <a:blip r:embed="rId3" cstate="print"/>
          <a:srcRect/>
          <a:stretch>
            <a:fillRect/>
          </a:stretch>
        </p:blipFill>
        <p:spPr bwMode="auto">
          <a:xfrm>
            <a:off x="513443" y="1750333"/>
            <a:ext cx="4619625" cy="2457450"/>
          </a:xfrm>
          <a:prstGeom prst="rect">
            <a:avLst/>
          </a:prstGeom>
          <a:noFill/>
        </p:spPr>
      </p:pic>
      <p:sp>
        <p:nvSpPr>
          <p:cNvPr id="15" name="TextBox 14"/>
          <p:cNvSpPr txBox="1"/>
          <p:nvPr/>
        </p:nvSpPr>
        <p:spPr>
          <a:xfrm>
            <a:off x="5863771" y="1422400"/>
            <a:ext cx="5602515" cy="3139321"/>
          </a:xfrm>
          <a:prstGeom prst="rect">
            <a:avLst/>
          </a:prstGeom>
          <a:noFill/>
        </p:spPr>
        <p:txBody>
          <a:bodyPr wrap="square" rtlCol="0">
            <a:spAutoFit/>
          </a:bodyPr>
          <a:lstStyle/>
          <a:p>
            <a:r>
              <a:rPr lang="en-US" altLang="zh-CN" b="1" dirty="0" smtClean="0"/>
              <a:t>Host-only</a:t>
            </a:r>
            <a:r>
              <a:rPr lang="zh-CN" altLang="en-US" b="1" dirty="0" smtClean="0"/>
              <a:t>（主机模式</a:t>
            </a:r>
            <a:r>
              <a:rPr lang="zh-CN" altLang="en-US" b="1" dirty="0" smtClean="0"/>
              <a:t>）</a:t>
            </a:r>
            <a:endParaRPr lang="en-US" altLang="zh-CN" b="1" dirty="0" smtClean="0"/>
          </a:p>
          <a:p>
            <a:endParaRPr lang="en-US" altLang="zh-CN" b="1" dirty="0" smtClean="0"/>
          </a:p>
          <a:p>
            <a:r>
              <a:rPr lang="en-US" altLang="zh-CN" dirty="0" smtClean="0"/>
              <a:t>	</a:t>
            </a:r>
            <a:r>
              <a:rPr lang="zh-CN" altLang="en-US" dirty="0" smtClean="0"/>
              <a:t>这种</a:t>
            </a:r>
            <a:r>
              <a:rPr lang="zh-CN" altLang="en-US" dirty="0" smtClean="0"/>
              <a:t>模式下，虚拟系统的网卡连接到宿主计算机的</a:t>
            </a:r>
            <a:r>
              <a:rPr lang="en-US" altLang="zh-CN" dirty="0" smtClean="0"/>
              <a:t>VMware Network Adapter VMnet1</a:t>
            </a:r>
            <a:r>
              <a:rPr lang="zh-CN" altLang="en-US" dirty="0" smtClean="0"/>
              <a:t>网卡上。默认情况下，</a:t>
            </a:r>
            <a:r>
              <a:rPr lang="zh-CN" altLang="en-US" dirty="0" smtClean="0">
                <a:solidFill>
                  <a:srgbClr val="3333FF"/>
                </a:solidFill>
              </a:rPr>
              <a:t>虚拟系统只能与宿主计算机互访</a:t>
            </a:r>
            <a:r>
              <a:rPr lang="zh-CN" altLang="en-US" dirty="0" smtClean="0"/>
              <a:t>，这也是</a:t>
            </a:r>
            <a:r>
              <a:rPr lang="en-US" altLang="zh-CN" dirty="0" smtClean="0"/>
              <a:t>Host-only</a:t>
            </a:r>
            <a:r>
              <a:rPr lang="zh-CN" altLang="en-US" dirty="0" smtClean="0"/>
              <a:t>的名字的意义。</a:t>
            </a:r>
            <a:r>
              <a:rPr lang="zh-CN" altLang="en-US" dirty="0" smtClean="0">
                <a:solidFill>
                  <a:srgbClr val="3333FF"/>
                </a:solidFill>
              </a:rPr>
              <a:t>此时相当于两台机器通过双绞线直连。</a:t>
            </a:r>
          </a:p>
          <a:p>
            <a:r>
              <a:rPr lang="en-US" altLang="zh-CN" dirty="0" smtClean="0"/>
              <a:t>	</a:t>
            </a:r>
            <a:r>
              <a:rPr lang="zh-CN" altLang="en-US" dirty="0" smtClean="0"/>
              <a:t>如果</a:t>
            </a:r>
            <a:r>
              <a:rPr lang="zh-CN" altLang="en-US" dirty="0" smtClean="0"/>
              <a:t>你想利用</a:t>
            </a:r>
            <a:r>
              <a:rPr lang="en-US" altLang="zh-CN" dirty="0" err="1" smtClean="0"/>
              <a:t>VMWare</a:t>
            </a:r>
            <a:r>
              <a:rPr lang="zh-CN" altLang="en-US" dirty="0" smtClean="0"/>
              <a:t>创建一个与网内其他机器相隔离的虚拟系统，进行某些特殊的网络调试工作，可以选择</a:t>
            </a:r>
            <a:r>
              <a:rPr lang="en-US" altLang="zh-CN" dirty="0" smtClean="0"/>
              <a:t>Host-only</a:t>
            </a:r>
            <a:r>
              <a:rPr lang="zh-CN" altLang="en-US" dirty="0" smtClean="0"/>
              <a:t>模式</a:t>
            </a:r>
            <a:r>
              <a:rPr lang="zh-CN" altLang="en-US" dirty="0" smtClean="0"/>
              <a:t>。</a:t>
            </a:r>
            <a:endParaRPr lang="zh-CN" altLang="en-US" dirty="0" smtClean="0"/>
          </a:p>
          <a:p>
            <a:endParaRPr lang="zh-CN" altLang="en-US" dirty="0"/>
          </a:p>
        </p:txBody>
      </p:sp>
    </p:spTree>
    <p:extLst>
      <p:ext uri="{BB962C8B-B14F-4D97-AF65-F5344CB8AC3E}">
        <p14:creationId xmlns="" xmlns:p14="http://schemas.microsoft.com/office/powerpoint/2010/main" val="322606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t>VMWare</a:t>
            </a:r>
            <a:r>
              <a:rPr lang="zh-CN" altLang="en-US" dirty="0" smtClean="0"/>
              <a:t>三种网络模式</a:t>
            </a:r>
            <a:r>
              <a:rPr lang="en-US" altLang="zh-CN" dirty="0" smtClean="0"/>
              <a:t>——NAT</a:t>
            </a:r>
            <a:r>
              <a:rPr lang="zh-CN" altLang="en-US" dirty="0" smtClean="0"/>
              <a:t>模式</a:t>
            </a:r>
            <a:endParaRPr lang="zh-CN" altLang="en-US" dirty="0"/>
          </a:p>
        </p:txBody>
      </p:sp>
      <p:sp>
        <p:nvSpPr>
          <p:cNvPr id="15" name="TextBox 14"/>
          <p:cNvSpPr txBox="1"/>
          <p:nvPr/>
        </p:nvSpPr>
        <p:spPr>
          <a:xfrm>
            <a:off x="5863771" y="1422400"/>
            <a:ext cx="5602515" cy="4801314"/>
          </a:xfrm>
          <a:prstGeom prst="rect">
            <a:avLst/>
          </a:prstGeom>
          <a:noFill/>
        </p:spPr>
        <p:txBody>
          <a:bodyPr wrap="square" rtlCol="0">
            <a:spAutoFit/>
          </a:bodyPr>
          <a:lstStyle/>
          <a:p>
            <a:r>
              <a:rPr lang="en-US" altLang="zh-CN" b="1" dirty="0" smtClean="0"/>
              <a:t>NAT</a:t>
            </a:r>
            <a:r>
              <a:rPr lang="zh-CN" altLang="en-US" b="1" dirty="0" smtClean="0"/>
              <a:t>（网络地址转换模式</a:t>
            </a:r>
            <a:r>
              <a:rPr lang="zh-CN" altLang="en-US" b="1" dirty="0" smtClean="0"/>
              <a:t>）</a:t>
            </a:r>
            <a:endParaRPr lang="en-US" altLang="zh-CN" b="1" dirty="0" smtClean="0"/>
          </a:p>
          <a:p>
            <a:endParaRPr lang="en-US" altLang="zh-CN" b="1" dirty="0" smtClean="0"/>
          </a:p>
          <a:p>
            <a:r>
              <a:rPr lang="en-US" altLang="zh-CN" dirty="0" smtClean="0"/>
              <a:t>	</a:t>
            </a:r>
            <a:r>
              <a:rPr lang="zh-CN" altLang="en-US" dirty="0" smtClean="0"/>
              <a:t>这种模式下，虚拟系统的网卡连接到宿主计算机的</a:t>
            </a:r>
            <a:r>
              <a:rPr lang="en-US" altLang="zh-CN" dirty="0" smtClean="0"/>
              <a:t>VMware Network Adapter VMnet8</a:t>
            </a:r>
            <a:r>
              <a:rPr lang="zh-CN" altLang="en-US" dirty="0" smtClean="0"/>
              <a:t>网卡上（宿主计算机安装了</a:t>
            </a:r>
            <a:r>
              <a:rPr lang="en-US" altLang="zh-CN" dirty="0" err="1" smtClean="0"/>
              <a:t>VMWare</a:t>
            </a:r>
            <a:r>
              <a:rPr lang="zh-CN" altLang="en-US" dirty="0" smtClean="0"/>
              <a:t>软件后会自动添加</a:t>
            </a:r>
            <a:r>
              <a:rPr lang="en-US" altLang="zh-CN" dirty="0" smtClean="0"/>
              <a:t>VMware Network Adapter VMnet1</a:t>
            </a:r>
            <a:r>
              <a:rPr lang="zh-CN" altLang="en-US" dirty="0" smtClean="0"/>
              <a:t>和</a:t>
            </a:r>
            <a:r>
              <a:rPr lang="en-US" altLang="zh-CN" dirty="0" smtClean="0"/>
              <a:t>VMware Network Adapter VMnet8</a:t>
            </a:r>
            <a:r>
              <a:rPr lang="zh-CN" altLang="en-US" dirty="0" smtClean="0"/>
              <a:t>两个网卡，当然是在宿主计算机的</a:t>
            </a:r>
            <a:r>
              <a:rPr lang="en-US" altLang="zh-CN" dirty="0" smtClean="0"/>
              <a:t>"</a:t>
            </a:r>
            <a:r>
              <a:rPr lang="zh-CN" altLang="en-US" dirty="0" smtClean="0"/>
              <a:t>网络连接</a:t>
            </a:r>
            <a:r>
              <a:rPr lang="en-US" altLang="zh-CN" dirty="0" smtClean="0"/>
              <a:t>"</a:t>
            </a:r>
            <a:r>
              <a:rPr lang="zh-CN" altLang="en-US" dirty="0" smtClean="0"/>
              <a:t>里查看啰）。</a:t>
            </a:r>
            <a:r>
              <a:rPr lang="zh-CN" altLang="en-US" b="1" dirty="0" smtClean="0">
                <a:solidFill>
                  <a:srgbClr val="3333FF"/>
                </a:solidFill>
              </a:rPr>
              <a:t>如果你希望你的虚拟系统连接外部网络，这种模式最简单，虚拟系统不用做任何网络设置就可以访问外部网络。</a:t>
            </a:r>
          </a:p>
          <a:p>
            <a:r>
              <a:rPr lang="en-US" altLang="zh-CN" dirty="0" smtClean="0"/>
              <a:t>	</a:t>
            </a:r>
            <a:r>
              <a:rPr lang="zh-CN" altLang="en-US" dirty="0" smtClean="0"/>
              <a:t>使用</a:t>
            </a:r>
            <a:r>
              <a:rPr lang="en-US" altLang="zh-CN" dirty="0" smtClean="0"/>
              <a:t>NAT</a:t>
            </a:r>
            <a:r>
              <a:rPr lang="zh-CN" altLang="en-US" dirty="0" smtClean="0"/>
              <a:t>模式的虚拟系统和宿主计算机的关系：</a:t>
            </a:r>
            <a:r>
              <a:rPr lang="zh-CN" altLang="en-US" dirty="0" smtClean="0">
                <a:solidFill>
                  <a:srgbClr val="3333FF"/>
                </a:solidFill>
              </a:rPr>
              <a:t>宿主计算机就相当于是开启了</a:t>
            </a:r>
            <a:r>
              <a:rPr lang="en-US" altLang="zh-CN" dirty="0" smtClean="0">
                <a:solidFill>
                  <a:srgbClr val="3333FF"/>
                </a:solidFill>
              </a:rPr>
              <a:t>DHCP</a:t>
            </a:r>
            <a:r>
              <a:rPr lang="zh-CN" altLang="en-US" dirty="0" smtClean="0">
                <a:solidFill>
                  <a:srgbClr val="3333FF"/>
                </a:solidFill>
              </a:rPr>
              <a:t>功能的路由器</a:t>
            </a:r>
            <a:r>
              <a:rPr lang="zh-CN" altLang="en-US" dirty="0" smtClean="0"/>
              <a:t>，虚拟系统就是内网中的一台实际的机器，通过路由器的</a:t>
            </a:r>
            <a:r>
              <a:rPr lang="en-US" altLang="zh-CN" dirty="0" smtClean="0"/>
              <a:t>DHCP</a:t>
            </a:r>
            <a:r>
              <a:rPr lang="zh-CN" altLang="en-US" dirty="0" smtClean="0"/>
              <a:t>服务获得网络参数。</a:t>
            </a:r>
          </a:p>
          <a:p>
            <a:r>
              <a:rPr lang="en-US" altLang="zh-CN" dirty="0" smtClean="0"/>
              <a:t>	</a:t>
            </a:r>
            <a:r>
              <a:rPr lang="zh-CN" altLang="en-US" dirty="0" smtClean="0"/>
              <a:t>虚拟系统</a:t>
            </a:r>
            <a:r>
              <a:rPr lang="zh-CN" altLang="en-US" dirty="0" smtClean="0"/>
              <a:t>可以访问宿主计算机所在网络的其他计算机（反之不行），可以与宿主计算机互访。</a:t>
            </a:r>
          </a:p>
          <a:p>
            <a:endParaRPr lang="zh-CN" altLang="en-US" dirty="0"/>
          </a:p>
        </p:txBody>
      </p:sp>
      <p:pic>
        <p:nvPicPr>
          <p:cNvPr id="23554" name="Picture 2" descr="vmware-network-nat.png"/>
          <p:cNvPicPr>
            <a:picLocks noChangeAspect="1" noChangeArrowheads="1"/>
          </p:cNvPicPr>
          <p:nvPr/>
        </p:nvPicPr>
        <p:blipFill>
          <a:blip r:embed="rId3" cstate="print"/>
          <a:srcRect/>
          <a:stretch>
            <a:fillRect/>
          </a:stretch>
        </p:blipFill>
        <p:spPr bwMode="auto">
          <a:xfrm>
            <a:off x="571500" y="2243818"/>
            <a:ext cx="4619625" cy="2524125"/>
          </a:xfrm>
          <a:prstGeom prst="rect">
            <a:avLst/>
          </a:prstGeom>
          <a:noFill/>
        </p:spPr>
      </p:pic>
    </p:spTree>
    <p:extLst>
      <p:ext uri="{BB962C8B-B14F-4D97-AF65-F5344CB8AC3E}">
        <p14:creationId xmlns="" xmlns:p14="http://schemas.microsoft.com/office/powerpoint/2010/main" val="32260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t>VMWare</a:t>
            </a:r>
            <a:r>
              <a:rPr lang="zh-CN" altLang="en-US" dirty="0" smtClean="0"/>
              <a:t>三种网络模式</a:t>
            </a:r>
            <a:r>
              <a:rPr lang="en-US" altLang="zh-CN" dirty="0" smtClean="0"/>
              <a:t>——Bridge</a:t>
            </a:r>
            <a:r>
              <a:rPr lang="zh-CN" altLang="en-US" dirty="0" smtClean="0"/>
              <a:t>模式</a:t>
            </a:r>
            <a:endParaRPr lang="zh-CN" altLang="en-US" dirty="0"/>
          </a:p>
        </p:txBody>
      </p:sp>
      <p:sp>
        <p:nvSpPr>
          <p:cNvPr id="15" name="TextBox 14"/>
          <p:cNvSpPr txBox="1"/>
          <p:nvPr/>
        </p:nvSpPr>
        <p:spPr>
          <a:xfrm>
            <a:off x="5863771" y="1422400"/>
            <a:ext cx="5602515" cy="3970318"/>
          </a:xfrm>
          <a:prstGeom prst="rect">
            <a:avLst/>
          </a:prstGeom>
          <a:noFill/>
        </p:spPr>
        <p:txBody>
          <a:bodyPr wrap="square" rtlCol="0">
            <a:spAutoFit/>
          </a:bodyPr>
          <a:lstStyle/>
          <a:p>
            <a:r>
              <a:rPr lang="en-US" altLang="zh-CN" b="1" dirty="0" smtClean="0"/>
              <a:t>bridged</a:t>
            </a:r>
            <a:r>
              <a:rPr lang="zh-CN" altLang="en-US" b="1" dirty="0" smtClean="0"/>
              <a:t>（桥接模式</a:t>
            </a:r>
            <a:r>
              <a:rPr lang="zh-CN" altLang="en-US" b="1" dirty="0" smtClean="0"/>
              <a:t>）</a:t>
            </a:r>
            <a:endParaRPr lang="en-US" altLang="zh-CN" b="1" dirty="0" smtClean="0"/>
          </a:p>
          <a:p>
            <a:endParaRPr lang="en-US" altLang="zh-CN" b="1" dirty="0" smtClean="0"/>
          </a:p>
          <a:p>
            <a:r>
              <a:rPr lang="en-US" altLang="zh-CN" dirty="0" smtClean="0"/>
              <a:t>	</a:t>
            </a:r>
            <a:r>
              <a:rPr lang="zh-CN" altLang="en-US" dirty="0" smtClean="0"/>
              <a:t>在这种模式下，虚拟系统就像是局域网中的一台独立的主机，与宿主计算机平等的存在于网络中，你必须像对待局域网中的其他真正的机子一样来对待它（比如分配你的局域网所要求的网络地址、子网掩码、网关等）。</a:t>
            </a:r>
          </a:p>
          <a:p>
            <a:r>
              <a:rPr lang="en-US" altLang="zh-CN" dirty="0" smtClean="0"/>
              <a:t>	</a:t>
            </a:r>
            <a:r>
              <a:rPr lang="zh-CN" altLang="en-US" dirty="0" smtClean="0"/>
              <a:t>使用</a:t>
            </a:r>
            <a:r>
              <a:rPr lang="en-US" altLang="zh-CN" dirty="0" smtClean="0"/>
              <a:t>bridged</a:t>
            </a:r>
            <a:r>
              <a:rPr lang="zh-CN" altLang="en-US" dirty="0" smtClean="0"/>
              <a:t>模式的虚拟系统和宿主机器的关系：就像连接在同一个</a:t>
            </a:r>
            <a:r>
              <a:rPr lang="en-US" altLang="zh-CN" dirty="0" smtClean="0"/>
              <a:t>Hub</a:t>
            </a:r>
            <a:r>
              <a:rPr lang="zh-CN" altLang="en-US" dirty="0" smtClean="0"/>
              <a:t>上的两台电脑。</a:t>
            </a:r>
          </a:p>
          <a:p>
            <a:r>
              <a:rPr lang="en-US" altLang="zh-CN" dirty="0" smtClean="0"/>
              <a:t>	</a:t>
            </a:r>
            <a:r>
              <a:rPr lang="zh-CN" altLang="en-US" dirty="0" smtClean="0"/>
              <a:t>虚拟系统</a:t>
            </a:r>
            <a:r>
              <a:rPr lang="zh-CN" altLang="en-US" dirty="0" smtClean="0"/>
              <a:t>与宿主计算机以及宿主计算机所在网络的其他计算机都可以相互访问。如果你想利用</a:t>
            </a:r>
            <a:r>
              <a:rPr lang="en-US" altLang="zh-CN" dirty="0" err="1" smtClean="0"/>
              <a:t>VMWare</a:t>
            </a:r>
            <a:r>
              <a:rPr lang="zh-CN" altLang="en-US" dirty="0" smtClean="0"/>
              <a:t>在局域网内新建一个虚拟服务器，为局域网用户提供网络服务，就应该选择桥接模式。</a:t>
            </a:r>
          </a:p>
          <a:p>
            <a:endParaRPr lang="zh-CN" altLang="en-US" dirty="0"/>
          </a:p>
        </p:txBody>
      </p:sp>
      <p:pic>
        <p:nvPicPr>
          <p:cNvPr id="25602" name="Picture 2" descr="vmware-network-bridged.png"/>
          <p:cNvPicPr>
            <a:picLocks noChangeAspect="1" noChangeArrowheads="1"/>
          </p:cNvPicPr>
          <p:nvPr/>
        </p:nvPicPr>
        <p:blipFill>
          <a:blip r:embed="rId3" cstate="print"/>
          <a:srcRect/>
          <a:stretch>
            <a:fillRect/>
          </a:stretch>
        </p:blipFill>
        <p:spPr bwMode="auto">
          <a:xfrm>
            <a:off x="469900" y="2301875"/>
            <a:ext cx="4619625" cy="2486025"/>
          </a:xfrm>
          <a:prstGeom prst="rect">
            <a:avLst/>
          </a:prstGeom>
          <a:noFill/>
        </p:spPr>
      </p:pic>
      <p:sp>
        <p:nvSpPr>
          <p:cNvPr id="6" name="TextBox 5"/>
          <p:cNvSpPr txBox="1"/>
          <p:nvPr/>
        </p:nvSpPr>
        <p:spPr>
          <a:xfrm>
            <a:off x="290286" y="5297714"/>
            <a:ext cx="11524343"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smtClean="0"/>
              <a:t>1</a:t>
            </a:r>
            <a:r>
              <a:rPr lang="zh-CN" altLang="en-US" b="1" dirty="0" smtClean="0"/>
              <a:t>、三种模式各自有比较适合的应用场景：</a:t>
            </a:r>
            <a:r>
              <a:rPr lang="en-US" altLang="zh-CN" b="1" dirty="0" smtClean="0"/>
              <a:t>Host-only</a:t>
            </a:r>
            <a:r>
              <a:rPr lang="zh-CN" altLang="en-US" b="1" dirty="0" smtClean="0"/>
              <a:t>模式在虚拟机只需要与主机互通的场景下非常简单实用；</a:t>
            </a:r>
            <a:r>
              <a:rPr lang="en-US" altLang="zh-CN" b="1" dirty="0" smtClean="0"/>
              <a:t>NAT</a:t>
            </a:r>
            <a:r>
              <a:rPr lang="zh-CN" altLang="en-US" b="1" dirty="0" smtClean="0"/>
              <a:t>模式在虚拟机网段通过宿主机路由直接访问外网其他网断时非常方便</a:t>
            </a:r>
            <a:endParaRPr lang="en-US" altLang="zh-CN" b="1" dirty="0" smtClean="0"/>
          </a:p>
          <a:p>
            <a:r>
              <a:rPr lang="en-US" altLang="zh-CN" b="1" dirty="0" smtClean="0"/>
              <a:t>2</a:t>
            </a:r>
            <a:r>
              <a:rPr lang="zh-CN" altLang="en-US" b="1" dirty="0" smtClean="0"/>
              <a:t>、</a:t>
            </a:r>
            <a:r>
              <a:rPr lang="en-US" altLang="zh-CN" b="1" dirty="0" smtClean="0"/>
              <a:t>Bridge</a:t>
            </a:r>
            <a:r>
              <a:rPr lang="zh-CN" altLang="en-US" b="1" dirty="0" smtClean="0"/>
              <a:t>模式的本质是虚拟机与物理机是对等的，所以这种方式是最灵活的，其实</a:t>
            </a:r>
            <a:r>
              <a:rPr lang="en-US" altLang="zh-CN" b="1" dirty="0" smtClean="0"/>
              <a:t>Bridge</a:t>
            </a:r>
            <a:r>
              <a:rPr lang="zh-CN" altLang="en-US" b="1" dirty="0" smtClean="0"/>
              <a:t>模式也可以达到方便访问外网的</a:t>
            </a:r>
            <a:r>
              <a:rPr lang="en-US" altLang="zh-CN" b="1" dirty="0" smtClean="0"/>
              <a:t>NAT</a:t>
            </a:r>
            <a:r>
              <a:rPr lang="zh-CN" altLang="en-US" b="1" dirty="0" smtClean="0"/>
              <a:t>功能，而且</a:t>
            </a:r>
            <a:r>
              <a:rPr lang="en-US" altLang="zh-CN" b="1" dirty="0" smtClean="0"/>
              <a:t>Bridge</a:t>
            </a:r>
            <a:r>
              <a:rPr lang="zh-CN" altLang="en-US" b="1" dirty="0" smtClean="0"/>
              <a:t>模式在虚拟机需要多网卡、虚拟机跨主机迁移等场景会非常灵活。</a:t>
            </a:r>
            <a:r>
              <a:rPr lang="en-US" altLang="zh-CN" b="1" dirty="0" err="1" smtClean="0"/>
              <a:t>VMWare</a:t>
            </a:r>
            <a:r>
              <a:rPr lang="zh-CN" altLang="en-US" b="1" dirty="0" smtClean="0"/>
              <a:t>、华为等虚拟化厂商在实际生产环境部署时都是使用的</a:t>
            </a:r>
            <a:r>
              <a:rPr lang="en-US" altLang="zh-CN" b="1" dirty="0" smtClean="0"/>
              <a:t>Bridge</a:t>
            </a:r>
            <a:r>
              <a:rPr lang="zh-CN" altLang="en-US" b="1" dirty="0" smtClean="0"/>
              <a:t>模式。</a:t>
            </a:r>
            <a:endParaRPr lang="zh-CN" altLang="en-US" b="1" dirty="0"/>
          </a:p>
        </p:txBody>
      </p:sp>
    </p:spTree>
    <p:extLst>
      <p:ext uri="{BB962C8B-B14F-4D97-AF65-F5344CB8AC3E}">
        <p14:creationId xmlns="" xmlns:p14="http://schemas.microsoft.com/office/powerpoint/2010/main" val="3226061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主题1" id="{4201AB68-F712-4A20-BD8F-ED526A4B7926}" vid="{32971323-82D7-4126-8509-8565352CB3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10871</TotalTime>
  <Words>166</Words>
  <Application>Microsoft Office PowerPoint</Application>
  <PresentationFormat>自定义</PresentationFormat>
  <Paragraphs>22</Paragraphs>
  <Slides>3</Slides>
  <Notes>3</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主题1</vt:lpstr>
      <vt:lpstr>VMWare三种网络模式——Host-only模式</vt:lpstr>
      <vt:lpstr>VMWare三种网络模式——NAT模式</vt:lpstr>
      <vt:lpstr>VMWare三种网络模式——Bridge模式</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贴吧环境3.0进展说明</dc:title>
  <dc:creator>wei li</dc:creator>
  <cp:lastModifiedBy>yangjun03</cp:lastModifiedBy>
  <cp:revision>1412</cp:revision>
  <dcterms:created xsi:type="dcterms:W3CDTF">2013-10-14T04:22:13Z</dcterms:created>
  <dcterms:modified xsi:type="dcterms:W3CDTF">2015-01-07T15:28:36Z</dcterms:modified>
</cp:coreProperties>
</file>