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9" r:id="rId8"/>
    <p:sldId id="338" r:id="rId9"/>
    <p:sldId id="340" r:id="rId10"/>
    <p:sldId id="341" r:id="rId11"/>
    <p:sldId id="335" r:id="rId12"/>
    <p:sldId id="33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lnSpcReduction="10000"/>
          </a:bodyPr>
          <a:lstStyle/>
          <a:p>
            <a:pPr lvl="0" algn="ctr"/>
            <a:r>
              <a:rPr lang="en-US" cap="none" dirty="0" smtClean="0"/>
              <a:t>Regression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Model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For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Predicting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Movie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Box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Office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Gross</a:t>
            </a:r>
            <a:r>
              <a:rPr lang="zh-CN" altLang="en-US" cap="none" dirty="0" smtClean="0"/>
              <a:t> </a:t>
            </a:r>
            <a:endParaRPr lang="en-US" altLang="zh-CN" cap="none" dirty="0" smtClean="0"/>
          </a:p>
          <a:p>
            <a:pPr lvl="0" algn="ctr"/>
            <a:r>
              <a:rPr lang="en-US" cap="none" dirty="0" smtClean="0"/>
              <a:t>By</a:t>
            </a:r>
            <a:endParaRPr lang="en-US" cap="none" dirty="0"/>
          </a:p>
          <a:p>
            <a:pPr lvl="0" algn="ctr"/>
            <a:r>
              <a:rPr lang="en-US" sz="2400" cap="none" dirty="0" smtClean="0"/>
              <a:t>Ying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Wu,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err="1" smtClean="0"/>
              <a:t>Yingjuan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Wu,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err="1" smtClean="0"/>
              <a:t>Sahand</a:t>
            </a:r>
            <a:r>
              <a:rPr lang="zh-CN" altLang="zh-CN" sz="2400" cap="none" dirty="0"/>
              <a:t> </a:t>
            </a:r>
            <a:r>
              <a:rPr lang="en-US" altLang="zh-CN" sz="2400" cap="none" dirty="0" err="1" smtClean="0"/>
              <a:t>Zeinali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2024223"/>
              </p:ext>
            </p:extLst>
          </p:nvPr>
        </p:nvGraphicFramePr>
        <p:xfrm>
          <a:off x="457200" y="1600200"/>
          <a:ext cx="7467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=1,precomputer=True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.533e+15</a:t>
                      </a:r>
                    </a:p>
                    <a:p>
                      <a:r>
                        <a:rPr lang="en-US" altLang="zh-CN" dirty="0" smtClean="0"/>
                        <a:t>R^2=0.458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=1,positive=True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en-US" altLang="zh-CN" dirty="0" smtClean="0"/>
                        <a:t>=2.495e+15,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R^2=0.441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=1,warm_start=True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.533e+15</a:t>
                      </a:r>
                    </a:p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^2=0.458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=1,copy_X=False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.533e+15</a:t>
                      </a:r>
                    </a:p>
                    <a:p>
                      <a:r>
                        <a:rPr lang="en-US" altLang="zh-CN" dirty="0" smtClean="0"/>
                        <a:t>R^2=0.</a:t>
                      </a:r>
                      <a:r>
                        <a:rPr lang="en-US" altLang="zh-CN" dirty="0" smtClean="0"/>
                        <a:t>178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3" name="文本框 2"/>
          <p:cNvSpPr txBox="1"/>
          <p:nvPr/>
        </p:nvSpPr>
        <p:spPr>
          <a:xfrm>
            <a:off x="107396" y="4800600"/>
            <a:ext cx="759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Ridge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solver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lsqr</a:t>
            </a:r>
            <a:r>
              <a:rPr kumimoji="1" lang="en-US" altLang="zh-CN" dirty="0" smtClean="0"/>
              <a:t>’.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MSE</a:t>
            </a:r>
            <a:r>
              <a:rPr lang="en-US" altLang="zh-CN" dirty="0"/>
              <a:t>=2.446e+</a:t>
            </a:r>
            <a:r>
              <a:rPr lang="en-US" altLang="zh-CN" dirty="0" smtClean="0"/>
              <a:t>15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en-US" altLang="zh-CN" dirty="0"/>
              <a:t>^2=0.470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9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/>
              <a:t>model, which </a:t>
            </a:r>
            <a:r>
              <a:rPr lang="en-US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Ridge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en-US" dirty="0" smtClean="0"/>
              <a:t>, </a:t>
            </a:r>
            <a:r>
              <a:rPr lang="en-US" dirty="0"/>
              <a:t>top features </a:t>
            </a:r>
            <a:r>
              <a:rPr lang="en-US" dirty="0" smtClean="0"/>
              <a:t>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p:pic>
        <p:nvPicPr>
          <p:cNvPr id="5" name="图片 4" descr="Screen Shot 2016-11-22 at 3.4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0"/>
            <a:ext cx="8407690" cy="26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&lt;Discuss a few interesting cases. Use extra slides if needed. Use images if needed. Here is an example.&gt;</a:t>
            </a:r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worldwide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box</a:t>
            </a:r>
            <a:r>
              <a:rPr lang="zh-CN" altLang="en-US" dirty="0"/>
              <a:t>-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relevant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commercial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released.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</a:t>
            </a:r>
            <a:r>
              <a:rPr lang="en-US" dirty="0" smtClean="0"/>
              <a:t> used a dataset from </a:t>
            </a:r>
            <a:r>
              <a:rPr lang="en-US" dirty="0" err="1" smtClean="0"/>
              <a:t>Kaggle</a:t>
            </a:r>
            <a:r>
              <a:rPr lang="en-US" dirty="0" smtClean="0"/>
              <a:t> which contains </a:t>
            </a:r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dirty="0" smtClean="0"/>
              <a:t>over 5000 movies</a:t>
            </a:r>
            <a:endParaRPr lang="en-US" dirty="0"/>
          </a:p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reviews,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movie,</a:t>
            </a:r>
            <a:r>
              <a:rPr lang="zh-CN" altLang="en-US" dirty="0"/>
              <a:t> </a:t>
            </a:r>
            <a:r>
              <a:rPr lang="en-US" altLang="zh-CN" dirty="0" smtClean="0"/>
              <a:t>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content-rating,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imdb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 of director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likes, number of cast total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likes as input variables, and gross as the target variable.</a:t>
            </a:r>
            <a:endParaRPr lang="en-US" dirty="0"/>
          </a:p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50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box-office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revenue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likes</a:t>
            </a:r>
            <a:endParaRPr lang="en-US" dirty="0" smtClean="0"/>
          </a:p>
          <a:p>
            <a:r>
              <a:rPr lang="en-US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binarizing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r>
              <a:rPr lang="en-US" dirty="0" smtClean="0"/>
              <a:t>, </a:t>
            </a:r>
            <a:r>
              <a:rPr lang="en-US" dirty="0"/>
              <a:t>our dataset has </a:t>
            </a:r>
            <a:r>
              <a:rPr lang="en-US" altLang="zh-CN" dirty="0" smtClean="0"/>
              <a:t>3321</a:t>
            </a:r>
            <a:r>
              <a:rPr lang="en-US" dirty="0" smtClean="0"/>
              <a:t> </a:t>
            </a:r>
            <a:r>
              <a:rPr lang="en-US" dirty="0"/>
              <a:t>rows and </a:t>
            </a:r>
            <a:r>
              <a:rPr lang="en-US" altLang="zh-CN" dirty="0" smtClean="0"/>
              <a:t>87</a:t>
            </a:r>
            <a:r>
              <a:rPr lang="zh-CN" altLang="en-US" dirty="0" smtClean="0"/>
              <a:t>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(continuous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pic>
        <p:nvPicPr>
          <p:cNvPr id="6" name="图片 5" descr="Screen Shot 2016-11-22 at 3.0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8166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(continuous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5" name="图片 4" descr="Screen Shot 2016-11-22 at 3.0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835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use two measures to evaluate the performance of the regression </a:t>
            </a:r>
            <a:r>
              <a:rPr lang="en-US" dirty="0" smtClean="0"/>
              <a:t>models: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smtClean="0"/>
              <a:t>Mean </a:t>
            </a:r>
            <a:r>
              <a:rPr lang="en-US" dirty="0"/>
              <a:t>Squared </a:t>
            </a:r>
            <a:r>
              <a:rPr lang="en-US" dirty="0" smtClean="0"/>
              <a:t>Error</a:t>
            </a:r>
            <a:r>
              <a:rPr lang="zh-CN" altLang="en-US" dirty="0" smtClean="0"/>
              <a:t> </a:t>
            </a:r>
            <a:r>
              <a:rPr lang="en-US" dirty="0" smtClean="0"/>
              <a:t>– it</a:t>
            </a:r>
            <a:r>
              <a:rPr lang="zh-CN" altLang="en-US" dirty="0" smtClean="0"/>
              <a:t> </a:t>
            </a:r>
            <a:r>
              <a:rPr lang="en-US" dirty="0" smtClean="0"/>
              <a:t>measures </a:t>
            </a:r>
            <a:r>
              <a:rPr lang="en-US" dirty="0"/>
              <a:t>the average of the squares of the errors. It is a risk function corresponding to the expected value of the squared error loss. We use '</a:t>
            </a:r>
            <a:r>
              <a:rPr lang="en-US" dirty="0" err="1"/>
              <a:t>neg_mean_squared_error</a:t>
            </a:r>
            <a:r>
              <a:rPr lang="en-US" dirty="0"/>
              <a:t>' as scoring parameter in the cross-validation function to calculate the MSE 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 </a:t>
            </a:r>
            <a:r>
              <a:rPr lang="en-US" dirty="0" smtClean="0"/>
              <a:t>R</a:t>
            </a:r>
            <a:r>
              <a:rPr lang="en-US" dirty="0"/>
              <a:t>^2 </a:t>
            </a:r>
            <a:r>
              <a:rPr lang="en-US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en-US" dirty="0" smtClean="0"/>
              <a:t> it</a:t>
            </a:r>
            <a:r>
              <a:rPr lang="zh-CN" altLang="en-US" dirty="0" smtClean="0"/>
              <a:t> </a:t>
            </a:r>
            <a:r>
              <a:rPr lang="en-US" dirty="0" smtClean="0"/>
              <a:t>measures </a:t>
            </a:r>
            <a:r>
              <a:rPr lang="en-US" dirty="0"/>
              <a:t>how well future instances are likely to be predicted by the model. </a:t>
            </a:r>
            <a:r>
              <a:rPr lang="en-US" dirty="0" smtClean="0"/>
              <a:t>We </a:t>
            </a:r>
            <a:r>
              <a:rPr lang="en-US" dirty="0"/>
              <a:t>use 'r2_score' as scoring parameter in the cross-validation function to calculate the R^2 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performed 10-fold cross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9514706"/>
              </p:ext>
            </p:extLst>
          </p:nvPr>
        </p:nvGraphicFramePr>
        <p:xfrm>
          <a:off x="457200" y="1600200"/>
          <a:ext cx="7467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en-US" dirty="0" smtClean="0"/>
                        <a:t>=</a:t>
                      </a:r>
                      <a:r>
                        <a:rPr lang="en-US" altLang="zh-CN" dirty="0" smtClean="0"/>
                        <a:t>4.127e+15,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R^2=-1.523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Ordinary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Least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Squares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en-US" altLang="zh-CN" dirty="0" smtClean="0"/>
                        <a:t>=2.073e+40,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R^2=0.472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Fit</a:t>
                      </a:r>
                      <a:r>
                        <a:rPr lang="en-US" altLang="zh-CN" dirty="0" err="1" smtClean="0"/>
                        <a:t>_intercept</a:t>
                      </a:r>
                      <a:r>
                        <a:rPr lang="zh-CN" altLang="zh-CN" dirty="0" smtClean="0"/>
                        <a:t>=</a:t>
                      </a:r>
                      <a:r>
                        <a:rPr lang="en-US" altLang="zh-CN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zh-CN" dirty="0" smtClean="0"/>
                        <a:t>=</a:t>
                      </a:r>
                      <a:r>
                        <a:rPr lang="en-US" altLang="zh-CN" dirty="0" smtClean="0"/>
                        <a:t>5.662e+37</a:t>
                      </a:r>
                    </a:p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^2=-0.075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</a:t>
                      </a:r>
                      <a:r>
                        <a:rPr lang="en-US" altLang="zh-CN" dirty="0" err="1" smtClean="0"/>
                        <a:t>_jobs</a:t>
                      </a:r>
                      <a:r>
                        <a:rPr lang="en-US" altLang="zh-CN" dirty="0" smtClean="0"/>
                        <a:t>=-1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MSE=2.261e+40</a:t>
                      </a:r>
                    </a:p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^2=0.472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Normalize</a:t>
                      </a:r>
                      <a:r>
                        <a:rPr lang="en-US" altLang="zh-CN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</a:t>
                      </a:r>
                      <a:r>
                        <a:rPr lang="en-US" altLang="zh-CN" dirty="0" smtClean="0"/>
                        <a:t>1.853</a:t>
                      </a:r>
                      <a:r>
                        <a:rPr lang="en-US" altLang="zh-CN" dirty="0" smtClean="0"/>
                        <a:t>e+</a:t>
                      </a:r>
                      <a:r>
                        <a:rPr lang="en-US" altLang="zh-CN" dirty="0" smtClean="0"/>
                        <a:t>73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R^2=0.47</a:t>
                      </a:r>
                      <a:r>
                        <a:rPr lang="en-US" altLang="zh-CN" dirty="0" smtClean="0"/>
                        <a:t>1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Copy</a:t>
                      </a:r>
                      <a:r>
                        <a:rPr lang="en-US" altLang="zh-CN" dirty="0" err="1" smtClean="0"/>
                        <a:t>_X</a:t>
                      </a:r>
                      <a:r>
                        <a:rPr lang="en-US" altLang="zh-CN" dirty="0" smtClean="0"/>
                        <a:t>=False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</a:t>
                      </a:r>
                      <a:r>
                        <a:rPr lang="en-US" altLang="zh-CN" dirty="0" smtClean="0"/>
                        <a:t>1.534</a:t>
                      </a:r>
                      <a:r>
                        <a:rPr lang="en-US" altLang="zh-CN" dirty="0" smtClean="0"/>
                        <a:t>e+40</a:t>
                      </a:r>
                    </a:p>
                    <a:p>
                      <a:r>
                        <a:rPr lang="en-US" altLang="zh-CN" dirty="0" smtClean="0"/>
                        <a:t>R^2=0.472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3" name="文本框 2"/>
          <p:cNvSpPr txBox="1"/>
          <p:nvPr/>
        </p:nvSpPr>
        <p:spPr>
          <a:xfrm>
            <a:off x="2743200" y="6096000"/>
            <a:ext cx="329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1047359"/>
              </p:ext>
            </p:extLst>
          </p:nvPr>
        </p:nvGraphicFramePr>
        <p:xfrm>
          <a:off x="457200" y="1600200"/>
          <a:ext cx="7467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en-US" dirty="0" smtClean="0"/>
                        <a:t>=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.466e+15,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R^2=0.471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r>
                        <a:rPr lang="en-US" altLang="zh-CN" dirty="0" smtClean="0"/>
                        <a:t>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en-US" altLang="zh-CN" dirty="0" smtClean="0"/>
                        <a:t>=2.497e+15,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R^2=0.472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Fit</a:t>
                      </a:r>
                      <a:r>
                        <a:rPr lang="en-US" altLang="zh-CN" dirty="0" err="1" smtClean="0"/>
                        <a:t>_intercept</a:t>
                      </a:r>
                      <a:r>
                        <a:rPr lang="zh-CN" altLang="zh-CN" dirty="0" smtClean="0"/>
                        <a:t>=</a:t>
                      </a:r>
                      <a:r>
                        <a:rPr lang="en-US" altLang="zh-CN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.466e+15</a:t>
                      </a:r>
                    </a:p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^2=0.471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Solver</a:t>
                      </a:r>
                      <a:r>
                        <a:rPr lang="en-US" altLang="zh-CN" dirty="0" smtClean="0"/>
                        <a:t>=‘</a:t>
                      </a:r>
                      <a:r>
                        <a:rPr lang="en-US" altLang="zh-CN" dirty="0" err="1" smtClean="0"/>
                        <a:t>lsqr</a:t>
                      </a:r>
                      <a:r>
                        <a:rPr lang="en-US" altLang="zh-CN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MSE=2.446e+15</a:t>
                      </a:r>
                    </a:p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^2=0.470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Bayesian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</a:t>
                      </a:r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.127</a:t>
                      </a:r>
                      <a:r>
                        <a:rPr lang="en-US" altLang="zh-CN" dirty="0" smtClean="0"/>
                        <a:t>e+</a:t>
                      </a:r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5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R^2=</a:t>
                      </a:r>
                      <a:r>
                        <a:rPr lang="en-US" altLang="zh-CN" dirty="0" smtClean="0"/>
                        <a:t>9.300e-13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alpha_1=1.e1, alpha_2=1.e2, lambda_1=1.e3, lambda_2=1.e4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</a:t>
                      </a:r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.127</a:t>
                      </a:r>
                      <a:r>
                        <a:rPr lang="en-US" altLang="zh-CN" dirty="0" smtClean="0"/>
                        <a:t>e+</a:t>
                      </a:r>
                      <a:r>
                        <a:rPr lang="en-US" altLang="zh-CN" dirty="0" smtClean="0"/>
                        <a:t>15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R^2=</a:t>
                      </a:r>
                      <a:r>
                        <a:rPr lang="en-US" altLang="zh-CN" dirty="0" smtClean="0"/>
                        <a:t>9.351e-12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3" name="文本框 2"/>
          <p:cNvSpPr txBox="1"/>
          <p:nvPr/>
        </p:nvSpPr>
        <p:spPr>
          <a:xfrm>
            <a:off x="2667000" y="6324600"/>
            <a:ext cx="329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6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56940325"/>
              </p:ext>
            </p:extLst>
          </p:nvPr>
        </p:nvGraphicFramePr>
        <p:xfrm>
          <a:off x="457200" y="1600200"/>
          <a:ext cx="7467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="" xmlns:a16="http://schemas.microsoft.com/office/drawing/2014/main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=""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Bayesian</a:t>
                      </a:r>
                      <a:r>
                        <a:rPr lang="en-US" dirty="0" smtClean="0"/>
                        <a:t> 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Fit</a:t>
                      </a:r>
                      <a:r>
                        <a:rPr lang="en-US" altLang="zh-CN" dirty="0" err="1" smtClean="0"/>
                        <a:t>_intercept</a:t>
                      </a:r>
                      <a:r>
                        <a:rPr lang="en-US" altLang="zh-CN" dirty="0" smtClean="0"/>
                        <a:t>=False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en-US" dirty="0" smtClean="0"/>
                        <a:t>=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.874e+15,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R^2=-0.547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Compute</a:t>
                      </a:r>
                      <a:r>
                        <a:rPr lang="en-US" altLang="zh-CN" dirty="0" err="1" smtClean="0"/>
                        <a:t>_score</a:t>
                      </a:r>
                      <a:r>
                        <a:rPr lang="en-US" altLang="zh-CN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en-US" altLang="zh-CN" dirty="0" smtClean="0"/>
                        <a:t>=4.127e+15,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R^2=9.300e-13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.533e+15</a:t>
                      </a:r>
                    </a:p>
                    <a:p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^2=0.458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=1,alpha=0.5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.533e+15</a:t>
                      </a:r>
                    </a:p>
                    <a:p>
                      <a:r>
                        <a:rPr lang="en-US" altLang="zh-CN" dirty="0" smtClean="0"/>
                        <a:t>R^2=0.458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=1,n</a:t>
                      </a:r>
                      <a:r>
                        <a:rPr lang="en-US" dirty="0" smtClean="0"/>
                        <a:t>ormalize</a:t>
                      </a:r>
                      <a:r>
                        <a:rPr lang="en-US" altLang="zh-CN" dirty="0" smtClean="0"/>
                        <a:t>=True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r>
                        <a:rPr lang="zh-CN" altLang="zh-CN" dirty="0" smtClean="0"/>
                        <a:t>=2</a:t>
                      </a:r>
                      <a:r>
                        <a:rPr lang="en-US" altLang="zh-CN" dirty="0" smtClean="0"/>
                        <a:t>.533e+15</a:t>
                      </a:r>
                    </a:p>
                    <a:p>
                      <a:r>
                        <a:rPr lang="en-US" altLang="zh-CN" dirty="0" smtClean="0"/>
                        <a:t>R^2=0.458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0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</a:t>
                      </a:r>
                      <a:r>
                        <a:rPr lang="en-US" altLang="zh-CN" dirty="0" smtClean="0"/>
                        <a:t>=1,fit_intercept=False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MSE=</a:t>
                      </a:r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.753</a:t>
                      </a:r>
                      <a:r>
                        <a:rPr lang="en-US" altLang="zh-CN" dirty="0" smtClean="0"/>
                        <a:t>e+</a:t>
                      </a:r>
                      <a:r>
                        <a:rPr lang="en-US" altLang="zh-CN" dirty="0" smtClean="0"/>
                        <a:t>15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R^2=0.</a:t>
                      </a:r>
                      <a:r>
                        <a:rPr lang="en-US" altLang="zh-CN" dirty="0" smtClean="0"/>
                        <a:t>391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767488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3" name="文本框 2"/>
          <p:cNvSpPr txBox="1"/>
          <p:nvPr/>
        </p:nvSpPr>
        <p:spPr>
          <a:xfrm>
            <a:off x="2743200" y="6096000"/>
            <a:ext cx="329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continued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111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2182</TotalTime>
  <Words>868</Words>
  <Application>Microsoft Macintosh PowerPoint</Application>
  <PresentationFormat>全屏显示(4:3)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Oriel</vt:lpstr>
      <vt:lpstr>PowerPoint 演示文稿</vt:lpstr>
      <vt:lpstr>Task</vt:lpstr>
      <vt:lpstr>Dataset</vt:lpstr>
      <vt:lpstr>Visualization of the Class</vt:lpstr>
      <vt:lpstr>Visualization of one feature</vt:lpstr>
      <vt:lpstr>Model Selection Results</vt:lpstr>
      <vt:lpstr>Model Selection Results</vt:lpstr>
      <vt:lpstr>Model Selection Results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Ying Wu</cp:lastModifiedBy>
  <cp:revision>200</cp:revision>
  <dcterms:created xsi:type="dcterms:W3CDTF">2011-08-15T21:03:01Z</dcterms:created>
  <dcterms:modified xsi:type="dcterms:W3CDTF">2016-11-22T21:50:39Z</dcterms:modified>
</cp:coreProperties>
</file>