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328" r:id="rId2"/>
    <p:sldId id="329" r:id="rId3"/>
    <p:sldId id="330" r:id="rId4"/>
    <p:sldId id="345" r:id="rId5"/>
    <p:sldId id="331" r:id="rId6"/>
    <p:sldId id="332" r:id="rId7"/>
    <p:sldId id="344" r:id="rId8"/>
    <p:sldId id="346" r:id="rId9"/>
    <p:sldId id="333" r:id="rId10"/>
    <p:sldId id="339" r:id="rId11"/>
    <p:sldId id="338" r:id="rId12"/>
    <p:sldId id="340" r:id="rId13"/>
    <p:sldId id="341" r:id="rId14"/>
    <p:sldId id="335" r:id="rId15"/>
    <p:sldId id="336" r:id="rId16"/>
    <p:sldId id="347" r:id="rId17"/>
    <p:sldId id="34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51"/>
  </p:normalViewPr>
  <p:slideViewPr>
    <p:cSldViewPr>
      <p:cViewPr>
        <p:scale>
          <a:sx n="60" d="100"/>
          <a:sy n="60" d="100"/>
        </p:scale>
        <p:origin x="2968" y="1256"/>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3721304"/>
          </a:xfrm>
        </p:spPr>
        <p:txBody>
          <a:bodyPr>
            <a:normAutofit fontScale="92500" lnSpcReduction="10000"/>
          </a:bodyPr>
          <a:lstStyle/>
          <a:p>
            <a:pPr lvl="0" algn="ctr">
              <a:lnSpc>
                <a:spcPct val="150000"/>
              </a:lnSpc>
            </a:pPr>
            <a:r>
              <a:rPr lang="en-US" cap="none" dirty="0" smtClean="0"/>
              <a:t>Regression</a:t>
            </a:r>
            <a:r>
              <a:rPr lang="zh-CN" altLang="en-US" cap="none" dirty="0" smtClean="0"/>
              <a:t> </a:t>
            </a:r>
            <a:r>
              <a:rPr lang="en-US" altLang="zh-CN" cap="none" dirty="0" smtClean="0"/>
              <a:t>Model</a:t>
            </a:r>
            <a:r>
              <a:rPr lang="zh-CN" altLang="en-US" cap="none" dirty="0" smtClean="0"/>
              <a:t> </a:t>
            </a:r>
            <a:r>
              <a:rPr lang="en-US" altLang="zh-CN" cap="none" dirty="0" smtClean="0"/>
              <a:t>f</a:t>
            </a:r>
            <a:r>
              <a:rPr lang="en-US" altLang="zh-CN" cap="none" dirty="0" smtClean="0"/>
              <a:t>or</a:t>
            </a:r>
            <a:r>
              <a:rPr lang="zh-CN" altLang="en-US" cap="none" dirty="0" smtClean="0"/>
              <a:t> </a:t>
            </a:r>
            <a:r>
              <a:rPr lang="en-US" altLang="zh-CN" cap="none" dirty="0" smtClean="0"/>
              <a:t>Predicting</a:t>
            </a:r>
            <a:r>
              <a:rPr lang="zh-CN" altLang="en-US" cap="none" dirty="0" smtClean="0"/>
              <a:t> </a:t>
            </a:r>
            <a:r>
              <a:rPr lang="en-US" altLang="zh-CN" cap="none" dirty="0" smtClean="0"/>
              <a:t>Movie</a:t>
            </a:r>
            <a:r>
              <a:rPr lang="zh-CN" altLang="en-US" cap="none" dirty="0" smtClean="0"/>
              <a:t> </a:t>
            </a:r>
            <a:r>
              <a:rPr lang="en-US" altLang="zh-CN" cap="none" dirty="0" smtClean="0"/>
              <a:t>Box</a:t>
            </a:r>
            <a:r>
              <a:rPr lang="zh-CN" altLang="en-US" cap="none" dirty="0" smtClean="0"/>
              <a:t> </a:t>
            </a:r>
            <a:r>
              <a:rPr lang="en-US" altLang="zh-CN" cap="none" dirty="0" smtClean="0"/>
              <a:t>Office</a:t>
            </a:r>
            <a:r>
              <a:rPr lang="zh-CN" altLang="en-US" cap="none" dirty="0" smtClean="0"/>
              <a:t> </a:t>
            </a:r>
            <a:r>
              <a:rPr lang="en-US" altLang="zh-CN" cap="none" dirty="0" smtClean="0"/>
              <a:t>Gross</a:t>
            </a:r>
            <a:r>
              <a:rPr lang="zh-CN" altLang="en-US" cap="none" dirty="0" smtClean="0"/>
              <a:t> </a:t>
            </a:r>
            <a:endParaRPr lang="en-US" altLang="zh-CN" cap="none" dirty="0" smtClean="0"/>
          </a:p>
          <a:p>
            <a:pPr lvl="0" algn="ctr">
              <a:lnSpc>
                <a:spcPct val="150000"/>
              </a:lnSpc>
            </a:pPr>
            <a:endParaRPr lang="en-US" cap="none" dirty="0" smtClean="0"/>
          </a:p>
          <a:p>
            <a:pPr lvl="0" algn="ctr">
              <a:lnSpc>
                <a:spcPct val="150000"/>
              </a:lnSpc>
            </a:pPr>
            <a:r>
              <a:rPr lang="en-US" cap="none" dirty="0" smtClean="0"/>
              <a:t>By</a:t>
            </a:r>
            <a:endParaRPr lang="en-US" cap="none" dirty="0"/>
          </a:p>
          <a:p>
            <a:pPr lvl="0" algn="ctr">
              <a:lnSpc>
                <a:spcPct val="150000"/>
              </a:lnSpc>
            </a:pPr>
            <a:r>
              <a:rPr lang="en-US" sz="2400" cap="none" dirty="0" smtClean="0"/>
              <a:t>Ying</a:t>
            </a:r>
            <a:r>
              <a:rPr lang="zh-CN" altLang="en-US" sz="2400" cap="none" dirty="0" smtClean="0"/>
              <a:t> </a:t>
            </a:r>
            <a:r>
              <a:rPr lang="en-US" altLang="zh-CN" sz="2400" cap="none" dirty="0" smtClean="0"/>
              <a:t>Wu</a:t>
            </a:r>
          </a:p>
          <a:p>
            <a:pPr lvl="0" algn="ctr">
              <a:lnSpc>
                <a:spcPct val="150000"/>
              </a:lnSpc>
            </a:pPr>
            <a:r>
              <a:rPr lang="en-US" altLang="zh-CN" sz="2400" cap="none" dirty="0" err="1" smtClean="0"/>
              <a:t>Yingjuan</a:t>
            </a:r>
            <a:r>
              <a:rPr lang="zh-CN" altLang="en-US" sz="2400" cap="none" dirty="0" smtClean="0"/>
              <a:t> </a:t>
            </a:r>
            <a:r>
              <a:rPr lang="en-US" altLang="zh-CN" sz="2400" cap="none" dirty="0" smtClean="0"/>
              <a:t>Wu</a:t>
            </a:r>
          </a:p>
          <a:p>
            <a:pPr lvl="0" algn="ctr">
              <a:lnSpc>
                <a:spcPct val="150000"/>
              </a:lnSpc>
            </a:pPr>
            <a:r>
              <a:rPr lang="en-US" altLang="zh-CN" sz="2400" cap="none" dirty="0" err="1" smtClean="0"/>
              <a:t>Sahand</a:t>
            </a:r>
            <a:r>
              <a:rPr lang="zh-CN" altLang="zh-CN" sz="2400" cap="none" dirty="0" smtClean="0"/>
              <a:t> </a:t>
            </a:r>
            <a:r>
              <a:rPr lang="en-US" altLang="zh-CN" sz="2400" cap="none" dirty="0" err="1" smtClean="0"/>
              <a:t>Zeinali</a:t>
            </a:r>
            <a:endParaRPr lang="en-US" sz="2400" cap="none" dirty="0"/>
          </a:p>
        </p:txBody>
      </p:sp>
    </p:spTree>
    <p:extLst>
      <p:ext uri="{BB962C8B-B14F-4D97-AF65-F5344CB8AC3E}">
        <p14:creationId xmlns:p14="http://schemas.microsoft.com/office/powerpoint/2010/main" val="151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39084724"/>
              </p:ext>
            </p:extLst>
          </p:nvPr>
        </p:nvGraphicFramePr>
        <p:xfrm>
          <a:off x="457200" y="1600200"/>
          <a:ext cx="7467600" cy="42113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xmlns="" val="3030602544"/>
                    </a:ext>
                  </a:extLst>
                </a:gridCol>
                <a:gridCol w="2489200">
                  <a:extLst>
                    <a:ext uri="{9D8B030D-6E8A-4147-A177-3AD203B41FA5}">
                      <a16:colId xmlns:a16="http://schemas.microsoft.com/office/drawing/2014/main" xmlns="" val="2590406836"/>
                    </a:ext>
                  </a:extLst>
                </a:gridCol>
                <a:gridCol w="2489200">
                  <a:extLst>
                    <a:ext uri="{9D8B030D-6E8A-4147-A177-3AD203B41FA5}">
                      <a16:colId xmlns:a16="http://schemas.microsoft.com/office/drawing/2014/main" xmlns=""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a16="http://schemas.microsoft.com/office/drawing/2014/main" xmlns="" val="87940141"/>
                  </a:ext>
                </a:extLst>
              </a:tr>
              <a:tr h="370840">
                <a:tc>
                  <a:txBody>
                    <a:bodyPr/>
                    <a:lstStyle/>
                    <a:p>
                      <a:r>
                        <a:rPr lang="en-US" dirty="0">
                          <a:latin typeface="Calibri" charset="0"/>
                          <a:ea typeface="Calibri" charset="0"/>
                          <a:cs typeface="Calibri" charset="0"/>
                        </a:rPr>
                        <a:t>Baseline</a:t>
                      </a:r>
                    </a:p>
                  </a:txBody>
                  <a:tcPr/>
                </a:tc>
                <a:tc>
                  <a:txBody>
                    <a:bodyPr/>
                    <a:lstStyle/>
                    <a:p>
                      <a:r>
                        <a:rPr lang="en-US" dirty="0" smtClean="0">
                          <a:latin typeface="Calibri" charset="0"/>
                          <a:ea typeface="Calibri" charset="0"/>
                          <a:cs typeface="Calibri" charset="0"/>
                        </a:rPr>
                        <a:t>Mean</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of</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target</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en-US" dirty="0" smtClean="0">
                          <a:latin typeface="Calibri" charset="0"/>
                          <a:ea typeface="Calibri" charset="0"/>
                          <a:cs typeface="Calibri" charset="0"/>
                        </a:rPr>
                        <a:t>=</a:t>
                      </a:r>
                      <a:r>
                        <a:rPr lang="en-US" altLang="zh-CN" dirty="0" smtClean="0">
                          <a:latin typeface="Calibri" charset="0"/>
                          <a:ea typeface="Calibri" charset="0"/>
                          <a:cs typeface="Calibri" charset="0"/>
                        </a:rPr>
                        <a:t>4.127e+15,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R^2=-1.523</a:t>
                      </a:r>
                      <a:endParaRPr lang="en-US" dirty="0">
                        <a:solidFill>
                          <a:schemeClr val="tx1"/>
                        </a:solidFill>
                        <a:latin typeface="Calibri" charset="0"/>
                        <a:ea typeface="Calibri" charset="0"/>
                        <a:cs typeface="Calibri" charset="0"/>
                      </a:endParaRPr>
                    </a:p>
                  </a:txBody>
                  <a:tcPr/>
                </a:tc>
                <a:extLst>
                  <a:ext uri="{0D108BD9-81ED-4DB2-BD59-A6C34878D82A}">
                    <a16:rowId xmlns:a16="http://schemas.microsoft.com/office/drawing/2014/main" xmlns="" val="2082379726"/>
                  </a:ext>
                </a:extLst>
              </a:tr>
              <a:tr h="370840">
                <a:tc>
                  <a:txBody>
                    <a:bodyPr/>
                    <a:lstStyle/>
                    <a:p>
                      <a:r>
                        <a:rPr lang="en-US" dirty="0" smtClean="0">
                          <a:latin typeface="Calibri" charset="0"/>
                          <a:ea typeface="Calibri" charset="0"/>
                          <a:cs typeface="Calibri" charset="0"/>
                        </a:rPr>
                        <a:t>Ordinary</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Least</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Squares</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Default</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=2.073e+40,</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R^2=0.472</a:t>
                      </a:r>
                      <a:endParaRPr lang="en-US" dirty="0">
                        <a:latin typeface="Calibri" charset="0"/>
                        <a:ea typeface="Calibri" charset="0"/>
                        <a:cs typeface="Calibri" charset="0"/>
                      </a:endParaRPr>
                    </a:p>
                  </a:txBody>
                  <a:tcPr/>
                </a:tc>
                <a:extLst>
                  <a:ext uri="{0D108BD9-81ED-4DB2-BD59-A6C34878D82A}">
                    <a16:rowId xmlns:a16="http://schemas.microsoft.com/office/drawing/2014/main" xmlns="" val="250787054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Fit</a:t>
                      </a:r>
                      <a:r>
                        <a:rPr lang="en-US" altLang="zh-CN" dirty="0" err="1" smtClean="0">
                          <a:latin typeface="Calibri" charset="0"/>
                          <a:ea typeface="Calibri" charset="0"/>
                          <a:cs typeface="Calibri" charset="0"/>
                        </a:rPr>
                        <a:t>_intercept</a:t>
                      </a:r>
                      <a:r>
                        <a:rPr lang="zh-CN" altLang="zh-CN" dirty="0" smtClean="0">
                          <a:latin typeface="Calibri" charset="0"/>
                          <a:ea typeface="Calibri" charset="0"/>
                          <a:cs typeface="Calibri" charset="0"/>
                        </a:rPr>
                        <a:t>=</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a:t>
                      </a:r>
                      <a:r>
                        <a:rPr lang="en-US" altLang="zh-CN" dirty="0" smtClean="0">
                          <a:latin typeface="Calibri" charset="0"/>
                          <a:ea typeface="Calibri" charset="0"/>
                          <a:cs typeface="Calibri" charset="0"/>
                        </a:rPr>
                        <a:t>5.662e+37</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^2=-0.075</a:t>
                      </a:r>
                      <a:endParaRPr lang="en-US" dirty="0">
                        <a:latin typeface="Calibri" charset="0"/>
                        <a:ea typeface="Calibri" charset="0"/>
                        <a:cs typeface="Calibri" charset="0"/>
                      </a:endParaRPr>
                    </a:p>
                  </a:txBody>
                  <a:tcPr/>
                </a:tc>
                <a:extLst>
                  <a:ext uri="{0D108BD9-81ED-4DB2-BD59-A6C34878D82A}">
                    <a16:rowId xmlns:a16="http://schemas.microsoft.com/office/drawing/2014/main" xmlns=""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charset="0"/>
                          <a:ea typeface="Calibri" charset="0"/>
                          <a:cs typeface="Calibri" charset="0"/>
                        </a:rPr>
                        <a:t>N</a:t>
                      </a:r>
                      <a:r>
                        <a:rPr lang="en-US" altLang="zh-CN" dirty="0" err="1" smtClean="0">
                          <a:latin typeface="Calibri" charset="0"/>
                          <a:ea typeface="Calibri" charset="0"/>
                          <a:cs typeface="Calibri" charset="0"/>
                        </a:rPr>
                        <a:t>_jobs</a:t>
                      </a:r>
                      <a:r>
                        <a:rPr lang="en-US" altLang="zh-CN" dirty="0" smtClean="0">
                          <a:latin typeface="Calibri" charset="0"/>
                          <a:ea typeface="Calibri" charset="0"/>
                          <a:cs typeface="Calibri" charset="0"/>
                        </a:rPr>
                        <a:t>=-1</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MSE=2.261e+40</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^2=0.472</a:t>
                      </a:r>
                      <a:endParaRPr lang="en-US" dirty="0">
                        <a:latin typeface="Calibri" charset="0"/>
                        <a:ea typeface="Calibri" charset="0"/>
                        <a:cs typeface="Calibri" charset="0"/>
                      </a:endParaRPr>
                    </a:p>
                  </a:txBody>
                  <a:tcPr/>
                </a:tc>
                <a:extLst>
                  <a:ext uri="{0D108BD9-81ED-4DB2-BD59-A6C34878D82A}">
                    <a16:rowId xmlns:a16="http://schemas.microsoft.com/office/drawing/2014/main" xmlns="" val="2199381540"/>
                  </a:ext>
                </a:extLst>
              </a:tr>
              <a:tr h="370840">
                <a:tc>
                  <a:txBody>
                    <a:bodyPr/>
                    <a:lstStyle/>
                    <a:p>
                      <a:endParaRPr lang="en-US">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Normalize</a:t>
                      </a:r>
                      <a:r>
                        <a:rPr lang="en-US" altLang="zh-CN" dirty="0" smtClean="0">
                          <a:latin typeface="Calibri" charset="0"/>
                          <a:ea typeface="Calibri" charset="0"/>
                          <a:cs typeface="Calibri" charset="0"/>
                        </a:rPr>
                        <a:t>=True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MSE=1.853e+73</a:t>
                      </a:r>
                    </a:p>
                    <a:p>
                      <a:r>
                        <a:rPr lang="en-US" altLang="zh-CN" dirty="0" smtClean="0">
                          <a:latin typeface="Calibri" charset="0"/>
                          <a:ea typeface="Calibri" charset="0"/>
                          <a:cs typeface="Calibri" charset="0"/>
                        </a:rPr>
                        <a:t>R^2=0.471</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1016044518"/>
                  </a:ext>
                </a:extLst>
              </a:tr>
              <a:tr h="370840">
                <a:tc>
                  <a:txBody>
                    <a:bodyPr/>
                    <a:lstStyle/>
                    <a:p>
                      <a:endParaRPr lang="en-US">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Copy</a:t>
                      </a:r>
                      <a:r>
                        <a:rPr lang="en-US" altLang="zh-CN" dirty="0" err="1" smtClean="0">
                          <a:latin typeface="Calibri" charset="0"/>
                          <a:ea typeface="Calibri" charset="0"/>
                          <a:cs typeface="Calibri" charset="0"/>
                        </a:rPr>
                        <a:t>_X</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MSE=1.534e+40</a:t>
                      </a:r>
                    </a:p>
                    <a:p>
                      <a:r>
                        <a:rPr lang="en-US" altLang="zh-CN" dirty="0" smtClean="0">
                          <a:latin typeface="Calibri" charset="0"/>
                          <a:ea typeface="Calibri" charset="0"/>
                          <a:cs typeface="Calibri" charset="0"/>
                        </a:rPr>
                        <a:t>R^2=0.472</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363767488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
        <p:nvSpPr>
          <p:cNvPr id="3" name="文本框 2"/>
          <p:cNvSpPr txBox="1"/>
          <p:nvPr/>
        </p:nvSpPr>
        <p:spPr>
          <a:xfrm>
            <a:off x="2743200" y="6096000"/>
            <a:ext cx="3296733" cy="369332"/>
          </a:xfrm>
          <a:prstGeom prst="rect">
            <a:avLst/>
          </a:prstGeom>
          <a:noFill/>
        </p:spPr>
        <p:txBody>
          <a:bodyPr wrap="none" rtlCol="0">
            <a:spAutoFit/>
          </a:bodyPr>
          <a:lstStyle/>
          <a:p>
            <a:pPr algn="ct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continued</a:t>
            </a:r>
            <a:r>
              <a:rPr kumimoji="1" lang="zh-CN" altLang="en-US" dirty="0" smtClean="0"/>
              <a:t> </a:t>
            </a:r>
            <a:r>
              <a:rPr kumimoji="1" lang="en-US" altLang="zh-CN" dirty="0" smtClean="0"/>
              <a:t>on</a:t>
            </a:r>
            <a:r>
              <a:rPr kumimoji="1" lang="zh-CN" altLang="en-US" dirty="0" smtClean="0"/>
              <a:t> </a:t>
            </a:r>
            <a:r>
              <a:rPr kumimoji="1" lang="en-US" altLang="zh-CN" dirty="0" smtClean="0"/>
              <a:t>next</a:t>
            </a:r>
            <a:r>
              <a:rPr kumimoji="1" lang="zh-CN" altLang="en-US" dirty="0" smtClean="0"/>
              <a:t> </a:t>
            </a:r>
            <a:r>
              <a:rPr kumimoji="1" lang="en-US" altLang="zh-CN" dirty="0" smtClean="0"/>
              <a:t>slide</a:t>
            </a:r>
            <a:endParaRPr kumimoji="1" lang="zh-CN" altLang="en-US" dirty="0"/>
          </a:p>
        </p:txBody>
      </p:sp>
    </p:spTree>
    <p:extLst>
      <p:ext uri="{BB962C8B-B14F-4D97-AF65-F5344CB8AC3E}">
        <p14:creationId xmlns:p14="http://schemas.microsoft.com/office/powerpoint/2010/main" val="198956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smtClean="0"/>
              <a:t>Results (</a:t>
            </a:r>
            <a:r>
              <a:rPr lang="en-US" dirty="0"/>
              <a:t>cont.)</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807326162"/>
              </p:ext>
            </p:extLst>
          </p:nvPr>
        </p:nvGraphicFramePr>
        <p:xfrm>
          <a:off x="457200" y="1600200"/>
          <a:ext cx="7467600" cy="47599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xmlns="" val="3030602544"/>
                    </a:ext>
                  </a:extLst>
                </a:gridCol>
                <a:gridCol w="2489200">
                  <a:extLst>
                    <a:ext uri="{9D8B030D-6E8A-4147-A177-3AD203B41FA5}">
                      <a16:colId xmlns:a16="http://schemas.microsoft.com/office/drawing/2014/main" xmlns="" val="2590406836"/>
                    </a:ext>
                  </a:extLst>
                </a:gridCol>
                <a:gridCol w="2489200">
                  <a:extLst>
                    <a:ext uri="{9D8B030D-6E8A-4147-A177-3AD203B41FA5}">
                      <a16:colId xmlns:a16="http://schemas.microsoft.com/office/drawing/2014/main" xmlns=""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a16="http://schemas.microsoft.com/office/drawing/2014/main" xmlns="" val="87940141"/>
                  </a:ext>
                </a:extLst>
              </a:tr>
              <a:tr h="370840">
                <a:tc>
                  <a:txBody>
                    <a:bodyPr/>
                    <a:lstStyle/>
                    <a:p>
                      <a:r>
                        <a:rPr lang="en-US" dirty="0" smtClean="0">
                          <a:latin typeface="Calibri" charset="0"/>
                          <a:ea typeface="Calibri" charset="0"/>
                          <a:cs typeface="Calibri" charset="0"/>
                        </a:rPr>
                        <a:t>Ridge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Default</a:t>
                      </a:r>
                      <a:r>
                        <a:rPr lang="zh-CN" altLang="en-US" dirty="0" smtClean="0">
                          <a:latin typeface="Calibri" charset="0"/>
                          <a:ea typeface="Calibri" charset="0"/>
                          <a:cs typeface="Calibri" charset="0"/>
                        </a:rPr>
                        <a:t> </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en-US" dirty="0" smtClean="0">
                          <a:latin typeface="Calibri" charset="0"/>
                          <a:ea typeface="Calibri" charset="0"/>
                          <a:cs typeface="Calibri" charset="0"/>
                        </a:rPr>
                        <a:t>=</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.466e+15,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R^2=0.471</a:t>
                      </a:r>
                      <a:endParaRPr lang="en-US" dirty="0">
                        <a:solidFill>
                          <a:schemeClr val="tx1"/>
                        </a:solidFill>
                        <a:latin typeface="Calibri" charset="0"/>
                        <a:ea typeface="Calibri" charset="0"/>
                        <a:cs typeface="Calibri" charset="0"/>
                      </a:endParaRPr>
                    </a:p>
                  </a:txBody>
                  <a:tcPr/>
                </a:tc>
                <a:extLst>
                  <a:ext uri="{0D108BD9-81ED-4DB2-BD59-A6C34878D82A}">
                    <a16:rowId xmlns:a16="http://schemas.microsoft.com/office/drawing/2014/main" xmlns="" val="2082379726"/>
                  </a:ext>
                </a:extLst>
              </a:tr>
              <a:tr h="370840">
                <a:tc>
                  <a:txBody>
                    <a:bodyPr/>
                    <a:lstStyle/>
                    <a:p>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Alpha</a:t>
                      </a:r>
                      <a:r>
                        <a:rPr lang="en-US" altLang="zh-CN" dirty="0" smtClean="0">
                          <a:latin typeface="Calibri" charset="0"/>
                          <a:ea typeface="Calibri" charset="0"/>
                          <a:cs typeface="Calibri" charset="0"/>
                        </a:rPr>
                        <a:t>=0.5</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=2.497e+15,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R^2=0.472</a:t>
                      </a:r>
                      <a:endParaRPr lang="en-US" dirty="0">
                        <a:latin typeface="Calibri" charset="0"/>
                        <a:ea typeface="Calibri" charset="0"/>
                        <a:cs typeface="Calibri" charset="0"/>
                      </a:endParaRPr>
                    </a:p>
                  </a:txBody>
                  <a:tcPr/>
                </a:tc>
                <a:extLst>
                  <a:ext uri="{0D108BD9-81ED-4DB2-BD59-A6C34878D82A}">
                    <a16:rowId xmlns:a16="http://schemas.microsoft.com/office/drawing/2014/main" xmlns="" val="250787054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Fit</a:t>
                      </a:r>
                      <a:r>
                        <a:rPr lang="en-US" altLang="zh-CN" dirty="0" err="1" smtClean="0">
                          <a:latin typeface="Calibri" charset="0"/>
                          <a:ea typeface="Calibri" charset="0"/>
                          <a:cs typeface="Calibri" charset="0"/>
                        </a:rPr>
                        <a:t>_intercept</a:t>
                      </a:r>
                      <a:r>
                        <a:rPr lang="zh-CN" altLang="zh-CN" dirty="0" smtClean="0">
                          <a:latin typeface="Calibri" charset="0"/>
                          <a:ea typeface="Calibri" charset="0"/>
                          <a:cs typeface="Calibri" charset="0"/>
                        </a:rPr>
                        <a:t>=</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.466e+15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^2=0.471</a:t>
                      </a:r>
                      <a:endParaRPr lang="en-US" dirty="0">
                        <a:latin typeface="Calibri" charset="0"/>
                        <a:ea typeface="Calibri" charset="0"/>
                        <a:cs typeface="Calibri" charset="0"/>
                      </a:endParaRPr>
                    </a:p>
                  </a:txBody>
                  <a:tcPr/>
                </a:tc>
                <a:extLst>
                  <a:ext uri="{0D108BD9-81ED-4DB2-BD59-A6C34878D82A}">
                    <a16:rowId xmlns:a16="http://schemas.microsoft.com/office/drawing/2014/main" xmlns=""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Calibri" charset="0"/>
                          <a:cs typeface="Calibri" charset="0"/>
                        </a:rPr>
                        <a:t>Solver</a:t>
                      </a:r>
                      <a:r>
                        <a:rPr lang="en-US" altLang="zh-CN" dirty="0" smtClean="0">
                          <a:latin typeface="Calibri" charset="0"/>
                          <a:ea typeface="Calibri" charset="0"/>
                          <a:cs typeface="Calibri" charset="0"/>
                        </a:rPr>
                        <a:t>=‘</a:t>
                      </a:r>
                      <a:r>
                        <a:rPr lang="en-US" altLang="zh-CN" dirty="0" err="1" smtClean="0">
                          <a:latin typeface="Calibri" charset="0"/>
                          <a:ea typeface="Calibri" charset="0"/>
                          <a:cs typeface="Calibri" charset="0"/>
                        </a:rPr>
                        <a:t>lsqr</a:t>
                      </a:r>
                      <a:r>
                        <a:rPr lang="en-US" altLang="zh-CN" dirty="0" smtClean="0">
                          <a:latin typeface="Calibri" charset="0"/>
                          <a:ea typeface="Calibri" charset="0"/>
                          <a:cs typeface="Calibri" charset="0"/>
                        </a:rPr>
                        <a:t>’</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MSE=2.446e+15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^2=0.470</a:t>
                      </a:r>
                      <a:endParaRPr lang="en-US" dirty="0">
                        <a:latin typeface="Calibri" charset="0"/>
                        <a:ea typeface="Calibri" charset="0"/>
                        <a:cs typeface="Calibri" charset="0"/>
                      </a:endParaRPr>
                    </a:p>
                  </a:txBody>
                  <a:tcPr/>
                </a:tc>
                <a:extLst>
                  <a:ext uri="{0D108BD9-81ED-4DB2-BD59-A6C34878D82A}">
                    <a16:rowId xmlns:a16="http://schemas.microsoft.com/office/drawing/2014/main" xmlns="" val="2199381540"/>
                  </a:ext>
                </a:extLst>
              </a:tr>
              <a:tr h="370840">
                <a:tc>
                  <a:txBody>
                    <a:bodyPr/>
                    <a:lstStyle/>
                    <a:p>
                      <a:r>
                        <a:rPr lang="en-US" dirty="0" smtClean="0">
                          <a:latin typeface="Calibri" charset="0"/>
                          <a:ea typeface="Calibri" charset="0"/>
                          <a:cs typeface="Calibri" charset="0"/>
                        </a:rPr>
                        <a:t>Bayesian</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Ridge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Default</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4</a:t>
                      </a:r>
                      <a:r>
                        <a:rPr lang="en-US" altLang="zh-CN" dirty="0" smtClean="0">
                          <a:latin typeface="Calibri" charset="0"/>
                          <a:ea typeface="Calibri" charset="0"/>
                          <a:cs typeface="Calibri" charset="0"/>
                        </a:rPr>
                        <a:t>.127e+</a:t>
                      </a:r>
                      <a:r>
                        <a:rPr lang="zh-CN" altLang="zh-CN" dirty="0" smtClean="0">
                          <a:latin typeface="Calibri" charset="0"/>
                          <a:ea typeface="Calibri" charset="0"/>
                          <a:cs typeface="Calibri" charset="0"/>
                        </a:rPr>
                        <a:t>1</a:t>
                      </a:r>
                      <a:r>
                        <a:rPr lang="en-US" altLang="zh-CN" dirty="0" smtClean="0">
                          <a:latin typeface="Calibri" charset="0"/>
                          <a:ea typeface="Calibri" charset="0"/>
                          <a:cs typeface="Calibri" charset="0"/>
                        </a:rPr>
                        <a:t>5</a:t>
                      </a:r>
                    </a:p>
                    <a:p>
                      <a:r>
                        <a:rPr lang="en-US" altLang="zh-CN" dirty="0" smtClean="0">
                          <a:latin typeface="Calibri" charset="0"/>
                          <a:ea typeface="Calibri" charset="0"/>
                          <a:cs typeface="Calibri" charset="0"/>
                        </a:rPr>
                        <a:t>R^2=9.300e-13</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1016044518"/>
                  </a:ext>
                </a:extLst>
              </a:tr>
              <a:tr h="370840">
                <a:tc>
                  <a:txBody>
                    <a:bodyPr/>
                    <a:lstStyle/>
                    <a:p>
                      <a:endParaRPr lang="en-US">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alpha_1=1.e1, alpha_2=1.e2, lambda_1=1.e3, lambda_2=1.e4</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4</a:t>
                      </a:r>
                      <a:r>
                        <a:rPr lang="en-US" altLang="zh-CN" dirty="0" smtClean="0">
                          <a:latin typeface="Calibri" charset="0"/>
                          <a:ea typeface="Calibri" charset="0"/>
                          <a:cs typeface="Calibri" charset="0"/>
                        </a:rPr>
                        <a:t>.127e+15</a:t>
                      </a:r>
                    </a:p>
                    <a:p>
                      <a:r>
                        <a:rPr lang="en-US" altLang="zh-CN" dirty="0" smtClean="0">
                          <a:latin typeface="Calibri" charset="0"/>
                          <a:ea typeface="Calibri" charset="0"/>
                          <a:cs typeface="Calibri" charset="0"/>
                        </a:rPr>
                        <a:t>R^2=9.351e-12</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363767488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
        <p:nvSpPr>
          <p:cNvPr id="3" name="文本框 2"/>
          <p:cNvSpPr txBox="1"/>
          <p:nvPr/>
        </p:nvSpPr>
        <p:spPr>
          <a:xfrm>
            <a:off x="2667000" y="6324600"/>
            <a:ext cx="3296733" cy="369332"/>
          </a:xfrm>
          <a:prstGeom prst="rect">
            <a:avLst/>
          </a:prstGeom>
          <a:noFill/>
        </p:spPr>
        <p:txBody>
          <a:bodyPr wrap="none" rtlCol="0">
            <a:spAutoFit/>
          </a:bodyPr>
          <a:lstStyle/>
          <a:p>
            <a:pPr algn="ct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continued</a:t>
            </a:r>
            <a:r>
              <a:rPr kumimoji="1" lang="zh-CN" altLang="en-US" dirty="0" smtClean="0"/>
              <a:t> </a:t>
            </a:r>
            <a:r>
              <a:rPr kumimoji="1" lang="en-US" altLang="zh-CN" dirty="0" smtClean="0"/>
              <a:t>on</a:t>
            </a:r>
            <a:r>
              <a:rPr kumimoji="1" lang="zh-CN" altLang="en-US" dirty="0" smtClean="0"/>
              <a:t> </a:t>
            </a:r>
            <a:r>
              <a:rPr kumimoji="1" lang="en-US" altLang="zh-CN" dirty="0" smtClean="0"/>
              <a:t>next</a:t>
            </a:r>
            <a:r>
              <a:rPr kumimoji="1" lang="zh-CN" altLang="en-US" dirty="0" smtClean="0"/>
              <a:t> </a:t>
            </a:r>
            <a:r>
              <a:rPr kumimoji="1" lang="en-US" altLang="zh-CN" dirty="0" smtClean="0"/>
              <a:t>slide</a:t>
            </a:r>
            <a:endParaRPr kumimoji="1" lang="zh-CN" altLang="en-US" dirty="0"/>
          </a:p>
        </p:txBody>
      </p:sp>
    </p:spTree>
    <p:extLst>
      <p:ext uri="{BB962C8B-B14F-4D97-AF65-F5344CB8AC3E}">
        <p14:creationId xmlns:p14="http://schemas.microsoft.com/office/powerpoint/2010/main" val="2465623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a:t>Results (cont.)</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5266124"/>
              </p:ext>
            </p:extLst>
          </p:nvPr>
        </p:nvGraphicFramePr>
        <p:xfrm>
          <a:off x="457200" y="1600200"/>
          <a:ext cx="7467600" cy="42113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xmlns="" val="3030602544"/>
                    </a:ext>
                  </a:extLst>
                </a:gridCol>
                <a:gridCol w="2489200">
                  <a:extLst>
                    <a:ext uri="{9D8B030D-6E8A-4147-A177-3AD203B41FA5}">
                      <a16:colId xmlns:a16="http://schemas.microsoft.com/office/drawing/2014/main" xmlns="" val="2590406836"/>
                    </a:ext>
                  </a:extLst>
                </a:gridCol>
                <a:gridCol w="2489200">
                  <a:extLst>
                    <a:ext uri="{9D8B030D-6E8A-4147-A177-3AD203B41FA5}">
                      <a16:colId xmlns:a16="http://schemas.microsoft.com/office/drawing/2014/main" xmlns=""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a16="http://schemas.microsoft.com/office/drawing/2014/main" xmlns="" val="87940141"/>
                  </a:ext>
                </a:extLst>
              </a:tr>
              <a:tr h="370840">
                <a:tc>
                  <a:txBody>
                    <a:bodyPr/>
                    <a:lstStyle/>
                    <a:p>
                      <a:r>
                        <a:rPr lang="en-US" dirty="0" smtClean="0">
                          <a:latin typeface="Calibri" charset="0"/>
                          <a:ea typeface="Calibri" charset="0"/>
                          <a:cs typeface="Calibri" charset="0"/>
                        </a:rPr>
                        <a:t>Bayesian Ridge</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Fit</a:t>
                      </a:r>
                      <a:r>
                        <a:rPr lang="en-US" altLang="zh-CN" dirty="0" err="1" smtClean="0">
                          <a:latin typeface="Calibri" charset="0"/>
                          <a:ea typeface="Calibri" charset="0"/>
                          <a:cs typeface="Calibri" charset="0"/>
                        </a:rPr>
                        <a:t>_intercept</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en-US" dirty="0" smtClean="0">
                          <a:latin typeface="Calibri" charset="0"/>
                          <a:ea typeface="Calibri" charset="0"/>
                          <a:cs typeface="Calibri" charset="0"/>
                        </a:rPr>
                        <a:t>=</a:t>
                      </a:r>
                      <a:r>
                        <a:rPr lang="zh-CN" altLang="zh-CN" dirty="0" smtClean="0">
                          <a:latin typeface="Calibri" charset="0"/>
                          <a:ea typeface="Calibri" charset="0"/>
                          <a:cs typeface="Calibri" charset="0"/>
                        </a:rPr>
                        <a:t>5</a:t>
                      </a:r>
                      <a:r>
                        <a:rPr lang="en-US" altLang="zh-CN" dirty="0" smtClean="0">
                          <a:latin typeface="Calibri" charset="0"/>
                          <a:ea typeface="Calibri" charset="0"/>
                          <a:cs typeface="Calibri" charset="0"/>
                        </a:rPr>
                        <a:t>.874e+15,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R^2=-0.547</a:t>
                      </a:r>
                      <a:endParaRPr lang="en-US" dirty="0">
                        <a:solidFill>
                          <a:schemeClr val="tx1"/>
                        </a:solidFill>
                        <a:latin typeface="Calibri" charset="0"/>
                        <a:ea typeface="Calibri" charset="0"/>
                        <a:cs typeface="Calibri" charset="0"/>
                      </a:endParaRPr>
                    </a:p>
                  </a:txBody>
                  <a:tcPr/>
                </a:tc>
                <a:extLst>
                  <a:ext uri="{0D108BD9-81ED-4DB2-BD59-A6C34878D82A}">
                    <a16:rowId xmlns:a16="http://schemas.microsoft.com/office/drawing/2014/main" xmlns="" val="208237972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Compute</a:t>
                      </a:r>
                      <a:r>
                        <a:rPr lang="en-US" altLang="zh-CN" dirty="0" err="1" smtClean="0">
                          <a:latin typeface="Calibri" charset="0"/>
                          <a:ea typeface="Calibri" charset="0"/>
                          <a:cs typeface="Calibri" charset="0"/>
                        </a:rPr>
                        <a:t>_score</a:t>
                      </a:r>
                      <a:r>
                        <a:rPr lang="en-US" altLang="zh-CN" dirty="0" smtClean="0">
                          <a:latin typeface="Calibri" charset="0"/>
                          <a:ea typeface="Calibri" charset="0"/>
                          <a:cs typeface="Calibri" charset="0"/>
                        </a:rPr>
                        <a:t>=True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=4.127e+15,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R^2=9.300e-13</a:t>
                      </a:r>
                      <a:endParaRPr lang="en-US" dirty="0">
                        <a:latin typeface="Calibri" charset="0"/>
                        <a:ea typeface="Calibri" charset="0"/>
                        <a:cs typeface="Calibri" charset="0"/>
                      </a:endParaRPr>
                    </a:p>
                  </a:txBody>
                  <a:tcPr/>
                </a:tc>
                <a:extLst>
                  <a:ext uri="{0D108BD9-81ED-4DB2-BD59-A6C34878D82A}">
                    <a16:rowId xmlns:a16="http://schemas.microsoft.com/office/drawing/2014/main" xmlns="" val="2507870546"/>
                  </a:ext>
                </a:extLst>
              </a:tr>
              <a:tr h="370840">
                <a:tc>
                  <a:txBody>
                    <a:bodyPr/>
                    <a:lstStyle/>
                    <a:p>
                      <a:r>
                        <a:rPr lang="en-US" dirty="0" smtClean="0">
                          <a:latin typeface="Calibri" charset="0"/>
                          <a:ea typeface="Calibri" charset="0"/>
                          <a:cs typeface="Calibri" charset="0"/>
                        </a:rPr>
                        <a:t>Lasso</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^2=0.458</a:t>
                      </a:r>
                      <a:endParaRPr lang="en-US" dirty="0">
                        <a:latin typeface="Calibri" charset="0"/>
                        <a:ea typeface="Calibri" charset="0"/>
                        <a:cs typeface="Calibri" charset="0"/>
                      </a:endParaRPr>
                    </a:p>
                  </a:txBody>
                  <a:tcPr/>
                </a:tc>
                <a:extLst>
                  <a:ext uri="{0D108BD9-81ED-4DB2-BD59-A6C34878D82A}">
                    <a16:rowId xmlns:a16="http://schemas.microsoft.com/office/drawing/2014/main" xmlns=""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=1,alpha=0.5</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R^2=0.458</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2199381540"/>
                  </a:ext>
                </a:extLst>
              </a:tr>
              <a:tr h="370840">
                <a:tc>
                  <a:txBody>
                    <a:bodyPr/>
                    <a:lstStyle/>
                    <a:p>
                      <a:endParaRPr lang="en-US">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=1,n</a:t>
                      </a:r>
                      <a:r>
                        <a:rPr lang="en-US" dirty="0" smtClean="0">
                          <a:latin typeface="Calibri" charset="0"/>
                          <a:ea typeface="Calibri" charset="0"/>
                          <a:cs typeface="Calibri" charset="0"/>
                        </a:rPr>
                        <a:t>ormalize</a:t>
                      </a:r>
                      <a:r>
                        <a:rPr lang="en-US" altLang="zh-CN" dirty="0" smtClean="0">
                          <a:latin typeface="Calibri" charset="0"/>
                          <a:ea typeface="Calibri" charset="0"/>
                          <a:cs typeface="Calibri" charset="0"/>
                        </a:rPr>
                        <a:t>=True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R^2=0.458</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1016044518"/>
                  </a:ext>
                </a:extLst>
              </a:tr>
              <a:tr h="370840">
                <a:tc>
                  <a:txBody>
                    <a:bodyPr/>
                    <a:lstStyle/>
                    <a:p>
                      <a:endParaRPr lang="en-US">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=1,fit_intercept=False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.753e+15</a:t>
                      </a:r>
                    </a:p>
                    <a:p>
                      <a:r>
                        <a:rPr lang="en-US" altLang="zh-CN" dirty="0" smtClean="0">
                          <a:latin typeface="Calibri" charset="0"/>
                          <a:ea typeface="Calibri" charset="0"/>
                          <a:cs typeface="Calibri" charset="0"/>
                        </a:rPr>
                        <a:t>R^2=0.391</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363767488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
        <p:nvSpPr>
          <p:cNvPr id="3" name="文本框 2"/>
          <p:cNvSpPr txBox="1"/>
          <p:nvPr/>
        </p:nvSpPr>
        <p:spPr>
          <a:xfrm>
            <a:off x="2743200" y="6096000"/>
            <a:ext cx="3296733" cy="369332"/>
          </a:xfrm>
          <a:prstGeom prst="rect">
            <a:avLst/>
          </a:prstGeom>
          <a:noFill/>
        </p:spPr>
        <p:txBody>
          <a:bodyPr wrap="none" rtlCol="0">
            <a:spAutoFit/>
          </a:bodyPr>
          <a:lstStyle/>
          <a:p>
            <a:pPr algn="ct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continued</a:t>
            </a:r>
            <a:r>
              <a:rPr kumimoji="1" lang="zh-CN" altLang="en-US" dirty="0" smtClean="0"/>
              <a:t> </a:t>
            </a:r>
            <a:r>
              <a:rPr kumimoji="1" lang="en-US" altLang="zh-CN" dirty="0" smtClean="0"/>
              <a:t>on</a:t>
            </a:r>
            <a:r>
              <a:rPr kumimoji="1" lang="zh-CN" altLang="en-US" dirty="0" smtClean="0"/>
              <a:t> </a:t>
            </a:r>
            <a:r>
              <a:rPr kumimoji="1" lang="en-US" altLang="zh-CN" dirty="0" smtClean="0"/>
              <a:t>next</a:t>
            </a:r>
            <a:r>
              <a:rPr kumimoji="1" lang="zh-CN" altLang="en-US" dirty="0" smtClean="0"/>
              <a:t> </a:t>
            </a:r>
            <a:r>
              <a:rPr kumimoji="1" lang="en-US" altLang="zh-CN" dirty="0" smtClean="0"/>
              <a:t>slide</a:t>
            </a:r>
            <a:endParaRPr kumimoji="1" lang="zh-CN" altLang="en-US" dirty="0"/>
          </a:p>
        </p:txBody>
      </p:sp>
    </p:spTree>
    <p:extLst>
      <p:ext uri="{BB962C8B-B14F-4D97-AF65-F5344CB8AC3E}">
        <p14:creationId xmlns:p14="http://schemas.microsoft.com/office/powerpoint/2010/main" val="3647111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smtClean="0"/>
              <a:t>Results (cont.)</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49984424"/>
              </p:ext>
            </p:extLst>
          </p:nvPr>
        </p:nvGraphicFramePr>
        <p:xfrm>
          <a:off x="457200" y="1600200"/>
          <a:ext cx="7467600" cy="29311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xmlns="" val="3030602544"/>
                    </a:ext>
                  </a:extLst>
                </a:gridCol>
                <a:gridCol w="2489200">
                  <a:extLst>
                    <a:ext uri="{9D8B030D-6E8A-4147-A177-3AD203B41FA5}">
                      <a16:colId xmlns:a16="http://schemas.microsoft.com/office/drawing/2014/main" xmlns="" val="2590406836"/>
                    </a:ext>
                  </a:extLst>
                </a:gridCol>
                <a:gridCol w="2489200">
                  <a:extLst>
                    <a:ext uri="{9D8B030D-6E8A-4147-A177-3AD203B41FA5}">
                      <a16:colId xmlns:a16="http://schemas.microsoft.com/office/drawing/2014/main" xmlns=""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a16="http://schemas.microsoft.com/office/drawing/2014/main" xmlns="" val="87940141"/>
                  </a:ext>
                </a:extLst>
              </a:tr>
              <a:tr h="370840">
                <a:tc>
                  <a:txBody>
                    <a:bodyPr/>
                    <a:lstStyle/>
                    <a:p>
                      <a:r>
                        <a:rPr lang="en-US" dirty="0" smtClean="0">
                          <a:latin typeface="Calibri" charset="0"/>
                          <a:ea typeface="Calibri" charset="0"/>
                          <a:cs typeface="Calibri" charset="0"/>
                        </a:rPr>
                        <a:t>Lasso</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=1,precomputer=True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R^2=0.458</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208237972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=1,positive=True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=2.495e+15,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R^2=0.441</a:t>
                      </a:r>
                      <a:endParaRPr lang="en-US" dirty="0">
                        <a:latin typeface="Calibri" charset="0"/>
                        <a:ea typeface="Calibri" charset="0"/>
                        <a:cs typeface="Calibri" charset="0"/>
                      </a:endParaRPr>
                    </a:p>
                  </a:txBody>
                  <a:tcPr/>
                </a:tc>
                <a:extLst>
                  <a:ext uri="{0D108BD9-81ED-4DB2-BD59-A6C34878D82A}">
                    <a16:rowId xmlns:a16="http://schemas.microsoft.com/office/drawing/2014/main" xmlns="" val="250787054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=1,warm_start=True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^2=0.458</a:t>
                      </a:r>
                      <a:endParaRPr lang="en-US" dirty="0">
                        <a:latin typeface="Calibri" charset="0"/>
                        <a:ea typeface="Calibri" charset="0"/>
                        <a:cs typeface="Calibri" charset="0"/>
                      </a:endParaRPr>
                    </a:p>
                  </a:txBody>
                  <a:tcPr/>
                </a:tc>
                <a:extLst>
                  <a:ext uri="{0D108BD9-81ED-4DB2-BD59-A6C34878D82A}">
                    <a16:rowId xmlns:a16="http://schemas.microsoft.com/office/drawing/2014/main" xmlns=""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=1,copy_X=False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R^2=0.178</a:t>
                      </a:r>
                      <a:endParaRPr lang="en-US" altLang="zh-CN" dirty="0">
                        <a:latin typeface="Calibri" charset="0"/>
                        <a:ea typeface="Calibri" charset="0"/>
                        <a:cs typeface="Calibri" charset="0"/>
                      </a:endParaRPr>
                    </a:p>
                  </a:txBody>
                  <a:tcPr/>
                </a:tc>
                <a:extLst>
                  <a:ext uri="{0D108BD9-81ED-4DB2-BD59-A6C34878D82A}">
                    <a16:rowId xmlns:a16="http://schemas.microsoft.com/office/drawing/2014/main" xmlns="" val="2199381540"/>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
        <p:nvSpPr>
          <p:cNvPr id="3" name="文本框 2"/>
          <p:cNvSpPr txBox="1"/>
          <p:nvPr/>
        </p:nvSpPr>
        <p:spPr>
          <a:xfrm>
            <a:off x="231830" y="4794325"/>
            <a:ext cx="7661072" cy="1200329"/>
          </a:xfrm>
          <a:prstGeom prst="rect">
            <a:avLst/>
          </a:prstGeom>
          <a:noFill/>
        </p:spPr>
        <p:txBody>
          <a:bodyPr wrap="none" rtlCol="0">
            <a:spAutoFit/>
          </a:bodyPr>
          <a:lstStyle/>
          <a:p>
            <a:pPr>
              <a:lnSpc>
                <a:spcPct val="150000"/>
              </a:lnSpc>
            </a:pPr>
            <a:r>
              <a:rPr kumimoji="1" lang="en-US" altLang="zh-CN" dirty="0" smtClean="0"/>
              <a:t>The</a:t>
            </a:r>
            <a:r>
              <a:rPr kumimoji="1" lang="zh-CN" altLang="en-US" dirty="0" smtClean="0"/>
              <a:t> </a:t>
            </a:r>
            <a:r>
              <a:rPr kumimoji="1" lang="en-US" altLang="zh-CN" dirty="0" smtClean="0"/>
              <a:t>best</a:t>
            </a:r>
            <a:r>
              <a:rPr kumimoji="1" lang="zh-CN" altLang="en-US" dirty="0" smtClean="0"/>
              <a:t> </a:t>
            </a:r>
            <a:r>
              <a:rPr kumimoji="1" lang="en-US" altLang="zh-CN" dirty="0" smtClean="0"/>
              <a:t>model</a:t>
            </a:r>
            <a:r>
              <a:rPr kumimoji="1" lang="zh-CN" altLang="en-US" dirty="0" smtClean="0"/>
              <a:t> </a:t>
            </a:r>
            <a:r>
              <a:rPr kumimoji="1" lang="en-US" altLang="zh-CN" dirty="0" smtClean="0"/>
              <a:t>and</a:t>
            </a:r>
            <a:r>
              <a:rPr kumimoji="1" lang="zh-CN" altLang="en-US" dirty="0" smtClean="0"/>
              <a:t> </a:t>
            </a:r>
            <a:r>
              <a:rPr kumimoji="1" lang="en-US" altLang="zh-CN" dirty="0" smtClean="0"/>
              <a:t>parameter</a:t>
            </a:r>
            <a:r>
              <a:rPr kumimoji="1" lang="zh-CN" altLang="en-US" dirty="0" smtClean="0"/>
              <a:t> </a:t>
            </a:r>
            <a:r>
              <a:rPr kumimoji="1" lang="en-US" altLang="zh-CN" dirty="0" smtClean="0"/>
              <a:t>setting</a:t>
            </a:r>
            <a:r>
              <a:rPr kumimoji="1" lang="zh-CN" altLang="en-US" dirty="0" smtClean="0"/>
              <a:t> </a:t>
            </a:r>
            <a:r>
              <a:rPr kumimoji="1" lang="en-US" altLang="zh-CN" dirty="0" smtClean="0"/>
              <a:t>is</a:t>
            </a:r>
            <a:r>
              <a:rPr kumimoji="1" lang="zh-CN" altLang="en-US" dirty="0" smtClean="0"/>
              <a:t> </a:t>
            </a:r>
            <a:r>
              <a:rPr kumimoji="1" lang="en-US" altLang="zh-CN" dirty="0" smtClean="0"/>
              <a:t>Ridge</a:t>
            </a:r>
            <a:r>
              <a:rPr kumimoji="1" lang="zh-CN" altLang="en-US" dirty="0" smtClean="0"/>
              <a:t> </a:t>
            </a:r>
            <a:r>
              <a:rPr kumimoji="1" lang="en-US" altLang="zh-CN" dirty="0" smtClean="0"/>
              <a:t>regression</a:t>
            </a:r>
            <a:r>
              <a:rPr kumimoji="1" lang="zh-CN" altLang="en-US" dirty="0" smtClean="0"/>
              <a:t> </a:t>
            </a:r>
            <a:r>
              <a:rPr kumimoji="1" lang="en-US" altLang="zh-CN" dirty="0" smtClean="0"/>
              <a:t>model</a:t>
            </a:r>
            <a:r>
              <a:rPr kumimoji="1" lang="zh-CN" altLang="en-US" dirty="0" smtClean="0"/>
              <a:t> </a:t>
            </a:r>
            <a:r>
              <a:rPr kumimoji="1" lang="en-US" altLang="zh-CN" dirty="0" smtClean="0"/>
              <a:t>with</a:t>
            </a:r>
            <a:r>
              <a:rPr kumimoji="1" lang="zh-CN" altLang="en-US" dirty="0" smtClean="0"/>
              <a:t> </a:t>
            </a:r>
            <a:endParaRPr kumimoji="1" lang="en-US" altLang="zh-CN" dirty="0"/>
          </a:p>
          <a:p>
            <a:pPr>
              <a:lnSpc>
                <a:spcPct val="150000"/>
              </a:lnSpc>
            </a:pPr>
            <a:r>
              <a:rPr kumimoji="1" lang="en-US" altLang="zh-CN" dirty="0" smtClean="0"/>
              <a:t>solver</a:t>
            </a:r>
            <a:r>
              <a:rPr kumimoji="1" lang="zh-CN" altLang="en-US" dirty="0" smtClean="0"/>
              <a:t> </a:t>
            </a:r>
            <a:r>
              <a:rPr kumimoji="1" lang="en-US" altLang="zh-CN" dirty="0" smtClean="0"/>
              <a:t>set</a:t>
            </a:r>
            <a:r>
              <a:rPr kumimoji="1" lang="zh-CN" altLang="en-US" dirty="0" smtClean="0"/>
              <a:t> </a:t>
            </a:r>
            <a:r>
              <a:rPr kumimoji="1" lang="en-US" altLang="zh-CN" dirty="0" smtClean="0"/>
              <a:t>to</a:t>
            </a:r>
            <a:r>
              <a:rPr kumimoji="1" lang="zh-CN" altLang="en-US" dirty="0" smtClean="0"/>
              <a:t> </a:t>
            </a:r>
            <a:r>
              <a:rPr kumimoji="1" lang="en-US" altLang="zh-CN" dirty="0" smtClean="0"/>
              <a:t>‘</a:t>
            </a:r>
            <a:r>
              <a:rPr kumimoji="1" lang="en-US" altLang="zh-CN" dirty="0" err="1" smtClean="0"/>
              <a:t>lsqr</a:t>
            </a:r>
            <a:r>
              <a:rPr kumimoji="1" lang="en-US" altLang="zh-CN" dirty="0" smtClean="0"/>
              <a:t>’.</a:t>
            </a:r>
            <a:r>
              <a:rPr kumimoji="1" lang="zh-CN" altLang="en-US" dirty="0" smtClean="0"/>
              <a:t> </a:t>
            </a:r>
            <a:r>
              <a:rPr kumimoji="1" lang="en-US" altLang="zh-CN" dirty="0" smtClean="0"/>
              <a:t>Performance:</a:t>
            </a:r>
            <a:r>
              <a:rPr kumimoji="1" lang="zh-CN" altLang="en-US" dirty="0" smtClean="0"/>
              <a:t> </a:t>
            </a:r>
            <a:r>
              <a:rPr lang="en-US" altLang="zh-CN" dirty="0" smtClean="0"/>
              <a:t>MSE</a:t>
            </a:r>
            <a:r>
              <a:rPr lang="en-US" altLang="zh-CN" dirty="0"/>
              <a:t>=2.446e+</a:t>
            </a:r>
            <a:r>
              <a:rPr lang="en-US" altLang="zh-CN" dirty="0" smtClean="0"/>
              <a:t>15,</a:t>
            </a:r>
            <a:r>
              <a:rPr lang="zh-CN" altLang="en-US" dirty="0" smtClean="0"/>
              <a:t> </a:t>
            </a:r>
            <a:r>
              <a:rPr lang="en-US" altLang="zh-CN" dirty="0" smtClean="0"/>
              <a:t>R</a:t>
            </a:r>
            <a:r>
              <a:rPr lang="en-US" altLang="zh-CN" dirty="0"/>
              <a:t>^2=0.470</a:t>
            </a:r>
          </a:p>
          <a:p>
            <a:endParaRPr kumimoji="1" lang="zh-CN" altLang="en-US" dirty="0"/>
          </a:p>
        </p:txBody>
      </p:sp>
    </p:spTree>
    <p:extLst>
      <p:ext uri="{BB962C8B-B14F-4D97-AF65-F5344CB8AC3E}">
        <p14:creationId xmlns:p14="http://schemas.microsoft.com/office/powerpoint/2010/main" val="204809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3" name="Content Placeholder 2"/>
          <p:cNvSpPr>
            <a:spLocks noGrp="1"/>
          </p:cNvSpPr>
          <p:nvPr>
            <p:ph sz="quarter" idx="1"/>
          </p:nvPr>
        </p:nvSpPr>
        <p:spPr/>
        <p:txBody>
          <a:bodyPr/>
          <a:lstStyle/>
          <a:p>
            <a:r>
              <a:rPr lang="en-US" dirty="0" smtClean="0"/>
              <a:t>Based </a:t>
            </a:r>
            <a:r>
              <a:rPr lang="en-US" dirty="0"/>
              <a:t>on </a:t>
            </a:r>
            <a:r>
              <a:rPr lang="en-US" dirty="0" smtClean="0"/>
              <a:t>our </a:t>
            </a:r>
            <a:r>
              <a:rPr lang="en-US" dirty="0"/>
              <a:t>model, which </a:t>
            </a:r>
            <a:r>
              <a:rPr lang="en-US" dirty="0" smtClean="0"/>
              <a:t>is</a:t>
            </a:r>
            <a:r>
              <a:rPr lang="zh-CN" altLang="en-US" dirty="0" smtClean="0"/>
              <a:t> </a:t>
            </a:r>
            <a:r>
              <a:rPr lang="en-US" altLang="zh-CN" dirty="0" smtClean="0"/>
              <a:t>Ridge</a:t>
            </a:r>
            <a:r>
              <a:rPr lang="zh-CN" altLang="en-US" dirty="0" smtClean="0"/>
              <a:t> </a:t>
            </a:r>
            <a:r>
              <a:rPr lang="en-US" altLang="zh-CN" dirty="0" smtClean="0"/>
              <a:t>regression</a:t>
            </a:r>
            <a:r>
              <a:rPr lang="zh-CN" altLang="en-US" dirty="0" smtClean="0"/>
              <a:t> </a:t>
            </a:r>
            <a:r>
              <a:rPr lang="en-US" altLang="zh-CN" dirty="0" smtClean="0"/>
              <a:t>model</a:t>
            </a:r>
            <a:r>
              <a:rPr lang="en-US" dirty="0" smtClean="0"/>
              <a:t>, </a:t>
            </a:r>
            <a:r>
              <a:rPr lang="en-US" dirty="0"/>
              <a:t>top features </a:t>
            </a:r>
            <a:r>
              <a:rPr lang="en-US" dirty="0" smtClean="0"/>
              <a:t>are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pic>
        <p:nvPicPr>
          <p:cNvPr id="5" name="图片 4" descr="Screen Shot 2016-11-22 at 3.48.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407690" cy="2608769"/>
          </a:xfrm>
          <a:prstGeom prst="rect">
            <a:avLst/>
          </a:prstGeom>
        </p:spPr>
      </p:pic>
    </p:spTree>
    <p:extLst>
      <p:ext uri="{BB962C8B-B14F-4D97-AF65-F5344CB8AC3E}">
        <p14:creationId xmlns:p14="http://schemas.microsoft.com/office/powerpoint/2010/main" val="287780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t>
            </a:r>
            <a:r>
              <a:rPr lang="en-US" dirty="0"/>
              <a:t>cases</a:t>
            </a:r>
          </a:p>
        </p:txBody>
      </p:sp>
      <p:sp>
        <p:nvSpPr>
          <p:cNvPr id="3" name="Content Placeholder 2"/>
          <p:cNvSpPr>
            <a:spLocks noGrp="1"/>
          </p:cNvSpPr>
          <p:nvPr>
            <p:ph sz="quarter" idx="1"/>
          </p:nvPr>
        </p:nvSpPr>
        <p:spPr/>
        <p:txBody>
          <a:bodyPr>
            <a:normAutofit lnSpcReduction="10000"/>
          </a:bodyPr>
          <a:lstStyle/>
          <a:p>
            <a:r>
              <a:rPr lang="en-US" dirty="0" smtClean="0"/>
              <a:t>Among the top 10 features, there are 3 non-US country features (Japan, Hungary, West Germany) that have strong negative correlation with the target – movie gross. By looking closely into the data, we found that the average gross for these three countries are all below 100,000 while the average gross for all movies are 45,608,461. Thus, the gross of movies produced in these three countries are significantly below the world-wide average, which explains why the three features are among the top negative features</a:t>
            </a:r>
            <a:r>
              <a:rPr lang="en-US" dirty="0" smtClean="0"/>
              <a:t>.</a:t>
            </a:r>
            <a:endParaRPr lang="en-US" dirty="0" smtClean="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Tree>
    <p:extLst>
      <p:ext uri="{BB962C8B-B14F-4D97-AF65-F5344CB8AC3E}">
        <p14:creationId xmlns:p14="http://schemas.microsoft.com/office/powerpoint/2010/main" val="305351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cases (cont.)</a:t>
            </a:r>
            <a:endParaRPr lang="en-US" dirty="0"/>
          </a:p>
        </p:txBody>
      </p:sp>
      <p:sp>
        <p:nvSpPr>
          <p:cNvPr id="3" name="Content Placeholder 2"/>
          <p:cNvSpPr>
            <a:spLocks noGrp="1"/>
          </p:cNvSpPr>
          <p:nvPr>
            <p:ph sz="quarter" idx="1"/>
          </p:nvPr>
        </p:nvSpPr>
        <p:spPr/>
        <p:txBody>
          <a:bodyPr>
            <a:normAutofit/>
          </a:bodyPr>
          <a:lstStyle/>
          <a:p>
            <a:r>
              <a:rPr lang="en-US" dirty="0" smtClean="0"/>
              <a:t>Animation </a:t>
            </a:r>
            <a:r>
              <a:rPr lang="en-US" dirty="0" smtClean="0"/>
              <a:t>and family-theme movies achieve highest world-wide box office gross </a:t>
            </a:r>
            <a:r>
              <a:rPr lang="en-US" dirty="0" smtClean="0"/>
              <a:t>amongst </a:t>
            </a:r>
            <a:r>
              <a:rPr lang="en-US" dirty="0" smtClean="0"/>
              <a:t>all the genres. This is useful information for movie production companies because it suggests what themes will be more popular and commercially successful.</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Tree>
    <p:extLst>
      <p:ext uri="{BB962C8B-B14F-4D97-AF65-F5344CB8AC3E}">
        <p14:creationId xmlns:p14="http://schemas.microsoft.com/office/powerpoint/2010/main" val="84989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a:t>
            </a:r>
            <a:r>
              <a:rPr lang="en-US" dirty="0" smtClean="0"/>
              <a:t>cases (cont.)</a:t>
            </a:r>
            <a:endParaRPr lang="en-US" dirty="0"/>
          </a:p>
        </p:txBody>
      </p:sp>
      <p:sp>
        <p:nvSpPr>
          <p:cNvPr id="3" name="Content Placeholder 2"/>
          <p:cNvSpPr>
            <a:spLocks noGrp="1"/>
          </p:cNvSpPr>
          <p:nvPr>
            <p:ph sz="quarter" idx="1"/>
          </p:nvPr>
        </p:nvSpPr>
        <p:spPr/>
        <p:txBody>
          <a:bodyPr>
            <a:normAutofit/>
          </a:bodyPr>
          <a:lstStyle/>
          <a:p>
            <a:r>
              <a:rPr lang="en-US" dirty="0"/>
              <a:t>Surprisingly, </a:t>
            </a:r>
            <a:r>
              <a:rPr lang="en-US" dirty="0" smtClean="0"/>
              <a:t>drama(as a genre) </a:t>
            </a:r>
            <a:r>
              <a:rPr lang="en-US" dirty="0"/>
              <a:t>is one of the top negative </a:t>
            </a:r>
            <a:r>
              <a:rPr lang="en-US" dirty="0" smtClean="0"/>
              <a:t>features. </a:t>
            </a:r>
            <a:endParaRPr lang="en-US" dirty="0"/>
          </a:p>
          <a:p>
            <a:r>
              <a:rPr lang="en-US" dirty="0"/>
              <a:t>If  numerical features are not scaled, the performance of models are similar to scaled </a:t>
            </a:r>
            <a:r>
              <a:rPr lang="en-US" dirty="0" smtClean="0"/>
              <a:t>case. But </a:t>
            </a:r>
            <a:r>
              <a:rPr lang="en-US" dirty="0"/>
              <a:t>the top six important features will be numerical features since our target, i.e. gross, is a very large </a:t>
            </a:r>
            <a:r>
              <a:rPr lang="en-US" dirty="0" smtClean="0"/>
              <a:t>number.</a:t>
            </a:r>
            <a:endParaRPr lang="en-US" dirty="0"/>
          </a:p>
          <a:p>
            <a:r>
              <a:rPr lang="en-US" dirty="0" smtClean="0"/>
              <a:t> When playing with the parameters of models, some change will increase or decrease the MSE and R^2 at the same </a:t>
            </a:r>
            <a:r>
              <a:rPr lang="en-US" dirty="0" smtClean="0"/>
              <a:t>time.</a:t>
            </a:r>
            <a:endParaRPr lang="en-US" dirty="0" smtClean="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17</a:t>
            </a:fld>
            <a:endParaRPr kumimoji="0" lang="en-US"/>
          </a:p>
        </p:txBody>
      </p:sp>
    </p:spTree>
    <p:extLst>
      <p:ext uri="{BB962C8B-B14F-4D97-AF65-F5344CB8AC3E}">
        <p14:creationId xmlns:p14="http://schemas.microsoft.com/office/powerpoint/2010/main" val="396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p:txBody>
          <a:bodyPr/>
          <a:lstStyle/>
          <a:p>
            <a:pPr>
              <a:lnSpc>
                <a:spcPct val="150000"/>
              </a:lnSpc>
            </a:pPr>
            <a:r>
              <a:rPr lang="en-US" dirty="0" smtClean="0"/>
              <a:t>To</a:t>
            </a:r>
            <a:r>
              <a:rPr lang="zh-CN" altLang="en-US" dirty="0" smtClean="0"/>
              <a:t> </a:t>
            </a:r>
            <a:r>
              <a:rPr lang="en-US" altLang="zh-CN" dirty="0" smtClean="0"/>
              <a:t>predict</a:t>
            </a:r>
            <a:r>
              <a:rPr lang="zh-CN" altLang="en-US" dirty="0" smtClean="0"/>
              <a:t> </a:t>
            </a:r>
            <a:r>
              <a:rPr lang="en-US" altLang="zh-CN" dirty="0" smtClean="0"/>
              <a:t>a</a:t>
            </a:r>
            <a:r>
              <a:rPr lang="zh-CN" altLang="en-US" dirty="0" smtClean="0"/>
              <a:t> </a:t>
            </a:r>
            <a:r>
              <a:rPr lang="en-US" altLang="zh-CN" dirty="0" smtClean="0"/>
              <a:t>movie’s</a:t>
            </a:r>
            <a:r>
              <a:rPr lang="zh-CN" altLang="en-US" dirty="0" smtClean="0"/>
              <a:t> </a:t>
            </a:r>
            <a:r>
              <a:rPr lang="en-US" altLang="zh-CN" dirty="0" smtClean="0"/>
              <a:t>worldwide</a:t>
            </a:r>
            <a:r>
              <a:rPr lang="zh-CN" altLang="en-US" dirty="0" smtClean="0"/>
              <a:t> </a:t>
            </a:r>
            <a:r>
              <a:rPr lang="en-US" altLang="zh-CN" dirty="0" smtClean="0"/>
              <a:t>box</a:t>
            </a:r>
            <a:r>
              <a:rPr lang="zh-CN" altLang="en-US" dirty="0" smtClean="0"/>
              <a:t>-</a:t>
            </a:r>
            <a:r>
              <a:rPr lang="en-US" altLang="zh-CN" dirty="0" smtClean="0"/>
              <a:t>office</a:t>
            </a:r>
            <a:r>
              <a:rPr lang="zh-CN" altLang="en-US" dirty="0" smtClean="0"/>
              <a:t> </a:t>
            </a:r>
            <a:r>
              <a:rPr lang="en-US" altLang="zh-CN" dirty="0" smtClean="0"/>
              <a:t>gross</a:t>
            </a:r>
            <a:r>
              <a:rPr lang="zh-CN" altLang="en-US" dirty="0" smtClean="0"/>
              <a:t> </a:t>
            </a:r>
            <a:r>
              <a:rPr lang="en-US" altLang="zh-CN" dirty="0" smtClean="0"/>
              <a:t>using</a:t>
            </a:r>
            <a:r>
              <a:rPr lang="zh-CN" altLang="en-US" dirty="0" smtClean="0"/>
              <a:t> </a:t>
            </a:r>
            <a:r>
              <a:rPr lang="en-US" altLang="zh-CN" dirty="0" smtClean="0"/>
              <a:t>relevant</a:t>
            </a:r>
            <a:r>
              <a:rPr lang="zh-CN" altLang="en-US" dirty="0" smtClean="0"/>
              <a:t> </a:t>
            </a:r>
            <a:r>
              <a:rPr lang="en-US" altLang="zh-CN" dirty="0" smtClean="0"/>
              <a:t>features.</a:t>
            </a:r>
            <a:r>
              <a:rPr lang="zh-CN" altLang="en-US" dirty="0" smtClean="0"/>
              <a:t> </a:t>
            </a:r>
            <a:r>
              <a:rPr lang="en-US" altLang="zh-CN" dirty="0" smtClean="0"/>
              <a:t>This</a:t>
            </a:r>
            <a:r>
              <a:rPr lang="zh-CN" altLang="en-US" dirty="0" smtClean="0"/>
              <a:t> </a:t>
            </a:r>
            <a:r>
              <a:rPr lang="en-US" altLang="zh-CN" dirty="0" smtClean="0"/>
              <a:t>is</a:t>
            </a:r>
            <a:r>
              <a:rPr lang="zh-CN" altLang="en-US" dirty="0" smtClean="0"/>
              <a:t> </a:t>
            </a:r>
            <a:r>
              <a:rPr lang="en-US" altLang="zh-CN" dirty="0" smtClean="0"/>
              <a:t>useful</a:t>
            </a:r>
            <a:r>
              <a:rPr lang="zh-CN" altLang="en-US" dirty="0" smtClean="0"/>
              <a:t> </a:t>
            </a:r>
            <a:r>
              <a:rPr lang="en-US" altLang="zh-CN" dirty="0" smtClean="0"/>
              <a:t>because</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use</a:t>
            </a:r>
            <a:r>
              <a:rPr lang="zh-CN" altLang="en-US" dirty="0" smtClean="0"/>
              <a:t> </a:t>
            </a:r>
            <a:r>
              <a:rPr lang="en-US" altLang="zh-CN" dirty="0" smtClean="0"/>
              <a:t>this model</a:t>
            </a:r>
            <a:r>
              <a:rPr lang="zh-CN" altLang="en-US" dirty="0" smtClean="0"/>
              <a:t> </a:t>
            </a:r>
            <a:r>
              <a:rPr lang="en-US" altLang="zh-CN" dirty="0" smtClean="0"/>
              <a:t>to</a:t>
            </a:r>
            <a:r>
              <a:rPr lang="zh-CN" altLang="en-US" dirty="0" smtClean="0"/>
              <a:t> </a:t>
            </a:r>
            <a:r>
              <a:rPr lang="en-US" altLang="zh-CN" dirty="0" smtClean="0"/>
              <a:t>predict</a:t>
            </a:r>
            <a:r>
              <a:rPr lang="zh-CN" altLang="en-US" dirty="0" smtClean="0"/>
              <a:t> </a:t>
            </a:r>
            <a:r>
              <a:rPr lang="en-US" altLang="zh-CN" dirty="0" smtClean="0"/>
              <a:t>a</a:t>
            </a:r>
            <a:r>
              <a:rPr lang="zh-CN" altLang="en-US" dirty="0" smtClean="0"/>
              <a:t> </a:t>
            </a:r>
            <a:r>
              <a:rPr lang="en-US" altLang="zh-CN" dirty="0" smtClean="0"/>
              <a:t>movie’s</a:t>
            </a:r>
            <a:r>
              <a:rPr lang="zh-CN" altLang="en-US" dirty="0" smtClean="0"/>
              <a:t> </a:t>
            </a:r>
            <a:r>
              <a:rPr lang="en-US" altLang="zh-CN" dirty="0" smtClean="0"/>
              <a:t>commercial</a:t>
            </a:r>
            <a:r>
              <a:rPr lang="zh-CN" altLang="en-US" dirty="0" smtClean="0"/>
              <a:t> </a:t>
            </a:r>
            <a:r>
              <a:rPr lang="en-US" altLang="zh-CN" dirty="0" smtClean="0"/>
              <a:t>success</a:t>
            </a:r>
            <a:r>
              <a:rPr lang="zh-CN" altLang="en-US" dirty="0" smtClean="0"/>
              <a:t> </a:t>
            </a:r>
            <a:r>
              <a:rPr lang="en-US" altLang="zh-CN" dirty="0" smtClean="0"/>
              <a:t>before</a:t>
            </a:r>
            <a:r>
              <a:rPr lang="zh-CN" altLang="en-US" dirty="0" smtClean="0"/>
              <a:t> </a:t>
            </a:r>
            <a:r>
              <a:rPr lang="en-US" altLang="zh-CN" dirty="0" smtClean="0"/>
              <a:t>it</a:t>
            </a:r>
            <a:r>
              <a:rPr lang="zh-CN" altLang="en-US" dirty="0" smtClean="0"/>
              <a:t> </a:t>
            </a:r>
            <a:r>
              <a:rPr lang="en-US" altLang="zh-CN" dirty="0" smtClean="0"/>
              <a:t>is</a:t>
            </a:r>
            <a:r>
              <a:rPr lang="zh-CN" altLang="en-US" dirty="0" smtClean="0"/>
              <a:t> </a:t>
            </a:r>
            <a:r>
              <a:rPr lang="en-US" altLang="zh-CN" dirty="0" smtClean="0"/>
              <a:t>released.</a:t>
            </a:r>
            <a:r>
              <a:rPr lang="zh-CN" altLang="en-US" dirty="0" smtClean="0"/>
              <a:t> </a:t>
            </a:r>
            <a:endParaRPr lang="en-US" altLang="zh-CN" dirty="0" smtClean="0"/>
          </a:p>
          <a:p>
            <a:pPr marL="0" indent="0">
              <a:buNone/>
            </a:pP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normAutofit/>
          </a:bodyPr>
          <a:lstStyle/>
          <a:p>
            <a:pPr>
              <a:lnSpc>
                <a:spcPct val="150000"/>
              </a:lnSpc>
            </a:pPr>
            <a:r>
              <a:rPr lang="en-US" dirty="0" smtClean="0"/>
              <a:t>We used a dataset from </a:t>
            </a:r>
            <a:r>
              <a:rPr lang="en-US" dirty="0" err="1" smtClean="0"/>
              <a:t>Kaggle</a:t>
            </a:r>
            <a:r>
              <a:rPr lang="en-US" dirty="0" smtClean="0"/>
              <a:t> which contains data</a:t>
            </a:r>
            <a:r>
              <a:rPr lang="zh-CN" altLang="en-US" dirty="0" smtClean="0"/>
              <a:t> </a:t>
            </a:r>
            <a:r>
              <a:rPr lang="en-US" altLang="zh-CN" dirty="0" smtClean="0"/>
              <a:t>from</a:t>
            </a:r>
            <a:r>
              <a:rPr lang="zh-CN" altLang="en-US" dirty="0" smtClean="0"/>
              <a:t> </a:t>
            </a:r>
            <a:r>
              <a:rPr lang="en-US" dirty="0" smtClean="0"/>
              <a:t>over 5000 movies</a:t>
            </a:r>
            <a:endParaRPr lang="en-US" dirty="0"/>
          </a:p>
          <a:p>
            <a:pPr>
              <a:lnSpc>
                <a:spcPct val="150000"/>
              </a:lnSpc>
            </a:pPr>
            <a:r>
              <a:rPr lang="en-US" dirty="0" smtClean="0"/>
              <a:t>We</a:t>
            </a:r>
            <a:r>
              <a:rPr lang="zh-CN" altLang="en-US" dirty="0" smtClean="0"/>
              <a:t> </a:t>
            </a:r>
            <a:r>
              <a:rPr lang="en-US" altLang="zh-CN" dirty="0" smtClean="0"/>
              <a:t>chose</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critic</a:t>
            </a:r>
            <a:r>
              <a:rPr lang="zh-CN" altLang="en-US" dirty="0" smtClean="0"/>
              <a:t> </a:t>
            </a:r>
            <a:r>
              <a:rPr lang="en-US" altLang="zh-CN" dirty="0" smtClean="0"/>
              <a:t>reviews,</a:t>
            </a:r>
            <a:r>
              <a:rPr lang="zh-CN" altLang="en-US" dirty="0" smtClean="0"/>
              <a:t> </a:t>
            </a:r>
            <a:r>
              <a:rPr lang="en-US" altLang="zh-CN" dirty="0" smtClean="0"/>
              <a:t>duration</a:t>
            </a:r>
            <a:r>
              <a:rPr lang="zh-CN" altLang="en-US" dirty="0" smtClean="0"/>
              <a:t> </a:t>
            </a:r>
            <a:r>
              <a:rPr lang="en-US" altLang="zh-CN" dirty="0" smtClean="0"/>
              <a:t>of</a:t>
            </a:r>
            <a:r>
              <a:rPr lang="zh-CN" altLang="en-US" dirty="0" smtClean="0"/>
              <a:t> </a:t>
            </a:r>
            <a:r>
              <a:rPr lang="en-US" altLang="zh-CN" dirty="0" smtClean="0"/>
              <a:t>movie,</a:t>
            </a:r>
            <a:r>
              <a:rPr lang="zh-CN" altLang="en-US" dirty="0"/>
              <a:t> </a:t>
            </a:r>
            <a:r>
              <a:rPr lang="en-US" altLang="zh-CN" dirty="0" smtClean="0"/>
              <a:t>face</a:t>
            </a:r>
            <a:r>
              <a:rPr lang="zh-CN" altLang="en-US" dirty="0" smtClean="0"/>
              <a:t> </a:t>
            </a:r>
            <a:r>
              <a:rPr lang="en-US" altLang="zh-CN" dirty="0" smtClean="0"/>
              <a:t>number</a:t>
            </a:r>
            <a:r>
              <a:rPr lang="zh-CN" altLang="en-US" dirty="0" smtClean="0"/>
              <a:t> </a:t>
            </a:r>
            <a:r>
              <a:rPr lang="en-US" altLang="zh-CN" dirty="0" smtClean="0"/>
              <a:t>in</a:t>
            </a:r>
            <a:r>
              <a:rPr lang="zh-CN" altLang="en-US" dirty="0" smtClean="0"/>
              <a:t> </a:t>
            </a:r>
            <a:r>
              <a:rPr lang="en-US" altLang="zh-CN" dirty="0" smtClean="0"/>
              <a:t>poster,</a:t>
            </a:r>
            <a:r>
              <a:rPr lang="zh-CN" altLang="en-US" dirty="0" smtClean="0"/>
              <a:t> </a:t>
            </a:r>
            <a:r>
              <a:rPr lang="en-US" altLang="zh-CN" dirty="0" smtClean="0"/>
              <a:t>genres,</a:t>
            </a:r>
            <a:r>
              <a:rPr lang="zh-CN" altLang="en-US" dirty="0" smtClean="0"/>
              <a:t> </a:t>
            </a:r>
            <a:r>
              <a:rPr lang="en-US" altLang="zh-CN" dirty="0" smtClean="0"/>
              <a:t>budget,</a:t>
            </a:r>
            <a:r>
              <a:rPr lang="zh-CN" altLang="en-US" dirty="0" smtClean="0"/>
              <a:t> </a:t>
            </a:r>
            <a:r>
              <a:rPr lang="en-US" altLang="zh-CN" dirty="0" smtClean="0"/>
              <a:t>country,</a:t>
            </a:r>
            <a:r>
              <a:rPr lang="zh-CN" altLang="en-US" dirty="0" smtClean="0"/>
              <a:t> </a:t>
            </a:r>
            <a:r>
              <a:rPr lang="en-US" altLang="zh-CN" dirty="0" smtClean="0"/>
              <a:t>content-rating,</a:t>
            </a:r>
            <a:r>
              <a:rPr lang="zh-CN" altLang="en-US" dirty="0" smtClean="0"/>
              <a:t> </a:t>
            </a:r>
            <a:r>
              <a:rPr lang="en-US" altLang="zh-CN" dirty="0" err="1" smtClean="0"/>
              <a:t>imdb</a:t>
            </a:r>
            <a:r>
              <a:rPr lang="zh-CN" altLang="en-US" dirty="0" smtClean="0"/>
              <a:t> </a:t>
            </a:r>
            <a:r>
              <a:rPr lang="en-US" altLang="zh-CN" dirty="0" smtClean="0"/>
              <a:t>score,</a:t>
            </a:r>
            <a:r>
              <a:rPr lang="zh-CN" altLang="en-US" dirty="0" smtClean="0"/>
              <a:t> </a:t>
            </a:r>
            <a:r>
              <a:rPr lang="en-US" altLang="zh-CN" dirty="0" smtClean="0"/>
              <a:t>number of director </a:t>
            </a:r>
            <a:r>
              <a:rPr lang="en-US" altLang="zh-CN" dirty="0" err="1" smtClean="0"/>
              <a:t>facebook</a:t>
            </a:r>
            <a:r>
              <a:rPr lang="en-US" altLang="zh-CN" dirty="0" smtClean="0"/>
              <a:t> likes, number of cast total </a:t>
            </a:r>
            <a:r>
              <a:rPr lang="en-US" altLang="zh-CN" dirty="0" err="1" smtClean="0"/>
              <a:t>facebook</a:t>
            </a:r>
            <a:r>
              <a:rPr lang="en-US" altLang="zh-CN" dirty="0" smtClean="0"/>
              <a:t> likes as input variables, and gross as the target variable</a:t>
            </a:r>
            <a:r>
              <a:rPr lang="en-US" altLang="zh-CN" dirty="0" smtClean="0"/>
              <a:t>.</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(cont.)</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dirty="0" smtClean="0"/>
              <a:t>We</a:t>
            </a:r>
            <a:r>
              <a:rPr lang="zh-CN" altLang="en-US" dirty="0" smtClean="0"/>
              <a:t> </a:t>
            </a:r>
            <a:r>
              <a:rPr lang="en-US" altLang="zh-CN" dirty="0" smtClean="0"/>
              <a:t>removed</a:t>
            </a:r>
            <a:r>
              <a:rPr lang="zh-CN" altLang="en-US" dirty="0" smtClean="0"/>
              <a:t> </a:t>
            </a:r>
            <a:r>
              <a:rPr lang="en-US" altLang="zh-CN" dirty="0" smtClean="0"/>
              <a:t>movies</a:t>
            </a:r>
            <a:r>
              <a:rPr lang="zh-CN" altLang="en-US" dirty="0" smtClean="0"/>
              <a:t> </a:t>
            </a:r>
            <a:r>
              <a:rPr lang="en-US" altLang="zh-CN" dirty="0" smtClean="0"/>
              <a:t>that</a:t>
            </a:r>
            <a:r>
              <a:rPr lang="zh-CN" altLang="en-US" dirty="0" smtClean="0"/>
              <a:t> </a:t>
            </a:r>
            <a:r>
              <a:rPr lang="en-US" altLang="zh-CN" dirty="0" smtClean="0"/>
              <a:t>are</a:t>
            </a:r>
            <a:r>
              <a:rPr lang="zh-CN" altLang="en-US" dirty="0" smtClean="0"/>
              <a:t> </a:t>
            </a:r>
            <a:r>
              <a:rPr lang="en-US" altLang="zh-CN" dirty="0" smtClean="0"/>
              <a:t>over</a:t>
            </a:r>
            <a:r>
              <a:rPr lang="zh-CN" altLang="en-US" dirty="0" smtClean="0"/>
              <a:t> </a:t>
            </a:r>
            <a:r>
              <a:rPr lang="en-US" altLang="zh-CN" dirty="0" smtClean="0"/>
              <a:t>50</a:t>
            </a:r>
            <a:r>
              <a:rPr lang="zh-CN" altLang="en-US" dirty="0" smtClean="0"/>
              <a:t> </a:t>
            </a:r>
            <a:r>
              <a:rPr lang="en-US" altLang="zh-CN" dirty="0" smtClean="0"/>
              <a:t>years</a:t>
            </a:r>
            <a:r>
              <a:rPr lang="zh-CN" altLang="en-US" dirty="0" smtClean="0"/>
              <a:t> </a:t>
            </a:r>
            <a:r>
              <a:rPr lang="en-US" altLang="zh-CN" dirty="0" smtClean="0"/>
              <a:t>old,</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ones</a:t>
            </a:r>
            <a:r>
              <a:rPr lang="zh-CN" altLang="en-US" dirty="0" smtClean="0"/>
              <a:t> </a:t>
            </a:r>
            <a:r>
              <a:rPr lang="en-US" altLang="zh-CN" dirty="0" smtClean="0"/>
              <a:t>that</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have</a:t>
            </a:r>
            <a:r>
              <a:rPr lang="zh-CN" altLang="en-US" dirty="0" smtClean="0"/>
              <a:t> </a:t>
            </a:r>
            <a:r>
              <a:rPr lang="en-US" altLang="zh-CN" dirty="0" smtClean="0"/>
              <a:t>box-office</a:t>
            </a:r>
            <a:r>
              <a:rPr lang="zh-CN" altLang="en-US" dirty="0" smtClean="0"/>
              <a:t> </a:t>
            </a:r>
            <a:r>
              <a:rPr lang="en-US" altLang="zh-CN" dirty="0" smtClean="0"/>
              <a:t>revenue</a:t>
            </a:r>
            <a:r>
              <a:rPr lang="zh-CN" altLang="en-US" dirty="0" smtClean="0"/>
              <a:t> </a:t>
            </a:r>
            <a:r>
              <a:rPr lang="en-US" altLang="zh-CN" dirty="0" smtClean="0"/>
              <a:t>or</a:t>
            </a:r>
            <a:r>
              <a:rPr lang="zh-CN" altLang="en-US" dirty="0" smtClean="0"/>
              <a:t> </a:t>
            </a:r>
            <a:r>
              <a:rPr lang="en-US" altLang="zh-CN" dirty="0" smtClean="0"/>
              <a:t>director</a:t>
            </a:r>
            <a:r>
              <a:rPr lang="zh-CN" altLang="en-US" dirty="0" smtClean="0"/>
              <a:t> </a:t>
            </a:r>
            <a:r>
              <a:rPr lang="en-US" altLang="zh-CN" dirty="0" err="1" smtClean="0"/>
              <a:t>facebook</a:t>
            </a:r>
            <a:r>
              <a:rPr lang="zh-CN" altLang="en-US" dirty="0" smtClean="0"/>
              <a:t> </a:t>
            </a:r>
            <a:r>
              <a:rPr lang="en-US" altLang="zh-CN" dirty="0" smtClean="0"/>
              <a:t>likes</a:t>
            </a:r>
          </a:p>
          <a:p>
            <a:pPr>
              <a:lnSpc>
                <a:spcPct val="150000"/>
              </a:lnSpc>
            </a:pPr>
            <a:endParaRPr lang="en-US" dirty="0" smtClean="0"/>
          </a:p>
          <a:p>
            <a:pPr>
              <a:lnSpc>
                <a:spcPct val="150000"/>
              </a:lnSpc>
            </a:pPr>
            <a:r>
              <a:rPr lang="en-US" dirty="0" smtClean="0"/>
              <a:t>After</a:t>
            </a:r>
            <a:r>
              <a:rPr lang="zh-CN" altLang="en-US" dirty="0" smtClean="0"/>
              <a:t> </a:t>
            </a:r>
            <a:r>
              <a:rPr lang="en-US" altLang="zh-CN" dirty="0" err="1" smtClean="0"/>
              <a:t>binarizing</a:t>
            </a:r>
            <a:r>
              <a:rPr lang="zh-CN" altLang="en-US" dirty="0" smtClean="0"/>
              <a:t> </a:t>
            </a:r>
            <a:r>
              <a:rPr lang="en-US" altLang="zh-CN" dirty="0" smtClean="0"/>
              <a:t>the</a:t>
            </a:r>
            <a:r>
              <a:rPr lang="zh-CN" altLang="en-US" dirty="0" smtClean="0"/>
              <a:t> </a:t>
            </a:r>
            <a:r>
              <a:rPr lang="en-US" altLang="zh-CN" dirty="0" smtClean="0"/>
              <a:t>categorical</a:t>
            </a:r>
            <a:r>
              <a:rPr lang="zh-CN" altLang="en-US" dirty="0" smtClean="0"/>
              <a:t> </a:t>
            </a:r>
            <a:r>
              <a:rPr lang="en-US" altLang="zh-CN" dirty="0" smtClean="0"/>
              <a:t>variables</a:t>
            </a:r>
            <a:r>
              <a:rPr lang="en-US" dirty="0" smtClean="0"/>
              <a:t>, </a:t>
            </a:r>
            <a:r>
              <a:rPr lang="en-US" dirty="0"/>
              <a:t>our dataset has </a:t>
            </a:r>
            <a:r>
              <a:rPr lang="en-US" altLang="zh-CN" dirty="0" smtClean="0"/>
              <a:t>3321</a:t>
            </a:r>
            <a:r>
              <a:rPr lang="en-US" dirty="0" smtClean="0"/>
              <a:t> </a:t>
            </a:r>
            <a:r>
              <a:rPr lang="en-US" dirty="0"/>
              <a:t>rows and </a:t>
            </a:r>
            <a:r>
              <a:rPr lang="en-US" altLang="zh-CN" dirty="0" smtClean="0"/>
              <a:t>87</a:t>
            </a:r>
            <a:r>
              <a:rPr lang="zh-CN" altLang="en-US" dirty="0" smtClean="0"/>
              <a:t> </a:t>
            </a:r>
            <a:r>
              <a:rPr lang="en-US" dirty="0" smtClean="0"/>
              <a:t>columns</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extLst>
      <p:ext uri="{BB962C8B-B14F-4D97-AF65-F5344CB8AC3E}">
        <p14:creationId xmlns:p14="http://schemas.microsoft.com/office/powerpoint/2010/main" val="63856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sp>
        <p:nvSpPr>
          <p:cNvPr id="3" name="Content Placeholder 2"/>
          <p:cNvSpPr>
            <a:spLocks noGrp="1"/>
          </p:cNvSpPr>
          <p:nvPr>
            <p:ph sz="quarter" idx="1"/>
          </p:nvPr>
        </p:nvSpPr>
        <p:spPr/>
        <p:txBody>
          <a:bodyPr/>
          <a:lstStyle/>
          <a:p>
            <a:r>
              <a:rPr lang="en-US" dirty="0" smtClean="0"/>
              <a:t>Movie</a:t>
            </a:r>
            <a:r>
              <a:rPr lang="zh-CN" altLang="en-US" dirty="0" smtClean="0"/>
              <a:t> </a:t>
            </a:r>
            <a:r>
              <a:rPr lang="en-US" altLang="zh-CN" dirty="0" smtClean="0"/>
              <a:t>gross</a:t>
            </a:r>
            <a:r>
              <a:rPr lang="zh-CN" altLang="en-US" dirty="0" smtClean="0"/>
              <a:t> </a:t>
            </a:r>
            <a:r>
              <a:rPr lang="en-US" altLang="zh-CN" dirty="0" smtClean="0"/>
              <a:t>(continuous</a:t>
            </a:r>
            <a:r>
              <a:rPr lang="zh-CN" altLang="en-US" dirty="0" smtClean="0"/>
              <a:t> </a:t>
            </a:r>
            <a:r>
              <a:rPr lang="en-US" altLang="zh-CN" dirty="0" smtClean="0"/>
              <a:t>variable)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6" name="图片 5" descr="Screen Shot 2016-11-22 at 3.04.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8166100" cy="3581400"/>
          </a:xfrm>
          <a:prstGeom prst="rect">
            <a:avLst/>
          </a:prstGeom>
        </p:spPr>
      </p:pic>
    </p:spTree>
    <p:extLst>
      <p:ext uri="{BB962C8B-B14F-4D97-AF65-F5344CB8AC3E}">
        <p14:creationId xmlns:p14="http://schemas.microsoft.com/office/powerpoint/2010/main" val="195183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3" name="Content Placeholder 2"/>
          <p:cNvSpPr>
            <a:spLocks noGrp="1"/>
          </p:cNvSpPr>
          <p:nvPr>
            <p:ph sz="quarter" idx="1"/>
          </p:nvPr>
        </p:nvSpPr>
        <p:spPr/>
        <p:txBody>
          <a:bodyPr/>
          <a:lstStyle/>
          <a:p>
            <a:r>
              <a:rPr lang="en-US" dirty="0" smtClean="0"/>
              <a:t>Number</a:t>
            </a:r>
            <a:r>
              <a:rPr lang="zh-CN" altLang="en-US" dirty="0" smtClean="0"/>
              <a:t> </a:t>
            </a:r>
            <a:r>
              <a:rPr lang="en-US" altLang="zh-CN" dirty="0" smtClean="0"/>
              <a:t>of</a:t>
            </a:r>
            <a:r>
              <a:rPr lang="zh-CN" altLang="en-US" dirty="0" smtClean="0"/>
              <a:t> </a:t>
            </a:r>
            <a:r>
              <a:rPr lang="en-US" altLang="zh-CN" dirty="0" smtClean="0"/>
              <a:t>critic</a:t>
            </a:r>
            <a:r>
              <a:rPr lang="zh-CN" altLang="en-US" dirty="0" smtClean="0"/>
              <a:t> </a:t>
            </a:r>
            <a:r>
              <a:rPr lang="en-US" altLang="zh-CN" dirty="0" smtClean="0"/>
              <a:t>reviews</a:t>
            </a:r>
            <a:r>
              <a:rPr lang="zh-CN" altLang="en-US" dirty="0" smtClean="0"/>
              <a:t> </a:t>
            </a:r>
            <a:r>
              <a:rPr lang="en-US" altLang="zh-CN" dirty="0" smtClean="0"/>
              <a:t>(continuous</a:t>
            </a:r>
            <a:r>
              <a:rPr lang="zh-CN" altLang="en-US" dirty="0" smtClean="0"/>
              <a:t> </a:t>
            </a:r>
            <a:r>
              <a:rPr lang="en-US" altLang="zh-CN" dirty="0" smtClean="0"/>
              <a:t>variable)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pic>
        <p:nvPicPr>
          <p:cNvPr id="5" name="图片 4" descr="Screen Shot 2016-11-22 at 3.0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86000"/>
            <a:ext cx="7835900" cy="3581400"/>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12035"/>
            <a:ext cx="5638800" cy="457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274638"/>
            <a:ext cx="7467600" cy="1143000"/>
          </a:xfrm>
        </p:spPr>
        <p:txBody>
          <a:bodyPr/>
          <a:lstStyle/>
          <a:p>
            <a:r>
              <a:rPr lang="en-US" dirty="0"/>
              <a:t>Visualization of one </a:t>
            </a:r>
            <a:r>
              <a:rPr lang="en-US" dirty="0" smtClean="0"/>
              <a:t>feature (cont.)</a:t>
            </a:r>
            <a:endParaRPr lang="en-US" dirty="0"/>
          </a:p>
        </p:txBody>
      </p:sp>
      <p:sp>
        <p:nvSpPr>
          <p:cNvPr id="7" name="Content Placeholder 2"/>
          <p:cNvSpPr>
            <a:spLocks noGrp="1"/>
          </p:cNvSpPr>
          <p:nvPr>
            <p:ph sz="quarter" idx="1"/>
          </p:nvPr>
        </p:nvSpPr>
        <p:spPr>
          <a:xfrm>
            <a:off x="457200" y="1600200"/>
            <a:ext cx="7467600" cy="4873752"/>
          </a:xfrm>
        </p:spPr>
        <p:txBody>
          <a:bodyPr/>
          <a:lstStyle/>
          <a:p>
            <a:r>
              <a:rPr lang="en-US" dirty="0" smtClean="0"/>
              <a:t>Genres </a:t>
            </a:r>
            <a:r>
              <a:rPr lang="en-US" altLang="zh-CN" dirty="0" smtClean="0"/>
              <a:t>(categorical</a:t>
            </a:r>
            <a:r>
              <a:rPr lang="zh-CN" altLang="en-US" dirty="0" smtClean="0"/>
              <a:t> </a:t>
            </a:r>
            <a:r>
              <a:rPr lang="en-US" altLang="zh-CN" dirty="0" smtClean="0"/>
              <a:t>variable)</a:t>
            </a:r>
          </a:p>
          <a:p>
            <a:endParaRPr lang="en-US" dirty="0"/>
          </a:p>
        </p:txBody>
      </p:sp>
    </p:spTree>
    <p:extLst>
      <p:ext uri="{BB962C8B-B14F-4D97-AF65-F5344CB8AC3E}">
        <p14:creationId xmlns:p14="http://schemas.microsoft.com/office/powerpoint/2010/main" val="332426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p:txBody>
          <a:bodyPr>
            <a:normAutofit lnSpcReduction="10000"/>
          </a:bodyPr>
          <a:lstStyle/>
          <a:p>
            <a:pPr>
              <a:lnSpc>
                <a:spcPct val="150000"/>
              </a:lnSpc>
            </a:pPr>
            <a:r>
              <a:rPr lang="en-US" dirty="0"/>
              <a:t>We use two measures to evaluate the performance of the regression </a:t>
            </a:r>
            <a:r>
              <a:rPr lang="en-US" dirty="0" smtClean="0"/>
              <a:t>models:</a:t>
            </a:r>
          </a:p>
          <a:p>
            <a:pPr>
              <a:lnSpc>
                <a:spcPct val="150000"/>
              </a:lnSpc>
            </a:pPr>
            <a:r>
              <a:rPr lang="en-US" altLang="zh-CN" dirty="0" smtClean="0"/>
              <a:t>1.</a:t>
            </a:r>
            <a:r>
              <a:rPr lang="zh-CN" altLang="en-US" dirty="0" smtClean="0"/>
              <a:t> </a:t>
            </a:r>
            <a:r>
              <a:rPr lang="en-US" dirty="0" smtClean="0"/>
              <a:t>Mean </a:t>
            </a:r>
            <a:r>
              <a:rPr lang="en-US" dirty="0"/>
              <a:t>Squared </a:t>
            </a:r>
            <a:r>
              <a:rPr lang="en-US" dirty="0" smtClean="0"/>
              <a:t>Error</a:t>
            </a:r>
            <a:r>
              <a:rPr lang="zh-CN" altLang="en-US" dirty="0" smtClean="0"/>
              <a:t> </a:t>
            </a:r>
            <a:r>
              <a:rPr lang="en-US" dirty="0" smtClean="0"/>
              <a:t>– it</a:t>
            </a:r>
            <a:r>
              <a:rPr lang="zh-CN" altLang="en-US" dirty="0" smtClean="0"/>
              <a:t> </a:t>
            </a:r>
            <a:r>
              <a:rPr lang="en-US" dirty="0" smtClean="0"/>
              <a:t>measures </a:t>
            </a:r>
            <a:r>
              <a:rPr lang="en-US" dirty="0"/>
              <a:t>the average of the squares of the errors. It is a risk function corresponding to the expected value of the squared error loss. We use '</a:t>
            </a:r>
            <a:r>
              <a:rPr lang="en-US" dirty="0" err="1"/>
              <a:t>neg_mean_squared_error</a:t>
            </a:r>
            <a:r>
              <a:rPr lang="en-US" dirty="0"/>
              <a:t>' as scoring parameter in the cross-validation function to calculate the MSE scores</a:t>
            </a:r>
            <a:r>
              <a:rPr lang="en-US" dirty="0" smtClean="0"/>
              <a:t>.</a:t>
            </a:r>
            <a:endParaRPr lang="en-US" dirty="0" smtClean="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1128936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smtClean="0"/>
              <a:t>Results (cont.)</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dirty="0" smtClean="0"/>
              <a:t>2</a:t>
            </a:r>
            <a:r>
              <a:rPr lang="en-US" dirty="0" smtClean="0"/>
              <a:t>.</a:t>
            </a:r>
            <a:r>
              <a:rPr lang="zh-CN" altLang="en-US" dirty="0" smtClean="0"/>
              <a:t> </a:t>
            </a:r>
            <a:r>
              <a:rPr lang="en-US" dirty="0" smtClean="0"/>
              <a:t>R</a:t>
            </a:r>
            <a:r>
              <a:rPr lang="en-US" dirty="0"/>
              <a:t>^2 </a:t>
            </a:r>
            <a:r>
              <a:rPr lang="en-US" dirty="0" smtClean="0"/>
              <a:t>Score</a:t>
            </a:r>
            <a:r>
              <a:rPr lang="zh-CN" altLang="en-US" dirty="0" smtClean="0"/>
              <a:t> </a:t>
            </a:r>
            <a:r>
              <a:rPr lang="en-US" altLang="zh-CN" dirty="0" smtClean="0"/>
              <a:t>–</a:t>
            </a:r>
            <a:r>
              <a:rPr lang="en-US" dirty="0" smtClean="0"/>
              <a:t> it</a:t>
            </a:r>
            <a:r>
              <a:rPr lang="zh-CN" altLang="en-US" dirty="0" smtClean="0"/>
              <a:t> </a:t>
            </a:r>
            <a:r>
              <a:rPr lang="en-US" dirty="0" smtClean="0"/>
              <a:t>measures </a:t>
            </a:r>
            <a:r>
              <a:rPr lang="en-US" dirty="0"/>
              <a:t>how well future instances are likely to be predicted by the model. </a:t>
            </a:r>
            <a:r>
              <a:rPr lang="en-US" dirty="0" smtClean="0"/>
              <a:t>We </a:t>
            </a:r>
            <a:r>
              <a:rPr lang="en-US" dirty="0"/>
              <a:t>use 'r2_score' as scoring parameter in the cross-validation function to calculate the R^2 scores</a:t>
            </a:r>
            <a:r>
              <a:rPr lang="en-US" dirty="0" smtClean="0"/>
              <a:t>.</a:t>
            </a:r>
          </a:p>
          <a:p>
            <a:pPr>
              <a:lnSpc>
                <a:spcPct val="150000"/>
              </a:lnSpc>
            </a:pPr>
            <a:endParaRPr lang="en-US" dirty="0" smtClean="0"/>
          </a:p>
          <a:p>
            <a:pPr>
              <a:lnSpc>
                <a:spcPct val="150000"/>
              </a:lnSpc>
            </a:pPr>
            <a:r>
              <a:rPr lang="en-US" dirty="0" smtClean="0"/>
              <a:t>We </a:t>
            </a:r>
            <a:r>
              <a:rPr lang="en-US" dirty="0"/>
              <a:t>performed 10-fold cross </a:t>
            </a:r>
            <a:r>
              <a:rPr lang="en-US" dirty="0" smtClean="0"/>
              <a:t>validation</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19857817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2741</TotalTime>
  <Words>765</Words>
  <Application>Microsoft Macintosh PowerPoint</Application>
  <PresentationFormat>On-screen Show (4:3)</PresentationFormat>
  <Paragraphs>141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Schoolbook</vt:lpstr>
      <vt:lpstr>Wingdings</vt:lpstr>
      <vt:lpstr>Wingdings 2</vt:lpstr>
      <vt:lpstr>宋体</vt:lpstr>
      <vt:lpstr>Oriel</vt:lpstr>
      <vt:lpstr>PowerPoint Presentation</vt:lpstr>
      <vt:lpstr>Task</vt:lpstr>
      <vt:lpstr>Dataset</vt:lpstr>
      <vt:lpstr>Dataset (cont.)</vt:lpstr>
      <vt:lpstr>Visualization of the Class</vt:lpstr>
      <vt:lpstr>Visualization of one feature</vt:lpstr>
      <vt:lpstr>Visualization of one feature (cont.)</vt:lpstr>
      <vt:lpstr>Model Selection Results</vt:lpstr>
      <vt:lpstr>Model Selection Results (cont.)</vt:lpstr>
      <vt:lpstr>Model Selection Results</vt:lpstr>
      <vt:lpstr>Model Selection Results (cont.)</vt:lpstr>
      <vt:lpstr>Model Selection Results (cont.)</vt:lpstr>
      <vt:lpstr>Model Selection Results (cont.)</vt:lpstr>
      <vt:lpstr>Top Features</vt:lpstr>
      <vt:lpstr>Interesting cases</vt:lpstr>
      <vt:lpstr>Interesting cases (cont.)</vt:lpstr>
      <vt:lpstr>Interesting/unexpected cases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Sahand Zeinali</cp:lastModifiedBy>
  <cp:revision>216</cp:revision>
  <dcterms:created xsi:type="dcterms:W3CDTF">2011-08-15T21:03:01Z</dcterms:created>
  <dcterms:modified xsi:type="dcterms:W3CDTF">2016-11-25T23:20:04Z</dcterms:modified>
</cp:coreProperties>
</file>