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handoutMasterIdLst>
    <p:handoutMasterId r:id="rId21"/>
  </p:handoutMasterIdLst>
  <p:sldIdLst>
    <p:sldId id="328" r:id="rId2"/>
    <p:sldId id="329" r:id="rId3"/>
    <p:sldId id="330" r:id="rId4"/>
    <p:sldId id="345" r:id="rId5"/>
    <p:sldId id="331" r:id="rId6"/>
    <p:sldId id="332" r:id="rId7"/>
    <p:sldId id="344" r:id="rId8"/>
    <p:sldId id="346" r:id="rId9"/>
    <p:sldId id="333" r:id="rId10"/>
    <p:sldId id="339" r:id="rId11"/>
    <p:sldId id="338" r:id="rId12"/>
    <p:sldId id="340" r:id="rId13"/>
    <p:sldId id="341" r:id="rId14"/>
    <p:sldId id="335" r:id="rId15"/>
    <p:sldId id="336" r:id="rId16"/>
    <p:sldId id="347" r:id="rId17"/>
    <p:sldId id="343" r:id="rId18"/>
    <p:sldId id="34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6"/>
    <p:restoredTop sz="94651"/>
  </p:normalViewPr>
  <p:slideViewPr>
    <p:cSldViewPr>
      <p:cViewPr>
        <p:scale>
          <a:sx n="60" d="100"/>
          <a:sy n="60" d="100"/>
        </p:scale>
        <p:origin x="-2384" y="-472"/>
      </p:cViewPr>
      <p:guideLst>
        <p:guide orient="horz" pos="2160"/>
        <p:guide pos="2880"/>
      </p:guideLst>
    </p:cSldViewPr>
  </p:slideViewPr>
  <p:notesTextViewPr>
    <p:cViewPr>
      <p:scale>
        <a:sx n="100" d="100"/>
        <a:sy n="100" d="100"/>
      </p:scale>
      <p:origin x="0" y="0"/>
    </p:cViewPr>
  </p:notesTextViewPr>
  <p:notesViewPr>
    <p:cSldViewPr>
      <p:cViewPr varScale="1">
        <p:scale>
          <a:sx n="77" d="100"/>
          <a:sy n="77" d="100"/>
        </p:scale>
        <p:origin x="2620" y="6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7130AC-1169-47BD-87F5-AFD9E79DDC3D}" type="datetimeFigureOut">
              <a:rPr lang="en-US" smtClean="0"/>
              <a:pPr/>
              <a:t>11/25/16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1F7480B-C27C-446E-AADB-C78AD07FD3CD}" type="slidenum">
              <a:rPr lang="en-US" smtClean="0"/>
              <a:pPr/>
              <a:t>‹#›</a:t>
            </a:fld>
            <a:endParaRPr lang="en-US"/>
          </a:p>
        </p:txBody>
      </p:sp>
    </p:spTree>
    <p:extLst>
      <p:ext uri="{BB962C8B-B14F-4D97-AF65-F5344CB8AC3E}">
        <p14:creationId xmlns:p14="http://schemas.microsoft.com/office/powerpoint/2010/main" val="2659712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D3C603-3B65-4AB7-82D6-2288B2E2AD50}" type="datetimeFigureOut">
              <a:rPr lang="en-US" smtClean="0"/>
              <a:pPr/>
              <a:t>11/25/16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9C6714-DB55-4642-89AE-3D1E79A974A4}" type="slidenum">
              <a:rPr lang="en-US" smtClean="0"/>
              <a:pPr/>
              <a:t>‹#›</a:t>
            </a:fld>
            <a:endParaRPr lang="en-US"/>
          </a:p>
        </p:txBody>
      </p:sp>
    </p:spTree>
    <p:extLst>
      <p:ext uri="{BB962C8B-B14F-4D97-AF65-F5344CB8AC3E}">
        <p14:creationId xmlns:p14="http://schemas.microsoft.com/office/powerpoint/2010/main" val="3554045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userDrawn="1"/>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Title 1"/>
          <p:cNvSpPr txBox="1">
            <a:spLocks/>
          </p:cNvSpPr>
          <p:nvPr userDrawn="1"/>
        </p:nvSpPr>
        <p:spPr>
          <a:xfrm>
            <a:off x="2041118" y="462571"/>
            <a:ext cx="6493282" cy="1132184"/>
          </a:xfrm>
          <a:prstGeom prst="rect">
            <a:avLst/>
          </a:prstGeom>
        </p:spPr>
        <p:txBody>
          <a:bodyPr vert="horz" anchor="b">
            <a:normAutofit/>
          </a:bodyPr>
          <a:lstStyle/>
          <a:p>
            <a:pPr algn="l" rtl="0" eaLnBrk="1" latinLnBrk="0" hangingPunct="1">
              <a:lnSpc>
                <a:spcPct val="100000"/>
              </a:lnSpc>
              <a:spcBef>
                <a:spcPct val="0"/>
              </a:spcBef>
              <a:buNone/>
            </a:pPr>
            <a:r>
              <a:rPr kumimoji="0" lang="en-US" sz="3000" b="1" kern="1200" cap="small" baseline="0" dirty="0">
                <a:solidFill>
                  <a:schemeClr val="tx2"/>
                </a:solidFill>
                <a:latin typeface="+mj-lt"/>
                <a:ea typeface="+mj-ea"/>
                <a:cs typeface="+mj-cs"/>
              </a:rPr>
              <a:t>CS584 – Machine Learning</a:t>
            </a:r>
            <a:br>
              <a:rPr kumimoji="0" lang="en-US" sz="3000" b="1" kern="1200" cap="small" baseline="0" dirty="0">
                <a:solidFill>
                  <a:schemeClr val="tx2"/>
                </a:solidFill>
                <a:latin typeface="+mj-lt"/>
                <a:ea typeface="+mj-ea"/>
                <a:cs typeface="+mj-cs"/>
              </a:rPr>
            </a:br>
            <a:r>
              <a:rPr kumimoji="0" lang="en-US" sz="3000" b="1" kern="1200" cap="small" baseline="0" dirty="0">
                <a:solidFill>
                  <a:schemeClr val="tx2"/>
                </a:solidFill>
                <a:latin typeface="+mj-lt"/>
                <a:ea typeface="+mj-ea"/>
                <a:cs typeface="+mj-cs"/>
              </a:rPr>
              <a:t>Fall 2016</a:t>
            </a:r>
          </a:p>
        </p:txBody>
      </p:sp>
      <p:sp>
        <p:nvSpPr>
          <p:cNvPr id="45" name="Text Placeholder 44"/>
          <p:cNvSpPr>
            <a:spLocks noGrp="1"/>
          </p:cNvSpPr>
          <p:nvPr>
            <p:ph type="body" sz="quarter" idx="12" hasCustomPrompt="1"/>
          </p:nvPr>
        </p:nvSpPr>
        <p:spPr>
          <a:xfrm>
            <a:off x="2041118" y="2069896"/>
            <a:ext cx="5463344" cy="1183318"/>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kumimoji="0" lang="en-US" sz="2800" b="1" i="0" u="none" strike="noStrike" kern="1200" cap="small" spc="0" normalizeH="0" baseline="0" noProof="0">
                <a:ln>
                  <a:noFill/>
                </a:ln>
                <a:solidFill>
                  <a:schemeClr val="tx2"/>
                </a:solidFill>
                <a:effectLst/>
                <a:uLnTx/>
                <a:uFillTx/>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small" spc="0" normalizeH="0" baseline="0" noProof="0" dirty="0">
                <a:ln>
                  <a:noFill/>
                </a:ln>
                <a:solidFill>
                  <a:schemeClr val="tx2"/>
                </a:solidFill>
                <a:effectLst/>
                <a:uLnTx/>
                <a:uFillTx/>
                <a:latin typeface="+mj-lt"/>
                <a:ea typeface="+mj-ea"/>
                <a:cs typeface="+mj-cs"/>
              </a:rPr>
              <a:t>Topic: </a:t>
            </a:r>
            <a:r>
              <a:rPr lang="en-US" sz="2400" b="1" cap="small" dirty="0">
                <a:solidFill>
                  <a:schemeClr val="tx2"/>
                </a:solidFill>
                <a:latin typeface="+mj-lt"/>
                <a:ea typeface="+mj-ea"/>
                <a:cs typeface="+mj-cs"/>
              </a:rPr>
              <a:t>Chapter: Date:</a:t>
            </a:r>
            <a:endParaRPr kumimoji="0" lang="en-US" sz="2400" b="1" i="0" u="none" strike="noStrike" kern="1200" cap="small" spc="0" normalizeH="0" baseline="0" noProof="0" dirty="0">
              <a:ln>
                <a:noFill/>
              </a:ln>
              <a:solidFill>
                <a:schemeClr val="tx2"/>
              </a:solidFill>
              <a:effectLst/>
              <a:uLnTx/>
              <a:uFillTx/>
              <a:latin typeface="+mj-lt"/>
              <a:ea typeface="+mj-ea"/>
              <a:cs typeface="+mj-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Slide Number Placeholder 8"/>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
        <p:nvSpPr>
          <p:cNvPr id="5" name="Title 4"/>
          <p:cNvSpPr>
            <a:spLocks noGrp="1"/>
          </p:cNvSpPr>
          <p:nvPr>
            <p:ph type="title"/>
          </p:nvPr>
        </p:nvSpPr>
        <p:spPr>
          <a:xfrm>
            <a:off x="457200" y="3200400"/>
            <a:ext cx="7467600" cy="1143000"/>
          </a:xfrm>
        </p:spPr>
        <p:txBody>
          <a:bodyPr/>
          <a:lstStyle/>
          <a:p>
            <a:r>
              <a:rPr lang="en-US"/>
              <a:t>Click to edit Master title style</a:t>
            </a:r>
          </a:p>
        </p:txBody>
      </p:sp>
    </p:spTree>
    <p:extLst>
      <p:ext uri="{BB962C8B-B14F-4D97-AF65-F5344CB8AC3E}">
        <p14:creationId xmlns:p14="http://schemas.microsoft.com/office/powerpoint/2010/main" val="4075462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7" name="Slide Number Placeholder 6"/>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82" r:id="rId3"/>
    <p:sldLayoutId id="2147483678" r:id="rId4"/>
    <p:sldLayoutId id="2147483679" r:id="rId5"/>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lnSpc>
          <a:spcPct val="150000"/>
        </a:lnSpc>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lnSpc>
          <a:spcPct val="150000"/>
        </a:lnSpc>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lnSpc>
          <a:spcPct val="150000"/>
        </a:lnSpc>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lnSpc>
          <a:spcPct val="150000"/>
        </a:lnSpc>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lnSpc>
          <a:spcPct val="150000"/>
        </a:lnSpc>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2041118" y="2069896"/>
            <a:ext cx="6417082" cy="3721304"/>
          </a:xfrm>
        </p:spPr>
        <p:txBody>
          <a:bodyPr>
            <a:normAutofit fontScale="92500" lnSpcReduction="10000"/>
          </a:bodyPr>
          <a:lstStyle/>
          <a:p>
            <a:pPr lvl="0" algn="ctr">
              <a:lnSpc>
                <a:spcPct val="150000"/>
              </a:lnSpc>
            </a:pPr>
            <a:r>
              <a:rPr lang="en-US" cap="none" dirty="0" smtClean="0"/>
              <a:t>Regression</a:t>
            </a:r>
            <a:r>
              <a:rPr lang="zh-CN" altLang="en-US" cap="none" dirty="0" smtClean="0"/>
              <a:t> </a:t>
            </a:r>
            <a:r>
              <a:rPr lang="en-US" altLang="zh-CN" cap="none" dirty="0" smtClean="0"/>
              <a:t>Model</a:t>
            </a:r>
            <a:r>
              <a:rPr lang="zh-CN" altLang="en-US" cap="none" dirty="0" smtClean="0"/>
              <a:t> </a:t>
            </a:r>
            <a:r>
              <a:rPr lang="en-US" altLang="zh-CN" cap="none" dirty="0" smtClean="0"/>
              <a:t>for</a:t>
            </a:r>
            <a:r>
              <a:rPr lang="zh-CN" altLang="en-US" cap="none" dirty="0" smtClean="0"/>
              <a:t> </a:t>
            </a:r>
            <a:r>
              <a:rPr lang="en-US" altLang="zh-CN" cap="none" dirty="0" smtClean="0"/>
              <a:t>Predicting</a:t>
            </a:r>
            <a:r>
              <a:rPr lang="zh-CN" altLang="en-US" cap="none" dirty="0" smtClean="0"/>
              <a:t> </a:t>
            </a:r>
            <a:r>
              <a:rPr lang="en-US" altLang="zh-CN" cap="none" dirty="0" smtClean="0"/>
              <a:t>Movie</a:t>
            </a:r>
            <a:r>
              <a:rPr lang="zh-CN" altLang="en-US" cap="none" dirty="0" smtClean="0"/>
              <a:t> </a:t>
            </a:r>
            <a:r>
              <a:rPr lang="en-US" altLang="zh-CN" cap="none" dirty="0" smtClean="0"/>
              <a:t>Box</a:t>
            </a:r>
            <a:r>
              <a:rPr lang="zh-CN" altLang="en-US" cap="none" dirty="0" smtClean="0"/>
              <a:t> </a:t>
            </a:r>
            <a:r>
              <a:rPr lang="en-US" altLang="zh-CN" cap="none" dirty="0" smtClean="0"/>
              <a:t>Office</a:t>
            </a:r>
            <a:r>
              <a:rPr lang="zh-CN" altLang="en-US" cap="none" dirty="0" smtClean="0"/>
              <a:t> </a:t>
            </a:r>
            <a:r>
              <a:rPr lang="en-US" altLang="zh-CN" cap="none" dirty="0" smtClean="0"/>
              <a:t>Gross</a:t>
            </a:r>
            <a:r>
              <a:rPr lang="zh-CN" altLang="en-US" cap="none" dirty="0" smtClean="0"/>
              <a:t> </a:t>
            </a:r>
            <a:endParaRPr lang="en-US" altLang="zh-CN" cap="none" dirty="0" smtClean="0"/>
          </a:p>
          <a:p>
            <a:pPr lvl="0" algn="ctr">
              <a:lnSpc>
                <a:spcPct val="150000"/>
              </a:lnSpc>
            </a:pPr>
            <a:endParaRPr lang="en-US" cap="none" dirty="0" smtClean="0"/>
          </a:p>
          <a:p>
            <a:pPr lvl="0" algn="ctr">
              <a:lnSpc>
                <a:spcPct val="150000"/>
              </a:lnSpc>
            </a:pPr>
            <a:r>
              <a:rPr lang="en-US" cap="none" dirty="0" smtClean="0"/>
              <a:t>By</a:t>
            </a:r>
            <a:endParaRPr lang="en-US" cap="none" dirty="0"/>
          </a:p>
          <a:p>
            <a:pPr lvl="0" algn="ctr">
              <a:lnSpc>
                <a:spcPct val="150000"/>
              </a:lnSpc>
            </a:pPr>
            <a:r>
              <a:rPr lang="en-US" sz="2400" cap="none" dirty="0" smtClean="0"/>
              <a:t>Ying</a:t>
            </a:r>
            <a:r>
              <a:rPr lang="zh-CN" altLang="en-US" sz="2400" cap="none" dirty="0" smtClean="0"/>
              <a:t> </a:t>
            </a:r>
            <a:r>
              <a:rPr lang="en-US" altLang="zh-CN" sz="2400" cap="none" dirty="0" smtClean="0"/>
              <a:t>Wu</a:t>
            </a:r>
          </a:p>
          <a:p>
            <a:pPr lvl="0" algn="ctr">
              <a:lnSpc>
                <a:spcPct val="150000"/>
              </a:lnSpc>
            </a:pPr>
            <a:r>
              <a:rPr lang="en-US" altLang="zh-CN" sz="2400" cap="none" dirty="0" err="1" smtClean="0"/>
              <a:t>Yingjuan</a:t>
            </a:r>
            <a:r>
              <a:rPr lang="zh-CN" altLang="en-US" sz="2400" cap="none" dirty="0" smtClean="0"/>
              <a:t> </a:t>
            </a:r>
            <a:r>
              <a:rPr lang="en-US" altLang="zh-CN" sz="2400" cap="none" dirty="0" smtClean="0"/>
              <a:t>Wu</a:t>
            </a:r>
          </a:p>
          <a:p>
            <a:pPr lvl="0" algn="ctr">
              <a:lnSpc>
                <a:spcPct val="150000"/>
              </a:lnSpc>
            </a:pPr>
            <a:r>
              <a:rPr lang="en-US" altLang="zh-CN" sz="2400" cap="none" dirty="0" err="1" smtClean="0"/>
              <a:t>Sahand</a:t>
            </a:r>
            <a:r>
              <a:rPr lang="zh-CN" altLang="zh-CN" sz="2400" cap="none" dirty="0" smtClean="0"/>
              <a:t> </a:t>
            </a:r>
            <a:r>
              <a:rPr lang="en-US" altLang="zh-CN" sz="2400" cap="none" dirty="0" err="1" smtClean="0"/>
              <a:t>Zeinali</a:t>
            </a:r>
            <a:endParaRPr lang="en-US" sz="2400" cap="none" dirty="0"/>
          </a:p>
        </p:txBody>
      </p:sp>
    </p:spTree>
    <p:extLst>
      <p:ext uri="{BB962C8B-B14F-4D97-AF65-F5344CB8AC3E}">
        <p14:creationId xmlns:p14="http://schemas.microsoft.com/office/powerpoint/2010/main" val="151244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Selection Results</a:t>
            </a: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2039084724"/>
              </p:ext>
            </p:extLst>
          </p:nvPr>
        </p:nvGraphicFramePr>
        <p:xfrm>
          <a:off x="457200" y="1600200"/>
          <a:ext cx="7467600" cy="4211320"/>
        </p:xfrm>
        <a:graphic>
          <a:graphicData uri="http://schemas.openxmlformats.org/drawingml/2006/table">
            <a:tbl>
              <a:tblPr firstRow="1" bandRow="1">
                <a:tableStyleId>{5C22544A-7EE6-4342-B048-85BDC9FD1C3A}</a:tableStyleId>
              </a:tblPr>
              <a:tblGrid>
                <a:gridCol w="2489200">
                  <a:extLst>
                    <a:ext uri="{9D8B030D-6E8A-4147-A177-3AD203B41FA5}">
                      <a16:colId xmlns="" xmlns:a16="http://schemas.microsoft.com/office/drawing/2014/main" val="3030602544"/>
                    </a:ext>
                  </a:extLst>
                </a:gridCol>
                <a:gridCol w="2489200">
                  <a:extLst>
                    <a:ext uri="{9D8B030D-6E8A-4147-A177-3AD203B41FA5}">
                      <a16:colId xmlns="" xmlns:a16="http://schemas.microsoft.com/office/drawing/2014/main" val="2590406836"/>
                    </a:ext>
                  </a:extLst>
                </a:gridCol>
                <a:gridCol w="2489200">
                  <a:extLst>
                    <a:ext uri="{9D8B030D-6E8A-4147-A177-3AD203B41FA5}">
                      <a16:colId xmlns="" xmlns:a16="http://schemas.microsoft.com/office/drawing/2014/main" val="2422119549"/>
                    </a:ext>
                  </a:extLst>
                </a:gridCol>
              </a:tblGrid>
              <a:tr h="370840">
                <a:tc>
                  <a:txBody>
                    <a:bodyPr/>
                    <a:lstStyle/>
                    <a:p>
                      <a:r>
                        <a:rPr lang="en-US" dirty="0">
                          <a:latin typeface="Calibri" charset="0"/>
                          <a:ea typeface="Calibri" charset="0"/>
                          <a:cs typeface="Calibri" charset="0"/>
                        </a:rPr>
                        <a:t>Model</a:t>
                      </a:r>
                    </a:p>
                  </a:txBody>
                  <a:tcPr/>
                </a:tc>
                <a:tc>
                  <a:txBody>
                    <a:bodyPr/>
                    <a:lstStyle/>
                    <a:p>
                      <a:r>
                        <a:rPr lang="en-US" dirty="0">
                          <a:latin typeface="Calibri" charset="0"/>
                          <a:ea typeface="Calibri" charset="0"/>
                          <a:cs typeface="Calibri" charset="0"/>
                        </a:rPr>
                        <a:t>Parameters</a:t>
                      </a:r>
                    </a:p>
                  </a:txBody>
                  <a:tcPr/>
                </a:tc>
                <a:tc>
                  <a:txBody>
                    <a:bodyPr/>
                    <a:lstStyle/>
                    <a:p>
                      <a:r>
                        <a:rPr lang="en-US" dirty="0">
                          <a:latin typeface="Calibri" charset="0"/>
                          <a:ea typeface="Calibri" charset="0"/>
                          <a:cs typeface="Calibri" charset="0"/>
                        </a:rPr>
                        <a:t>Performance</a:t>
                      </a:r>
                    </a:p>
                  </a:txBody>
                  <a:tcPr/>
                </a:tc>
                <a:extLst>
                  <a:ext uri="{0D108BD9-81ED-4DB2-BD59-A6C34878D82A}">
                    <a16:rowId xmlns="" xmlns:a16="http://schemas.microsoft.com/office/drawing/2014/main" val="87940141"/>
                  </a:ext>
                </a:extLst>
              </a:tr>
              <a:tr h="370840">
                <a:tc>
                  <a:txBody>
                    <a:bodyPr/>
                    <a:lstStyle/>
                    <a:p>
                      <a:r>
                        <a:rPr lang="en-US" dirty="0">
                          <a:latin typeface="Calibri" charset="0"/>
                          <a:ea typeface="Calibri" charset="0"/>
                          <a:cs typeface="Calibri" charset="0"/>
                        </a:rPr>
                        <a:t>Baseline</a:t>
                      </a:r>
                    </a:p>
                  </a:txBody>
                  <a:tcPr/>
                </a:tc>
                <a:tc>
                  <a:txBody>
                    <a:bodyPr/>
                    <a:lstStyle/>
                    <a:p>
                      <a:r>
                        <a:rPr lang="en-US" dirty="0" smtClean="0">
                          <a:latin typeface="Calibri" charset="0"/>
                          <a:ea typeface="Calibri" charset="0"/>
                          <a:cs typeface="Calibri" charset="0"/>
                        </a:rPr>
                        <a:t>Mean</a:t>
                      </a:r>
                      <a:r>
                        <a:rPr lang="zh-CN" altLang="en-US" dirty="0" smtClean="0">
                          <a:latin typeface="Calibri" charset="0"/>
                          <a:ea typeface="Calibri" charset="0"/>
                          <a:cs typeface="Calibri" charset="0"/>
                        </a:rPr>
                        <a:t> </a:t>
                      </a:r>
                      <a:r>
                        <a:rPr lang="en-US" altLang="zh-CN" dirty="0" smtClean="0">
                          <a:latin typeface="Calibri" charset="0"/>
                          <a:ea typeface="Calibri" charset="0"/>
                          <a:cs typeface="Calibri" charset="0"/>
                        </a:rPr>
                        <a:t>of</a:t>
                      </a:r>
                      <a:r>
                        <a:rPr lang="zh-CN" altLang="en-US" dirty="0" smtClean="0">
                          <a:latin typeface="Calibri" charset="0"/>
                          <a:ea typeface="Calibri" charset="0"/>
                          <a:cs typeface="Calibri" charset="0"/>
                        </a:rPr>
                        <a:t> </a:t>
                      </a:r>
                      <a:r>
                        <a:rPr lang="en-US" altLang="zh-CN" dirty="0" smtClean="0">
                          <a:latin typeface="Calibri" charset="0"/>
                          <a:ea typeface="Calibri" charset="0"/>
                          <a:cs typeface="Calibri" charset="0"/>
                        </a:rPr>
                        <a:t>target</a:t>
                      </a:r>
                      <a:endParaRPr lang="en-US" dirty="0">
                        <a:latin typeface="Calibri" charset="0"/>
                        <a:ea typeface="Calibri" charset="0"/>
                        <a:cs typeface="Calibri" charset="0"/>
                      </a:endParaRPr>
                    </a:p>
                  </a:txBody>
                  <a:tcPr/>
                </a:tc>
                <a:tc>
                  <a:txBody>
                    <a:bodyPr/>
                    <a:lstStyle/>
                    <a:p>
                      <a:r>
                        <a:rPr lang="en-US" dirty="0" smtClean="0">
                          <a:latin typeface="Calibri" charset="0"/>
                          <a:ea typeface="Calibri" charset="0"/>
                          <a:cs typeface="Calibri" charset="0"/>
                        </a:rPr>
                        <a:t>MSE</a:t>
                      </a:r>
                      <a:r>
                        <a:rPr lang="zh-CN" altLang="en-US" dirty="0" smtClean="0">
                          <a:latin typeface="Calibri" charset="0"/>
                          <a:ea typeface="Calibri" charset="0"/>
                          <a:cs typeface="Calibri" charset="0"/>
                        </a:rPr>
                        <a:t>=</a:t>
                      </a:r>
                      <a:r>
                        <a:rPr lang="en-US" altLang="zh-CN" dirty="0" smtClean="0">
                          <a:latin typeface="Calibri" charset="0"/>
                          <a:ea typeface="Calibri" charset="0"/>
                          <a:cs typeface="Calibri" charset="0"/>
                        </a:rPr>
                        <a:t>4.127e+15,</a:t>
                      </a:r>
                      <a:r>
                        <a:rPr lang="zh-CN" altLang="en-US" dirty="0" smtClean="0">
                          <a:latin typeface="Calibri" charset="0"/>
                          <a:ea typeface="Calibri" charset="0"/>
                          <a:cs typeface="Calibri" charset="0"/>
                        </a:rPr>
                        <a:t> </a:t>
                      </a:r>
                      <a:r>
                        <a:rPr lang="en-US" altLang="zh-CN" dirty="0" smtClean="0">
                          <a:latin typeface="Calibri" charset="0"/>
                          <a:ea typeface="Calibri" charset="0"/>
                          <a:cs typeface="Calibri" charset="0"/>
                        </a:rPr>
                        <a:t>R^2=-1.523</a:t>
                      </a:r>
                      <a:endParaRPr lang="en-US" dirty="0">
                        <a:solidFill>
                          <a:schemeClr val="tx1"/>
                        </a:solidFill>
                        <a:latin typeface="Calibri" charset="0"/>
                        <a:ea typeface="Calibri" charset="0"/>
                        <a:cs typeface="Calibri" charset="0"/>
                      </a:endParaRPr>
                    </a:p>
                  </a:txBody>
                  <a:tcPr/>
                </a:tc>
                <a:extLst>
                  <a:ext uri="{0D108BD9-81ED-4DB2-BD59-A6C34878D82A}">
                    <a16:rowId xmlns="" xmlns:a16="http://schemas.microsoft.com/office/drawing/2014/main" val="2082379726"/>
                  </a:ext>
                </a:extLst>
              </a:tr>
              <a:tr h="370840">
                <a:tc>
                  <a:txBody>
                    <a:bodyPr/>
                    <a:lstStyle/>
                    <a:p>
                      <a:r>
                        <a:rPr lang="en-US" dirty="0" smtClean="0">
                          <a:latin typeface="Calibri" charset="0"/>
                          <a:ea typeface="Calibri" charset="0"/>
                          <a:cs typeface="Calibri" charset="0"/>
                        </a:rPr>
                        <a:t>Ordinary</a:t>
                      </a:r>
                      <a:r>
                        <a:rPr lang="zh-CN" altLang="en-US" dirty="0" smtClean="0">
                          <a:latin typeface="Calibri" charset="0"/>
                          <a:ea typeface="Calibri" charset="0"/>
                          <a:cs typeface="Calibri" charset="0"/>
                        </a:rPr>
                        <a:t> </a:t>
                      </a:r>
                      <a:r>
                        <a:rPr lang="en-US" altLang="zh-CN" dirty="0" smtClean="0">
                          <a:latin typeface="Calibri" charset="0"/>
                          <a:ea typeface="Calibri" charset="0"/>
                          <a:cs typeface="Calibri" charset="0"/>
                        </a:rPr>
                        <a:t>Least</a:t>
                      </a:r>
                      <a:r>
                        <a:rPr lang="zh-CN" altLang="en-US" dirty="0" smtClean="0">
                          <a:latin typeface="Calibri" charset="0"/>
                          <a:ea typeface="Calibri" charset="0"/>
                          <a:cs typeface="Calibri" charset="0"/>
                        </a:rPr>
                        <a:t> </a:t>
                      </a:r>
                      <a:r>
                        <a:rPr lang="en-US" altLang="zh-CN" dirty="0" smtClean="0">
                          <a:latin typeface="Calibri" charset="0"/>
                          <a:ea typeface="Calibri" charset="0"/>
                          <a:cs typeface="Calibri" charset="0"/>
                        </a:rPr>
                        <a:t>Squares</a:t>
                      </a:r>
                      <a:endParaRPr lang="en-US" dirty="0">
                        <a:latin typeface="Calibri" charset="0"/>
                        <a:ea typeface="Calibri" charset="0"/>
                        <a:cs typeface="Calibri" charset="0"/>
                      </a:endParaRPr>
                    </a:p>
                  </a:txBody>
                  <a:tcPr/>
                </a:tc>
                <a:tc>
                  <a:txBody>
                    <a:bodyPr/>
                    <a:lstStyle/>
                    <a:p>
                      <a:r>
                        <a:rPr lang="en-US" dirty="0" smtClean="0">
                          <a:latin typeface="Calibri" charset="0"/>
                          <a:ea typeface="Calibri" charset="0"/>
                          <a:cs typeface="Calibri" charset="0"/>
                        </a:rPr>
                        <a:t>Default</a:t>
                      </a:r>
                      <a:endParaRPr lang="en-US" dirty="0">
                        <a:latin typeface="Calibri" charset="0"/>
                        <a:ea typeface="Calibri" charset="0"/>
                        <a:cs typeface="Calibri" charset="0"/>
                      </a:endParaRPr>
                    </a:p>
                  </a:txBody>
                  <a:tcPr/>
                </a:tc>
                <a:tc>
                  <a:txBody>
                    <a:bodyPr/>
                    <a:lstStyle/>
                    <a:p>
                      <a:r>
                        <a:rPr lang="en-US" dirty="0" smtClean="0">
                          <a:latin typeface="Calibri" charset="0"/>
                          <a:ea typeface="Calibri" charset="0"/>
                          <a:cs typeface="Calibri" charset="0"/>
                        </a:rPr>
                        <a:t>MSE</a:t>
                      </a:r>
                      <a:r>
                        <a:rPr lang="en-US" altLang="zh-CN" dirty="0" smtClean="0">
                          <a:latin typeface="Calibri" charset="0"/>
                          <a:ea typeface="Calibri" charset="0"/>
                          <a:cs typeface="Calibri" charset="0"/>
                        </a:rPr>
                        <a:t>=2.073e+40,</a:t>
                      </a:r>
                      <a:r>
                        <a:rPr lang="zh-CN" altLang="en-US" dirty="0" smtClean="0">
                          <a:latin typeface="Calibri" charset="0"/>
                          <a:ea typeface="Calibri" charset="0"/>
                          <a:cs typeface="Calibri" charset="0"/>
                        </a:rPr>
                        <a:t> </a:t>
                      </a:r>
                      <a:r>
                        <a:rPr lang="en-US" altLang="zh-CN" dirty="0" smtClean="0">
                          <a:latin typeface="Calibri" charset="0"/>
                          <a:ea typeface="Calibri" charset="0"/>
                          <a:cs typeface="Calibri" charset="0"/>
                        </a:rPr>
                        <a:t>R^2=0.472</a:t>
                      </a:r>
                      <a:endParaRPr lang="en-US" dirty="0">
                        <a:latin typeface="Calibri" charset="0"/>
                        <a:ea typeface="Calibri" charset="0"/>
                        <a:cs typeface="Calibri" charset="0"/>
                      </a:endParaRPr>
                    </a:p>
                  </a:txBody>
                  <a:tcPr/>
                </a:tc>
                <a:extLst>
                  <a:ext uri="{0D108BD9-81ED-4DB2-BD59-A6C34878D82A}">
                    <a16:rowId xmlns="" xmlns:a16="http://schemas.microsoft.com/office/drawing/2014/main" val="2507870546"/>
                  </a:ext>
                </a:extLst>
              </a:tr>
              <a:tr h="370840">
                <a:tc>
                  <a:txBody>
                    <a:bodyPr/>
                    <a:lstStyle/>
                    <a:p>
                      <a:endParaRPr lang="en-US" dirty="0">
                        <a:latin typeface="Calibri" charset="0"/>
                        <a:ea typeface="Calibri" charset="0"/>
                        <a:cs typeface="Calibri" charset="0"/>
                      </a:endParaRPr>
                    </a:p>
                  </a:txBody>
                  <a:tcPr/>
                </a:tc>
                <a:tc>
                  <a:txBody>
                    <a:bodyPr/>
                    <a:lstStyle/>
                    <a:p>
                      <a:r>
                        <a:rPr lang="en-US" dirty="0" err="1" smtClean="0">
                          <a:latin typeface="Calibri" charset="0"/>
                          <a:ea typeface="Calibri" charset="0"/>
                          <a:cs typeface="Calibri" charset="0"/>
                        </a:rPr>
                        <a:t>Fit</a:t>
                      </a:r>
                      <a:r>
                        <a:rPr lang="en-US" altLang="zh-CN" dirty="0" err="1" smtClean="0">
                          <a:latin typeface="Calibri" charset="0"/>
                          <a:ea typeface="Calibri" charset="0"/>
                          <a:cs typeface="Calibri" charset="0"/>
                        </a:rPr>
                        <a:t>_intercept</a:t>
                      </a:r>
                      <a:r>
                        <a:rPr lang="zh-CN" altLang="zh-CN" dirty="0" smtClean="0">
                          <a:latin typeface="Calibri" charset="0"/>
                          <a:ea typeface="Calibri" charset="0"/>
                          <a:cs typeface="Calibri" charset="0"/>
                        </a:rPr>
                        <a:t>=</a:t>
                      </a:r>
                      <a:r>
                        <a:rPr lang="en-US" altLang="zh-CN" dirty="0" smtClean="0">
                          <a:latin typeface="Calibri" charset="0"/>
                          <a:ea typeface="Calibri" charset="0"/>
                          <a:cs typeface="Calibri" charset="0"/>
                        </a:rPr>
                        <a:t>False</a:t>
                      </a:r>
                      <a:endParaRPr lang="en-US" dirty="0">
                        <a:latin typeface="Calibri" charset="0"/>
                        <a:ea typeface="Calibri" charset="0"/>
                        <a:cs typeface="Calibri" charset="0"/>
                      </a:endParaRPr>
                    </a:p>
                  </a:txBody>
                  <a:tcPr/>
                </a:tc>
                <a:tc>
                  <a:txBody>
                    <a:bodyPr/>
                    <a:lstStyle/>
                    <a:p>
                      <a:r>
                        <a:rPr lang="en-US" dirty="0" smtClean="0">
                          <a:latin typeface="Calibri" charset="0"/>
                          <a:ea typeface="Calibri" charset="0"/>
                          <a:cs typeface="Calibri" charset="0"/>
                        </a:rPr>
                        <a:t>MSE</a:t>
                      </a:r>
                      <a:r>
                        <a:rPr lang="zh-CN" altLang="zh-CN" dirty="0" smtClean="0">
                          <a:latin typeface="Calibri" charset="0"/>
                          <a:ea typeface="Calibri" charset="0"/>
                          <a:cs typeface="Calibri" charset="0"/>
                        </a:rPr>
                        <a:t>=</a:t>
                      </a:r>
                      <a:r>
                        <a:rPr lang="en-US" altLang="zh-CN" dirty="0" smtClean="0">
                          <a:latin typeface="Calibri" charset="0"/>
                          <a:ea typeface="Calibri" charset="0"/>
                          <a:cs typeface="Calibri" charset="0"/>
                        </a:rPr>
                        <a:t>5.662e+37</a:t>
                      </a:r>
                    </a:p>
                    <a:p>
                      <a:r>
                        <a:rPr lang="en-US" dirty="0" smtClean="0">
                          <a:latin typeface="Calibri" charset="0"/>
                          <a:ea typeface="Calibri" charset="0"/>
                          <a:cs typeface="Calibri" charset="0"/>
                        </a:rPr>
                        <a:t>R</a:t>
                      </a:r>
                      <a:r>
                        <a:rPr lang="en-US" altLang="zh-CN" dirty="0" smtClean="0">
                          <a:latin typeface="Calibri" charset="0"/>
                          <a:ea typeface="Calibri" charset="0"/>
                          <a:cs typeface="Calibri" charset="0"/>
                        </a:rPr>
                        <a:t>^2=-0.075</a:t>
                      </a:r>
                      <a:endParaRPr lang="en-US" dirty="0">
                        <a:latin typeface="Calibri" charset="0"/>
                        <a:ea typeface="Calibri" charset="0"/>
                        <a:cs typeface="Calibri" charset="0"/>
                      </a:endParaRPr>
                    </a:p>
                  </a:txBody>
                  <a:tcPr/>
                </a:tc>
                <a:extLst>
                  <a:ext uri="{0D108BD9-81ED-4DB2-BD59-A6C34878D82A}">
                    <a16:rowId xmlns="" xmlns:a16="http://schemas.microsoft.com/office/drawing/2014/main" val="3516908593"/>
                  </a:ext>
                </a:extLst>
              </a:tr>
              <a:tr h="370840">
                <a:tc>
                  <a:txBody>
                    <a:bodyPr/>
                    <a:lstStyle/>
                    <a:p>
                      <a:endParaRPr lang="en-US" dirty="0">
                        <a:latin typeface="Calibri" charset="0"/>
                        <a:ea typeface="Calibri" charset="0"/>
                        <a:cs typeface="Calibri"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latin typeface="Calibri" charset="0"/>
                          <a:ea typeface="Calibri" charset="0"/>
                          <a:cs typeface="Calibri" charset="0"/>
                        </a:rPr>
                        <a:t>N</a:t>
                      </a:r>
                      <a:r>
                        <a:rPr lang="en-US" altLang="zh-CN" dirty="0" err="1" smtClean="0">
                          <a:latin typeface="Calibri" charset="0"/>
                          <a:ea typeface="Calibri" charset="0"/>
                          <a:cs typeface="Calibri" charset="0"/>
                        </a:rPr>
                        <a:t>_jobs</a:t>
                      </a:r>
                      <a:r>
                        <a:rPr lang="en-US" altLang="zh-CN" dirty="0" smtClean="0">
                          <a:latin typeface="Calibri" charset="0"/>
                          <a:ea typeface="Calibri" charset="0"/>
                          <a:cs typeface="Calibri" charset="0"/>
                        </a:rPr>
                        <a:t>=-1</a:t>
                      </a:r>
                      <a:endParaRPr lang="en-US" dirty="0">
                        <a:latin typeface="Calibri" charset="0"/>
                        <a:ea typeface="Calibri" charset="0"/>
                        <a:cs typeface="Calibri" charset="0"/>
                      </a:endParaRPr>
                    </a:p>
                  </a:txBody>
                  <a:tcPr/>
                </a:tc>
                <a:tc>
                  <a:txBody>
                    <a:bodyPr/>
                    <a:lstStyle/>
                    <a:p>
                      <a:r>
                        <a:rPr lang="en-US" altLang="zh-CN" dirty="0" smtClean="0">
                          <a:latin typeface="Calibri" charset="0"/>
                          <a:ea typeface="Calibri" charset="0"/>
                          <a:cs typeface="Calibri" charset="0"/>
                        </a:rPr>
                        <a:t>MSE=2.261e+40</a:t>
                      </a:r>
                    </a:p>
                    <a:p>
                      <a:r>
                        <a:rPr lang="en-US" dirty="0" smtClean="0">
                          <a:latin typeface="Calibri" charset="0"/>
                          <a:ea typeface="Calibri" charset="0"/>
                          <a:cs typeface="Calibri" charset="0"/>
                        </a:rPr>
                        <a:t>R</a:t>
                      </a:r>
                      <a:r>
                        <a:rPr lang="en-US" altLang="zh-CN" dirty="0" smtClean="0">
                          <a:latin typeface="Calibri" charset="0"/>
                          <a:ea typeface="Calibri" charset="0"/>
                          <a:cs typeface="Calibri" charset="0"/>
                        </a:rPr>
                        <a:t>^2=0.472</a:t>
                      </a:r>
                      <a:endParaRPr lang="en-US" dirty="0">
                        <a:latin typeface="Calibri" charset="0"/>
                        <a:ea typeface="Calibri" charset="0"/>
                        <a:cs typeface="Calibri" charset="0"/>
                      </a:endParaRPr>
                    </a:p>
                  </a:txBody>
                  <a:tcPr/>
                </a:tc>
                <a:extLst>
                  <a:ext uri="{0D108BD9-81ED-4DB2-BD59-A6C34878D82A}">
                    <a16:rowId xmlns="" xmlns:a16="http://schemas.microsoft.com/office/drawing/2014/main" val="2199381540"/>
                  </a:ext>
                </a:extLst>
              </a:tr>
              <a:tr h="370840">
                <a:tc>
                  <a:txBody>
                    <a:bodyPr/>
                    <a:lstStyle/>
                    <a:p>
                      <a:endParaRPr lang="en-US">
                        <a:latin typeface="Calibri" charset="0"/>
                        <a:ea typeface="Calibri" charset="0"/>
                        <a:cs typeface="Calibri" charset="0"/>
                      </a:endParaRPr>
                    </a:p>
                  </a:txBody>
                  <a:tcPr/>
                </a:tc>
                <a:tc>
                  <a:txBody>
                    <a:bodyPr/>
                    <a:lstStyle/>
                    <a:p>
                      <a:r>
                        <a:rPr lang="en-US" dirty="0" smtClean="0">
                          <a:latin typeface="Calibri" charset="0"/>
                          <a:ea typeface="Calibri" charset="0"/>
                          <a:cs typeface="Calibri" charset="0"/>
                        </a:rPr>
                        <a:t>Normalize</a:t>
                      </a:r>
                      <a:r>
                        <a:rPr lang="en-US" altLang="zh-CN" dirty="0" smtClean="0">
                          <a:latin typeface="Calibri" charset="0"/>
                          <a:ea typeface="Calibri" charset="0"/>
                          <a:cs typeface="Calibri" charset="0"/>
                        </a:rPr>
                        <a:t>=True</a:t>
                      </a:r>
                      <a:endParaRPr lang="en-US" dirty="0">
                        <a:latin typeface="Calibri" charset="0"/>
                        <a:ea typeface="Calibri" charset="0"/>
                        <a:cs typeface="Calibri" charset="0"/>
                      </a:endParaRPr>
                    </a:p>
                  </a:txBody>
                  <a:tcPr/>
                </a:tc>
                <a:tc>
                  <a:txBody>
                    <a:bodyPr/>
                    <a:lstStyle/>
                    <a:p>
                      <a:r>
                        <a:rPr lang="en-US" altLang="zh-CN" dirty="0" smtClean="0">
                          <a:latin typeface="Calibri" charset="0"/>
                          <a:ea typeface="Calibri" charset="0"/>
                          <a:cs typeface="Calibri" charset="0"/>
                        </a:rPr>
                        <a:t>MSE=1.853e+73</a:t>
                      </a:r>
                    </a:p>
                    <a:p>
                      <a:r>
                        <a:rPr lang="en-US" altLang="zh-CN" dirty="0" smtClean="0">
                          <a:latin typeface="Calibri" charset="0"/>
                          <a:ea typeface="Calibri" charset="0"/>
                          <a:cs typeface="Calibri" charset="0"/>
                        </a:rPr>
                        <a:t>R^2=0.471</a:t>
                      </a:r>
                      <a:endParaRPr lang="en-US" altLang="zh-CN" dirty="0">
                        <a:latin typeface="Calibri" charset="0"/>
                        <a:ea typeface="Calibri" charset="0"/>
                        <a:cs typeface="Calibri" charset="0"/>
                      </a:endParaRPr>
                    </a:p>
                  </a:txBody>
                  <a:tcPr/>
                </a:tc>
                <a:extLst>
                  <a:ext uri="{0D108BD9-81ED-4DB2-BD59-A6C34878D82A}">
                    <a16:rowId xmlns="" xmlns:a16="http://schemas.microsoft.com/office/drawing/2014/main" val="1016044518"/>
                  </a:ext>
                </a:extLst>
              </a:tr>
              <a:tr h="370840">
                <a:tc>
                  <a:txBody>
                    <a:bodyPr/>
                    <a:lstStyle/>
                    <a:p>
                      <a:endParaRPr lang="en-US">
                        <a:latin typeface="Calibri" charset="0"/>
                        <a:ea typeface="Calibri" charset="0"/>
                        <a:cs typeface="Calibri" charset="0"/>
                      </a:endParaRPr>
                    </a:p>
                  </a:txBody>
                  <a:tcPr/>
                </a:tc>
                <a:tc>
                  <a:txBody>
                    <a:bodyPr/>
                    <a:lstStyle/>
                    <a:p>
                      <a:r>
                        <a:rPr lang="en-US" dirty="0" err="1" smtClean="0">
                          <a:latin typeface="Calibri" charset="0"/>
                          <a:ea typeface="Calibri" charset="0"/>
                          <a:cs typeface="Calibri" charset="0"/>
                        </a:rPr>
                        <a:t>Copy</a:t>
                      </a:r>
                      <a:r>
                        <a:rPr lang="en-US" altLang="zh-CN" dirty="0" err="1" smtClean="0">
                          <a:latin typeface="Calibri" charset="0"/>
                          <a:ea typeface="Calibri" charset="0"/>
                          <a:cs typeface="Calibri" charset="0"/>
                        </a:rPr>
                        <a:t>_X</a:t>
                      </a:r>
                      <a:r>
                        <a:rPr lang="en-US" altLang="zh-CN" dirty="0" smtClean="0">
                          <a:latin typeface="Calibri" charset="0"/>
                          <a:ea typeface="Calibri" charset="0"/>
                          <a:cs typeface="Calibri" charset="0"/>
                        </a:rPr>
                        <a:t>=False</a:t>
                      </a:r>
                      <a:endParaRPr lang="en-US" dirty="0">
                        <a:latin typeface="Calibri" charset="0"/>
                        <a:ea typeface="Calibri" charset="0"/>
                        <a:cs typeface="Calibri" charset="0"/>
                      </a:endParaRPr>
                    </a:p>
                  </a:txBody>
                  <a:tcPr/>
                </a:tc>
                <a:tc>
                  <a:txBody>
                    <a:bodyPr/>
                    <a:lstStyle/>
                    <a:p>
                      <a:r>
                        <a:rPr lang="en-US" altLang="zh-CN" dirty="0" smtClean="0">
                          <a:latin typeface="Calibri" charset="0"/>
                          <a:ea typeface="Calibri" charset="0"/>
                          <a:cs typeface="Calibri" charset="0"/>
                        </a:rPr>
                        <a:t>MSE=1.534e+40</a:t>
                      </a:r>
                    </a:p>
                    <a:p>
                      <a:r>
                        <a:rPr lang="en-US" altLang="zh-CN" dirty="0" smtClean="0">
                          <a:latin typeface="Calibri" charset="0"/>
                          <a:ea typeface="Calibri" charset="0"/>
                          <a:cs typeface="Calibri" charset="0"/>
                        </a:rPr>
                        <a:t>R^2=0.472</a:t>
                      </a:r>
                      <a:endParaRPr lang="en-US" altLang="zh-CN" dirty="0">
                        <a:latin typeface="Calibri" charset="0"/>
                        <a:ea typeface="Calibri" charset="0"/>
                        <a:cs typeface="Calibri" charset="0"/>
                      </a:endParaRPr>
                    </a:p>
                  </a:txBody>
                  <a:tcPr/>
                </a:tc>
                <a:extLst>
                  <a:ext uri="{0D108BD9-81ED-4DB2-BD59-A6C34878D82A}">
                    <a16:rowId xmlns="" xmlns:a16="http://schemas.microsoft.com/office/drawing/2014/main" val="3637674884"/>
                  </a:ext>
                </a:extLst>
              </a:tr>
            </a:tbl>
          </a:graphicData>
        </a:graphic>
      </p:graphicFrame>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10</a:t>
            </a:fld>
            <a:endParaRPr kumimoji="0" lang="en-US"/>
          </a:p>
        </p:txBody>
      </p:sp>
    </p:spTree>
    <p:extLst>
      <p:ext uri="{BB962C8B-B14F-4D97-AF65-F5344CB8AC3E}">
        <p14:creationId xmlns:p14="http://schemas.microsoft.com/office/powerpoint/2010/main" val="19895631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Selection </a:t>
            </a:r>
            <a:r>
              <a:rPr lang="en-US" dirty="0" smtClean="0"/>
              <a:t>Results (</a:t>
            </a:r>
            <a:r>
              <a:rPr lang="en-US" dirty="0"/>
              <a:t>cont.)</a:t>
            </a: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1807326162"/>
              </p:ext>
            </p:extLst>
          </p:nvPr>
        </p:nvGraphicFramePr>
        <p:xfrm>
          <a:off x="457200" y="1600200"/>
          <a:ext cx="7467600" cy="4759960"/>
        </p:xfrm>
        <a:graphic>
          <a:graphicData uri="http://schemas.openxmlformats.org/drawingml/2006/table">
            <a:tbl>
              <a:tblPr firstRow="1" bandRow="1">
                <a:tableStyleId>{5C22544A-7EE6-4342-B048-85BDC9FD1C3A}</a:tableStyleId>
              </a:tblPr>
              <a:tblGrid>
                <a:gridCol w="2489200">
                  <a:extLst>
                    <a:ext uri="{9D8B030D-6E8A-4147-A177-3AD203B41FA5}">
                      <a16:colId xmlns="" xmlns:a16="http://schemas.microsoft.com/office/drawing/2014/main" val="3030602544"/>
                    </a:ext>
                  </a:extLst>
                </a:gridCol>
                <a:gridCol w="2489200">
                  <a:extLst>
                    <a:ext uri="{9D8B030D-6E8A-4147-A177-3AD203B41FA5}">
                      <a16:colId xmlns="" xmlns:a16="http://schemas.microsoft.com/office/drawing/2014/main" val="2590406836"/>
                    </a:ext>
                  </a:extLst>
                </a:gridCol>
                <a:gridCol w="2489200">
                  <a:extLst>
                    <a:ext uri="{9D8B030D-6E8A-4147-A177-3AD203B41FA5}">
                      <a16:colId xmlns="" xmlns:a16="http://schemas.microsoft.com/office/drawing/2014/main" val="2422119549"/>
                    </a:ext>
                  </a:extLst>
                </a:gridCol>
              </a:tblGrid>
              <a:tr h="370840">
                <a:tc>
                  <a:txBody>
                    <a:bodyPr/>
                    <a:lstStyle/>
                    <a:p>
                      <a:r>
                        <a:rPr lang="en-US" dirty="0">
                          <a:latin typeface="Calibri" charset="0"/>
                          <a:ea typeface="Calibri" charset="0"/>
                          <a:cs typeface="Calibri" charset="0"/>
                        </a:rPr>
                        <a:t>Model</a:t>
                      </a:r>
                    </a:p>
                  </a:txBody>
                  <a:tcPr/>
                </a:tc>
                <a:tc>
                  <a:txBody>
                    <a:bodyPr/>
                    <a:lstStyle/>
                    <a:p>
                      <a:r>
                        <a:rPr lang="en-US" dirty="0">
                          <a:latin typeface="Calibri" charset="0"/>
                          <a:ea typeface="Calibri" charset="0"/>
                          <a:cs typeface="Calibri" charset="0"/>
                        </a:rPr>
                        <a:t>Parameters</a:t>
                      </a:r>
                    </a:p>
                  </a:txBody>
                  <a:tcPr/>
                </a:tc>
                <a:tc>
                  <a:txBody>
                    <a:bodyPr/>
                    <a:lstStyle/>
                    <a:p>
                      <a:r>
                        <a:rPr lang="en-US" dirty="0">
                          <a:latin typeface="Calibri" charset="0"/>
                          <a:ea typeface="Calibri" charset="0"/>
                          <a:cs typeface="Calibri" charset="0"/>
                        </a:rPr>
                        <a:t>Performance</a:t>
                      </a:r>
                    </a:p>
                  </a:txBody>
                  <a:tcPr/>
                </a:tc>
                <a:extLst>
                  <a:ext uri="{0D108BD9-81ED-4DB2-BD59-A6C34878D82A}">
                    <a16:rowId xmlns="" xmlns:a16="http://schemas.microsoft.com/office/drawing/2014/main" val="87940141"/>
                  </a:ext>
                </a:extLst>
              </a:tr>
              <a:tr h="370840">
                <a:tc>
                  <a:txBody>
                    <a:bodyPr/>
                    <a:lstStyle/>
                    <a:p>
                      <a:r>
                        <a:rPr lang="en-US" dirty="0" smtClean="0">
                          <a:latin typeface="Calibri" charset="0"/>
                          <a:ea typeface="Calibri" charset="0"/>
                          <a:cs typeface="Calibri" charset="0"/>
                        </a:rPr>
                        <a:t>Ridge</a:t>
                      </a:r>
                      <a:endParaRPr lang="en-US" dirty="0">
                        <a:latin typeface="Calibri" charset="0"/>
                        <a:ea typeface="Calibri" charset="0"/>
                        <a:cs typeface="Calibri" charset="0"/>
                      </a:endParaRPr>
                    </a:p>
                  </a:txBody>
                  <a:tcPr/>
                </a:tc>
                <a:tc>
                  <a:txBody>
                    <a:bodyPr/>
                    <a:lstStyle/>
                    <a:p>
                      <a:r>
                        <a:rPr lang="en-US" dirty="0" smtClean="0">
                          <a:latin typeface="Calibri" charset="0"/>
                          <a:ea typeface="Calibri" charset="0"/>
                          <a:cs typeface="Calibri" charset="0"/>
                        </a:rPr>
                        <a:t>Default</a:t>
                      </a:r>
                      <a:r>
                        <a:rPr lang="zh-CN" altLang="en-US" dirty="0" smtClean="0">
                          <a:latin typeface="Calibri" charset="0"/>
                          <a:ea typeface="Calibri" charset="0"/>
                          <a:cs typeface="Calibri" charset="0"/>
                        </a:rPr>
                        <a:t> </a:t>
                      </a:r>
                      <a:endParaRPr lang="en-US" dirty="0">
                        <a:latin typeface="Calibri" charset="0"/>
                        <a:ea typeface="Calibri" charset="0"/>
                        <a:cs typeface="Calibri" charset="0"/>
                      </a:endParaRPr>
                    </a:p>
                  </a:txBody>
                  <a:tcPr/>
                </a:tc>
                <a:tc>
                  <a:txBody>
                    <a:bodyPr/>
                    <a:lstStyle/>
                    <a:p>
                      <a:r>
                        <a:rPr lang="en-US" dirty="0" smtClean="0">
                          <a:latin typeface="Calibri" charset="0"/>
                          <a:ea typeface="Calibri" charset="0"/>
                          <a:cs typeface="Calibri" charset="0"/>
                        </a:rPr>
                        <a:t>MSE</a:t>
                      </a:r>
                      <a:r>
                        <a:rPr lang="zh-CN" altLang="en-US" dirty="0" smtClean="0">
                          <a:latin typeface="Calibri" charset="0"/>
                          <a:ea typeface="Calibri" charset="0"/>
                          <a:cs typeface="Calibri" charset="0"/>
                        </a:rPr>
                        <a:t>=</a:t>
                      </a:r>
                      <a:r>
                        <a:rPr lang="zh-CN" altLang="zh-CN" dirty="0" smtClean="0">
                          <a:latin typeface="Calibri" charset="0"/>
                          <a:ea typeface="Calibri" charset="0"/>
                          <a:cs typeface="Calibri" charset="0"/>
                        </a:rPr>
                        <a:t>2</a:t>
                      </a:r>
                      <a:r>
                        <a:rPr lang="en-US" altLang="zh-CN" dirty="0" smtClean="0">
                          <a:latin typeface="Calibri" charset="0"/>
                          <a:ea typeface="Calibri" charset="0"/>
                          <a:cs typeface="Calibri" charset="0"/>
                        </a:rPr>
                        <a:t>.466e+15,</a:t>
                      </a:r>
                      <a:r>
                        <a:rPr lang="zh-CN" altLang="en-US" dirty="0" smtClean="0">
                          <a:latin typeface="Calibri" charset="0"/>
                          <a:ea typeface="Calibri" charset="0"/>
                          <a:cs typeface="Calibri" charset="0"/>
                        </a:rPr>
                        <a:t> </a:t>
                      </a:r>
                      <a:r>
                        <a:rPr lang="en-US" altLang="zh-CN" dirty="0" smtClean="0">
                          <a:latin typeface="Calibri" charset="0"/>
                          <a:ea typeface="Calibri" charset="0"/>
                          <a:cs typeface="Calibri" charset="0"/>
                        </a:rPr>
                        <a:t>R^2=0.471</a:t>
                      </a:r>
                      <a:endParaRPr lang="en-US" dirty="0">
                        <a:solidFill>
                          <a:schemeClr val="tx1"/>
                        </a:solidFill>
                        <a:latin typeface="Calibri" charset="0"/>
                        <a:ea typeface="Calibri" charset="0"/>
                        <a:cs typeface="Calibri" charset="0"/>
                      </a:endParaRPr>
                    </a:p>
                  </a:txBody>
                  <a:tcPr/>
                </a:tc>
                <a:extLst>
                  <a:ext uri="{0D108BD9-81ED-4DB2-BD59-A6C34878D82A}">
                    <a16:rowId xmlns="" xmlns:a16="http://schemas.microsoft.com/office/drawing/2014/main" val="2082379726"/>
                  </a:ext>
                </a:extLst>
              </a:tr>
              <a:tr h="370840">
                <a:tc>
                  <a:txBody>
                    <a:bodyPr/>
                    <a:lstStyle/>
                    <a:p>
                      <a:endParaRPr lang="en-US" dirty="0">
                        <a:latin typeface="Calibri" charset="0"/>
                        <a:ea typeface="Calibri" charset="0"/>
                        <a:cs typeface="Calibri" charset="0"/>
                      </a:endParaRPr>
                    </a:p>
                  </a:txBody>
                  <a:tcPr/>
                </a:tc>
                <a:tc>
                  <a:txBody>
                    <a:bodyPr/>
                    <a:lstStyle/>
                    <a:p>
                      <a:r>
                        <a:rPr lang="en-US" dirty="0" smtClean="0">
                          <a:latin typeface="Calibri" charset="0"/>
                          <a:ea typeface="Calibri" charset="0"/>
                          <a:cs typeface="Calibri" charset="0"/>
                        </a:rPr>
                        <a:t>Alpha</a:t>
                      </a:r>
                      <a:r>
                        <a:rPr lang="en-US" altLang="zh-CN" dirty="0" smtClean="0">
                          <a:latin typeface="Calibri" charset="0"/>
                          <a:ea typeface="Calibri" charset="0"/>
                          <a:cs typeface="Calibri" charset="0"/>
                        </a:rPr>
                        <a:t>=0.5</a:t>
                      </a:r>
                      <a:endParaRPr lang="en-US" dirty="0">
                        <a:latin typeface="Calibri" charset="0"/>
                        <a:ea typeface="Calibri" charset="0"/>
                        <a:cs typeface="Calibri" charset="0"/>
                      </a:endParaRPr>
                    </a:p>
                  </a:txBody>
                  <a:tcPr/>
                </a:tc>
                <a:tc>
                  <a:txBody>
                    <a:bodyPr/>
                    <a:lstStyle/>
                    <a:p>
                      <a:r>
                        <a:rPr lang="en-US" dirty="0" smtClean="0">
                          <a:latin typeface="Calibri" charset="0"/>
                          <a:ea typeface="Calibri" charset="0"/>
                          <a:cs typeface="Calibri" charset="0"/>
                        </a:rPr>
                        <a:t>MSE</a:t>
                      </a:r>
                      <a:r>
                        <a:rPr lang="en-US" altLang="zh-CN" dirty="0" smtClean="0">
                          <a:latin typeface="Calibri" charset="0"/>
                          <a:ea typeface="Calibri" charset="0"/>
                          <a:cs typeface="Calibri" charset="0"/>
                        </a:rPr>
                        <a:t>=2.497e+15,</a:t>
                      </a:r>
                      <a:r>
                        <a:rPr lang="zh-CN" altLang="en-US" dirty="0" smtClean="0">
                          <a:latin typeface="Calibri" charset="0"/>
                          <a:ea typeface="Calibri" charset="0"/>
                          <a:cs typeface="Calibri" charset="0"/>
                        </a:rPr>
                        <a:t> </a:t>
                      </a:r>
                      <a:r>
                        <a:rPr lang="en-US" altLang="zh-CN" dirty="0" smtClean="0">
                          <a:latin typeface="Calibri" charset="0"/>
                          <a:ea typeface="Calibri" charset="0"/>
                          <a:cs typeface="Calibri" charset="0"/>
                        </a:rPr>
                        <a:t>R^2=0.472</a:t>
                      </a:r>
                      <a:endParaRPr lang="en-US" dirty="0">
                        <a:latin typeface="Calibri" charset="0"/>
                        <a:ea typeface="Calibri" charset="0"/>
                        <a:cs typeface="Calibri" charset="0"/>
                      </a:endParaRPr>
                    </a:p>
                  </a:txBody>
                  <a:tcPr/>
                </a:tc>
                <a:extLst>
                  <a:ext uri="{0D108BD9-81ED-4DB2-BD59-A6C34878D82A}">
                    <a16:rowId xmlns="" xmlns:a16="http://schemas.microsoft.com/office/drawing/2014/main" val="2507870546"/>
                  </a:ext>
                </a:extLst>
              </a:tr>
              <a:tr h="370840">
                <a:tc>
                  <a:txBody>
                    <a:bodyPr/>
                    <a:lstStyle/>
                    <a:p>
                      <a:endParaRPr lang="en-US" dirty="0">
                        <a:latin typeface="Calibri" charset="0"/>
                        <a:ea typeface="Calibri" charset="0"/>
                        <a:cs typeface="Calibri" charset="0"/>
                      </a:endParaRPr>
                    </a:p>
                  </a:txBody>
                  <a:tcPr/>
                </a:tc>
                <a:tc>
                  <a:txBody>
                    <a:bodyPr/>
                    <a:lstStyle/>
                    <a:p>
                      <a:r>
                        <a:rPr lang="en-US" dirty="0" err="1" smtClean="0">
                          <a:latin typeface="Calibri" charset="0"/>
                          <a:ea typeface="Calibri" charset="0"/>
                          <a:cs typeface="Calibri" charset="0"/>
                        </a:rPr>
                        <a:t>Fit</a:t>
                      </a:r>
                      <a:r>
                        <a:rPr lang="en-US" altLang="zh-CN" dirty="0" err="1" smtClean="0">
                          <a:latin typeface="Calibri" charset="0"/>
                          <a:ea typeface="Calibri" charset="0"/>
                          <a:cs typeface="Calibri" charset="0"/>
                        </a:rPr>
                        <a:t>_intercept</a:t>
                      </a:r>
                      <a:r>
                        <a:rPr lang="zh-CN" altLang="zh-CN" dirty="0" smtClean="0">
                          <a:latin typeface="Calibri" charset="0"/>
                          <a:ea typeface="Calibri" charset="0"/>
                          <a:cs typeface="Calibri" charset="0"/>
                        </a:rPr>
                        <a:t>=</a:t>
                      </a:r>
                      <a:r>
                        <a:rPr lang="en-US" altLang="zh-CN" dirty="0" smtClean="0">
                          <a:latin typeface="Calibri" charset="0"/>
                          <a:ea typeface="Calibri" charset="0"/>
                          <a:cs typeface="Calibri" charset="0"/>
                        </a:rPr>
                        <a:t>False</a:t>
                      </a:r>
                      <a:endParaRPr lang="en-US" dirty="0">
                        <a:latin typeface="Calibri" charset="0"/>
                        <a:ea typeface="Calibri" charset="0"/>
                        <a:cs typeface="Calibri" charset="0"/>
                      </a:endParaRPr>
                    </a:p>
                  </a:txBody>
                  <a:tcPr/>
                </a:tc>
                <a:tc>
                  <a:txBody>
                    <a:bodyPr/>
                    <a:lstStyle/>
                    <a:p>
                      <a:r>
                        <a:rPr lang="en-US" dirty="0" smtClean="0">
                          <a:latin typeface="Calibri" charset="0"/>
                          <a:ea typeface="Calibri" charset="0"/>
                          <a:cs typeface="Calibri" charset="0"/>
                        </a:rPr>
                        <a:t>MSE</a:t>
                      </a:r>
                      <a:r>
                        <a:rPr lang="zh-CN" altLang="zh-CN" dirty="0" smtClean="0">
                          <a:latin typeface="Calibri" charset="0"/>
                          <a:ea typeface="Calibri" charset="0"/>
                          <a:cs typeface="Calibri" charset="0"/>
                        </a:rPr>
                        <a:t>=2</a:t>
                      </a:r>
                      <a:r>
                        <a:rPr lang="en-US" altLang="zh-CN" dirty="0" smtClean="0">
                          <a:latin typeface="Calibri" charset="0"/>
                          <a:ea typeface="Calibri" charset="0"/>
                          <a:cs typeface="Calibri" charset="0"/>
                        </a:rPr>
                        <a:t>.466e+15</a:t>
                      </a:r>
                    </a:p>
                    <a:p>
                      <a:r>
                        <a:rPr lang="en-US" dirty="0" smtClean="0">
                          <a:latin typeface="Calibri" charset="0"/>
                          <a:ea typeface="Calibri" charset="0"/>
                          <a:cs typeface="Calibri" charset="0"/>
                        </a:rPr>
                        <a:t>R</a:t>
                      </a:r>
                      <a:r>
                        <a:rPr lang="en-US" altLang="zh-CN" dirty="0" smtClean="0">
                          <a:latin typeface="Calibri" charset="0"/>
                          <a:ea typeface="Calibri" charset="0"/>
                          <a:cs typeface="Calibri" charset="0"/>
                        </a:rPr>
                        <a:t>^2=0.471</a:t>
                      </a:r>
                      <a:endParaRPr lang="en-US" dirty="0">
                        <a:latin typeface="Calibri" charset="0"/>
                        <a:ea typeface="Calibri" charset="0"/>
                        <a:cs typeface="Calibri" charset="0"/>
                      </a:endParaRPr>
                    </a:p>
                  </a:txBody>
                  <a:tcPr/>
                </a:tc>
                <a:extLst>
                  <a:ext uri="{0D108BD9-81ED-4DB2-BD59-A6C34878D82A}">
                    <a16:rowId xmlns="" xmlns:a16="http://schemas.microsoft.com/office/drawing/2014/main" val="3516908593"/>
                  </a:ext>
                </a:extLst>
              </a:tr>
              <a:tr h="370840">
                <a:tc>
                  <a:txBody>
                    <a:bodyPr/>
                    <a:lstStyle/>
                    <a:p>
                      <a:endParaRPr lang="en-US" dirty="0">
                        <a:latin typeface="Calibri" charset="0"/>
                        <a:ea typeface="Calibri" charset="0"/>
                        <a:cs typeface="Calibri"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charset="0"/>
                          <a:ea typeface="Calibri" charset="0"/>
                          <a:cs typeface="Calibri" charset="0"/>
                        </a:rPr>
                        <a:t>Solver</a:t>
                      </a:r>
                      <a:r>
                        <a:rPr lang="en-US" altLang="zh-CN" dirty="0" smtClean="0">
                          <a:latin typeface="Calibri" charset="0"/>
                          <a:ea typeface="Calibri" charset="0"/>
                          <a:cs typeface="Calibri" charset="0"/>
                        </a:rPr>
                        <a:t>=‘</a:t>
                      </a:r>
                      <a:r>
                        <a:rPr lang="en-US" altLang="zh-CN" dirty="0" err="1" smtClean="0">
                          <a:latin typeface="Calibri" charset="0"/>
                          <a:ea typeface="Calibri" charset="0"/>
                          <a:cs typeface="Calibri" charset="0"/>
                        </a:rPr>
                        <a:t>lsqr</a:t>
                      </a:r>
                      <a:r>
                        <a:rPr lang="en-US" altLang="zh-CN" dirty="0" smtClean="0">
                          <a:latin typeface="Calibri" charset="0"/>
                          <a:ea typeface="Calibri" charset="0"/>
                          <a:cs typeface="Calibri" charset="0"/>
                        </a:rPr>
                        <a:t>’</a:t>
                      </a:r>
                      <a:endParaRPr lang="en-US" dirty="0">
                        <a:latin typeface="Calibri" charset="0"/>
                        <a:ea typeface="Calibri" charset="0"/>
                        <a:cs typeface="Calibri" charset="0"/>
                      </a:endParaRPr>
                    </a:p>
                  </a:txBody>
                  <a:tcPr/>
                </a:tc>
                <a:tc>
                  <a:txBody>
                    <a:bodyPr/>
                    <a:lstStyle/>
                    <a:p>
                      <a:r>
                        <a:rPr lang="en-US" altLang="zh-CN" dirty="0" smtClean="0">
                          <a:latin typeface="Calibri" charset="0"/>
                          <a:ea typeface="Calibri" charset="0"/>
                          <a:cs typeface="Calibri" charset="0"/>
                        </a:rPr>
                        <a:t>MSE=2.446e+15</a:t>
                      </a:r>
                    </a:p>
                    <a:p>
                      <a:r>
                        <a:rPr lang="en-US" dirty="0" smtClean="0">
                          <a:latin typeface="Calibri" charset="0"/>
                          <a:ea typeface="Calibri" charset="0"/>
                          <a:cs typeface="Calibri" charset="0"/>
                        </a:rPr>
                        <a:t>R</a:t>
                      </a:r>
                      <a:r>
                        <a:rPr lang="en-US" altLang="zh-CN" dirty="0" smtClean="0">
                          <a:latin typeface="Calibri" charset="0"/>
                          <a:ea typeface="Calibri" charset="0"/>
                          <a:cs typeface="Calibri" charset="0"/>
                        </a:rPr>
                        <a:t>^2=0.470</a:t>
                      </a:r>
                      <a:endParaRPr lang="en-US" dirty="0">
                        <a:latin typeface="Calibri" charset="0"/>
                        <a:ea typeface="Calibri" charset="0"/>
                        <a:cs typeface="Calibri" charset="0"/>
                      </a:endParaRPr>
                    </a:p>
                  </a:txBody>
                  <a:tcPr/>
                </a:tc>
                <a:extLst>
                  <a:ext uri="{0D108BD9-81ED-4DB2-BD59-A6C34878D82A}">
                    <a16:rowId xmlns="" xmlns:a16="http://schemas.microsoft.com/office/drawing/2014/main" val="2199381540"/>
                  </a:ext>
                </a:extLst>
              </a:tr>
              <a:tr h="370840">
                <a:tc>
                  <a:txBody>
                    <a:bodyPr/>
                    <a:lstStyle/>
                    <a:p>
                      <a:r>
                        <a:rPr lang="en-US" dirty="0" smtClean="0">
                          <a:latin typeface="Calibri" charset="0"/>
                          <a:ea typeface="Calibri" charset="0"/>
                          <a:cs typeface="Calibri" charset="0"/>
                        </a:rPr>
                        <a:t>Bayesian</a:t>
                      </a:r>
                      <a:r>
                        <a:rPr lang="zh-CN" altLang="en-US" dirty="0" smtClean="0">
                          <a:latin typeface="Calibri" charset="0"/>
                          <a:ea typeface="Calibri" charset="0"/>
                          <a:cs typeface="Calibri" charset="0"/>
                        </a:rPr>
                        <a:t> </a:t>
                      </a:r>
                      <a:r>
                        <a:rPr lang="en-US" altLang="zh-CN" dirty="0" smtClean="0">
                          <a:latin typeface="Calibri" charset="0"/>
                          <a:ea typeface="Calibri" charset="0"/>
                          <a:cs typeface="Calibri" charset="0"/>
                        </a:rPr>
                        <a:t>Ridge</a:t>
                      </a:r>
                      <a:endParaRPr lang="en-US" dirty="0">
                        <a:latin typeface="Calibri" charset="0"/>
                        <a:ea typeface="Calibri" charset="0"/>
                        <a:cs typeface="Calibri" charset="0"/>
                      </a:endParaRPr>
                    </a:p>
                  </a:txBody>
                  <a:tcPr/>
                </a:tc>
                <a:tc>
                  <a:txBody>
                    <a:bodyPr/>
                    <a:lstStyle/>
                    <a:p>
                      <a:r>
                        <a:rPr lang="en-US" dirty="0" smtClean="0">
                          <a:latin typeface="Calibri" charset="0"/>
                          <a:ea typeface="Calibri" charset="0"/>
                          <a:cs typeface="Calibri" charset="0"/>
                        </a:rPr>
                        <a:t>Default</a:t>
                      </a:r>
                      <a:endParaRPr lang="en-US" dirty="0">
                        <a:latin typeface="Calibri" charset="0"/>
                        <a:ea typeface="Calibri" charset="0"/>
                        <a:cs typeface="Calibri" charset="0"/>
                      </a:endParaRPr>
                    </a:p>
                  </a:txBody>
                  <a:tcPr/>
                </a:tc>
                <a:tc>
                  <a:txBody>
                    <a:bodyPr/>
                    <a:lstStyle/>
                    <a:p>
                      <a:r>
                        <a:rPr lang="en-US" altLang="zh-CN" dirty="0" smtClean="0">
                          <a:latin typeface="Calibri" charset="0"/>
                          <a:ea typeface="Calibri" charset="0"/>
                          <a:cs typeface="Calibri" charset="0"/>
                        </a:rPr>
                        <a:t>MSE=</a:t>
                      </a:r>
                      <a:r>
                        <a:rPr lang="zh-CN" altLang="zh-CN" dirty="0" smtClean="0">
                          <a:latin typeface="Calibri" charset="0"/>
                          <a:ea typeface="Calibri" charset="0"/>
                          <a:cs typeface="Calibri" charset="0"/>
                        </a:rPr>
                        <a:t>4</a:t>
                      </a:r>
                      <a:r>
                        <a:rPr lang="en-US" altLang="zh-CN" dirty="0" smtClean="0">
                          <a:latin typeface="Calibri" charset="0"/>
                          <a:ea typeface="Calibri" charset="0"/>
                          <a:cs typeface="Calibri" charset="0"/>
                        </a:rPr>
                        <a:t>.127e+</a:t>
                      </a:r>
                      <a:r>
                        <a:rPr lang="zh-CN" altLang="zh-CN" dirty="0" smtClean="0">
                          <a:latin typeface="Calibri" charset="0"/>
                          <a:ea typeface="Calibri" charset="0"/>
                          <a:cs typeface="Calibri" charset="0"/>
                        </a:rPr>
                        <a:t>1</a:t>
                      </a:r>
                      <a:r>
                        <a:rPr lang="en-US" altLang="zh-CN" dirty="0" smtClean="0">
                          <a:latin typeface="Calibri" charset="0"/>
                          <a:ea typeface="Calibri" charset="0"/>
                          <a:cs typeface="Calibri" charset="0"/>
                        </a:rPr>
                        <a:t>5</a:t>
                      </a:r>
                    </a:p>
                    <a:p>
                      <a:r>
                        <a:rPr lang="en-US" altLang="zh-CN" dirty="0" smtClean="0">
                          <a:latin typeface="Calibri" charset="0"/>
                          <a:ea typeface="Calibri" charset="0"/>
                          <a:cs typeface="Calibri" charset="0"/>
                        </a:rPr>
                        <a:t>R^2=9.300e-13</a:t>
                      </a:r>
                      <a:endParaRPr lang="en-US" altLang="zh-CN" dirty="0">
                        <a:latin typeface="Calibri" charset="0"/>
                        <a:ea typeface="Calibri" charset="0"/>
                        <a:cs typeface="Calibri" charset="0"/>
                      </a:endParaRPr>
                    </a:p>
                  </a:txBody>
                  <a:tcPr/>
                </a:tc>
                <a:extLst>
                  <a:ext uri="{0D108BD9-81ED-4DB2-BD59-A6C34878D82A}">
                    <a16:rowId xmlns="" xmlns:a16="http://schemas.microsoft.com/office/drawing/2014/main" val="1016044518"/>
                  </a:ext>
                </a:extLst>
              </a:tr>
              <a:tr h="370840">
                <a:tc>
                  <a:txBody>
                    <a:bodyPr/>
                    <a:lstStyle/>
                    <a:p>
                      <a:endParaRPr lang="en-US">
                        <a:latin typeface="Calibri" charset="0"/>
                        <a:ea typeface="Calibri" charset="0"/>
                        <a:cs typeface="Calibri" charset="0"/>
                      </a:endParaRPr>
                    </a:p>
                  </a:txBody>
                  <a:tcPr/>
                </a:tc>
                <a:tc>
                  <a:txBody>
                    <a:bodyPr/>
                    <a:lstStyle/>
                    <a:p>
                      <a:r>
                        <a:rPr lang="en-US" dirty="0" smtClean="0">
                          <a:latin typeface="Calibri" charset="0"/>
                          <a:ea typeface="Calibri" charset="0"/>
                          <a:cs typeface="Calibri" charset="0"/>
                        </a:rPr>
                        <a:t>alpha_1=1.e1, alpha_2=1.e2, lambda_1=1.e3, lambda_2=1.e4</a:t>
                      </a:r>
                      <a:endParaRPr lang="en-US" dirty="0">
                        <a:latin typeface="Calibri" charset="0"/>
                        <a:ea typeface="Calibri" charset="0"/>
                        <a:cs typeface="Calibri" charset="0"/>
                      </a:endParaRPr>
                    </a:p>
                  </a:txBody>
                  <a:tcPr/>
                </a:tc>
                <a:tc>
                  <a:txBody>
                    <a:bodyPr/>
                    <a:lstStyle/>
                    <a:p>
                      <a:r>
                        <a:rPr lang="en-US" altLang="zh-CN" dirty="0" smtClean="0">
                          <a:latin typeface="Calibri" charset="0"/>
                          <a:ea typeface="Calibri" charset="0"/>
                          <a:cs typeface="Calibri" charset="0"/>
                        </a:rPr>
                        <a:t>MSE=</a:t>
                      </a:r>
                      <a:r>
                        <a:rPr lang="zh-CN" altLang="zh-CN" dirty="0" smtClean="0">
                          <a:latin typeface="Calibri" charset="0"/>
                          <a:ea typeface="Calibri" charset="0"/>
                          <a:cs typeface="Calibri" charset="0"/>
                        </a:rPr>
                        <a:t>4</a:t>
                      </a:r>
                      <a:r>
                        <a:rPr lang="en-US" altLang="zh-CN" dirty="0" smtClean="0">
                          <a:latin typeface="Calibri" charset="0"/>
                          <a:ea typeface="Calibri" charset="0"/>
                          <a:cs typeface="Calibri" charset="0"/>
                        </a:rPr>
                        <a:t>.127e+15</a:t>
                      </a:r>
                    </a:p>
                    <a:p>
                      <a:r>
                        <a:rPr lang="en-US" altLang="zh-CN" dirty="0" smtClean="0">
                          <a:latin typeface="Calibri" charset="0"/>
                          <a:ea typeface="Calibri" charset="0"/>
                          <a:cs typeface="Calibri" charset="0"/>
                        </a:rPr>
                        <a:t>R^2=9.351e-12</a:t>
                      </a:r>
                      <a:endParaRPr lang="en-US" altLang="zh-CN" dirty="0">
                        <a:latin typeface="Calibri" charset="0"/>
                        <a:ea typeface="Calibri" charset="0"/>
                        <a:cs typeface="Calibri" charset="0"/>
                      </a:endParaRPr>
                    </a:p>
                  </a:txBody>
                  <a:tcPr/>
                </a:tc>
                <a:extLst>
                  <a:ext uri="{0D108BD9-81ED-4DB2-BD59-A6C34878D82A}">
                    <a16:rowId xmlns="" xmlns:a16="http://schemas.microsoft.com/office/drawing/2014/main" val="3637674884"/>
                  </a:ext>
                </a:extLst>
              </a:tr>
            </a:tbl>
          </a:graphicData>
        </a:graphic>
      </p:graphicFrame>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11</a:t>
            </a:fld>
            <a:endParaRPr kumimoji="0" lang="en-US"/>
          </a:p>
        </p:txBody>
      </p:sp>
    </p:spTree>
    <p:extLst>
      <p:ext uri="{BB962C8B-B14F-4D97-AF65-F5344CB8AC3E}">
        <p14:creationId xmlns:p14="http://schemas.microsoft.com/office/powerpoint/2010/main" val="246562350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Selection Results (cont.)</a:t>
            </a: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45266124"/>
              </p:ext>
            </p:extLst>
          </p:nvPr>
        </p:nvGraphicFramePr>
        <p:xfrm>
          <a:off x="457200" y="1600200"/>
          <a:ext cx="7467600" cy="4211320"/>
        </p:xfrm>
        <a:graphic>
          <a:graphicData uri="http://schemas.openxmlformats.org/drawingml/2006/table">
            <a:tbl>
              <a:tblPr firstRow="1" bandRow="1">
                <a:tableStyleId>{5C22544A-7EE6-4342-B048-85BDC9FD1C3A}</a:tableStyleId>
              </a:tblPr>
              <a:tblGrid>
                <a:gridCol w="2489200">
                  <a:extLst>
                    <a:ext uri="{9D8B030D-6E8A-4147-A177-3AD203B41FA5}">
                      <a16:colId xmlns="" xmlns:a16="http://schemas.microsoft.com/office/drawing/2014/main" val="3030602544"/>
                    </a:ext>
                  </a:extLst>
                </a:gridCol>
                <a:gridCol w="2489200">
                  <a:extLst>
                    <a:ext uri="{9D8B030D-6E8A-4147-A177-3AD203B41FA5}">
                      <a16:colId xmlns="" xmlns:a16="http://schemas.microsoft.com/office/drawing/2014/main" val="2590406836"/>
                    </a:ext>
                  </a:extLst>
                </a:gridCol>
                <a:gridCol w="2489200">
                  <a:extLst>
                    <a:ext uri="{9D8B030D-6E8A-4147-A177-3AD203B41FA5}">
                      <a16:colId xmlns="" xmlns:a16="http://schemas.microsoft.com/office/drawing/2014/main" val="2422119549"/>
                    </a:ext>
                  </a:extLst>
                </a:gridCol>
              </a:tblGrid>
              <a:tr h="370840">
                <a:tc>
                  <a:txBody>
                    <a:bodyPr/>
                    <a:lstStyle/>
                    <a:p>
                      <a:r>
                        <a:rPr lang="en-US" dirty="0">
                          <a:latin typeface="Calibri" charset="0"/>
                          <a:ea typeface="Calibri" charset="0"/>
                          <a:cs typeface="Calibri" charset="0"/>
                        </a:rPr>
                        <a:t>Model</a:t>
                      </a:r>
                    </a:p>
                  </a:txBody>
                  <a:tcPr/>
                </a:tc>
                <a:tc>
                  <a:txBody>
                    <a:bodyPr/>
                    <a:lstStyle/>
                    <a:p>
                      <a:r>
                        <a:rPr lang="en-US" dirty="0">
                          <a:latin typeface="Calibri" charset="0"/>
                          <a:ea typeface="Calibri" charset="0"/>
                          <a:cs typeface="Calibri" charset="0"/>
                        </a:rPr>
                        <a:t>Parameters</a:t>
                      </a:r>
                    </a:p>
                  </a:txBody>
                  <a:tcPr/>
                </a:tc>
                <a:tc>
                  <a:txBody>
                    <a:bodyPr/>
                    <a:lstStyle/>
                    <a:p>
                      <a:r>
                        <a:rPr lang="en-US" dirty="0">
                          <a:latin typeface="Calibri" charset="0"/>
                          <a:ea typeface="Calibri" charset="0"/>
                          <a:cs typeface="Calibri" charset="0"/>
                        </a:rPr>
                        <a:t>Performance</a:t>
                      </a:r>
                    </a:p>
                  </a:txBody>
                  <a:tcPr/>
                </a:tc>
                <a:extLst>
                  <a:ext uri="{0D108BD9-81ED-4DB2-BD59-A6C34878D82A}">
                    <a16:rowId xmlns="" xmlns:a16="http://schemas.microsoft.com/office/drawing/2014/main" val="87940141"/>
                  </a:ext>
                </a:extLst>
              </a:tr>
              <a:tr h="370840">
                <a:tc>
                  <a:txBody>
                    <a:bodyPr/>
                    <a:lstStyle/>
                    <a:p>
                      <a:r>
                        <a:rPr lang="en-US" dirty="0" smtClean="0">
                          <a:latin typeface="Calibri" charset="0"/>
                          <a:ea typeface="Calibri" charset="0"/>
                          <a:cs typeface="Calibri" charset="0"/>
                        </a:rPr>
                        <a:t>Bayesian Ridge</a:t>
                      </a:r>
                      <a:endParaRPr lang="en-US" dirty="0">
                        <a:latin typeface="Calibri" charset="0"/>
                        <a:ea typeface="Calibri" charset="0"/>
                        <a:cs typeface="Calibri" charset="0"/>
                      </a:endParaRPr>
                    </a:p>
                  </a:txBody>
                  <a:tcPr/>
                </a:tc>
                <a:tc>
                  <a:txBody>
                    <a:bodyPr/>
                    <a:lstStyle/>
                    <a:p>
                      <a:r>
                        <a:rPr lang="en-US" dirty="0" err="1" smtClean="0">
                          <a:latin typeface="Calibri" charset="0"/>
                          <a:ea typeface="Calibri" charset="0"/>
                          <a:cs typeface="Calibri" charset="0"/>
                        </a:rPr>
                        <a:t>Fit</a:t>
                      </a:r>
                      <a:r>
                        <a:rPr lang="en-US" altLang="zh-CN" dirty="0" err="1" smtClean="0">
                          <a:latin typeface="Calibri" charset="0"/>
                          <a:ea typeface="Calibri" charset="0"/>
                          <a:cs typeface="Calibri" charset="0"/>
                        </a:rPr>
                        <a:t>_intercept</a:t>
                      </a:r>
                      <a:r>
                        <a:rPr lang="en-US" altLang="zh-CN" dirty="0" smtClean="0">
                          <a:latin typeface="Calibri" charset="0"/>
                          <a:ea typeface="Calibri" charset="0"/>
                          <a:cs typeface="Calibri" charset="0"/>
                        </a:rPr>
                        <a:t>=False</a:t>
                      </a:r>
                      <a:endParaRPr lang="en-US" dirty="0">
                        <a:latin typeface="Calibri" charset="0"/>
                        <a:ea typeface="Calibri" charset="0"/>
                        <a:cs typeface="Calibri" charset="0"/>
                      </a:endParaRPr>
                    </a:p>
                  </a:txBody>
                  <a:tcPr/>
                </a:tc>
                <a:tc>
                  <a:txBody>
                    <a:bodyPr/>
                    <a:lstStyle/>
                    <a:p>
                      <a:r>
                        <a:rPr lang="en-US" dirty="0" smtClean="0">
                          <a:latin typeface="Calibri" charset="0"/>
                          <a:ea typeface="Calibri" charset="0"/>
                          <a:cs typeface="Calibri" charset="0"/>
                        </a:rPr>
                        <a:t>MSE</a:t>
                      </a:r>
                      <a:r>
                        <a:rPr lang="zh-CN" altLang="en-US" dirty="0" smtClean="0">
                          <a:latin typeface="Calibri" charset="0"/>
                          <a:ea typeface="Calibri" charset="0"/>
                          <a:cs typeface="Calibri" charset="0"/>
                        </a:rPr>
                        <a:t>=</a:t>
                      </a:r>
                      <a:r>
                        <a:rPr lang="zh-CN" altLang="zh-CN" dirty="0" smtClean="0">
                          <a:latin typeface="Calibri" charset="0"/>
                          <a:ea typeface="Calibri" charset="0"/>
                          <a:cs typeface="Calibri" charset="0"/>
                        </a:rPr>
                        <a:t>5</a:t>
                      </a:r>
                      <a:r>
                        <a:rPr lang="en-US" altLang="zh-CN" dirty="0" smtClean="0">
                          <a:latin typeface="Calibri" charset="0"/>
                          <a:ea typeface="Calibri" charset="0"/>
                          <a:cs typeface="Calibri" charset="0"/>
                        </a:rPr>
                        <a:t>.874e+15,</a:t>
                      </a:r>
                      <a:r>
                        <a:rPr lang="zh-CN" altLang="en-US" dirty="0" smtClean="0">
                          <a:latin typeface="Calibri" charset="0"/>
                          <a:ea typeface="Calibri" charset="0"/>
                          <a:cs typeface="Calibri" charset="0"/>
                        </a:rPr>
                        <a:t> </a:t>
                      </a:r>
                      <a:r>
                        <a:rPr lang="en-US" altLang="zh-CN" dirty="0" smtClean="0">
                          <a:latin typeface="Calibri" charset="0"/>
                          <a:ea typeface="Calibri" charset="0"/>
                          <a:cs typeface="Calibri" charset="0"/>
                        </a:rPr>
                        <a:t>R^2=-0.547</a:t>
                      </a:r>
                      <a:endParaRPr lang="en-US" dirty="0">
                        <a:solidFill>
                          <a:schemeClr val="tx1"/>
                        </a:solidFill>
                        <a:latin typeface="Calibri" charset="0"/>
                        <a:ea typeface="Calibri" charset="0"/>
                        <a:cs typeface="Calibri" charset="0"/>
                      </a:endParaRPr>
                    </a:p>
                  </a:txBody>
                  <a:tcPr/>
                </a:tc>
                <a:extLst>
                  <a:ext uri="{0D108BD9-81ED-4DB2-BD59-A6C34878D82A}">
                    <a16:rowId xmlns="" xmlns:a16="http://schemas.microsoft.com/office/drawing/2014/main" val="2082379726"/>
                  </a:ext>
                </a:extLst>
              </a:tr>
              <a:tr h="370840">
                <a:tc>
                  <a:txBody>
                    <a:bodyPr/>
                    <a:lstStyle/>
                    <a:p>
                      <a:endParaRPr lang="en-US" dirty="0">
                        <a:latin typeface="Calibri" charset="0"/>
                        <a:ea typeface="Calibri" charset="0"/>
                        <a:cs typeface="Calibri" charset="0"/>
                      </a:endParaRPr>
                    </a:p>
                  </a:txBody>
                  <a:tcPr/>
                </a:tc>
                <a:tc>
                  <a:txBody>
                    <a:bodyPr/>
                    <a:lstStyle/>
                    <a:p>
                      <a:r>
                        <a:rPr lang="en-US" dirty="0" err="1" smtClean="0">
                          <a:latin typeface="Calibri" charset="0"/>
                          <a:ea typeface="Calibri" charset="0"/>
                          <a:cs typeface="Calibri" charset="0"/>
                        </a:rPr>
                        <a:t>Compute</a:t>
                      </a:r>
                      <a:r>
                        <a:rPr lang="en-US" altLang="zh-CN" dirty="0" err="1" smtClean="0">
                          <a:latin typeface="Calibri" charset="0"/>
                          <a:ea typeface="Calibri" charset="0"/>
                          <a:cs typeface="Calibri" charset="0"/>
                        </a:rPr>
                        <a:t>_score</a:t>
                      </a:r>
                      <a:r>
                        <a:rPr lang="en-US" altLang="zh-CN" dirty="0" smtClean="0">
                          <a:latin typeface="Calibri" charset="0"/>
                          <a:ea typeface="Calibri" charset="0"/>
                          <a:cs typeface="Calibri" charset="0"/>
                        </a:rPr>
                        <a:t>=True</a:t>
                      </a:r>
                      <a:endParaRPr lang="en-US" dirty="0">
                        <a:latin typeface="Calibri" charset="0"/>
                        <a:ea typeface="Calibri" charset="0"/>
                        <a:cs typeface="Calibri" charset="0"/>
                      </a:endParaRPr>
                    </a:p>
                  </a:txBody>
                  <a:tcPr/>
                </a:tc>
                <a:tc>
                  <a:txBody>
                    <a:bodyPr/>
                    <a:lstStyle/>
                    <a:p>
                      <a:r>
                        <a:rPr lang="en-US" dirty="0" smtClean="0">
                          <a:latin typeface="Calibri" charset="0"/>
                          <a:ea typeface="Calibri" charset="0"/>
                          <a:cs typeface="Calibri" charset="0"/>
                        </a:rPr>
                        <a:t>MSE</a:t>
                      </a:r>
                      <a:r>
                        <a:rPr lang="en-US" altLang="zh-CN" dirty="0" smtClean="0">
                          <a:latin typeface="Calibri" charset="0"/>
                          <a:ea typeface="Calibri" charset="0"/>
                          <a:cs typeface="Calibri" charset="0"/>
                        </a:rPr>
                        <a:t>=4.127e+15,</a:t>
                      </a:r>
                      <a:r>
                        <a:rPr lang="zh-CN" altLang="en-US" dirty="0" smtClean="0">
                          <a:latin typeface="Calibri" charset="0"/>
                          <a:ea typeface="Calibri" charset="0"/>
                          <a:cs typeface="Calibri" charset="0"/>
                        </a:rPr>
                        <a:t> </a:t>
                      </a:r>
                      <a:r>
                        <a:rPr lang="en-US" altLang="zh-CN" dirty="0" smtClean="0">
                          <a:latin typeface="Calibri" charset="0"/>
                          <a:ea typeface="Calibri" charset="0"/>
                          <a:cs typeface="Calibri" charset="0"/>
                        </a:rPr>
                        <a:t>R^2=9.300e-13</a:t>
                      </a:r>
                      <a:endParaRPr lang="en-US" dirty="0">
                        <a:latin typeface="Calibri" charset="0"/>
                        <a:ea typeface="Calibri" charset="0"/>
                        <a:cs typeface="Calibri" charset="0"/>
                      </a:endParaRPr>
                    </a:p>
                  </a:txBody>
                  <a:tcPr/>
                </a:tc>
                <a:extLst>
                  <a:ext uri="{0D108BD9-81ED-4DB2-BD59-A6C34878D82A}">
                    <a16:rowId xmlns="" xmlns:a16="http://schemas.microsoft.com/office/drawing/2014/main" val="2507870546"/>
                  </a:ext>
                </a:extLst>
              </a:tr>
              <a:tr h="370840">
                <a:tc>
                  <a:txBody>
                    <a:bodyPr/>
                    <a:lstStyle/>
                    <a:p>
                      <a:r>
                        <a:rPr lang="en-US" dirty="0" smtClean="0">
                          <a:latin typeface="Calibri" charset="0"/>
                          <a:ea typeface="Calibri" charset="0"/>
                          <a:cs typeface="Calibri" charset="0"/>
                        </a:rPr>
                        <a:t>Lasso</a:t>
                      </a:r>
                      <a:endParaRPr lang="en-US" dirty="0">
                        <a:latin typeface="Calibri" charset="0"/>
                        <a:ea typeface="Calibri" charset="0"/>
                        <a:cs typeface="Calibri" charset="0"/>
                      </a:endParaRPr>
                    </a:p>
                  </a:txBody>
                  <a:tcPr/>
                </a:tc>
                <a:tc>
                  <a:txBody>
                    <a:bodyPr/>
                    <a:lstStyle/>
                    <a:p>
                      <a:r>
                        <a:rPr lang="en-US" dirty="0" err="1" smtClean="0">
                          <a:latin typeface="Calibri" charset="0"/>
                          <a:ea typeface="Calibri" charset="0"/>
                          <a:cs typeface="Calibri" charset="0"/>
                        </a:rPr>
                        <a:t>Tol</a:t>
                      </a:r>
                      <a:r>
                        <a:rPr lang="en-US" altLang="zh-CN" dirty="0" smtClean="0">
                          <a:latin typeface="Calibri" charset="0"/>
                          <a:ea typeface="Calibri" charset="0"/>
                          <a:cs typeface="Calibri" charset="0"/>
                        </a:rPr>
                        <a:t>=1</a:t>
                      </a:r>
                      <a:endParaRPr lang="en-US" dirty="0">
                        <a:latin typeface="Calibri" charset="0"/>
                        <a:ea typeface="Calibri" charset="0"/>
                        <a:cs typeface="Calibri" charset="0"/>
                      </a:endParaRPr>
                    </a:p>
                  </a:txBody>
                  <a:tcPr/>
                </a:tc>
                <a:tc>
                  <a:txBody>
                    <a:bodyPr/>
                    <a:lstStyle/>
                    <a:p>
                      <a:r>
                        <a:rPr lang="en-US" dirty="0" smtClean="0">
                          <a:latin typeface="Calibri" charset="0"/>
                          <a:ea typeface="Calibri" charset="0"/>
                          <a:cs typeface="Calibri" charset="0"/>
                        </a:rPr>
                        <a:t>MSE</a:t>
                      </a:r>
                      <a:r>
                        <a:rPr lang="zh-CN" altLang="zh-CN" dirty="0" smtClean="0">
                          <a:latin typeface="Calibri" charset="0"/>
                          <a:ea typeface="Calibri" charset="0"/>
                          <a:cs typeface="Calibri" charset="0"/>
                        </a:rPr>
                        <a:t>=2</a:t>
                      </a:r>
                      <a:r>
                        <a:rPr lang="en-US" altLang="zh-CN" dirty="0" smtClean="0">
                          <a:latin typeface="Calibri" charset="0"/>
                          <a:ea typeface="Calibri" charset="0"/>
                          <a:cs typeface="Calibri" charset="0"/>
                        </a:rPr>
                        <a:t>.533e+15</a:t>
                      </a:r>
                    </a:p>
                    <a:p>
                      <a:r>
                        <a:rPr lang="en-US" dirty="0" smtClean="0">
                          <a:latin typeface="Calibri" charset="0"/>
                          <a:ea typeface="Calibri" charset="0"/>
                          <a:cs typeface="Calibri" charset="0"/>
                        </a:rPr>
                        <a:t>R</a:t>
                      </a:r>
                      <a:r>
                        <a:rPr lang="en-US" altLang="zh-CN" dirty="0" smtClean="0">
                          <a:latin typeface="Calibri" charset="0"/>
                          <a:ea typeface="Calibri" charset="0"/>
                          <a:cs typeface="Calibri" charset="0"/>
                        </a:rPr>
                        <a:t>^2=0.458</a:t>
                      </a:r>
                      <a:endParaRPr lang="en-US" dirty="0">
                        <a:latin typeface="Calibri" charset="0"/>
                        <a:ea typeface="Calibri" charset="0"/>
                        <a:cs typeface="Calibri" charset="0"/>
                      </a:endParaRPr>
                    </a:p>
                  </a:txBody>
                  <a:tcPr/>
                </a:tc>
                <a:extLst>
                  <a:ext uri="{0D108BD9-81ED-4DB2-BD59-A6C34878D82A}">
                    <a16:rowId xmlns="" xmlns:a16="http://schemas.microsoft.com/office/drawing/2014/main" val="3516908593"/>
                  </a:ext>
                </a:extLst>
              </a:tr>
              <a:tr h="370840">
                <a:tc>
                  <a:txBody>
                    <a:bodyPr/>
                    <a:lstStyle/>
                    <a:p>
                      <a:endParaRPr lang="en-US" dirty="0">
                        <a:latin typeface="Calibri" charset="0"/>
                        <a:ea typeface="Calibri" charset="0"/>
                        <a:cs typeface="Calibri"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latin typeface="Calibri" charset="0"/>
                          <a:ea typeface="Calibri" charset="0"/>
                          <a:cs typeface="Calibri" charset="0"/>
                        </a:rPr>
                        <a:t>Tol</a:t>
                      </a:r>
                      <a:r>
                        <a:rPr lang="en-US" altLang="zh-CN" dirty="0" smtClean="0">
                          <a:latin typeface="Calibri" charset="0"/>
                          <a:ea typeface="Calibri" charset="0"/>
                          <a:cs typeface="Calibri" charset="0"/>
                        </a:rPr>
                        <a:t>=1,alpha=0.5</a:t>
                      </a:r>
                      <a:endParaRPr lang="en-US" dirty="0">
                        <a:latin typeface="Calibri" charset="0"/>
                        <a:ea typeface="Calibri" charset="0"/>
                        <a:cs typeface="Calibri" charset="0"/>
                      </a:endParaRPr>
                    </a:p>
                  </a:txBody>
                  <a:tcPr/>
                </a:tc>
                <a:tc>
                  <a:txBody>
                    <a:bodyPr/>
                    <a:lstStyle/>
                    <a:p>
                      <a:r>
                        <a:rPr lang="en-US" altLang="zh-CN" dirty="0" smtClean="0">
                          <a:latin typeface="Calibri" charset="0"/>
                          <a:ea typeface="Calibri" charset="0"/>
                          <a:cs typeface="Calibri" charset="0"/>
                        </a:rPr>
                        <a:t>MSE</a:t>
                      </a:r>
                      <a:r>
                        <a:rPr lang="zh-CN" altLang="zh-CN" dirty="0" smtClean="0">
                          <a:latin typeface="Calibri" charset="0"/>
                          <a:ea typeface="Calibri" charset="0"/>
                          <a:cs typeface="Calibri" charset="0"/>
                        </a:rPr>
                        <a:t>=2</a:t>
                      </a:r>
                      <a:r>
                        <a:rPr lang="en-US" altLang="zh-CN" dirty="0" smtClean="0">
                          <a:latin typeface="Calibri" charset="0"/>
                          <a:ea typeface="Calibri" charset="0"/>
                          <a:cs typeface="Calibri" charset="0"/>
                        </a:rPr>
                        <a:t>.533e+15</a:t>
                      </a:r>
                    </a:p>
                    <a:p>
                      <a:r>
                        <a:rPr lang="en-US" altLang="zh-CN" dirty="0" smtClean="0">
                          <a:latin typeface="Calibri" charset="0"/>
                          <a:ea typeface="Calibri" charset="0"/>
                          <a:cs typeface="Calibri" charset="0"/>
                        </a:rPr>
                        <a:t>R^2=0.458</a:t>
                      </a:r>
                      <a:endParaRPr lang="en-US" altLang="zh-CN" dirty="0">
                        <a:latin typeface="Calibri" charset="0"/>
                        <a:ea typeface="Calibri" charset="0"/>
                        <a:cs typeface="Calibri" charset="0"/>
                      </a:endParaRPr>
                    </a:p>
                  </a:txBody>
                  <a:tcPr/>
                </a:tc>
                <a:extLst>
                  <a:ext uri="{0D108BD9-81ED-4DB2-BD59-A6C34878D82A}">
                    <a16:rowId xmlns="" xmlns:a16="http://schemas.microsoft.com/office/drawing/2014/main" val="2199381540"/>
                  </a:ext>
                </a:extLst>
              </a:tr>
              <a:tr h="370840">
                <a:tc>
                  <a:txBody>
                    <a:bodyPr/>
                    <a:lstStyle/>
                    <a:p>
                      <a:endParaRPr lang="en-US">
                        <a:latin typeface="Calibri" charset="0"/>
                        <a:ea typeface="Calibri" charset="0"/>
                        <a:cs typeface="Calibri" charset="0"/>
                      </a:endParaRPr>
                    </a:p>
                  </a:txBody>
                  <a:tcPr/>
                </a:tc>
                <a:tc>
                  <a:txBody>
                    <a:bodyPr/>
                    <a:lstStyle/>
                    <a:p>
                      <a:r>
                        <a:rPr lang="en-US" dirty="0" err="1" smtClean="0">
                          <a:latin typeface="Calibri" charset="0"/>
                          <a:ea typeface="Calibri" charset="0"/>
                          <a:cs typeface="Calibri" charset="0"/>
                        </a:rPr>
                        <a:t>Tol</a:t>
                      </a:r>
                      <a:r>
                        <a:rPr lang="en-US" altLang="zh-CN" dirty="0" smtClean="0">
                          <a:latin typeface="Calibri" charset="0"/>
                          <a:ea typeface="Calibri" charset="0"/>
                          <a:cs typeface="Calibri" charset="0"/>
                        </a:rPr>
                        <a:t>=1,n</a:t>
                      </a:r>
                      <a:r>
                        <a:rPr lang="en-US" dirty="0" smtClean="0">
                          <a:latin typeface="Calibri" charset="0"/>
                          <a:ea typeface="Calibri" charset="0"/>
                          <a:cs typeface="Calibri" charset="0"/>
                        </a:rPr>
                        <a:t>ormalize</a:t>
                      </a:r>
                      <a:r>
                        <a:rPr lang="en-US" altLang="zh-CN" dirty="0" smtClean="0">
                          <a:latin typeface="Calibri" charset="0"/>
                          <a:ea typeface="Calibri" charset="0"/>
                          <a:cs typeface="Calibri" charset="0"/>
                        </a:rPr>
                        <a:t>=True</a:t>
                      </a:r>
                      <a:endParaRPr lang="en-US" dirty="0">
                        <a:latin typeface="Calibri" charset="0"/>
                        <a:ea typeface="Calibri" charset="0"/>
                        <a:cs typeface="Calibri" charset="0"/>
                      </a:endParaRPr>
                    </a:p>
                  </a:txBody>
                  <a:tcPr/>
                </a:tc>
                <a:tc>
                  <a:txBody>
                    <a:bodyPr/>
                    <a:lstStyle/>
                    <a:p>
                      <a:r>
                        <a:rPr lang="en-US" altLang="zh-CN" dirty="0" smtClean="0">
                          <a:latin typeface="Calibri" charset="0"/>
                          <a:ea typeface="Calibri" charset="0"/>
                          <a:cs typeface="Calibri" charset="0"/>
                        </a:rPr>
                        <a:t>MSE</a:t>
                      </a:r>
                      <a:r>
                        <a:rPr lang="zh-CN" altLang="zh-CN" dirty="0" smtClean="0">
                          <a:latin typeface="Calibri" charset="0"/>
                          <a:ea typeface="Calibri" charset="0"/>
                          <a:cs typeface="Calibri" charset="0"/>
                        </a:rPr>
                        <a:t>=2</a:t>
                      </a:r>
                      <a:r>
                        <a:rPr lang="en-US" altLang="zh-CN" dirty="0" smtClean="0">
                          <a:latin typeface="Calibri" charset="0"/>
                          <a:ea typeface="Calibri" charset="0"/>
                          <a:cs typeface="Calibri" charset="0"/>
                        </a:rPr>
                        <a:t>.533e+15</a:t>
                      </a:r>
                    </a:p>
                    <a:p>
                      <a:r>
                        <a:rPr lang="en-US" altLang="zh-CN" dirty="0" smtClean="0">
                          <a:latin typeface="Calibri" charset="0"/>
                          <a:ea typeface="Calibri" charset="0"/>
                          <a:cs typeface="Calibri" charset="0"/>
                        </a:rPr>
                        <a:t>R^2=0.458</a:t>
                      </a:r>
                      <a:endParaRPr lang="en-US" altLang="zh-CN" dirty="0">
                        <a:latin typeface="Calibri" charset="0"/>
                        <a:ea typeface="Calibri" charset="0"/>
                        <a:cs typeface="Calibri" charset="0"/>
                      </a:endParaRPr>
                    </a:p>
                  </a:txBody>
                  <a:tcPr/>
                </a:tc>
                <a:extLst>
                  <a:ext uri="{0D108BD9-81ED-4DB2-BD59-A6C34878D82A}">
                    <a16:rowId xmlns="" xmlns:a16="http://schemas.microsoft.com/office/drawing/2014/main" val="1016044518"/>
                  </a:ext>
                </a:extLst>
              </a:tr>
              <a:tr h="370840">
                <a:tc>
                  <a:txBody>
                    <a:bodyPr/>
                    <a:lstStyle/>
                    <a:p>
                      <a:endParaRPr lang="en-US">
                        <a:latin typeface="Calibri" charset="0"/>
                        <a:ea typeface="Calibri" charset="0"/>
                        <a:cs typeface="Calibri" charset="0"/>
                      </a:endParaRPr>
                    </a:p>
                  </a:txBody>
                  <a:tcPr/>
                </a:tc>
                <a:tc>
                  <a:txBody>
                    <a:bodyPr/>
                    <a:lstStyle/>
                    <a:p>
                      <a:r>
                        <a:rPr lang="en-US" dirty="0" err="1" smtClean="0">
                          <a:latin typeface="Calibri" charset="0"/>
                          <a:ea typeface="Calibri" charset="0"/>
                          <a:cs typeface="Calibri" charset="0"/>
                        </a:rPr>
                        <a:t>Tol</a:t>
                      </a:r>
                      <a:r>
                        <a:rPr lang="en-US" altLang="zh-CN" dirty="0" smtClean="0">
                          <a:latin typeface="Calibri" charset="0"/>
                          <a:ea typeface="Calibri" charset="0"/>
                          <a:cs typeface="Calibri" charset="0"/>
                        </a:rPr>
                        <a:t>=1,fit_intercept=False</a:t>
                      </a:r>
                      <a:endParaRPr lang="en-US" dirty="0">
                        <a:latin typeface="Calibri" charset="0"/>
                        <a:ea typeface="Calibri" charset="0"/>
                        <a:cs typeface="Calibri" charset="0"/>
                      </a:endParaRPr>
                    </a:p>
                  </a:txBody>
                  <a:tcPr/>
                </a:tc>
                <a:tc>
                  <a:txBody>
                    <a:bodyPr/>
                    <a:lstStyle/>
                    <a:p>
                      <a:r>
                        <a:rPr lang="en-US" altLang="zh-CN" dirty="0" smtClean="0">
                          <a:latin typeface="Calibri" charset="0"/>
                          <a:ea typeface="Calibri" charset="0"/>
                          <a:cs typeface="Calibri" charset="0"/>
                        </a:rPr>
                        <a:t>MSE=</a:t>
                      </a:r>
                      <a:r>
                        <a:rPr lang="zh-CN" altLang="zh-CN" dirty="0" smtClean="0">
                          <a:latin typeface="Calibri" charset="0"/>
                          <a:ea typeface="Calibri" charset="0"/>
                          <a:cs typeface="Calibri" charset="0"/>
                        </a:rPr>
                        <a:t>2</a:t>
                      </a:r>
                      <a:r>
                        <a:rPr lang="en-US" altLang="zh-CN" dirty="0" smtClean="0">
                          <a:latin typeface="Calibri" charset="0"/>
                          <a:ea typeface="Calibri" charset="0"/>
                          <a:cs typeface="Calibri" charset="0"/>
                        </a:rPr>
                        <a:t>.753e+15</a:t>
                      </a:r>
                    </a:p>
                    <a:p>
                      <a:r>
                        <a:rPr lang="en-US" altLang="zh-CN" dirty="0" smtClean="0">
                          <a:latin typeface="Calibri" charset="0"/>
                          <a:ea typeface="Calibri" charset="0"/>
                          <a:cs typeface="Calibri" charset="0"/>
                        </a:rPr>
                        <a:t>R^2=0.391</a:t>
                      </a:r>
                      <a:endParaRPr lang="en-US" altLang="zh-CN" dirty="0">
                        <a:latin typeface="Calibri" charset="0"/>
                        <a:ea typeface="Calibri" charset="0"/>
                        <a:cs typeface="Calibri" charset="0"/>
                      </a:endParaRPr>
                    </a:p>
                  </a:txBody>
                  <a:tcPr/>
                </a:tc>
                <a:extLst>
                  <a:ext uri="{0D108BD9-81ED-4DB2-BD59-A6C34878D82A}">
                    <a16:rowId xmlns="" xmlns:a16="http://schemas.microsoft.com/office/drawing/2014/main" val="3637674884"/>
                  </a:ext>
                </a:extLst>
              </a:tr>
            </a:tbl>
          </a:graphicData>
        </a:graphic>
      </p:graphicFrame>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12</a:t>
            </a:fld>
            <a:endParaRPr kumimoji="0" lang="en-US"/>
          </a:p>
        </p:txBody>
      </p:sp>
    </p:spTree>
    <p:extLst>
      <p:ext uri="{BB962C8B-B14F-4D97-AF65-F5344CB8AC3E}">
        <p14:creationId xmlns:p14="http://schemas.microsoft.com/office/powerpoint/2010/main" val="364711167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Selection </a:t>
            </a:r>
            <a:r>
              <a:rPr lang="en-US" dirty="0" smtClean="0"/>
              <a:t>Results (cont.)</a:t>
            </a:r>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449984424"/>
              </p:ext>
            </p:extLst>
          </p:nvPr>
        </p:nvGraphicFramePr>
        <p:xfrm>
          <a:off x="457200" y="1600200"/>
          <a:ext cx="7467600" cy="2931160"/>
        </p:xfrm>
        <a:graphic>
          <a:graphicData uri="http://schemas.openxmlformats.org/drawingml/2006/table">
            <a:tbl>
              <a:tblPr firstRow="1" bandRow="1">
                <a:tableStyleId>{5C22544A-7EE6-4342-B048-85BDC9FD1C3A}</a:tableStyleId>
              </a:tblPr>
              <a:tblGrid>
                <a:gridCol w="2489200">
                  <a:extLst>
                    <a:ext uri="{9D8B030D-6E8A-4147-A177-3AD203B41FA5}">
                      <a16:colId xmlns="" xmlns:a16="http://schemas.microsoft.com/office/drawing/2014/main" val="3030602544"/>
                    </a:ext>
                  </a:extLst>
                </a:gridCol>
                <a:gridCol w="2489200">
                  <a:extLst>
                    <a:ext uri="{9D8B030D-6E8A-4147-A177-3AD203B41FA5}">
                      <a16:colId xmlns="" xmlns:a16="http://schemas.microsoft.com/office/drawing/2014/main" val="2590406836"/>
                    </a:ext>
                  </a:extLst>
                </a:gridCol>
                <a:gridCol w="2489200">
                  <a:extLst>
                    <a:ext uri="{9D8B030D-6E8A-4147-A177-3AD203B41FA5}">
                      <a16:colId xmlns="" xmlns:a16="http://schemas.microsoft.com/office/drawing/2014/main" val="2422119549"/>
                    </a:ext>
                  </a:extLst>
                </a:gridCol>
              </a:tblGrid>
              <a:tr h="370840">
                <a:tc>
                  <a:txBody>
                    <a:bodyPr/>
                    <a:lstStyle/>
                    <a:p>
                      <a:r>
                        <a:rPr lang="en-US" dirty="0">
                          <a:latin typeface="Calibri" charset="0"/>
                          <a:ea typeface="Calibri" charset="0"/>
                          <a:cs typeface="Calibri" charset="0"/>
                        </a:rPr>
                        <a:t>Model</a:t>
                      </a:r>
                    </a:p>
                  </a:txBody>
                  <a:tcPr/>
                </a:tc>
                <a:tc>
                  <a:txBody>
                    <a:bodyPr/>
                    <a:lstStyle/>
                    <a:p>
                      <a:r>
                        <a:rPr lang="en-US" dirty="0">
                          <a:latin typeface="Calibri" charset="0"/>
                          <a:ea typeface="Calibri" charset="0"/>
                          <a:cs typeface="Calibri" charset="0"/>
                        </a:rPr>
                        <a:t>Parameters</a:t>
                      </a:r>
                    </a:p>
                  </a:txBody>
                  <a:tcPr/>
                </a:tc>
                <a:tc>
                  <a:txBody>
                    <a:bodyPr/>
                    <a:lstStyle/>
                    <a:p>
                      <a:r>
                        <a:rPr lang="en-US" dirty="0">
                          <a:latin typeface="Calibri" charset="0"/>
                          <a:ea typeface="Calibri" charset="0"/>
                          <a:cs typeface="Calibri" charset="0"/>
                        </a:rPr>
                        <a:t>Performance</a:t>
                      </a:r>
                    </a:p>
                  </a:txBody>
                  <a:tcPr/>
                </a:tc>
                <a:extLst>
                  <a:ext uri="{0D108BD9-81ED-4DB2-BD59-A6C34878D82A}">
                    <a16:rowId xmlns="" xmlns:a16="http://schemas.microsoft.com/office/drawing/2014/main" val="87940141"/>
                  </a:ext>
                </a:extLst>
              </a:tr>
              <a:tr h="370840">
                <a:tc>
                  <a:txBody>
                    <a:bodyPr/>
                    <a:lstStyle/>
                    <a:p>
                      <a:r>
                        <a:rPr lang="en-US" dirty="0" smtClean="0">
                          <a:latin typeface="Calibri" charset="0"/>
                          <a:ea typeface="Calibri" charset="0"/>
                          <a:cs typeface="Calibri" charset="0"/>
                        </a:rPr>
                        <a:t>Lasso</a:t>
                      </a:r>
                      <a:endParaRPr lang="en-US" dirty="0">
                        <a:latin typeface="Calibri" charset="0"/>
                        <a:ea typeface="Calibri" charset="0"/>
                        <a:cs typeface="Calibri" charset="0"/>
                      </a:endParaRPr>
                    </a:p>
                  </a:txBody>
                  <a:tcPr/>
                </a:tc>
                <a:tc>
                  <a:txBody>
                    <a:bodyPr/>
                    <a:lstStyle/>
                    <a:p>
                      <a:r>
                        <a:rPr lang="en-US" dirty="0" err="1" smtClean="0">
                          <a:latin typeface="Calibri" charset="0"/>
                          <a:ea typeface="Calibri" charset="0"/>
                          <a:cs typeface="Calibri" charset="0"/>
                        </a:rPr>
                        <a:t>Tol</a:t>
                      </a:r>
                      <a:r>
                        <a:rPr lang="en-US" altLang="zh-CN" dirty="0" smtClean="0">
                          <a:latin typeface="Calibri" charset="0"/>
                          <a:ea typeface="Calibri" charset="0"/>
                          <a:cs typeface="Calibri" charset="0"/>
                        </a:rPr>
                        <a:t>=1,precomputer=True</a:t>
                      </a:r>
                      <a:endParaRPr lang="en-US" dirty="0">
                        <a:latin typeface="Calibri" charset="0"/>
                        <a:ea typeface="Calibri" charset="0"/>
                        <a:cs typeface="Calibri" charset="0"/>
                      </a:endParaRPr>
                    </a:p>
                  </a:txBody>
                  <a:tcPr/>
                </a:tc>
                <a:tc>
                  <a:txBody>
                    <a:bodyPr/>
                    <a:lstStyle/>
                    <a:p>
                      <a:r>
                        <a:rPr lang="en-US" altLang="zh-CN" dirty="0" smtClean="0">
                          <a:latin typeface="Calibri" charset="0"/>
                          <a:ea typeface="Calibri" charset="0"/>
                          <a:cs typeface="Calibri" charset="0"/>
                        </a:rPr>
                        <a:t>MSE</a:t>
                      </a:r>
                      <a:r>
                        <a:rPr lang="zh-CN" altLang="zh-CN" dirty="0" smtClean="0">
                          <a:latin typeface="Calibri" charset="0"/>
                          <a:ea typeface="Calibri" charset="0"/>
                          <a:cs typeface="Calibri" charset="0"/>
                        </a:rPr>
                        <a:t>=2</a:t>
                      </a:r>
                      <a:r>
                        <a:rPr lang="en-US" altLang="zh-CN" dirty="0" smtClean="0">
                          <a:latin typeface="Calibri" charset="0"/>
                          <a:ea typeface="Calibri" charset="0"/>
                          <a:cs typeface="Calibri" charset="0"/>
                        </a:rPr>
                        <a:t>.533e+15</a:t>
                      </a:r>
                    </a:p>
                    <a:p>
                      <a:r>
                        <a:rPr lang="en-US" altLang="zh-CN" dirty="0" smtClean="0">
                          <a:latin typeface="Calibri" charset="0"/>
                          <a:ea typeface="Calibri" charset="0"/>
                          <a:cs typeface="Calibri" charset="0"/>
                        </a:rPr>
                        <a:t>R^2=0.458</a:t>
                      </a:r>
                      <a:endParaRPr lang="en-US" altLang="zh-CN" dirty="0">
                        <a:latin typeface="Calibri" charset="0"/>
                        <a:ea typeface="Calibri" charset="0"/>
                        <a:cs typeface="Calibri" charset="0"/>
                      </a:endParaRPr>
                    </a:p>
                  </a:txBody>
                  <a:tcPr/>
                </a:tc>
                <a:extLst>
                  <a:ext uri="{0D108BD9-81ED-4DB2-BD59-A6C34878D82A}">
                    <a16:rowId xmlns="" xmlns:a16="http://schemas.microsoft.com/office/drawing/2014/main" val="2082379726"/>
                  </a:ext>
                </a:extLst>
              </a:tr>
              <a:tr h="370840">
                <a:tc>
                  <a:txBody>
                    <a:bodyPr/>
                    <a:lstStyle/>
                    <a:p>
                      <a:endParaRPr lang="en-US" dirty="0">
                        <a:latin typeface="Calibri" charset="0"/>
                        <a:ea typeface="Calibri" charset="0"/>
                        <a:cs typeface="Calibri" charset="0"/>
                      </a:endParaRPr>
                    </a:p>
                  </a:txBody>
                  <a:tcPr/>
                </a:tc>
                <a:tc>
                  <a:txBody>
                    <a:bodyPr/>
                    <a:lstStyle/>
                    <a:p>
                      <a:r>
                        <a:rPr lang="en-US" dirty="0" err="1" smtClean="0">
                          <a:latin typeface="Calibri" charset="0"/>
                          <a:ea typeface="Calibri" charset="0"/>
                          <a:cs typeface="Calibri" charset="0"/>
                        </a:rPr>
                        <a:t>Tol</a:t>
                      </a:r>
                      <a:r>
                        <a:rPr lang="en-US" altLang="zh-CN" dirty="0" smtClean="0">
                          <a:latin typeface="Calibri" charset="0"/>
                          <a:ea typeface="Calibri" charset="0"/>
                          <a:cs typeface="Calibri" charset="0"/>
                        </a:rPr>
                        <a:t>=1,positive=True</a:t>
                      </a:r>
                      <a:endParaRPr lang="en-US" dirty="0">
                        <a:latin typeface="Calibri" charset="0"/>
                        <a:ea typeface="Calibri" charset="0"/>
                        <a:cs typeface="Calibri" charset="0"/>
                      </a:endParaRPr>
                    </a:p>
                  </a:txBody>
                  <a:tcPr/>
                </a:tc>
                <a:tc>
                  <a:txBody>
                    <a:bodyPr/>
                    <a:lstStyle/>
                    <a:p>
                      <a:r>
                        <a:rPr lang="en-US" dirty="0" smtClean="0">
                          <a:latin typeface="Calibri" charset="0"/>
                          <a:ea typeface="Calibri" charset="0"/>
                          <a:cs typeface="Calibri" charset="0"/>
                        </a:rPr>
                        <a:t>MSE</a:t>
                      </a:r>
                      <a:r>
                        <a:rPr lang="en-US" altLang="zh-CN" dirty="0" smtClean="0">
                          <a:latin typeface="Calibri" charset="0"/>
                          <a:ea typeface="Calibri" charset="0"/>
                          <a:cs typeface="Calibri" charset="0"/>
                        </a:rPr>
                        <a:t>=2.495e+15,</a:t>
                      </a:r>
                      <a:r>
                        <a:rPr lang="zh-CN" altLang="en-US" dirty="0" smtClean="0">
                          <a:latin typeface="Calibri" charset="0"/>
                          <a:ea typeface="Calibri" charset="0"/>
                          <a:cs typeface="Calibri" charset="0"/>
                        </a:rPr>
                        <a:t> </a:t>
                      </a:r>
                      <a:r>
                        <a:rPr lang="en-US" altLang="zh-CN" dirty="0" smtClean="0">
                          <a:latin typeface="Calibri" charset="0"/>
                          <a:ea typeface="Calibri" charset="0"/>
                          <a:cs typeface="Calibri" charset="0"/>
                        </a:rPr>
                        <a:t>R^2=0.441</a:t>
                      </a:r>
                      <a:endParaRPr lang="en-US" dirty="0">
                        <a:latin typeface="Calibri" charset="0"/>
                        <a:ea typeface="Calibri" charset="0"/>
                        <a:cs typeface="Calibri" charset="0"/>
                      </a:endParaRPr>
                    </a:p>
                  </a:txBody>
                  <a:tcPr/>
                </a:tc>
                <a:extLst>
                  <a:ext uri="{0D108BD9-81ED-4DB2-BD59-A6C34878D82A}">
                    <a16:rowId xmlns="" xmlns:a16="http://schemas.microsoft.com/office/drawing/2014/main" val="2507870546"/>
                  </a:ext>
                </a:extLst>
              </a:tr>
              <a:tr h="370840">
                <a:tc>
                  <a:txBody>
                    <a:bodyPr/>
                    <a:lstStyle/>
                    <a:p>
                      <a:endParaRPr lang="en-US" dirty="0">
                        <a:latin typeface="Calibri" charset="0"/>
                        <a:ea typeface="Calibri" charset="0"/>
                        <a:cs typeface="Calibri" charset="0"/>
                      </a:endParaRPr>
                    </a:p>
                  </a:txBody>
                  <a:tcPr/>
                </a:tc>
                <a:tc>
                  <a:txBody>
                    <a:bodyPr/>
                    <a:lstStyle/>
                    <a:p>
                      <a:r>
                        <a:rPr lang="en-US" dirty="0" err="1" smtClean="0">
                          <a:latin typeface="Calibri" charset="0"/>
                          <a:ea typeface="Calibri" charset="0"/>
                          <a:cs typeface="Calibri" charset="0"/>
                        </a:rPr>
                        <a:t>Tol</a:t>
                      </a:r>
                      <a:r>
                        <a:rPr lang="en-US" altLang="zh-CN" dirty="0" smtClean="0">
                          <a:latin typeface="Calibri" charset="0"/>
                          <a:ea typeface="Calibri" charset="0"/>
                          <a:cs typeface="Calibri" charset="0"/>
                        </a:rPr>
                        <a:t>=1,warm_start=True</a:t>
                      </a:r>
                      <a:endParaRPr lang="en-US" dirty="0">
                        <a:latin typeface="Calibri" charset="0"/>
                        <a:ea typeface="Calibri" charset="0"/>
                        <a:cs typeface="Calibri" charset="0"/>
                      </a:endParaRPr>
                    </a:p>
                  </a:txBody>
                  <a:tcPr/>
                </a:tc>
                <a:tc>
                  <a:txBody>
                    <a:bodyPr/>
                    <a:lstStyle/>
                    <a:p>
                      <a:r>
                        <a:rPr lang="en-US" dirty="0" smtClean="0">
                          <a:latin typeface="Calibri" charset="0"/>
                          <a:ea typeface="Calibri" charset="0"/>
                          <a:cs typeface="Calibri" charset="0"/>
                        </a:rPr>
                        <a:t>MSE</a:t>
                      </a:r>
                      <a:r>
                        <a:rPr lang="zh-CN" altLang="zh-CN" dirty="0" smtClean="0">
                          <a:latin typeface="Calibri" charset="0"/>
                          <a:ea typeface="Calibri" charset="0"/>
                          <a:cs typeface="Calibri" charset="0"/>
                        </a:rPr>
                        <a:t>=2</a:t>
                      </a:r>
                      <a:r>
                        <a:rPr lang="en-US" altLang="zh-CN" dirty="0" smtClean="0">
                          <a:latin typeface="Calibri" charset="0"/>
                          <a:ea typeface="Calibri" charset="0"/>
                          <a:cs typeface="Calibri" charset="0"/>
                        </a:rPr>
                        <a:t>.533e+15</a:t>
                      </a:r>
                    </a:p>
                    <a:p>
                      <a:r>
                        <a:rPr lang="en-US" dirty="0" smtClean="0">
                          <a:latin typeface="Calibri" charset="0"/>
                          <a:ea typeface="Calibri" charset="0"/>
                          <a:cs typeface="Calibri" charset="0"/>
                        </a:rPr>
                        <a:t>R</a:t>
                      </a:r>
                      <a:r>
                        <a:rPr lang="en-US" altLang="zh-CN" dirty="0" smtClean="0">
                          <a:latin typeface="Calibri" charset="0"/>
                          <a:ea typeface="Calibri" charset="0"/>
                          <a:cs typeface="Calibri" charset="0"/>
                        </a:rPr>
                        <a:t>^2=0.458</a:t>
                      </a:r>
                      <a:endParaRPr lang="en-US" dirty="0">
                        <a:latin typeface="Calibri" charset="0"/>
                        <a:ea typeface="Calibri" charset="0"/>
                        <a:cs typeface="Calibri" charset="0"/>
                      </a:endParaRPr>
                    </a:p>
                  </a:txBody>
                  <a:tcPr/>
                </a:tc>
                <a:extLst>
                  <a:ext uri="{0D108BD9-81ED-4DB2-BD59-A6C34878D82A}">
                    <a16:rowId xmlns="" xmlns:a16="http://schemas.microsoft.com/office/drawing/2014/main" val="3516908593"/>
                  </a:ext>
                </a:extLst>
              </a:tr>
              <a:tr h="370840">
                <a:tc>
                  <a:txBody>
                    <a:bodyPr/>
                    <a:lstStyle/>
                    <a:p>
                      <a:endParaRPr lang="en-US" dirty="0">
                        <a:latin typeface="Calibri" charset="0"/>
                        <a:ea typeface="Calibri" charset="0"/>
                        <a:cs typeface="Calibri"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latin typeface="Calibri" charset="0"/>
                          <a:ea typeface="Calibri" charset="0"/>
                          <a:cs typeface="Calibri" charset="0"/>
                        </a:rPr>
                        <a:t>Tol</a:t>
                      </a:r>
                      <a:r>
                        <a:rPr lang="en-US" altLang="zh-CN" dirty="0" smtClean="0">
                          <a:latin typeface="Calibri" charset="0"/>
                          <a:ea typeface="Calibri" charset="0"/>
                          <a:cs typeface="Calibri" charset="0"/>
                        </a:rPr>
                        <a:t>=1,copy_X=False</a:t>
                      </a:r>
                      <a:endParaRPr lang="en-US" dirty="0">
                        <a:latin typeface="Calibri" charset="0"/>
                        <a:ea typeface="Calibri" charset="0"/>
                        <a:cs typeface="Calibri" charset="0"/>
                      </a:endParaRPr>
                    </a:p>
                  </a:txBody>
                  <a:tcPr/>
                </a:tc>
                <a:tc>
                  <a:txBody>
                    <a:bodyPr/>
                    <a:lstStyle/>
                    <a:p>
                      <a:r>
                        <a:rPr lang="en-US" altLang="zh-CN" dirty="0" smtClean="0">
                          <a:latin typeface="Calibri" charset="0"/>
                          <a:ea typeface="Calibri" charset="0"/>
                          <a:cs typeface="Calibri" charset="0"/>
                        </a:rPr>
                        <a:t>MSE</a:t>
                      </a:r>
                      <a:r>
                        <a:rPr lang="zh-CN" altLang="zh-CN" dirty="0" smtClean="0">
                          <a:latin typeface="Calibri" charset="0"/>
                          <a:ea typeface="Calibri" charset="0"/>
                          <a:cs typeface="Calibri" charset="0"/>
                        </a:rPr>
                        <a:t>=2</a:t>
                      </a:r>
                      <a:r>
                        <a:rPr lang="en-US" altLang="zh-CN" dirty="0" smtClean="0">
                          <a:latin typeface="Calibri" charset="0"/>
                          <a:ea typeface="Calibri" charset="0"/>
                          <a:cs typeface="Calibri" charset="0"/>
                        </a:rPr>
                        <a:t>.533e+15</a:t>
                      </a:r>
                    </a:p>
                    <a:p>
                      <a:r>
                        <a:rPr lang="en-US" altLang="zh-CN" dirty="0" smtClean="0">
                          <a:latin typeface="Calibri" charset="0"/>
                          <a:ea typeface="Calibri" charset="0"/>
                          <a:cs typeface="Calibri" charset="0"/>
                        </a:rPr>
                        <a:t>R^2=0.178</a:t>
                      </a:r>
                      <a:endParaRPr lang="en-US" altLang="zh-CN" dirty="0">
                        <a:latin typeface="Calibri" charset="0"/>
                        <a:ea typeface="Calibri" charset="0"/>
                        <a:cs typeface="Calibri" charset="0"/>
                      </a:endParaRPr>
                    </a:p>
                  </a:txBody>
                  <a:tcPr/>
                </a:tc>
                <a:extLst>
                  <a:ext uri="{0D108BD9-81ED-4DB2-BD59-A6C34878D82A}">
                    <a16:rowId xmlns="" xmlns:a16="http://schemas.microsoft.com/office/drawing/2014/main" val="2199381540"/>
                  </a:ext>
                </a:extLst>
              </a:tr>
            </a:tbl>
          </a:graphicData>
        </a:graphic>
      </p:graphicFrame>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13</a:t>
            </a:fld>
            <a:endParaRPr kumimoji="0" lang="en-US"/>
          </a:p>
        </p:txBody>
      </p:sp>
      <p:sp>
        <p:nvSpPr>
          <p:cNvPr id="3" name="文本框 2"/>
          <p:cNvSpPr txBox="1"/>
          <p:nvPr/>
        </p:nvSpPr>
        <p:spPr>
          <a:xfrm>
            <a:off x="231830" y="4794325"/>
            <a:ext cx="7661072" cy="1200329"/>
          </a:xfrm>
          <a:prstGeom prst="rect">
            <a:avLst/>
          </a:prstGeom>
          <a:noFill/>
        </p:spPr>
        <p:txBody>
          <a:bodyPr wrap="none" rtlCol="0">
            <a:spAutoFit/>
          </a:bodyPr>
          <a:lstStyle/>
          <a:p>
            <a:pPr>
              <a:lnSpc>
                <a:spcPct val="150000"/>
              </a:lnSpc>
            </a:pPr>
            <a:r>
              <a:rPr kumimoji="1" lang="en-US" altLang="zh-CN" dirty="0" smtClean="0"/>
              <a:t>The</a:t>
            </a:r>
            <a:r>
              <a:rPr kumimoji="1" lang="zh-CN" altLang="en-US" dirty="0" smtClean="0"/>
              <a:t> </a:t>
            </a:r>
            <a:r>
              <a:rPr kumimoji="1" lang="en-US" altLang="zh-CN" dirty="0" smtClean="0"/>
              <a:t>best</a:t>
            </a:r>
            <a:r>
              <a:rPr kumimoji="1" lang="zh-CN" altLang="en-US" dirty="0" smtClean="0"/>
              <a:t> </a:t>
            </a:r>
            <a:r>
              <a:rPr kumimoji="1" lang="en-US" altLang="zh-CN" dirty="0" smtClean="0"/>
              <a:t>model</a:t>
            </a:r>
            <a:r>
              <a:rPr kumimoji="1" lang="zh-CN" altLang="en-US" dirty="0" smtClean="0"/>
              <a:t> </a:t>
            </a:r>
            <a:r>
              <a:rPr kumimoji="1" lang="en-US" altLang="zh-CN" dirty="0" smtClean="0"/>
              <a:t>and</a:t>
            </a:r>
            <a:r>
              <a:rPr kumimoji="1" lang="zh-CN" altLang="en-US" dirty="0" smtClean="0"/>
              <a:t> </a:t>
            </a:r>
            <a:r>
              <a:rPr kumimoji="1" lang="en-US" altLang="zh-CN" dirty="0" smtClean="0"/>
              <a:t>parameter</a:t>
            </a:r>
            <a:r>
              <a:rPr kumimoji="1" lang="zh-CN" altLang="en-US" dirty="0" smtClean="0"/>
              <a:t> </a:t>
            </a:r>
            <a:r>
              <a:rPr kumimoji="1" lang="en-US" altLang="zh-CN" dirty="0" smtClean="0"/>
              <a:t>setting</a:t>
            </a:r>
            <a:r>
              <a:rPr kumimoji="1" lang="zh-CN" altLang="en-US" dirty="0" smtClean="0"/>
              <a:t> </a:t>
            </a:r>
            <a:r>
              <a:rPr kumimoji="1" lang="en-US" altLang="zh-CN" dirty="0" smtClean="0"/>
              <a:t>is</a:t>
            </a:r>
            <a:r>
              <a:rPr kumimoji="1" lang="zh-CN" altLang="en-US" dirty="0" smtClean="0"/>
              <a:t> </a:t>
            </a:r>
            <a:r>
              <a:rPr kumimoji="1" lang="en-US" altLang="zh-CN" dirty="0" smtClean="0"/>
              <a:t>Ridge</a:t>
            </a:r>
            <a:r>
              <a:rPr kumimoji="1" lang="zh-CN" altLang="en-US" dirty="0" smtClean="0"/>
              <a:t> </a:t>
            </a:r>
            <a:r>
              <a:rPr kumimoji="1" lang="en-US" altLang="zh-CN" dirty="0" smtClean="0"/>
              <a:t>regression</a:t>
            </a:r>
            <a:r>
              <a:rPr kumimoji="1" lang="zh-CN" altLang="en-US" dirty="0" smtClean="0"/>
              <a:t> </a:t>
            </a:r>
            <a:r>
              <a:rPr kumimoji="1" lang="en-US" altLang="zh-CN" dirty="0" smtClean="0"/>
              <a:t>model</a:t>
            </a:r>
            <a:r>
              <a:rPr kumimoji="1" lang="zh-CN" altLang="en-US" dirty="0" smtClean="0"/>
              <a:t> </a:t>
            </a:r>
            <a:r>
              <a:rPr kumimoji="1" lang="en-US" altLang="zh-CN" dirty="0" smtClean="0"/>
              <a:t>with</a:t>
            </a:r>
            <a:r>
              <a:rPr kumimoji="1" lang="zh-CN" altLang="en-US" dirty="0" smtClean="0"/>
              <a:t> </a:t>
            </a:r>
            <a:endParaRPr kumimoji="1" lang="en-US" altLang="zh-CN" dirty="0"/>
          </a:p>
          <a:p>
            <a:pPr>
              <a:lnSpc>
                <a:spcPct val="150000"/>
              </a:lnSpc>
            </a:pPr>
            <a:r>
              <a:rPr kumimoji="1" lang="en-US" altLang="zh-CN" dirty="0" smtClean="0"/>
              <a:t>solver</a:t>
            </a:r>
            <a:r>
              <a:rPr kumimoji="1" lang="zh-CN" altLang="en-US" dirty="0" smtClean="0"/>
              <a:t> </a:t>
            </a:r>
            <a:r>
              <a:rPr kumimoji="1" lang="en-US" altLang="zh-CN" dirty="0" smtClean="0"/>
              <a:t>set</a:t>
            </a:r>
            <a:r>
              <a:rPr kumimoji="1" lang="zh-CN" altLang="en-US" dirty="0" smtClean="0"/>
              <a:t> </a:t>
            </a:r>
            <a:r>
              <a:rPr kumimoji="1" lang="en-US" altLang="zh-CN" dirty="0" smtClean="0"/>
              <a:t>to</a:t>
            </a:r>
            <a:r>
              <a:rPr kumimoji="1" lang="zh-CN" altLang="en-US" dirty="0" smtClean="0"/>
              <a:t> </a:t>
            </a:r>
            <a:r>
              <a:rPr kumimoji="1" lang="en-US" altLang="zh-CN" dirty="0" smtClean="0"/>
              <a:t>‘</a:t>
            </a:r>
            <a:r>
              <a:rPr kumimoji="1" lang="en-US" altLang="zh-CN" dirty="0" err="1" smtClean="0"/>
              <a:t>lsqr</a:t>
            </a:r>
            <a:r>
              <a:rPr kumimoji="1" lang="en-US" altLang="zh-CN" dirty="0" smtClean="0"/>
              <a:t>’.</a:t>
            </a:r>
            <a:r>
              <a:rPr kumimoji="1" lang="zh-CN" altLang="en-US" dirty="0" smtClean="0"/>
              <a:t> </a:t>
            </a:r>
            <a:r>
              <a:rPr kumimoji="1" lang="en-US" altLang="zh-CN" dirty="0" smtClean="0"/>
              <a:t>Performance:</a:t>
            </a:r>
            <a:r>
              <a:rPr kumimoji="1" lang="zh-CN" altLang="en-US" dirty="0" smtClean="0"/>
              <a:t> </a:t>
            </a:r>
            <a:r>
              <a:rPr lang="en-US" altLang="zh-CN" dirty="0" smtClean="0"/>
              <a:t>MSE</a:t>
            </a:r>
            <a:r>
              <a:rPr lang="en-US" altLang="zh-CN" dirty="0"/>
              <a:t>=2.446e+</a:t>
            </a:r>
            <a:r>
              <a:rPr lang="en-US" altLang="zh-CN" dirty="0" smtClean="0"/>
              <a:t>15,</a:t>
            </a:r>
            <a:r>
              <a:rPr lang="zh-CN" altLang="en-US" dirty="0" smtClean="0"/>
              <a:t> </a:t>
            </a:r>
            <a:r>
              <a:rPr lang="en-US" altLang="zh-CN" dirty="0" smtClean="0"/>
              <a:t>R</a:t>
            </a:r>
            <a:r>
              <a:rPr lang="en-US" altLang="zh-CN" dirty="0"/>
              <a:t>^2=0.470</a:t>
            </a:r>
          </a:p>
          <a:p>
            <a:endParaRPr kumimoji="1" lang="zh-CN" altLang="en-US" dirty="0"/>
          </a:p>
        </p:txBody>
      </p:sp>
    </p:spTree>
    <p:extLst>
      <p:ext uri="{BB962C8B-B14F-4D97-AF65-F5344CB8AC3E}">
        <p14:creationId xmlns:p14="http://schemas.microsoft.com/office/powerpoint/2010/main" val="2048090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Features</a:t>
            </a:r>
          </a:p>
        </p:txBody>
      </p:sp>
      <p:sp>
        <p:nvSpPr>
          <p:cNvPr id="3" name="Content Placeholder 2"/>
          <p:cNvSpPr>
            <a:spLocks noGrp="1"/>
          </p:cNvSpPr>
          <p:nvPr>
            <p:ph sz="quarter" idx="1"/>
          </p:nvPr>
        </p:nvSpPr>
        <p:spPr/>
        <p:txBody>
          <a:bodyPr/>
          <a:lstStyle/>
          <a:p>
            <a:r>
              <a:rPr lang="en-US" dirty="0" smtClean="0"/>
              <a:t>Based </a:t>
            </a:r>
            <a:r>
              <a:rPr lang="en-US" dirty="0"/>
              <a:t>on </a:t>
            </a:r>
            <a:r>
              <a:rPr lang="en-US" dirty="0" smtClean="0"/>
              <a:t>our </a:t>
            </a:r>
            <a:r>
              <a:rPr lang="en-US" dirty="0"/>
              <a:t>model, which </a:t>
            </a:r>
            <a:r>
              <a:rPr lang="en-US" dirty="0" smtClean="0"/>
              <a:t>is</a:t>
            </a:r>
            <a:r>
              <a:rPr lang="zh-CN" altLang="en-US" dirty="0" smtClean="0"/>
              <a:t> </a:t>
            </a:r>
            <a:r>
              <a:rPr lang="en-US" altLang="zh-CN" dirty="0" smtClean="0"/>
              <a:t>Ridge</a:t>
            </a:r>
            <a:r>
              <a:rPr lang="zh-CN" altLang="en-US" dirty="0" smtClean="0"/>
              <a:t> </a:t>
            </a:r>
            <a:r>
              <a:rPr lang="en-US" altLang="zh-CN" dirty="0" smtClean="0"/>
              <a:t>regression</a:t>
            </a:r>
            <a:r>
              <a:rPr lang="zh-CN" altLang="en-US" dirty="0" smtClean="0"/>
              <a:t> </a:t>
            </a:r>
            <a:r>
              <a:rPr lang="en-US" altLang="zh-CN" dirty="0" smtClean="0"/>
              <a:t>model</a:t>
            </a:r>
            <a:r>
              <a:rPr lang="en-US" dirty="0" smtClean="0"/>
              <a:t>, </a:t>
            </a:r>
            <a:r>
              <a:rPr lang="en-US" dirty="0"/>
              <a:t>top features </a:t>
            </a:r>
            <a:r>
              <a:rPr lang="en-US" dirty="0" smtClean="0"/>
              <a:t>are</a:t>
            </a:r>
          </a:p>
          <a:p>
            <a:endParaRPr 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14</a:t>
            </a:fld>
            <a:endParaRPr kumimoji="0" lang="en-US"/>
          </a:p>
        </p:txBody>
      </p:sp>
      <p:pic>
        <p:nvPicPr>
          <p:cNvPr id="5" name="图片 4" descr="Screen Shot 2016-11-22 at 3.48.5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895600"/>
            <a:ext cx="8407690" cy="2608769"/>
          </a:xfrm>
          <a:prstGeom prst="rect">
            <a:avLst/>
          </a:prstGeom>
        </p:spPr>
      </p:pic>
    </p:spTree>
    <p:extLst>
      <p:ext uri="{BB962C8B-B14F-4D97-AF65-F5344CB8AC3E}">
        <p14:creationId xmlns:p14="http://schemas.microsoft.com/office/powerpoint/2010/main" val="2877806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Interesting </a:t>
            </a:r>
            <a:r>
              <a:rPr lang="en-US" dirty="0"/>
              <a:t>cases</a:t>
            </a:r>
          </a:p>
        </p:txBody>
      </p:sp>
      <p:sp>
        <p:nvSpPr>
          <p:cNvPr id="3" name="Content Placeholder 2"/>
          <p:cNvSpPr>
            <a:spLocks noGrp="1"/>
          </p:cNvSpPr>
          <p:nvPr>
            <p:ph sz="quarter" idx="1"/>
          </p:nvPr>
        </p:nvSpPr>
        <p:spPr/>
        <p:txBody>
          <a:bodyPr>
            <a:normAutofit lnSpcReduction="10000"/>
          </a:bodyPr>
          <a:lstStyle/>
          <a:p>
            <a:r>
              <a:rPr lang="en-US" dirty="0" smtClean="0"/>
              <a:t>Among the top 10 features, there are 3 non-US country features (Japan, Hungary, West Germany) that have strong negative correlation with the target – movie gross. By looking closely into the data, we found that the average gross for these three countries are all below 100,000 while the average gross for all movies are 45,608,461. Thus, the gross of movies produced in these three countries are significantly below the world-wide average, which explains why the three features are among the top negative features.</a:t>
            </a:r>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15</a:t>
            </a:fld>
            <a:endParaRPr kumimoji="0" lang="en-US"/>
          </a:p>
        </p:txBody>
      </p:sp>
    </p:spTree>
    <p:extLst>
      <p:ext uri="{BB962C8B-B14F-4D97-AF65-F5344CB8AC3E}">
        <p14:creationId xmlns:p14="http://schemas.microsoft.com/office/powerpoint/2010/main" val="3053513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Interesting cases (cont.)</a:t>
            </a:r>
            <a:endParaRPr lang="en-US" dirty="0"/>
          </a:p>
        </p:txBody>
      </p:sp>
      <p:sp>
        <p:nvSpPr>
          <p:cNvPr id="3" name="Content Placeholder 2"/>
          <p:cNvSpPr>
            <a:spLocks noGrp="1"/>
          </p:cNvSpPr>
          <p:nvPr>
            <p:ph sz="quarter" idx="1"/>
          </p:nvPr>
        </p:nvSpPr>
        <p:spPr/>
        <p:txBody>
          <a:bodyPr>
            <a:normAutofit/>
          </a:bodyPr>
          <a:lstStyle/>
          <a:p>
            <a:r>
              <a:rPr lang="en-US" dirty="0" smtClean="0"/>
              <a:t>Animation and family-theme movies achieve highest world-wide box office gross amongst all the genres. This is useful information for movie production companies because it suggests what themes will be more popular and commercially successful.</a:t>
            </a:r>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16</a:t>
            </a:fld>
            <a:endParaRPr kumimoji="0" lang="en-US"/>
          </a:p>
        </p:txBody>
      </p:sp>
    </p:spTree>
    <p:extLst>
      <p:ext uri="{BB962C8B-B14F-4D97-AF65-F5344CB8AC3E}">
        <p14:creationId xmlns:p14="http://schemas.microsoft.com/office/powerpoint/2010/main" val="849895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Interesting/unexpected </a:t>
            </a:r>
            <a:r>
              <a:rPr lang="en-US" dirty="0" smtClean="0"/>
              <a:t>cases (cont.)</a:t>
            </a:r>
            <a:endParaRPr lang="en-US" dirty="0"/>
          </a:p>
        </p:txBody>
      </p:sp>
      <p:sp>
        <p:nvSpPr>
          <p:cNvPr id="3" name="Content Placeholder 2"/>
          <p:cNvSpPr>
            <a:spLocks noGrp="1"/>
          </p:cNvSpPr>
          <p:nvPr>
            <p:ph sz="quarter" idx="1"/>
          </p:nvPr>
        </p:nvSpPr>
        <p:spPr/>
        <p:txBody>
          <a:bodyPr>
            <a:normAutofit/>
          </a:bodyPr>
          <a:lstStyle/>
          <a:p>
            <a:r>
              <a:rPr lang="en-US" dirty="0"/>
              <a:t>D</a:t>
            </a:r>
            <a:r>
              <a:rPr lang="en-US" dirty="0" smtClean="0"/>
              <a:t>rama</a:t>
            </a:r>
            <a:r>
              <a:rPr lang="en-US" dirty="0" smtClean="0"/>
              <a:t>(as a genre) </a:t>
            </a:r>
            <a:r>
              <a:rPr lang="en-US" dirty="0"/>
              <a:t>is one of the top negative </a:t>
            </a:r>
            <a:r>
              <a:rPr lang="en-US" dirty="0" smtClean="0"/>
              <a:t>features. </a:t>
            </a:r>
            <a:r>
              <a:rPr lang="en-US" dirty="0" smtClean="0"/>
              <a:t>This is possibly due to the fact that many non-US movies that have low gross are drama movies, which leads to a low average gross for all drama movies. </a:t>
            </a:r>
            <a:endParaRPr 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17</a:t>
            </a:fld>
            <a:endParaRPr kumimoji="0" lang="en-US"/>
          </a:p>
        </p:txBody>
      </p:sp>
    </p:spTree>
    <p:extLst>
      <p:ext uri="{BB962C8B-B14F-4D97-AF65-F5344CB8AC3E}">
        <p14:creationId xmlns:p14="http://schemas.microsoft.com/office/powerpoint/2010/main" val="396184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Interesting/unexpected </a:t>
            </a:r>
            <a:r>
              <a:rPr lang="en-US" dirty="0" smtClean="0"/>
              <a:t>cases (cont.)</a:t>
            </a:r>
            <a:endParaRPr lang="en-US" dirty="0"/>
          </a:p>
        </p:txBody>
      </p:sp>
      <p:sp>
        <p:nvSpPr>
          <p:cNvPr id="3" name="Content Placeholder 2"/>
          <p:cNvSpPr>
            <a:spLocks noGrp="1"/>
          </p:cNvSpPr>
          <p:nvPr>
            <p:ph sz="quarter" idx="1"/>
          </p:nvPr>
        </p:nvSpPr>
        <p:spPr/>
        <p:txBody>
          <a:bodyPr>
            <a:normAutofit/>
          </a:bodyPr>
          <a:lstStyle/>
          <a:p>
            <a:r>
              <a:rPr lang="en-US" dirty="0" smtClean="0"/>
              <a:t>If  </a:t>
            </a:r>
            <a:r>
              <a:rPr lang="en-US" dirty="0"/>
              <a:t>numerical features are not scaled, the performance of models are similar to scaled </a:t>
            </a:r>
            <a:r>
              <a:rPr lang="en-US" dirty="0" smtClean="0"/>
              <a:t>case. But </a:t>
            </a:r>
            <a:r>
              <a:rPr lang="en-US" dirty="0"/>
              <a:t>the top six important features will be numerical features since our target, i.e. gross, is a very large </a:t>
            </a:r>
            <a:r>
              <a:rPr lang="en-US" dirty="0" smtClean="0"/>
              <a:t>number.</a:t>
            </a:r>
            <a:endParaRPr lang="en-US" dirty="0"/>
          </a:p>
          <a:p>
            <a:r>
              <a:rPr lang="en-US" dirty="0" smtClean="0"/>
              <a:t> When playing with the parameters of models, some change will increase or decrease the MSE and R^2 at the same time.</a:t>
            </a:r>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18</a:t>
            </a:fld>
            <a:endParaRPr kumimoji="0" lang="en-US"/>
          </a:p>
        </p:txBody>
      </p:sp>
    </p:spTree>
    <p:extLst>
      <p:ext uri="{BB962C8B-B14F-4D97-AF65-F5344CB8AC3E}">
        <p14:creationId xmlns:p14="http://schemas.microsoft.com/office/powerpoint/2010/main" val="77099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a:t>
            </a:r>
          </a:p>
        </p:txBody>
      </p:sp>
      <p:sp>
        <p:nvSpPr>
          <p:cNvPr id="3" name="Content Placeholder 2"/>
          <p:cNvSpPr>
            <a:spLocks noGrp="1"/>
          </p:cNvSpPr>
          <p:nvPr>
            <p:ph sz="quarter" idx="1"/>
          </p:nvPr>
        </p:nvSpPr>
        <p:spPr/>
        <p:txBody>
          <a:bodyPr/>
          <a:lstStyle/>
          <a:p>
            <a:pPr>
              <a:lnSpc>
                <a:spcPct val="150000"/>
              </a:lnSpc>
            </a:pPr>
            <a:r>
              <a:rPr lang="en-US" dirty="0" smtClean="0"/>
              <a:t>To</a:t>
            </a:r>
            <a:r>
              <a:rPr lang="zh-CN" altLang="en-US" dirty="0" smtClean="0"/>
              <a:t> </a:t>
            </a:r>
            <a:r>
              <a:rPr lang="en-US" altLang="zh-CN" dirty="0" smtClean="0"/>
              <a:t>predict</a:t>
            </a:r>
            <a:r>
              <a:rPr lang="zh-CN" altLang="en-US" dirty="0" smtClean="0"/>
              <a:t> </a:t>
            </a:r>
            <a:r>
              <a:rPr lang="en-US" altLang="zh-CN" dirty="0" smtClean="0"/>
              <a:t>a</a:t>
            </a:r>
            <a:r>
              <a:rPr lang="zh-CN" altLang="en-US" dirty="0" smtClean="0"/>
              <a:t> </a:t>
            </a:r>
            <a:r>
              <a:rPr lang="en-US" altLang="zh-CN" dirty="0" smtClean="0"/>
              <a:t>movie’s</a:t>
            </a:r>
            <a:r>
              <a:rPr lang="zh-CN" altLang="en-US" dirty="0" smtClean="0"/>
              <a:t> </a:t>
            </a:r>
            <a:r>
              <a:rPr lang="en-US" altLang="zh-CN" dirty="0" smtClean="0"/>
              <a:t>worldwide</a:t>
            </a:r>
            <a:r>
              <a:rPr lang="zh-CN" altLang="en-US" dirty="0" smtClean="0"/>
              <a:t> </a:t>
            </a:r>
            <a:r>
              <a:rPr lang="en-US" altLang="zh-CN" dirty="0" smtClean="0"/>
              <a:t>box</a:t>
            </a:r>
            <a:r>
              <a:rPr lang="zh-CN" altLang="en-US" dirty="0" smtClean="0"/>
              <a:t>-</a:t>
            </a:r>
            <a:r>
              <a:rPr lang="en-US" altLang="zh-CN" dirty="0" smtClean="0"/>
              <a:t>office</a:t>
            </a:r>
            <a:r>
              <a:rPr lang="zh-CN" altLang="en-US" dirty="0" smtClean="0"/>
              <a:t> </a:t>
            </a:r>
            <a:r>
              <a:rPr lang="en-US" altLang="zh-CN" dirty="0" smtClean="0"/>
              <a:t>gross</a:t>
            </a:r>
            <a:r>
              <a:rPr lang="zh-CN" altLang="en-US" dirty="0" smtClean="0"/>
              <a:t> </a:t>
            </a:r>
            <a:r>
              <a:rPr lang="en-US" altLang="zh-CN" dirty="0" smtClean="0"/>
              <a:t>using</a:t>
            </a:r>
            <a:r>
              <a:rPr lang="zh-CN" altLang="en-US" dirty="0" smtClean="0"/>
              <a:t> </a:t>
            </a:r>
            <a:r>
              <a:rPr lang="en-US" altLang="zh-CN" dirty="0" smtClean="0"/>
              <a:t>relevant</a:t>
            </a:r>
            <a:r>
              <a:rPr lang="zh-CN" altLang="en-US" dirty="0" smtClean="0"/>
              <a:t> </a:t>
            </a:r>
            <a:r>
              <a:rPr lang="en-US" altLang="zh-CN" dirty="0" smtClean="0"/>
              <a:t>features.</a:t>
            </a:r>
            <a:r>
              <a:rPr lang="zh-CN" altLang="en-US" dirty="0" smtClean="0"/>
              <a:t> </a:t>
            </a:r>
            <a:r>
              <a:rPr lang="en-US" altLang="zh-CN" dirty="0" smtClean="0"/>
              <a:t>This</a:t>
            </a:r>
            <a:r>
              <a:rPr lang="zh-CN" altLang="en-US" dirty="0" smtClean="0"/>
              <a:t> </a:t>
            </a:r>
            <a:r>
              <a:rPr lang="en-US" altLang="zh-CN" dirty="0" smtClean="0"/>
              <a:t>is</a:t>
            </a:r>
            <a:r>
              <a:rPr lang="zh-CN" altLang="en-US" dirty="0" smtClean="0"/>
              <a:t> </a:t>
            </a:r>
            <a:r>
              <a:rPr lang="en-US" altLang="zh-CN" dirty="0" smtClean="0"/>
              <a:t>useful</a:t>
            </a:r>
            <a:r>
              <a:rPr lang="zh-CN" altLang="en-US" dirty="0" smtClean="0"/>
              <a:t> </a:t>
            </a:r>
            <a:r>
              <a:rPr lang="en-US" altLang="zh-CN" dirty="0" smtClean="0"/>
              <a:t>because</a:t>
            </a:r>
            <a:r>
              <a:rPr lang="zh-CN" altLang="en-US" dirty="0" smtClean="0"/>
              <a:t> </a:t>
            </a:r>
            <a:r>
              <a:rPr lang="en-US" altLang="zh-CN" dirty="0" smtClean="0"/>
              <a:t>we</a:t>
            </a:r>
            <a:r>
              <a:rPr lang="zh-CN" altLang="en-US" dirty="0" smtClean="0"/>
              <a:t> </a:t>
            </a:r>
            <a:r>
              <a:rPr lang="en-US" altLang="zh-CN" dirty="0" smtClean="0"/>
              <a:t>can</a:t>
            </a:r>
            <a:r>
              <a:rPr lang="zh-CN" altLang="en-US" dirty="0" smtClean="0"/>
              <a:t> </a:t>
            </a:r>
            <a:r>
              <a:rPr lang="en-US" altLang="zh-CN" dirty="0" smtClean="0"/>
              <a:t>use</a:t>
            </a:r>
            <a:r>
              <a:rPr lang="zh-CN" altLang="en-US" dirty="0" smtClean="0"/>
              <a:t> </a:t>
            </a:r>
            <a:r>
              <a:rPr lang="en-US" altLang="zh-CN" dirty="0" smtClean="0"/>
              <a:t>this model</a:t>
            </a:r>
            <a:r>
              <a:rPr lang="zh-CN" altLang="en-US" dirty="0" smtClean="0"/>
              <a:t> </a:t>
            </a:r>
            <a:r>
              <a:rPr lang="en-US" altLang="zh-CN" dirty="0" smtClean="0"/>
              <a:t>to</a:t>
            </a:r>
            <a:r>
              <a:rPr lang="zh-CN" altLang="en-US" dirty="0" smtClean="0"/>
              <a:t> </a:t>
            </a:r>
            <a:r>
              <a:rPr lang="en-US" altLang="zh-CN" dirty="0" smtClean="0"/>
              <a:t>predict</a:t>
            </a:r>
            <a:r>
              <a:rPr lang="zh-CN" altLang="en-US" dirty="0" smtClean="0"/>
              <a:t> </a:t>
            </a:r>
            <a:r>
              <a:rPr lang="en-US" altLang="zh-CN" dirty="0" smtClean="0"/>
              <a:t>a</a:t>
            </a:r>
            <a:r>
              <a:rPr lang="zh-CN" altLang="en-US" dirty="0" smtClean="0"/>
              <a:t> </a:t>
            </a:r>
            <a:r>
              <a:rPr lang="en-US" altLang="zh-CN" dirty="0" smtClean="0"/>
              <a:t>movie’s</a:t>
            </a:r>
            <a:r>
              <a:rPr lang="zh-CN" altLang="en-US" dirty="0" smtClean="0"/>
              <a:t> </a:t>
            </a:r>
            <a:r>
              <a:rPr lang="en-US" altLang="zh-CN" dirty="0" smtClean="0"/>
              <a:t>commercial</a:t>
            </a:r>
            <a:r>
              <a:rPr lang="zh-CN" altLang="en-US" dirty="0" smtClean="0"/>
              <a:t> </a:t>
            </a:r>
            <a:r>
              <a:rPr lang="en-US" altLang="zh-CN" dirty="0" smtClean="0"/>
              <a:t>success</a:t>
            </a:r>
            <a:r>
              <a:rPr lang="zh-CN" altLang="en-US" dirty="0" smtClean="0"/>
              <a:t> </a:t>
            </a:r>
            <a:r>
              <a:rPr lang="en-US" altLang="zh-CN" dirty="0" smtClean="0"/>
              <a:t>before</a:t>
            </a:r>
            <a:r>
              <a:rPr lang="zh-CN" altLang="en-US" dirty="0" smtClean="0"/>
              <a:t> </a:t>
            </a:r>
            <a:r>
              <a:rPr lang="en-US" altLang="zh-CN" dirty="0" smtClean="0"/>
              <a:t>it</a:t>
            </a:r>
            <a:r>
              <a:rPr lang="zh-CN" altLang="en-US" dirty="0" smtClean="0"/>
              <a:t> </a:t>
            </a:r>
            <a:r>
              <a:rPr lang="en-US" altLang="zh-CN" dirty="0" smtClean="0"/>
              <a:t>is</a:t>
            </a:r>
            <a:r>
              <a:rPr lang="zh-CN" altLang="en-US" dirty="0" smtClean="0"/>
              <a:t> </a:t>
            </a:r>
            <a:r>
              <a:rPr lang="en-US" altLang="zh-CN" dirty="0" smtClean="0"/>
              <a:t>released.</a:t>
            </a:r>
            <a:r>
              <a:rPr lang="zh-CN" altLang="en-US" dirty="0" smtClean="0"/>
              <a:t> </a:t>
            </a:r>
            <a:endParaRPr lang="en-US" altLang="zh-CN" dirty="0" smtClean="0"/>
          </a:p>
          <a:p>
            <a:pPr marL="0" indent="0">
              <a:buNone/>
            </a:pPr>
            <a:endParaRPr 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2</a:t>
            </a:fld>
            <a:endParaRPr kumimoji="0" lang="en-US"/>
          </a:p>
        </p:txBody>
      </p:sp>
    </p:spTree>
    <p:extLst>
      <p:ext uri="{BB962C8B-B14F-4D97-AF65-F5344CB8AC3E}">
        <p14:creationId xmlns:p14="http://schemas.microsoft.com/office/powerpoint/2010/main" val="3876317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sz="quarter" idx="1"/>
          </p:nvPr>
        </p:nvSpPr>
        <p:spPr/>
        <p:txBody>
          <a:bodyPr>
            <a:normAutofit/>
          </a:bodyPr>
          <a:lstStyle/>
          <a:p>
            <a:pPr>
              <a:lnSpc>
                <a:spcPct val="150000"/>
              </a:lnSpc>
            </a:pPr>
            <a:r>
              <a:rPr lang="en-US" dirty="0" smtClean="0"/>
              <a:t>We used a dataset from </a:t>
            </a:r>
            <a:r>
              <a:rPr lang="en-US" dirty="0" err="1" smtClean="0"/>
              <a:t>Kaggle</a:t>
            </a:r>
            <a:r>
              <a:rPr lang="en-US" dirty="0" smtClean="0"/>
              <a:t> which contains data</a:t>
            </a:r>
            <a:r>
              <a:rPr lang="zh-CN" altLang="en-US" dirty="0" smtClean="0"/>
              <a:t> </a:t>
            </a:r>
            <a:r>
              <a:rPr lang="en-US" altLang="zh-CN" dirty="0" smtClean="0"/>
              <a:t>from</a:t>
            </a:r>
            <a:r>
              <a:rPr lang="zh-CN" altLang="en-US" dirty="0" smtClean="0"/>
              <a:t> </a:t>
            </a:r>
            <a:r>
              <a:rPr lang="en-US" dirty="0" smtClean="0"/>
              <a:t>over 5000 movies</a:t>
            </a:r>
            <a:endParaRPr lang="en-US" dirty="0"/>
          </a:p>
          <a:p>
            <a:pPr>
              <a:lnSpc>
                <a:spcPct val="150000"/>
              </a:lnSpc>
            </a:pPr>
            <a:r>
              <a:rPr lang="en-US" dirty="0" smtClean="0"/>
              <a:t>We</a:t>
            </a:r>
            <a:r>
              <a:rPr lang="zh-CN" altLang="en-US" dirty="0" smtClean="0"/>
              <a:t> </a:t>
            </a:r>
            <a:r>
              <a:rPr lang="en-US" altLang="zh-CN" dirty="0" smtClean="0"/>
              <a:t>chose</a:t>
            </a:r>
            <a:r>
              <a:rPr lang="zh-CN" altLang="en-US" dirty="0" smtClean="0"/>
              <a:t> </a:t>
            </a:r>
            <a:r>
              <a:rPr lang="en-US" altLang="zh-CN" dirty="0" smtClean="0"/>
              <a:t>number</a:t>
            </a:r>
            <a:r>
              <a:rPr lang="zh-CN" altLang="en-US" dirty="0" smtClean="0"/>
              <a:t> </a:t>
            </a:r>
            <a:r>
              <a:rPr lang="en-US" altLang="zh-CN" dirty="0" smtClean="0"/>
              <a:t>of</a:t>
            </a:r>
            <a:r>
              <a:rPr lang="zh-CN" altLang="en-US" dirty="0" smtClean="0"/>
              <a:t> </a:t>
            </a:r>
            <a:r>
              <a:rPr lang="en-US" altLang="zh-CN" dirty="0" smtClean="0"/>
              <a:t>critic</a:t>
            </a:r>
            <a:r>
              <a:rPr lang="zh-CN" altLang="en-US" dirty="0" smtClean="0"/>
              <a:t> </a:t>
            </a:r>
            <a:r>
              <a:rPr lang="en-US" altLang="zh-CN" dirty="0" smtClean="0"/>
              <a:t>reviews,</a:t>
            </a:r>
            <a:r>
              <a:rPr lang="zh-CN" altLang="en-US" dirty="0" smtClean="0"/>
              <a:t> </a:t>
            </a:r>
            <a:r>
              <a:rPr lang="en-US" altLang="zh-CN" dirty="0" smtClean="0"/>
              <a:t>duration</a:t>
            </a:r>
            <a:r>
              <a:rPr lang="zh-CN" altLang="en-US" dirty="0" smtClean="0"/>
              <a:t> </a:t>
            </a:r>
            <a:r>
              <a:rPr lang="en-US" altLang="zh-CN" dirty="0" smtClean="0"/>
              <a:t>of</a:t>
            </a:r>
            <a:r>
              <a:rPr lang="zh-CN" altLang="en-US" dirty="0" smtClean="0"/>
              <a:t> </a:t>
            </a:r>
            <a:r>
              <a:rPr lang="en-US" altLang="zh-CN" dirty="0" smtClean="0"/>
              <a:t>movie,</a:t>
            </a:r>
            <a:r>
              <a:rPr lang="zh-CN" altLang="en-US" dirty="0"/>
              <a:t> </a:t>
            </a:r>
            <a:r>
              <a:rPr lang="en-US" altLang="zh-CN" dirty="0" smtClean="0"/>
              <a:t>face</a:t>
            </a:r>
            <a:r>
              <a:rPr lang="zh-CN" altLang="en-US" dirty="0" smtClean="0"/>
              <a:t> </a:t>
            </a:r>
            <a:r>
              <a:rPr lang="en-US" altLang="zh-CN" dirty="0" smtClean="0"/>
              <a:t>number</a:t>
            </a:r>
            <a:r>
              <a:rPr lang="zh-CN" altLang="en-US" dirty="0" smtClean="0"/>
              <a:t> </a:t>
            </a:r>
            <a:r>
              <a:rPr lang="en-US" altLang="zh-CN" dirty="0" smtClean="0"/>
              <a:t>in</a:t>
            </a:r>
            <a:r>
              <a:rPr lang="zh-CN" altLang="en-US" dirty="0" smtClean="0"/>
              <a:t> </a:t>
            </a:r>
            <a:r>
              <a:rPr lang="en-US" altLang="zh-CN" dirty="0" smtClean="0"/>
              <a:t>poster,</a:t>
            </a:r>
            <a:r>
              <a:rPr lang="zh-CN" altLang="en-US" dirty="0" smtClean="0"/>
              <a:t> </a:t>
            </a:r>
            <a:r>
              <a:rPr lang="en-US" altLang="zh-CN" dirty="0" smtClean="0"/>
              <a:t>genres,</a:t>
            </a:r>
            <a:r>
              <a:rPr lang="zh-CN" altLang="en-US" dirty="0" smtClean="0"/>
              <a:t> </a:t>
            </a:r>
            <a:r>
              <a:rPr lang="en-US" altLang="zh-CN" dirty="0" smtClean="0"/>
              <a:t>budget,</a:t>
            </a:r>
            <a:r>
              <a:rPr lang="zh-CN" altLang="en-US" dirty="0" smtClean="0"/>
              <a:t> </a:t>
            </a:r>
            <a:r>
              <a:rPr lang="en-US" altLang="zh-CN" dirty="0" smtClean="0"/>
              <a:t>country,</a:t>
            </a:r>
            <a:r>
              <a:rPr lang="zh-CN" altLang="en-US" dirty="0" smtClean="0"/>
              <a:t> </a:t>
            </a:r>
            <a:r>
              <a:rPr lang="en-US" altLang="zh-CN" dirty="0" smtClean="0"/>
              <a:t>content-rating,</a:t>
            </a:r>
            <a:r>
              <a:rPr lang="zh-CN" altLang="en-US" dirty="0" smtClean="0"/>
              <a:t> </a:t>
            </a:r>
            <a:r>
              <a:rPr lang="en-US" altLang="zh-CN" dirty="0" err="1" smtClean="0"/>
              <a:t>imdb</a:t>
            </a:r>
            <a:r>
              <a:rPr lang="zh-CN" altLang="en-US" dirty="0" smtClean="0"/>
              <a:t> </a:t>
            </a:r>
            <a:r>
              <a:rPr lang="en-US" altLang="zh-CN" dirty="0" smtClean="0"/>
              <a:t>score,</a:t>
            </a:r>
            <a:r>
              <a:rPr lang="zh-CN" altLang="en-US" dirty="0" smtClean="0"/>
              <a:t> </a:t>
            </a:r>
            <a:r>
              <a:rPr lang="en-US" altLang="zh-CN" dirty="0" smtClean="0"/>
              <a:t>number of director </a:t>
            </a:r>
            <a:r>
              <a:rPr lang="en-US" altLang="zh-CN" dirty="0" err="1" smtClean="0"/>
              <a:t>facebook</a:t>
            </a:r>
            <a:r>
              <a:rPr lang="en-US" altLang="zh-CN" dirty="0" smtClean="0"/>
              <a:t> likes, number of cast total </a:t>
            </a:r>
            <a:r>
              <a:rPr lang="en-US" altLang="zh-CN" dirty="0" err="1" smtClean="0"/>
              <a:t>facebook</a:t>
            </a:r>
            <a:r>
              <a:rPr lang="en-US" altLang="zh-CN" dirty="0" smtClean="0"/>
              <a:t> likes as input variables, and gross as the target variable.</a:t>
            </a:r>
            <a:endParaRPr 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3</a:t>
            </a:fld>
            <a:endParaRPr kumimoji="0" lang="en-US"/>
          </a:p>
        </p:txBody>
      </p:sp>
    </p:spTree>
    <p:extLst>
      <p:ext uri="{BB962C8B-B14F-4D97-AF65-F5344CB8AC3E}">
        <p14:creationId xmlns:p14="http://schemas.microsoft.com/office/powerpoint/2010/main" val="414121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(cont.)</a:t>
            </a:r>
            <a:endParaRPr lang="en-US" dirty="0"/>
          </a:p>
        </p:txBody>
      </p:sp>
      <p:sp>
        <p:nvSpPr>
          <p:cNvPr id="3" name="Content Placeholder 2"/>
          <p:cNvSpPr>
            <a:spLocks noGrp="1"/>
          </p:cNvSpPr>
          <p:nvPr>
            <p:ph sz="quarter" idx="1"/>
          </p:nvPr>
        </p:nvSpPr>
        <p:spPr/>
        <p:txBody>
          <a:bodyPr>
            <a:normAutofit/>
          </a:bodyPr>
          <a:lstStyle/>
          <a:p>
            <a:pPr>
              <a:lnSpc>
                <a:spcPct val="150000"/>
              </a:lnSpc>
            </a:pPr>
            <a:r>
              <a:rPr lang="en-US" dirty="0" smtClean="0"/>
              <a:t>We</a:t>
            </a:r>
            <a:r>
              <a:rPr lang="zh-CN" altLang="en-US" dirty="0" smtClean="0"/>
              <a:t> </a:t>
            </a:r>
            <a:r>
              <a:rPr lang="en-US" altLang="zh-CN" dirty="0" smtClean="0"/>
              <a:t>removed</a:t>
            </a:r>
            <a:r>
              <a:rPr lang="zh-CN" altLang="en-US" dirty="0" smtClean="0"/>
              <a:t> </a:t>
            </a:r>
            <a:r>
              <a:rPr lang="en-US" altLang="zh-CN" dirty="0" smtClean="0"/>
              <a:t>movies</a:t>
            </a:r>
            <a:r>
              <a:rPr lang="zh-CN" altLang="en-US" dirty="0" smtClean="0"/>
              <a:t> </a:t>
            </a:r>
            <a:r>
              <a:rPr lang="en-US" altLang="zh-CN" dirty="0" smtClean="0"/>
              <a:t>that</a:t>
            </a:r>
            <a:r>
              <a:rPr lang="zh-CN" altLang="en-US" dirty="0" smtClean="0"/>
              <a:t> </a:t>
            </a:r>
            <a:r>
              <a:rPr lang="en-US" altLang="zh-CN" dirty="0" smtClean="0"/>
              <a:t>are</a:t>
            </a:r>
            <a:r>
              <a:rPr lang="zh-CN" altLang="en-US" dirty="0" smtClean="0"/>
              <a:t> </a:t>
            </a:r>
            <a:r>
              <a:rPr lang="en-US" altLang="zh-CN" dirty="0" smtClean="0"/>
              <a:t>over</a:t>
            </a:r>
            <a:r>
              <a:rPr lang="zh-CN" altLang="en-US" dirty="0" smtClean="0"/>
              <a:t> </a:t>
            </a:r>
            <a:r>
              <a:rPr lang="en-US" altLang="zh-CN" dirty="0" smtClean="0"/>
              <a:t>50</a:t>
            </a:r>
            <a:r>
              <a:rPr lang="zh-CN" altLang="en-US" dirty="0" smtClean="0"/>
              <a:t> </a:t>
            </a:r>
            <a:r>
              <a:rPr lang="en-US" altLang="zh-CN" dirty="0" smtClean="0"/>
              <a:t>years</a:t>
            </a:r>
            <a:r>
              <a:rPr lang="zh-CN" altLang="en-US" dirty="0" smtClean="0"/>
              <a:t> </a:t>
            </a:r>
            <a:r>
              <a:rPr lang="en-US" altLang="zh-CN" dirty="0" smtClean="0"/>
              <a:t>old,</a:t>
            </a:r>
            <a:r>
              <a:rPr lang="zh-CN" altLang="en-US" dirty="0" smtClean="0"/>
              <a:t> </a:t>
            </a:r>
            <a:r>
              <a:rPr lang="en-US" altLang="zh-CN" dirty="0" smtClean="0"/>
              <a:t>and</a:t>
            </a:r>
            <a:r>
              <a:rPr lang="zh-CN" altLang="en-US" dirty="0" smtClean="0"/>
              <a:t> </a:t>
            </a:r>
            <a:r>
              <a:rPr lang="en-US" altLang="zh-CN" dirty="0" smtClean="0"/>
              <a:t>the</a:t>
            </a:r>
            <a:r>
              <a:rPr lang="zh-CN" altLang="en-US" dirty="0" smtClean="0"/>
              <a:t> </a:t>
            </a:r>
            <a:r>
              <a:rPr lang="en-US" altLang="zh-CN" dirty="0" smtClean="0"/>
              <a:t>ones</a:t>
            </a:r>
            <a:r>
              <a:rPr lang="zh-CN" altLang="en-US" dirty="0" smtClean="0"/>
              <a:t> </a:t>
            </a:r>
            <a:r>
              <a:rPr lang="en-US" altLang="zh-CN" dirty="0" smtClean="0"/>
              <a:t>that</a:t>
            </a:r>
            <a:r>
              <a:rPr lang="zh-CN" altLang="en-US" dirty="0" smtClean="0"/>
              <a:t> </a:t>
            </a:r>
            <a:r>
              <a:rPr lang="en-US" altLang="zh-CN" dirty="0" smtClean="0"/>
              <a:t>do</a:t>
            </a:r>
            <a:r>
              <a:rPr lang="zh-CN" altLang="en-US" dirty="0" smtClean="0"/>
              <a:t> </a:t>
            </a:r>
            <a:r>
              <a:rPr lang="en-US" altLang="zh-CN" dirty="0" smtClean="0"/>
              <a:t>not</a:t>
            </a:r>
            <a:r>
              <a:rPr lang="zh-CN" altLang="en-US" dirty="0" smtClean="0"/>
              <a:t> </a:t>
            </a:r>
            <a:r>
              <a:rPr lang="en-US" altLang="zh-CN" dirty="0" smtClean="0"/>
              <a:t>have</a:t>
            </a:r>
            <a:r>
              <a:rPr lang="zh-CN" altLang="en-US" dirty="0" smtClean="0"/>
              <a:t> </a:t>
            </a:r>
            <a:r>
              <a:rPr lang="en-US" altLang="zh-CN" dirty="0" smtClean="0"/>
              <a:t>box-office</a:t>
            </a:r>
            <a:r>
              <a:rPr lang="zh-CN" altLang="en-US" dirty="0" smtClean="0"/>
              <a:t> </a:t>
            </a:r>
            <a:r>
              <a:rPr lang="en-US" altLang="zh-CN" dirty="0" smtClean="0"/>
              <a:t>revenue</a:t>
            </a:r>
            <a:r>
              <a:rPr lang="zh-CN" altLang="en-US" dirty="0" smtClean="0"/>
              <a:t> </a:t>
            </a:r>
            <a:r>
              <a:rPr lang="en-US" altLang="zh-CN" dirty="0" smtClean="0"/>
              <a:t>or</a:t>
            </a:r>
            <a:r>
              <a:rPr lang="zh-CN" altLang="en-US" dirty="0" smtClean="0"/>
              <a:t> </a:t>
            </a:r>
            <a:r>
              <a:rPr lang="en-US" altLang="zh-CN" dirty="0" smtClean="0"/>
              <a:t>director</a:t>
            </a:r>
            <a:r>
              <a:rPr lang="zh-CN" altLang="en-US" dirty="0" smtClean="0"/>
              <a:t> </a:t>
            </a:r>
            <a:r>
              <a:rPr lang="en-US" altLang="zh-CN" dirty="0" err="1" smtClean="0"/>
              <a:t>facebook</a:t>
            </a:r>
            <a:r>
              <a:rPr lang="zh-CN" altLang="en-US" dirty="0" smtClean="0"/>
              <a:t> </a:t>
            </a:r>
            <a:r>
              <a:rPr lang="en-US" altLang="zh-CN" dirty="0" smtClean="0"/>
              <a:t>likes</a:t>
            </a:r>
          </a:p>
          <a:p>
            <a:pPr>
              <a:lnSpc>
                <a:spcPct val="150000"/>
              </a:lnSpc>
            </a:pPr>
            <a:endParaRPr lang="en-US" dirty="0" smtClean="0"/>
          </a:p>
          <a:p>
            <a:pPr>
              <a:lnSpc>
                <a:spcPct val="150000"/>
              </a:lnSpc>
            </a:pPr>
            <a:r>
              <a:rPr lang="en-US" dirty="0" smtClean="0"/>
              <a:t>After</a:t>
            </a:r>
            <a:r>
              <a:rPr lang="zh-CN" altLang="en-US" dirty="0" smtClean="0"/>
              <a:t> </a:t>
            </a:r>
            <a:r>
              <a:rPr lang="en-US" altLang="zh-CN" dirty="0" err="1" smtClean="0"/>
              <a:t>binarizing</a:t>
            </a:r>
            <a:r>
              <a:rPr lang="zh-CN" altLang="en-US" dirty="0" smtClean="0"/>
              <a:t> </a:t>
            </a:r>
            <a:r>
              <a:rPr lang="en-US" altLang="zh-CN" dirty="0" smtClean="0"/>
              <a:t>the</a:t>
            </a:r>
            <a:r>
              <a:rPr lang="zh-CN" altLang="en-US" dirty="0" smtClean="0"/>
              <a:t> </a:t>
            </a:r>
            <a:r>
              <a:rPr lang="en-US" altLang="zh-CN" dirty="0" smtClean="0"/>
              <a:t>categorical</a:t>
            </a:r>
            <a:r>
              <a:rPr lang="zh-CN" altLang="en-US" dirty="0" smtClean="0"/>
              <a:t> </a:t>
            </a:r>
            <a:r>
              <a:rPr lang="en-US" altLang="zh-CN" dirty="0" smtClean="0"/>
              <a:t>variables</a:t>
            </a:r>
            <a:r>
              <a:rPr lang="en-US" dirty="0" smtClean="0"/>
              <a:t>, </a:t>
            </a:r>
            <a:r>
              <a:rPr lang="en-US" dirty="0"/>
              <a:t>our dataset has </a:t>
            </a:r>
            <a:r>
              <a:rPr lang="en-US" altLang="zh-CN" dirty="0" smtClean="0"/>
              <a:t>3321</a:t>
            </a:r>
            <a:r>
              <a:rPr lang="en-US" dirty="0" smtClean="0"/>
              <a:t> </a:t>
            </a:r>
            <a:r>
              <a:rPr lang="en-US" dirty="0"/>
              <a:t>rows and </a:t>
            </a:r>
            <a:r>
              <a:rPr lang="en-US" altLang="zh-CN" dirty="0" smtClean="0"/>
              <a:t>87</a:t>
            </a:r>
            <a:r>
              <a:rPr lang="zh-CN" altLang="en-US" dirty="0" smtClean="0"/>
              <a:t> </a:t>
            </a:r>
            <a:r>
              <a:rPr lang="en-US" dirty="0" smtClean="0"/>
              <a:t>columns</a:t>
            </a:r>
            <a:endParaRPr 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4</a:t>
            </a:fld>
            <a:endParaRPr kumimoji="0" lang="en-US"/>
          </a:p>
        </p:txBody>
      </p:sp>
    </p:spTree>
    <p:extLst>
      <p:ext uri="{BB962C8B-B14F-4D97-AF65-F5344CB8AC3E}">
        <p14:creationId xmlns:p14="http://schemas.microsoft.com/office/powerpoint/2010/main" val="638561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of the Class</a:t>
            </a:r>
          </a:p>
        </p:txBody>
      </p:sp>
      <p:sp>
        <p:nvSpPr>
          <p:cNvPr id="3" name="Content Placeholder 2"/>
          <p:cNvSpPr>
            <a:spLocks noGrp="1"/>
          </p:cNvSpPr>
          <p:nvPr>
            <p:ph sz="quarter" idx="1"/>
          </p:nvPr>
        </p:nvSpPr>
        <p:spPr/>
        <p:txBody>
          <a:bodyPr/>
          <a:lstStyle/>
          <a:p>
            <a:r>
              <a:rPr lang="en-US" dirty="0" smtClean="0"/>
              <a:t>Movie</a:t>
            </a:r>
            <a:r>
              <a:rPr lang="zh-CN" altLang="en-US" dirty="0" smtClean="0"/>
              <a:t> </a:t>
            </a:r>
            <a:r>
              <a:rPr lang="en-US" altLang="zh-CN" dirty="0" smtClean="0"/>
              <a:t>gross</a:t>
            </a:r>
            <a:r>
              <a:rPr lang="zh-CN" altLang="en-US" dirty="0" smtClean="0"/>
              <a:t> </a:t>
            </a:r>
            <a:r>
              <a:rPr lang="en-US" altLang="zh-CN" dirty="0" smtClean="0"/>
              <a:t>(continuous</a:t>
            </a:r>
            <a:r>
              <a:rPr lang="zh-CN" altLang="en-US" dirty="0" smtClean="0"/>
              <a:t> </a:t>
            </a:r>
            <a:r>
              <a:rPr lang="en-US" altLang="zh-CN" dirty="0" smtClean="0"/>
              <a:t>variable)</a:t>
            </a:r>
          </a:p>
          <a:p>
            <a:endParaRPr 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5</a:t>
            </a:fld>
            <a:endParaRPr kumimoji="0" lang="en-US"/>
          </a:p>
        </p:txBody>
      </p:sp>
      <p:pic>
        <p:nvPicPr>
          <p:cNvPr id="6" name="图片 5" descr="Screen Shot 2016-11-22 at 3.04.1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362200"/>
            <a:ext cx="8166100" cy="3581400"/>
          </a:xfrm>
          <a:prstGeom prst="rect">
            <a:avLst/>
          </a:prstGeom>
        </p:spPr>
      </p:pic>
    </p:spTree>
    <p:extLst>
      <p:ext uri="{BB962C8B-B14F-4D97-AF65-F5344CB8AC3E}">
        <p14:creationId xmlns:p14="http://schemas.microsoft.com/office/powerpoint/2010/main" val="1951836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of one feature</a:t>
            </a:r>
          </a:p>
        </p:txBody>
      </p:sp>
      <p:sp>
        <p:nvSpPr>
          <p:cNvPr id="3" name="Content Placeholder 2"/>
          <p:cNvSpPr>
            <a:spLocks noGrp="1"/>
          </p:cNvSpPr>
          <p:nvPr>
            <p:ph sz="quarter" idx="1"/>
          </p:nvPr>
        </p:nvSpPr>
        <p:spPr/>
        <p:txBody>
          <a:bodyPr/>
          <a:lstStyle/>
          <a:p>
            <a:r>
              <a:rPr lang="en-US" dirty="0" smtClean="0"/>
              <a:t>Number</a:t>
            </a:r>
            <a:r>
              <a:rPr lang="zh-CN" altLang="en-US" dirty="0" smtClean="0"/>
              <a:t> </a:t>
            </a:r>
            <a:r>
              <a:rPr lang="en-US" altLang="zh-CN" dirty="0" smtClean="0"/>
              <a:t>of</a:t>
            </a:r>
            <a:r>
              <a:rPr lang="zh-CN" altLang="en-US" dirty="0" smtClean="0"/>
              <a:t> </a:t>
            </a:r>
            <a:r>
              <a:rPr lang="en-US" altLang="zh-CN" dirty="0" smtClean="0"/>
              <a:t>critic</a:t>
            </a:r>
            <a:r>
              <a:rPr lang="zh-CN" altLang="en-US" dirty="0" smtClean="0"/>
              <a:t> </a:t>
            </a:r>
            <a:r>
              <a:rPr lang="en-US" altLang="zh-CN" dirty="0" smtClean="0"/>
              <a:t>reviews</a:t>
            </a:r>
            <a:r>
              <a:rPr lang="zh-CN" altLang="en-US" dirty="0" smtClean="0"/>
              <a:t> </a:t>
            </a:r>
            <a:r>
              <a:rPr lang="en-US" altLang="zh-CN" dirty="0" smtClean="0"/>
              <a:t>(continuous</a:t>
            </a:r>
            <a:r>
              <a:rPr lang="zh-CN" altLang="en-US" dirty="0" smtClean="0"/>
              <a:t> </a:t>
            </a:r>
            <a:r>
              <a:rPr lang="en-US" altLang="zh-CN" dirty="0" smtClean="0"/>
              <a:t>variable)</a:t>
            </a:r>
          </a:p>
          <a:p>
            <a:endParaRPr 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6</a:t>
            </a:fld>
            <a:endParaRPr kumimoji="0" lang="en-US"/>
          </a:p>
        </p:txBody>
      </p:sp>
      <p:pic>
        <p:nvPicPr>
          <p:cNvPr id="5" name="图片 4" descr="Screen Shot 2016-11-22 at 3.05.5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286000"/>
            <a:ext cx="7835900" cy="3581400"/>
          </a:xfrm>
          <a:prstGeom prst="rect">
            <a:avLst/>
          </a:prstGeom>
        </p:spPr>
      </p:pic>
    </p:spTree>
    <p:extLst>
      <p:ext uri="{BB962C8B-B14F-4D97-AF65-F5344CB8AC3E}">
        <p14:creationId xmlns:p14="http://schemas.microsoft.com/office/powerpoint/2010/main" val="3089106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7</a:t>
            </a:fld>
            <a:endParaRPr kumimoji="0"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112035"/>
            <a:ext cx="5638800" cy="4572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a:spLocks noGrp="1"/>
          </p:cNvSpPr>
          <p:nvPr>
            <p:ph type="title"/>
          </p:nvPr>
        </p:nvSpPr>
        <p:spPr>
          <a:xfrm>
            <a:off x="457200" y="274638"/>
            <a:ext cx="7467600" cy="1143000"/>
          </a:xfrm>
        </p:spPr>
        <p:txBody>
          <a:bodyPr/>
          <a:lstStyle/>
          <a:p>
            <a:r>
              <a:rPr lang="en-US" dirty="0"/>
              <a:t>Visualization of one </a:t>
            </a:r>
            <a:r>
              <a:rPr lang="en-US" dirty="0" smtClean="0"/>
              <a:t>feature (cont.)</a:t>
            </a:r>
            <a:endParaRPr lang="en-US" dirty="0"/>
          </a:p>
        </p:txBody>
      </p:sp>
      <p:sp>
        <p:nvSpPr>
          <p:cNvPr id="7" name="Content Placeholder 2"/>
          <p:cNvSpPr>
            <a:spLocks noGrp="1"/>
          </p:cNvSpPr>
          <p:nvPr>
            <p:ph sz="quarter" idx="1"/>
          </p:nvPr>
        </p:nvSpPr>
        <p:spPr>
          <a:xfrm>
            <a:off x="457200" y="1600200"/>
            <a:ext cx="7467600" cy="4873752"/>
          </a:xfrm>
        </p:spPr>
        <p:txBody>
          <a:bodyPr/>
          <a:lstStyle/>
          <a:p>
            <a:r>
              <a:rPr lang="en-US" dirty="0" smtClean="0"/>
              <a:t>Genres </a:t>
            </a:r>
            <a:r>
              <a:rPr lang="en-US" altLang="zh-CN" dirty="0" smtClean="0"/>
              <a:t>(categorical</a:t>
            </a:r>
            <a:r>
              <a:rPr lang="zh-CN" altLang="en-US" dirty="0" smtClean="0"/>
              <a:t> </a:t>
            </a:r>
            <a:r>
              <a:rPr lang="en-US" altLang="zh-CN" dirty="0" smtClean="0"/>
              <a:t>variable)</a:t>
            </a:r>
          </a:p>
          <a:p>
            <a:endParaRPr lang="en-US" dirty="0"/>
          </a:p>
        </p:txBody>
      </p:sp>
    </p:spTree>
    <p:extLst>
      <p:ext uri="{BB962C8B-B14F-4D97-AF65-F5344CB8AC3E}">
        <p14:creationId xmlns:p14="http://schemas.microsoft.com/office/powerpoint/2010/main" val="3324267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Selection Results</a:t>
            </a:r>
          </a:p>
        </p:txBody>
      </p:sp>
      <p:sp>
        <p:nvSpPr>
          <p:cNvPr id="3" name="Content Placeholder 2"/>
          <p:cNvSpPr>
            <a:spLocks noGrp="1"/>
          </p:cNvSpPr>
          <p:nvPr>
            <p:ph sz="quarter" idx="1"/>
          </p:nvPr>
        </p:nvSpPr>
        <p:spPr/>
        <p:txBody>
          <a:bodyPr>
            <a:normAutofit lnSpcReduction="10000"/>
          </a:bodyPr>
          <a:lstStyle/>
          <a:p>
            <a:pPr>
              <a:lnSpc>
                <a:spcPct val="150000"/>
              </a:lnSpc>
            </a:pPr>
            <a:r>
              <a:rPr lang="en-US" dirty="0"/>
              <a:t>We use two measures to evaluate the performance of the regression </a:t>
            </a:r>
            <a:r>
              <a:rPr lang="en-US" dirty="0" smtClean="0"/>
              <a:t>models:</a:t>
            </a:r>
          </a:p>
          <a:p>
            <a:pPr>
              <a:lnSpc>
                <a:spcPct val="150000"/>
              </a:lnSpc>
            </a:pPr>
            <a:r>
              <a:rPr lang="en-US" altLang="zh-CN" dirty="0" smtClean="0"/>
              <a:t>1.</a:t>
            </a:r>
            <a:r>
              <a:rPr lang="zh-CN" altLang="en-US" dirty="0" smtClean="0"/>
              <a:t> </a:t>
            </a:r>
            <a:r>
              <a:rPr lang="en-US" dirty="0" smtClean="0"/>
              <a:t>Mean </a:t>
            </a:r>
            <a:r>
              <a:rPr lang="en-US" dirty="0"/>
              <a:t>Squared </a:t>
            </a:r>
            <a:r>
              <a:rPr lang="en-US" dirty="0" smtClean="0"/>
              <a:t>Error</a:t>
            </a:r>
            <a:r>
              <a:rPr lang="zh-CN" altLang="en-US" dirty="0" smtClean="0"/>
              <a:t> </a:t>
            </a:r>
            <a:r>
              <a:rPr lang="en-US" dirty="0" smtClean="0"/>
              <a:t>– it</a:t>
            </a:r>
            <a:r>
              <a:rPr lang="zh-CN" altLang="en-US" dirty="0" smtClean="0"/>
              <a:t> </a:t>
            </a:r>
            <a:r>
              <a:rPr lang="en-US" dirty="0" smtClean="0"/>
              <a:t>measures </a:t>
            </a:r>
            <a:r>
              <a:rPr lang="en-US" dirty="0"/>
              <a:t>the average of the squares of the errors. It is a risk function corresponding to the expected value of the squared error loss. We use '</a:t>
            </a:r>
            <a:r>
              <a:rPr lang="en-US" dirty="0" err="1"/>
              <a:t>neg_mean_squared_error</a:t>
            </a:r>
            <a:r>
              <a:rPr lang="en-US" dirty="0"/>
              <a:t>' as scoring parameter in the cross-validation function to calculate the MSE scores</a:t>
            </a:r>
            <a:r>
              <a:rPr lang="en-US" dirty="0" smtClean="0"/>
              <a:t>.</a:t>
            </a:r>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8</a:t>
            </a:fld>
            <a:endParaRPr kumimoji="0" lang="en-US"/>
          </a:p>
        </p:txBody>
      </p:sp>
    </p:spTree>
    <p:extLst>
      <p:ext uri="{BB962C8B-B14F-4D97-AF65-F5344CB8AC3E}">
        <p14:creationId xmlns:p14="http://schemas.microsoft.com/office/powerpoint/2010/main" val="112893689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Selection </a:t>
            </a:r>
            <a:r>
              <a:rPr lang="en-US" dirty="0" smtClean="0"/>
              <a:t>Results (cont.)</a:t>
            </a:r>
            <a:endParaRPr lang="en-US" dirty="0"/>
          </a:p>
        </p:txBody>
      </p:sp>
      <p:sp>
        <p:nvSpPr>
          <p:cNvPr id="3" name="Content Placeholder 2"/>
          <p:cNvSpPr>
            <a:spLocks noGrp="1"/>
          </p:cNvSpPr>
          <p:nvPr>
            <p:ph sz="quarter" idx="1"/>
          </p:nvPr>
        </p:nvSpPr>
        <p:spPr/>
        <p:txBody>
          <a:bodyPr>
            <a:normAutofit/>
          </a:bodyPr>
          <a:lstStyle/>
          <a:p>
            <a:pPr>
              <a:lnSpc>
                <a:spcPct val="150000"/>
              </a:lnSpc>
            </a:pPr>
            <a:r>
              <a:rPr lang="en-US" dirty="0" smtClean="0"/>
              <a:t>2.</a:t>
            </a:r>
            <a:r>
              <a:rPr lang="zh-CN" altLang="en-US" dirty="0" smtClean="0"/>
              <a:t> </a:t>
            </a:r>
            <a:r>
              <a:rPr lang="en-US" dirty="0" smtClean="0"/>
              <a:t>R</a:t>
            </a:r>
            <a:r>
              <a:rPr lang="en-US" dirty="0"/>
              <a:t>^2 </a:t>
            </a:r>
            <a:r>
              <a:rPr lang="en-US" dirty="0" smtClean="0"/>
              <a:t>Score</a:t>
            </a:r>
            <a:r>
              <a:rPr lang="zh-CN" altLang="en-US" dirty="0" smtClean="0"/>
              <a:t> </a:t>
            </a:r>
            <a:r>
              <a:rPr lang="en-US" altLang="zh-CN" dirty="0" smtClean="0"/>
              <a:t>–</a:t>
            </a:r>
            <a:r>
              <a:rPr lang="en-US" dirty="0" smtClean="0"/>
              <a:t> it</a:t>
            </a:r>
            <a:r>
              <a:rPr lang="zh-CN" altLang="en-US" dirty="0" smtClean="0"/>
              <a:t> </a:t>
            </a:r>
            <a:r>
              <a:rPr lang="en-US" dirty="0" smtClean="0"/>
              <a:t>measures </a:t>
            </a:r>
            <a:r>
              <a:rPr lang="en-US" dirty="0"/>
              <a:t>how well future instances are likely to be predicted by the model. </a:t>
            </a:r>
            <a:r>
              <a:rPr lang="en-US" dirty="0" smtClean="0"/>
              <a:t>We </a:t>
            </a:r>
            <a:r>
              <a:rPr lang="en-US" dirty="0"/>
              <a:t>use 'r2_score' as scoring parameter in the cross-validation function to calculate the R^2 scores</a:t>
            </a:r>
            <a:r>
              <a:rPr lang="en-US" dirty="0" smtClean="0"/>
              <a:t>.</a:t>
            </a:r>
          </a:p>
          <a:p>
            <a:pPr>
              <a:lnSpc>
                <a:spcPct val="150000"/>
              </a:lnSpc>
            </a:pPr>
            <a:endParaRPr lang="en-US" dirty="0" smtClean="0"/>
          </a:p>
          <a:p>
            <a:pPr>
              <a:lnSpc>
                <a:spcPct val="150000"/>
              </a:lnSpc>
            </a:pPr>
            <a:r>
              <a:rPr lang="en-US" dirty="0" smtClean="0"/>
              <a:t>We </a:t>
            </a:r>
            <a:r>
              <a:rPr lang="en-US" dirty="0"/>
              <a:t>performed 10-fold cross </a:t>
            </a:r>
            <a:r>
              <a:rPr lang="en-US" dirty="0" smtClean="0"/>
              <a:t>validation</a:t>
            </a:r>
            <a:endParaRPr 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9</a:t>
            </a:fld>
            <a:endParaRPr kumimoji="0" lang="en-US"/>
          </a:p>
        </p:txBody>
      </p:sp>
    </p:spTree>
    <p:extLst>
      <p:ext uri="{BB962C8B-B14F-4D97-AF65-F5344CB8AC3E}">
        <p14:creationId xmlns:p14="http://schemas.microsoft.com/office/powerpoint/2010/main" val="198578176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2750</TotalTime>
  <Words>1067</Words>
  <Application>Microsoft Macintosh PowerPoint</Application>
  <PresentationFormat>全屏显示(4:3)</PresentationFormat>
  <Paragraphs>140</Paragraphs>
  <Slides>18</Slides>
  <Notes>0</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Oriel</vt:lpstr>
      <vt:lpstr>PowerPoint 演示文稿</vt:lpstr>
      <vt:lpstr>Task</vt:lpstr>
      <vt:lpstr>Dataset</vt:lpstr>
      <vt:lpstr>Dataset (cont.)</vt:lpstr>
      <vt:lpstr>Visualization of the Class</vt:lpstr>
      <vt:lpstr>Visualization of one feature</vt:lpstr>
      <vt:lpstr>Visualization of one feature (cont.)</vt:lpstr>
      <vt:lpstr>Model Selection Results</vt:lpstr>
      <vt:lpstr>Model Selection Results (cont.)</vt:lpstr>
      <vt:lpstr>Model Selection Results</vt:lpstr>
      <vt:lpstr>Model Selection Results (cont.)</vt:lpstr>
      <vt:lpstr>Model Selection Results (cont.)</vt:lpstr>
      <vt:lpstr>Model Selection Results (cont.)</vt:lpstr>
      <vt:lpstr>Top Features</vt:lpstr>
      <vt:lpstr>Interesting cases</vt:lpstr>
      <vt:lpstr>Interesting cases (cont.)</vt:lpstr>
      <vt:lpstr>Interesting/unexpected cases (cont.)</vt:lpstr>
      <vt:lpstr>Interesting/unexpected cases (cont.)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CS480 – Artificial Intelligence Fall 2011</dc:title>
  <dc:creator>Mustafa</dc:creator>
  <cp:lastModifiedBy>Ying Wu</cp:lastModifiedBy>
  <cp:revision>219</cp:revision>
  <dcterms:created xsi:type="dcterms:W3CDTF">2011-08-15T21:03:01Z</dcterms:created>
  <dcterms:modified xsi:type="dcterms:W3CDTF">2016-11-26T00:28:19Z</dcterms:modified>
</cp:coreProperties>
</file>