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swers.yahoo.com/question/index?qid=20080306224145AAIyWAX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f354da40b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f354da40b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Aldridge - 7200 Cost,  (37.27-12.70)/37.27= Drop. 65.9% Decline in performance.</a:t>
            </a:r>
            <a:endParaRPr/>
          </a:p>
        </p:txBody>
      </p:sp>
      <p:sp>
        <p:nvSpPr>
          <p:cNvPr id="334" name="Google Shape;334;g1f354da40b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Please do regression analysis to compare real performance and historical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 game, health issues, emotional, probable accidents, emergency, luck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James Harden - superstar player - our model didnt picked this player up  - may be </a:t>
            </a:r>
            <a:r>
              <a:rPr lang="en-US"/>
              <a:t>because</a:t>
            </a:r>
            <a:r>
              <a:rPr lang="en-US"/>
              <a:t> he costs a lot - </a:t>
            </a:r>
            <a:endParaRPr/>
          </a:p>
        </p:txBody>
      </p:sp>
      <p:sp>
        <p:nvSpPr>
          <p:cNvPr id="346" name="Google Shape;34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f354da40b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f354da40b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f354da40b_3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f354da40b_3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f354da40b_3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f354da40b_3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354da40b_3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f354da40b_3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f354da40b_3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354da40b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354da40b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Projection points Algorithm: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https://answers.yahoo.com/question/index?qid=20080306224145AAIyWAX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3points FG= 3pts   2points FG= 2pts     FT = 1 pts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Rebound = 1.2 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Assistant = 1.5 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Steal = 2pts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Turnover= 1pt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= 2pts</a:t>
            </a:r>
            <a:endParaRPr/>
          </a:p>
        </p:txBody>
      </p:sp>
      <p:sp>
        <p:nvSpPr>
          <p:cNvPr id="283" name="Google Shape;283;g1f354da40b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354da40b_5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354da40b_5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f354da40b_5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f35cc9b2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f35cc9b2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f35cc9b2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35cc9b2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f35cc9b2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f35cc9b2f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35cc9b2f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f35cc9b2f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f35cc9b2f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0"/>
            <a:ext cx="12192000" cy="6858087"/>
            <a:chOff x="0" y="0"/>
            <a:chExt cx="12192000" cy="6858087"/>
          </a:xfrm>
        </p:grpSpPr>
        <p:sp>
          <p:nvSpPr>
            <p:cNvPr id="28" name="Google Shape;28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1154955" y="2099733"/>
            <a:ext cx="8825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1154955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 rot="5400000">
            <a:off x="10158983" y="1792224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 rot="5400000">
            <a:off x="8951974" y="3227835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0" y="0"/>
            <a:ext cx="12192000" cy="6858087"/>
            <a:chOff x="0" y="0"/>
            <a:chExt cx="12192000" cy="6858087"/>
          </a:xfrm>
        </p:grpSpPr>
        <p:sp>
          <p:nvSpPr>
            <p:cNvPr id="126" name="Google Shape;126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rot="10371607">
              <a:off x="263641" y="4438318"/>
              <a:ext cx="3299485" cy="440832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1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11"/>
          <p:cNvSpPr txBox="1"/>
          <p:nvPr>
            <p:ph type="title"/>
          </p:nvPr>
        </p:nvSpPr>
        <p:spPr>
          <a:xfrm>
            <a:off x="1154954" y="4969927"/>
            <a:ext cx="8825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11"/>
          <p:cNvSpPr/>
          <p:nvPr>
            <p:ph idx="2" type="pic"/>
          </p:nvPr>
        </p:nvSpPr>
        <p:spPr>
          <a:xfrm>
            <a:off x="1154954" y="685800"/>
            <a:ext cx="88257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Google Shape;137;p11"/>
          <p:cNvSpPr txBox="1"/>
          <p:nvPr>
            <p:ph idx="1" type="body"/>
          </p:nvPr>
        </p:nvSpPr>
        <p:spPr>
          <a:xfrm>
            <a:off x="1154954" y="5536665"/>
            <a:ext cx="8825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11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Google Shape;139;p11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Google Shape;14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0" y="0"/>
            <a:ext cx="12192000" cy="6858087"/>
            <a:chOff x="0" y="0"/>
            <a:chExt cx="12192000" cy="6858087"/>
          </a:xfrm>
        </p:grpSpPr>
        <p:sp>
          <p:nvSpPr>
            <p:cNvPr id="144" name="Google Shape;14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 rot="-589940">
              <a:off x="8490955" y="2714882"/>
              <a:ext cx="3299261" cy="44087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55612" y="2801319"/>
              <a:ext cx="11277600" cy="3602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12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12"/>
          <p:cNvSpPr txBox="1"/>
          <p:nvPr>
            <p:ph type="title"/>
          </p:nvPr>
        </p:nvSpPr>
        <p:spPr>
          <a:xfrm>
            <a:off x="1148798" y="1063417"/>
            <a:ext cx="88317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1154954" y="3543300"/>
            <a:ext cx="88257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2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Google Shape;157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3"/>
          <p:cNvGrpSpPr/>
          <p:nvPr/>
        </p:nvGrpSpPr>
        <p:grpSpPr>
          <a:xfrm>
            <a:off x="0" y="0"/>
            <a:ext cx="12192000" cy="6858087"/>
            <a:chOff x="0" y="0"/>
            <a:chExt cx="12192000" cy="6858087"/>
          </a:xfrm>
        </p:grpSpPr>
        <p:sp>
          <p:nvSpPr>
            <p:cNvPr id="161" name="Google Shape;161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rot="-589940">
              <a:off x="8490955" y="4185125"/>
              <a:ext cx="3299261" cy="44087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55612" y="4241801"/>
              <a:ext cx="11277600" cy="2337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13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13"/>
          <p:cNvSpPr txBox="1"/>
          <p:nvPr/>
        </p:nvSpPr>
        <p:spPr>
          <a:xfrm>
            <a:off x="881566" y="607336"/>
            <a:ext cx="8019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9884458" y="2613787"/>
            <a:ext cx="652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13"/>
          <p:cNvSpPr txBox="1"/>
          <p:nvPr>
            <p:ph type="title"/>
          </p:nvPr>
        </p:nvSpPr>
        <p:spPr>
          <a:xfrm>
            <a:off x="1581878" y="982134"/>
            <a:ext cx="84540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1945945" y="3678766"/>
            <a:ext cx="7731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small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idx="2" type="body"/>
          </p:nvPr>
        </p:nvSpPr>
        <p:spPr>
          <a:xfrm>
            <a:off x="1154954" y="5029199"/>
            <a:ext cx="92448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0"/>
            <a:ext cx="12192000" cy="6858087"/>
            <a:chOff x="0" y="0"/>
            <a:chExt cx="12192000" cy="6858087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89940">
              <a:off x="8490955" y="4193591"/>
              <a:ext cx="3299261" cy="44087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55612" y="4241801"/>
              <a:ext cx="11277600" cy="2337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14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14"/>
          <p:cNvSpPr txBox="1"/>
          <p:nvPr>
            <p:ph type="title"/>
          </p:nvPr>
        </p:nvSpPr>
        <p:spPr>
          <a:xfrm>
            <a:off x="1154954" y="2370667"/>
            <a:ext cx="88257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1154954" y="5024967"/>
            <a:ext cx="8825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Google Shape;194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1154954" y="2603502"/>
            <a:ext cx="3141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body"/>
          </p:nvPr>
        </p:nvSpPr>
        <p:spPr>
          <a:xfrm>
            <a:off x="1154953" y="3179764"/>
            <a:ext cx="31419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body"/>
          </p:nvPr>
        </p:nvSpPr>
        <p:spPr>
          <a:xfrm>
            <a:off x="4512721" y="2603500"/>
            <a:ext cx="3147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body"/>
          </p:nvPr>
        </p:nvSpPr>
        <p:spPr>
          <a:xfrm>
            <a:off x="4512721" y="3179763"/>
            <a:ext cx="31470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body"/>
          </p:nvPr>
        </p:nvSpPr>
        <p:spPr>
          <a:xfrm>
            <a:off x="7888135" y="2603501"/>
            <a:ext cx="3145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body"/>
          </p:nvPr>
        </p:nvSpPr>
        <p:spPr>
          <a:xfrm>
            <a:off x="7888329" y="3179762"/>
            <a:ext cx="31455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04" name="Google Shape;204;p15"/>
          <p:cNvCxnSpPr/>
          <p:nvPr/>
        </p:nvCxnSpPr>
        <p:spPr>
          <a:xfrm>
            <a:off x="4403971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7772401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15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1154954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16"/>
          <p:cNvSpPr/>
          <p:nvPr>
            <p:ph idx="2" type="pic"/>
          </p:nvPr>
        </p:nvSpPr>
        <p:spPr>
          <a:xfrm>
            <a:off x="1334553" y="2603500"/>
            <a:ext cx="2691300" cy="1591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16"/>
          <p:cNvSpPr txBox="1"/>
          <p:nvPr>
            <p:ph idx="3" type="body"/>
          </p:nvPr>
        </p:nvSpPr>
        <p:spPr>
          <a:xfrm>
            <a:off x="1154954" y="5109106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4" type="body"/>
          </p:nvPr>
        </p:nvSpPr>
        <p:spPr>
          <a:xfrm>
            <a:off x="4568865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16"/>
          <p:cNvSpPr/>
          <p:nvPr>
            <p:ph idx="5" type="pic"/>
          </p:nvPr>
        </p:nvSpPr>
        <p:spPr>
          <a:xfrm>
            <a:off x="4748462" y="2603500"/>
            <a:ext cx="2691300" cy="1591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6" type="body"/>
          </p:nvPr>
        </p:nvSpPr>
        <p:spPr>
          <a:xfrm>
            <a:off x="4570172" y="5109105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7" type="body"/>
          </p:nvPr>
        </p:nvSpPr>
        <p:spPr>
          <a:xfrm>
            <a:off x="7982775" y="4532845"/>
            <a:ext cx="3051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Google Shape;218;p16"/>
          <p:cNvSpPr/>
          <p:nvPr>
            <p:ph idx="8" type="pic"/>
          </p:nvPr>
        </p:nvSpPr>
        <p:spPr>
          <a:xfrm>
            <a:off x="8163031" y="2603500"/>
            <a:ext cx="2691300" cy="1591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9" type="body"/>
          </p:nvPr>
        </p:nvSpPr>
        <p:spPr>
          <a:xfrm>
            <a:off x="7982775" y="5109104"/>
            <a:ext cx="30510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20" name="Google Shape;220;p16"/>
          <p:cNvCxnSpPr/>
          <p:nvPr/>
        </p:nvCxnSpPr>
        <p:spPr>
          <a:xfrm>
            <a:off x="4405831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7797802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16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3" name="Google Shape;223;p16"/>
          <p:cNvSpPr txBox="1"/>
          <p:nvPr>
            <p:ph idx="11" type="ftr"/>
          </p:nvPr>
        </p:nvSpPr>
        <p:spPr>
          <a:xfrm>
            <a:off x="561111" y="6391838"/>
            <a:ext cx="364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Google Shape;224;p1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 rot="5400000">
            <a:off x="3859563" y="-101150"/>
            <a:ext cx="3416400" cy="8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8" name="Google Shape;228;p17"/>
          <p:cNvSpPr txBox="1"/>
          <p:nvPr>
            <p:ph idx="10" type="dt"/>
          </p:nvPr>
        </p:nvSpPr>
        <p:spPr>
          <a:xfrm>
            <a:off x="10695439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9" name="Google Shape;229;p17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0" y="0"/>
            <a:ext cx="12192000" cy="6858087"/>
            <a:chOff x="0" y="0"/>
            <a:chExt cx="12192000" cy="6858087"/>
          </a:xfrm>
        </p:grpSpPr>
        <p:sp>
          <p:nvSpPr>
            <p:cNvPr id="233" name="Google Shape;23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14867" y="402165"/>
              <a:ext cx="65109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 rot="5101748">
              <a:off x="6294725" y="4577773"/>
              <a:ext cx="3299510" cy="440849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 rot="5400000">
              <a:off x="4449196" y="280171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18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18"/>
          <p:cNvSpPr txBox="1"/>
          <p:nvPr>
            <p:ph type="title"/>
          </p:nvPr>
        </p:nvSpPr>
        <p:spPr>
          <a:xfrm rot="5400000">
            <a:off x="6915850" y="2947817"/>
            <a:ext cx="47487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 rot="5400000">
            <a:off x="1908679" y="524867"/>
            <a:ext cx="4748700" cy="6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5" name="Google Shape;245;p18"/>
          <p:cNvSpPr txBox="1"/>
          <p:nvPr>
            <p:ph idx="10" type="dt"/>
          </p:nvPr>
        </p:nvSpPr>
        <p:spPr>
          <a:xfrm>
            <a:off x="10653104" y="6391838"/>
            <a:ext cx="9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6" name="Google Shape;246;p18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7" name="Google Shape;247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0"/>
            <a:ext cx="12192000" cy="6858087"/>
            <a:chOff x="0" y="0"/>
            <a:chExt cx="12192000" cy="6858087"/>
          </a:xfrm>
        </p:grpSpPr>
        <p:sp>
          <p:nvSpPr>
            <p:cNvPr id="49" name="Google Shape;49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rot="-5400000">
              <a:off x="3787250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7" name="Google Shape;57;p5"/>
            <p:cNvSpPr/>
            <p:nvPr/>
          </p:nvSpPr>
          <p:spPr>
            <a:xfrm rot="-5677564">
              <a:off x="4698365" y="1826025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9" name="Google Shape;59;p5"/>
          <p:cNvSpPr txBox="1"/>
          <p:nvPr>
            <p:ph type="title"/>
          </p:nvPr>
        </p:nvSpPr>
        <p:spPr>
          <a:xfrm>
            <a:off x="1154954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6895559" y="2677644"/>
            <a:ext cx="37575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1154954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2" type="body"/>
          </p:nvPr>
        </p:nvSpPr>
        <p:spPr>
          <a:xfrm>
            <a:off x="6208712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1154954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2" type="body"/>
          </p:nvPr>
        </p:nvSpPr>
        <p:spPr>
          <a:xfrm>
            <a:off x="1154954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3" type="body"/>
          </p:nvPr>
        </p:nvSpPr>
        <p:spPr>
          <a:xfrm>
            <a:off x="6208712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4" type="body"/>
          </p:nvPr>
        </p:nvSpPr>
        <p:spPr>
          <a:xfrm>
            <a:off x="6208712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0"/>
            <a:ext cx="12192000" cy="6858087"/>
            <a:chOff x="0" y="0"/>
            <a:chExt cx="12192000" cy="6858087"/>
          </a:xfrm>
        </p:grpSpPr>
        <p:sp>
          <p:nvSpPr>
            <p:cNvPr id="88" name="Google Shape;88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5713412" y="402165"/>
              <a:ext cx="60552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rot="-5677564">
              <a:off x="3140497" y="1826025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2229383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9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9"/>
          <p:cNvSpPr txBox="1"/>
          <p:nvPr>
            <p:ph type="title"/>
          </p:nvPr>
        </p:nvSpPr>
        <p:spPr>
          <a:xfrm>
            <a:off x="1154955" y="1295400"/>
            <a:ext cx="279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5781146" y="1447800"/>
            <a:ext cx="519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1154954" y="3129280"/>
            <a:ext cx="27933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0" y="0"/>
            <a:ext cx="12192000" cy="6858087"/>
            <a:chOff x="0" y="0"/>
            <a:chExt cx="12192000" cy="6858087"/>
          </a:xfrm>
        </p:grpSpPr>
        <p:sp>
          <p:nvSpPr>
            <p:cNvPr id="107" name="Google Shape;10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172200" y="402165"/>
              <a:ext cx="55965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-5677564">
              <a:off x="4203606" y="1826025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3295438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1154955" y="1693333"/>
            <a:ext cx="38652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10"/>
          <p:cNvSpPr/>
          <p:nvPr>
            <p:ph idx="2" type="pic"/>
          </p:nvPr>
        </p:nvSpPr>
        <p:spPr>
          <a:xfrm>
            <a:off x="6547870" y="1143000"/>
            <a:ext cx="32271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1154954" y="3657600"/>
            <a:ext cx="3859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0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0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2192000" cy="6858087"/>
            <a:chOff x="0" y="0"/>
            <a:chExt cx="12192000" cy="6858087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89940">
              <a:off x="8490955" y="1797525"/>
              <a:ext cx="3299261" cy="44087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1154954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drive/u/0/folders/0B4wv7n2EVlnLeXpwc1FQbzJxa2s" TargetMode="External"/><Relationship Id="rId4" Type="http://schemas.openxmlformats.org/officeDocument/2006/relationships/hyperlink" Target="https://rotogrinders.com/projected-stats?site=fanduel&amp;sport=nba" TargetMode="External"/><Relationship Id="rId5" Type="http://schemas.openxmlformats.org/officeDocument/2006/relationships/hyperlink" Target="http://cs229.stanford.edu/proj2013/ChengDadeLipmanMills-PredictingTheBettingLineInNBAGames.pdf" TargetMode="External"/><Relationship Id="rId6" Type="http://schemas.openxmlformats.org/officeDocument/2006/relationships/hyperlink" Target="https://www.stat.berkeley.edu/~aldous/Research/Ugrad/Stanley_Yang%20_Thesis.pdf" TargetMode="External"/><Relationship Id="rId7" Type="http://schemas.openxmlformats.org/officeDocument/2006/relationships/hyperlink" Target="https://www.stevens.edu/sites/stevens_edu/files/2016-bia-corporate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ctrTitle"/>
          </p:nvPr>
        </p:nvSpPr>
        <p:spPr>
          <a:xfrm>
            <a:off x="778933" y="4288748"/>
            <a:ext cx="7521791" cy="1354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entury Gothic"/>
              <a:buNone/>
            </a:pPr>
            <a:br>
              <a:rPr b="0" i="0" lang="en-US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1" i="0" lang="en-US" sz="3200" u="none" cap="none" strike="noStrike">
                <a:solidFill>
                  <a:srgbClr val="B0B0B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i="0" sz="3200" u="none" cap="none" strike="noStrike">
              <a:solidFill>
                <a:srgbClr val="B0B0B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19"/>
          <p:cNvSpPr txBox="1"/>
          <p:nvPr>
            <p:ph idx="1" type="subTitle"/>
          </p:nvPr>
        </p:nvSpPr>
        <p:spPr>
          <a:xfrm>
            <a:off x="759075" y="583852"/>
            <a:ext cx="11793143" cy="5415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en-US" sz="3600" u="none" cap="none" strike="noStrike">
                <a:solidFill>
                  <a:srgbClr val="F2BE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</a:t>
            </a:r>
            <a:r>
              <a:rPr b="1" lang="en-US" sz="3600">
                <a:solidFill>
                  <a:srgbClr val="F2BE87"/>
                </a:solidFill>
              </a:rPr>
              <a:t>antasy</a:t>
            </a:r>
            <a:r>
              <a:rPr b="1" i="0" lang="en-US" sz="3600" u="none" cap="none" strike="noStrike">
                <a:solidFill>
                  <a:srgbClr val="F2BE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3600">
                <a:solidFill>
                  <a:srgbClr val="F2BE87"/>
                </a:solidFill>
              </a:rPr>
              <a:t>NBA</a:t>
            </a:r>
            <a:r>
              <a:rPr b="1" i="0" lang="en-US" sz="3600" u="none" cap="none" strike="noStrike">
                <a:solidFill>
                  <a:srgbClr val="F2BE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</a:t>
            </a:r>
            <a:r>
              <a:rPr b="1" lang="en-US" sz="3600">
                <a:solidFill>
                  <a:srgbClr val="F2BE87"/>
                </a:solidFill>
              </a:rPr>
              <a:t>eam</a:t>
            </a:r>
            <a:r>
              <a:rPr b="1" i="0" lang="en-US" sz="3600" u="none" cap="none" strike="noStrike">
                <a:solidFill>
                  <a:srgbClr val="F2BE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3600">
                <a:solidFill>
                  <a:srgbClr val="F2BE87"/>
                </a:solidFill>
              </a:rPr>
              <a:t>Optimization </a:t>
            </a:r>
            <a:endParaRPr b="1" i="0" sz="3600" u="none" cap="none" strike="noStrike">
              <a:solidFill>
                <a:srgbClr val="F2BE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3600" u="none" cap="none" strike="noStrike">
              <a:solidFill>
                <a:srgbClr val="F2BE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C46F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1" sz="2800">
              <a:solidFill>
                <a:srgbClr val="C46F15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lang="en-US" sz="2800">
                <a:solidFill>
                  <a:srgbClr val="C46F15"/>
                </a:solidFill>
              </a:rPr>
              <a:t>  </a:t>
            </a:r>
            <a:r>
              <a:rPr b="1" lang="en-US" sz="2400">
                <a:solidFill>
                  <a:srgbClr val="C46F15"/>
                </a:solidFill>
              </a:rPr>
              <a:t>BIA 650-Process Optimization &amp; Analytics</a:t>
            </a:r>
            <a:endParaRPr b="1" sz="2400">
              <a:solidFill>
                <a:srgbClr val="C46F15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lang="en-US" sz="2400">
                <a:solidFill>
                  <a:srgbClr val="C46F15"/>
                </a:solidFill>
              </a:rPr>
              <a:t>  Professor: Edward Stohr</a:t>
            </a:r>
            <a:endParaRPr b="1" sz="2400">
              <a:solidFill>
                <a:srgbClr val="C46F15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lang="en-US" sz="2400">
                <a:solidFill>
                  <a:srgbClr val="C46F15"/>
                </a:solidFill>
              </a:rPr>
              <a:t>  Group Members: Xixuan Hei</a:t>
            </a:r>
            <a:endParaRPr b="1" sz="2400">
              <a:solidFill>
                <a:srgbClr val="C46F15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lang="en-US" sz="2400">
                <a:solidFill>
                  <a:srgbClr val="C46F15"/>
                </a:solidFill>
              </a:rPr>
              <a:t>                                Xuan Yang</a:t>
            </a:r>
            <a:endParaRPr b="1" sz="2400">
              <a:solidFill>
                <a:srgbClr val="C46F15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lang="en-US" sz="2400">
                <a:solidFill>
                  <a:srgbClr val="C46F15"/>
                </a:solidFill>
              </a:rPr>
              <a:t>                                Yingjun Pan</a:t>
            </a:r>
            <a:endParaRPr b="1" sz="2400">
              <a:solidFill>
                <a:srgbClr val="C46F15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lang="en-US" sz="2400">
                <a:solidFill>
                  <a:srgbClr val="C46F15"/>
                </a:solidFill>
              </a:rPr>
              <a:t>                                Ankita Narayan</a:t>
            </a:r>
            <a:endParaRPr b="1" sz="2400">
              <a:solidFill>
                <a:srgbClr val="C46F15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lang="en-US" sz="2400">
                <a:solidFill>
                  <a:srgbClr val="C46F15"/>
                </a:solidFill>
              </a:rPr>
              <a:t>                                Huanou Liu </a:t>
            </a:r>
            <a:endParaRPr b="1" sz="2400">
              <a:solidFill>
                <a:srgbClr val="C46F15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sz="1200">
              <a:solidFill>
                <a:srgbClr val="C46F15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sz="1200">
              <a:solidFill>
                <a:srgbClr val="C46F15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sz="1200">
              <a:solidFill>
                <a:srgbClr val="C46F15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sz="1200">
              <a:solidFill>
                <a:srgbClr val="C46F15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lang="en-US" sz="1200">
                <a:solidFill>
                  <a:srgbClr val="C46F15"/>
                </a:solidFill>
              </a:rPr>
              <a:t>    												</a:t>
            </a:r>
            <a:endParaRPr b="1" i="0" sz="1200" u="none" cap="none" strike="noStrike">
              <a:solidFill>
                <a:srgbClr val="F2BE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rgbClr val="F2BE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5" name="Google Shape;2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6975" y="2410750"/>
            <a:ext cx="3545400" cy="3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type="title"/>
          </p:nvPr>
        </p:nvSpPr>
        <p:spPr>
          <a:xfrm>
            <a:off x="620279" y="9222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entury Gothic"/>
              <a:buNone/>
            </a:pPr>
            <a:b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/>
              <a:t>Results &amp; Data Visualization</a:t>
            </a:r>
            <a:b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ntasy_results_1.png" id="330" name="Google Shape;33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99856"/>
            <a:ext cx="11540836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1.png" id="336" name="Google Shape;3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5.png"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00" y="222025"/>
            <a:ext cx="5972225" cy="641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30"/>
          <p:cNvCxnSpPr/>
          <p:nvPr/>
        </p:nvCxnSpPr>
        <p:spPr>
          <a:xfrm>
            <a:off x="6174100" y="69300"/>
            <a:ext cx="75900" cy="67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new2.png" id="343" name="Google Shape;3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775" y="69300"/>
            <a:ext cx="5972225" cy="676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4.png" id="348" name="Google Shape;3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3825"/>
            <a:ext cx="12344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Future Work </a:t>
            </a:r>
            <a:endParaRPr/>
          </a:p>
        </p:txBody>
      </p:sp>
      <p:sp>
        <p:nvSpPr>
          <p:cNvPr id="355" name="Google Shape;355;p32"/>
          <p:cNvSpPr txBox="1"/>
          <p:nvPr>
            <p:ph idx="1" type="body"/>
          </p:nvPr>
        </p:nvSpPr>
        <p:spPr>
          <a:xfrm>
            <a:off x="1122850" y="2570475"/>
            <a:ext cx="88257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0840" lvl="0" marL="457200" rtl="0" algn="l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b="1" lang="en-US" sz="2800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Prescriptive Analytics (Historical &amp; Predictive)</a:t>
            </a:r>
            <a:endParaRPr b="1" sz="2800">
              <a:solidFill>
                <a:srgbClr val="7E28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0840" lvl="0" marL="457200" rtl="0" algn="l">
              <a:spcBef>
                <a:spcPts val="1000"/>
              </a:spcBef>
              <a:spcAft>
                <a:spcPts val="0"/>
              </a:spcAft>
              <a:buSzPts val="2240"/>
              <a:buChar char="▶"/>
            </a:pPr>
            <a:r>
              <a:rPr b="1" lang="en-US" sz="2800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Limitation (Sample Size, factors and needs simulation)</a:t>
            </a:r>
            <a:endParaRPr b="1" sz="2800">
              <a:solidFill>
                <a:srgbClr val="7E28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0840" lvl="0" marL="457200" rtl="0" algn="l">
              <a:spcBef>
                <a:spcPts val="1000"/>
              </a:spcBef>
              <a:spcAft>
                <a:spcPts val="0"/>
              </a:spcAft>
              <a:buSzPts val="2240"/>
              <a:buChar char="▶"/>
            </a:pPr>
            <a:r>
              <a:rPr b="1" lang="en-US" sz="2800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Logistic Regression Model</a:t>
            </a:r>
            <a:endParaRPr/>
          </a:p>
          <a:p>
            <a:pPr indent="-370840" lvl="0" marL="457200" rtl="0" algn="l">
              <a:spcBef>
                <a:spcPts val="1000"/>
              </a:spcBef>
              <a:spcAft>
                <a:spcPts val="0"/>
              </a:spcAft>
              <a:buSzPts val="2240"/>
              <a:buChar char="▶"/>
            </a:pPr>
            <a:r>
              <a:rPr b="1" lang="en-US" sz="2800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Sentiment Analysis (Twitter, Facebook) </a:t>
            </a:r>
            <a:endParaRPr b="1" sz="2800">
              <a:solidFill>
                <a:srgbClr val="7E28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0840" lvl="0" marL="457200" rtl="0" algn="l">
              <a:spcBef>
                <a:spcPts val="1000"/>
              </a:spcBef>
              <a:spcAft>
                <a:spcPts val="0"/>
              </a:spcAft>
              <a:buSzPts val="2240"/>
              <a:buChar char="▶"/>
            </a:pPr>
            <a:r>
              <a:rPr b="1" lang="en-US" sz="2800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Hollinger’s PER (Player Efficiency Rating)</a:t>
            </a:r>
            <a:endParaRPr b="1" sz="2800">
              <a:solidFill>
                <a:srgbClr val="7E28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7E28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b="1" sz="2800">
              <a:solidFill>
                <a:srgbClr val="7E28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>
            <p:ph type="title"/>
          </p:nvPr>
        </p:nvSpPr>
        <p:spPr>
          <a:xfrm>
            <a:off x="1187050" y="695750"/>
            <a:ext cx="8761500" cy="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Hollinger’s PER Model-Player </a:t>
            </a:r>
            <a:r>
              <a:rPr lang="en-US"/>
              <a:t>Efficiency</a:t>
            </a:r>
            <a:r>
              <a:rPr lang="en-US"/>
              <a:t> Rating </a:t>
            </a:r>
            <a:endParaRPr/>
          </a:p>
        </p:txBody>
      </p:sp>
      <p:sp>
        <p:nvSpPr>
          <p:cNvPr id="362" name="Google Shape;362;p33"/>
          <p:cNvSpPr txBox="1"/>
          <p:nvPr>
            <p:ph idx="1" type="body"/>
          </p:nvPr>
        </p:nvSpPr>
        <p:spPr>
          <a:xfrm>
            <a:off x="1154950" y="1772475"/>
            <a:ext cx="8825700" cy="50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uPER = (1 / MP) *</a:t>
            </a:r>
            <a:b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[ 3P</a:t>
            </a:r>
            <a:b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+ (2/3) * AST</a:t>
            </a:r>
            <a:b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+ (2 - factor * (team_AST / team_FG)) * FG</a:t>
            </a:r>
            <a:b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+ (FT *0.5 * (1 + (1 - (team_AST / team_FG)) + (2/3) * (team_AST / team_FG)))</a:t>
            </a:r>
            <a:b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- VOP * TOV</a:t>
            </a:r>
            <a:b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- VOP * DRB% * (FGA - FG)</a:t>
            </a:r>
            <a:b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- VOP * 0.44 * (0.44 + (0.56 * DRB%)) * (FTA - FT)</a:t>
            </a:r>
            <a:b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+ VOP * (1 - DRB%) * (TRB - ORB)</a:t>
            </a:r>
            <a:b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+ VOP * DRB% * ORB</a:t>
            </a:r>
            <a:b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+ VOP * STL</a:t>
            </a:r>
            <a:b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+ VOP * DRB% * BLK</a:t>
            </a:r>
            <a:b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- PF * ((lg_FT / lg_PF) - 0.44 * (lg_FTA / lg_PF) * VOP) ]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factor = (2 / 3) - (0.5 * (lg_AST / lg_FG)) / (2 * (lg_FG / lg_FT))</a:t>
            </a:r>
            <a:br>
              <a:rPr b="1"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VOP    = lg_PTS / (lg_FGA - lg_ORB + lg_TOV + 0.44 * lg_FTA)</a:t>
            </a:r>
            <a:br>
              <a:rPr b="1"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DRB%   = (lg_TRB - lg_ORB) / lg_TRB</a:t>
            </a:r>
            <a:b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>
            <p:ph idx="1" type="body"/>
          </p:nvPr>
        </p:nvSpPr>
        <p:spPr>
          <a:xfrm>
            <a:off x="1176975" y="2427400"/>
            <a:ext cx="8825700" cy="45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45720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   Thank You !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Reference: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https://drive.google.com/drive/u/0/folders/0B4wv7n2EVlnLeXpwc1FQbzJxa2s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                   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https://rotogrinders.com/projected-stats?site=fanduel&amp;sport=nba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                   </a:t>
            </a:r>
            <a:r>
              <a:rPr lang="en-US" sz="1200" u="sng">
                <a:solidFill>
                  <a:schemeClr val="hlink"/>
                </a:solidFill>
                <a:hlinkClick r:id="rId5"/>
              </a:rPr>
              <a:t>http://cs229.stanford.edu/proj2013/ChengDadeLipmanMills-PredictingTheBettingLineInNBAGames.pdf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	        </a:t>
            </a:r>
            <a:r>
              <a:rPr lang="en-US" sz="1200" u="sng">
                <a:solidFill>
                  <a:schemeClr val="hlink"/>
                </a:solidFill>
                <a:hlinkClick r:id="rId6"/>
              </a:rPr>
              <a:t>https://www.stat.berkeley.edu/~aldous/Research/Ugrad/Stanley_Yang%20_Thesis.pdf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	        </a:t>
            </a:r>
            <a:r>
              <a:rPr lang="en-US" sz="1200" u="sng">
                <a:solidFill>
                  <a:schemeClr val="hlink"/>
                </a:solidFill>
                <a:hlinkClick r:id="rId7"/>
              </a:rPr>
              <a:t>https://www.stevens.edu/sites/stevens_edu/files/2016-bia-corporate.pdf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	       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                   </a:t>
            </a:r>
            <a:endParaRPr sz="12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entury Gothic"/>
              <a:buNone/>
            </a:pPr>
            <a:r>
              <a:rPr b="1" lang="en-US"/>
              <a:t>Outline</a:t>
            </a:r>
            <a:endParaRPr b="1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1122829" y="2592475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1" i="0" lang="en-US" sz="2800" u="none" cap="none" strike="noStrike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r>
              <a:rPr b="1" lang="en-US" sz="2800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&amp; Background</a:t>
            </a:r>
            <a:endParaRPr b="1" i="0" sz="2800" u="none" cap="none" strike="noStrike">
              <a:solidFill>
                <a:srgbClr val="7E28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1" i="0" lang="en-US" sz="2800" u="none" cap="none" strike="noStrike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b="1" lang="en-US" sz="2800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1" lang="en-US" sz="2800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Data Modeling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1" lang="en-US" sz="2800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Optimization &amp; Sensitivity Analysis </a:t>
            </a:r>
            <a:endParaRPr b="1" sz="2800">
              <a:solidFill>
                <a:srgbClr val="7E28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1" i="0" lang="en-US" sz="2800" u="none" cap="none" strike="noStrike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Data Visualization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1" i="0" lang="en-US" sz="2800" u="none" cap="none" strike="noStrike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Conclusion &amp; </a:t>
            </a:r>
            <a:r>
              <a:rPr b="1" lang="en-US" sz="2800">
                <a:solidFill>
                  <a:srgbClr val="7E2811"/>
                </a:solidFill>
                <a:latin typeface="Calibri"/>
                <a:ea typeface="Calibri"/>
                <a:cs typeface="Calibri"/>
                <a:sym typeface="Calibri"/>
              </a:rPr>
              <a:t>Future work </a:t>
            </a:r>
            <a:endParaRPr b="1" i="0" sz="2800" u="none" cap="none" strike="noStrike">
              <a:solidFill>
                <a:srgbClr val="7E28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BE87"/>
              </a:buClr>
              <a:buFont typeface="Century Gothic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NB</a:t>
            </a:r>
            <a:r>
              <a:rPr b="1" lang="en-US">
                <a:solidFill>
                  <a:schemeClr val="lt1"/>
                </a:solidFill>
              </a:rPr>
              <a:t>A Drafting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 </a:t>
            </a:r>
            <a:br>
              <a:rPr b="1" i="0" lang="en-US" sz="3600" u="none" cap="none" strike="noStrike">
                <a:solidFill>
                  <a:srgbClr val="F2BE87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637025" y="2135550"/>
            <a:ext cx="10205700" cy="4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▶"/>
            </a:pPr>
            <a:r>
              <a:rPr b="1" i="0" lang="en-US" sz="1900" u="none" cap="none" strike="noStrike">
                <a:solidFill>
                  <a:srgbClr val="7E281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-data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▶"/>
            </a:pPr>
            <a:r>
              <a:rPr b="1" i="0" lang="en-US" sz="1900" u="none" cap="none" strike="noStrike">
                <a:solidFill>
                  <a:srgbClr val="7E2811"/>
                </a:solidFill>
              </a:rPr>
              <a:t>Position </a:t>
            </a:r>
            <a:endParaRPr b="1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7E2811"/>
                </a:solidFill>
              </a:rPr>
              <a:t>     </a:t>
            </a:r>
            <a:r>
              <a:rPr i="0" lang="en-US" sz="1900" u="none" cap="none" strike="noStrike">
                <a:solidFill>
                  <a:srgbClr val="7E2811"/>
                </a:solidFill>
              </a:rPr>
              <a:t>2 </a:t>
            </a:r>
            <a:r>
              <a:rPr lang="en-US" sz="1900">
                <a:solidFill>
                  <a:srgbClr val="7E2811"/>
                </a:solidFill>
              </a:rPr>
              <a:t>for point guard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7E2811"/>
                </a:solidFill>
              </a:rPr>
              <a:t>     </a:t>
            </a:r>
            <a:r>
              <a:rPr i="0" lang="en-US" sz="1900" u="none" cap="none" strike="noStrike">
                <a:solidFill>
                  <a:srgbClr val="7E2811"/>
                </a:solidFill>
              </a:rPr>
              <a:t>2 for sho</a:t>
            </a:r>
            <a:r>
              <a:rPr lang="en-US" sz="1900">
                <a:solidFill>
                  <a:srgbClr val="7E2811"/>
                </a:solidFill>
              </a:rPr>
              <a:t>oting guard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7E2811"/>
                </a:solidFill>
              </a:rPr>
              <a:t>     </a:t>
            </a:r>
            <a:r>
              <a:rPr i="0" lang="en-US" sz="1900" u="none" cap="none" strike="noStrike">
                <a:solidFill>
                  <a:srgbClr val="7E2811"/>
                </a:solidFill>
              </a:rPr>
              <a:t>2 for small forward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7E2811"/>
                </a:solidFill>
              </a:rPr>
              <a:t>     </a:t>
            </a:r>
            <a:r>
              <a:rPr i="0" lang="en-US" sz="1900" u="none" cap="none" strike="noStrike">
                <a:solidFill>
                  <a:srgbClr val="7E2811"/>
                </a:solidFill>
              </a:rPr>
              <a:t>2 for power forward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7E2811"/>
                </a:solidFill>
              </a:rPr>
              <a:t>     </a:t>
            </a:r>
            <a:r>
              <a:rPr i="0" lang="en-US" sz="1900" u="none" cap="none" strike="noStrike">
                <a:solidFill>
                  <a:srgbClr val="7E2811"/>
                </a:solidFill>
              </a:rPr>
              <a:t>1 for center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▶"/>
            </a:pPr>
            <a:r>
              <a:rPr b="1" i="0" lang="en-US" sz="1900" u="none" cap="none" strike="noStrike">
                <a:solidFill>
                  <a:srgbClr val="7E281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NBA drafting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▶"/>
            </a:pPr>
            <a:r>
              <a:rPr b="0" i="0" lang="en-US" sz="1900" u="none" cap="none" strike="noStrike">
                <a:solidFill>
                  <a:srgbClr val="7E281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round -30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▶"/>
            </a:pPr>
            <a:r>
              <a:rPr b="0" i="0" lang="en-US" sz="1900" u="none" cap="none" strike="noStrike">
                <a:solidFill>
                  <a:srgbClr val="7E281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 round -30</a:t>
            </a:r>
            <a:endParaRPr/>
          </a:p>
          <a:p>
            <a:pPr indent="-299466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</a:pPr>
            <a:r>
              <a:t/>
            </a:r>
            <a:endParaRPr b="0" i="0" sz="85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564" y="1132523"/>
            <a:ext cx="3005606" cy="27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9360" y="1472143"/>
            <a:ext cx="3104204" cy="243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850" y="4003900"/>
            <a:ext cx="6532200" cy="22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title"/>
          </p:nvPr>
        </p:nvSpPr>
        <p:spPr>
          <a:xfrm>
            <a:off x="960990" y="267086"/>
            <a:ext cx="8761413" cy="1146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</a:pPr>
            <a:r>
              <a:rPr b="1" i="0" lang="en-US" sz="3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3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FanDuel NBA </a:t>
            </a:r>
            <a:r>
              <a:rPr b="1" lang="en-US">
                <a:solidFill>
                  <a:schemeClr val="lt1"/>
                </a:solidFill>
              </a:rPr>
              <a:t>Drafting</a:t>
            </a:r>
            <a:br>
              <a:rPr b="1" i="0" lang="en-US" sz="3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3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6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" name="Google Shape;27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596" y="2264831"/>
            <a:ext cx="2833497" cy="4254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/>
        </p:nvSpPr>
        <p:spPr>
          <a:xfrm>
            <a:off x="3500098" y="2427217"/>
            <a:ext cx="714586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1.Fantasy basketball drafting: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Policy: position /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budget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/ 2 groups /other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Rules:LiveStandard Draft / Live Auction Draft / Autopick Draft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2.Data Collection</a:t>
            </a:r>
            <a:b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0098" y="4305968"/>
            <a:ext cx="7470105" cy="221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BEBEB"/>
                </a:solidFill>
              </a:rPr>
              <a:t>Data Modeling</a:t>
            </a:r>
            <a:endParaRPr/>
          </a:p>
        </p:txBody>
      </p:sp>
      <p:sp>
        <p:nvSpPr>
          <p:cNvPr id="286" name="Google Shape;286;p23"/>
          <p:cNvSpPr txBox="1"/>
          <p:nvPr>
            <p:ph idx="1" type="body"/>
          </p:nvPr>
        </p:nvSpPr>
        <p:spPr>
          <a:xfrm>
            <a:off x="604725" y="2281400"/>
            <a:ext cx="11187000" cy="4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04040"/>
                </a:solidFill>
              </a:rPr>
              <a:t>Model Approach</a:t>
            </a:r>
            <a:r>
              <a:rPr lang="en-US" sz="2000">
                <a:solidFill>
                  <a:srgbClr val="404040"/>
                </a:solidFill>
              </a:rPr>
              <a:t>: Linear programming model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04040"/>
                </a:solidFill>
              </a:rPr>
              <a:t>The Optimization Model</a:t>
            </a:r>
            <a:endParaRPr b="1" sz="2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B311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B311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</a:rPr>
              <a:t>P</a:t>
            </a:r>
            <a:r>
              <a:rPr baseline="-25000" lang="en-US" sz="3300">
                <a:solidFill>
                  <a:srgbClr val="404040"/>
                </a:solidFill>
              </a:rPr>
              <a:t>i</a:t>
            </a:r>
            <a:r>
              <a:rPr lang="en-US" sz="2000">
                <a:solidFill>
                  <a:srgbClr val="404040"/>
                </a:solidFill>
              </a:rPr>
              <a:t> is the </a:t>
            </a:r>
            <a:r>
              <a:rPr b="1" lang="en-US" sz="2000">
                <a:solidFill>
                  <a:srgbClr val="404040"/>
                </a:solidFill>
              </a:rPr>
              <a:t>projection points</a:t>
            </a:r>
            <a:r>
              <a:rPr lang="en-US" sz="2000">
                <a:solidFill>
                  <a:srgbClr val="404040"/>
                </a:solidFill>
              </a:rPr>
              <a:t>, X</a:t>
            </a:r>
            <a:r>
              <a:rPr baseline="-25000" lang="en-US" sz="3300">
                <a:solidFill>
                  <a:srgbClr val="404040"/>
                </a:solidFill>
              </a:rPr>
              <a:t>i </a:t>
            </a:r>
            <a:r>
              <a:rPr lang="en-US" sz="2000">
                <a:solidFill>
                  <a:srgbClr val="404040"/>
                </a:solidFill>
              </a:rPr>
              <a:t> is the binary variable(X</a:t>
            </a:r>
            <a:r>
              <a:rPr baseline="-25000" lang="en-US" sz="3300">
                <a:solidFill>
                  <a:srgbClr val="404040"/>
                </a:solidFill>
              </a:rPr>
              <a:t>i </a:t>
            </a:r>
            <a:r>
              <a:rPr lang="en-US" sz="2000">
                <a:solidFill>
                  <a:srgbClr val="404040"/>
                </a:solidFill>
              </a:rPr>
              <a:t> is 0 or 1)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04040"/>
                </a:solidFill>
              </a:rPr>
              <a:t>Objective</a:t>
            </a:r>
            <a:r>
              <a:rPr lang="en-US">
                <a:solidFill>
                  <a:srgbClr val="404040"/>
                </a:solidFill>
              </a:rPr>
              <a:t>: To maximize the overall points the fantasy teams achieved</a:t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04040"/>
                </a:solidFill>
              </a:rPr>
              <a:t>Decision variables</a:t>
            </a:r>
            <a:r>
              <a:rPr lang="en-US">
                <a:solidFill>
                  <a:srgbClr val="404040"/>
                </a:solidFill>
              </a:rPr>
              <a:t>: whether to select player i (Yes equals to 1, No equals to 0)                                                                                                                                                                    </a:t>
            </a:r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188" y="3325463"/>
            <a:ext cx="3559575" cy="1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4616125"/>
            <a:ext cx="3037325" cy="13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BEBEB"/>
                </a:solidFill>
              </a:rPr>
              <a:t>Two Constraints and Output</a:t>
            </a:r>
            <a:endParaRPr/>
          </a:p>
        </p:txBody>
      </p:sp>
      <p:sp>
        <p:nvSpPr>
          <p:cNvPr id="295" name="Google Shape;295;p24"/>
          <p:cNvSpPr txBox="1"/>
          <p:nvPr>
            <p:ph idx="1" type="body"/>
          </p:nvPr>
        </p:nvSpPr>
        <p:spPr>
          <a:xfrm>
            <a:off x="687175" y="2350125"/>
            <a:ext cx="11049900" cy="4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04040"/>
                </a:solidFill>
              </a:rPr>
              <a:t>The budget constraint</a:t>
            </a:r>
            <a:endParaRPr b="1" sz="2000">
              <a:solidFill>
                <a:srgbClr val="404040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</a:rPr>
              <a:t>C</a:t>
            </a:r>
            <a:r>
              <a:rPr baseline="-25000" lang="en-US" sz="3000">
                <a:solidFill>
                  <a:srgbClr val="404040"/>
                </a:solidFill>
              </a:rPr>
              <a:t>i</a:t>
            </a:r>
            <a:r>
              <a:rPr lang="en-US">
                <a:solidFill>
                  <a:srgbClr val="404040"/>
                </a:solidFill>
              </a:rPr>
              <a:t> is the cost (salary) of each player, B is the total budget we have ($60,000)</a:t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04040"/>
                </a:solidFill>
              </a:rPr>
              <a:t>The number of players in each position</a:t>
            </a:r>
            <a:endParaRPr b="1"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311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04040"/>
                </a:solidFill>
              </a:rPr>
              <a:t>Output : </a:t>
            </a:r>
            <a:r>
              <a:rPr lang="en-US">
                <a:solidFill>
                  <a:srgbClr val="404040"/>
                </a:solidFill>
              </a:rPr>
              <a:t>Optimal points(295) and nine players of the fantasy team</a:t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endParaRPr/>
          </a:p>
        </p:txBody>
      </p:sp>
      <p:pic>
        <p:nvPicPr>
          <p:cNvPr id="296" name="Google Shape;2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525" y="2989800"/>
            <a:ext cx="2497225" cy="6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875" y="4536550"/>
            <a:ext cx="2212200" cy="14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5925" y="4604075"/>
            <a:ext cx="1922850" cy="14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8200" y="4542800"/>
            <a:ext cx="1800225" cy="8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Raw Model</a:t>
            </a:r>
            <a:endParaRPr/>
          </a:p>
        </p:txBody>
      </p:sp>
      <p:pic>
        <p:nvPicPr>
          <p:cNvPr id="306" name="Google Shape;3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290377"/>
            <a:ext cx="11150599" cy="178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4428878"/>
            <a:ext cx="11116979" cy="13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Optimization</a:t>
            </a:r>
            <a:endParaRPr/>
          </a:p>
        </p:txBody>
      </p:sp>
      <p:pic>
        <p:nvPicPr>
          <p:cNvPr id="314" name="Google Shape;3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976" y="3213275"/>
            <a:ext cx="4530100" cy="3434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50" y="2255000"/>
            <a:ext cx="5333400" cy="37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0975" y="2198550"/>
            <a:ext cx="3148852" cy="7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Sensitivity Analysis</a:t>
            </a:r>
            <a:endParaRPr/>
          </a:p>
        </p:txBody>
      </p:sp>
      <p:pic>
        <p:nvPicPr>
          <p:cNvPr id="323" name="Google Shape;3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50" y="2243450"/>
            <a:ext cx="7058475" cy="41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4850" y="2243450"/>
            <a:ext cx="2262925" cy="43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