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302" r:id="rId6"/>
    <p:sldId id="303" r:id="rId7"/>
    <p:sldId id="314" r:id="rId8"/>
    <p:sldId id="311" r:id="rId9"/>
    <p:sldId id="312" r:id="rId10"/>
    <p:sldId id="313" r:id="rId11"/>
    <p:sldId id="315" r:id="rId12"/>
    <p:sldId id="301" r:id="rId13"/>
    <p:sldId id="300" r:id="rId14"/>
    <p:sldId id="304" r:id="rId15"/>
    <p:sldId id="308" r:id="rId16"/>
    <p:sldId id="309" r:id="rId17"/>
    <p:sldId id="307" r:id="rId18"/>
    <p:sldId id="310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21" d="100"/>
          <a:sy n="121" d="100"/>
        </p:scale>
        <p:origin x="44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2020/4/27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2020/4/27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loud.google.com/functions/docs/concepts/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cp.expert/google-cloud-pub-sub-aws-sqs-compariso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altLang="zh-CN" sz="4800" dirty="0">
                <a:solidFill>
                  <a:schemeClr val="bg1"/>
                </a:solidFill>
              </a:rPr>
              <a:t>Google Serverless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Cloud Functions. Knative.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A121B-D552-433C-8A65-088B1AE7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2126A0-12AB-46E4-833B-E34A51CD0A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Kubernetes</a:t>
            </a:r>
            <a:r>
              <a:rPr lang="zh-CN" altLang="en-US" sz="1800" dirty="0"/>
              <a:t>（</a:t>
            </a:r>
            <a:r>
              <a:rPr lang="en-US" altLang="zh-CN" sz="1800" dirty="0"/>
              <a:t>k8s</a:t>
            </a:r>
            <a:r>
              <a:rPr lang="zh-CN" altLang="en-US" sz="1800" dirty="0"/>
              <a:t>）是自动化容器操作的开源平台，这些操作包括部署，调度和节点集群间扩展。</a:t>
            </a:r>
            <a:r>
              <a:rPr lang="en-US" altLang="zh-CN" sz="1800" dirty="0"/>
              <a:t>Kubernetes</a:t>
            </a:r>
            <a:r>
              <a:rPr lang="zh-CN" altLang="en-US" sz="1800" dirty="0"/>
              <a:t>支持</a:t>
            </a:r>
            <a:r>
              <a:rPr lang="en-US" altLang="zh-CN" sz="1800" dirty="0"/>
              <a:t>Docker</a:t>
            </a:r>
            <a:r>
              <a:rPr lang="zh-CN" altLang="en-US" sz="1800" dirty="0"/>
              <a:t>、</a:t>
            </a:r>
            <a:r>
              <a:rPr lang="en-US" altLang="zh-CN" sz="1800" dirty="0"/>
              <a:t>Rocket</a:t>
            </a:r>
            <a:r>
              <a:rPr lang="zh-CN" altLang="en-US" sz="1800" dirty="0"/>
              <a:t>等容器技术。</a:t>
            </a:r>
            <a:endParaRPr lang="en-US" altLang="zh-CN" sz="1800" dirty="0"/>
          </a:p>
          <a:p>
            <a:r>
              <a:rPr lang="en-US" altLang="zh-CN" sz="1800" dirty="0"/>
              <a:t>Kubernetes</a:t>
            </a:r>
            <a:r>
              <a:rPr lang="zh-CN" altLang="en-US" sz="1800" dirty="0"/>
              <a:t>需要开发人员自行部署和操作。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099459-9A8A-4CF0-9EF7-70407DA39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13" y="1524131"/>
            <a:ext cx="5798599" cy="42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40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5056A-3160-4957-8232-45D2740B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C1338-63DC-4853-90AD-6947BC8F8A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4826831" cy="3977640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Build </a:t>
            </a:r>
            <a:r>
              <a:rPr lang="zh-CN" altLang="en-US" sz="1600" dirty="0"/>
              <a:t>把用户的代码自动化构建成容器镜像。虽然</a:t>
            </a:r>
            <a:r>
              <a:rPr lang="en-US" altLang="zh-CN" sz="1600" dirty="0"/>
              <a:t>docker</a:t>
            </a:r>
            <a:r>
              <a:rPr lang="zh-CN" altLang="en-US" sz="1600" dirty="0"/>
              <a:t>可以直接构建容器，但增加</a:t>
            </a:r>
            <a:r>
              <a:rPr lang="en-US" altLang="zh-CN" sz="1600" dirty="0"/>
              <a:t>Build</a:t>
            </a:r>
            <a:r>
              <a:rPr lang="zh-CN" altLang="en-US" sz="1600" dirty="0"/>
              <a:t>组件应该是从生态和标准化的角度考虑。</a:t>
            </a:r>
            <a:endParaRPr lang="en-US" altLang="zh-CN" sz="1600" dirty="0"/>
          </a:p>
          <a:p>
            <a:r>
              <a:rPr lang="en-US" altLang="zh-CN" sz="1600" dirty="0" err="1"/>
              <a:t>serviceAccountName</a:t>
            </a:r>
            <a:r>
              <a:rPr lang="zh-CN" altLang="en-US" sz="1600" dirty="0"/>
              <a:t>：构建过程中的认证信息。</a:t>
            </a:r>
            <a:endParaRPr lang="en-US" altLang="zh-CN" sz="1600" dirty="0"/>
          </a:p>
          <a:p>
            <a:r>
              <a:rPr lang="en-US" altLang="zh-CN" sz="1600" dirty="0"/>
              <a:t>Source</a:t>
            </a:r>
            <a:r>
              <a:rPr lang="zh-CN" altLang="en-US" sz="1600" dirty="0"/>
              <a:t>：代码信息。</a:t>
            </a:r>
            <a:endParaRPr lang="en-US" altLang="zh-CN" sz="1600" dirty="0"/>
          </a:p>
          <a:p>
            <a:r>
              <a:rPr lang="en-US" altLang="zh-CN" sz="1600" dirty="0"/>
              <a:t>Template</a:t>
            </a:r>
            <a:r>
              <a:rPr lang="zh-CN" altLang="en-US" sz="1600" dirty="0"/>
              <a:t>：构建模板。支持在运行的容器中构建容器镜像等。</a:t>
            </a: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396F96-70E5-4FF1-BCE9-4C7164A11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300" y="1355125"/>
            <a:ext cx="5914337" cy="520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6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E8182-1D99-42F7-AFAD-B8CBCD32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7DF16-43F1-46E2-8527-94D1FA6FD0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5334831" cy="3977640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Configuration</a:t>
            </a:r>
            <a:r>
              <a:rPr lang="zh-CN" altLang="en-US" sz="1600" dirty="0"/>
              <a:t>：应用的最新配置。历史版本则保留在</a:t>
            </a:r>
            <a:r>
              <a:rPr lang="en-US" altLang="zh-CN" sz="1600" dirty="0"/>
              <a:t>Revision</a:t>
            </a:r>
            <a:r>
              <a:rPr lang="zh-CN" altLang="en-US" sz="1600" dirty="0"/>
              <a:t>中，方便蓝绿发布。</a:t>
            </a:r>
            <a:endParaRPr lang="en-US" altLang="zh-CN" sz="1600" dirty="0"/>
          </a:p>
          <a:p>
            <a:r>
              <a:rPr lang="en-US" altLang="zh-CN" sz="1600" dirty="0"/>
              <a:t>Route</a:t>
            </a:r>
            <a:r>
              <a:rPr lang="zh-CN" altLang="en-US" sz="1600" dirty="0"/>
              <a:t>：将流量路由到正在运行</a:t>
            </a:r>
            <a:r>
              <a:rPr lang="zh-CN" altLang="en-US" sz="1600"/>
              <a:t>的代码（不同版本）。</a:t>
            </a:r>
            <a:r>
              <a:rPr lang="zh-CN" altLang="en-US" sz="1600" dirty="0"/>
              <a:t>（这个应该和</a:t>
            </a:r>
            <a:r>
              <a:rPr lang="en-US" altLang="zh-CN" sz="1600" dirty="0" err="1"/>
              <a:t>istio</a:t>
            </a:r>
            <a:r>
              <a:rPr lang="zh-CN" altLang="en-US" sz="1600" dirty="0"/>
              <a:t>流量管理有关）</a:t>
            </a:r>
            <a:endParaRPr lang="en-US" altLang="zh-CN" sz="1600" dirty="0"/>
          </a:p>
          <a:p>
            <a:r>
              <a:rPr lang="en-US" altLang="zh-CN" sz="1600" dirty="0"/>
              <a:t>Service</a:t>
            </a:r>
            <a:r>
              <a:rPr lang="zh-CN" altLang="en-US" sz="1600" dirty="0"/>
              <a:t>：管理工作负载的整个生命周期。包括部署、路由和回滚，控制一系列组成软件的 </a:t>
            </a:r>
            <a:r>
              <a:rPr lang="en-US" altLang="zh-CN" sz="1600" dirty="0"/>
              <a:t>Route </a:t>
            </a:r>
            <a:r>
              <a:rPr lang="zh-CN" altLang="en-US" sz="1600" dirty="0"/>
              <a:t>和 </a:t>
            </a:r>
            <a:r>
              <a:rPr lang="en-US" altLang="zh-CN" sz="1600" dirty="0"/>
              <a:t>Configuration</a:t>
            </a:r>
            <a:r>
              <a:rPr lang="zh-CN" altLang="en-US" sz="1600" dirty="0"/>
              <a:t>。</a:t>
            </a:r>
            <a:r>
              <a:rPr lang="en-US" altLang="zh-CN" sz="1600" dirty="0"/>
              <a:t>Service</a:t>
            </a:r>
            <a:r>
              <a:rPr lang="zh-CN" altLang="en-US" sz="1600" dirty="0"/>
              <a:t>可以被看作是正在部署的应用或者函数。</a:t>
            </a:r>
          </a:p>
        </p:txBody>
      </p:sp>
      <p:pic>
        <p:nvPicPr>
          <p:cNvPr id="3074" name="Picture 2" descr="Serving Object Model">
            <a:extLst>
              <a:ext uri="{FF2B5EF4-FFF2-40B4-BE49-F238E27FC236}">
                <a16:creationId xmlns:a16="http://schemas.microsoft.com/office/drawing/2014/main" id="{1392BA7E-D673-4A00-9808-5D9E6E5FC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49" y="1620982"/>
            <a:ext cx="522351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0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DCD1C-32A4-48E8-95E2-64A4030E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A834E-C102-4A2E-A28E-0E4ED43471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1134" y="1435607"/>
            <a:ext cx="4946905" cy="4891301"/>
          </a:xfrm>
        </p:spPr>
        <p:txBody>
          <a:bodyPr>
            <a:normAutofit/>
          </a:bodyPr>
          <a:lstStyle/>
          <a:p>
            <a:r>
              <a:rPr lang="en-US" altLang="zh-CN" sz="1600" dirty="0" err="1"/>
              <a:t>Autoscaler</a:t>
            </a:r>
            <a:r>
              <a:rPr lang="zh-CN" altLang="en-US" sz="1600" dirty="0"/>
              <a:t>（自动伸缩器）和 </a:t>
            </a:r>
            <a:r>
              <a:rPr lang="en-US" altLang="zh-CN" sz="1600" dirty="0"/>
              <a:t>Activator</a:t>
            </a:r>
            <a:r>
              <a:rPr lang="zh-CN" altLang="en-US" sz="1600" dirty="0"/>
              <a:t>（激活器）</a:t>
            </a:r>
            <a:endParaRPr lang="en-US" altLang="zh-CN" sz="1600" dirty="0"/>
          </a:p>
          <a:p>
            <a:r>
              <a:rPr lang="en-US" altLang="zh-CN" sz="1600" dirty="0"/>
              <a:t>Serverless </a:t>
            </a:r>
            <a:r>
              <a:rPr lang="zh-CN" altLang="en-US" sz="1600" dirty="0"/>
              <a:t>的一个关键原则是可以按需扩容以满足需要和缩容以节省资源。</a:t>
            </a:r>
            <a:r>
              <a:rPr lang="en-US" altLang="zh-CN" sz="1600" dirty="0"/>
              <a:t>Serverless </a:t>
            </a:r>
            <a:r>
              <a:rPr lang="zh-CN" altLang="en-US" sz="1600" dirty="0"/>
              <a:t>负载应当可以一直缩容至零。这意味着如果没有请求进入，则不会运行容器实例。</a:t>
            </a:r>
            <a:endParaRPr lang="en-US" altLang="zh-CN" sz="1600" dirty="0"/>
          </a:p>
          <a:p>
            <a:r>
              <a:rPr lang="en-US" altLang="zh-CN" sz="1600" dirty="0"/>
              <a:t>pod </a:t>
            </a:r>
            <a:r>
              <a:rPr lang="zh-CN" altLang="en-US" sz="1600" dirty="0"/>
              <a:t>会自动汇报 </a:t>
            </a:r>
            <a:r>
              <a:rPr lang="en-US" altLang="zh-CN" sz="1600" dirty="0"/>
              <a:t>metrics </a:t>
            </a:r>
            <a:r>
              <a:rPr lang="zh-CN" altLang="en-US" sz="1600" dirty="0"/>
              <a:t>数据到 </a:t>
            </a:r>
            <a:r>
              <a:rPr lang="en-US" altLang="zh-CN" sz="1600" dirty="0" err="1"/>
              <a:t>autoscaler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autoscaler</a:t>
            </a:r>
            <a:r>
              <a:rPr lang="en-US" altLang="zh-CN" sz="1600" dirty="0"/>
              <a:t> </a:t>
            </a:r>
            <a:r>
              <a:rPr lang="zh-CN" altLang="en-US" sz="1600" dirty="0"/>
              <a:t>会根据请求量和资源使用情况修改 </a:t>
            </a:r>
            <a:r>
              <a:rPr lang="en-US" altLang="zh-CN" sz="1600" dirty="0"/>
              <a:t>deployment </a:t>
            </a:r>
            <a:r>
              <a:rPr lang="zh-CN" altLang="en-US" sz="1600" dirty="0"/>
              <a:t>的 </a:t>
            </a:r>
            <a:r>
              <a:rPr lang="en-US" altLang="zh-CN" sz="1600" dirty="0"/>
              <a:t>replicas </a:t>
            </a:r>
            <a:r>
              <a:rPr lang="zh-CN" altLang="en-US" sz="1600" dirty="0"/>
              <a:t>数量，从而实现自动扩缩容。</a:t>
            </a:r>
          </a:p>
        </p:txBody>
      </p:sp>
      <p:pic>
        <p:nvPicPr>
          <p:cNvPr id="4098" name="Picture 2" descr="Autoscaler and Activator with Route and Revision">
            <a:extLst>
              <a:ext uri="{FF2B5EF4-FFF2-40B4-BE49-F238E27FC236}">
                <a16:creationId xmlns:a16="http://schemas.microsoft.com/office/drawing/2014/main" id="{76DB5226-8F4E-4DFA-AD37-D3C7718FF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39" y="1648043"/>
            <a:ext cx="6391410" cy="26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A7463F4-E86A-4325-AEBD-B340146DCA86}"/>
              </a:ext>
            </a:extLst>
          </p:cNvPr>
          <p:cNvSpPr/>
          <p:nvPr/>
        </p:nvSpPr>
        <p:spPr>
          <a:xfrm>
            <a:off x="351134" y="5209957"/>
            <a:ext cx="110244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Revision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处于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Active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（激活）状态才接受请求。当一个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Revision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停止接受请求时，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Autoscaler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将其置为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Reserve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（待命）状态。处于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Reserve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状态下，一个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Revision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底层部署缩容至零并且所有到它的流量均路由至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Activator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Activator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是一个共享组件，其捕获所有到待命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Revision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的流量。当它收到一个到某一待命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Revision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的请求后，它转变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Revision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状态至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Active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。然后代理请求至合适的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6665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07AC2-FB09-41BC-9D3F-2FD044DB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Eventing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25781-EE98-40B5-86A3-0D80A2A099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747340" cy="3977640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Source</a:t>
            </a:r>
            <a:r>
              <a:rPr lang="zh-CN" altLang="en-US" sz="1600" dirty="0"/>
              <a:t>：事件源，能够产生事件的外部系统。</a:t>
            </a:r>
            <a:endParaRPr lang="en-US" altLang="zh-CN" sz="1600" dirty="0"/>
          </a:p>
          <a:p>
            <a:r>
              <a:rPr lang="en-US" altLang="zh-CN" sz="1600" dirty="0"/>
              <a:t>Channel</a:t>
            </a:r>
            <a:r>
              <a:rPr lang="zh-CN" altLang="en-US" sz="1600" dirty="0"/>
              <a:t>：对消息实现的一层抽象，后端可以使用 </a:t>
            </a:r>
            <a:r>
              <a:rPr lang="en-US" altLang="zh-CN" sz="1600" dirty="0" err="1"/>
              <a:t>kafka</a:t>
            </a:r>
            <a:r>
              <a:rPr lang="zh-CN" altLang="en-US" sz="1600" dirty="0"/>
              <a:t>、</a:t>
            </a:r>
            <a:r>
              <a:rPr lang="en-US" altLang="zh-CN" sz="1600" dirty="0"/>
              <a:t>RabbitMQ</a:t>
            </a:r>
            <a:r>
              <a:rPr lang="zh-CN" altLang="en-US" sz="1600" dirty="0"/>
              <a:t>、</a:t>
            </a:r>
            <a:r>
              <a:rPr lang="en-US" altLang="zh-CN" sz="1600" dirty="0"/>
              <a:t>Google </a:t>
            </a:r>
            <a:r>
              <a:rPr lang="en-US" altLang="zh-CN" sz="1600" dirty="0" err="1"/>
              <a:t>PubSub</a:t>
            </a:r>
            <a:r>
              <a:rPr lang="en-US" altLang="zh-CN" sz="1600" dirty="0"/>
              <a:t> </a:t>
            </a:r>
            <a:r>
              <a:rPr lang="zh-CN" altLang="en-US" sz="1600" dirty="0"/>
              <a:t>作为具体的实现。事件发生后 </a:t>
            </a:r>
            <a:r>
              <a:rPr lang="en-US" altLang="zh-CN" sz="1600" dirty="0"/>
              <a:t>sink </a:t>
            </a:r>
            <a:r>
              <a:rPr lang="zh-CN" altLang="en-US" sz="1600" dirty="0"/>
              <a:t>到某个 </a:t>
            </a:r>
            <a:r>
              <a:rPr lang="en-US" altLang="zh-CN" sz="1600" dirty="0"/>
              <a:t>channel </a:t>
            </a:r>
            <a:r>
              <a:rPr lang="zh-CN" altLang="en-US" sz="1600" dirty="0"/>
              <a:t>中，然后 </a:t>
            </a:r>
            <a:r>
              <a:rPr lang="en-US" altLang="zh-CN" sz="1600" dirty="0"/>
              <a:t>channel </a:t>
            </a:r>
            <a:r>
              <a:rPr lang="zh-CN" altLang="en-US" sz="1600" dirty="0"/>
              <a:t>中的数据会被后端的函数消费。</a:t>
            </a:r>
          </a:p>
          <a:p>
            <a:r>
              <a:rPr lang="en-US" altLang="zh-CN" sz="1600" dirty="0"/>
              <a:t>Subscription</a:t>
            </a:r>
            <a:r>
              <a:rPr lang="zh-CN" altLang="en-US" sz="1600" dirty="0"/>
              <a:t>：把 </a:t>
            </a:r>
            <a:r>
              <a:rPr lang="en-US" altLang="zh-CN" sz="1600" dirty="0"/>
              <a:t>channel </a:t>
            </a:r>
            <a:r>
              <a:rPr lang="zh-CN" altLang="en-US" sz="1600" dirty="0"/>
              <a:t>和后端的函数绑定的一起，一个 </a:t>
            </a:r>
            <a:r>
              <a:rPr lang="en-US" altLang="zh-CN" sz="1600" dirty="0"/>
              <a:t>channel </a:t>
            </a:r>
            <a:r>
              <a:rPr lang="zh-CN" altLang="en-US" sz="1600" dirty="0"/>
              <a:t>可以绑定到多个</a:t>
            </a:r>
            <a:r>
              <a:rPr lang="en-US" altLang="zh-CN" sz="1600" dirty="0" err="1"/>
              <a:t>knative</a:t>
            </a:r>
            <a:r>
              <a:rPr lang="en-US" altLang="zh-CN" sz="1600" dirty="0"/>
              <a:t> service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sz="1600" dirty="0"/>
              <a:t>Bus</a:t>
            </a:r>
            <a:r>
              <a:rPr lang="zh-CN" altLang="en-US" sz="1600" dirty="0"/>
              <a:t>：事件存储层，监听外部事件。</a:t>
            </a:r>
            <a:endParaRPr lang="en-US" altLang="zh-CN" sz="1600" dirty="0"/>
          </a:p>
          <a:p>
            <a:r>
              <a:rPr lang="en-US" altLang="zh-CN" sz="1600" dirty="0"/>
              <a:t>Feed</a:t>
            </a:r>
            <a:r>
              <a:rPr lang="zh-CN" altLang="en-US" sz="1600" dirty="0"/>
              <a:t>：把某种类型的 </a:t>
            </a:r>
            <a:r>
              <a:rPr lang="en-US" altLang="zh-CN" sz="1600" dirty="0" err="1"/>
              <a:t>EventType</a:t>
            </a:r>
            <a:r>
              <a:rPr lang="en-US" altLang="zh-CN" sz="1600" dirty="0"/>
              <a:t> </a:t>
            </a:r>
            <a:r>
              <a:rPr lang="zh-CN" altLang="en-US" sz="1600" dirty="0"/>
              <a:t>和 </a:t>
            </a:r>
            <a:r>
              <a:rPr lang="en-US" altLang="zh-CN" sz="1600" dirty="0" err="1"/>
              <a:t>EventSource</a:t>
            </a:r>
            <a:r>
              <a:rPr lang="en-US" altLang="zh-CN" sz="1600" dirty="0"/>
              <a:t> </a:t>
            </a:r>
            <a:r>
              <a:rPr lang="zh-CN" altLang="en-US" sz="1600" dirty="0"/>
              <a:t>和对应的 </a:t>
            </a:r>
            <a:r>
              <a:rPr lang="en-US" altLang="zh-CN" sz="1600" dirty="0"/>
              <a:t>Channel </a:t>
            </a:r>
            <a:r>
              <a:rPr lang="zh-CN" altLang="en-US" sz="1600" dirty="0"/>
              <a:t>绑定到一起。</a:t>
            </a:r>
          </a:p>
        </p:txBody>
      </p:sp>
    </p:spTree>
    <p:extLst>
      <p:ext uri="{BB962C8B-B14F-4D97-AF65-F5344CB8AC3E}">
        <p14:creationId xmlns:p14="http://schemas.microsoft.com/office/powerpoint/2010/main" val="3108794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2E75-62A1-4623-87F9-99530F1F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Eventing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C85E9-4539-4B8B-A346-884E6FFDE8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A414CF-1084-441D-A389-95F1F953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10" y="157018"/>
            <a:ext cx="7944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5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C11F2-5360-4EDE-986E-3683C606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Google Cloud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88307-D713-49FC-8D2D-3F0E300BAF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050492" cy="397764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Cloud Functions</a:t>
            </a:r>
            <a:r>
              <a:rPr lang="zh-CN" altLang="en-US" sz="1800" dirty="0"/>
              <a:t>是一种事件驱动的计算服务。</a:t>
            </a:r>
            <a:endParaRPr lang="en-US" altLang="zh-CN" sz="1800" dirty="0"/>
          </a:p>
          <a:p>
            <a:r>
              <a:rPr lang="zh-CN" altLang="en-US" sz="1800" dirty="0"/>
              <a:t>事件（</a:t>
            </a:r>
            <a:r>
              <a:rPr lang="en-US" altLang="zh-CN" sz="1800" dirty="0"/>
              <a:t>Event</a:t>
            </a:r>
            <a:r>
              <a:rPr lang="zh-CN" altLang="en-US" sz="1800" dirty="0"/>
              <a:t>）：在云环境下可能发生的事，例如数据库中数据的变化，文件添加到存储系统，创建新的虚拟机实例。</a:t>
            </a:r>
            <a:endParaRPr lang="en-US" altLang="zh-CN" sz="1800" dirty="0"/>
          </a:p>
          <a:p>
            <a:r>
              <a:rPr lang="zh-CN" altLang="en-US" sz="1800" dirty="0"/>
              <a:t>触发器（</a:t>
            </a:r>
            <a:r>
              <a:rPr lang="en-US" altLang="zh-CN" sz="1800" dirty="0"/>
              <a:t>Trigger</a:t>
            </a:r>
            <a:r>
              <a:rPr lang="zh-CN" altLang="en-US" sz="1800" dirty="0"/>
              <a:t>）：对事件进行响应。函数与触发器绑定后，可以捕获事件并在其发生后执行相关操作。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D226F2-1A4D-4C0F-9503-87371F5B1ECC}"/>
              </a:ext>
            </a:extLst>
          </p:cNvPr>
          <p:cNvSpPr txBox="1"/>
          <p:nvPr/>
        </p:nvSpPr>
        <p:spPr>
          <a:xfrm>
            <a:off x="521207" y="5391388"/>
            <a:ext cx="650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https://cloud.google.com/functions/docs/concepts/overview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3C877D-5386-40A1-B98D-E8D2CEE1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9" y="2124394"/>
            <a:ext cx="3783299" cy="285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39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2E8C0-C44F-46D0-9809-72715AA0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C1FFB-BF19-4899-B62F-4B50134247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959778" cy="5048319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HTTP</a:t>
            </a:r>
            <a:r>
              <a:rPr lang="zh-CN" altLang="en-US" sz="1600" dirty="0"/>
              <a:t>：</a:t>
            </a:r>
            <a:r>
              <a:rPr lang="en-US" altLang="zh-CN" sz="1600" dirty="0"/>
              <a:t>HTTP</a:t>
            </a:r>
            <a:r>
              <a:rPr lang="zh-CN" altLang="en-US" sz="1600" dirty="0"/>
              <a:t>请求，例如</a:t>
            </a:r>
            <a:r>
              <a:rPr lang="en-US" altLang="zh-CN" sz="1600" dirty="0"/>
              <a:t>Webhook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sz="1600" dirty="0"/>
              <a:t>Cloud Storage</a:t>
            </a:r>
            <a:r>
              <a:rPr lang="zh-CN" altLang="en-US" sz="1600" dirty="0"/>
              <a:t>：响应来自 </a:t>
            </a:r>
            <a:r>
              <a:rPr lang="en-US" altLang="zh-CN" sz="1600" dirty="0"/>
              <a:t>Google Cloud Storage </a:t>
            </a:r>
            <a:r>
              <a:rPr lang="zh-CN" altLang="en-US" sz="1600" dirty="0"/>
              <a:t>的更改通知。</a:t>
            </a:r>
            <a:endParaRPr lang="en-US" altLang="zh-CN" sz="1600" dirty="0"/>
          </a:p>
          <a:p>
            <a:r>
              <a:rPr lang="en-US" altLang="zh-CN" sz="1600" dirty="0"/>
              <a:t>Cloud Pub/Sub</a:t>
            </a:r>
            <a:r>
              <a:rPr lang="zh-CN" altLang="en-US" sz="1600" dirty="0"/>
              <a:t>：在独立的应用之间发送和接收消息。</a:t>
            </a:r>
            <a:endParaRPr lang="en-US" altLang="zh-CN" sz="1600" dirty="0"/>
          </a:p>
          <a:p>
            <a:r>
              <a:rPr lang="en-US" altLang="zh-CN" sz="1600" dirty="0"/>
              <a:t>Cloud Firestore</a:t>
            </a:r>
            <a:r>
              <a:rPr lang="zh-CN" altLang="en-US" sz="1600" dirty="0"/>
              <a:t>：处理 </a:t>
            </a:r>
            <a:r>
              <a:rPr lang="en-US" altLang="zh-CN" sz="1600" dirty="0"/>
              <a:t>Cloud Firestore </a:t>
            </a:r>
            <a:r>
              <a:rPr lang="zh-CN" altLang="en-US" sz="1600" dirty="0"/>
              <a:t>中的事件。</a:t>
            </a:r>
            <a:endParaRPr lang="en-US" altLang="zh-CN" sz="1600" dirty="0"/>
          </a:p>
          <a:p>
            <a:r>
              <a:rPr lang="en-US" altLang="zh-CN" sz="1600" dirty="0"/>
              <a:t>Firebase</a:t>
            </a:r>
            <a:r>
              <a:rPr lang="zh-CN" altLang="en-US" sz="1600" dirty="0"/>
              <a:t>：实时数据库。</a:t>
            </a:r>
          </a:p>
          <a:p>
            <a:r>
              <a:rPr lang="en-US" altLang="zh-CN" sz="1600" dirty="0" err="1"/>
              <a:t>Stackdriver</a:t>
            </a:r>
            <a:r>
              <a:rPr lang="en-US" altLang="zh-CN" sz="1600" dirty="0"/>
              <a:t> Logging</a:t>
            </a:r>
            <a:r>
              <a:rPr lang="zh-CN" altLang="en-US" sz="1600" dirty="0"/>
              <a:t>：实时日志管理与分析。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09D6F52-0CC3-4FEC-983D-09D6C561B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442" y="2103978"/>
            <a:ext cx="4696831" cy="340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5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FA598-30B2-488E-86C8-C2662B0D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2E904-B7AC-4977-BBC9-1FE63D5C7A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HTTP functions</a:t>
            </a:r>
            <a:r>
              <a:rPr lang="zh-CN" altLang="en-US" sz="1600" dirty="0"/>
              <a:t>：由</a:t>
            </a:r>
            <a:r>
              <a:rPr lang="en-US" altLang="zh-CN" sz="1600" dirty="0"/>
              <a:t>HTTP</a:t>
            </a:r>
            <a:r>
              <a:rPr lang="zh-CN" altLang="en-US" sz="1600" dirty="0"/>
              <a:t>请求触发。</a:t>
            </a:r>
            <a:endParaRPr lang="en-US" altLang="zh-CN" sz="1600" dirty="0"/>
          </a:p>
          <a:p>
            <a:r>
              <a:rPr lang="en-US" altLang="zh-CN" sz="1600" dirty="0"/>
              <a:t>Background functions</a:t>
            </a:r>
            <a:r>
              <a:rPr lang="zh-CN" altLang="en-US" sz="1600" dirty="0"/>
              <a:t>：由</a:t>
            </a:r>
            <a:r>
              <a:rPr lang="en-US" altLang="zh-CN" sz="1600" dirty="0"/>
              <a:t>cloud event</a:t>
            </a:r>
            <a:r>
              <a:rPr lang="zh-CN" altLang="en-US" sz="1600" dirty="0"/>
              <a:t>触发。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CE96AD-B4C6-4A0D-894F-AAA372558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417" y="1728988"/>
            <a:ext cx="5461953" cy="38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E7645-4CC6-4CA0-B5C4-DA4A9E39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Pub/Sub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AA97F-E343-4763-8C9B-F6FAAEA0E9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主题（</a:t>
            </a:r>
            <a:r>
              <a:rPr lang="en-US" altLang="zh-CN" sz="1600" dirty="0"/>
              <a:t>Topic</a:t>
            </a:r>
            <a:r>
              <a:rPr lang="zh-CN" altLang="en-US" sz="1600" dirty="0"/>
              <a:t>）：相当于一个消息的中转站，发布者发布消息后，消息存储在主题中。</a:t>
            </a:r>
          </a:p>
          <a:p>
            <a:r>
              <a:rPr lang="zh-CN" altLang="en-US" sz="1600" dirty="0"/>
              <a:t>发布者（</a:t>
            </a:r>
            <a:r>
              <a:rPr lang="en-US" altLang="zh-CN" sz="1600" dirty="0"/>
              <a:t>Publisher</a:t>
            </a:r>
            <a:r>
              <a:rPr lang="zh-CN" altLang="en-US" sz="1600" dirty="0"/>
              <a:t>）：发布消息的应用。</a:t>
            </a:r>
          </a:p>
          <a:p>
            <a:r>
              <a:rPr lang="zh-CN" altLang="en-US" sz="1600" dirty="0"/>
              <a:t>订阅者（</a:t>
            </a:r>
            <a:r>
              <a:rPr lang="en-US" altLang="zh-CN" sz="1600" dirty="0"/>
              <a:t>Subscriber</a:t>
            </a:r>
            <a:r>
              <a:rPr lang="zh-CN" altLang="en-US" sz="1600" dirty="0"/>
              <a:t>）：接收消息者。</a:t>
            </a:r>
          </a:p>
        </p:txBody>
      </p:sp>
      <p:sp>
        <p:nvSpPr>
          <p:cNvPr id="4" name="AutoShape 2" descr="主题、其相关订阅以及向 Cloud Pub/Sub 发送消息的发布者和从 Cloud Pub/Sub 接收消息的订阅者应用的示意图">
            <a:extLst>
              <a:ext uri="{FF2B5EF4-FFF2-40B4-BE49-F238E27FC236}">
                <a16:creationId xmlns:a16="http://schemas.microsoft.com/office/drawing/2014/main" id="{753C8412-63E1-49EC-9E0A-344C13E293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06DCA4-0F58-4805-920F-99BA82333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708" y="1659985"/>
            <a:ext cx="5065068" cy="40757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E55FCFD-DDCF-47BB-ABA3-0225C22009D7}"/>
              </a:ext>
            </a:extLst>
          </p:cNvPr>
          <p:cNvSpPr txBox="1"/>
          <p:nvPr/>
        </p:nvSpPr>
        <p:spPr>
          <a:xfrm>
            <a:off x="539496" y="6088840"/>
            <a:ext cx="810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https://blog.gcp.expert/google-cloud-pub-sub-aws-sqs-comparison/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26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27B30-CBED-497E-BA76-A49EA2AD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Pub/Sub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B9904-35BD-41BE-A39F-13A0E6BC86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Many-to-many</a:t>
            </a:r>
          </a:p>
          <a:p>
            <a:r>
              <a:rPr lang="zh-CN" altLang="en-US" sz="1600" dirty="0"/>
              <a:t>发布者向</a:t>
            </a:r>
            <a:r>
              <a:rPr lang="en-US" altLang="zh-CN" sz="1600" dirty="0"/>
              <a:t>Pub/Sub</a:t>
            </a:r>
            <a:r>
              <a:rPr lang="zh-CN" altLang="en-US" sz="1600" dirty="0"/>
              <a:t>传送消息，至少传送一次，</a:t>
            </a:r>
            <a:r>
              <a:rPr lang="en-US" altLang="zh-CN" sz="1600" dirty="0"/>
              <a:t>Pub/Sub</a:t>
            </a:r>
            <a:r>
              <a:rPr lang="zh-CN" altLang="en-US" sz="1600" dirty="0"/>
              <a:t>会对消息进行排序。</a:t>
            </a:r>
            <a:endParaRPr lang="en-US" altLang="zh-CN" sz="1600" dirty="0"/>
          </a:p>
          <a:p>
            <a:r>
              <a:rPr lang="zh-CN" altLang="en-US" sz="1600" dirty="0"/>
              <a:t>订阅者可以主动向</a:t>
            </a:r>
            <a:r>
              <a:rPr lang="en-US" altLang="zh-CN" sz="1600" dirty="0"/>
              <a:t>Pub/Sub</a:t>
            </a:r>
            <a:r>
              <a:rPr lang="zh-CN" altLang="en-US" sz="1600" dirty="0"/>
              <a:t>发送</a:t>
            </a:r>
            <a:r>
              <a:rPr lang="en-US" altLang="zh-CN" sz="1600" dirty="0"/>
              <a:t>pull</a:t>
            </a:r>
            <a:r>
              <a:rPr lang="zh-CN" altLang="en-US" sz="1600" dirty="0"/>
              <a:t>请求拿到消息或者让</a:t>
            </a:r>
            <a:r>
              <a:rPr lang="en-US" altLang="zh-CN" sz="1600" dirty="0"/>
              <a:t>Pub/Sub</a:t>
            </a:r>
            <a:r>
              <a:rPr lang="zh-CN" altLang="en-US" sz="1600" dirty="0"/>
              <a:t>推送。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01D58F-191F-4418-B5EB-E4B2BA5A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41" y="1859224"/>
            <a:ext cx="6682386" cy="389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93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7409E-FBA6-4031-8ED6-9A2E6E0B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Firestore/Firebase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8364D-0781-461F-9688-A99940FDC8C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5325595" cy="3977640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Firestore</a:t>
            </a:r>
            <a:r>
              <a:rPr lang="zh-CN" altLang="en-US" sz="1600" dirty="0"/>
              <a:t>：文档型数据库，</a:t>
            </a:r>
            <a:r>
              <a:rPr lang="en-US" altLang="zh-CN" sz="1600" dirty="0"/>
              <a:t>key-value</a:t>
            </a:r>
            <a:r>
              <a:rPr lang="zh-CN" altLang="en-US" sz="1600" dirty="0"/>
              <a:t>存储。</a:t>
            </a:r>
            <a:endParaRPr lang="en-US" altLang="zh-CN" sz="1600" dirty="0"/>
          </a:p>
          <a:p>
            <a:r>
              <a:rPr lang="zh-CN" altLang="en-US" sz="1600" dirty="0"/>
              <a:t>生命周期：等待特定文档发生更改。在事件发生时触发并执行相应的任务。接收包含受影响文档快照的数据对象。</a:t>
            </a:r>
            <a:endParaRPr lang="en-US" altLang="zh-CN" sz="1600" dirty="0"/>
          </a:p>
          <a:p>
            <a:r>
              <a:rPr lang="en-US" altLang="zh-CN" sz="1600" dirty="0"/>
              <a:t>Firebase</a:t>
            </a:r>
            <a:r>
              <a:rPr lang="zh-CN" altLang="en-US" sz="1600" dirty="0"/>
              <a:t>：</a:t>
            </a:r>
            <a:r>
              <a:rPr lang="en-US" altLang="zh-CN" sz="1600" dirty="0"/>
              <a:t>Realtime Database</a:t>
            </a:r>
            <a:r>
              <a:rPr lang="zh-CN" altLang="en-US" sz="1600" dirty="0"/>
              <a:t>，</a:t>
            </a:r>
            <a:r>
              <a:rPr lang="en-US" altLang="zh-CN" sz="1600" dirty="0"/>
              <a:t>JSON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生命周期：等待对特定数据库位置执行的更改。在事件发生时触发并执行相应的任务。接收相关数据对象，该对象包含了存储在指定文档中的数据的快照。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1C0B22-2CB4-4FF3-9FC5-1F67C298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644" y="1994821"/>
            <a:ext cx="3696020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7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FC9DB-853C-4810-9E48-F4C218E6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 Engine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04815-9320-4BC1-9E80-0BA0B28EC0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App Engine </a:t>
            </a:r>
            <a:r>
              <a:rPr lang="zh-CN" altLang="en-US" sz="1600" dirty="0"/>
              <a:t>是完全托管式无服务器平台，可用于大规模开发和托管 </a:t>
            </a:r>
            <a:r>
              <a:rPr lang="en-US" altLang="zh-CN" sz="1600" dirty="0"/>
              <a:t>Web </a:t>
            </a:r>
            <a:r>
              <a:rPr lang="zh-CN" altLang="en-US" sz="1600" dirty="0"/>
              <a:t>应用。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482574E-F5F2-42EA-82B9-414C8E971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29" y="1409319"/>
            <a:ext cx="84010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73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77F67-3F3B-4706-9BB9-4F6D3D1D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Knative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1E8B7-76EF-4DBF-AE9C-D11ECF9114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dirty="0"/>
              <a:t>Knative</a:t>
            </a:r>
            <a:r>
              <a:rPr lang="zh-CN" altLang="en-US" sz="1800" dirty="0"/>
              <a:t>是基于</a:t>
            </a:r>
            <a:r>
              <a:rPr lang="en-US" altLang="zh-CN" sz="1800" dirty="0"/>
              <a:t>Kubernetes</a:t>
            </a:r>
            <a:r>
              <a:rPr lang="zh-CN" altLang="en-US" sz="1800" dirty="0"/>
              <a:t>的</a:t>
            </a:r>
            <a:r>
              <a:rPr lang="en-US" altLang="zh-CN" sz="1800" dirty="0"/>
              <a:t>serverless</a:t>
            </a:r>
            <a:r>
              <a:rPr lang="zh-CN" altLang="en-US" sz="1800" dirty="0"/>
              <a:t>扩展。</a:t>
            </a:r>
            <a:r>
              <a:rPr lang="en-US" altLang="zh-CN" sz="1800" dirty="0"/>
              <a:t>Knative</a:t>
            </a:r>
            <a:r>
              <a:rPr lang="zh-CN" altLang="en-US" sz="1800" dirty="0"/>
              <a:t>的三个主要组成部分包括：</a:t>
            </a:r>
            <a:endParaRPr lang="en-US" altLang="zh-CN" sz="1800" dirty="0"/>
          </a:p>
          <a:p>
            <a:r>
              <a:rPr lang="en-US" altLang="zh-CN" sz="1800" dirty="0"/>
              <a:t>Build</a:t>
            </a:r>
            <a:r>
              <a:rPr lang="zh-CN" altLang="en-US" sz="1800" dirty="0"/>
              <a:t>：构建系统，把用户定义的函数和应用 </a:t>
            </a:r>
            <a:r>
              <a:rPr lang="en-US" altLang="zh-CN" sz="1800" dirty="0"/>
              <a:t>build </a:t>
            </a:r>
            <a:r>
              <a:rPr lang="zh-CN" altLang="en-US" sz="1800" dirty="0"/>
              <a:t>成容器镜像</a:t>
            </a:r>
          </a:p>
          <a:p>
            <a:r>
              <a:rPr lang="en-US" altLang="zh-CN" sz="1800" dirty="0"/>
              <a:t>Serving</a:t>
            </a:r>
            <a:r>
              <a:rPr lang="zh-CN" altLang="en-US" sz="1800" dirty="0"/>
              <a:t>：服务系统，用来配置应用的路由、升级策略、自动扩缩容等功能</a:t>
            </a:r>
          </a:p>
          <a:p>
            <a:r>
              <a:rPr lang="en-US" altLang="zh-CN" sz="1800" dirty="0" err="1"/>
              <a:t>Eventing</a:t>
            </a:r>
            <a:r>
              <a:rPr lang="zh-CN" altLang="en-US" sz="1800" dirty="0"/>
              <a:t>：事件系统，用来自动完成事件的绑定和触发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99E5A4-8233-4D4D-A31E-DCEE99DED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728" y="1437979"/>
            <a:ext cx="5251539" cy="372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E90B2D0-02D5-4640-8969-624208A90772}"/>
              </a:ext>
            </a:extLst>
          </p:cNvPr>
          <p:cNvSpPr txBox="1">
            <a:spLocks/>
          </p:cNvSpPr>
          <p:nvPr/>
        </p:nvSpPr>
        <p:spPr>
          <a:xfrm>
            <a:off x="1270554" y="5633535"/>
            <a:ext cx="9650891" cy="1224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The goal of a Knative build is to provide a standard, portable, reusable, and performance optimized method for defining and running on-cluster container image builds.</a:t>
            </a:r>
          </a:p>
        </p:txBody>
      </p:sp>
    </p:spTree>
    <p:extLst>
      <p:ext uri="{BB962C8B-B14F-4D97-AF65-F5344CB8AC3E}">
        <p14:creationId xmlns:p14="http://schemas.microsoft.com/office/powerpoint/2010/main" val="3448153479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969</Words>
  <Application>Microsoft Office PowerPoint</Application>
  <PresentationFormat>宽屏</PresentationFormat>
  <Paragraphs>64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Microsoft YaHei UI</vt:lpstr>
      <vt:lpstr>Arial</vt:lpstr>
      <vt:lpstr>Segoe UI</vt:lpstr>
      <vt:lpstr>欢迎文档</vt:lpstr>
      <vt:lpstr>Google Serverless</vt:lpstr>
      <vt:lpstr>Google Cloud Functions</vt:lpstr>
      <vt:lpstr>Event</vt:lpstr>
      <vt:lpstr>Functions</vt:lpstr>
      <vt:lpstr>Pub/Sub</vt:lpstr>
      <vt:lpstr>Pub/Sub</vt:lpstr>
      <vt:lpstr>Firestore/Firebase</vt:lpstr>
      <vt:lpstr>App Engine</vt:lpstr>
      <vt:lpstr>Knative</vt:lpstr>
      <vt:lpstr>Kubernetes</vt:lpstr>
      <vt:lpstr>Build</vt:lpstr>
      <vt:lpstr>Serving</vt:lpstr>
      <vt:lpstr>Serving</vt:lpstr>
      <vt:lpstr>Eventing</vt:lpstr>
      <vt:lpstr>Eventing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2020-01-18T02:15:40Z</dcterms:created>
  <dcterms:modified xsi:type="dcterms:W3CDTF">2020-04-27T13:38:58Z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