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410" r:id="rId3"/>
    <p:sldId id="429" r:id="rId4"/>
    <p:sldId id="411" r:id="rId5"/>
    <p:sldId id="434" r:id="rId6"/>
    <p:sldId id="435" r:id="rId7"/>
    <p:sldId id="436" r:id="rId8"/>
    <p:sldId id="437" r:id="rId9"/>
    <p:sldId id="430" r:id="rId10"/>
    <p:sldId id="431" r:id="rId11"/>
    <p:sldId id="432" r:id="rId12"/>
    <p:sldId id="433" r:id="rId13"/>
    <p:sldId id="438" r:id="rId14"/>
    <p:sldId id="440" r:id="rId15"/>
    <p:sldId id="439" r:id="rId16"/>
    <p:sldId id="414" r:id="rId17"/>
    <p:sldId id="413" r:id="rId18"/>
    <p:sldId id="415" r:id="rId19"/>
    <p:sldId id="450" r:id="rId20"/>
    <p:sldId id="453" r:id="rId21"/>
    <p:sldId id="451" r:id="rId23"/>
    <p:sldId id="441" r:id="rId24"/>
    <p:sldId id="444" r:id="rId25"/>
    <p:sldId id="447" r:id="rId26"/>
    <p:sldId id="445" r:id="rId27"/>
    <p:sldId id="446" r:id="rId28"/>
    <p:sldId id="448" r:id="rId29"/>
    <p:sldId id="418" r:id="rId30"/>
    <p:sldId id="420" r:id="rId31"/>
    <p:sldId id="45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0.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340" y="1579245"/>
            <a:ext cx="9799320" cy="2476500"/>
          </a:xfrm>
        </p:spPr>
        <p:txBody>
          <a:bodyPr>
            <a:noAutofit/>
          </a:bodyPr>
          <a:p>
            <a:r>
              <a:rPr lang="en-US" altLang="zh-CN"/>
              <a:t>Microsoft Serverless</a:t>
            </a:r>
            <a:br>
              <a:rPr lang="en-US" altLang="zh-CN"/>
            </a:br>
            <a:r>
              <a:rPr lang="en-US" altLang="zh-CN"/>
              <a:t>Computing</a:t>
            </a:r>
            <a:br>
              <a:rPr lang="en-US" altLang="zh-CN"/>
            </a:br>
            <a:endParaRPr lang="en-US" altLang="zh-CN"/>
          </a:p>
        </p:txBody>
      </p:sp>
      <p:pic>
        <p:nvPicPr>
          <p:cNvPr id="6" name="图片 5"/>
          <p:cNvPicPr>
            <a:picLocks noChangeAspect="1"/>
          </p:cNvPicPr>
          <p:nvPr/>
        </p:nvPicPr>
        <p:blipFill>
          <a:blip r:embed="rId2"/>
          <a:stretch>
            <a:fillRect/>
          </a:stretch>
        </p:blipFill>
        <p:spPr>
          <a:xfrm>
            <a:off x="2642235" y="3625850"/>
            <a:ext cx="6355715" cy="2050415"/>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Kubernetes集群</a:t>
            </a:r>
            <a:r>
              <a:rPr sz="2800">
                <a:sym typeface="+mn-ea"/>
              </a:rPr>
              <a:t>结构</a:t>
            </a:r>
            <a:r>
              <a:rPr sz="2800"/>
              <a:t>：</a:t>
            </a:r>
            <a:endParaRPr sz="2800"/>
          </a:p>
          <a:p>
            <a:pPr lvl="1"/>
            <a:r>
              <a:rPr lang="en-US" altLang="zh-CN" sz="2485"/>
              <a:t>Pod</a:t>
            </a:r>
            <a:endParaRPr lang="en-US" altLang="zh-CN" sz="2485"/>
          </a:p>
          <a:p>
            <a:pPr marL="457200" lvl="1" indent="0">
              <a:buNone/>
            </a:pPr>
            <a:r>
              <a:rPr lang="en-US" altLang="zh-CN" sz="2485"/>
              <a:t>	</a:t>
            </a:r>
            <a:r>
              <a:rPr sz="2485"/>
              <a:t>一群容器集群，容器都是运行在</a:t>
            </a:r>
            <a:r>
              <a:rPr lang="en-US" altLang="zh-CN" sz="2485"/>
              <a:t>Pod</a:t>
            </a:r>
            <a:r>
              <a:rPr sz="2485"/>
              <a:t>的内部的，一个</a:t>
            </a:r>
            <a:r>
              <a:rPr lang="en-US" altLang="zh-CN" sz="2485"/>
              <a:t>Pod</a:t>
            </a:r>
            <a:r>
              <a:rPr sz="2485"/>
              <a:t>运行一个</a:t>
            </a:r>
            <a:r>
              <a:rPr lang="en-US" altLang="zh-CN" sz="2485"/>
              <a:t>	</a:t>
            </a:r>
            <a:r>
              <a:rPr sz="2485"/>
              <a:t>应用的实例，pod通常与容器进行1:1的映射，一些高级场景中，一</a:t>
            </a:r>
            <a:r>
              <a:rPr lang="en-US" altLang="zh-CN" sz="2485"/>
              <a:t>	</a:t>
            </a:r>
            <a:r>
              <a:rPr sz="2485"/>
              <a:t>个pod可能包含多个容器。这些多容器容器被安排在同一个节点上，</a:t>
            </a:r>
            <a:r>
              <a:rPr lang="en-US" altLang="zh-CN" sz="2485"/>
              <a:t>	</a:t>
            </a:r>
            <a:r>
              <a:rPr sz="2485"/>
              <a:t>允许容器共享相关资源，相同的Pod将共享相同的IP地址。</a:t>
            </a:r>
            <a:endParaRPr sz="2485"/>
          </a:p>
        </p:txBody>
      </p:sp>
      <p:pic>
        <p:nvPicPr>
          <p:cNvPr id="7" name="图片 6"/>
          <p:cNvPicPr>
            <a:picLocks noChangeAspect="1"/>
          </p:cNvPicPr>
          <p:nvPr/>
        </p:nvPicPr>
        <p:blipFill>
          <a:blip r:embed="rId1"/>
          <a:stretch>
            <a:fillRect/>
          </a:stretch>
        </p:blipFill>
        <p:spPr>
          <a:xfrm>
            <a:off x="2379345" y="4260215"/>
            <a:ext cx="3092450" cy="2598420"/>
          </a:xfrm>
          <a:prstGeom prst="rect">
            <a:avLst/>
          </a:prstGeom>
        </p:spPr>
      </p:pic>
      <p:pic>
        <p:nvPicPr>
          <p:cNvPr id="8" name="图片 7"/>
          <p:cNvPicPr>
            <a:picLocks noChangeAspect="1"/>
          </p:cNvPicPr>
          <p:nvPr/>
        </p:nvPicPr>
        <p:blipFill>
          <a:blip r:embed="rId2"/>
          <a:stretch>
            <a:fillRect/>
          </a:stretch>
        </p:blipFill>
        <p:spPr>
          <a:xfrm>
            <a:off x="7051675" y="4260215"/>
            <a:ext cx="4066540" cy="259778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7200900"/>
          </a:xfrm>
        </p:spPr>
        <p:txBody>
          <a:bodyPr>
            <a:normAutofit lnSpcReduction="20000"/>
          </a:bodyPr>
          <a:p>
            <a:r>
              <a:rPr sz="2800">
                <a:sym typeface="+mn-ea"/>
              </a:rPr>
              <a:t>Kubernetes集群</a:t>
            </a:r>
            <a:r>
              <a:rPr sz="2800">
                <a:sym typeface="+mn-ea"/>
              </a:rPr>
              <a:t>结构</a:t>
            </a:r>
            <a:r>
              <a:rPr sz="2800"/>
              <a:t>：</a:t>
            </a:r>
            <a:endParaRPr sz="2800"/>
          </a:p>
          <a:p>
            <a:pPr lvl="1"/>
            <a:r>
              <a:rPr lang="en-US" altLang="zh-CN" sz="2485"/>
              <a:t>Pod</a:t>
            </a:r>
            <a:endParaRPr lang="en-US" altLang="zh-CN" sz="2485"/>
          </a:p>
          <a:p>
            <a:pPr marL="457200" lvl="1" indent="0">
              <a:buNone/>
            </a:pPr>
            <a:r>
              <a:rPr lang="en-US" altLang="zh-CN" sz="2485"/>
              <a:t>	</a:t>
            </a:r>
            <a:r>
              <a:rPr sz="2485"/>
              <a:t>当创建一个pod时，可以定义资源请求来请求一定数量的CPU或内</a:t>
            </a:r>
            <a:r>
              <a:rPr lang="en-US" altLang="zh-CN" sz="2485"/>
              <a:t>	</a:t>
            </a:r>
            <a:r>
              <a:rPr sz="2485"/>
              <a:t>存资源。</a:t>
            </a:r>
            <a:r>
              <a:rPr lang="en-US" altLang="zh-CN" sz="2485"/>
              <a:t>scheduler</a:t>
            </a:r>
            <a:r>
              <a:rPr sz="2485"/>
              <a:t>尝试将pod调度到具有可用资源的节点上运行，</a:t>
            </a:r>
            <a:r>
              <a:rPr lang="en-US" altLang="zh-CN" sz="2485"/>
              <a:t>	</a:t>
            </a:r>
            <a:r>
              <a:rPr sz="2485"/>
              <a:t>以满足请求。还可以指定最大的资源限制，以防止给定的pod从底</a:t>
            </a:r>
            <a:r>
              <a:rPr lang="en-US" altLang="zh-CN" sz="2485"/>
              <a:t>	</a:t>
            </a:r>
            <a:r>
              <a:rPr sz="2485"/>
              <a:t>层节点消耗过多的计算资源。</a:t>
            </a:r>
            <a:endParaRPr sz="2485"/>
          </a:p>
          <a:p>
            <a:pPr marL="457200" lvl="1" indent="0">
              <a:buNone/>
            </a:pPr>
            <a:endParaRPr sz="2485"/>
          </a:p>
          <a:p>
            <a:pPr marL="457200" lvl="1" indent="0">
              <a:buNone/>
            </a:pPr>
            <a:r>
              <a:rPr lang="en-US" altLang="zh-CN" sz="2485"/>
              <a:t>	Pod</a:t>
            </a:r>
            <a:r>
              <a:rPr sz="2485"/>
              <a:t>是拓展的最小单元，如果需要扩展你的应用程序，可以添加或</a:t>
            </a:r>
            <a:r>
              <a:rPr lang="en-US" altLang="zh-CN" sz="2485"/>
              <a:t>	</a:t>
            </a:r>
            <a:r>
              <a:rPr sz="2485"/>
              <a:t>删除</a:t>
            </a:r>
            <a:r>
              <a:rPr lang="en-US" altLang="zh-CN" sz="2485">
                <a:sym typeface="+mn-ea"/>
              </a:rPr>
              <a:t>Pod</a:t>
            </a:r>
            <a:r>
              <a:rPr sz="2485"/>
              <a:t>。不能通过向现有的Pod添加更多容器来扩展。</a:t>
            </a:r>
            <a:endParaRPr sz="2485"/>
          </a:p>
          <a:p>
            <a:pPr marL="457200" lvl="1" indent="0">
              <a:buNone/>
            </a:pPr>
            <a:endParaRPr sz="2485"/>
          </a:p>
          <a:p>
            <a:pPr marL="457200" lvl="1" indent="0">
              <a:buNone/>
            </a:pPr>
            <a:r>
              <a:rPr lang="en-US" altLang="zh-CN" sz="2485"/>
              <a:t>	Pod的部署是一个原子操作。Pod要么完全部署，要么完全不部署。</a:t>
            </a:r>
            <a:endParaRPr lang="en-US" altLang="zh-CN" sz="2485"/>
          </a:p>
          <a:p>
            <a:pPr marL="457200" lvl="1" indent="0">
              <a:buNone/>
            </a:pPr>
            <a:endParaRPr sz="2485"/>
          </a:p>
          <a:p>
            <a:pPr marL="457200" lvl="1" indent="0">
              <a:buNone/>
            </a:pPr>
            <a:r>
              <a:rPr lang="en-US" altLang="zh-CN" sz="2485"/>
              <a:t>	</a:t>
            </a:r>
            <a:endParaRPr lang="en-US" altLang="zh-CN" sz="2485"/>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7200900"/>
          </a:xfrm>
        </p:spPr>
        <p:txBody>
          <a:bodyPr>
            <a:normAutofit lnSpcReduction="20000"/>
          </a:bodyPr>
          <a:p>
            <a:r>
              <a:rPr sz="2800">
                <a:sym typeface="+mn-ea"/>
              </a:rPr>
              <a:t>Kubernetes集群</a:t>
            </a:r>
            <a:r>
              <a:rPr sz="2800">
                <a:sym typeface="+mn-ea"/>
              </a:rPr>
              <a:t>结构</a:t>
            </a:r>
            <a:r>
              <a:rPr sz="2800"/>
              <a:t>：</a:t>
            </a:r>
            <a:endParaRPr sz="2800"/>
          </a:p>
          <a:p>
            <a:pPr lvl="1"/>
            <a:r>
              <a:rPr lang="en-US" altLang="zh-CN" sz="2485"/>
              <a:t>Services</a:t>
            </a:r>
            <a:endParaRPr lang="en-US" altLang="zh-CN" sz="2485"/>
          </a:p>
          <a:p>
            <a:pPr marL="457200" lvl="1" indent="0">
              <a:buNone/>
            </a:pPr>
            <a:r>
              <a:rPr lang="en-US" altLang="zh-CN" sz="2485"/>
              <a:t>	</a:t>
            </a:r>
            <a:r>
              <a:rPr sz="2485"/>
              <a:t>基于</a:t>
            </a:r>
            <a:r>
              <a:rPr lang="en-US" altLang="zh-CN" sz="2485"/>
              <a:t>Pod</a:t>
            </a:r>
            <a:r>
              <a:rPr sz="2485"/>
              <a:t>是不可靠的，</a:t>
            </a:r>
            <a:r>
              <a:rPr lang="en-US" altLang="zh-CN" sz="2485"/>
              <a:t>Pod</a:t>
            </a:r>
            <a:r>
              <a:rPr sz="2485"/>
              <a:t>的伸缩也可能很耗费</a:t>
            </a:r>
            <a:r>
              <a:rPr lang="en-US" altLang="zh-CN" sz="2485"/>
              <a:t>IP</a:t>
            </a:r>
            <a:r>
              <a:rPr sz="2485"/>
              <a:t>地址，</a:t>
            </a:r>
            <a:r>
              <a:rPr lang="en-US" altLang="zh-CN" sz="2485"/>
              <a:t>Service</a:t>
            </a:r>
            <a:r>
              <a:rPr sz="2485"/>
              <a:t>为</a:t>
            </a:r>
            <a:r>
              <a:rPr lang="en-US" altLang="zh-CN" sz="2485"/>
              <a:t>Pods</a:t>
            </a:r>
            <a:r>
              <a:rPr sz="2485"/>
              <a:t>集合</a:t>
            </a:r>
            <a:r>
              <a:rPr sz="2485"/>
              <a:t>提供可靠的网络</a:t>
            </a:r>
            <a:endParaRPr lang="en-US" altLang="zh-CN" sz="2485"/>
          </a:p>
          <a:p>
            <a:pPr marL="457200" lvl="1" indent="0">
              <a:buNone/>
            </a:pPr>
            <a:endParaRPr sz="2485"/>
          </a:p>
          <a:p>
            <a:pPr marL="457200" lvl="1" indent="0">
              <a:buNone/>
            </a:pPr>
            <a:r>
              <a:rPr lang="en-US" altLang="zh-CN" sz="2485"/>
              <a:t>	</a:t>
            </a:r>
            <a:endParaRPr lang="en-US" altLang="zh-CN" sz="2485"/>
          </a:p>
        </p:txBody>
      </p:sp>
      <p:pic>
        <p:nvPicPr>
          <p:cNvPr id="4" name="图片 3"/>
          <p:cNvPicPr>
            <a:picLocks noChangeAspect="1"/>
          </p:cNvPicPr>
          <p:nvPr/>
        </p:nvPicPr>
        <p:blipFill>
          <a:blip r:embed="rId1"/>
          <a:stretch>
            <a:fillRect/>
          </a:stretch>
        </p:blipFill>
        <p:spPr>
          <a:xfrm>
            <a:off x="4521835" y="2939415"/>
            <a:ext cx="3148965" cy="391858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7200900"/>
          </a:xfrm>
        </p:spPr>
        <p:txBody>
          <a:bodyPr>
            <a:normAutofit lnSpcReduction="20000"/>
          </a:bodyPr>
          <a:p>
            <a:r>
              <a:rPr sz="2800">
                <a:sym typeface="+mn-ea"/>
              </a:rPr>
              <a:t>Azure Kubernetes Service（</a:t>
            </a:r>
            <a:r>
              <a:rPr lang="en-US" altLang="zh-CN" sz="2800">
                <a:sym typeface="+mn-ea"/>
              </a:rPr>
              <a:t>AKS</a:t>
            </a:r>
            <a:r>
              <a:rPr sz="2800">
                <a:sym typeface="+mn-ea"/>
              </a:rPr>
              <a:t>）</a:t>
            </a:r>
            <a:r>
              <a:rPr sz="2800"/>
              <a:t>：</a:t>
            </a:r>
            <a:endParaRPr sz="2800"/>
          </a:p>
          <a:p>
            <a:pPr lvl="1">
              <a:buFont typeface="Arial" panose="020B0604020202020204" pitchFamily="34" charset="0"/>
              <a:buChar char="•"/>
            </a:pPr>
            <a:r>
              <a:rPr sz="2485"/>
              <a:t>AKS提供了一个受管理的Kubernetes服务，它降低了部署和核心管理任务(包括协调升级)的复杂性。</a:t>
            </a:r>
            <a:endParaRPr sz="2485"/>
          </a:p>
          <a:p>
            <a:pPr lvl="1">
              <a:buFont typeface="Arial" panose="020B0604020202020204" pitchFamily="34" charset="0"/>
              <a:buChar char="•"/>
            </a:pPr>
            <a:r>
              <a:rPr sz="2485"/>
              <a:t>AKS单租户</a:t>
            </a:r>
            <a:r>
              <a:rPr sz="2485"/>
              <a:t>控制平面由Azure平台管理，只需为运行应用程序的</a:t>
            </a:r>
            <a:r>
              <a:rPr lang="en-US" altLang="zh-CN" sz="2485"/>
              <a:t>Node</a:t>
            </a:r>
            <a:r>
              <a:rPr sz="2485"/>
              <a:t>付费。这个托管控制平面意味着您不需要配置像高度可用的etcd存储那样的组件，但是它也意味着不能直接访问控制平面。AKS建立在开源的Azure Kubernetes服务引擎(AKS - Engine)之上</a:t>
            </a:r>
            <a:endParaRPr sz="2485"/>
          </a:p>
          <a:p>
            <a:pPr lvl="1">
              <a:buFont typeface="Arial" panose="020B0604020202020204" pitchFamily="34" charset="0"/>
              <a:buChar char="•"/>
            </a:pPr>
            <a:endParaRPr sz="2485"/>
          </a:p>
          <a:p>
            <a:pPr lvl="1">
              <a:buFont typeface="Arial" panose="020B0604020202020204" pitchFamily="34" charset="0"/>
              <a:buChar char="•"/>
            </a:pPr>
            <a:endParaRPr sz="2485"/>
          </a:p>
          <a:p>
            <a:pPr lvl="1">
              <a:buFont typeface="Arial" panose="020B0604020202020204" pitchFamily="34" charset="0"/>
              <a:buChar char="•"/>
            </a:pPr>
            <a:endParaRPr sz="2485"/>
          </a:p>
          <a:p>
            <a:pPr marL="457200" lvl="1" indent="0">
              <a:buNone/>
            </a:pPr>
            <a:endParaRPr sz="2485"/>
          </a:p>
          <a:p>
            <a:pPr marL="457200" lvl="1" indent="0">
              <a:buNone/>
            </a:pPr>
            <a:endParaRPr sz="2485"/>
          </a:p>
          <a:p>
            <a:pPr marL="457200" lvl="1" indent="0">
              <a:buNone/>
            </a:pPr>
            <a:r>
              <a:rPr lang="en-US" altLang="zh-CN" sz="2485"/>
              <a:t>	</a:t>
            </a:r>
            <a:endParaRPr lang="en-US" altLang="zh-CN" sz="2485"/>
          </a:p>
        </p:txBody>
      </p:sp>
      <p:pic>
        <p:nvPicPr>
          <p:cNvPr id="5" name="图片 4"/>
          <p:cNvPicPr>
            <a:picLocks noChangeAspect="1"/>
          </p:cNvPicPr>
          <p:nvPr/>
        </p:nvPicPr>
        <p:blipFill>
          <a:blip r:embed="rId1"/>
          <a:stretch>
            <a:fillRect/>
          </a:stretch>
        </p:blipFill>
        <p:spPr>
          <a:xfrm>
            <a:off x="2388870" y="4020185"/>
            <a:ext cx="7414260" cy="267208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9018270"/>
          </a:xfrm>
        </p:spPr>
        <p:txBody>
          <a:bodyPr>
            <a:normAutofit lnSpcReduction="10000"/>
          </a:bodyPr>
          <a:p>
            <a:r>
              <a:rPr sz="2800">
                <a:sym typeface="+mn-ea"/>
              </a:rPr>
              <a:t>Azure Kubernetes Service（</a:t>
            </a:r>
            <a:r>
              <a:rPr lang="en-US" altLang="zh-CN" sz="2800">
                <a:sym typeface="+mn-ea"/>
              </a:rPr>
              <a:t>AKS</a:t>
            </a:r>
            <a:r>
              <a:rPr sz="2800">
                <a:sym typeface="+mn-ea"/>
              </a:rPr>
              <a:t>）</a:t>
            </a:r>
            <a:r>
              <a:rPr sz="2800"/>
              <a:t>：</a:t>
            </a:r>
            <a:endParaRPr sz="2800"/>
          </a:p>
          <a:p>
            <a:pPr lvl="1">
              <a:buFont typeface="Arial" panose="020B0604020202020204" pitchFamily="34" charset="0"/>
              <a:buChar char="•"/>
            </a:pPr>
            <a:r>
              <a:rPr sz="2485"/>
              <a:t>AKS</a:t>
            </a:r>
            <a:r>
              <a:rPr sz="2485">
                <a:sym typeface="+mn-ea"/>
              </a:rPr>
              <a:t>使用</a:t>
            </a:r>
            <a:r>
              <a:rPr sz="2485"/>
              <a:t>Moby作为</a:t>
            </a:r>
            <a:r>
              <a:rPr sz="2485"/>
              <a:t>容器运行时</a:t>
            </a:r>
            <a:endParaRPr sz="2485"/>
          </a:p>
          <a:p>
            <a:pPr lvl="1">
              <a:buFont typeface="Arial" panose="020B0604020202020204" pitchFamily="34" charset="0"/>
              <a:buChar char="•"/>
            </a:pPr>
            <a:endParaRPr sz="2485"/>
          </a:p>
          <a:p>
            <a:pPr lvl="1">
              <a:buFont typeface="Arial" panose="020B0604020202020204" pitchFamily="34" charset="0"/>
              <a:buChar char="•"/>
            </a:pPr>
            <a:r>
              <a:rPr sz="2485"/>
              <a:t>节点的Azure VM大小确定了多少cpu、多少内存以及可用存储的大小和类型(例如高性能SSD或常规HDD)。如果需要大量CPU和内存或高性能存储的应用程序，要</a:t>
            </a:r>
            <a:r>
              <a:rPr sz="2485"/>
              <a:t>相应地计划节点大小。可以扩展AKS集群中的节点数量，以满足需求。在包含多个节点池的AKS集群中，需要告诉Kubernetes调度器将哪个节点池用于给定的资源</a:t>
            </a:r>
            <a:endParaRPr sz="2485"/>
          </a:p>
          <a:p>
            <a:pPr lvl="1">
              <a:buFont typeface="Arial" panose="020B0604020202020204" pitchFamily="34" charset="0"/>
              <a:buChar char="•"/>
            </a:pPr>
            <a:endParaRPr sz="2485"/>
          </a:p>
          <a:p>
            <a:pPr marL="457200" lvl="1" indent="0">
              <a:buFont typeface="Arial" panose="020B0604020202020204" pitchFamily="34" charset="0"/>
              <a:buNone/>
            </a:pPr>
            <a:endParaRPr sz="2485"/>
          </a:p>
          <a:p>
            <a:pPr lvl="1">
              <a:buFont typeface="Arial" panose="020B0604020202020204" pitchFamily="34" charset="0"/>
              <a:buChar char="•"/>
            </a:pPr>
            <a:endParaRPr sz="2485"/>
          </a:p>
          <a:p>
            <a:pPr lvl="1">
              <a:buFont typeface="Arial" panose="020B0604020202020204" pitchFamily="34" charset="0"/>
              <a:buChar char="•"/>
            </a:pPr>
            <a:endParaRPr sz="2485"/>
          </a:p>
          <a:p>
            <a:pPr marL="457200" lvl="1" indent="0">
              <a:buNone/>
            </a:pPr>
            <a:endParaRPr sz="2485"/>
          </a:p>
          <a:p>
            <a:pPr marL="457200" lvl="1" indent="0">
              <a:buNone/>
            </a:pPr>
            <a:endParaRPr sz="2485"/>
          </a:p>
          <a:p>
            <a:pPr marL="457200" lvl="1" indent="0">
              <a:buNone/>
            </a:pPr>
            <a:r>
              <a:rPr lang="en-US" altLang="zh-CN" sz="2485"/>
              <a:t>	</a:t>
            </a:r>
            <a:endParaRPr lang="en-US" altLang="zh-CN" sz="2485"/>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Azure Kubernetes Service</a:t>
            </a:r>
            <a:r>
              <a:rPr sz="2800"/>
              <a:t>：</a:t>
            </a:r>
            <a:endParaRPr sz="2800"/>
          </a:p>
          <a:p>
            <a:pPr lvl="1">
              <a:buFont typeface="Arial" panose="020B0604020202020204" pitchFamily="34" charset="0"/>
              <a:buChar char="•"/>
            </a:pPr>
            <a:r>
              <a:rPr sz="2485"/>
              <a:t>集群和节点:您可以将存储连接到节点和pods，升级集群组件，并使用</a:t>
            </a:r>
            <a:r>
              <a:rPr lang="en-US" altLang="zh-CN" sz="2485"/>
              <a:t>GPU</a:t>
            </a:r>
            <a:r>
              <a:rPr sz="2485"/>
              <a:t>。</a:t>
            </a:r>
            <a:endParaRPr sz="2485"/>
          </a:p>
          <a:p>
            <a:pPr marL="457200" lvl="1" indent="0">
              <a:buFont typeface="Arial" panose="020B0604020202020204" pitchFamily="34" charset="0"/>
              <a:buNone/>
            </a:pPr>
            <a:endParaRPr sz="2485"/>
          </a:p>
          <a:p>
            <a:pPr lvl="1">
              <a:buFont typeface="Arial" panose="020B0604020202020204" pitchFamily="34" charset="0"/>
              <a:buChar char="•"/>
            </a:pPr>
            <a:r>
              <a:rPr lang="en-US" altLang="zh-CN" sz="2485"/>
              <a:t>开发工具集成:丰富的开发和管理工具生态系统，如Helm、Draft和用于Visual Studio代码的Kubernetes扩展。</a:t>
            </a:r>
            <a:endParaRPr lang="en-US" altLang="zh-CN" sz="2485"/>
          </a:p>
          <a:p>
            <a:pPr lvl="1">
              <a:buFont typeface="Arial" panose="020B0604020202020204" pitchFamily="34" charset="0"/>
              <a:buChar char="•"/>
            </a:pPr>
            <a:endParaRPr lang="en-US" altLang="zh-CN" sz="2485"/>
          </a:p>
          <a:p>
            <a:pPr marL="457200" lvl="2">
              <a:buFont typeface="Arial" panose="020B0604020202020204" pitchFamily="34" charset="0"/>
              <a:buChar char="•"/>
            </a:pPr>
            <a:r>
              <a:rPr sz="2485">
                <a:sym typeface="+mn-ea"/>
              </a:rPr>
              <a:t>Kubernetes资源在逻辑上被分组到一个名称空间中。这些分组提供了在逻辑上划分AKS集群并限制对创建、查看或管理资源的访问的方法。可以创建名称空间来分隔业务组。用户只能在指定的名称空间内与资源交互。</a:t>
            </a:r>
            <a:endParaRPr sz="2485"/>
          </a:p>
          <a:p>
            <a:pPr lvl="1">
              <a:buFont typeface="Arial" panose="020B0604020202020204" pitchFamily="34" charset="0"/>
              <a:buChar char="•"/>
            </a:pPr>
            <a:endParaRPr lang="en-US" altLang="zh-CN" sz="2485"/>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Azure Kubernetes Service</a:t>
            </a:r>
            <a:r>
              <a:rPr sz="2800"/>
              <a:t>：</a:t>
            </a:r>
            <a:endParaRPr sz="2800"/>
          </a:p>
          <a:p>
            <a:pPr lvl="1"/>
            <a:endParaRPr lang="en-US" altLang="zh-CN" sz="2485"/>
          </a:p>
        </p:txBody>
      </p:sp>
      <p:pic>
        <p:nvPicPr>
          <p:cNvPr id="5" name="图片 4" descr="SA  Scale with ease using AKS and ACIpng_Page1"/>
          <p:cNvPicPr>
            <a:picLocks noChangeAspect="1"/>
          </p:cNvPicPr>
          <p:nvPr/>
        </p:nvPicPr>
        <p:blipFill>
          <a:blip r:embed="rId1"/>
          <a:srcRect l="4410" t="14345" r="35701" b="41901"/>
          <a:stretch>
            <a:fillRect/>
          </a:stretch>
        </p:blipFill>
        <p:spPr>
          <a:xfrm>
            <a:off x="1290955" y="1581150"/>
            <a:ext cx="9150985" cy="5152390"/>
          </a:xfrm>
          <a:prstGeom prst="rect">
            <a:avLst/>
          </a:prstGeom>
        </p:spPr>
      </p:pic>
      <p:sp>
        <p:nvSpPr>
          <p:cNvPr id="6" name="文本框 5"/>
          <p:cNvSpPr txBox="1"/>
          <p:nvPr/>
        </p:nvSpPr>
        <p:spPr>
          <a:xfrm>
            <a:off x="607695" y="1902460"/>
            <a:ext cx="3670935" cy="1622425"/>
          </a:xfrm>
          <a:prstGeom prst="rect">
            <a:avLst/>
          </a:prstGeom>
          <a:noFill/>
        </p:spPr>
        <p:txBody>
          <a:bodyPr wrap="square" rtlCol="0">
            <a:spAutoFit/>
          </a:bodyPr>
          <a:p>
            <a:r>
              <a:rPr lang="en-US" altLang="zh-CN" sz="2490">
                <a:cs typeface="+mn-lt"/>
              </a:rPr>
              <a:t>AKS</a:t>
            </a:r>
            <a:r>
              <a:rPr lang="zh-CN" altLang="en-US" sz="2490">
                <a:cs typeface="+mn-lt"/>
              </a:rPr>
              <a:t>虚拟节点：精确地分配所需的额外容器的数量，而不是等待额外的基于vm的节点启动。</a:t>
            </a:r>
            <a:endParaRPr lang="zh-CN" altLang="en-US" sz="2490">
              <a:cs typeface="+mn-lt"/>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a:bodyPr>
          <a:p>
            <a:r>
              <a:rPr sz="2800">
                <a:sym typeface="+mn-ea"/>
              </a:rPr>
              <a:t>Azure Functions</a:t>
            </a:r>
            <a:r>
              <a:rPr sz="2800"/>
              <a:t>：</a:t>
            </a:r>
            <a:endParaRPr sz="2800"/>
          </a:p>
          <a:p>
            <a:pPr marL="1028700" lvl="3" indent="-342900">
              <a:buFont typeface="Arial" panose="020B0604020202020204" pitchFamily="34" charset="0"/>
              <a:buChar char="•"/>
            </a:pPr>
            <a:r>
              <a:rPr sz="2490">
                <a:sym typeface="+mn-ea"/>
              </a:rPr>
              <a:t>Azure函数是一个事件驱动型无服务器计算平台，可以解决复杂的业务流程问题。</a:t>
            </a:r>
            <a:r>
              <a:rPr sz="2490">
                <a:sym typeface="+mn-ea"/>
              </a:rPr>
              <a:t>运行一小段代码，而不必担心应用程序基础结构（FaaS）。通过Azure功能，由云基础设施提供保持应用程序大规模运行需要的所有最新的服务器。</a:t>
            </a:r>
            <a:endParaRPr sz="2490">
              <a:sym typeface="+mn-ea"/>
            </a:endParaRPr>
          </a:p>
          <a:p>
            <a:pPr marL="1028700" lvl="3" indent="-342900">
              <a:buFont typeface="Arial" panose="020B0604020202020204" pitchFamily="34" charset="0"/>
              <a:buChar char="•"/>
            </a:pPr>
            <a:r>
              <a:rPr sz="2490">
                <a:sym typeface="+mn-ea"/>
              </a:rPr>
              <a:t>为每个独特的场景选择喜欢的编程语言——从</a:t>
            </a:r>
            <a:r>
              <a:rPr lang="en-US" altLang="zh-CN" sz="2490">
                <a:sym typeface="+mn-ea"/>
              </a:rPr>
              <a:t>.</a:t>
            </a:r>
            <a:r>
              <a:rPr sz="2490">
                <a:sym typeface="+mn-ea"/>
              </a:rPr>
              <a:t>net、Node.js或Java的web应用程序和</a:t>
            </a:r>
            <a:r>
              <a:rPr lang="en-US" altLang="zh-CN" sz="2490">
                <a:sym typeface="+mn-ea"/>
              </a:rPr>
              <a:t>API</a:t>
            </a:r>
            <a:r>
              <a:rPr sz="2490">
                <a:sym typeface="+mn-ea"/>
              </a:rPr>
              <a:t>，到使用Python的机器学习工作流或使用PowerShell的云自动化。</a:t>
            </a:r>
            <a:endParaRPr sz="2490">
              <a:sym typeface="+mn-ea"/>
            </a:endParaRPr>
          </a:p>
        </p:txBody>
      </p:sp>
      <p:pic>
        <p:nvPicPr>
          <p:cNvPr id="6" name="图片 5"/>
          <p:cNvPicPr>
            <a:picLocks noChangeAspect="1"/>
          </p:cNvPicPr>
          <p:nvPr/>
        </p:nvPicPr>
        <p:blipFill>
          <a:blip r:embed="rId1"/>
          <a:stretch>
            <a:fillRect/>
          </a:stretch>
        </p:blipFill>
        <p:spPr>
          <a:xfrm>
            <a:off x="7299960" y="4547870"/>
            <a:ext cx="2310130" cy="2310130"/>
          </a:xfrm>
          <a:prstGeom prst="rect">
            <a:avLst/>
          </a:prstGeom>
        </p:spPr>
      </p:pic>
    </p:spTree>
    <p:custDataLst>
      <p:tags r:id="rId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fontScale="80000"/>
          </a:bodyPr>
          <a:p>
            <a:r>
              <a:rPr sz="2800">
                <a:sym typeface="+mn-ea"/>
              </a:rPr>
              <a:t>Azure Functions</a:t>
            </a:r>
            <a:r>
              <a:rPr sz="2800"/>
              <a:t>：</a:t>
            </a:r>
            <a:endParaRPr sz="2800"/>
          </a:p>
          <a:p>
            <a:pPr lvl="1">
              <a:buFont typeface="Arial" panose="020B0604020202020204" pitchFamily="34" charset="0"/>
              <a:buChar char="•"/>
            </a:pPr>
            <a:r>
              <a:rPr sz="2485"/>
              <a:t>触发事件：</a:t>
            </a:r>
            <a:endParaRPr sz="2485"/>
          </a:p>
          <a:p>
            <a:pPr lvl="2">
              <a:buFont typeface="Arial" panose="020B0604020202020204" pitchFamily="34" charset="0"/>
              <a:buChar char="•"/>
            </a:pPr>
            <a:r>
              <a:rPr sz="2485"/>
              <a:t>HTTP：基于 HTTP 请求运行代码</a:t>
            </a:r>
            <a:endParaRPr sz="2485"/>
          </a:p>
          <a:p>
            <a:pPr lvl="2">
              <a:buFont typeface="Arial" panose="020B0604020202020204" pitchFamily="34" charset="0"/>
              <a:buChar char="•"/>
            </a:pPr>
            <a:r>
              <a:rPr sz="2485"/>
              <a:t>计时器：将代码安排在预定义的时间运行</a:t>
            </a:r>
            <a:endParaRPr sz="2485"/>
          </a:p>
          <a:p>
            <a:pPr lvl="2">
              <a:buFont typeface="Arial" panose="020B0604020202020204" pitchFamily="34" charset="0"/>
              <a:buChar char="•"/>
            </a:pPr>
            <a:r>
              <a:rPr sz="2485"/>
              <a:t>Azure Cosmos DB：处理新的和修改的 Azure Cosmos DB 文档</a:t>
            </a:r>
            <a:endParaRPr sz="2485"/>
          </a:p>
          <a:p>
            <a:pPr lvl="2">
              <a:buFont typeface="Arial" panose="020B0604020202020204" pitchFamily="34" charset="0"/>
              <a:buChar char="•"/>
            </a:pPr>
            <a:r>
              <a:rPr sz="2485"/>
              <a:t>Blob 存储：处理新的和修改的 Azure Storage blobs</a:t>
            </a:r>
            <a:endParaRPr sz="2485"/>
          </a:p>
          <a:p>
            <a:pPr lvl="2">
              <a:buFont typeface="Arial" panose="020B0604020202020204" pitchFamily="34" charset="0"/>
              <a:buChar char="•"/>
            </a:pPr>
            <a:r>
              <a:rPr sz="2485"/>
              <a:t>Queue存储：响应 Azure Storage queue 消息</a:t>
            </a:r>
            <a:endParaRPr sz="2485"/>
          </a:p>
          <a:p>
            <a:pPr lvl="2">
              <a:buFont typeface="Arial" panose="020B0604020202020204" pitchFamily="34" charset="0"/>
              <a:buChar char="•"/>
            </a:pPr>
            <a:r>
              <a:rPr sz="2485">
                <a:sym typeface="+mn-ea"/>
              </a:rPr>
              <a:t>Event Grid</a:t>
            </a:r>
            <a:r>
              <a:rPr sz="2485"/>
              <a:t>：通过订阅和筛选器响应 Azure Event Grid</a:t>
            </a:r>
            <a:endParaRPr sz="2485"/>
          </a:p>
          <a:p>
            <a:pPr lvl="2">
              <a:buFont typeface="Arial" panose="020B0604020202020204" pitchFamily="34" charset="0"/>
              <a:buChar char="•"/>
            </a:pPr>
            <a:r>
              <a:rPr sz="2485">
                <a:sym typeface="+mn-ea"/>
              </a:rPr>
              <a:t>Event Hub</a:t>
            </a:r>
            <a:r>
              <a:rPr sz="2485"/>
              <a:t>：响应大量 Azure Event Hub 事件</a:t>
            </a:r>
            <a:endParaRPr sz="2485"/>
          </a:p>
          <a:p>
            <a:pPr lvl="2">
              <a:buFont typeface="Arial" panose="020B0604020202020204" pitchFamily="34" charset="0"/>
              <a:buChar char="•"/>
            </a:pPr>
            <a:r>
              <a:rPr sz="2485"/>
              <a:t>服务总线Queue：对</a:t>
            </a:r>
            <a:r>
              <a:rPr sz="2485"/>
              <a:t>服务总线队列消息做出响应</a:t>
            </a:r>
            <a:endParaRPr sz="2485"/>
          </a:p>
          <a:p>
            <a:pPr lvl="2">
              <a:buFont typeface="Arial" panose="020B0604020202020204" pitchFamily="34" charset="0"/>
              <a:buChar char="•"/>
            </a:pPr>
            <a:r>
              <a:rPr sz="2485"/>
              <a:t>服务总线</a:t>
            </a:r>
            <a:r>
              <a:rPr lang="en-US" altLang="zh-CN" sz="2485"/>
              <a:t>Topic</a:t>
            </a:r>
            <a:r>
              <a:rPr sz="2485"/>
              <a:t>：对服务总线主题消息做出响应</a:t>
            </a:r>
            <a:endParaRPr sz="2485"/>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a:bodyPr>
          <a:p>
            <a:r>
              <a:rPr sz="2800">
                <a:sym typeface="+mn-ea"/>
              </a:rPr>
              <a:t>Azure Functions</a:t>
            </a:r>
            <a:r>
              <a:rPr sz="2800"/>
              <a:t>：</a:t>
            </a:r>
            <a:endParaRPr sz="2800"/>
          </a:p>
          <a:p>
            <a:pPr lvl="1">
              <a:buFont typeface="Arial" panose="020B0604020202020204" pitchFamily="34" charset="0"/>
              <a:buChar char="•"/>
            </a:pPr>
            <a:r>
              <a:rPr sz="2485"/>
              <a:t>输入输出绑定</a:t>
            </a:r>
            <a:r>
              <a:rPr sz="2485"/>
              <a:t>：</a:t>
            </a:r>
            <a:endParaRPr sz="2485"/>
          </a:p>
          <a:p>
            <a:pPr lvl="2">
              <a:buFont typeface="Arial" panose="020B0604020202020204" pitchFamily="34" charset="0"/>
              <a:buChar char="•"/>
            </a:pPr>
            <a:r>
              <a:rPr sz="2485"/>
              <a:t>绑定到一个函数是声明性地将另一个资源连接到该函数的一种方式;绑定可以连接为输入绑定、输出绑定或都绑定</a:t>
            </a:r>
            <a:r>
              <a:rPr sz="2485"/>
              <a:t>。来自绑定的数据作为参数提供给函数。绑定是可选的，一个函数可能有一个或多个输入和/或输出绑定</a:t>
            </a:r>
            <a:endParaRPr sz="2485"/>
          </a:p>
        </p:txBody>
      </p:sp>
      <p:pic>
        <p:nvPicPr>
          <p:cNvPr id="4" name="图片 3"/>
          <p:cNvPicPr>
            <a:picLocks noChangeAspect="1"/>
          </p:cNvPicPr>
          <p:nvPr/>
        </p:nvPicPr>
        <p:blipFill>
          <a:blip r:embed="rId1"/>
          <a:stretch>
            <a:fillRect/>
          </a:stretch>
        </p:blipFill>
        <p:spPr>
          <a:xfrm>
            <a:off x="5631815" y="3848100"/>
            <a:ext cx="6243955" cy="2901315"/>
          </a:xfrm>
          <a:prstGeom prst="rect">
            <a:avLst/>
          </a:prstGeom>
        </p:spPr>
      </p:pic>
      <p:pic>
        <p:nvPicPr>
          <p:cNvPr id="5" name="图片 4"/>
          <p:cNvPicPr>
            <a:picLocks noChangeAspect="1"/>
          </p:cNvPicPr>
          <p:nvPr/>
        </p:nvPicPr>
        <p:blipFill>
          <a:blip r:embed="rId2"/>
          <a:stretch>
            <a:fillRect/>
          </a:stretch>
        </p:blipFill>
        <p:spPr>
          <a:xfrm>
            <a:off x="60960" y="4415155"/>
            <a:ext cx="5567045" cy="221043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Kubernetes</a:t>
            </a:r>
            <a:r>
              <a:rPr sz="2800"/>
              <a:t>：</a:t>
            </a:r>
            <a:endParaRPr sz="2800"/>
          </a:p>
          <a:p>
            <a:pPr lvl="1"/>
            <a:r>
              <a:rPr sz="2485"/>
              <a:t>谷歌一个</a:t>
            </a:r>
            <a:r>
              <a:rPr sz="2485"/>
              <a:t>用于自动部署，扩展和管理容器化应用程序的开源系统</a:t>
            </a:r>
            <a:r>
              <a:rPr lang="en-US" altLang="zh-CN" sz="2485"/>
              <a:t>. </a:t>
            </a:r>
            <a:endParaRPr lang="en-US" altLang="zh-CN" sz="2485"/>
          </a:p>
          <a:p>
            <a:pPr lvl="1"/>
            <a:r>
              <a:rPr lang="en-US" altLang="zh-CN" sz="2485"/>
              <a:t>提供API来控制这些容器的运行方式和位置</a:t>
            </a:r>
            <a:r>
              <a:rPr lang="en-US" altLang="zh-CN" sz="2485">
                <a:sym typeface="+mn-ea"/>
              </a:rPr>
              <a:t>. </a:t>
            </a:r>
            <a:endParaRPr lang="en-US" altLang="zh-CN" sz="2485"/>
          </a:p>
          <a:p>
            <a:pPr lvl="1"/>
            <a:r>
              <a:rPr lang="en-US" altLang="zh-CN" sz="2485"/>
              <a:t>自动</a:t>
            </a:r>
            <a:r>
              <a:rPr sz="2485"/>
              <a:t>进行</a:t>
            </a:r>
            <a:r>
              <a:rPr lang="en-US" altLang="zh-CN" sz="2485"/>
              <a:t>服务发现</a:t>
            </a:r>
            <a:r>
              <a:rPr lang="en-US" altLang="zh-CN" sz="2485">
                <a:sym typeface="+mn-ea"/>
              </a:rPr>
              <a:t>、</a:t>
            </a:r>
            <a:r>
              <a:rPr lang="en-US" altLang="zh-CN" sz="2485"/>
              <a:t>负载均衡、存储编排、部署和回滚</a:t>
            </a:r>
            <a:r>
              <a:rPr sz="2485"/>
              <a:t>、自我修复、</a:t>
            </a:r>
            <a:r>
              <a:rPr lang="en-US" altLang="zh-CN" sz="2485"/>
              <a:t>跟踪资源分配和基于计算利用率扩展.</a:t>
            </a:r>
            <a:endParaRPr sz="2485"/>
          </a:p>
        </p:txBody>
      </p:sp>
      <p:pic>
        <p:nvPicPr>
          <p:cNvPr id="5" name="图片 4"/>
          <p:cNvPicPr>
            <a:picLocks noChangeAspect="1"/>
          </p:cNvPicPr>
          <p:nvPr/>
        </p:nvPicPr>
        <p:blipFill>
          <a:blip r:embed="rId1"/>
          <a:stretch>
            <a:fillRect/>
          </a:stretch>
        </p:blipFill>
        <p:spPr>
          <a:xfrm>
            <a:off x="4044315" y="3644900"/>
            <a:ext cx="3738880" cy="3213100"/>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20000"/>
          </a:bodyPr>
          <a:p>
            <a:r>
              <a:rPr sz="2800">
                <a:sym typeface="+mn-ea"/>
              </a:rPr>
              <a:t>Azure Functions</a:t>
            </a:r>
            <a:r>
              <a:rPr sz="2800"/>
              <a:t>：</a:t>
            </a:r>
            <a:endParaRPr sz="2800"/>
          </a:p>
          <a:p>
            <a:pPr lvl="1"/>
            <a:r>
              <a:rPr sz="2485"/>
              <a:t>Pick the programming languages you like best for each unique scenario—from web apps and APIs with .NET, Node.js or Java, to Machine Learning workflows with Python or cloud automation with PowerShell.</a:t>
            </a:r>
            <a:endParaRPr sz="2485"/>
          </a:p>
          <a:p>
            <a:pPr lvl="1"/>
            <a:r>
              <a:rPr sz="2485"/>
              <a:t>The Azure Security Center helps you prevent, detect, and respond to threats with increased visibility into and control over the security of your Azure resources.</a:t>
            </a:r>
            <a:endParaRPr sz="2485"/>
          </a:p>
          <a:p>
            <a:pPr lvl="1"/>
            <a:r>
              <a:rPr sz="2485"/>
              <a:t>Azure functions utilize service triggers as well, but they also capture the idea of bindings. Input and output bindings offer a declarative way to connect to data from within your code. </a:t>
            </a:r>
            <a:endParaRPr sz="2485"/>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a:bodyPr>
          <a:p>
            <a:r>
              <a:rPr sz="2800">
                <a:sym typeface="+mn-ea"/>
              </a:rPr>
              <a:t>Azure Functions</a:t>
            </a:r>
            <a:r>
              <a:rPr sz="2800"/>
              <a:t>：</a:t>
            </a:r>
            <a:endParaRPr sz="2800"/>
          </a:p>
          <a:p>
            <a:pPr lvl="1">
              <a:buFont typeface="Arial" panose="020B0604020202020204" pitchFamily="34" charset="0"/>
              <a:buChar char="•"/>
            </a:pPr>
            <a:r>
              <a:rPr sz="2485"/>
              <a:t>内置的安全性和监控功能（</a:t>
            </a:r>
            <a:r>
              <a:rPr lang="en-US" altLang="zh-CN" sz="2485">
                <a:sym typeface="+mn-ea"/>
              </a:rPr>
              <a:t>Azure Application Insights</a:t>
            </a:r>
            <a:r>
              <a:rPr sz="2485"/>
              <a:t>）</a:t>
            </a:r>
            <a:endParaRPr sz="2485"/>
          </a:p>
          <a:p>
            <a:pPr lvl="2">
              <a:buFont typeface="Arial" panose="020B0604020202020204" pitchFamily="34" charset="0"/>
              <a:buChar char="•"/>
            </a:pPr>
            <a:r>
              <a:rPr sz="2485"/>
              <a:t>监控和分析代码性能。使用应用程序映射和 Azure Monitor 中的分布式跟踪，在应用程序的所有组件中发现瓶颈和故障热点</a:t>
            </a:r>
            <a:endParaRPr sz="2485"/>
          </a:p>
          <a:p>
            <a:pPr marL="685800" lvl="3" indent="0">
              <a:buFont typeface="Arial" panose="020B0604020202020204" pitchFamily="34" charset="0"/>
              <a:buNone/>
            </a:pPr>
            <a:endParaRPr lang="en-US" altLang="zh-CN" sz="2170">
              <a:sym typeface="+mn-ea"/>
            </a:endParaRPr>
          </a:p>
        </p:txBody>
      </p:sp>
      <p:pic>
        <p:nvPicPr>
          <p:cNvPr id="4" name="图片 3"/>
          <p:cNvPicPr>
            <a:picLocks noChangeAspect="1"/>
          </p:cNvPicPr>
          <p:nvPr/>
        </p:nvPicPr>
        <p:blipFill>
          <a:blip r:embed="rId1"/>
          <a:stretch>
            <a:fillRect/>
          </a:stretch>
        </p:blipFill>
        <p:spPr>
          <a:xfrm>
            <a:off x="3283585" y="3227070"/>
            <a:ext cx="5617210" cy="352171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a:bodyPr>
          <a:p>
            <a:r>
              <a:rPr sz="2800">
                <a:sym typeface="+mn-ea"/>
              </a:rPr>
              <a:t>Azure Functions</a:t>
            </a:r>
            <a:r>
              <a:rPr sz="2800"/>
              <a:t>：</a:t>
            </a:r>
            <a:endParaRPr sz="2800"/>
          </a:p>
          <a:p>
            <a:pPr lvl="1">
              <a:buFont typeface="Arial" panose="020B0604020202020204" pitchFamily="34" charset="0"/>
              <a:buChar char="•"/>
            </a:pPr>
            <a:r>
              <a:rPr sz="2485"/>
              <a:t>内置的安全性和监控功能</a:t>
            </a:r>
            <a:endParaRPr sz="2485"/>
          </a:p>
          <a:p>
            <a:pPr lvl="2">
              <a:buFont typeface="Arial" panose="020B0604020202020204" pitchFamily="34" charset="0"/>
              <a:buChar char="•"/>
            </a:pPr>
            <a:r>
              <a:rPr sz="2485">
                <a:sym typeface="+mn-ea"/>
              </a:rPr>
              <a:t>使用Azure Key Vault，通过</a:t>
            </a:r>
            <a:r>
              <a:rPr sz="2485">
                <a:sym typeface="+mn-ea"/>
              </a:rPr>
              <a:t>源应用程序设置控制访问策略和审计历史，</a:t>
            </a:r>
            <a:r>
              <a:rPr sz="2485">
                <a:sym typeface="+mn-ea"/>
              </a:rPr>
              <a:t>不需要更改代码。</a:t>
            </a:r>
            <a:endParaRPr sz="2485">
              <a:sym typeface="+mn-ea"/>
            </a:endParaRPr>
          </a:p>
          <a:p>
            <a:pPr lvl="2">
              <a:buFont typeface="Arial" panose="020B0604020202020204" pitchFamily="34" charset="0"/>
              <a:buChar char="•"/>
            </a:pPr>
            <a:r>
              <a:rPr sz="2485">
                <a:sym typeface="+mn-ea"/>
              </a:rPr>
              <a:t>应用程序能够轻松地访问受Azure Active Directory保护的其他资源。</a:t>
            </a:r>
            <a:endParaRPr sz="2485">
              <a:sym typeface="+mn-ea"/>
            </a:endParaRPr>
          </a:p>
          <a:p>
            <a:pPr lvl="2">
              <a:buFont typeface="Arial" panose="020B0604020202020204" pitchFamily="34" charset="0"/>
              <a:buChar char="•"/>
            </a:pPr>
            <a:r>
              <a:rPr sz="2485">
                <a:sym typeface="+mn-ea"/>
              </a:rPr>
              <a:t>使用Azure Active Directory、Microsoft account和外部提供商(如Twitter、Facebook和谷歌)的内置身份验证授予应用程序的访问权限</a:t>
            </a:r>
            <a:endParaRPr sz="2485">
              <a:sym typeface="+mn-ea"/>
            </a:endParaRPr>
          </a:p>
          <a:p>
            <a:pPr lvl="2">
              <a:buFont typeface="Arial" panose="020B0604020202020204" pitchFamily="34" charset="0"/>
              <a:buChar char="•"/>
            </a:pPr>
            <a:r>
              <a:rPr sz="2485">
                <a:sym typeface="+mn-ea"/>
              </a:rPr>
              <a:t>Azure安全中心可以帮助预防、检测和响应威胁，增强对Azure资源安全性的可见性和控制能力。</a:t>
            </a:r>
            <a:endParaRPr sz="2485">
              <a:sym typeface="+mn-ea"/>
            </a:endParaRPr>
          </a:p>
          <a:p>
            <a:pPr lvl="2">
              <a:buFont typeface="Arial" panose="020B0604020202020204" pitchFamily="34" charset="0"/>
              <a:buChar char="•"/>
            </a:pPr>
            <a:endParaRPr sz="2485">
              <a:sym typeface="+mn-ea"/>
            </a:endParaRPr>
          </a:p>
          <a:p>
            <a:pPr lvl="2">
              <a:buFont typeface="Arial" panose="020B0604020202020204" pitchFamily="34" charset="0"/>
              <a:buChar char="•"/>
            </a:pPr>
            <a:endParaRPr sz="2485"/>
          </a:p>
          <a:p>
            <a:pPr marL="1028700" lvl="3" indent="-342900">
              <a:buFont typeface="Arial" panose="020B0604020202020204" pitchFamily="34" charset="0"/>
              <a:buChar char="•"/>
            </a:pPr>
            <a:endParaRPr lang="en-US" altLang="zh-CN" sz="2170">
              <a:sym typeface="+mn-ea"/>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a:bodyPr>
          <a:p>
            <a:r>
              <a:rPr sz="2800">
                <a:sym typeface="+mn-ea"/>
              </a:rPr>
              <a:t>Azure Functions</a:t>
            </a:r>
            <a:r>
              <a:rPr sz="2800"/>
              <a:t>：</a:t>
            </a:r>
            <a:endParaRPr sz="2800"/>
          </a:p>
          <a:p>
            <a:pPr lvl="1">
              <a:buFont typeface="Arial" panose="020B0604020202020204" pitchFamily="34" charset="0"/>
              <a:buChar char="•"/>
            </a:pPr>
            <a:r>
              <a:rPr sz="2205"/>
              <a:t>付费计划</a:t>
            </a:r>
            <a:endParaRPr sz="2205"/>
          </a:p>
          <a:p>
            <a:pPr marL="1028700" lvl="3" indent="-342900">
              <a:buFont typeface="Arial" panose="020B0604020202020204" pitchFamily="34" charset="0"/>
              <a:buChar char="•"/>
            </a:pPr>
            <a:r>
              <a:rPr lang="en-US" altLang="zh-CN" sz="2170">
                <a:sym typeface="+mn-ea"/>
              </a:rPr>
              <a:t>Consumption plan</a:t>
            </a:r>
            <a:r>
              <a:rPr sz="2170">
                <a:sym typeface="+mn-ea"/>
              </a:rPr>
              <a:t>：根据传入事件的数量动态添加和删除Azure Functions主机的实例。该无服务器计划会自动扩展，仅当函数运行时，基于每次执行和消耗的内存为计算资源付费</a:t>
            </a:r>
            <a:endParaRPr sz="2170">
              <a:sym typeface="+mn-ea"/>
            </a:endParaRPr>
          </a:p>
          <a:p>
            <a:pPr marL="1028700" lvl="3" indent="-342900">
              <a:buFont typeface="Arial" panose="020B0604020202020204" pitchFamily="34" charset="0"/>
              <a:buChar char="•"/>
            </a:pPr>
            <a:r>
              <a:rPr lang="en-US" altLang="zh-CN" sz="2170">
                <a:sym typeface="+mn-ea"/>
              </a:rPr>
              <a:t>Premium plan</a:t>
            </a:r>
            <a:r>
              <a:rPr sz="2170">
                <a:sym typeface="+mn-ea"/>
              </a:rPr>
              <a:t>：永久热实例避免任何冷启动，无限执行时间（保证60分钟），基于所需的实例和预热实例中使用的核心秒数和内存，计划必须始终保持至少一个实例。意味着每个执行计划的最低每月成本，与执行次数无关</a:t>
            </a:r>
            <a:endParaRPr sz="2170">
              <a:sym typeface="+mn-ea"/>
            </a:endParaRPr>
          </a:p>
          <a:p>
            <a:pPr marL="1028700" lvl="3" indent="-342900">
              <a:buFont typeface="Arial" panose="020B0604020202020204" pitchFamily="34" charset="0"/>
              <a:buChar char="•"/>
            </a:pPr>
            <a:r>
              <a:rPr lang="en-US" altLang="zh-CN" sz="2170">
                <a:sym typeface="+mn-ea"/>
              </a:rPr>
              <a:t>Dedicated (App Service) plan</a:t>
            </a:r>
            <a:r>
              <a:rPr sz="2170">
                <a:sym typeface="+mn-ea"/>
              </a:rPr>
              <a:t>：与其他应用程序服务应用程序在相同的专用VM上运行，已经在运行其他App Service实例的未充分利用的现有VM</a:t>
            </a:r>
            <a:endParaRPr sz="2170">
              <a:sym typeface="+mn-ea"/>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a:bodyPr>
          <a:p>
            <a:r>
              <a:rPr sz="2800">
                <a:sym typeface="+mn-ea"/>
              </a:rPr>
              <a:t>Azure Functions</a:t>
            </a:r>
            <a:r>
              <a:rPr sz="2800"/>
              <a:t>：</a:t>
            </a:r>
            <a:endParaRPr sz="2800"/>
          </a:p>
          <a:p>
            <a:pPr lvl="1">
              <a:buFont typeface="Arial" panose="020B0604020202020204" pitchFamily="34" charset="0"/>
              <a:buChar char="•"/>
            </a:pPr>
            <a:r>
              <a:rPr sz="2200"/>
              <a:t>拓展</a:t>
            </a:r>
            <a:endParaRPr sz="2200"/>
          </a:p>
          <a:p>
            <a:pPr lvl="2">
              <a:buFont typeface="Arial" panose="020B0604020202020204" pitchFamily="34" charset="0"/>
              <a:buChar char="•"/>
            </a:pPr>
            <a:r>
              <a:rPr sz="2200"/>
              <a:t>Azure Functions 的缩放单位为函数应用。 横向扩展函数应用时，将分配额外的资源来运行 Azure Functions 主机的多个实例。 相反，计算需求下降时，扩展控制器将删除函数主机实例。 当函数应用中没有运行函数时，实例数最终会缩减为零。单函数应用可扩大到最多200个实例</a:t>
            </a:r>
            <a:endParaRPr sz="2200"/>
          </a:p>
          <a:p>
            <a:pPr marL="1028700" lvl="3" indent="-342900">
              <a:buFont typeface="Arial" panose="020B0604020202020204" pitchFamily="34" charset="0"/>
              <a:buChar char="•"/>
            </a:pPr>
            <a:endParaRPr lang="en-US" altLang="zh-CN" sz="2200">
              <a:sym typeface="+mn-ea"/>
            </a:endParaRPr>
          </a:p>
        </p:txBody>
      </p:sp>
      <p:pic>
        <p:nvPicPr>
          <p:cNvPr id="4" name="图片 3"/>
          <p:cNvPicPr>
            <a:picLocks noChangeAspect="1"/>
          </p:cNvPicPr>
          <p:nvPr/>
        </p:nvPicPr>
        <p:blipFill>
          <a:blip r:embed="rId1"/>
          <a:stretch>
            <a:fillRect/>
          </a:stretch>
        </p:blipFill>
        <p:spPr>
          <a:xfrm>
            <a:off x="3776345" y="3889375"/>
            <a:ext cx="4885690" cy="2968625"/>
          </a:xfrm>
          <a:prstGeom prst="rect">
            <a:avLst/>
          </a:prstGeom>
        </p:spPr>
      </p:pic>
    </p:spTree>
    <p:custDataLst>
      <p:tags r:id="rId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a:bodyPr>
          <a:p>
            <a:r>
              <a:rPr sz="2800">
                <a:sym typeface="+mn-ea"/>
              </a:rPr>
              <a:t>Azure Functions</a:t>
            </a:r>
            <a:r>
              <a:rPr sz="2800"/>
              <a:t>：</a:t>
            </a:r>
            <a:endParaRPr sz="2800"/>
          </a:p>
          <a:p>
            <a:pPr lvl="1">
              <a:buFont typeface="Arial" panose="020B0604020202020204" pitchFamily="34" charset="0"/>
              <a:buChar char="•"/>
            </a:pPr>
            <a:r>
              <a:rPr sz="2205"/>
              <a:t>存储</a:t>
            </a:r>
            <a:endParaRPr sz="2205"/>
          </a:p>
          <a:p>
            <a:pPr lvl="2">
              <a:buFont typeface="Arial" panose="020B0604020202020204" pitchFamily="34" charset="0"/>
              <a:buChar char="•"/>
            </a:pPr>
            <a:r>
              <a:rPr sz="2490"/>
              <a:t>Azure Functions 依赖 Azure 存储来执行管理触发器和记录函数执行等操作，需要一个支持Azure Blob, Queue, Files, and Table storage的</a:t>
            </a:r>
            <a:r>
              <a:rPr lang="en-US" altLang="zh-CN" sz="2490"/>
              <a:t>Azure</a:t>
            </a:r>
            <a:r>
              <a:rPr sz="2490"/>
              <a:t>存储账户</a:t>
            </a:r>
            <a:endParaRPr sz="2490"/>
          </a:p>
        </p:txBody>
      </p:sp>
      <p:pic>
        <p:nvPicPr>
          <p:cNvPr id="4" name="图片 3"/>
          <p:cNvPicPr>
            <a:picLocks noChangeAspect="1"/>
          </p:cNvPicPr>
          <p:nvPr/>
        </p:nvPicPr>
        <p:blipFill>
          <a:blip r:embed="rId1"/>
          <a:stretch>
            <a:fillRect/>
          </a:stretch>
        </p:blipFill>
        <p:spPr>
          <a:xfrm>
            <a:off x="3776345" y="3889375"/>
            <a:ext cx="4885690" cy="2968625"/>
          </a:xfrm>
          <a:prstGeom prst="rect">
            <a:avLst/>
          </a:prstGeom>
        </p:spPr>
      </p:pic>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a:bodyPr>
          <a:p>
            <a:r>
              <a:rPr sz="2490">
                <a:sym typeface="+mn-ea"/>
              </a:rPr>
              <a:t>Azure Functions</a:t>
            </a:r>
            <a:r>
              <a:rPr sz="2490"/>
              <a:t>：</a:t>
            </a:r>
            <a:endParaRPr sz="2490"/>
          </a:p>
          <a:p>
            <a:pPr lvl="1">
              <a:buFont typeface="Arial" panose="020B0604020202020204" pitchFamily="34" charset="0"/>
              <a:buChar char="•"/>
            </a:pPr>
            <a:r>
              <a:rPr sz="2490"/>
              <a:t>部署到</a:t>
            </a:r>
            <a:r>
              <a:rPr sz="2490">
                <a:sym typeface="+mn-ea"/>
              </a:rPr>
              <a:t>Kubernetes集群：</a:t>
            </a:r>
            <a:endParaRPr sz="2490"/>
          </a:p>
          <a:p>
            <a:pPr lvl="2">
              <a:buFont typeface="Arial" panose="020B0604020202020204" pitchFamily="34" charset="0"/>
              <a:buChar char="•"/>
            </a:pPr>
            <a:r>
              <a:rPr sz="2490"/>
              <a:t>Azure Functions运行时提供了在所需位置和方式上进行托管的灵活性。 KEDA（基于Kubernetes的事件驱动自动缩放）与Azure Functions运行时和工具无缝配对，以在Kubernetes中提供事件驱动的缩放。</a:t>
            </a:r>
            <a:endParaRPr sz="2490"/>
          </a:p>
        </p:txBody>
      </p:sp>
      <p:pic>
        <p:nvPicPr>
          <p:cNvPr id="6" name="图片 5"/>
          <p:cNvPicPr>
            <a:picLocks noChangeAspect="1"/>
          </p:cNvPicPr>
          <p:nvPr/>
        </p:nvPicPr>
        <p:blipFill>
          <a:blip r:embed="rId1"/>
          <a:stretch>
            <a:fillRect/>
          </a:stretch>
        </p:blipFill>
        <p:spPr>
          <a:xfrm>
            <a:off x="607695" y="3731260"/>
            <a:ext cx="5558155" cy="2683510"/>
          </a:xfrm>
          <a:prstGeom prst="rect">
            <a:avLst/>
          </a:prstGeom>
        </p:spPr>
      </p:pic>
      <p:sp>
        <p:nvSpPr>
          <p:cNvPr id="7" name="文本框 6"/>
          <p:cNvSpPr txBox="1"/>
          <p:nvPr/>
        </p:nvSpPr>
        <p:spPr>
          <a:xfrm>
            <a:off x="6666230" y="3731260"/>
            <a:ext cx="4471670" cy="2861310"/>
          </a:xfrm>
          <a:prstGeom prst="rect">
            <a:avLst/>
          </a:prstGeom>
          <a:noFill/>
        </p:spPr>
        <p:txBody>
          <a:bodyPr wrap="square" rtlCol="0">
            <a:spAutoFit/>
          </a:bodyPr>
          <a:p>
            <a:r>
              <a:rPr lang="zh-CN" altLang="en-US" sz="2000"/>
              <a:t>支持触发：</a:t>
            </a:r>
            <a:endParaRPr lang="zh-CN" altLang="en-US" sz="2000"/>
          </a:p>
          <a:p>
            <a:r>
              <a:rPr lang="zh-CN" altLang="en-US" sz="2000"/>
              <a:t>Azure Storage Queues</a:t>
            </a:r>
            <a:endParaRPr lang="zh-CN" altLang="en-US" sz="2000"/>
          </a:p>
          <a:p>
            <a:r>
              <a:rPr lang="zh-CN" altLang="en-US" sz="2000"/>
              <a:t>Azure Service Bus Queues</a:t>
            </a:r>
            <a:endParaRPr lang="zh-CN" altLang="en-US" sz="2000"/>
          </a:p>
          <a:p>
            <a:r>
              <a:rPr lang="zh-CN" altLang="en-US" sz="2000"/>
              <a:t>Azure Event / IoT Hubs</a:t>
            </a:r>
            <a:endParaRPr lang="zh-CN" altLang="en-US" sz="2000"/>
          </a:p>
          <a:p>
            <a:r>
              <a:rPr lang="zh-CN" altLang="en-US" sz="2000"/>
              <a:t>Apache Kafka</a:t>
            </a:r>
            <a:endParaRPr lang="zh-CN" altLang="en-US" sz="2000"/>
          </a:p>
          <a:p>
            <a:r>
              <a:rPr lang="zh-CN" altLang="en-US" sz="2000"/>
              <a:t>RabbitMQ Queue</a:t>
            </a:r>
            <a:endParaRPr lang="zh-CN" altLang="en-US" sz="2000"/>
          </a:p>
          <a:p>
            <a:endParaRPr lang="zh-CN" altLang="en-US" sz="2000"/>
          </a:p>
          <a:p>
            <a:r>
              <a:rPr lang="zh-CN" altLang="en-US" sz="2000"/>
              <a:t>暂不支持：</a:t>
            </a:r>
            <a:endParaRPr lang="zh-CN" altLang="en-US" sz="2000"/>
          </a:p>
          <a:p>
            <a:r>
              <a:rPr lang="zh-CN" altLang="en-US" sz="2000"/>
              <a:t>HTTP触发</a:t>
            </a:r>
            <a:endParaRPr lang="zh-CN" altLang="en-US" sz="2000"/>
          </a:p>
        </p:txBody>
      </p:sp>
    </p:spTree>
    <p:custDataLst>
      <p:tags r:id="rId2"/>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Azure Functions</a:t>
            </a:r>
            <a:r>
              <a:rPr sz="2800"/>
              <a:t>：</a:t>
            </a:r>
            <a:endParaRPr sz="2800"/>
          </a:p>
          <a:p>
            <a:pPr lvl="1"/>
            <a:r>
              <a:rPr sz="2485"/>
              <a:t>持久函数是Azure </a:t>
            </a:r>
            <a:r>
              <a:rPr lang="en-US" altLang="zh-CN" sz="2485"/>
              <a:t>functions</a:t>
            </a:r>
            <a:r>
              <a:rPr sz="2485"/>
              <a:t>的扩展，它允许在</a:t>
            </a:r>
            <a:r>
              <a:rPr lang="en-US" altLang="zh-CN" sz="2485"/>
              <a:t>Serverless computing</a:t>
            </a:r>
            <a:r>
              <a:rPr sz="2485"/>
              <a:t>环境中编写有状态函数。该扩展允许通过编写编制器函数来定义有状态工作流，通过使用Azure函数编程模型编写实体函数来定义有状态实体。在后台，扩展管理状态、检查点和重新启动，允许开发者</a:t>
            </a:r>
            <a:r>
              <a:rPr sz="2485"/>
              <a:t>专注于业务逻辑。</a:t>
            </a:r>
            <a:endParaRPr sz="2485"/>
          </a:p>
          <a:p>
            <a:pPr lvl="1"/>
            <a:r>
              <a:rPr sz="2485"/>
              <a:t>在幕后，持久函数扩展构建在持久任务框架的基础上，持久任务框架是GitHub上的一个开源库，用于在代码中构建工作流。</a:t>
            </a:r>
            <a:endParaRPr sz="2485"/>
          </a:p>
        </p:txBody>
      </p:sp>
      <p:pic>
        <p:nvPicPr>
          <p:cNvPr id="4" name="图片 3"/>
          <p:cNvPicPr>
            <a:picLocks noChangeAspect="1"/>
          </p:cNvPicPr>
          <p:nvPr/>
        </p:nvPicPr>
        <p:blipFill>
          <a:blip r:embed="rId1"/>
          <a:stretch>
            <a:fillRect/>
          </a:stretch>
        </p:blipFill>
        <p:spPr>
          <a:xfrm>
            <a:off x="243205" y="4984115"/>
            <a:ext cx="5789295" cy="1050925"/>
          </a:xfrm>
          <a:prstGeom prst="rect">
            <a:avLst/>
          </a:prstGeom>
        </p:spPr>
      </p:pic>
      <p:pic>
        <p:nvPicPr>
          <p:cNvPr id="5" name="图片 4"/>
          <p:cNvPicPr>
            <a:picLocks noChangeAspect="1"/>
          </p:cNvPicPr>
          <p:nvPr/>
        </p:nvPicPr>
        <p:blipFill>
          <a:blip r:embed="rId2"/>
          <a:stretch>
            <a:fillRect/>
          </a:stretch>
        </p:blipFill>
        <p:spPr>
          <a:xfrm>
            <a:off x="7589520" y="4281170"/>
            <a:ext cx="3234055" cy="2456815"/>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Azure App Service</a:t>
            </a:r>
            <a:r>
              <a:rPr sz="2800"/>
              <a:t>：</a:t>
            </a:r>
            <a:endParaRPr sz="2800"/>
          </a:p>
          <a:p>
            <a:pPr lvl="1"/>
            <a:r>
              <a:rPr sz="2485">
                <a:sym typeface="+mn-ea"/>
              </a:rPr>
              <a:t>在一个高生产率、完全管理的环境中</a:t>
            </a:r>
            <a:r>
              <a:rPr sz="2485"/>
              <a:t>，选择合适的</a:t>
            </a:r>
            <a:r>
              <a:rPr sz="2485"/>
              <a:t>平台运行和扩展web、移动和API应用程序</a:t>
            </a:r>
            <a:endParaRPr sz="2485"/>
          </a:p>
        </p:txBody>
      </p:sp>
      <p:pic>
        <p:nvPicPr>
          <p:cNvPr id="4" name="图片 3"/>
          <p:cNvPicPr>
            <a:picLocks noChangeAspect="1"/>
          </p:cNvPicPr>
          <p:nvPr/>
        </p:nvPicPr>
        <p:blipFill>
          <a:blip r:embed="rId1"/>
          <a:stretch>
            <a:fillRect/>
          </a:stretch>
        </p:blipFill>
        <p:spPr>
          <a:xfrm>
            <a:off x="3028950" y="2606040"/>
            <a:ext cx="6587490" cy="425196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汪钇丞工作说明</a:t>
            </a:r>
            <a:r>
              <a:rPr sz="2800"/>
              <a:t>：</a:t>
            </a:r>
            <a:endParaRPr sz="2800"/>
          </a:p>
          <a:p>
            <a:pPr lvl="1"/>
            <a:r>
              <a:rPr sz="2485">
                <a:sym typeface="+mn-ea"/>
              </a:rPr>
              <a:t>调研</a:t>
            </a:r>
            <a:r>
              <a:rPr lang="en-US" altLang="zh-CN" sz="2485">
                <a:sym typeface="+mn-ea"/>
              </a:rPr>
              <a:t>Microsoft</a:t>
            </a:r>
            <a:r>
              <a:rPr sz="2485">
                <a:sym typeface="+mn-ea"/>
              </a:rPr>
              <a:t>的</a:t>
            </a:r>
            <a:r>
              <a:rPr lang="en-US" altLang="zh-CN" sz="2485">
                <a:sym typeface="+mn-ea"/>
              </a:rPr>
              <a:t>Serverless Computing</a:t>
            </a:r>
            <a:r>
              <a:rPr sz="2485">
                <a:sym typeface="+mn-ea"/>
              </a:rPr>
              <a:t>部分，包括</a:t>
            </a:r>
            <a:r>
              <a:rPr sz="2485">
                <a:sym typeface="+mn-ea"/>
              </a:rPr>
              <a:t>Azure Kubernetes Service，</a:t>
            </a:r>
            <a:r>
              <a:rPr lang="en-US" altLang="zh-CN" sz="2485">
                <a:sym typeface="+mn-ea"/>
              </a:rPr>
              <a:t>Azure Functions</a:t>
            </a:r>
            <a:r>
              <a:rPr sz="2485">
                <a:sym typeface="+mn-ea"/>
              </a:rPr>
              <a:t>，Azure App Service。通过论文，文档等资料，调研包括</a:t>
            </a:r>
            <a:r>
              <a:rPr lang="en-US" altLang="zh-CN" sz="2485">
                <a:sym typeface="+mn-ea"/>
              </a:rPr>
              <a:t>Microsoft Serverless Computing</a:t>
            </a:r>
            <a:r>
              <a:rPr sz="2485">
                <a:sym typeface="+mn-ea"/>
              </a:rPr>
              <a:t>的</a:t>
            </a:r>
            <a:r>
              <a:rPr sz="2485">
                <a:sym typeface="+mn-ea"/>
              </a:rPr>
              <a:t>结构，特点，性能等。</a:t>
            </a:r>
            <a:endParaRPr sz="2485">
              <a:sym typeface="+mn-ea"/>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Kubernetes集群</a:t>
            </a:r>
            <a:r>
              <a:rPr sz="2800">
                <a:sym typeface="+mn-ea"/>
              </a:rPr>
              <a:t>结构</a:t>
            </a:r>
            <a:r>
              <a:rPr sz="2800"/>
              <a:t>：</a:t>
            </a:r>
            <a:endParaRPr sz="2800"/>
          </a:p>
          <a:p>
            <a:pPr lvl="1"/>
            <a:r>
              <a:rPr lang="en-US" altLang="zh-CN" sz="2485"/>
              <a:t>Master</a:t>
            </a:r>
            <a:r>
              <a:rPr sz="2485"/>
              <a:t>节点（</a:t>
            </a:r>
            <a:r>
              <a:rPr lang="en-US" altLang="zh-CN" sz="2485"/>
              <a:t>Control Plane</a:t>
            </a:r>
            <a:r>
              <a:rPr sz="2485"/>
              <a:t>）</a:t>
            </a:r>
            <a:r>
              <a:rPr lang="en-US" altLang="zh-CN" sz="2485"/>
              <a:t>.</a:t>
            </a:r>
            <a:endParaRPr lang="en-US" altLang="zh-CN" sz="2485"/>
          </a:p>
          <a:p>
            <a:pPr marL="457200" lvl="1" indent="0">
              <a:buNone/>
            </a:pPr>
            <a:r>
              <a:rPr lang="en-US" altLang="zh-CN" sz="2485"/>
              <a:t>	Kubernetes主机是组成集群控制平面的系统服务的集合</a:t>
            </a:r>
            <a:r>
              <a:rPr sz="2485"/>
              <a:t>，</a:t>
            </a:r>
            <a:endParaRPr sz="2485"/>
          </a:p>
          <a:p>
            <a:pPr marL="457200" lvl="1" indent="0">
              <a:buNone/>
            </a:pPr>
            <a:r>
              <a:rPr lang="en-US" altLang="zh-CN" sz="2485"/>
              <a:t>	</a:t>
            </a:r>
            <a:r>
              <a:rPr sz="2485"/>
              <a:t>由许多小型专门的控制循环和服务组成</a:t>
            </a:r>
            <a:r>
              <a:rPr lang="en-US" altLang="zh-CN" sz="2485"/>
              <a:t>。</a:t>
            </a:r>
            <a:endParaRPr lang="en-US" altLang="zh-CN" sz="2485"/>
          </a:p>
        </p:txBody>
      </p:sp>
      <p:pic>
        <p:nvPicPr>
          <p:cNvPr id="6" name="图片 5"/>
          <p:cNvPicPr>
            <a:picLocks noChangeAspect="1"/>
          </p:cNvPicPr>
          <p:nvPr/>
        </p:nvPicPr>
        <p:blipFill>
          <a:blip r:embed="rId1"/>
          <a:stretch>
            <a:fillRect/>
          </a:stretch>
        </p:blipFill>
        <p:spPr>
          <a:xfrm>
            <a:off x="3639820" y="3418840"/>
            <a:ext cx="4904105" cy="312991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Kubernetes集群</a:t>
            </a:r>
            <a:r>
              <a:rPr sz="2800">
                <a:sym typeface="+mn-ea"/>
              </a:rPr>
              <a:t>结构</a:t>
            </a:r>
            <a:r>
              <a:rPr sz="2800"/>
              <a:t>：</a:t>
            </a:r>
            <a:endParaRPr sz="2800"/>
          </a:p>
          <a:p>
            <a:pPr lvl="1"/>
            <a:r>
              <a:rPr sz="2485"/>
              <a:t>The API server</a:t>
            </a:r>
            <a:endParaRPr lang="en-US" altLang="zh-CN" sz="2485"/>
          </a:p>
          <a:p>
            <a:pPr marL="457200" lvl="1" indent="0">
              <a:buNone/>
            </a:pPr>
            <a:r>
              <a:rPr lang="en-US" altLang="zh-CN" sz="2485"/>
              <a:t>	</a:t>
            </a:r>
            <a:r>
              <a:rPr sz="2485"/>
              <a:t>API </a:t>
            </a:r>
            <a:r>
              <a:rPr sz="2485">
                <a:sym typeface="+mn-ea"/>
              </a:rPr>
              <a:t>server</a:t>
            </a:r>
            <a:r>
              <a:rPr sz="2485"/>
              <a:t>是底层Kubernetes API的公开方式。为管理工具(如</a:t>
            </a:r>
            <a:r>
              <a:rPr lang="en-US" altLang="zh-CN" sz="2485"/>
              <a:t>	</a:t>
            </a:r>
            <a:r>
              <a:rPr sz="2485"/>
              <a:t>kubectl或Kubernetes </a:t>
            </a:r>
            <a:r>
              <a:rPr lang="en-US" altLang="zh-CN" sz="2485"/>
              <a:t>dashboard</a:t>
            </a:r>
            <a:r>
              <a:rPr sz="2485"/>
              <a:t>)提供交互。</a:t>
            </a:r>
            <a:endParaRPr sz="2485"/>
          </a:p>
        </p:txBody>
      </p:sp>
      <p:pic>
        <p:nvPicPr>
          <p:cNvPr id="4" name="图片 3"/>
          <p:cNvPicPr>
            <a:picLocks noChangeAspect="1"/>
          </p:cNvPicPr>
          <p:nvPr/>
        </p:nvPicPr>
        <p:blipFill>
          <a:blip r:embed="rId1"/>
          <a:stretch>
            <a:fillRect/>
          </a:stretch>
        </p:blipFill>
        <p:spPr>
          <a:xfrm>
            <a:off x="3639820" y="3418840"/>
            <a:ext cx="4904105" cy="312991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Kubernetes集群</a:t>
            </a:r>
            <a:r>
              <a:rPr sz="2800">
                <a:sym typeface="+mn-ea"/>
              </a:rPr>
              <a:t>结构</a:t>
            </a:r>
            <a:r>
              <a:rPr sz="2800"/>
              <a:t>：</a:t>
            </a:r>
            <a:endParaRPr sz="2800"/>
          </a:p>
          <a:p>
            <a:pPr lvl="1"/>
            <a:r>
              <a:rPr lang="en-US" altLang="zh-CN" sz="2485"/>
              <a:t>Cluster store</a:t>
            </a:r>
            <a:endParaRPr lang="en-US" altLang="zh-CN" sz="2485"/>
          </a:p>
          <a:p>
            <a:pPr marL="457200" lvl="1" indent="0">
              <a:buNone/>
            </a:pPr>
            <a:r>
              <a:rPr lang="en-US" altLang="zh-CN" sz="2485"/>
              <a:t>	</a:t>
            </a:r>
            <a:r>
              <a:rPr sz="2485"/>
              <a:t>为了维护Kubernetes集群的状态和配置，高度可用的etcd是</a:t>
            </a:r>
            <a:r>
              <a:rPr lang="en-US" altLang="zh-CN" sz="2485"/>
              <a:t>	</a:t>
            </a:r>
            <a:r>
              <a:rPr sz="2485"/>
              <a:t>Kubernetes中的一个</a:t>
            </a:r>
            <a:r>
              <a:rPr lang="en-US" altLang="zh-CN" sz="2485"/>
              <a:t>KV</a:t>
            </a:r>
            <a:r>
              <a:rPr sz="2485"/>
              <a:t>结构</a:t>
            </a:r>
            <a:r>
              <a:rPr sz="2485"/>
              <a:t>存储</a:t>
            </a:r>
            <a:endParaRPr sz="2485"/>
          </a:p>
        </p:txBody>
      </p:sp>
      <p:pic>
        <p:nvPicPr>
          <p:cNvPr id="4" name="图片 3"/>
          <p:cNvPicPr>
            <a:picLocks noChangeAspect="1"/>
          </p:cNvPicPr>
          <p:nvPr/>
        </p:nvPicPr>
        <p:blipFill>
          <a:blip r:embed="rId1"/>
          <a:stretch>
            <a:fillRect/>
          </a:stretch>
        </p:blipFill>
        <p:spPr>
          <a:xfrm>
            <a:off x="3639820" y="3418840"/>
            <a:ext cx="4904105" cy="312991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Kubernetes集群</a:t>
            </a:r>
            <a:r>
              <a:rPr sz="2800">
                <a:sym typeface="+mn-ea"/>
              </a:rPr>
              <a:t>结构</a:t>
            </a:r>
            <a:r>
              <a:rPr sz="2800"/>
              <a:t>：</a:t>
            </a:r>
            <a:endParaRPr sz="2800"/>
          </a:p>
          <a:p>
            <a:pPr lvl="1"/>
            <a:r>
              <a:rPr lang="en-US" altLang="zh-CN" sz="2485"/>
              <a:t>S</a:t>
            </a:r>
            <a:r>
              <a:rPr lang="en-US" altLang="zh-CN" sz="2485"/>
              <a:t>cheduler</a:t>
            </a:r>
            <a:endParaRPr lang="en-US" altLang="zh-CN" sz="2485"/>
          </a:p>
          <a:p>
            <a:pPr marL="457200" lvl="1" indent="0">
              <a:buNone/>
            </a:pPr>
            <a:r>
              <a:rPr lang="en-US" altLang="zh-CN" sz="2485"/>
              <a:t>	</a:t>
            </a:r>
            <a:r>
              <a:rPr sz="2485"/>
              <a:t>在创建或扩展应用程序时，调度器将确定哪些节点可以运行工作负</a:t>
            </a:r>
            <a:r>
              <a:rPr lang="en-US" altLang="zh-CN" sz="2485"/>
              <a:t>	</a:t>
            </a:r>
            <a:r>
              <a:rPr sz="2485"/>
              <a:t>载并启动它们</a:t>
            </a:r>
            <a:endParaRPr sz="2485"/>
          </a:p>
        </p:txBody>
      </p:sp>
      <p:pic>
        <p:nvPicPr>
          <p:cNvPr id="4" name="图片 3"/>
          <p:cNvPicPr>
            <a:picLocks noChangeAspect="1"/>
          </p:cNvPicPr>
          <p:nvPr/>
        </p:nvPicPr>
        <p:blipFill>
          <a:blip r:embed="rId1"/>
          <a:stretch>
            <a:fillRect/>
          </a:stretch>
        </p:blipFill>
        <p:spPr>
          <a:xfrm>
            <a:off x="3639820" y="3418840"/>
            <a:ext cx="4904105" cy="31299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Kubernetes集群</a:t>
            </a:r>
            <a:r>
              <a:rPr sz="2800">
                <a:sym typeface="+mn-ea"/>
              </a:rPr>
              <a:t>结构</a:t>
            </a:r>
            <a:r>
              <a:rPr sz="2800"/>
              <a:t>：</a:t>
            </a:r>
            <a:endParaRPr sz="2800"/>
          </a:p>
          <a:p>
            <a:pPr lvl="1"/>
            <a:r>
              <a:rPr lang="en-US" altLang="zh-CN" sz="2485"/>
              <a:t>controller-manager</a:t>
            </a:r>
            <a:endParaRPr lang="en-US" altLang="zh-CN" sz="2485"/>
          </a:p>
          <a:p>
            <a:pPr marL="457200" lvl="1" indent="0">
              <a:buNone/>
            </a:pPr>
            <a:r>
              <a:rPr lang="en-US" altLang="zh-CN" sz="2485"/>
              <a:t>	</a:t>
            </a:r>
            <a:r>
              <a:rPr sz="2485"/>
              <a:t>控制器管理器监督许多较小的控制器，这些控制器执行诸如复制</a:t>
            </a:r>
            <a:r>
              <a:rPr lang="en-US" altLang="zh-CN" sz="2485"/>
              <a:t>	Pods</a:t>
            </a:r>
            <a:r>
              <a:rPr sz="2485"/>
              <a:t>和处理节点操作等操作。每个周期内，controller manager </a:t>
            </a:r>
            <a:r>
              <a:rPr lang="en-US" altLang="zh-CN" sz="2485"/>
              <a:t>	</a:t>
            </a:r>
            <a:r>
              <a:rPr sz="2485"/>
              <a:t>根据每个 HorizontalPodAutoscaler 定义中指定的指标查询资源利</a:t>
            </a:r>
            <a:r>
              <a:rPr lang="en-US" altLang="zh-CN" sz="2485"/>
              <a:t>	</a:t>
            </a:r>
            <a:r>
              <a:rPr sz="2485"/>
              <a:t>用率。根据平均的资源使用率或原始值计算出缩放的比例，进而计</a:t>
            </a:r>
            <a:r>
              <a:rPr lang="en-US" altLang="zh-CN" sz="2485"/>
              <a:t>	</a:t>
            </a:r>
            <a:r>
              <a:rPr sz="2485"/>
              <a:t>算出目标副本数</a:t>
            </a:r>
            <a:endParaRPr sz="2485"/>
          </a:p>
        </p:txBody>
      </p:sp>
      <p:pic>
        <p:nvPicPr>
          <p:cNvPr id="5" name="图片 4"/>
          <p:cNvPicPr>
            <a:picLocks noChangeAspect="1"/>
          </p:cNvPicPr>
          <p:nvPr/>
        </p:nvPicPr>
        <p:blipFill>
          <a:blip r:embed="rId1"/>
          <a:stretch>
            <a:fillRect/>
          </a:stretch>
        </p:blipFill>
        <p:spPr>
          <a:xfrm>
            <a:off x="4554220" y="3840480"/>
            <a:ext cx="3256915" cy="297688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Kubernetes集群</a:t>
            </a:r>
            <a:r>
              <a:rPr sz="2800">
                <a:sym typeface="+mn-ea"/>
              </a:rPr>
              <a:t>结构</a:t>
            </a:r>
            <a:r>
              <a:rPr sz="2800"/>
              <a:t>：</a:t>
            </a:r>
            <a:endParaRPr sz="2800"/>
          </a:p>
          <a:p>
            <a:pPr lvl="1"/>
            <a:r>
              <a:rPr lang="en-US" altLang="zh-CN" sz="2485"/>
              <a:t>Nodes</a:t>
            </a:r>
            <a:r>
              <a:rPr sz="2485"/>
              <a:t>节点</a:t>
            </a:r>
            <a:r>
              <a:rPr lang="en-US" altLang="zh-CN" sz="2485"/>
              <a:t>.</a:t>
            </a:r>
            <a:endParaRPr lang="en-US" altLang="zh-CN" sz="2485"/>
          </a:p>
          <a:p>
            <a:pPr marL="457200" lvl="1" indent="0">
              <a:buNone/>
            </a:pPr>
            <a:r>
              <a:rPr lang="en-US" altLang="zh-CN" sz="2485"/>
              <a:t>	Kubernetes</a:t>
            </a:r>
            <a:r>
              <a:rPr sz="2485"/>
              <a:t>集群的工作节点，负责查看API服务器以获得新的工作     </a:t>
            </a:r>
            <a:r>
              <a:rPr lang="en-US" altLang="zh-CN" sz="2485"/>
              <a:t>	</a:t>
            </a:r>
            <a:r>
              <a:rPr sz="2485"/>
              <a:t>分配，</a:t>
            </a:r>
            <a:r>
              <a:rPr lang="en-US" altLang="zh-CN" sz="2485"/>
              <a:t>执行新的工作分配</a:t>
            </a:r>
            <a:r>
              <a:rPr sz="2485"/>
              <a:t>，</a:t>
            </a:r>
            <a:r>
              <a:rPr lang="en-US" altLang="zh-CN" sz="2485"/>
              <a:t>向控制平面报告</a:t>
            </a:r>
            <a:endParaRPr lang="en-US" altLang="zh-CN" sz="2485"/>
          </a:p>
        </p:txBody>
      </p:sp>
      <p:pic>
        <p:nvPicPr>
          <p:cNvPr id="4" name="图片 3"/>
          <p:cNvPicPr>
            <a:picLocks noChangeAspect="1"/>
          </p:cNvPicPr>
          <p:nvPr/>
        </p:nvPicPr>
        <p:blipFill>
          <a:blip r:embed="rId1"/>
          <a:stretch>
            <a:fillRect/>
          </a:stretch>
        </p:blipFill>
        <p:spPr>
          <a:xfrm>
            <a:off x="3681730" y="3728720"/>
            <a:ext cx="4584700" cy="298005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a:t>
            </a:r>
            <a:r>
              <a:rPr>
                <a:sym typeface="+mn-ea"/>
              </a:rPr>
              <a:t>Azure Kubernetes Service</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Kubernetes集群</a:t>
            </a:r>
            <a:r>
              <a:rPr sz="2800">
                <a:sym typeface="+mn-ea"/>
              </a:rPr>
              <a:t>结构</a:t>
            </a:r>
            <a:r>
              <a:rPr sz="2800"/>
              <a:t>：</a:t>
            </a:r>
            <a:endParaRPr sz="2800"/>
          </a:p>
          <a:p>
            <a:pPr lvl="1"/>
            <a:r>
              <a:rPr lang="en-US" altLang="zh-CN" sz="2485"/>
              <a:t>Kubelet</a:t>
            </a:r>
            <a:endParaRPr lang="en-US" altLang="zh-CN" sz="2485"/>
          </a:p>
          <a:p>
            <a:pPr marL="457200" lvl="1" indent="0">
              <a:buNone/>
            </a:pPr>
            <a:r>
              <a:rPr lang="en-US" altLang="zh-CN" sz="2485"/>
              <a:t>	</a:t>
            </a:r>
            <a:r>
              <a:rPr sz="2485"/>
              <a:t>基本上就是</a:t>
            </a:r>
            <a:r>
              <a:rPr lang="en-US" altLang="zh-CN" sz="2485"/>
              <a:t>Node</a:t>
            </a:r>
            <a:r>
              <a:rPr sz="2485"/>
              <a:t>的同等概念，每个</a:t>
            </a:r>
            <a:r>
              <a:rPr lang="en-US" altLang="zh-CN" sz="2485"/>
              <a:t>Node</a:t>
            </a:r>
            <a:r>
              <a:rPr sz="2485"/>
              <a:t>上都会跑一个，kubelet负</a:t>
            </a:r>
            <a:r>
              <a:rPr lang="en-US" altLang="zh-CN" sz="2485"/>
              <a:t>	</a:t>
            </a:r>
            <a:r>
              <a:rPr sz="2485"/>
              <a:t>责节点注册过程。将节点的CPU、内存等集中到更大的集群池中，</a:t>
            </a:r>
            <a:r>
              <a:rPr lang="en-US" altLang="zh-CN" sz="2485"/>
              <a:t>	</a:t>
            </a:r>
            <a:r>
              <a:rPr sz="2485"/>
              <a:t>监视API服务器以获得新的工作分配</a:t>
            </a:r>
            <a:endParaRPr lang="en-US" altLang="zh-CN" sz="2485"/>
          </a:p>
        </p:txBody>
      </p:sp>
      <p:pic>
        <p:nvPicPr>
          <p:cNvPr id="4" name="图片 3"/>
          <p:cNvPicPr>
            <a:picLocks noChangeAspect="1"/>
          </p:cNvPicPr>
          <p:nvPr/>
        </p:nvPicPr>
        <p:blipFill>
          <a:blip r:embed="rId1"/>
          <a:stretch>
            <a:fillRect/>
          </a:stretch>
        </p:blipFill>
        <p:spPr>
          <a:xfrm>
            <a:off x="3681730" y="3747135"/>
            <a:ext cx="4584700" cy="298005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5485</Words>
  <Application>WPS 演示</Application>
  <PresentationFormat>宽屏</PresentationFormat>
  <Paragraphs>226</Paragraphs>
  <Slides>29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微软雅黑</vt:lpstr>
      <vt:lpstr>Wingdings</vt:lpstr>
      <vt:lpstr>Arial Unicode MS</vt:lpstr>
      <vt:lpstr>Calibri</vt:lpstr>
      <vt:lpstr>Office 主题​​</vt:lpstr>
      <vt:lpstr>Microsoft Serverless </vt:lpstr>
      <vt:lpstr> Azure Kubernetes Service</vt:lpstr>
      <vt:lpstr> Serverless Computing</vt:lpstr>
      <vt:lpstr> Azure Kubernetes Service</vt:lpstr>
      <vt:lpstr> Azure Kubernetes Service</vt:lpstr>
      <vt:lpstr> Azure Kubernetes Service</vt:lpstr>
      <vt:lpstr> Azure Kubernetes Service</vt:lpstr>
      <vt:lpstr> Azure Kubernetes Service</vt:lpstr>
      <vt:lpstr> Azure Kubernetes Service</vt:lpstr>
      <vt:lpstr> Azure Kubernetes Service</vt:lpstr>
      <vt:lpstr> Azure Kubernetes Service</vt:lpstr>
      <vt:lpstr> Azure Kubernetes Service</vt:lpstr>
      <vt:lpstr> Azure Kubernetes Service</vt:lpstr>
      <vt:lpstr> Azure Kubernetes Service</vt:lpstr>
      <vt:lpstr> Serverless Computing</vt:lpstr>
      <vt:lpstr> Serverless Computing</vt:lpstr>
      <vt:lpstr> Serverless Computing</vt:lpstr>
      <vt:lpstr> Serverless Computing</vt:lpstr>
      <vt:lpstr> Serverless Computing</vt:lpstr>
      <vt:lpstr> Serverless Computing</vt:lpstr>
      <vt:lpstr> Serverless Computing</vt:lpstr>
      <vt:lpstr> Serverless Computing</vt:lpstr>
      <vt:lpstr> Serverless Computing</vt:lpstr>
      <vt:lpstr> Serverless Computing</vt:lpstr>
      <vt:lpstr> Serverless Computing</vt:lpstr>
      <vt:lpstr> Serverless Computing</vt:lpstr>
      <vt:lpstr> Serverless Computing</vt:lpstr>
      <vt:lpstr> Serverless Computing</vt:lpstr>
      <vt:lpstr> Serverless Computing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Yicheng Wang</cp:lastModifiedBy>
  <cp:revision>255</cp:revision>
  <dcterms:created xsi:type="dcterms:W3CDTF">2019-06-19T02:08:00Z</dcterms:created>
  <dcterms:modified xsi:type="dcterms:W3CDTF">2020-05-05T11:07:47Z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2052-11.1.0.9672</vt:lpwstr>
  </property>
</Properties>
</file>