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411" r:id="rId4"/>
    <p:sldId id="413" r:id="rId5"/>
    <p:sldId id="414" r:id="rId6"/>
    <p:sldId id="415" r:id="rId7"/>
    <p:sldId id="416" r:id="rId8"/>
    <p:sldId id="418" r:id="rId9"/>
    <p:sldId id="419" r:id="rId10"/>
    <p:sldId id="420" r:id="rId11"/>
    <p:sldId id="424" r:id="rId12"/>
    <p:sldId id="417" r:id="rId13"/>
    <p:sldId id="423" r:id="rId14"/>
    <p:sldId id="42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5.png"/><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2476500"/>
          </a:xfrm>
        </p:spPr>
        <p:txBody>
          <a:bodyPr>
            <a:normAutofit/>
          </a:bodyPr>
          <a:p>
            <a:r>
              <a:rPr lang="en-US" altLang="zh-CN"/>
              <a:t>Microsoft Serverless</a:t>
            </a:r>
            <a:br>
              <a:rPr lang="en-US" altLang="zh-CN"/>
            </a:br>
            <a:endParaRPr lang="en-US" altLang="zh-CN"/>
          </a:p>
        </p:txBody>
      </p:sp>
      <p:pic>
        <p:nvPicPr>
          <p:cNvPr id="6" name="图片 5"/>
          <p:cNvPicPr>
            <a:picLocks noChangeAspect="1"/>
          </p:cNvPicPr>
          <p:nvPr/>
        </p:nvPicPr>
        <p:blipFill>
          <a:blip r:embed="rId2"/>
          <a:stretch>
            <a:fillRect/>
          </a:stretch>
        </p:blipFill>
        <p:spPr>
          <a:xfrm>
            <a:off x="2595880" y="3143250"/>
            <a:ext cx="6355715" cy="205041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 Serverless D</a:t>
            </a:r>
            <a:r>
              <a:rPr lang="en-US" altLang="zh-CN"/>
              <a:t>atabase</a:t>
            </a:r>
            <a:endParaRPr lang="en-US" altLang="zh-CN"/>
          </a:p>
        </p:txBody>
      </p:sp>
      <p:sp>
        <p:nvSpPr>
          <p:cNvPr id="3" name="内容占位符 2"/>
          <p:cNvSpPr>
            <a:spLocks noGrp="1"/>
          </p:cNvSpPr>
          <p:nvPr>
            <p:ph idx="1"/>
          </p:nvPr>
        </p:nvSpPr>
        <p:spPr/>
        <p:txBody>
          <a:bodyPr/>
          <a:p>
            <a:r>
              <a:rPr sz="2800">
                <a:sym typeface="+mn-ea"/>
              </a:rPr>
              <a:t>Azure Data Lake Analytics</a:t>
            </a:r>
            <a:r>
              <a:rPr sz="2800"/>
              <a:t>：</a:t>
            </a:r>
            <a:endParaRPr sz="2800"/>
          </a:p>
          <a:p>
            <a:pPr marL="0" lvl="1"/>
            <a:r>
              <a:rPr sz="2800">
                <a:sym typeface="+mn-ea"/>
              </a:rPr>
              <a:t>Azure Data Lake Analytics is an on-demand analytics job service that simplifies big data. Instead of deploying, configuring, and tuning hardware, you write queries to transform your data and extract valuable insights. The analytics service can handle jobs of any scale instantly by setting the dial for how much power you need. You only pay for your job when it is running, making it cost-effective.</a:t>
            </a:r>
            <a:endParaRPr sz="2800">
              <a:sym typeface="+mn-ea"/>
            </a:endParaRPr>
          </a:p>
          <a:p>
            <a:endParaRPr sz="2800"/>
          </a:p>
          <a:p>
            <a:pPr lvl="1"/>
            <a:endParaRPr sz="2485"/>
          </a:p>
          <a:p>
            <a:endParaRPr sz="280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 Serverless D</a:t>
            </a:r>
            <a:r>
              <a:rPr lang="en-US" altLang="zh-CN"/>
              <a:t>atabase</a:t>
            </a:r>
            <a:endParaRPr lang="en-US" altLang="zh-CN"/>
          </a:p>
        </p:txBody>
      </p:sp>
      <p:sp>
        <p:nvSpPr>
          <p:cNvPr id="3" name="内容占位符 2"/>
          <p:cNvSpPr>
            <a:spLocks noGrp="1"/>
          </p:cNvSpPr>
          <p:nvPr>
            <p:ph idx="1"/>
          </p:nvPr>
        </p:nvSpPr>
        <p:spPr/>
        <p:txBody>
          <a:bodyPr>
            <a:normAutofit lnSpcReduction="10000"/>
          </a:bodyPr>
          <a:p>
            <a:r>
              <a:rPr sz="2800">
                <a:sym typeface="+mn-ea"/>
              </a:rPr>
              <a:t>Azure Data Lake Analytics</a:t>
            </a:r>
            <a:r>
              <a:rPr sz="2800"/>
              <a:t>：</a:t>
            </a:r>
            <a:endParaRPr sz="2800"/>
          </a:p>
          <a:p>
            <a:pPr marL="0" lvl="1"/>
            <a:r>
              <a:rPr sz="2800">
                <a:sym typeface="+mn-ea"/>
              </a:rPr>
              <a:t>Data Lake analytics is a distributed analytics service built on Apache YARN that compliments the Data Lake store. The analytics service can handle jobs of any scale instantly with on-demand processing power and a pay-as-you-go model that’s very cost effective for short term or on-demand jobs. It includes a scalable distributed runtime called U-SQL, a language that unifies the benefits of SQL with the expressive power of user code.</a:t>
            </a:r>
            <a:endParaRPr sz="2800">
              <a:sym typeface="+mn-ea"/>
            </a:endParaRPr>
          </a:p>
          <a:p>
            <a:pPr lvl="1"/>
            <a:endParaRPr sz="2485"/>
          </a:p>
          <a:p>
            <a:endParaRPr sz="2800"/>
          </a:p>
        </p:txBody>
      </p:sp>
      <p:pic>
        <p:nvPicPr>
          <p:cNvPr id="4" name="图片 3"/>
          <p:cNvPicPr>
            <a:picLocks noChangeAspect="1"/>
          </p:cNvPicPr>
          <p:nvPr/>
        </p:nvPicPr>
        <p:blipFill>
          <a:blip r:embed="rId1"/>
          <a:stretch>
            <a:fillRect/>
          </a:stretch>
        </p:blipFill>
        <p:spPr>
          <a:xfrm>
            <a:off x="2752090" y="1384300"/>
            <a:ext cx="6681470" cy="53467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 Serverless D</a:t>
            </a:r>
            <a:r>
              <a:rPr lang="en-US" altLang="zh-CN"/>
              <a:t>atabase</a:t>
            </a:r>
            <a:endParaRPr lang="en-US" altLang="zh-CN"/>
          </a:p>
        </p:txBody>
      </p:sp>
      <p:sp>
        <p:nvSpPr>
          <p:cNvPr id="3" name="内容占位符 2"/>
          <p:cNvSpPr>
            <a:spLocks noGrp="1"/>
          </p:cNvSpPr>
          <p:nvPr>
            <p:ph idx="1"/>
          </p:nvPr>
        </p:nvSpPr>
        <p:spPr/>
        <p:txBody>
          <a:bodyPr>
            <a:normAutofit fontScale="80000"/>
          </a:bodyPr>
          <a:p>
            <a:r>
              <a:rPr sz="2800">
                <a:sym typeface="+mn-ea"/>
              </a:rPr>
              <a:t>Azure Data Lake store</a:t>
            </a:r>
            <a:r>
              <a:rPr sz="2800"/>
              <a:t>：</a:t>
            </a:r>
            <a:endParaRPr sz="2800"/>
          </a:p>
          <a:p>
            <a:pPr marL="457200" lvl="2"/>
            <a:r>
              <a:rPr sz="2800">
                <a:sym typeface="+mn-ea"/>
              </a:rPr>
              <a:t>According to Microsoft, Azure Data Lake store is a hyper-scale repository for big data analytics workloads and a Hadoop Distributed File System (HDFS) for the cloud. It…</a:t>
            </a:r>
            <a:endParaRPr sz="2800">
              <a:sym typeface="+mn-ea"/>
            </a:endParaRPr>
          </a:p>
          <a:p>
            <a:pPr lvl="2"/>
            <a:r>
              <a:rPr sz="2485"/>
              <a:t>Imposes no fixed limits on file size.</a:t>
            </a:r>
            <a:endParaRPr sz="2485"/>
          </a:p>
          <a:p>
            <a:pPr lvl="2"/>
            <a:r>
              <a:rPr sz="2485"/>
              <a:t>Imposes no fixed limits on account size.</a:t>
            </a:r>
            <a:endParaRPr sz="2485"/>
          </a:p>
          <a:p>
            <a:pPr lvl="2"/>
            <a:r>
              <a:rPr sz="2485"/>
              <a:t>Allows unstructured and structured data in their native formats.</a:t>
            </a:r>
            <a:endParaRPr sz="2485"/>
          </a:p>
          <a:p>
            <a:pPr lvl="2"/>
            <a:r>
              <a:rPr sz="2485"/>
              <a:t>Allows massive throughput to increase analytic performance.</a:t>
            </a:r>
            <a:endParaRPr sz="2485"/>
          </a:p>
          <a:p>
            <a:pPr lvl="2"/>
            <a:r>
              <a:rPr sz="2485"/>
              <a:t>Offers high durability, availability, and reliability.</a:t>
            </a:r>
            <a:endParaRPr sz="2485"/>
          </a:p>
          <a:p>
            <a:pPr lvl="2"/>
            <a:r>
              <a:rPr sz="2485"/>
              <a:t>Is integrated with Azure Active Directory access control.</a:t>
            </a:r>
            <a:endParaRPr sz="2485"/>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 Serverless D</a:t>
            </a:r>
            <a:r>
              <a:rPr lang="en-US" altLang="zh-CN"/>
              <a:t>atabase</a:t>
            </a:r>
            <a:endParaRPr lang="en-US" altLang="zh-CN"/>
          </a:p>
        </p:txBody>
      </p:sp>
      <p:sp>
        <p:nvSpPr>
          <p:cNvPr id="3" name="内容占位符 2"/>
          <p:cNvSpPr>
            <a:spLocks noGrp="1"/>
          </p:cNvSpPr>
          <p:nvPr>
            <p:ph idx="1"/>
          </p:nvPr>
        </p:nvSpPr>
        <p:spPr/>
        <p:txBody>
          <a:bodyPr>
            <a:normAutofit lnSpcReduction="10000"/>
          </a:bodyPr>
          <a:p>
            <a:r>
              <a:rPr sz="2800">
                <a:sym typeface="+mn-ea"/>
              </a:rPr>
              <a:t>Azure Data Lake store</a:t>
            </a:r>
            <a:r>
              <a:rPr sz="2800"/>
              <a:t>：</a:t>
            </a:r>
            <a:endParaRPr sz="2800"/>
          </a:p>
          <a:p>
            <a:pPr marL="0" lvl="1"/>
            <a:r>
              <a:rPr sz="2800">
                <a:sym typeface="+mn-ea"/>
              </a:rPr>
              <a:t>Azure Data Lake store can handle any data in their native format, as is, without requiring prior transformations. Data Lake store does not require a schema to be defined before the data is uploaded, leaving it up to the individual analytic framework to interpret the data and define a schema at the time of the analysis. Being able to store files of arbitrary size and formats makes it possible for Data Lake store to handle structured, semi-structured, and even unstructured data.</a:t>
            </a:r>
            <a:endParaRPr sz="2800">
              <a:sym typeface="+mn-ea"/>
            </a:endParaRPr>
          </a:p>
          <a:p>
            <a:pPr lvl="1"/>
            <a:endParaRPr sz="2485"/>
          </a:p>
          <a:p>
            <a:endParaRPr sz="2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Kubernetes Service</a:t>
            </a:r>
            <a:r>
              <a:rPr sz="2800"/>
              <a:t>：</a:t>
            </a:r>
            <a:endParaRPr sz="2800"/>
          </a:p>
          <a:p>
            <a:pPr lvl="1"/>
            <a:r>
              <a:rPr lang="en-US" altLang="zh-CN" sz="2485"/>
              <a:t>O</a:t>
            </a:r>
            <a:r>
              <a:rPr sz="2485"/>
              <a:t>pen-source orchestration software for deploying, managing, and scaling containers</a:t>
            </a:r>
            <a:r>
              <a:rPr lang="en-US" altLang="zh-CN" sz="2485"/>
              <a:t>. </a:t>
            </a:r>
            <a:endParaRPr lang="en-US" altLang="zh-CN" sz="2485"/>
          </a:p>
          <a:p>
            <a:pPr lvl="1"/>
            <a:r>
              <a:rPr lang="en-US" altLang="zh-CN" sz="2485"/>
              <a:t>Provides API that controls how and where those containers will run.</a:t>
            </a:r>
            <a:endParaRPr lang="en-US" altLang="zh-CN" sz="2485"/>
          </a:p>
          <a:p>
            <a:pPr lvl="1"/>
            <a:r>
              <a:rPr lang="en-US" altLang="zh-CN" sz="2485"/>
              <a:t>Automatically manages service discovery, incorporates load balancing, tracks resource allocation, and scales based on compute utilization.</a:t>
            </a:r>
            <a:endParaRPr lang="en-US" altLang="zh-CN" sz="2485"/>
          </a:p>
          <a:p>
            <a:endParaRPr sz="2800"/>
          </a:p>
        </p:txBody>
      </p:sp>
      <p:pic>
        <p:nvPicPr>
          <p:cNvPr id="4" name="图片 3"/>
          <p:cNvPicPr>
            <a:picLocks noChangeAspect="1"/>
          </p:cNvPicPr>
          <p:nvPr>
            <p:custDataLst>
              <p:tags r:id="rId1"/>
            </p:custDataLst>
          </p:nvPr>
        </p:nvPicPr>
        <p:blipFill>
          <a:blip r:embed="rId2"/>
          <a:stretch>
            <a:fillRect/>
          </a:stretch>
        </p:blipFill>
        <p:spPr>
          <a:xfrm>
            <a:off x="2947035" y="4107815"/>
            <a:ext cx="7539355" cy="258508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Kubernetes Service</a:t>
            </a:r>
            <a:r>
              <a:rPr sz="2800"/>
              <a:t>：</a:t>
            </a:r>
            <a:endParaRPr sz="2800"/>
          </a:p>
          <a:p>
            <a:pPr lvl="1"/>
            <a:endParaRPr lang="en-US" altLang="zh-CN" sz="2485"/>
          </a:p>
        </p:txBody>
      </p:sp>
      <p:pic>
        <p:nvPicPr>
          <p:cNvPr id="5" name="图片 4" descr="SA  Scale with ease using AKS and ACIpng_Page1"/>
          <p:cNvPicPr>
            <a:picLocks noChangeAspect="1"/>
          </p:cNvPicPr>
          <p:nvPr/>
        </p:nvPicPr>
        <p:blipFill>
          <a:blip r:embed="rId1"/>
          <a:srcRect l="4410" t="14345" r="35701" b="41901"/>
          <a:stretch>
            <a:fillRect/>
          </a:stretch>
        </p:blipFill>
        <p:spPr>
          <a:xfrm>
            <a:off x="1290955" y="1581150"/>
            <a:ext cx="9150985" cy="515239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Kubernetes Service</a:t>
            </a:r>
            <a:r>
              <a:rPr sz="2800"/>
              <a:t>：</a:t>
            </a:r>
            <a:endParaRPr sz="2800"/>
          </a:p>
          <a:p>
            <a:pPr lvl="1"/>
            <a:r>
              <a:rPr sz="2485"/>
              <a:t>Identity and security management</a:t>
            </a:r>
            <a:r>
              <a:rPr lang="en-US" altLang="zh-CN" sz="2485"/>
              <a:t>:</a:t>
            </a:r>
            <a:r>
              <a:rPr lang="en-US" altLang="zh-CN" sz="2485"/>
              <a:t> AKS supports Kubernetes role-based access control (RBAC).</a:t>
            </a:r>
            <a:endParaRPr lang="en-US" altLang="zh-CN" sz="2485"/>
          </a:p>
          <a:p>
            <a:pPr lvl="1"/>
            <a:r>
              <a:rPr lang="en-US" altLang="zh-CN" sz="2485"/>
              <a:t>Clusters and nodes:You can connect storage to nodes and pods, upgrade cluster components, and use GPUs.</a:t>
            </a:r>
            <a:endParaRPr lang="en-US" altLang="zh-CN" sz="2485"/>
          </a:p>
          <a:p>
            <a:pPr lvl="1"/>
            <a:r>
              <a:rPr lang="en-US" altLang="zh-CN" sz="2485"/>
              <a:t>Virtual networks and ingress: Every pod in the cluster is assigned an IP address in the virtual network, and can directly communicate with other pods in the cluster, and other nodes in the virtual network.</a:t>
            </a:r>
            <a:endParaRPr lang="en-US" altLang="zh-CN" sz="2485"/>
          </a:p>
          <a:p>
            <a:pPr lvl="1"/>
            <a:r>
              <a:rPr lang="en-US" altLang="zh-CN" sz="2485"/>
              <a:t>Development tooling integration:Rich ecosystem of development and management tools such as Helm, Draft, and the Kubernetes extension for Visual Studio Code.</a:t>
            </a:r>
            <a:endParaRPr lang="en-US" altLang="zh-CN" sz="2485"/>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a:bodyPr>
          <a:p>
            <a:r>
              <a:rPr sz="2800">
                <a:sym typeface="+mn-ea"/>
              </a:rPr>
              <a:t>Azure Functions</a:t>
            </a:r>
            <a:r>
              <a:rPr sz="2800"/>
              <a:t>：</a:t>
            </a:r>
            <a:endParaRPr sz="2800"/>
          </a:p>
          <a:p>
            <a:pPr marL="457200" lvl="2"/>
            <a:r>
              <a:rPr lang="en-US" altLang="zh-CN" sz="2485">
                <a:sym typeface="+mn-ea"/>
              </a:rPr>
              <a:t>I</a:t>
            </a:r>
            <a:r>
              <a:rPr sz="2485">
                <a:sym typeface="+mn-ea"/>
              </a:rPr>
              <a:t>ntelligent and proactive insights about the performance of applications in production from Azure Monitor</a:t>
            </a:r>
            <a:r>
              <a:rPr lang="en-US" altLang="zh-CN" sz="2485">
                <a:sym typeface="+mn-ea"/>
              </a:rPr>
              <a:t>. Monitor and analyze code performance with Azure Application Insights. Spot bottlenecks and failure hotspots across all components of your application using application maps with distributed tracing from Azure Monitor.</a:t>
            </a:r>
            <a:endParaRPr lang="en-US" altLang="zh-CN" sz="2485">
              <a:sym typeface="+mn-ea"/>
            </a:endParaRPr>
          </a:p>
        </p:txBody>
      </p:sp>
      <p:pic>
        <p:nvPicPr>
          <p:cNvPr id="5" name="图片 4"/>
          <p:cNvPicPr>
            <a:picLocks noChangeAspect="1"/>
          </p:cNvPicPr>
          <p:nvPr/>
        </p:nvPicPr>
        <p:blipFill>
          <a:blip r:embed="rId1"/>
          <a:stretch>
            <a:fillRect/>
          </a:stretch>
        </p:blipFill>
        <p:spPr>
          <a:xfrm>
            <a:off x="2077085" y="1745615"/>
            <a:ext cx="8029575" cy="503364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Functions</a:t>
            </a:r>
            <a:r>
              <a:rPr sz="2800"/>
              <a:t>：</a:t>
            </a:r>
            <a:endParaRPr sz="2800"/>
          </a:p>
          <a:p>
            <a:pPr lvl="1"/>
            <a:r>
              <a:rPr sz="2485"/>
              <a:t>Pick the Functions plan that matches your business needs, and deploy the same code to multiple targets - from pay-per-execution in the cloud to your Kubernetes cluster or IoT devices for edge computing.</a:t>
            </a:r>
            <a:endParaRPr sz="2485"/>
          </a:p>
          <a:p>
            <a:pPr lvl="1"/>
            <a:endParaRPr sz="2485"/>
          </a:p>
          <a:p>
            <a:pPr lvl="1"/>
            <a:r>
              <a:rPr sz="2485"/>
              <a:t>The Azure Functions runtime provides flexibility in hosting where and how you want. KEDA (Kubernetes-based Event Driven Autoscaling) pairs seamlessly with the Azure Functions runtime and tooling to provide event driven scale in Kubernetes.</a:t>
            </a:r>
            <a:endParaRPr sz="2485"/>
          </a:p>
          <a:p>
            <a:pPr lvl="1"/>
            <a:endParaRPr sz="2485"/>
          </a:p>
        </p:txBody>
      </p:sp>
      <p:pic>
        <p:nvPicPr>
          <p:cNvPr id="4" name="图片 3"/>
          <p:cNvPicPr>
            <a:picLocks noChangeAspect="1"/>
          </p:cNvPicPr>
          <p:nvPr>
            <p:custDataLst>
              <p:tags r:id="rId1"/>
            </p:custDataLst>
          </p:nvPr>
        </p:nvPicPr>
        <p:blipFill>
          <a:blip r:embed="rId2"/>
          <a:stretch>
            <a:fillRect/>
          </a:stretch>
        </p:blipFill>
        <p:spPr>
          <a:xfrm>
            <a:off x="2393315" y="1768475"/>
            <a:ext cx="7239000" cy="433387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Functions</a:t>
            </a:r>
            <a:r>
              <a:rPr sz="2800"/>
              <a:t>：</a:t>
            </a:r>
            <a:endParaRPr sz="2800"/>
          </a:p>
          <a:p>
            <a:pPr lvl="1"/>
            <a:r>
              <a:rPr sz="2485"/>
              <a:t>Durable Functions is an extension of Azure Functions that lets you write stateful functions in a serverless compute environment. The extension lets you define stateful workflows by writing orchestrator functions and stateful entities by writing entity functions using the Azure Functions programming model. Behind the scenes, the extension manages state, checkpoints, and restarts for you, allowing you to focus on your business logic.</a:t>
            </a:r>
            <a:endParaRPr sz="2485"/>
          </a:p>
          <a:p>
            <a:pPr lvl="1"/>
            <a:r>
              <a:rPr sz="2485"/>
              <a:t>Behind the scenes, the Durable Functions extension is built on top of the Durable Task Framework, an open-source library on GitHub that's used to build workflows in code.</a:t>
            </a:r>
            <a:endParaRPr sz="2485"/>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20000"/>
          </a:bodyPr>
          <a:p>
            <a:r>
              <a:rPr sz="2800">
                <a:sym typeface="+mn-ea"/>
              </a:rPr>
              <a:t>Azure Functions</a:t>
            </a:r>
            <a:r>
              <a:rPr sz="2800"/>
              <a:t>：</a:t>
            </a:r>
            <a:endParaRPr sz="2800"/>
          </a:p>
          <a:p>
            <a:pPr lvl="1"/>
            <a:r>
              <a:rPr sz="2485"/>
              <a:t>Pick the programming languages you like best for each unique scenario—from web apps and APIs with .NET, Node.js or Java, to Machine Learning workflows with Python or cloud automation with PowerShell.</a:t>
            </a:r>
            <a:endParaRPr sz="2485"/>
          </a:p>
          <a:p>
            <a:pPr lvl="1"/>
            <a:r>
              <a:rPr sz="2485"/>
              <a:t>The Azure Security Center helps you prevent, detect, and respond to threats with increased visibility into and control over the security of your Azure resources.</a:t>
            </a:r>
            <a:endParaRPr sz="2485"/>
          </a:p>
          <a:p>
            <a:pPr lvl="1"/>
            <a:r>
              <a:rPr sz="2485"/>
              <a:t>Azure functions utilize service triggers as well, but they also capture the idea of bindings. Input and output bindings offer a declarative way to connect to data from within your code. </a:t>
            </a:r>
            <a:endParaRPr sz="2485"/>
          </a:p>
        </p:txBody>
      </p:sp>
      <p:pic>
        <p:nvPicPr>
          <p:cNvPr id="4" name="图片 3"/>
          <p:cNvPicPr>
            <a:picLocks noChangeAspect="1"/>
          </p:cNvPicPr>
          <p:nvPr/>
        </p:nvPicPr>
        <p:blipFill>
          <a:blip r:embed="rId1"/>
          <a:stretch>
            <a:fillRect/>
          </a:stretch>
        </p:blipFill>
        <p:spPr>
          <a:xfrm>
            <a:off x="2190750" y="2804160"/>
            <a:ext cx="7810500" cy="36290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765" y="313760"/>
            <a:ext cx="10969200" cy="705600"/>
          </a:xfrm>
        </p:spPr>
        <p:txBody>
          <a:bodyPr>
            <a:normAutofit/>
          </a:bodyPr>
          <a:p>
            <a:r>
              <a:rPr lang="zh-CN" altLang="en-US"/>
              <a:t> Serverless Computing</a:t>
            </a:r>
            <a:endParaRPr lang="zh-CN" altLang="en-US"/>
          </a:p>
        </p:txBody>
      </p:sp>
      <p:sp>
        <p:nvSpPr>
          <p:cNvPr id="3" name="内容占位符 2"/>
          <p:cNvSpPr>
            <a:spLocks noGrp="1"/>
          </p:cNvSpPr>
          <p:nvPr>
            <p:ph idx="1"/>
          </p:nvPr>
        </p:nvSpPr>
        <p:spPr>
          <a:xfrm>
            <a:off x="243205" y="1019175"/>
            <a:ext cx="11705590" cy="5230495"/>
          </a:xfrm>
        </p:spPr>
        <p:txBody>
          <a:bodyPr>
            <a:normAutofit lnSpcReduction="10000"/>
          </a:bodyPr>
          <a:p>
            <a:r>
              <a:rPr sz="2800">
                <a:sym typeface="+mn-ea"/>
              </a:rPr>
              <a:t>Azure App Service</a:t>
            </a:r>
            <a:r>
              <a:rPr sz="2800"/>
              <a:t>：</a:t>
            </a:r>
            <a:endParaRPr sz="2800"/>
          </a:p>
          <a:p>
            <a:pPr lvl="1"/>
            <a:r>
              <a:rPr sz="2485"/>
              <a:t>Run and scale web, mobile, and API applications on the platform of your choice—in a high-productivity, fully managed environment</a:t>
            </a:r>
            <a:endParaRPr sz="2485"/>
          </a:p>
        </p:txBody>
      </p:sp>
      <p:pic>
        <p:nvPicPr>
          <p:cNvPr id="4" name="图片 3"/>
          <p:cNvPicPr>
            <a:picLocks noChangeAspect="1"/>
          </p:cNvPicPr>
          <p:nvPr/>
        </p:nvPicPr>
        <p:blipFill>
          <a:blip r:embed="rId1"/>
          <a:stretch>
            <a:fillRect/>
          </a:stretch>
        </p:blipFill>
        <p:spPr>
          <a:xfrm>
            <a:off x="2282825" y="1642745"/>
            <a:ext cx="7626985" cy="492252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REFSHAPE" val="797196372"/>
  <p:tag name="KSO_WM_UNIT_PLACING_PICTURE_USER_VIEWPORT" val="{&quot;height&quot;:3255,&quot;width&quot;:9495}"/>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REFSHAPE" val="797236084"/>
  <p:tag name="KSO_WM_UNIT_PLACING_PICTURE_USER_VIEWPORT" val="{&quot;height&quot;:6825,&quot;width&quot;:11400}"/>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5204</Words>
  <Application>WPS 演示</Application>
  <PresentationFormat>宽屏</PresentationFormat>
  <Paragraphs>87</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Wingdings</vt:lpstr>
      <vt:lpstr>Arial Unicode MS</vt:lpstr>
      <vt:lpstr>Calibri</vt:lpstr>
      <vt:lpstr>Office 主题​​</vt:lpstr>
      <vt:lpstr>Microsoft Serverless Azure</vt:lpstr>
      <vt:lpstr>PowerPoint 演示文稿</vt:lpstr>
      <vt:lpstr> Serverless Computing</vt:lpstr>
      <vt:lpstr> Serverless Computing</vt:lpstr>
      <vt:lpstr> Serverless Computing</vt:lpstr>
      <vt:lpstr> Serverless Computing</vt:lpstr>
      <vt:lpstr> Serverless Computing</vt:lpstr>
      <vt:lpstr> Serverless Computing</vt:lpstr>
      <vt:lpstr> Serverless Computing</vt:lpstr>
      <vt:lpstr> Serverless Database</vt:lpstr>
      <vt:lpstr> Serverless Computing</vt:lpstr>
      <vt:lpstr> Serverless Database</vt:lpstr>
      <vt:lpstr> Serverless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Yicheng Wang</cp:lastModifiedBy>
  <cp:revision>184</cp:revision>
  <dcterms:created xsi:type="dcterms:W3CDTF">2019-06-19T02:08:00Z</dcterms:created>
  <dcterms:modified xsi:type="dcterms:W3CDTF">2020-04-27T11:34:18Z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