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83" r:id="rId4"/>
    <p:sldId id="258" r:id="rId5"/>
    <p:sldId id="259" r:id="rId6"/>
    <p:sldId id="260" r:id="rId7"/>
    <p:sldId id="261" r:id="rId8"/>
    <p:sldId id="262" r:id="rId9"/>
    <p:sldId id="263" r:id="rId10"/>
    <p:sldId id="264" r:id="rId11"/>
    <p:sldId id="269" r:id="rId12"/>
    <p:sldId id="270" r:id="rId13"/>
    <p:sldId id="267" r:id="rId14"/>
    <p:sldId id="265" r:id="rId15"/>
    <p:sldId id="266" r:id="rId16"/>
    <p:sldId id="268" r:id="rId17"/>
    <p:sldId id="272" r:id="rId18"/>
    <p:sldId id="284" r:id="rId19"/>
    <p:sldId id="285" r:id="rId20"/>
    <p:sldId id="271" r:id="rId21"/>
    <p:sldId id="273" r:id="rId22"/>
    <p:sldId id="274" r:id="rId23"/>
    <p:sldId id="275" r:id="rId24"/>
    <p:sldId id="276" r:id="rId25"/>
    <p:sldId id="278" r:id="rId26"/>
    <p:sldId id="286" r:id="rId27"/>
    <p:sldId id="279" r:id="rId28"/>
    <p:sldId id="280" r:id="rId29"/>
    <p:sldId id="281" r:id="rId30"/>
    <p:sldId id="282"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2A3"/>
    <a:srgbClr val="D9D9D9"/>
    <a:srgbClr val="FFB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78966" autoAdjust="0"/>
  </p:normalViewPr>
  <p:slideViewPr>
    <p:cSldViewPr snapToGrid="0">
      <p:cViewPr varScale="1">
        <p:scale>
          <a:sx n="61" d="100"/>
          <a:sy n="61" d="100"/>
        </p:scale>
        <p:origin x="90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3E36A-5EF3-411B-87F6-03AB12103D6D}" type="datetimeFigureOut">
              <a:rPr lang="zh-CN" altLang="en-US" smtClean="0"/>
              <a:t>2019/5/17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01566-1D57-43F5-85C5-90EDD96C2205}" type="slidenum">
              <a:rPr lang="zh-CN" altLang="en-US" smtClean="0"/>
              <a:t>‹#›</a:t>
            </a:fld>
            <a:endParaRPr lang="zh-CN" altLang="en-US"/>
          </a:p>
        </p:txBody>
      </p:sp>
    </p:spTree>
    <p:extLst>
      <p:ext uri="{BB962C8B-B14F-4D97-AF65-F5344CB8AC3E}">
        <p14:creationId xmlns:p14="http://schemas.microsoft.com/office/powerpoint/2010/main" val="366667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介绍产生背景，如果光靠两路的发射队列，最大的指令容量为</a:t>
            </a:r>
            <a:r>
              <a:rPr lang="en-US" altLang="zh-CN" dirty="0"/>
              <a:t>18</a:t>
            </a:r>
            <a:r>
              <a:rPr lang="zh-CN" altLang="en-US" dirty="0"/>
              <a:t>条，如果加上访存队列中的估计</a:t>
            </a:r>
            <a:r>
              <a:rPr lang="en-US" altLang="zh-CN" dirty="0"/>
              <a:t>4</a:t>
            </a:r>
            <a:r>
              <a:rPr lang="zh-CN" altLang="en-US" dirty="0"/>
              <a:t>条，处理器中最多也就</a:t>
            </a:r>
            <a:r>
              <a:rPr lang="en-US" altLang="zh-CN" dirty="0"/>
              <a:t>22</a:t>
            </a:r>
            <a:r>
              <a:rPr lang="zh-CN" altLang="en-US" dirty="0"/>
              <a:t>条指令。</a:t>
            </a:r>
            <a:r>
              <a:rPr lang="en-US" altLang="zh-CN" dirty="0"/>
              <a:t>In-flight</a:t>
            </a:r>
            <a:r>
              <a:rPr lang="zh-CN" altLang="en-US" dirty="0"/>
              <a:t>的指令数太少，乱序调度发掘指令之间的并行度的能力就很差，同时也会频繁阻塞前端取指。增大处理器中的</a:t>
            </a:r>
            <a:r>
              <a:rPr lang="en-US" altLang="zh-CN" dirty="0"/>
              <a:t>in-flight</a:t>
            </a:r>
            <a:r>
              <a:rPr lang="zh-CN" altLang="en-US" dirty="0"/>
              <a:t>指令容量，对于乱序调度以及隐藏访存延迟都有极大的好处。但是另外一方面，发射队列由于监听逻辑的存在，也不宜做多，不然时序不好。而且打个比方就是在存储层次的角度来看，就类似于把寄存器堆做到一级缓存这么大，显然这样的设计不好。乱序与顺序的结合，而且由于运算单元越来越快，所以执行级的时序空余很大，如何压榨这样的时序空余</a:t>
            </a:r>
          </a:p>
        </p:txBody>
      </p:sp>
      <p:sp>
        <p:nvSpPr>
          <p:cNvPr id="4" name="灯片编号占位符 3"/>
          <p:cNvSpPr>
            <a:spLocks noGrp="1"/>
          </p:cNvSpPr>
          <p:nvPr>
            <p:ph type="sldNum" sz="quarter" idx="5"/>
          </p:nvPr>
        </p:nvSpPr>
        <p:spPr/>
        <p:txBody>
          <a:bodyPr/>
          <a:lstStyle/>
          <a:p>
            <a:fld id="{55501566-1D57-43F5-85C5-90EDD96C2205}" type="slidenum">
              <a:rPr lang="zh-CN" altLang="en-US" smtClean="0"/>
              <a:t>20</a:t>
            </a:fld>
            <a:endParaRPr lang="zh-CN" altLang="en-US"/>
          </a:p>
        </p:txBody>
      </p:sp>
    </p:spTree>
    <p:extLst>
      <p:ext uri="{BB962C8B-B14F-4D97-AF65-F5344CB8AC3E}">
        <p14:creationId xmlns:p14="http://schemas.microsoft.com/office/powerpoint/2010/main" val="228435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如带延迟的内存。乱序的引入很大程度上就是为了通过硬件的调度来隐藏访存延迟。一旦访存带有延迟，支持四路组相连的</a:t>
            </a:r>
            <a:r>
              <a:rPr lang="en-US" altLang="zh-CN" dirty="0" err="1"/>
              <a:t>dcache</a:t>
            </a:r>
            <a:r>
              <a:rPr lang="zh-CN" altLang="en-US" dirty="0"/>
              <a:t>，</a:t>
            </a:r>
            <a:r>
              <a:rPr lang="en-US" altLang="zh-CN" dirty="0"/>
              <a:t>BIAN </a:t>
            </a:r>
            <a:r>
              <a:rPr lang="zh-CN" altLang="en-US" dirty="0"/>
              <a:t>相比于顺序流水的 </a:t>
            </a:r>
            <a:r>
              <a:rPr lang="en-US" altLang="zh-CN" dirty="0"/>
              <a:t>CHIWEN </a:t>
            </a:r>
            <a:r>
              <a:rPr lang="zh-CN" altLang="en-US" dirty="0"/>
              <a:t>和 </a:t>
            </a:r>
            <a:r>
              <a:rPr lang="en-US" altLang="zh-CN" dirty="0"/>
              <a:t>FUXI </a:t>
            </a:r>
            <a:r>
              <a:rPr lang="zh-CN" altLang="en-US" dirty="0"/>
              <a:t>效率会高不少。从研究的角度来看，实验结果更漂亮；同时从实际应用的角度来看，也更加具有实用性。</a:t>
            </a:r>
            <a:endParaRPr lang="en-US" altLang="zh-CN" dirty="0"/>
          </a:p>
          <a:p>
            <a:r>
              <a:rPr lang="zh-CN" altLang="en-US" dirty="0"/>
              <a:t>而且出于之前针对 </a:t>
            </a:r>
            <a:r>
              <a:rPr lang="en-US" altLang="zh-CN" dirty="0"/>
              <a:t>rename </a:t>
            </a:r>
            <a:r>
              <a:rPr lang="zh-CN" altLang="en-US" dirty="0"/>
              <a:t>级提出的两个解决方案带来的时序改善，会考虑多做几项分支跳转的状态回溯备份，并增加乱序执行的指令条数和物理寄存器堆项数。</a:t>
            </a:r>
          </a:p>
        </p:txBody>
      </p:sp>
      <p:sp>
        <p:nvSpPr>
          <p:cNvPr id="4" name="灯片编号占位符 3"/>
          <p:cNvSpPr>
            <a:spLocks noGrp="1"/>
          </p:cNvSpPr>
          <p:nvPr>
            <p:ph type="sldNum" sz="quarter" idx="5"/>
          </p:nvPr>
        </p:nvSpPr>
        <p:spPr/>
        <p:txBody>
          <a:bodyPr/>
          <a:lstStyle/>
          <a:p>
            <a:fld id="{55501566-1D57-43F5-85C5-90EDD96C2205}" type="slidenum">
              <a:rPr lang="zh-CN" altLang="en-US" smtClean="0"/>
              <a:t>27</a:t>
            </a:fld>
            <a:endParaRPr lang="zh-CN" altLang="en-US"/>
          </a:p>
        </p:txBody>
      </p:sp>
    </p:spTree>
    <p:extLst>
      <p:ext uri="{BB962C8B-B14F-4D97-AF65-F5344CB8AC3E}">
        <p14:creationId xmlns:p14="http://schemas.microsoft.com/office/powerpoint/2010/main" val="469142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29.xml"/></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8760" y="220345"/>
            <a:ext cx="11604625" cy="1446550"/>
          </a:xfrm>
          <a:prstGeom prst="rect">
            <a:avLst/>
          </a:prstGeom>
          <a:noFill/>
        </p:spPr>
        <p:txBody>
          <a:bodyPr wrap="square" rtlCol="0">
            <a:spAutoFit/>
          </a:bodyPr>
          <a:lstStyle/>
          <a:p>
            <a:r>
              <a:rPr lang="" altLang="en-US" sz="4800" dirty="0">
                <a:latin typeface="楷体" panose="02010609060101010101" pitchFamily="49" charset="-122"/>
                <a:ea typeface="楷体" panose="02010609060101010101" pitchFamily="49" charset="-122"/>
              </a:rPr>
              <a:t>毕业论文答辩</a:t>
            </a:r>
          </a:p>
          <a:p>
            <a:pPr algn="r"/>
            <a:r>
              <a:rPr lang="" altLang="en-US" sz="3200" dirty="0">
                <a:latin typeface="楷体" panose="02010609060101010101" pitchFamily="49" charset="-122"/>
                <a:ea typeface="楷体" panose="02010609060101010101" pitchFamily="49" charset="-122"/>
              </a:rPr>
              <a:t>—— 双发射乱序处理器的</a:t>
            </a:r>
            <a:r>
              <a:rPr lang="" altLang="en-US" sz="4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自主</a:t>
            </a:r>
            <a:r>
              <a:rPr lang="" altLang="en-US" sz="3200" dirty="0">
                <a:latin typeface="楷体" panose="02010609060101010101" pitchFamily="49" charset="-122"/>
                <a:ea typeface="楷体" panose="02010609060101010101" pitchFamily="49" charset="-122"/>
              </a:rPr>
              <a:t>设计与实现</a:t>
            </a:r>
          </a:p>
        </p:txBody>
      </p:sp>
      <p:pic>
        <p:nvPicPr>
          <p:cNvPr id="5" name="Picture 4"/>
          <p:cNvPicPr>
            <a:picLocks noChangeAspect="1"/>
          </p:cNvPicPr>
          <p:nvPr/>
        </p:nvPicPr>
        <p:blipFill>
          <a:blip r:embed="rId2"/>
          <a:stretch>
            <a:fillRect/>
          </a:stretch>
        </p:blipFill>
        <p:spPr>
          <a:xfrm>
            <a:off x="0" y="1936411"/>
            <a:ext cx="6182918" cy="4921589"/>
          </a:xfrm>
          <a:prstGeom prst="rect">
            <a:avLst/>
          </a:prstGeom>
        </p:spPr>
      </p:pic>
      <p:sp>
        <p:nvSpPr>
          <p:cNvPr id="2" name="文本框 1">
            <a:extLst>
              <a:ext uri="{FF2B5EF4-FFF2-40B4-BE49-F238E27FC236}">
                <a16:creationId xmlns:a16="http://schemas.microsoft.com/office/drawing/2014/main" id="{F67D14F3-D85D-4085-AEA3-D061B79D9C1E}"/>
              </a:ext>
            </a:extLst>
          </p:cNvPr>
          <p:cNvSpPr txBox="1"/>
          <p:nvPr/>
        </p:nvSpPr>
        <p:spPr>
          <a:xfrm>
            <a:off x="9363231" y="5399582"/>
            <a:ext cx="2480154" cy="523220"/>
          </a:xfrm>
          <a:prstGeom prst="rect">
            <a:avLst/>
          </a:prstGeom>
          <a:noFill/>
        </p:spPr>
        <p:txBody>
          <a:bodyPr wrap="square" rtlCol="0">
            <a:spAutoFit/>
          </a:bodyPr>
          <a:lstStyle/>
          <a:p>
            <a:pPr algn="r"/>
            <a:r>
              <a:rPr lang="zh-CN" altLang="en-US" sz="2800" dirty="0">
                <a:latin typeface="楷体" panose="02010609060101010101" pitchFamily="49" charset="-122"/>
                <a:ea typeface="楷体" panose="02010609060101010101" pitchFamily="49" charset="-122"/>
              </a:rPr>
              <a:t>周盈坤</a:t>
            </a:r>
          </a:p>
        </p:txBody>
      </p:sp>
      <p:pic>
        <p:nvPicPr>
          <p:cNvPr id="3" name="图片 2">
            <a:extLst>
              <a:ext uri="{FF2B5EF4-FFF2-40B4-BE49-F238E27FC236}">
                <a16:creationId xmlns:a16="http://schemas.microsoft.com/office/drawing/2014/main" id="{A8EADC9D-FA7C-4736-8D54-31F13957E4C0}"/>
              </a:ext>
            </a:extLst>
          </p:cNvPr>
          <p:cNvPicPr>
            <a:picLocks noChangeAspect="1"/>
          </p:cNvPicPr>
          <p:nvPr/>
        </p:nvPicPr>
        <p:blipFill>
          <a:blip r:embed="rId3"/>
          <a:stretch>
            <a:fillRect/>
          </a:stretch>
        </p:blipFill>
        <p:spPr>
          <a:xfrm>
            <a:off x="7286007" y="4309079"/>
            <a:ext cx="4924097" cy="10274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D7CF167-AE87-4550-8AFB-4CF156765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47" y="1048629"/>
            <a:ext cx="4608322" cy="4384959"/>
          </a:xfrm>
          <a:prstGeom prst="rect">
            <a:avLst/>
          </a:prstGeom>
        </p:spPr>
      </p:pic>
      <p:sp>
        <p:nvSpPr>
          <p:cNvPr id="5" name="文本框 4">
            <a:extLst>
              <a:ext uri="{FF2B5EF4-FFF2-40B4-BE49-F238E27FC236}">
                <a16:creationId xmlns:a16="http://schemas.microsoft.com/office/drawing/2014/main" id="{27DC0277-FB7E-487B-9714-3769F99049E7}"/>
              </a:ext>
            </a:extLst>
          </p:cNvPr>
          <p:cNvSpPr txBox="1"/>
          <p:nvPr/>
        </p:nvSpPr>
        <p:spPr>
          <a:xfrm>
            <a:off x="5073671" y="79682"/>
            <a:ext cx="6989524"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采用</a:t>
            </a:r>
            <a:r>
              <a:rPr lang="en-US" altLang="zh-CN" sz="36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ALPHA</a:t>
            </a:r>
            <a:r>
              <a:rPr lang="zh-CN" altLang="en-US" sz="3600" dirty="0">
                <a:solidFill>
                  <a:srgbClr val="FF0000"/>
                </a:solidFill>
                <a:latin typeface="楷体" panose="02010609060101010101" pitchFamily="49" charset="-122"/>
                <a:ea typeface="楷体" panose="02010609060101010101" pitchFamily="49" charset="-122"/>
              </a:rPr>
              <a:t>系列的产品演进路线</a:t>
            </a:r>
          </a:p>
        </p:txBody>
      </p:sp>
      <p:sp>
        <p:nvSpPr>
          <p:cNvPr id="6" name="文本框 5">
            <a:extLst>
              <a:ext uri="{FF2B5EF4-FFF2-40B4-BE49-F238E27FC236}">
                <a16:creationId xmlns:a16="http://schemas.microsoft.com/office/drawing/2014/main" id="{223EDA2F-02C5-43CD-80E4-A974432B246C}"/>
              </a:ext>
            </a:extLst>
          </p:cNvPr>
          <p:cNvSpPr txBox="1"/>
          <p:nvPr/>
        </p:nvSpPr>
        <p:spPr>
          <a:xfrm>
            <a:off x="4885153" y="660332"/>
            <a:ext cx="4897676"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CHIWEN</a:t>
            </a:r>
            <a:r>
              <a:rPr lang="zh-CN" altLang="en-US" sz="3600" dirty="0">
                <a:latin typeface="楷体" panose="02010609060101010101" pitchFamily="49" charset="-122"/>
                <a:ea typeface="楷体" panose="02010609060101010101" pitchFamily="49" charset="-122"/>
              </a:rPr>
              <a:t>（螭吻）</a:t>
            </a:r>
            <a:r>
              <a:rPr lang="en-US" altLang="zh-CN" sz="3600" dirty="0">
                <a:latin typeface="楷体" panose="02010609060101010101" pitchFamily="49" charset="-122"/>
                <a:ea typeface="楷体" panose="02010609060101010101" pitchFamily="49" charset="-122"/>
              </a:rPr>
              <a:t>—— </a:t>
            </a:r>
            <a:r>
              <a:rPr lang="zh-CN" altLang="en-US" sz="3600" dirty="0">
                <a:latin typeface="楷体" panose="02010609060101010101" pitchFamily="49" charset="-122"/>
                <a:ea typeface="楷体" panose="02010609060101010101" pitchFamily="49" charset="-122"/>
              </a:rPr>
              <a:t>单发射静态五级流水线</a:t>
            </a:r>
          </a:p>
        </p:txBody>
      </p:sp>
      <p:sp>
        <p:nvSpPr>
          <p:cNvPr id="7" name="文本框 6">
            <a:extLst>
              <a:ext uri="{FF2B5EF4-FFF2-40B4-BE49-F238E27FC236}">
                <a16:creationId xmlns:a16="http://schemas.microsoft.com/office/drawing/2014/main" id="{239C8EDA-60F1-4B85-90D0-6EBFA2624E49}"/>
              </a:ext>
            </a:extLst>
          </p:cNvPr>
          <p:cNvSpPr txBox="1"/>
          <p:nvPr/>
        </p:nvSpPr>
        <p:spPr>
          <a:xfrm>
            <a:off x="4885153" y="2532344"/>
            <a:ext cx="4797468"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FUXI</a:t>
            </a:r>
            <a:r>
              <a:rPr lang="zh-CN" altLang="en-US" sz="3600" dirty="0">
                <a:latin typeface="楷体" panose="02010609060101010101" pitchFamily="49" charset="-122"/>
                <a:ea typeface="楷体" panose="02010609060101010101" pitchFamily="49" charset="-122"/>
              </a:rPr>
              <a:t>（负屃）</a:t>
            </a:r>
            <a:r>
              <a:rPr lang="en-US" altLang="zh-CN" sz="3600" dirty="0">
                <a:latin typeface="楷体" panose="02010609060101010101" pitchFamily="49" charset="-122"/>
                <a:ea typeface="楷体" panose="02010609060101010101" pitchFamily="49" charset="-122"/>
              </a:rPr>
              <a:t>—— </a:t>
            </a:r>
          </a:p>
          <a:p>
            <a:r>
              <a:rPr lang="zh-CN" altLang="en-US" sz="3600" dirty="0">
                <a:latin typeface="楷体" panose="02010609060101010101" pitchFamily="49" charset="-122"/>
                <a:ea typeface="楷体" panose="02010609060101010101" pitchFamily="49" charset="-122"/>
              </a:rPr>
              <a:t>双发射静态五级流水线</a:t>
            </a:r>
          </a:p>
        </p:txBody>
      </p:sp>
      <p:sp>
        <p:nvSpPr>
          <p:cNvPr id="8" name="文本框 7">
            <a:extLst>
              <a:ext uri="{FF2B5EF4-FFF2-40B4-BE49-F238E27FC236}">
                <a16:creationId xmlns:a16="http://schemas.microsoft.com/office/drawing/2014/main" id="{B5CE0349-32D0-4EA9-ACC6-48E36302FF0A}"/>
              </a:ext>
            </a:extLst>
          </p:cNvPr>
          <p:cNvSpPr txBox="1"/>
          <p:nvPr/>
        </p:nvSpPr>
        <p:spPr>
          <a:xfrm>
            <a:off x="4885153" y="4492664"/>
            <a:ext cx="4797468"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BIAN</a:t>
            </a:r>
            <a:r>
              <a:rPr lang="zh-CN" altLang="en-US" sz="3600" dirty="0">
                <a:latin typeface="楷体" panose="02010609060101010101" pitchFamily="49" charset="-122"/>
                <a:ea typeface="楷体" panose="02010609060101010101" pitchFamily="49" charset="-122"/>
              </a:rPr>
              <a:t>（狴犴）</a:t>
            </a:r>
            <a:r>
              <a:rPr lang="en-US" altLang="zh-CN" sz="3600" dirty="0">
                <a:latin typeface="楷体" panose="02010609060101010101" pitchFamily="49" charset="-122"/>
                <a:ea typeface="楷体" panose="02010609060101010101" pitchFamily="49" charset="-122"/>
              </a:rPr>
              <a:t>—— </a:t>
            </a:r>
          </a:p>
          <a:p>
            <a:r>
              <a:rPr lang="zh-CN" altLang="en-US" sz="3600" dirty="0">
                <a:latin typeface="楷体" panose="02010609060101010101" pitchFamily="49" charset="-122"/>
                <a:ea typeface="楷体" panose="02010609060101010101" pitchFamily="49" charset="-122"/>
              </a:rPr>
              <a:t>双发射乱序流水线</a:t>
            </a:r>
          </a:p>
        </p:txBody>
      </p:sp>
      <p:sp>
        <p:nvSpPr>
          <p:cNvPr id="9" name="箭头: 下 8">
            <a:extLst>
              <a:ext uri="{FF2B5EF4-FFF2-40B4-BE49-F238E27FC236}">
                <a16:creationId xmlns:a16="http://schemas.microsoft.com/office/drawing/2014/main" id="{32F91B73-AA5A-4680-80C4-0657CA526640}"/>
              </a:ext>
            </a:extLst>
          </p:cNvPr>
          <p:cNvSpPr/>
          <p:nvPr/>
        </p:nvSpPr>
        <p:spPr>
          <a:xfrm>
            <a:off x="6776583" y="1860661"/>
            <a:ext cx="526093" cy="759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77AE5F68-4EAA-4548-B68B-114C53004D7D}"/>
              </a:ext>
            </a:extLst>
          </p:cNvPr>
          <p:cNvSpPr/>
          <p:nvPr/>
        </p:nvSpPr>
        <p:spPr>
          <a:xfrm>
            <a:off x="6757794" y="3770249"/>
            <a:ext cx="526093" cy="759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F689E36-D8E9-4EA3-88F3-FAB026E8DF3A}"/>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design</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12" name="右大括号 11">
            <a:extLst>
              <a:ext uri="{FF2B5EF4-FFF2-40B4-BE49-F238E27FC236}">
                <a16:creationId xmlns:a16="http://schemas.microsoft.com/office/drawing/2014/main" id="{212280B9-530B-4F98-9F34-0FA15699E431}"/>
              </a:ext>
            </a:extLst>
          </p:cNvPr>
          <p:cNvSpPr/>
          <p:nvPr/>
        </p:nvSpPr>
        <p:spPr>
          <a:xfrm>
            <a:off x="9696405" y="914401"/>
            <a:ext cx="612517" cy="4481603"/>
          </a:xfrm>
          <a:prstGeom prst="rightBrace">
            <a:avLst>
              <a:gd name="adj1" fmla="val 3900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0B61EA9-9521-4A0B-A46F-610177B50CC9}"/>
              </a:ext>
            </a:extLst>
          </p:cNvPr>
          <p:cNvSpPr txBox="1"/>
          <p:nvPr/>
        </p:nvSpPr>
        <p:spPr>
          <a:xfrm>
            <a:off x="10409128" y="2593899"/>
            <a:ext cx="1427967" cy="1077218"/>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前后端模型</a:t>
            </a:r>
          </a:p>
        </p:txBody>
      </p:sp>
      <p:sp>
        <p:nvSpPr>
          <p:cNvPr id="14" name="箭头: 右 13">
            <a:extLst>
              <a:ext uri="{FF2B5EF4-FFF2-40B4-BE49-F238E27FC236}">
                <a16:creationId xmlns:a16="http://schemas.microsoft.com/office/drawing/2014/main" id="{8AD53FAF-E3A0-47E5-B761-ABE581D43CB4}"/>
              </a:ext>
            </a:extLst>
          </p:cNvPr>
          <p:cNvSpPr/>
          <p:nvPr/>
        </p:nvSpPr>
        <p:spPr>
          <a:xfrm rot="2071480">
            <a:off x="8781209" y="5548856"/>
            <a:ext cx="889348" cy="367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B99C985-75BE-482D-AA2A-CF46C6756188}"/>
              </a:ext>
            </a:extLst>
          </p:cNvPr>
          <p:cNvSpPr txBox="1"/>
          <p:nvPr/>
        </p:nvSpPr>
        <p:spPr>
          <a:xfrm>
            <a:off x="8568433" y="5620363"/>
            <a:ext cx="6889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next</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C62196BE-6A25-4120-8072-714B7754E624}"/>
              </a:ext>
            </a:extLst>
          </p:cNvPr>
          <p:cNvSpPr txBox="1"/>
          <p:nvPr/>
        </p:nvSpPr>
        <p:spPr>
          <a:xfrm>
            <a:off x="9682621" y="5720233"/>
            <a:ext cx="2054266" cy="954107"/>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四发射乱序流水线？</a:t>
            </a:r>
          </a:p>
        </p:txBody>
      </p:sp>
    </p:spTree>
    <p:extLst>
      <p:ext uri="{BB962C8B-B14F-4D97-AF65-F5344CB8AC3E}">
        <p14:creationId xmlns:p14="http://schemas.microsoft.com/office/powerpoint/2010/main" val="233866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2" grpId="0" animBg="1"/>
      <p:bldP spid="13" grpId="0"/>
      <p:bldP spid="14"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6E0562D-A676-4161-99C8-B96895472CF9}"/>
              </a:ext>
            </a:extLst>
          </p:cNvPr>
          <p:cNvSpPr txBox="1"/>
          <p:nvPr/>
        </p:nvSpPr>
        <p:spPr>
          <a:xfrm>
            <a:off x="6995787" y="4443740"/>
            <a:ext cx="5148198"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前端分支跳转预测错误</a:t>
            </a:r>
            <a:endParaRPr lang="en-US" altLang="zh-CN" sz="28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后端检测到由中断例外产生</a:t>
            </a:r>
            <a:endParaRPr lang="en-US" altLang="zh-CN" sz="28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访存指令写后读冲突，后读的指令在没有前递完全的情况下写回了错误的数据。</a:t>
            </a:r>
            <a:endParaRPr lang="en-US" altLang="zh-CN" sz="2800" dirty="0">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6FEF4898-99F2-45EC-B622-E16F8C203F3D}"/>
              </a:ext>
            </a:extLst>
          </p:cNvPr>
          <p:cNvSpPr txBox="1"/>
          <p:nvPr/>
        </p:nvSpPr>
        <p:spPr>
          <a:xfrm>
            <a:off x="4300608" y="2865867"/>
            <a:ext cx="5361136"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指令标识符</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id</a:t>
            </a:r>
            <a:r>
              <a:rPr lang="en-US" altLang="zh-CN" sz="2800" dirty="0">
                <a:latin typeface="楷体" panose="02010609060101010101" pitchFamily="49" charset="-122"/>
                <a:ea typeface="楷体" panose="02010609060101010101" pitchFamily="49" charset="-122"/>
              </a:rPr>
              <a:t> ——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ROB entry</a:t>
            </a: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物理寄存器号</a:t>
            </a:r>
            <a:endParaRPr lang="en-US" altLang="zh-CN" sz="28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发射队列</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entry</a:t>
            </a: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访存队列</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entry</a:t>
            </a: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分支队列</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entry</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49112030-067B-4395-B372-0C130119EBDB}"/>
              </a:ext>
            </a:extLst>
          </p:cNvPr>
          <p:cNvSpPr txBox="1"/>
          <p:nvPr/>
        </p:nvSpPr>
        <p:spPr>
          <a:xfrm>
            <a:off x="75158" y="0"/>
            <a:ext cx="7540668" cy="1569660"/>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中间层的引入</a:t>
            </a:r>
            <a:endParaRPr lang="en-US" altLang="zh-CN" sz="3200" dirty="0">
              <a:latin typeface="楷体" panose="02010609060101010101" pitchFamily="49" charset="-122"/>
              <a:ea typeface="楷体" panose="02010609060101010101" pitchFamily="49" charset="-122"/>
            </a:endParaRPr>
          </a:p>
          <a:p>
            <a:r>
              <a:rPr lang="zh-CN" altLang="en-US" sz="3200" i="1" u="sng" dirty="0">
                <a:solidFill>
                  <a:srgbClr val="FF0000"/>
                </a:solidFill>
                <a:latin typeface="楷体" panose="02010609060101010101" pitchFamily="49" charset="-122"/>
                <a:ea typeface="楷体" panose="02010609060101010101" pitchFamily="49" charset="-122"/>
              </a:rPr>
              <a:t>主要作用：</a:t>
            </a:r>
            <a:endParaRPr lang="en-US" altLang="zh-CN" sz="3200" i="1" u="sng" dirty="0">
              <a:solidFill>
                <a:srgbClr val="FF0000"/>
              </a:solidFill>
              <a:latin typeface="楷体" panose="02010609060101010101" pitchFamily="49" charset="-122"/>
              <a:ea typeface="楷体" panose="02010609060101010101" pitchFamily="49" charset="-122"/>
            </a:endParaRPr>
          </a:p>
          <a:p>
            <a:endParaRPr lang="zh-CN" altLang="en-US" sz="3200"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67F53E58-C12D-43AF-BA3E-C0CE9971BC23}"/>
              </a:ext>
            </a:extLst>
          </p:cNvPr>
          <p:cNvSpPr txBox="1"/>
          <p:nvPr/>
        </p:nvSpPr>
        <p:spPr>
          <a:xfrm>
            <a:off x="12527" y="1201693"/>
            <a:ext cx="7665930" cy="452431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连接着顺序的前端和乱序的后端</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维护重命名表的寄存器号的映射关系</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是发射乱序化和提交顺序化的保障。</a:t>
            </a:r>
            <a:endParaRPr lang="en-US" altLang="zh-CN" sz="32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endParaRPr lang="en-US" altLang="zh-CN" sz="32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对需要顺序分配的</a:t>
            </a:r>
            <a:endParaRPr lang="en-US" altLang="zh-CN"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资源进行统一的管理。</a:t>
            </a:r>
            <a:endParaRPr lang="en-US" altLang="zh-CN" sz="32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支持指令流出错的</a:t>
            </a:r>
            <a:r>
              <a:rPr lang="zh-CN" altLang="en-US" sz="3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处理器状态</a:t>
            </a:r>
            <a:r>
              <a:rPr lang="zh-CN" altLang="en-US" sz="3200" dirty="0">
                <a:latin typeface="楷体" panose="02010609060101010101" pitchFamily="49" charset="-122"/>
                <a:ea typeface="楷体" panose="02010609060101010101" pitchFamily="49" charset="-122"/>
              </a:rPr>
              <a:t>回溯。</a:t>
            </a:r>
          </a:p>
        </p:txBody>
      </p:sp>
      <p:sp>
        <p:nvSpPr>
          <p:cNvPr id="4" name="左大括号 3">
            <a:extLst>
              <a:ext uri="{FF2B5EF4-FFF2-40B4-BE49-F238E27FC236}">
                <a16:creationId xmlns:a16="http://schemas.microsoft.com/office/drawing/2014/main" id="{B9BED39B-E830-48E0-AA74-8F9EB951E367}"/>
              </a:ext>
            </a:extLst>
          </p:cNvPr>
          <p:cNvSpPr/>
          <p:nvPr/>
        </p:nvSpPr>
        <p:spPr>
          <a:xfrm>
            <a:off x="6839212" y="4600172"/>
            <a:ext cx="726510" cy="1841326"/>
          </a:xfrm>
          <a:prstGeom prst="leftBrace">
            <a:avLst>
              <a:gd name="adj1" fmla="val 4109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a:extLst>
              <a:ext uri="{FF2B5EF4-FFF2-40B4-BE49-F238E27FC236}">
                <a16:creationId xmlns:a16="http://schemas.microsoft.com/office/drawing/2014/main" id="{26B25949-3BA2-4728-9B4D-4795A4FA0649}"/>
              </a:ext>
            </a:extLst>
          </p:cNvPr>
          <p:cNvSpPr/>
          <p:nvPr/>
        </p:nvSpPr>
        <p:spPr>
          <a:xfrm>
            <a:off x="4196221" y="3062595"/>
            <a:ext cx="726510" cy="1841326"/>
          </a:xfrm>
          <a:prstGeom prst="leftBrace">
            <a:avLst>
              <a:gd name="adj1" fmla="val 4109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0084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A93948E-5AEC-4477-AF87-8BB22EA6E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271" y="1866379"/>
            <a:ext cx="4922729" cy="4979096"/>
          </a:xfrm>
          <a:prstGeom prst="rect">
            <a:avLst/>
          </a:prstGeom>
        </p:spPr>
      </p:pic>
      <p:sp>
        <p:nvSpPr>
          <p:cNvPr id="2" name="文本框 1">
            <a:extLst>
              <a:ext uri="{FF2B5EF4-FFF2-40B4-BE49-F238E27FC236}">
                <a16:creationId xmlns:a16="http://schemas.microsoft.com/office/drawing/2014/main" id="{841C767C-CC62-4BE5-A78A-4702B678A457}"/>
              </a:ext>
            </a:extLst>
          </p:cNvPr>
          <p:cNvSpPr txBox="1"/>
          <p:nvPr/>
        </p:nvSpPr>
        <p:spPr>
          <a:xfrm>
            <a:off x="288099" y="56211"/>
            <a:ext cx="7540668" cy="584775"/>
          </a:xfrm>
          <a:prstGeom prst="rect">
            <a:avLst/>
          </a:prstGeom>
          <a:noFill/>
        </p:spPr>
        <p:txBody>
          <a:bodyPr wrap="square" rtlCol="0">
            <a:spAutoFit/>
          </a:bodyPr>
          <a:lstStyle/>
          <a:p>
            <a:r>
              <a:rPr lang="zh-CN" altLang="en-US" sz="3200" i="1" u="sng" dirty="0">
                <a:solidFill>
                  <a:srgbClr val="FF0000"/>
                </a:solidFill>
                <a:latin typeface="楷体" panose="02010609060101010101" pitchFamily="49" charset="-122"/>
                <a:ea typeface="楷体" panose="02010609060101010101" pitchFamily="49" charset="-122"/>
              </a:rPr>
              <a:t>中间层的设计</a:t>
            </a:r>
          </a:p>
        </p:txBody>
      </p:sp>
      <p:sp>
        <p:nvSpPr>
          <p:cNvPr id="3" name="文本框 2">
            <a:extLst>
              <a:ext uri="{FF2B5EF4-FFF2-40B4-BE49-F238E27FC236}">
                <a16:creationId xmlns:a16="http://schemas.microsoft.com/office/drawing/2014/main" id="{CC1C300C-3561-40FF-867B-6F0FF205EB02}"/>
              </a:ext>
            </a:extLst>
          </p:cNvPr>
          <p:cNvSpPr txBox="1"/>
          <p:nvPr/>
        </p:nvSpPr>
        <p:spPr>
          <a:xfrm>
            <a:off x="288099" y="640986"/>
            <a:ext cx="10571968" cy="954107"/>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借鉴</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MIPS R10000</a:t>
            </a:r>
            <a:r>
              <a:rPr lang="zh-CN" altLang="en-US" sz="2800" dirty="0">
                <a:latin typeface="楷体" panose="02010609060101010101" pitchFamily="49" charset="-122"/>
                <a:ea typeface="楷体" panose="02010609060101010101" pitchFamily="49" charset="-122"/>
              </a:rPr>
              <a:t>的风格，采用</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RAM</a:t>
            </a:r>
            <a:r>
              <a:rPr lang="zh-CN" altLang="en-US" sz="2800" dirty="0">
                <a:latin typeface="楷体" panose="02010609060101010101" pitchFamily="49" charset="-122"/>
                <a:ea typeface="楷体" panose="02010609060101010101" pitchFamily="49" charset="-122"/>
              </a:rPr>
              <a:t>形式的重命名表，并由支持</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条跳转指令的状态回溯，中断例外，访存回滚的状态回溯。</a:t>
            </a:r>
          </a:p>
        </p:txBody>
      </p:sp>
      <p:pic>
        <p:nvPicPr>
          <p:cNvPr id="4" name="图片 3">
            <a:extLst>
              <a:ext uri="{FF2B5EF4-FFF2-40B4-BE49-F238E27FC236}">
                <a16:creationId xmlns:a16="http://schemas.microsoft.com/office/drawing/2014/main" id="{19D7AE27-E5D8-4D1A-90A1-93EAE518A98D}"/>
              </a:ext>
            </a:extLst>
          </p:cNvPr>
          <p:cNvPicPr>
            <a:picLocks noChangeAspect="1"/>
          </p:cNvPicPr>
          <p:nvPr/>
        </p:nvPicPr>
        <p:blipFill>
          <a:blip r:embed="rId3"/>
          <a:stretch>
            <a:fillRect/>
          </a:stretch>
        </p:blipFill>
        <p:spPr>
          <a:xfrm>
            <a:off x="288099" y="1596931"/>
            <a:ext cx="4922730" cy="1792095"/>
          </a:xfrm>
          <a:prstGeom prst="rect">
            <a:avLst/>
          </a:prstGeom>
        </p:spPr>
      </p:pic>
      <p:sp>
        <p:nvSpPr>
          <p:cNvPr id="5" name="文本框 4">
            <a:extLst>
              <a:ext uri="{FF2B5EF4-FFF2-40B4-BE49-F238E27FC236}">
                <a16:creationId xmlns:a16="http://schemas.microsoft.com/office/drawing/2014/main" id="{14FDB3C8-48A7-4EFD-B6E3-8067E5424D9E}"/>
              </a:ext>
            </a:extLst>
          </p:cNvPr>
          <p:cNvSpPr txBox="1"/>
          <p:nvPr/>
        </p:nvSpPr>
        <p:spPr>
          <a:xfrm>
            <a:off x="250521" y="3224583"/>
            <a:ext cx="7164887" cy="1384995"/>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对于状态的刻画封装成了类</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State</a:t>
            </a:r>
            <a:r>
              <a:rPr lang="zh-CN" altLang="en-US" sz="2800" dirty="0">
                <a:latin typeface="楷体" panose="02010609060101010101" pitchFamily="49" charset="-122"/>
                <a:ea typeface="楷体" panose="02010609060101010101" pitchFamily="49" charset="-122"/>
              </a:rPr>
              <a:t>，所以一共需要</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new</a:t>
            </a:r>
            <a:r>
              <a:rPr lang="zh-CN" altLang="en-US" sz="2800" dirty="0">
                <a:latin typeface="楷体" panose="02010609060101010101" pitchFamily="49" charset="-122"/>
                <a:ea typeface="楷体" panose="02010609060101010101" pitchFamily="49" charset="-122"/>
              </a:rPr>
              <a:t>出</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2800" dirty="0">
                <a:latin typeface="楷体" panose="02010609060101010101" pitchFamily="49" charset="-122"/>
                <a:ea typeface="楷体" panose="02010609060101010101" pitchFamily="49" charset="-122"/>
              </a:rPr>
              <a:t>个</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State</a:t>
            </a:r>
            <a:r>
              <a:rPr lang="zh-CN" altLang="en-US" sz="2800" dirty="0">
                <a:latin typeface="楷体" panose="02010609060101010101" pitchFamily="49" charset="-122"/>
                <a:ea typeface="楷体" panose="02010609060101010101" pitchFamily="49" charset="-122"/>
              </a:rPr>
              <a:t>类的对象来有条不紊的维护处理器的状态。</a:t>
            </a:r>
          </a:p>
        </p:txBody>
      </p:sp>
      <p:sp>
        <p:nvSpPr>
          <p:cNvPr id="6" name="文本框 5">
            <a:extLst>
              <a:ext uri="{FF2B5EF4-FFF2-40B4-BE49-F238E27FC236}">
                <a16:creationId xmlns:a16="http://schemas.microsoft.com/office/drawing/2014/main" id="{03186616-A890-4598-8BF7-019532AE2CBB}"/>
              </a:ext>
            </a:extLst>
          </p:cNvPr>
          <p:cNvSpPr txBox="1"/>
          <p:nvPr/>
        </p:nvSpPr>
        <p:spPr>
          <a:xfrm>
            <a:off x="29817" y="4962446"/>
            <a:ext cx="3645073" cy="1077218"/>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对资源实现了精确分配</a:t>
            </a:r>
          </a:p>
        </p:txBody>
      </p:sp>
      <p:pic>
        <p:nvPicPr>
          <p:cNvPr id="7" name="图片 6">
            <a:extLst>
              <a:ext uri="{FF2B5EF4-FFF2-40B4-BE49-F238E27FC236}">
                <a16:creationId xmlns:a16="http://schemas.microsoft.com/office/drawing/2014/main" id="{B0B52B40-CC9B-47A9-9F5B-78BBA9E8D27C}"/>
              </a:ext>
            </a:extLst>
          </p:cNvPr>
          <p:cNvPicPr>
            <a:picLocks noChangeAspect="1"/>
          </p:cNvPicPr>
          <p:nvPr/>
        </p:nvPicPr>
        <p:blipFill>
          <a:blip r:embed="rId4"/>
          <a:stretch>
            <a:fillRect/>
          </a:stretch>
        </p:blipFill>
        <p:spPr>
          <a:xfrm>
            <a:off x="3450008" y="4116060"/>
            <a:ext cx="4248150" cy="2724150"/>
          </a:xfrm>
          <a:prstGeom prst="rect">
            <a:avLst/>
          </a:prstGeom>
        </p:spPr>
      </p:pic>
    </p:spTree>
    <p:extLst>
      <p:ext uri="{BB962C8B-B14F-4D97-AF65-F5344CB8AC3E}">
        <p14:creationId xmlns:p14="http://schemas.microsoft.com/office/powerpoint/2010/main" val="196302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CBD471-3AC2-489B-85B9-69E082073814}"/>
              </a:ext>
            </a:extLst>
          </p:cNvPr>
          <p:cNvSpPr txBox="1"/>
          <p:nvPr/>
        </p:nvSpPr>
        <p:spPr>
          <a:xfrm>
            <a:off x="142784" y="1129320"/>
            <a:ext cx="4196219" cy="923330"/>
          </a:xfrm>
          <a:prstGeom prst="rect">
            <a:avLst/>
          </a:prstGeom>
          <a:noFill/>
        </p:spPr>
        <p:txBody>
          <a:bodyPr wrap="square" rtlCol="0">
            <a:spAutoFit/>
          </a:bodyPr>
          <a:lstStyle/>
          <a:p>
            <a:r>
              <a:rPr lang="zh-CN" altLang="en-US" sz="3600" dirty="0"/>
              <a:t>流水线切分：</a:t>
            </a:r>
            <a:endParaRPr lang="en-US" altLang="zh-CN" sz="3600" dirty="0"/>
          </a:p>
          <a:p>
            <a:endParaRPr lang="zh-CN" altLang="en-US" dirty="0"/>
          </a:p>
        </p:txBody>
      </p:sp>
      <p:pic>
        <p:nvPicPr>
          <p:cNvPr id="3" name="图片 2">
            <a:extLst>
              <a:ext uri="{FF2B5EF4-FFF2-40B4-BE49-F238E27FC236}">
                <a16:creationId xmlns:a16="http://schemas.microsoft.com/office/drawing/2014/main" id="{93E5EC3E-E3F5-4A0F-8DAA-647EBA1FF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7390"/>
            <a:ext cx="12182104" cy="2921696"/>
          </a:xfrm>
          <a:prstGeom prst="rect">
            <a:avLst/>
          </a:prstGeom>
        </p:spPr>
      </p:pic>
      <p:sp>
        <p:nvSpPr>
          <p:cNvPr id="4" name="文本框 3">
            <a:extLst>
              <a:ext uri="{FF2B5EF4-FFF2-40B4-BE49-F238E27FC236}">
                <a16:creationId xmlns:a16="http://schemas.microsoft.com/office/drawing/2014/main" id="{A35CF5CE-BC05-414A-ACD0-F1AD04593678}"/>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design</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33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0C68C3-3D2E-43FC-8203-E7E85C092AE7}"/>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design</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F0C1D9C-987D-4660-8A3F-B2AB97FA301A}"/>
              </a:ext>
            </a:extLst>
          </p:cNvPr>
          <p:cNvSpPr txBox="1"/>
          <p:nvPr/>
        </p:nvSpPr>
        <p:spPr>
          <a:xfrm>
            <a:off x="830609" y="2511900"/>
            <a:ext cx="5461348" cy="2862322"/>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高性能的要素：</a:t>
            </a:r>
            <a:endParaRPr lang="en-US" altLang="zh-CN" sz="3600" dirty="0">
              <a:solidFill>
                <a:srgbClr val="FF0000"/>
              </a:solidFill>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IPC</a:t>
            </a:r>
          </a:p>
          <a:p>
            <a:pPr marL="571500" indent="-571500">
              <a:buFont typeface="Arial" panose="020B0604020202020204" pitchFamily="34" charset="0"/>
              <a:buChar char="•"/>
            </a:pPr>
            <a:r>
              <a:rPr lang="zh-CN" altLang="en-US" sz="3600" dirty="0">
                <a:latin typeface="楷体" panose="02010609060101010101" pitchFamily="49" charset="-122"/>
                <a:ea typeface="楷体" panose="02010609060101010101" pitchFamily="49" charset="-122"/>
              </a:rPr>
              <a:t>主频</a:t>
            </a:r>
            <a:endParaRPr lang="en-US" altLang="zh-CN" sz="3600" dirty="0">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zh-CN" altLang="en-US" sz="3600" dirty="0">
                <a:latin typeface="楷体" panose="02010609060101010101" pitchFamily="49" charset="-122"/>
                <a:ea typeface="楷体" panose="02010609060101010101" pitchFamily="49" charset="-122"/>
              </a:rPr>
              <a:t>能耗</a:t>
            </a:r>
            <a:endParaRPr lang="en-US" altLang="zh-CN" sz="3600" dirty="0">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zh-CN" altLang="en-US" sz="3600" dirty="0">
                <a:latin typeface="楷体" panose="02010609060101010101" pitchFamily="49" charset="-122"/>
                <a:ea typeface="楷体" panose="02010609060101010101" pitchFamily="49" charset="-122"/>
              </a:rPr>
              <a:t>面积</a:t>
            </a:r>
            <a:endParaRPr lang="en-US" altLang="zh-CN" sz="3600" dirty="0">
              <a:latin typeface="楷体" panose="02010609060101010101" pitchFamily="49" charset="-122"/>
              <a:ea typeface="楷体" panose="02010609060101010101" pitchFamily="49" charset="-122"/>
            </a:endParaRPr>
          </a:p>
        </p:txBody>
      </p:sp>
      <p:pic>
        <p:nvPicPr>
          <p:cNvPr id="1026" name="Picture 2" descr="“Check mark”的图片搜索结果">
            <a:extLst>
              <a:ext uri="{FF2B5EF4-FFF2-40B4-BE49-F238E27FC236}">
                <a16:creationId xmlns:a16="http://schemas.microsoft.com/office/drawing/2014/main" id="{EAAE87DD-AC47-42B1-8023-AA7DB4A739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8810" y="3082292"/>
            <a:ext cx="621640" cy="556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 mark bullet icon">
            <a:extLst>
              <a:ext uri="{FF2B5EF4-FFF2-40B4-BE49-F238E27FC236}">
                <a16:creationId xmlns:a16="http://schemas.microsoft.com/office/drawing/2014/main" id="{E4692366-708D-42FE-8331-C67061258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600" y="3639243"/>
            <a:ext cx="621641" cy="6216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question mark bullet icon">
            <a:extLst>
              <a:ext uri="{FF2B5EF4-FFF2-40B4-BE49-F238E27FC236}">
                <a16:creationId xmlns:a16="http://schemas.microsoft.com/office/drawing/2014/main" id="{B8AEAE2F-D0D5-43E5-B0E2-EB1A4FD14E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599" y="4209635"/>
            <a:ext cx="621641" cy="6216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question mark bullet icon">
            <a:extLst>
              <a:ext uri="{FF2B5EF4-FFF2-40B4-BE49-F238E27FC236}">
                <a16:creationId xmlns:a16="http://schemas.microsoft.com/office/drawing/2014/main" id="{141647FB-30E9-4AEB-8E38-77B5273AEA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598" y="4766586"/>
            <a:ext cx="621641" cy="62164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EB1C260-FD4D-4DCC-90E8-B801C584A85A}"/>
              </a:ext>
            </a:extLst>
          </p:cNvPr>
          <p:cNvSpPr/>
          <p:nvPr/>
        </p:nvSpPr>
        <p:spPr>
          <a:xfrm>
            <a:off x="6218383" y="2665788"/>
            <a:ext cx="4561203" cy="2554545"/>
          </a:xfrm>
          <a:prstGeom prst="rect">
            <a:avLst/>
          </a:prstGeom>
        </p:spPr>
        <p:txBody>
          <a:bodyPr wrap="square">
            <a:spAutoFit/>
          </a:bodyPr>
          <a:lstStyle/>
          <a:p>
            <a:r>
              <a:rPr lang="zh-CN" altLang="en-US" sz="4000" dirty="0">
                <a:solidFill>
                  <a:srgbClr val="FF0000"/>
                </a:solidFill>
                <a:latin typeface="楷体" panose="02010609060101010101" pitchFamily="49" charset="-122"/>
                <a:ea typeface="楷体" panose="02010609060101010101" pitchFamily="49" charset="-122"/>
              </a:rPr>
              <a:t>高性能的解构：</a:t>
            </a:r>
            <a:endParaRPr lang="en-US" altLang="zh-CN" sz="4000" dirty="0">
              <a:solidFill>
                <a:srgbClr val="FF0000"/>
              </a:solidFill>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zh-CN" altLang="en-US" sz="4000" dirty="0">
                <a:latin typeface="楷体" panose="02010609060101010101" pitchFamily="49" charset="-122"/>
                <a:ea typeface="楷体" panose="02010609060101010101" pitchFamily="49" charset="-122"/>
              </a:rPr>
              <a:t>高性能的前端</a:t>
            </a:r>
            <a:endParaRPr lang="en-US" altLang="zh-CN" sz="4000" dirty="0">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zh-CN" altLang="en-US" sz="4000" dirty="0">
                <a:latin typeface="楷体" panose="02010609060101010101" pitchFamily="49" charset="-122"/>
                <a:ea typeface="楷体" panose="02010609060101010101" pitchFamily="49" charset="-122"/>
              </a:rPr>
              <a:t>高性能的后端</a:t>
            </a:r>
            <a:endParaRPr lang="en-US" altLang="zh-CN" sz="4000" dirty="0">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zh-CN" altLang="en-US" sz="4000" dirty="0">
                <a:latin typeface="楷体" panose="02010609060101010101" pitchFamily="49" charset="-122"/>
                <a:ea typeface="楷体" panose="02010609060101010101" pitchFamily="49" charset="-122"/>
              </a:rPr>
              <a:t>高效的指令调度</a:t>
            </a:r>
            <a:endParaRPr lang="en-US" altLang="zh-CN" sz="4000"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06217E6D-E1FC-431E-BD2A-59A617C330E4}"/>
              </a:ext>
            </a:extLst>
          </p:cNvPr>
          <p:cNvSpPr txBox="1"/>
          <p:nvPr/>
        </p:nvSpPr>
        <p:spPr>
          <a:xfrm>
            <a:off x="641422" y="1198507"/>
            <a:ext cx="10530782" cy="707886"/>
          </a:xfrm>
          <a:prstGeom prst="rect">
            <a:avLst/>
          </a:prstGeom>
          <a:noFill/>
        </p:spPr>
        <p:txBody>
          <a:bodyPr wrap="square" rtlCol="0">
            <a:spAutoFit/>
          </a:bodyPr>
          <a:lstStyle/>
          <a:p>
            <a:r>
              <a:rPr lang="zh-CN" altLang="en-US" sz="4000" dirty="0">
                <a:latin typeface="楷体" panose="02010609060101010101" pitchFamily="49" charset="-122"/>
                <a:ea typeface="楷体" panose="02010609060101010101" pitchFamily="49" charset="-122"/>
              </a:rPr>
              <a:t>处理器设计的目标是高性能，高性能，高性能！</a:t>
            </a:r>
          </a:p>
        </p:txBody>
      </p:sp>
    </p:spTree>
    <p:extLst>
      <p:ext uri="{BB962C8B-B14F-4D97-AF65-F5344CB8AC3E}">
        <p14:creationId xmlns:p14="http://schemas.microsoft.com/office/powerpoint/2010/main" val="169825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additive="base">
                                        <p:cTn id="21" dur="500" fill="hold"/>
                                        <p:tgtEl>
                                          <p:spTgt spid="1028"/>
                                        </p:tgtEl>
                                        <p:attrNameLst>
                                          <p:attrName>ppt_x</p:attrName>
                                        </p:attrNameLst>
                                      </p:cBhvr>
                                      <p:tavLst>
                                        <p:tav tm="0">
                                          <p:val>
                                            <p:strVal val="#ppt_x"/>
                                          </p:val>
                                        </p:tav>
                                        <p:tav tm="100000">
                                          <p:val>
                                            <p:strVal val="#ppt_x"/>
                                          </p:val>
                                        </p:tav>
                                      </p:tavLst>
                                    </p:anim>
                                    <p:anim calcmode="lin" valueType="num">
                                      <p:cBhvr additive="base">
                                        <p:cTn id="22" dur="500" fill="hold"/>
                                        <p:tgtEl>
                                          <p:spTgt spid="102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0E180C-AC6D-4FD2-A4E8-4BED3790C927}"/>
              </a:ext>
            </a:extLst>
          </p:cNvPr>
          <p:cNvSpPr/>
          <p:nvPr/>
        </p:nvSpPr>
        <p:spPr>
          <a:xfrm>
            <a:off x="275264" y="35171"/>
            <a:ext cx="2646878" cy="584775"/>
          </a:xfrm>
          <a:prstGeom prst="rect">
            <a:avLst/>
          </a:prstGeom>
        </p:spPr>
        <p:txBody>
          <a:bodyPr wrap="none">
            <a:spAutoFit/>
          </a:bodyPr>
          <a:lstStyle/>
          <a:p>
            <a:r>
              <a:rPr lang="zh-CN" altLang="en-US" sz="3200" dirty="0">
                <a:latin typeface="楷体" panose="02010609060101010101" pitchFamily="49" charset="-122"/>
                <a:ea typeface="楷体" panose="02010609060101010101" pitchFamily="49" charset="-122"/>
              </a:rPr>
              <a:t>高性能的前端</a:t>
            </a:r>
            <a:endParaRPr lang="en-US" altLang="zh-CN" sz="3200"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E6EA8B69-4A88-408F-B97F-F789E121A2A0}"/>
              </a:ext>
            </a:extLst>
          </p:cNvPr>
          <p:cNvPicPr>
            <a:picLocks noChangeAspect="1"/>
          </p:cNvPicPr>
          <p:nvPr/>
        </p:nvPicPr>
        <p:blipFill>
          <a:blip r:embed="rId2"/>
          <a:stretch>
            <a:fillRect/>
          </a:stretch>
        </p:blipFill>
        <p:spPr>
          <a:xfrm>
            <a:off x="275264" y="619946"/>
            <a:ext cx="6924675" cy="2238375"/>
          </a:xfrm>
          <a:prstGeom prst="rect">
            <a:avLst/>
          </a:prstGeom>
        </p:spPr>
      </p:pic>
      <p:pic>
        <p:nvPicPr>
          <p:cNvPr id="4" name="图片 3">
            <a:extLst>
              <a:ext uri="{FF2B5EF4-FFF2-40B4-BE49-F238E27FC236}">
                <a16:creationId xmlns:a16="http://schemas.microsoft.com/office/drawing/2014/main" id="{AB7681D0-B586-4C71-AB1B-8D47759FC0DA}"/>
              </a:ext>
            </a:extLst>
          </p:cNvPr>
          <p:cNvPicPr>
            <a:picLocks noChangeAspect="1"/>
          </p:cNvPicPr>
          <p:nvPr/>
        </p:nvPicPr>
        <p:blipFill>
          <a:blip r:embed="rId3"/>
          <a:stretch>
            <a:fillRect/>
          </a:stretch>
        </p:blipFill>
        <p:spPr>
          <a:xfrm>
            <a:off x="7377363" y="177815"/>
            <a:ext cx="4407594" cy="3038057"/>
          </a:xfrm>
          <a:prstGeom prst="rect">
            <a:avLst/>
          </a:prstGeom>
        </p:spPr>
      </p:pic>
      <p:pic>
        <p:nvPicPr>
          <p:cNvPr id="5" name="图片 4">
            <a:extLst>
              <a:ext uri="{FF2B5EF4-FFF2-40B4-BE49-F238E27FC236}">
                <a16:creationId xmlns:a16="http://schemas.microsoft.com/office/drawing/2014/main" id="{4B24BACE-AA00-4834-93D5-28886DDBD9F8}"/>
              </a:ext>
            </a:extLst>
          </p:cNvPr>
          <p:cNvPicPr>
            <a:picLocks noChangeAspect="1"/>
          </p:cNvPicPr>
          <p:nvPr/>
        </p:nvPicPr>
        <p:blipFill>
          <a:blip r:embed="rId4"/>
          <a:stretch>
            <a:fillRect/>
          </a:stretch>
        </p:blipFill>
        <p:spPr>
          <a:xfrm>
            <a:off x="7199939" y="3531765"/>
            <a:ext cx="4539373" cy="3215873"/>
          </a:xfrm>
          <a:prstGeom prst="rect">
            <a:avLst/>
          </a:prstGeom>
        </p:spPr>
      </p:pic>
      <p:sp>
        <p:nvSpPr>
          <p:cNvPr id="6" name="文本框 5">
            <a:extLst>
              <a:ext uri="{FF2B5EF4-FFF2-40B4-BE49-F238E27FC236}">
                <a16:creationId xmlns:a16="http://schemas.microsoft.com/office/drawing/2014/main" id="{549F0E27-996F-48CA-A53B-6A4769D6692D}"/>
              </a:ext>
            </a:extLst>
          </p:cNvPr>
          <p:cNvSpPr txBox="1"/>
          <p:nvPr/>
        </p:nvSpPr>
        <p:spPr>
          <a:xfrm>
            <a:off x="8718115" y="3134637"/>
            <a:ext cx="1891430"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取指单元状态机</a:t>
            </a:r>
          </a:p>
        </p:txBody>
      </p:sp>
      <p:sp>
        <p:nvSpPr>
          <p:cNvPr id="7" name="文本框 6">
            <a:extLst>
              <a:ext uri="{FF2B5EF4-FFF2-40B4-BE49-F238E27FC236}">
                <a16:creationId xmlns:a16="http://schemas.microsoft.com/office/drawing/2014/main" id="{EF042866-BD12-41B4-9752-201F21949B7B}"/>
              </a:ext>
            </a:extLst>
          </p:cNvPr>
          <p:cNvSpPr txBox="1"/>
          <p:nvPr/>
        </p:nvSpPr>
        <p:spPr>
          <a:xfrm>
            <a:off x="8718115" y="6276125"/>
            <a:ext cx="2592888"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指令高速缓存状态机</a:t>
            </a:r>
          </a:p>
        </p:txBody>
      </p:sp>
      <p:sp>
        <p:nvSpPr>
          <p:cNvPr id="8" name="文本框 7">
            <a:extLst>
              <a:ext uri="{FF2B5EF4-FFF2-40B4-BE49-F238E27FC236}">
                <a16:creationId xmlns:a16="http://schemas.microsoft.com/office/drawing/2014/main" id="{611A8582-93EA-45EF-94A2-264756510AF4}"/>
              </a:ext>
            </a:extLst>
          </p:cNvPr>
          <p:cNvSpPr txBox="1"/>
          <p:nvPr/>
        </p:nvSpPr>
        <p:spPr>
          <a:xfrm>
            <a:off x="3548410" y="2882681"/>
            <a:ext cx="2129424"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前端系统整合</a:t>
            </a:r>
          </a:p>
        </p:txBody>
      </p:sp>
      <p:sp>
        <p:nvSpPr>
          <p:cNvPr id="9" name="文本框 8">
            <a:extLst>
              <a:ext uri="{FF2B5EF4-FFF2-40B4-BE49-F238E27FC236}">
                <a16:creationId xmlns:a16="http://schemas.microsoft.com/office/drawing/2014/main" id="{EECFE7FB-3913-46D0-AC0A-83E1A3F1EB82}"/>
              </a:ext>
            </a:extLst>
          </p:cNvPr>
          <p:cNvSpPr txBox="1"/>
          <p:nvPr/>
        </p:nvSpPr>
        <p:spPr>
          <a:xfrm>
            <a:off x="0" y="3239051"/>
            <a:ext cx="8189289" cy="3600986"/>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要点：</a:t>
            </a:r>
            <a:endParaRPr lang="en-US" altLang="zh-CN" sz="32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整体是由取指相关的各个状态机，指令高速存储</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ram</a:t>
            </a:r>
            <a:r>
              <a:rPr lang="zh-CN" altLang="en-US" sz="2800" dirty="0">
                <a:latin typeface="楷体" panose="02010609060101010101" pitchFamily="49" charset="-122"/>
                <a:ea typeface="楷体" panose="02010609060101010101" pitchFamily="49" charset="-122"/>
              </a:rPr>
              <a:t>，以及转移预测的各个数据结构组成的。</a:t>
            </a:r>
            <a:endParaRPr lang="en-US" altLang="zh-CN" sz="28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状态机的状态简洁而高效。</a:t>
            </a:r>
            <a:endParaRPr lang="en-US" altLang="zh-CN" sz="28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所以外部的信号，都要先</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latch</a:t>
            </a:r>
            <a:r>
              <a:rPr lang="zh-CN" altLang="en-US" sz="2800" dirty="0">
                <a:latin typeface="楷体" panose="02010609060101010101" pitchFamily="49" charset="-122"/>
                <a:ea typeface="楷体" panose="02010609060101010101" pitchFamily="49" charset="-122"/>
              </a:rPr>
              <a:t>一个周期，再对各个状态机和数据结构做相应的修改。</a:t>
            </a:r>
            <a:endParaRPr lang="en-US" altLang="zh-CN" sz="28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对最简单也是最重要的预测结构</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BTB</a:t>
            </a:r>
            <a:r>
              <a:rPr lang="zh-CN" altLang="en-US" sz="2800" dirty="0">
                <a:latin typeface="楷体" panose="02010609060101010101" pitchFamily="49" charset="-122"/>
                <a:ea typeface="楷体" panose="02010609060101010101" pitchFamily="49" charset="-122"/>
              </a:rPr>
              <a:t>做了物理结构的优化，来缩小面积，减少时序。</a:t>
            </a:r>
          </a:p>
        </p:txBody>
      </p:sp>
    </p:spTree>
    <p:extLst>
      <p:ext uri="{BB962C8B-B14F-4D97-AF65-F5344CB8AC3E}">
        <p14:creationId xmlns:p14="http://schemas.microsoft.com/office/powerpoint/2010/main" val="259086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BA32B64-5239-4184-A8E7-5809745AFE7D}"/>
              </a:ext>
            </a:extLst>
          </p:cNvPr>
          <p:cNvSpPr/>
          <p:nvPr/>
        </p:nvSpPr>
        <p:spPr>
          <a:xfrm>
            <a:off x="275264" y="35171"/>
            <a:ext cx="2646878" cy="584775"/>
          </a:xfrm>
          <a:prstGeom prst="rect">
            <a:avLst/>
          </a:prstGeom>
        </p:spPr>
        <p:txBody>
          <a:bodyPr wrap="none">
            <a:spAutoFit/>
          </a:bodyPr>
          <a:lstStyle/>
          <a:p>
            <a:r>
              <a:rPr lang="zh-CN" altLang="en-US" sz="3200" dirty="0">
                <a:latin typeface="楷体" panose="02010609060101010101" pitchFamily="49" charset="-122"/>
                <a:ea typeface="楷体" panose="02010609060101010101" pitchFamily="49" charset="-122"/>
              </a:rPr>
              <a:t>高性能的后端</a:t>
            </a:r>
            <a:endParaRPr lang="en-US" altLang="zh-CN" sz="3200"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8A3C83E3-1CC5-426A-A594-836459D0F4C5}"/>
              </a:ext>
            </a:extLst>
          </p:cNvPr>
          <p:cNvPicPr>
            <a:picLocks noChangeAspect="1"/>
          </p:cNvPicPr>
          <p:nvPr/>
        </p:nvPicPr>
        <p:blipFill>
          <a:blip r:embed="rId2"/>
          <a:stretch>
            <a:fillRect/>
          </a:stretch>
        </p:blipFill>
        <p:spPr>
          <a:xfrm>
            <a:off x="275264" y="596274"/>
            <a:ext cx="6381750" cy="3019425"/>
          </a:xfrm>
          <a:prstGeom prst="rect">
            <a:avLst/>
          </a:prstGeom>
        </p:spPr>
      </p:pic>
      <p:pic>
        <p:nvPicPr>
          <p:cNvPr id="4" name="图片 3">
            <a:extLst>
              <a:ext uri="{FF2B5EF4-FFF2-40B4-BE49-F238E27FC236}">
                <a16:creationId xmlns:a16="http://schemas.microsoft.com/office/drawing/2014/main" id="{72BE4EAD-54A8-403D-85DE-A7E955B17161}"/>
              </a:ext>
            </a:extLst>
          </p:cNvPr>
          <p:cNvPicPr>
            <a:picLocks noChangeAspect="1"/>
          </p:cNvPicPr>
          <p:nvPr/>
        </p:nvPicPr>
        <p:blipFill>
          <a:blip r:embed="rId3"/>
          <a:stretch>
            <a:fillRect/>
          </a:stretch>
        </p:blipFill>
        <p:spPr>
          <a:xfrm>
            <a:off x="6526060" y="751383"/>
            <a:ext cx="5665941" cy="2973594"/>
          </a:xfrm>
          <a:prstGeom prst="rect">
            <a:avLst/>
          </a:prstGeom>
        </p:spPr>
      </p:pic>
      <p:sp>
        <p:nvSpPr>
          <p:cNvPr id="5" name="文本框 4">
            <a:extLst>
              <a:ext uri="{FF2B5EF4-FFF2-40B4-BE49-F238E27FC236}">
                <a16:creationId xmlns:a16="http://schemas.microsoft.com/office/drawing/2014/main" id="{6C682630-192F-4BB9-A8CA-E384F353E3A8}"/>
              </a:ext>
            </a:extLst>
          </p:cNvPr>
          <p:cNvSpPr txBox="1"/>
          <p:nvPr/>
        </p:nvSpPr>
        <p:spPr>
          <a:xfrm>
            <a:off x="-28902" y="3688151"/>
            <a:ext cx="12375931" cy="1815882"/>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后端整体是由两种不同形式的队列组合而成的，体现了面积，时序和功耗的综合考虑。</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后端的各个功能队列项数都不没有超过</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2800" dirty="0">
                <a:latin typeface="楷体" panose="02010609060101010101" pitchFamily="49" charset="-122"/>
                <a:ea typeface="楷体" panose="02010609060101010101" pitchFamily="49" charset="-122"/>
              </a:rPr>
              <a:t>项，移位队列出入项数至多为</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，循环队列出入项数之多为</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。其中例如：</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0891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2DDD4799-1378-451B-886E-F718A06CC547}"/>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design</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3D95274-C26F-4615-B657-1E9AF118224A}"/>
              </a:ext>
            </a:extLst>
          </p:cNvPr>
          <p:cNvSpPr txBox="1"/>
          <p:nvPr/>
        </p:nvSpPr>
        <p:spPr>
          <a:xfrm>
            <a:off x="4993415" y="519292"/>
            <a:ext cx="2054267" cy="646331"/>
          </a:xfrm>
          <a:prstGeom prst="rect">
            <a:avLst/>
          </a:prstGeom>
          <a:noFill/>
        </p:spPr>
        <p:txBody>
          <a:bodyPr wrap="square" rtlCol="0">
            <a:spAutoFit/>
          </a:bodyPr>
          <a:lstStyle/>
          <a:p>
            <a:r>
              <a:rPr lang="zh-CN" altLang="en-US" sz="3600" dirty="0">
                <a:latin typeface="楷体" panose="02010609060101010101" pitchFamily="49" charset="-122"/>
                <a:ea typeface="楷体" panose="02010609060101010101" pitchFamily="49" charset="-122"/>
              </a:rPr>
              <a:t>发射队列</a:t>
            </a:r>
          </a:p>
        </p:txBody>
      </p:sp>
      <p:pic>
        <p:nvPicPr>
          <p:cNvPr id="6" name="图片 5">
            <a:extLst>
              <a:ext uri="{FF2B5EF4-FFF2-40B4-BE49-F238E27FC236}">
                <a16:creationId xmlns:a16="http://schemas.microsoft.com/office/drawing/2014/main" id="{2451BC16-2EC4-4977-B2C0-AA3434F3D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90" y="1399113"/>
            <a:ext cx="6948719" cy="3622450"/>
          </a:xfrm>
          <a:prstGeom prst="rect">
            <a:avLst/>
          </a:prstGeom>
        </p:spPr>
      </p:pic>
      <p:sp>
        <p:nvSpPr>
          <p:cNvPr id="4" name="矩形 3">
            <a:extLst>
              <a:ext uri="{FF2B5EF4-FFF2-40B4-BE49-F238E27FC236}">
                <a16:creationId xmlns:a16="http://schemas.microsoft.com/office/drawing/2014/main" id="{84A2C6C9-F257-4054-B77E-E369BC5D649B}"/>
              </a:ext>
            </a:extLst>
          </p:cNvPr>
          <p:cNvSpPr/>
          <p:nvPr/>
        </p:nvSpPr>
        <p:spPr>
          <a:xfrm>
            <a:off x="2546190" y="5310200"/>
            <a:ext cx="7483366"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发射队列一共两路，每路主体</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3200" dirty="0">
                <a:latin typeface="楷体" panose="02010609060101010101" pitchFamily="49" charset="-122"/>
                <a:ea typeface="楷体" panose="02010609060101010101" pitchFamily="49" charset="-122"/>
              </a:rPr>
              <a:t>项</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头部</a:t>
            </a:r>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项，采用低功耗优化的移位队列；</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60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7B01D2B-9E30-4710-8AB6-F78057895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014" y="1477376"/>
            <a:ext cx="6395597" cy="2353657"/>
          </a:xfrm>
          <a:prstGeom prst="rect">
            <a:avLst/>
          </a:prstGeom>
        </p:spPr>
      </p:pic>
      <p:sp>
        <p:nvSpPr>
          <p:cNvPr id="3" name="文本框 2">
            <a:extLst>
              <a:ext uri="{FF2B5EF4-FFF2-40B4-BE49-F238E27FC236}">
                <a16:creationId xmlns:a16="http://schemas.microsoft.com/office/drawing/2014/main" id="{9F406830-73B1-4097-BAA3-1BD5D9CADBEA}"/>
              </a:ext>
            </a:extLst>
          </p:cNvPr>
          <p:cNvSpPr txBox="1"/>
          <p:nvPr/>
        </p:nvSpPr>
        <p:spPr>
          <a:xfrm>
            <a:off x="4952181" y="1045737"/>
            <a:ext cx="2054267" cy="646331"/>
          </a:xfrm>
          <a:prstGeom prst="rect">
            <a:avLst/>
          </a:prstGeom>
          <a:noFill/>
        </p:spPr>
        <p:txBody>
          <a:bodyPr wrap="square" rtlCol="0">
            <a:spAutoFit/>
          </a:bodyPr>
          <a:lstStyle/>
          <a:p>
            <a:r>
              <a:rPr lang="zh-CN" altLang="en-US" sz="3600" dirty="0">
                <a:latin typeface="楷体" panose="02010609060101010101" pitchFamily="49" charset="-122"/>
                <a:ea typeface="楷体" panose="02010609060101010101" pitchFamily="49" charset="-122"/>
              </a:rPr>
              <a:t>分支队列</a:t>
            </a:r>
          </a:p>
        </p:txBody>
      </p:sp>
      <p:sp>
        <p:nvSpPr>
          <p:cNvPr id="4" name="矩形 3">
            <a:extLst>
              <a:ext uri="{FF2B5EF4-FFF2-40B4-BE49-F238E27FC236}">
                <a16:creationId xmlns:a16="http://schemas.microsoft.com/office/drawing/2014/main" id="{3875593B-5A9E-4678-B2AB-A29402333757}"/>
              </a:ext>
            </a:extLst>
          </p:cNvPr>
          <p:cNvSpPr/>
          <p:nvPr/>
        </p:nvSpPr>
        <p:spPr>
          <a:xfrm>
            <a:off x="2051487" y="4173563"/>
            <a:ext cx="8648521" cy="584775"/>
          </a:xfrm>
          <a:prstGeom prst="rect">
            <a:avLst/>
          </a:prstGeom>
        </p:spPr>
        <p:txBody>
          <a:bodyPr wrap="none">
            <a:spAutoFit/>
          </a:bodyPr>
          <a:lstStyle/>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分支队列</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3200" dirty="0">
                <a:latin typeface="楷体" panose="02010609060101010101" pitchFamily="49" charset="-122"/>
                <a:ea typeface="楷体" panose="02010609060101010101" pitchFamily="49" charset="-122"/>
              </a:rPr>
              <a:t>项，采用低功耗优化的移位队列；</a:t>
            </a:r>
            <a:endParaRPr lang="en-US" altLang="zh-CN" sz="3200"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77E8F21F-4795-4637-9F92-2AF7DF76205D}"/>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design</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731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533AFA-A7F8-4313-8FF0-B720D77EBCFB}"/>
              </a:ext>
            </a:extLst>
          </p:cNvPr>
          <p:cNvSpPr txBox="1"/>
          <p:nvPr/>
        </p:nvSpPr>
        <p:spPr>
          <a:xfrm>
            <a:off x="5068867" y="842458"/>
            <a:ext cx="2054267" cy="646331"/>
          </a:xfrm>
          <a:prstGeom prst="rect">
            <a:avLst/>
          </a:prstGeom>
          <a:noFill/>
        </p:spPr>
        <p:txBody>
          <a:bodyPr wrap="square" rtlCol="0">
            <a:spAutoFit/>
          </a:bodyPr>
          <a:lstStyle/>
          <a:p>
            <a:r>
              <a:rPr lang="zh-CN" altLang="en-US" sz="3600" dirty="0">
                <a:latin typeface="楷体" panose="02010609060101010101" pitchFamily="49" charset="-122"/>
                <a:ea typeface="楷体" panose="02010609060101010101" pitchFamily="49" charset="-122"/>
              </a:rPr>
              <a:t>访存队列</a:t>
            </a:r>
          </a:p>
        </p:txBody>
      </p:sp>
      <p:pic>
        <p:nvPicPr>
          <p:cNvPr id="3" name="图片 2">
            <a:extLst>
              <a:ext uri="{FF2B5EF4-FFF2-40B4-BE49-F238E27FC236}">
                <a16:creationId xmlns:a16="http://schemas.microsoft.com/office/drawing/2014/main" id="{EF838318-45C9-4075-904A-6AF431AE4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132" y="1488789"/>
            <a:ext cx="7745736" cy="3556726"/>
          </a:xfrm>
          <a:prstGeom prst="rect">
            <a:avLst/>
          </a:prstGeom>
        </p:spPr>
      </p:pic>
      <p:sp>
        <p:nvSpPr>
          <p:cNvPr id="4" name="文本框 3">
            <a:extLst>
              <a:ext uri="{FF2B5EF4-FFF2-40B4-BE49-F238E27FC236}">
                <a16:creationId xmlns:a16="http://schemas.microsoft.com/office/drawing/2014/main" id="{D7269192-DC86-43E9-921E-4BEBAA54CA8A}"/>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design</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3F68C037-876F-4F89-A7B2-424597366743}"/>
              </a:ext>
            </a:extLst>
          </p:cNvPr>
          <p:cNvSpPr/>
          <p:nvPr/>
        </p:nvSpPr>
        <p:spPr>
          <a:xfrm>
            <a:off x="2223132" y="5153237"/>
            <a:ext cx="7388772"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访存队列实际上是一个</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3200" dirty="0">
                <a:latin typeface="楷体" panose="02010609060101010101" pitchFamily="49" charset="-122"/>
                <a:ea typeface="楷体" panose="02010609060101010101" pitchFamily="49" charset="-122"/>
              </a:rPr>
              <a:t>个队列的集合，项数分别是</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的</a:t>
            </a:r>
            <a:r>
              <a:rPr lang="zh-CN" altLang="en-US" sz="3200" dirty="0">
                <a:latin typeface="楷体" panose="02010609060101010101" pitchFamily="49" charset="-122"/>
                <a:ea typeface="楷体" panose="02010609060101010101" pitchFamily="49" charset="-122"/>
              </a:rPr>
              <a:t>循环队列；</a:t>
            </a:r>
          </a:p>
        </p:txBody>
      </p:sp>
    </p:spTree>
    <p:extLst>
      <p:ext uri="{BB962C8B-B14F-4D97-AF65-F5344CB8AC3E}">
        <p14:creationId xmlns:p14="http://schemas.microsoft.com/office/powerpoint/2010/main" val="29112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21767" y="1097716"/>
            <a:ext cx="10287972" cy="5940088"/>
          </a:xfrm>
          <a:prstGeom prst="rect">
            <a:avLst/>
          </a:prstGeom>
          <a:noFill/>
        </p:spPr>
        <p:txBody>
          <a:bodyPr wrap="square" rtlCol="0">
            <a:spAutoFit/>
          </a:bodyPr>
          <a:lstStyle/>
          <a:p>
            <a:r>
              <a:rPr lang="zh-CN" altLang="en-US" sz="3600" i="1" u="sng" dirty="0">
                <a:solidFill>
                  <a:srgbClr val="FF0000"/>
                </a:solidFill>
                <a:latin typeface="楷体" panose="02010609060101010101" pitchFamily="49" charset="-122"/>
                <a:ea typeface="楷体" panose="02010609060101010101" pitchFamily="49" charset="-122"/>
              </a:rPr>
              <a:t>有什么：</a:t>
            </a:r>
            <a:endParaRPr lang="" altLang="en-US" sz="3600" i="1" u="sng" dirty="0">
              <a:solidFill>
                <a:srgbClr val="FF0000"/>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3200" dirty="0">
                <a:latin typeface="楷体" panose="02010609060101010101" pitchFamily="49" charset="-122"/>
                <a:ea typeface="楷体" panose="02010609060101010101" pitchFamily="49" charset="-122"/>
              </a:rPr>
              <a:t>位架构，单核处理器，超标量宽度为</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dirty="0">
                <a:latin typeface="楷体" panose="02010609060101010101" pitchFamily="49" charset="-122"/>
                <a:ea typeface="楷体" panose="02010609060101010101" pitchFamily="49" charset="-122"/>
              </a:rPr>
              <a:t>，乱序执行，寄存器堆</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3200" dirty="0">
                <a:latin typeface="楷体" panose="02010609060101010101" pitchFamily="49" charset="-122"/>
                <a:ea typeface="楷体" panose="02010609060101010101" pitchFamily="49" charset="-122"/>
              </a:rPr>
              <a:t>读</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3200" dirty="0">
                <a:latin typeface="楷体" panose="02010609060101010101" pitchFamily="49" charset="-122"/>
                <a:ea typeface="楷体" panose="02010609060101010101" pitchFamily="49" charset="-122"/>
              </a:rPr>
              <a:t>写。</a:t>
            </a:r>
            <a:endParaRPr lang="en-US" altLang="zh-CN" sz="32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有</a:t>
            </a:r>
            <a:r>
              <a:rPr lang="" altLang="en-US" sz="3200" dirty="0">
                <a:latin typeface="楷体" panose="02010609060101010101" pitchFamily="49" charset="-122"/>
                <a:ea typeface="楷体" panose="02010609060101010101" pitchFamily="49" charset="-122"/>
              </a:rPr>
              <a:t>最核心的超标量、乱序</a:t>
            </a:r>
            <a:r>
              <a:rPr lang="zh-CN" altLang="en-US" sz="3200" dirty="0">
                <a:latin typeface="楷体" panose="02010609060101010101" pitchFamily="49" charset="-122"/>
                <a:ea typeface="楷体" panose="02010609060101010101" pitchFamily="49" charset="-122"/>
              </a:rPr>
              <a:t>发射执行、顺序提交技术。</a:t>
            </a:r>
            <a:endParaRPr lang="" altLang="en-US" sz="32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 altLang="en-US" sz="3200" dirty="0">
                <a:latin typeface="楷体" panose="02010609060101010101" pitchFamily="49" charset="-122"/>
                <a:ea typeface="楷体" panose="02010609060101010101" pitchFamily="49" charset="-122"/>
              </a:rPr>
              <a:t>有指令高速缓存，为最简单的直接映射</a:t>
            </a:r>
            <a:r>
              <a:rPr lang="zh-CN" altLang="en-US" sz="3200" dirty="0">
                <a:latin typeface="楷体" panose="02010609060101010101" pitchFamily="49" charset="-122"/>
                <a:ea typeface="楷体" panose="02010609060101010101" pitchFamily="49" charset="-122"/>
              </a:rPr>
              <a:t>。</a:t>
            </a:r>
            <a:endParaRPr lang="" altLang="en-US" sz="32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 altLang="en-US" sz="3200" dirty="0">
                <a:latin typeface="楷体" panose="02010609060101010101" pitchFamily="49" charset="-122"/>
                <a:ea typeface="楷体" panose="02010609060101010101" pitchFamily="49" charset="-122"/>
              </a:rPr>
              <a:t>有转移猜测机制，实现了</a:t>
            </a:r>
            <a:r>
              <a:rPr lang="" altLang="en-US" sz="3200" dirty="0">
                <a:latin typeface="Times New Roman" panose="02020603050405020304" pitchFamily="18" charset="0"/>
                <a:ea typeface="楷体" panose="02010609060101010101" pitchFamily="49" charset="-122"/>
                <a:cs typeface="Times New Roman" panose="02020603050405020304" pitchFamily="18" charset="0"/>
              </a:rPr>
              <a:t>BTB，RAS</a:t>
            </a:r>
            <a:r>
              <a:rPr lang="" altLang="en-US" sz="3200" dirty="0">
                <a:latin typeface="楷体" panose="02010609060101010101" pitchFamily="49" charset="-122"/>
                <a:ea typeface="楷体" panose="02010609060101010101" pitchFamily="49" charset="-122"/>
              </a:rPr>
              <a:t>和基于</a:t>
            </a:r>
            <a:r>
              <a:rPr lang="" altLang="en-US" sz="3200" dirty="0">
                <a:latin typeface="Times New Roman" panose="02020603050405020304" pitchFamily="18" charset="0"/>
                <a:ea typeface="楷体" panose="02010609060101010101" pitchFamily="49" charset="-122"/>
                <a:cs typeface="Times New Roman" panose="02020603050405020304" pitchFamily="18" charset="0"/>
              </a:rPr>
              <a:t>gshare</a:t>
            </a:r>
            <a:r>
              <a:rPr lang="" altLang="en-US" sz="3200" dirty="0">
                <a:latin typeface="楷体" panose="02010609060101010101" pitchFamily="49" charset="-122"/>
                <a:ea typeface="楷体" panose="02010609060101010101" pitchFamily="49" charset="-122"/>
              </a:rPr>
              <a:t>算法的</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BPD(BHT)</a:t>
            </a:r>
            <a:r>
              <a:rPr lang="zh-CN" altLang="en-US" sz="3200" dirty="0">
                <a:latin typeface="楷体" panose="02010609060101010101" pitchFamily="49" charset="-122"/>
                <a:ea typeface="楷体" panose="02010609060101010101" pitchFamily="49" charset="-122"/>
              </a:rPr>
              <a:t>。</a:t>
            </a:r>
            <a:endParaRPr lang="" altLang="en-US" sz="32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取指端口采用</a:t>
            </a:r>
            <a:r>
              <a:rPr lang="" altLang="en-US" sz="3200" dirty="0">
                <a:latin typeface="Times New Roman" panose="02020603050405020304" pitchFamily="18" charset="0"/>
                <a:ea typeface="楷体" panose="02010609060101010101" pitchFamily="49" charset="-122"/>
                <a:cs typeface="Times New Roman" panose="02020603050405020304" pitchFamily="18" charset="0"/>
              </a:rPr>
              <a:t>AXI</a:t>
            </a:r>
            <a:r>
              <a:rPr lang="zh-CN" altLang="en-US" sz="3200" dirty="0">
                <a:latin typeface="楷体" panose="02010609060101010101" pitchFamily="49" charset="-122"/>
                <a:ea typeface="楷体" panose="02010609060101010101" pitchFamily="49" charset="-122"/>
              </a:rPr>
              <a:t>总线协议，取指直接访问内存有</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3200" dirty="0">
                <a:latin typeface="楷体" panose="02010609060101010101" pitchFamily="49" charset="-122"/>
                <a:ea typeface="楷体" panose="02010609060101010101" pitchFamily="49" charset="-122"/>
              </a:rPr>
              <a:t>个周期左右的随机延迟。</a:t>
            </a:r>
            <a:endParaRPr lang="" altLang="en-US" sz="32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 altLang="en-US" sz="3200" dirty="0">
                <a:latin typeface="楷体" panose="02010609060101010101" pitchFamily="49" charset="-122"/>
                <a:ea typeface="楷体" panose="02010609060101010101" pitchFamily="49" charset="-122"/>
              </a:rPr>
              <a:t>在</a:t>
            </a:r>
            <a:r>
              <a:rPr lang="" altLang="en-US" sz="3200" dirty="0">
                <a:latin typeface="Times New Roman" panose="02020603050405020304" pitchFamily="18" charset="0"/>
                <a:ea typeface="楷体" panose="02010609060101010101" pitchFamily="49" charset="-122"/>
                <a:cs typeface="Times New Roman" panose="02020603050405020304" pitchFamily="18" charset="0"/>
              </a:rPr>
              <a:t>host</a:t>
            </a:r>
            <a:r>
              <a:rPr lang="" altLang="en-US" sz="3200" dirty="0">
                <a:latin typeface="楷体" panose="02010609060101010101" pitchFamily="49" charset="-122"/>
                <a:ea typeface="楷体" panose="02010609060101010101" pitchFamily="49" charset="-122"/>
              </a:rPr>
              <a:t>机的实验平台上模拟运行像</a:t>
            </a:r>
            <a:r>
              <a:rPr lang="" altLang="en-US" sz="3200" dirty="0">
                <a:latin typeface="Times New Roman" panose="02020603050405020304" pitchFamily="18" charset="0"/>
                <a:ea typeface="楷体" panose="02010609060101010101" pitchFamily="49" charset="-122"/>
                <a:cs typeface="Times New Roman" panose="02020603050405020304" pitchFamily="18" charset="0"/>
              </a:rPr>
              <a:t>coremark</a:t>
            </a:r>
            <a:r>
              <a:rPr lang="" altLang="en-US" sz="3200" dirty="0">
                <a:latin typeface="楷体" panose="02010609060101010101" pitchFamily="49" charset="-122"/>
                <a:ea typeface="楷体" panose="02010609060101010101" pitchFamily="49" charset="-122"/>
              </a:rPr>
              <a:t>和</a:t>
            </a:r>
            <a:r>
              <a:rPr lang="" altLang="en-US" sz="3200" dirty="0">
                <a:latin typeface="Times New Roman" panose="02020603050405020304" pitchFamily="18" charset="0"/>
                <a:ea typeface="楷体" panose="02010609060101010101" pitchFamily="49" charset="-122"/>
                <a:cs typeface="Times New Roman" panose="02020603050405020304" pitchFamily="18" charset="0"/>
              </a:rPr>
              <a:t>dhrystone</a:t>
            </a:r>
            <a:r>
              <a:rPr lang="" altLang="en-US" sz="3200" dirty="0">
                <a:latin typeface="楷体" panose="02010609060101010101" pitchFamily="49" charset="-122"/>
                <a:ea typeface="楷体" panose="02010609060101010101" pitchFamily="49" charset="-122"/>
              </a:rPr>
              <a:t>这样的嵌入式程序</a:t>
            </a:r>
            <a:r>
              <a:rPr lang="zh-CN" altLang="en-US" sz="3200" dirty="0">
                <a:latin typeface="楷体" panose="02010609060101010101" pitchFamily="49" charset="-122"/>
                <a:ea typeface="楷体" panose="02010609060101010101" pitchFamily="49" charset="-122"/>
              </a:rPr>
              <a:t>。</a:t>
            </a:r>
            <a:endParaRPr lang="" altLang="en-US" sz="3200" dirty="0">
              <a:latin typeface="楷体" panose="02010609060101010101" pitchFamily="49" charset="-122"/>
              <a:ea typeface="楷体" panose="02010609060101010101" pitchFamily="49" charset="-122"/>
            </a:endParaRPr>
          </a:p>
          <a:p>
            <a:endParaRPr lang="" altLang="en-US" sz="2400" dirty="0">
              <a:latin typeface="楷体" panose="02010609060101010101" pitchFamily="49" charset="-122"/>
              <a:ea typeface="楷体" panose="02010609060101010101" pitchFamily="49" charset="-122"/>
            </a:endParaRPr>
          </a:p>
        </p:txBody>
      </p:sp>
      <p:sp>
        <p:nvSpPr>
          <p:cNvPr id="4" name="Text Box 1">
            <a:extLst>
              <a:ext uri="{FF2B5EF4-FFF2-40B4-BE49-F238E27FC236}">
                <a16:creationId xmlns:a16="http://schemas.microsoft.com/office/drawing/2014/main" id="{8E23FC41-2CDC-42DA-81BF-B4D5EBDF2FA4}"/>
              </a:ext>
            </a:extLst>
          </p:cNvPr>
          <p:cNvSpPr txBox="1"/>
          <p:nvPr/>
        </p:nvSpPr>
        <p:spPr>
          <a:xfrm>
            <a:off x="193442" y="148129"/>
            <a:ext cx="8518194" cy="1138773"/>
          </a:xfrm>
          <a:prstGeom prst="rect">
            <a:avLst/>
          </a:prstGeom>
          <a:noFill/>
        </p:spPr>
        <p:txBody>
          <a:bodyPr wrap="square" rtlCol="0">
            <a:spAutoFit/>
          </a:bodyPr>
          <a:lstStyle/>
          <a:p>
            <a:r>
              <a:rPr lang="" altLang="en-US" sz="2800" dirty="0">
                <a:latin typeface="楷体" panose="02010609060101010101" pitchFamily="49" charset="-122"/>
                <a:ea typeface="楷体" panose="02010609060101010101" pitchFamily="49" charset="-122"/>
              </a:rPr>
              <a:t>这个</a:t>
            </a:r>
            <a:r>
              <a:rPr lang="zh-CN" altLang="en-US" sz="2800" dirty="0">
                <a:latin typeface="楷体" panose="02010609060101010101" pitchFamily="49" charset="-122"/>
                <a:ea typeface="楷体" panose="02010609060101010101" pitchFamily="49" charset="-122"/>
              </a:rPr>
              <a:t>以</a:t>
            </a:r>
            <a:r>
              <a:rPr lang="zh-CN" altLang="en-US" sz="3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四个月</a:t>
            </a:r>
            <a:r>
              <a:rPr lang="zh-CN" altLang="en-US" sz="2800" dirty="0">
                <a:latin typeface="楷体" panose="02010609060101010101" pitchFamily="49" charset="-122"/>
                <a:ea typeface="楷体" panose="02010609060101010101" pitchFamily="49" charset="-122"/>
              </a:rPr>
              <a:t>为期限的</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双发射乱序</a:t>
            </a:r>
            <a:r>
              <a:rPr lang=""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处理器</a:t>
            </a:r>
          </a:p>
          <a:p>
            <a:r>
              <a:rPr lang="" altLang="en-US" sz="2800" dirty="0">
                <a:latin typeface="楷体" panose="02010609060101010101" pitchFamily="49" charset="-122"/>
                <a:ea typeface="楷体" panose="02010609060101010101" pitchFamily="49" charset="-122"/>
              </a:rPr>
              <a:t>最后</a:t>
            </a:r>
            <a:r>
              <a:rPr lang="zh-CN" altLang="en-US" sz="2800" dirty="0">
                <a:latin typeface="楷体" panose="02010609060101010101" pitchFamily="49" charset="-122"/>
                <a:ea typeface="楷体" panose="02010609060101010101" pitchFamily="49" charset="-122"/>
              </a:rPr>
              <a:t>能够</a:t>
            </a:r>
            <a:r>
              <a:rPr lang="" altLang="en-US" sz="2800" dirty="0">
                <a:latin typeface="楷体" panose="02010609060101010101" pitchFamily="49" charset="-122"/>
                <a:ea typeface="楷体" panose="02010609060101010101" pitchFamily="49" charset="-122"/>
              </a:rPr>
              <a:t>到达一个什么样的</a:t>
            </a:r>
            <a:r>
              <a:rPr lang="" altLang="en-US" sz="3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程度</a:t>
            </a:r>
            <a:r>
              <a:rPr lang="" altLang="en-US" sz="2800" dirty="0">
                <a:latin typeface="楷体" panose="02010609060101010101" pitchFamily="49" charset="-122"/>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E7543EB2-BC2D-4ED0-8B76-218833D5C3E6}"/>
              </a:ext>
            </a:extLst>
          </p:cNvPr>
          <p:cNvPicPr>
            <a:picLocks noChangeAspect="1"/>
          </p:cNvPicPr>
          <p:nvPr/>
        </p:nvPicPr>
        <p:blipFill>
          <a:blip r:embed="rId3"/>
          <a:stretch>
            <a:fillRect/>
          </a:stretch>
        </p:blipFill>
        <p:spPr>
          <a:xfrm>
            <a:off x="10522982" y="4542255"/>
            <a:ext cx="306608" cy="990720"/>
          </a:xfrm>
          <a:prstGeom prst="rect">
            <a:avLst/>
          </a:prstGeom>
        </p:spPr>
      </p:pic>
      <p:sp>
        <p:nvSpPr>
          <p:cNvPr id="32" name="梯形 31">
            <a:extLst>
              <a:ext uri="{FF2B5EF4-FFF2-40B4-BE49-F238E27FC236}">
                <a16:creationId xmlns:a16="http://schemas.microsoft.com/office/drawing/2014/main" id="{562561D2-9654-4C48-B4D7-066838AA31E4}"/>
              </a:ext>
            </a:extLst>
          </p:cNvPr>
          <p:cNvSpPr/>
          <p:nvPr/>
        </p:nvSpPr>
        <p:spPr>
          <a:xfrm>
            <a:off x="7482943" y="5594238"/>
            <a:ext cx="3667658" cy="967133"/>
          </a:xfrm>
          <a:prstGeom prst="trapezoid">
            <a:avLst>
              <a:gd name="adj" fmla="val 51137"/>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梯形 29">
            <a:extLst>
              <a:ext uri="{FF2B5EF4-FFF2-40B4-BE49-F238E27FC236}">
                <a16:creationId xmlns:a16="http://schemas.microsoft.com/office/drawing/2014/main" id="{07B72E24-3F5A-47A7-8498-F824B9398C0B}"/>
              </a:ext>
            </a:extLst>
          </p:cNvPr>
          <p:cNvSpPr/>
          <p:nvPr/>
        </p:nvSpPr>
        <p:spPr>
          <a:xfrm>
            <a:off x="7962901" y="4476643"/>
            <a:ext cx="2678050" cy="1117595"/>
          </a:xfrm>
          <a:prstGeom prst="trapezoid">
            <a:avLst>
              <a:gd name="adj" fmla="val 51137"/>
            </a:avLst>
          </a:prstGeom>
          <a:solidFill>
            <a:srgbClr val="FF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CD24D624-702E-4735-BB3B-E5C84C69DBE9}"/>
              </a:ext>
            </a:extLst>
          </p:cNvPr>
          <p:cNvSpPr/>
          <p:nvPr/>
        </p:nvSpPr>
        <p:spPr>
          <a:xfrm>
            <a:off x="8534400" y="3048009"/>
            <a:ext cx="1534399" cy="1419754"/>
          </a:xfrm>
          <a:prstGeom prst="triangl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6392AAFC-11B5-4A34-930F-B38D7B67E94E}"/>
              </a:ext>
            </a:extLst>
          </p:cNvPr>
          <p:cNvSpPr/>
          <p:nvPr/>
        </p:nvSpPr>
        <p:spPr>
          <a:xfrm>
            <a:off x="275264" y="35171"/>
            <a:ext cx="3057247" cy="584775"/>
          </a:xfrm>
          <a:prstGeom prst="rect">
            <a:avLst/>
          </a:prstGeom>
        </p:spPr>
        <p:txBody>
          <a:bodyPr wrap="none">
            <a:spAutoFit/>
          </a:bodyPr>
          <a:lstStyle/>
          <a:p>
            <a:r>
              <a:rPr lang="zh-CN" altLang="en-US" sz="3200" dirty="0">
                <a:latin typeface="楷体" panose="02010609060101010101" pitchFamily="49" charset="-122"/>
                <a:ea typeface="楷体" panose="02010609060101010101" pitchFamily="49" charset="-122"/>
              </a:rPr>
              <a:t>高效的指令调度</a:t>
            </a:r>
            <a:endParaRPr lang="en-US" altLang="zh-CN" sz="3200"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926E1973-141C-4FAF-BCFD-D5D2337EA2EA}"/>
              </a:ext>
            </a:extLst>
          </p:cNvPr>
          <p:cNvSpPr txBox="1"/>
          <p:nvPr/>
        </p:nvSpPr>
        <p:spPr>
          <a:xfrm>
            <a:off x="275263" y="698774"/>
            <a:ext cx="11107439" cy="1077218"/>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高性能的前端和高性能的后端之间需要有高性能的机制来衔接，这种机制就是高效的指令调度。</a:t>
            </a:r>
          </a:p>
        </p:txBody>
      </p:sp>
      <p:pic>
        <p:nvPicPr>
          <p:cNvPr id="5" name="图片 4">
            <a:extLst>
              <a:ext uri="{FF2B5EF4-FFF2-40B4-BE49-F238E27FC236}">
                <a16:creationId xmlns:a16="http://schemas.microsoft.com/office/drawing/2014/main" id="{4BCC5514-1D83-4B2F-A9AF-4E0A17EC2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522483"/>
            <a:ext cx="6621516" cy="4335517"/>
          </a:xfrm>
          <a:prstGeom prst="rect">
            <a:avLst/>
          </a:prstGeom>
        </p:spPr>
      </p:pic>
      <p:sp>
        <p:nvSpPr>
          <p:cNvPr id="6" name="文本框 5">
            <a:extLst>
              <a:ext uri="{FF2B5EF4-FFF2-40B4-BE49-F238E27FC236}">
                <a16:creationId xmlns:a16="http://schemas.microsoft.com/office/drawing/2014/main" id="{C0D3C62E-88C2-40CF-B46B-6AA27B59524E}"/>
              </a:ext>
            </a:extLst>
          </p:cNvPr>
          <p:cNvSpPr txBox="1"/>
          <p:nvPr/>
        </p:nvSpPr>
        <p:spPr>
          <a:xfrm>
            <a:off x="749300" y="1887627"/>
            <a:ext cx="10948713" cy="52322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仿照存储层次结构，在我的处理器中实现了指令的</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dirty="0">
                <a:latin typeface="楷体" panose="02010609060101010101" pitchFamily="49" charset="-122"/>
                <a:ea typeface="楷体" panose="02010609060101010101" pitchFamily="49" charset="-122"/>
              </a:rPr>
              <a:t>个执行等级梯度。</a:t>
            </a:r>
          </a:p>
        </p:txBody>
      </p:sp>
      <p:sp>
        <p:nvSpPr>
          <p:cNvPr id="19" name="文本框 18">
            <a:extLst>
              <a:ext uri="{FF2B5EF4-FFF2-40B4-BE49-F238E27FC236}">
                <a16:creationId xmlns:a16="http://schemas.microsoft.com/office/drawing/2014/main" id="{B3DFFBF2-F9E7-422C-B9C6-D05735E62BA4}"/>
              </a:ext>
            </a:extLst>
          </p:cNvPr>
          <p:cNvSpPr txBox="1"/>
          <p:nvPr/>
        </p:nvSpPr>
        <p:spPr>
          <a:xfrm>
            <a:off x="8800881" y="3465037"/>
            <a:ext cx="1282700" cy="1077218"/>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执行队列</a:t>
            </a:r>
          </a:p>
        </p:txBody>
      </p:sp>
      <p:sp>
        <p:nvSpPr>
          <p:cNvPr id="21" name="文本框 20">
            <a:extLst>
              <a:ext uri="{FF2B5EF4-FFF2-40B4-BE49-F238E27FC236}">
                <a16:creationId xmlns:a16="http://schemas.microsoft.com/office/drawing/2014/main" id="{33C5BDF6-E1B4-4447-BE70-B1E6A7C7A42B}"/>
              </a:ext>
            </a:extLst>
          </p:cNvPr>
          <p:cNvSpPr txBox="1"/>
          <p:nvPr/>
        </p:nvSpPr>
        <p:spPr>
          <a:xfrm>
            <a:off x="8356380" y="4708776"/>
            <a:ext cx="1892519" cy="58477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发射队列</a:t>
            </a:r>
          </a:p>
        </p:txBody>
      </p:sp>
      <p:sp>
        <p:nvSpPr>
          <p:cNvPr id="22" name="文本框 21">
            <a:extLst>
              <a:ext uri="{FF2B5EF4-FFF2-40B4-BE49-F238E27FC236}">
                <a16:creationId xmlns:a16="http://schemas.microsoft.com/office/drawing/2014/main" id="{1875C293-2DA2-466B-9402-3873D1894DBF}"/>
              </a:ext>
            </a:extLst>
          </p:cNvPr>
          <p:cNvSpPr txBox="1"/>
          <p:nvPr/>
        </p:nvSpPr>
        <p:spPr>
          <a:xfrm>
            <a:off x="7970782" y="5724775"/>
            <a:ext cx="2705100" cy="58477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前端指令队列</a:t>
            </a:r>
          </a:p>
        </p:txBody>
      </p:sp>
      <p:sp>
        <p:nvSpPr>
          <p:cNvPr id="20" name="箭头: 右 19">
            <a:extLst>
              <a:ext uri="{FF2B5EF4-FFF2-40B4-BE49-F238E27FC236}">
                <a16:creationId xmlns:a16="http://schemas.microsoft.com/office/drawing/2014/main" id="{816DCAE1-7AFB-44DC-8820-50E4C8DFF18F}"/>
              </a:ext>
            </a:extLst>
          </p:cNvPr>
          <p:cNvSpPr/>
          <p:nvPr/>
        </p:nvSpPr>
        <p:spPr>
          <a:xfrm>
            <a:off x="5118536" y="3975100"/>
            <a:ext cx="3174780" cy="338273"/>
          </a:xfrm>
          <a:prstGeom prst="rightArrow">
            <a:avLst/>
          </a:prstGeom>
          <a:solidFill>
            <a:srgbClr val="53A2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84C9A1D-7A0E-4F28-AB8E-47BA7FB6BBEF}"/>
              </a:ext>
            </a:extLst>
          </p:cNvPr>
          <p:cNvSpPr txBox="1"/>
          <p:nvPr/>
        </p:nvSpPr>
        <p:spPr>
          <a:xfrm>
            <a:off x="6172199" y="3481914"/>
            <a:ext cx="1168181"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类比</a:t>
            </a:r>
          </a:p>
        </p:txBody>
      </p:sp>
      <p:pic>
        <p:nvPicPr>
          <p:cNvPr id="31" name="图片 30">
            <a:extLst>
              <a:ext uri="{FF2B5EF4-FFF2-40B4-BE49-F238E27FC236}">
                <a16:creationId xmlns:a16="http://schemas.microsoft.com/office/drawing/2014/main" id="{1A61BF24-A122-4962-AD86-38CA191A3B15}"/>
              </a:ext>
            </a:extLst>
          </p:cNvPr>
          <p:cNvPicPr>
            <a:picLocks noChangeAspect="1"/>
          </p:cNvPicPr>
          <p:nvPr/>
        </p:nvPicPr>
        <p:blipFill>
          <a:blip r:embed="rId3"/>
          <a:stretch>
            <a:fillRect/>
          </a:stretch>
        </p:blipFill>
        <p:spPr>
          <a:xfrm>
            <a:off x="9940211" y="3213216"/>
            <a:ext cx="306608" cy="1176221"/>
          </a:xfrm>
          <a:prstGeom prst="rect">
            <a:avLst/>
          </a:prstGeom>
        </p:spPr>
      </p:pic>
      <p:pic>
        <p:nvPicPr>
          <p:cNvPr id="35" name="图片 34">
            <a:extLst>
              <a:ext uri="{FF2B5EF4-FFF2-40B4-BE49-F238E27FC236}">
                <a16:creationId xmlns:a16="http://schemas.microsoft.com/office/drawing/2014/main" id="{AD33CD3D-5CB0-4F05-844D-B245A8571F37}"/>
              </a:ext>
            </a:extLst>
          </p:cNvPr>
          <p:cNvPicPr>
            <a:picLocks noChangeAspect="1"/>
          </p:cNvPicPr>
          <p:nvPr/>
        </p:nvPicPr>
        <p:blipFill>
          <a:blip r:embed="rId3"/>
          <a:stretch>
            <a:fillRect/>
          </a:stretch>
        </p:blipFill>
        <p:spPr>
          <a:xfrm>
            <a:off x="11048517" y="5568838"/>
            <a:ext cx="306608" cy="945769"/>
          </a:xfrm>
          <a:prstGeom prst="rect">
            <a:avLst/>
          </a:prstGeom>
        </p:spPr>
      </p:pic>
      <p:sp>
        <p:nvSpPr>
          <p:cNvPr id="33" name="文本框 32">
            <a:extLst>
              <a:ext uri="{FF2B5EF4-FFF2-40B4-BE49-F238E27FC236}">
                <a16:creationId xmlns:a16="http://schemas.microsoft.com/office/drawing/2014/main" id="{CE9E6B9E-8624-47FD-B02C-FE9D85AF964E}"/>
              </a:ext>
            </a:extLst>
          </p:cNvPr>
          <p:cNvSpPr txBox="1"/>
          <p:nvPr/>
        </p:nvSpPr>
        <p:spPr>
          <a:xfrm>
            <a:off x="10269263" y="3519030"/>
            <a:ext cx="1338269"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cs typeface="Times New Roman" panose="02020603050405020304" pitchFamily="18" charset="0"/>
              </a:rPr>
              <a:t>执行级</a:t>
            </a:r>
          </a:p>
        </p:txBody>
      </p:sp>
      <p:sp>
        <p:nvSpPr>
          <p:cNvPr id="37" name="文本框 36">
            <a:extLst>
              <a:ext uri="{FF2B5EF4-FFF2-40B4-BE49-F238E27FC236}">
                <a16:creationId xmlns:a16="http://schemas.microsoft.com/office/drawing/2014/main" id="{09345276-8D38-4802-A724-39A814C458C7}"/>
              </a:ext>
            </a:extLst>
          </p:cNvPr>
          <p:cNvSpPr txBox="1"/>
          <p:nvPr/>
        </p:nvSpPr>
        <p:spPr>
          <a:xfrm>
            <a:off x="10688300" y="4748828"/>
            <a:ext cx="1649036"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cs typeface="Times New Roman" panose="02020603050405020304" pitchFamily="18" charset="0"/>
              </a:rPr>
              <a:t>重命名级</a:t>
            </a:r>
          </a:p>
        </p:txBody>
      </p:sp>
      <p:sp>
        <p:nvSpPr>
          <p:cNvPr id="38" name="文本框 37">
            <a:extLst>
              <a:ext uri="{FF2B5EF4-FFF2-40B4-BE49-F238E27FC236}">
                <a16:creationId xmlns:a16="http://schemas.microsoft.com/office/drawing/2014/main" id="{51FEC720-F8BC-43E7-B694-5A337B547E00}"/>
              </a:ext>
            </a:extLst>
          </p:cNvPr>
          <p:cNvSpPr txBox="1"/>
          <p:nvPr/>
        </p:nvSpPr>
        <p:spPr>
          <a:xfrm>
            <a:off x="11268991" y="5385306"/>
            <a:ext cx="1068345" cy="1200329"/>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cs typeface="Times New Roman" panose="02020603050405020304" pitchFamily="18" charset="0"/>
              </a:rPr>
              <a:t>指令取回级</a:t>
            </a:r>
          </a:p>
        </p:txBody>
      </p:sp>
    </p:spTree>
    <p:extLst>
      <p:ext uri="{BB962C8B-B14F-4D97-AF65-F5344CB8AC3E}">
        <p14:creationId xmlns:p14="http://schemas.microsoft.com/office/powerpoint/2010/main" val="1327340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8AB8B14-13D6-44D3-94F3-EA9D591C6D31}"/>
              </a:ext>
            </a:extLst>
          </p:cNvPr>
          <p:cNvSpPr txBox="1"/>
          <p:nvPr/>
        </p:nvSpPr>
        <p:spPr>
          <a:xfrm>
            <a:off x="236482" y="0"/>
            <a:ext cx="8923283" cy="707886"/>
          </a:xfrm>
          <a:prstGeom prst="rect">
            <a:avLst/>
          </a:prstGeom>
          <a:noFill/>
        </p:spPr>
        <p:txBody>
          <a:bodyPr wrap="square" rtlCol="0">
            <a:spAutoFit/>
          </a:bodyPr>
          <a:lstStyle/>
          <a:p>
            <a:r>
              <a:rPr lang="zh-CN" altLang="en-US" sz="4000" dirty="0">
                <a:latin typeface="楷体" panose="02010609060101010101" pitchFamily="49" charset="-122"/>
                <a:ea typeface="楷体" panose="02010609060101010101" pitchFamily="49" charset="-122"/>
              </a:rPr>
              <a:t>处理器的整体框架，不包括访存队列</a:t>
            </a:r>
          </a:p>
        </p:txBody>
      </p:sp>
      <p:pic>
        <p:nvPicPr>
          <p:cNvPr id="4" name="图片 3">
            <a:extLst>
              <a:ext uri="{FF2B5EF4-FFF2-40B4-BE49-F238E27FC236}">
                <a16:creationId xmlns:a16="http://schemas.microsoft.com/office/drawing/2014/main" id="{2B38B03F-DF63-45CF-9F61-278CDDCB9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8" y="707886"/>
            <a:ext cx="12163741" cy="5440665"/>
          </a:xfrm>
          <a:prstGeom prst="rect">
            <a:avLst/>
          </a:prstGeom>
        </p:spPr>
      </p:pic>
      <p:sp>
        <p:nvSpPr>
          <p:cNvPr id="6" name="文本框 5">
            <a:extLst>
              <a:ext uri="{FF2B5EF4-FFF2-40B4-BE49-F238E27FC236}">
                <a16:creationId xmlns:a16="http://schemas.microsoft.com/office/drawing/2014/main" id="{C063554A-7745-4251-8BD8-2B3F95366AD1}"/>
              </a:ext>
            </a:extLst>
          </p:cNvPr>
          <p:cNvSpPr txBox="1"/>
          <p:nvPr/>
        </p:nvSpPr>
        <p:spPr>
          <a:xfrm>
            <a:off x="-63064" y="6148551"/>
            <a:ext cx="12927726"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32+18+4+2+2+1+1+(</a:t>
            </a:r>
            <a:r>
              <a:rPr lang="en-US" altLang="zh-CN" sz="3200" dirty="0"/>
              <a:t>≈</a:t>
            </a:r>
            <a:r>
              <a:rPr lang="en-US" altLang="zh-CN" sz="3200" dirty="0">
                <a:latin typeface="Times New Roman" panose="02020603050405020304" pitchFamily="18" charset="0"/>
                <a:cs typeface="Times New Roman" panose="02020603050405020304" pitchFamily="18" charset="0"/>
              </a:rPr>
              <a:t>)4 = 32(</a:t>
            </a:r>
            <a:r>
              <a:rPr lang="zh-CN" altLang="en-US" sz="3200" dirty="0">
                <a:latin typeface="楷体" panose="02010609060101010101" pitchFamily="49" charset="-122"/>
                <a:ea typeface="楷体" panose="02010609060101010101" pitchFamily="49" charset="-122"/>
              </a:rPr>
              <a:t>顺序</a:t>
            </a:r>
            <a:r>
              <a:rPr lang="en-US" altLang="zh-CN" sz="3200" dirty="0">
                <a:latin typeface="Times New Roman" panose="02020603050405020304" pitchFamily="18" charset="0"/>
                <a:cs typeface="Times New Roman" panose="02020603050405020304" pitchFamily="18" charset="0"/>
              </a:rPr>
              <a:t>)+(</a:t>
            </a:r>
            <a:r>
              <a:rPr lang="en-US" altLang="zh-CN" sz="3200" dirty="0"/>
              <a:t>≈</a:t>
            </a:r>
            <a:r>
              <a:rPr lang="en-US" altLang="zh-CN" sz="3200" dirty="0">
                <a:latin typeface="Times New Roman" panose="02020603050405020304" pitchFamily="18" charset="0"/>
                <a:cs typeface="Times New Roman" panose="02020603050405020304" pitchFamily="18" charset="0"/>
              </a:rPr>
              <a:t>)32(</a:t>
            </a:r>
            <a:r>
              <a:rPr lang="zh-CN" altLang="en-US" sz="3200" dirty="0">
                <a:latin typeface="楷体" panose="02010609060101010101" pitchFamily="49" charset="-122"/>
                <a:ea typeface="楷体" panose="02010609060101010101" pitchFamily="49" charset="-122"/>
              </a:rPr>
              <a:t>乱序</a:t>
            </a:r>
            <a:r>
              <a:rPr lang="en-US" altLang="zh-CN" sz="3200" dirty="0">
                <a:latin typeface="Times New Roman" panose="02020603050405020304" pitchFamily="18" charset="0"/>
                <a:cs typeface="Times New Roman" panose="02020603050405020304" pitchFamily="18" charset="0"/>
              </a:rPr>
              <a:t>) = 64 </a:t>
            </a:r>
            <a:r>
              <a:rPr lang="en-US" altLang="zh-CN" sz="2800" dirty="0">
                <a:latin typeface="Times New Roman" panose="02020603050405020304" pitchFamily="18" charset="0"/>
                <a:cs typeface="Times New Roman" panose="02020603050405020304" pitchFamily="18" charset="0"/>
              </a:rPr>
              <a:t>in-flight instructions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44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E789CD1-6839-4318-9A93-3780CCA6DF41}"/>
              </a:ext>
            </a:extLst>
          </p:cNvPr>
          <p:cNvPicPr>
            <a:picLocks noChangeAspect="1"/>
          </p:cNvPicPr>
          <p:nvPr/>
        </p:nvPicPr>
        <p:blipFill>
          <a:blip r:embed="rId2"/>
          <a:stretch>
            <a:fillRect/>
          </a:stretch>
        </p:blipFill>
        <p:spPr>
          <a:xfrm>
            <a:off x="1" y="1272166"/>
            <a:ext cx="6258910" cy="5585834"/>
          </a:xfrm>
          <a:prstGeom prst="rect">
            <a:avLst/>
          </a:prstGeom>
        </p:spPr>
      </p:pic>
      <p:sp>
        <p:nvSpPr>
          <p:cNvPr id="2" name="文本框 1">
            <a:extLst>
              <a:ext uri="{FF2B5EF4-FFF2-40B4-BE49-F238E27FC236}">
                <a16:creationId xmlns:a16="http://schemas.microsoft.com/office/drawing/2014/main" id="{7B32E013-A89E-417B-8F1E-976132FC5394}"/>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result</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E676B44-4435-4216-AF43-0FBA0A97BC21}"/>
              </a:ext>
            </a:extLst>
          </p:cNvPr>
          <p:cNvPicPr>
            <a:picLocks noChangeAspect="1"/>
          </p:cNvPicPr>
          <p:nvPr/>
        </p:nvPicPr>
        <p:blipFill>
          <a:blip r:embed="rId3"/>
          <a:stretch>
            <a:fillRect/>
          </a:stretch>
        </p:blipFill>
        <p:spPr>
          <a:xfrm>
            <a:off x="6258911" y="1272167"/>
            <a:ext cx="5933088" cy="5585834"/>
          </a:xfrm>
          <a:prstGeom prst="rect">
            <a:avLst/>
          </a:prstGeom>
        </p:spPr>
      </p:pic>
    </p:spTree>
    <p:extLst>
      <p:ext uri="{BB962C8B-B14F-4D97-AF65-F5344CB8AC3E}">
        <p14:creationId xmlns:p14="http://schemas.microsoft.com/office/powerpoint/2010/main" val="973541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6569C5-2AC4-4C41-8AA1-3E14C1058CBE}"/>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result</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34127AE-F114-463D-98B7-B6620A0EEF03}"/>
              </a:ext>
            </a:extLst>
          </p:cNvPr>
          <p:cNvPicPr>
            <a:picLocks noChangeAspect="1"/>
          </p:cNvPicPr>
          <p:nvPr/>
        </p:nvPicPr>
        <p:blipFill>
          <a:blip r:embed="rId2"/>
          <a:stretch>
            <a:fillRect/>
          </a:stretch>
        </p:blipFill>
        <p:spPr>
          <a:xfrm>
            <a:off x="1509938" y="3080430"/>
            <a:ext cx="1552575" cy="1038225"/>
          </a:xfrm>
          <a:prstGeom prst="rect">
            <a:avLst/>
          </a:prstGeom>
        </p:spPr>
      </p:pic>
      <p:sp>
        <p:nvSpPr>
          <p:cNvPr id="3" name="矩形 2">
            <a:extLst>
              <a:ext uri="{FF2B5EF4-FFF2-40B4-BE49-F238E27FC236}">
                <a16:creationId xmlns:a16="http://schemas.microsoft.com/office/drawing/2014/main" id="{A8563284-00EE-4FB3-B018-0DC249CC92A3}"/>
              </a:ext>
            </a:extLst>
          </p:cNvPr>
          <p:cNvSpPr/>
          <p:nvPr/>
        </p:nvSpPr>
        <p:spPr>
          <a:xfrm>
            <a:off x="1015998" y="3599543"/>
            <a:ext cx="1030515" cy="13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E15F43A-5FBD-44DC-9AFF-7837531956EB}"/>
              </a:ext>
            </a:extLst>
          </p:cNvPr>
          <p:cNvSpPr/>
          <p:nvPr/>
        </p:nvSpPr>
        <p:spPr>
          <a:xfrm>
            <a:off x="230886" y="6429829"/>
            <a:ext cx="320657" cy="418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2942BBB1-04AC-4518-B6AD-0EB5E336768D}"/>
              </a:ext>
            </a:extLst>
          </p:cNvPr>
          <p:cNvPicPr>
            <a:picLocks noChangeAspect="1"/>
          </p:cNvPicPr>
          <p:nvPr/>
        </p:nvPicPr>
        <p:blipFill>
          <a:blip r:embed="rId3"/>
          <a:stretch>
            <a:fillRect/>
          </a:stretch>
        </p:blipFill>
        <p:spPr>
          <a:xfrm>
            <a:off x="3319397" y="901017"/>
            <a:ext cx="2776604" cy="5686582"/>
          </a:xfrm>
          <a:prstGeom prst="rect">
            <a:avLst/>
          </a:prstGeom>
        </p:spPr>
      </p:pic>
      <p:sp>
        <p:nvSpPr>
          <p:cNvPr id="11" name="矩形 10">
            <a:extLst>
              <a:ext uri="{FF2B5EF4-FFF2-40B4-BE49-F238E27FC236}">
                <a16:creationId xmlns:a16="http://schemas.microsoft.com/office/drawing/2014/main" id="{0ED17884-7470-475D-8E73-2D373DF796B1}"/>
              </a:ext>
            </a:extLst>
          </p:cNvPr>
          <p:cNvSpPr/>
          <p:nvPr/>
        </p:nvSpPr>
        <p:spPr>
          <a:xfrm>
            <a:off x="5776685" y="1698171"/>
            <a:ext cx="377371" cy="4383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7B766A3-37F9-4174-A5E6-879FCF2F7290}"/>
              </a:ext>
            </a:extLst>
          </p:cNvPr>
          <p:cNvSpPr/>
          <p:nvPr/>
        </p:nvSpPr>
        <p:spPr>
          <a:xfrm>
            <a:off x="6933454" y="1653351"/>
            <a:ext cx="3860802" cy="4031873"/>
          </a:xfrm>
          <a:prstGeom prst="rect">
            <a:avLst/>
          </a:prstGeom>
        </p:spPr>
        <p:txBody>
          <a:bodyPr wrap="square">
            <a:spAutoFit/>
          </a:bodyPr>
          <a:lstStyle/>
          <a:p>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coremark</a:t>
            </a:r>
            <a:r>
              <a:rPr lang="zh-CN" altLang="en-US" sz="3200" dirty="0">
                <a:latin typeface="楷体" panose="02010609060101010101" pitchFamily="49" charset="-122"/>
                <a:ea typeface="楷体" panose="02010609060101010101" pitchFamily="49" charset="-122"/>
              </a:rPr>
              <a:t>和</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median</a:t>
            </a:r>
            <a:r>
              <a:rPr lang="zh-CN" altLang="en-US" sz="3200" dirty="0">
                <a:latin typeface="楷体" panose="02010609060101010101" pitchFamily="49" charset="-122"/>
                <a:ea typeface="楷体" panose="02010609060101010101" pitchFamily="49" charset="-122"/>
              </a:rPr>
              <a:t>在没有访存延迟的环境下，乱序结构不如顺序结构性能高的现象基本上可以归因于转移跳转指令占比高的同时，转移预测正确率又很低。</a:t>
            </a:r>
          </a:p>
        </p:txBody>
      </p:sp>
      <p:sp>
        <p:nvSpPr>
          <p:cNvPr id="13" name="文本框 12">
            <a:extLst>
              <a:ext uri="{FF2B5EF4-FFF2-40B4-BE49-F238E27FC236}">
                <a16:creationId xmlns:a16="http://schemas.microsoft.com/office/drawing/2014/main" id="{21FC203B-9366-4AE1-90C1-64A199091ED7}"/>
              </a:ext>
            </a:extLst>
          </p:cNvPr>
          <p:cNvSpPr txBox="1"/>
          <p:nvPr/>
        </p:nvSpPr>
        <p:spPr>
          <a:xfrm>
            <a:off x="6875399" y="1051840"/>
            <a:ext cx="3095917" cy="646331"/>
          </a:xfrm>
          <a:prstGeom prst="rect">
            <a:avLst/>
          </a:prstGeom>
          <a:noFill/>
        </p:spPr>
        <p:txBody>
          <a:bodyPr wrap="square" rtlCol="0">
            <a:spAutoFit/>
          </a:bodyPr>
          <a:lstStyle/>
          <a:p>
            <a:r>
              <a:rPr lang="zh-CN" altLang="en-US" sz="3600" i="1" dirty="0">
                <a:solidFill>
                  <a:srgbClr val="FF0000"/>
                </a:solidFill>
                <a:latin typeface="楷体" panose="02010609060101010101" pitchFamily="49" charset="-122"/>
                <a:ea typeface="楷体" panose="02010609060101010101" pitchFamily="49" charset="-122"/>
              </a:rPr>
              <a:t>表面结论：</a:t>
            </a:r>
          </a:p>
        </p:txBody>
      </p:sp>
    </p:spTree>
    <p:extLst>
      <p:ext uri="{BB962C8B-B14F-4D97-AF65-F5344CB8AC3E}">
        <p14:creationId xmlns:p14="http://schemas.microsoft.com/office/powerpoint/2010/main" val="320120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8F33FCB-2299-460F-8059-60D37536E957}"/>
              </a:ext>
            </a:extLst>
          </p:cNvPr>
          <p:cNvPicPr>
            <a:picLocks noChangeAspect="1"/>
          </p:cNvPicPr>
          <p:nvPr/>
        </p:nvPicPr>
        <p:blipFill>
          <a:blip r:embed="rId2"/>
          <a:stretch>
            <a:fillRect/>
          </a:stretch>
        </p:blipFill>
        <p:spPr>
          <a:xfrm>
            <a:off x="1262675" y="0"/>
            <a:ext cx="10466869" cy="6843700"/>
          </a:xfrm>
          <a:prstGeom prst="rect">
            <a:avLst/>
          </a:prstGeom>
        </p:spPr>
      </p:pic>
      <p:sp>
        <p:nvSpPr>
          <p:cNvPr id="5" name="文本框 4">
            <a:extLst>
              <a:ext uri="{FF2B5EF4-FFF2-40B4-BE49-F238E27FC236}">
                <a16:creationId xmlns:a16="http://schemas.microsoft.com/office/drawing/2014/main" id="{D31D96B9-38AB-4B78-9CEC-6A5F605DA155}"/>
              </a:ext>
            </a:extLst>
          </p:cNvPr>
          <p:cNvSpPr txBox="1"/>
          <p:nvPr/>
        </p:nvSpPr>
        <p:spPr>
          <a:xfrm>
            <a:off x="462456" y="394138"/>
            <a:ext cx="800219" cy="4587766"/>
          </a:xfrm>
          <a:prstGeom prst="rect">
            <a:avLst/>
          </a:prstGeom>
          <a:noFill/>
        </p:spPr>
        <p:txBody>
          <a:bodyPr vert="eaVert" wrap="square" rtlCol="0">
            <a:spAutoFit/>
          </a:bodyPr>
          <a:lstStyle/>
          <a:p>
            <a:r>
              <a:rPr lang="en-US" altLang="zh-CN" sz="4000" dirty="0">
                <a:solidFill>
                  <a:schemeClr val="bg1">
                    <a:lumMod val="75000"/>
                  </a:schemeClr>
                </a:solidFill>
                <a:latin typeface="Times New Roman" panose="02020603050405020304" pitchFamily="18" charset="0"/>
                <a:cs typeface="Times New Roman" panose="02020603050405020304" pitchFamily="18" charset="0"/>
              </a:rPr>
              <a:t>Show me your result</a:t>
            </a:r>
            <a:endParaRPr lang="zh-CN" altLang="en-US" sz="4000"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71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19D871-AA01-44DA-AA06-4F7523B19440}"/>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result</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D60E254-C03E-4908-9133-D531B3FDD2D2}"/>
              </a:ext>
            </a:extLst>
          </p:cNvPr>
          <p:cNvSpPr txBox="1"/>
          <p:nvPr/>
        </p:nvSpPr>
        <p:spPr>
          <a:xfrm>
            <a:off x="315310" y="1101785"/>
            <a:ext cx="1182414" cy="646331"/>
          </a:xfrm>
          <a:prstGeom prst="rect">
            <a:avLst/>
          </a:prstGeom>
          <a:noFill/>
        </p:spPr>
        <p:txBody>
          <a:bodyPr wrap="square" rtlCol="0">
            <a:spAutoFit/>
          </a:bodyPr>
          <a:lstStyle/>
          <a:p>
            <a:r>
              <a:rPr lang="zh-CN" altLang="en-US" sz="3600" i="1" u="sng" dirty="0">
                <a:solidFill>
                  <a:srgbClr val="FF0000"/>
                </a:solidFill>
                <a:latin typeface="楷体" panose="02010609060101010101" pitchFamily="49" charset="-122"/>
                <a:ea typeface="楷体" panose="02010609060101010101" pitchFamily="49" charset="-122"/>
              </a:rPr>
              <a:t>小结：</a:t>
            </a:r>
          </a:p>
        </p:txBody>
      </p:sp>
      <p:sp>
        <p:nvSpPr>
          <p:cNvPr id="3" name="矩形 2">
            <a:extLst>
              <a:ext uri="{FF2B5EF4-FFF2-40B4-BE49-F238E27FC236}">
                <a16:creationId xmlns:a16="http://schemas.microsoft.com/office/drawing/2014/main" id="{DF9268C9-55CF-45C4-AC97-625C8A8921BE}"/>
              </a:ext>
            </a:extLst>
          </p:cNvPr>
          <p:cNvSpPr/>
          <p:nvPr/>
        </p:nvSpPr>
        <p:spPr>
          <a:xfrm>
            <a:off x="315310" y="2007443"/>
            <a:ext cx="11445766" cy="1569660"/>
          </a:xfrm>
          <a:prstGeom prst="rect">
            <a:avLst/>
          </a:prstGeom>
        </p:spPr>
        <p:txBody>
          <a:bodyPr wrap="square">
            <a:spAutoFit/>
          </a:bodyPr>
          <a:lstStyle/>
          <a:p>
            <a:r>
              <a:rPr lang="zh-CN" altLang="en-US" sz="3200" dirty="0">
                <a:latin typeface="楷体" panose="02010609060101010101" pitchFamily="49" charset="-122"/>
                <a:ea typeface="楷体" panose="02010609060101010101" pitchFamily="49" charset="-122"/>
              </a:rPr>
              <a:t>相比于单发射五级静态流水线再到双发射五级静态流水线，双发射乱序处理器后端对前端的阻塞大大降低了，但是目前分支预测正确率不高的几个程序运行效率都没有达到预期的提升。</a:t>
            </a:r>
          </a:p>
        </p:txBody>
      </p:sp>
    </p:spTree>
    <p:extLst>
      <p:ext uri="{BB962C8B-B14F-4D97-AF65-F5344CB8AC3E}">
        <p14:creationId xmlns:p14="http://schemas.microsoft.com/office/powerpoint/2010/main" val="711004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58055207708&amp;di=f0c468d397e3a2f602c5eb26f3abb23d&amp;imgtype=0&amp;src=http%3A%2F%2Fmmbiz.qpic.cn%2Fmmbiz_jpg%2Fm18ToqibvWsR2NDVDERickHPP9icWA7tHqJNXEXiaIfMeNDlBFWuSM3znbwWEsDLYpIrphUpNmj6EnHzCr4c6HZtvQ%2F640%3Fwx_fmt%3Djpeg">
            <a:extLst>
              <a:ext uri="{FF2B5EF4-FFF2-40B4-BE49-F238E27FC236}">
                <a16:creationId xmlns:a16="http://schemas.microsoft.com/office/drawing/2014/main" id="{663C7429-22D1-4312-8CAC-3BF509ADA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 y="1"/>
            <a:ext cx="12197098" cy="685513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3371CC8-2A8B-4DF4-8D1D-077D19D3506A}"/>
              </a:ext>
            </a:extLst>
          </p:cNvPr>
          <p:cNvSpPr txBox="1"/>
          <p:nvPr/>
        </p:nvSpPr>
        <p:spPr>
          <a:xfrm>
            <a:off x="3754821" y="869391"/>
            <a:ext cx="5785944" cy="830997"/>
          </a:xfrm>
          <a:prstGeom prst="rect">
            <a:avLst/>
          </a:prstGeom>
          <a:noFill/>
        </p:spPr>
        <p:txBody>
          <a:bodyPr wrap="square" rtlCol="0">
            <a:spAutoFit/>
          </a:bodyPr>
          <a:lstStyle/>
          <a:p>
            <a:r>
              <a:rPr lang="en-US" altLang="zh-CN" sz="4800" i="1" dirty="0">
                <a:solidFill>
                  <a:schemeClr val="bg1"/>
                </a:solidFill>
                <a:latin typeface="Times New Roman" panose="02020603050405020304" pitchFamily="18" charset="0"/>
                <a:cs typeface="Times New Roman" panose="02020603050405020304" pitchFamily="18" charset="0"/>
              </a:rPr>
              <a:t>What about the</a:t>
            </a:r>
            <a:r>
              <a:rPr lang="zh-CN" altLang="en-US" sz="4800" i="1" dirty="0">
                <a:solidFill>
                  <a:schemeClr val="bg1"/>
                </a:solidFill>
                <a:latin typeface="Times New Roman" panose="02020603050405020304" pitchFamily="18" charset="0"/>
                <a:cs typeface="Times New Roman" panose="02020603050405020304" pitchFamily="18" charset="0"/>
              </a:rPr>
              <a:t> </a:t>
            </a:r>
            <a:r>
              <a:rPr lang="en-US" altLang="zh-CN" sz="4800" i="1" dirty="0">
                <a:solidFill>
                  <a:schemeClr val="bg1"/>
                </a:solidFill>
                <a:latin typeface="Times New Roman" panose="02020603050405020304" pitchFamily="18" charset="0"/>
                <a:cs typeface="Times New Roman" panose="02020603050405020304" pitchFamily="18" charset="0"/>
              </a:rPr>
              <a:t>future</a:t>
            </a:r>
            <a:endParaRPr lang="zh-CN" altLang="en-US" sz="48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94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62D7BF-F37E-47D2-8089-0741A82EC102}"/>
              </a:ext>
            </a:extLst>
          </p:cNvPr>
          <p:cNvSpPr txBox="1"/>
          <p:nvPr/>
        </p:nvSpPr>
        <p:spPr>
          <a:xfrm>
            <a:off x="0" y="210026"/>
            <a:ext cx="6369270" cy="646331"/>
          </a:xfrm>
          <a:prstGeom prst="rect">
            <a:avLst/>
          </a:prstGeom>
          <a:noFill/>
        </p:spPr>
        <p:txBody>
          <a:bodyPr wrap="square" rtlCol="0">
            <a:spAutoFit/>
          </a:bodyPr>
          <a:lstStyle/>
          <a:p>
            <a:r>
              <a:rPr lang="zh-CN" altLang="en-US" sz="3600" dirty="0">
                <a:latin typeface="楷体" panose="02010609060101010101" pitchFamily="49" charset="-122"/>
                <a:ea typeface="楷体" panose="02010609060101010101" pitchFamily="49" charset="-122"/>
              </a:rPr>
              <a:t>正在实施或者筹划的具体工作：</a:t>
            </a:r>
            <a:endParaRPr lang="en-US" altLang="zh-CN" sz="3600"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2FF5818A-BA9E-4FD7-8421-B3D89D1F55E2}"/>
              </a:ext>
            </a:extLst>
          </p:cNvPr>
          <p:cNvSpPr txBox="1"/>
          <p:nvPr/>
        </p:nvSpPr>
        <p:spPr>
          <a:xfrm>
            <a:off x="0" y="856357"/>
            <a:ext cx="12191999" cy="6063198"/>
          </a:xfrm>
          <a:prstGeom prst="rect">
            <a:avLst/>
          </a:prstGeom>
          <a:noFill/>
        </p:spPr>
        <p:txBody>
          <a:bodyPr wrap="square" rtlCol="0">
            <a:spAutoFit/>
          </a:bodyPr>
          <a:lstStyle/>
          <a:p>
            <a:pPr marL="342900" indent="-342900">
              <a:buFont typeface="Arial" panose="020B0604020202020204" pitchFamily="34" charset="0"/>
              <a:buChar char="•"/>
            </a:pPr>
            <a:r>
              <a:rPr lang="zh-CN" altLang="en-US" sz="2800" dirty="0">
                <a:solidFill>
                  <a:schemeClr val="accent1">
                    <a:lumMod val="50000"/>
                  </a:schemeClr>
                </a:solidFill>
                <a:latin typeface="楷体" panose="02010609060101010101" pitchFamily="49" charset="-122"/>
                <a:ea typeface="楷体" panose="02010609060101010101" pitchFamily="49" charset="-122"/>
              </a:rPr>
              <a:t>指令高速缓存真正做到四路组相连的结构，每一路 </a:t>
            </a:r>
            <a:r>
              <a:rPr lang="en-US" altLang="zh-CN" sz="28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4KB</a:t>
            </a:r>
            <a:r>
              <a:rPr lang="zh-CN" altLang="en-US" sz="2800" dirty="0">
                <a:solidFill>
                  <a:schemeClr val="accent1">
                    <a:lumMod val="50000"/>
                  </a:schemeClr>
                </a:solidFill>
                <a:latin typeface="楷体" panose="02010609060101010101" pitchFamily="49" charset="-122"/>
                <a:ea typeface="楷体" panose="02010609060101010101" pitchFamily="49" charset="-122"/>
              </a:rPr>
              <a:t>。</a:t>
            </a:r>
            <a:endParaRPr lang="en-US" altLang="zh-CN" sz="2800" dirty="0">
              <a:solidFill>
                <a:schemeClr val="accent1">
                  <a:lumMod val="50000"/>
                </a:schemeClr>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400" dirty="0">
                <a:solidFill>
                  <a:srgbClr val="C00000"/>
                </a:solidFill>
                <a:latin typeface="楷体" panose="02010609060101010101" pitchFamily="49" charset="-122"/>
                <a:ea typeface="楷体" panose="02010609060101010101" pitchFamily="49" charset="-122"/>
              </a:rPr>
              <a:t>参考</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ALPHA 21264</a:t>
            </a:r>
            <a:r>
              <a:rPr lang="zh-CN" altLang="en-US" sz="2400" dirty="0">
                <a:solidFill>
                  <a:srgbClr val="C00000"/>
                </a:solidFill>
                <a:latin typeface="楷体" panose="02010609060101010101" pitchFamily="49" charset="-122"/>
                <a:ea typeface="楷体" panose="02010609060101010101" pitchFamily="49" charset="-122"/>
              </a:rPr>
              <a:t>和</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MIPS R10000</a:t>
            </a:r>
            <a:r>
              <a:rPr lang="zh-CN" altLang="en-US" sz="2400" dirty="0">
                <a:solidFill>
                  <a:srgbClr val="C00000"/>
                </a:solidFill>
                <a:latin typeface="楷体" panose="02010609060101010101" pitchFamily="49" charset="-122"/>
                <a:ea typeface="楷体" panose="02010609060101010101" pitchFamily="49" charset="-122"/>
              </a:rPr>
              <a:t>，构建高效的内部内存系统</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(Inner Memory System).</a:t>
            </a:r>
          </a:p>
          <a:p>
            <a:pPr marL="342900" indent="-342900">
              <a:buFont typeface="Arial" panose="020B0604020202020204" pitchFamily="34" charset="0"/>
              <a:buChar char="•"/>
            </a:pPr>
            <a:r>
              <a:rPr lang="zh-CN" altLang="en-US" sz="2400" dirty="0">
                <a:solidFill>
                  <a:schemeClr val="accent1">
                    <a:lumMod val="50000"/>
                  </a:schemeClr>
                </a:solidFill>
                <a:latin typeface="楷体" panose="02010609060101010101" pitchFamily="49" charset="-122"/>
                <a:ea typeface="楷体" panose="02010609060101010101" pitchFamily="49" charset="-122"/>
              </a:rPr>
              <a:t>处理器对外支持完整</a:t>
            </a:r>
            <a:r>
              <a:rPr lang="en-US" altLang="zh-CN" sz="24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AXI</a:t>
            </a:r>
            <a:r>
              <a:rPr lang="zh-CN" altLang="en-US" sz="2400" dirty="0">
                <a:solidFill>
                  <a:schemeClr val="accent1">
                    <a:lumMod val="50000"/>
                  </a:schemeClr>
                </a:solidFill>
                <a:latin typeface="楷体" panose="02010609060101010101" pitchFamily="49" charset="-122"/>
                <a:ea typeface="楷体" panose="02010609060101010101" pitchFamily="49" charset="-122"/>
              </a:rPr>
              <a:t>接口，并在仿真平台增加能够支持完整</a:t>
            </a:r>
            <a:r>
              <a:rPr lang="en-US" altLang="zh-CN" sz="24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AXI</a:t>
            </a:r>
            <a:r>
              <a:rPr lang="zh-CN" altLang="en-US" sz="2400" dirty="0">
                <a:solidFill>
                  <a:schemeClr val="accent1">
                    <a:lumMod val="50000"/>
                  </a:schemeClr>
                </a:solidFill>
                <a:latin typeface="楷体" panose="02010609060101010101" pitchFamily="49" charset="-122"/>
                <a:ea typeface="楷体" panose="02010609060101010101" pitchFamily="49" charset="-122"/>
              </a:rPr>
              <a:t>总线交互的外设。</a:t>
            </a:r>
            <a:endParaRPr lang="en-US" altLang="zh-CN" sz="2400" dirty="0">
              <a:solidFill>
                <a:schemeClr val="accent1">
                  <a:lumMod val="50000"/>
                </a:schemeClr>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800" dirty="0">
                <a:solidFill>
                  <a:srgbClr val="C00000"/>
                </a:solidFill>
                <a:latin typeface="楷体" panose="02010609060101010101" pitchFamily="49" charset="-122"/>
                <a:ea typeface="楷体" panose="02010609060101010101" pitchFamily="49" charset="-122"/>
              </a:rPr>
              <a:t>参考</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RISC-V</a:t>
            </a:r>
            <a:r>
              <a:rPr lang="zh-CN" altLang="en-US" sz="2800" dirty="0">
                <a:solidFill>
                  <a:srgbClr val="C00000"/>
                </a:solidFill>
                <a:latin typeface="楷体" panose="02010609060101010101" pitchFamily="49" charset="-122"/>
                <a:ea typeface="楷体" panose="02010609060101010101" pitchFamily="49" charset="-122"/>
              </a:rPr>
              <a:t>特权态手册，使处理器支持</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MMU</a:t>
            </a:r>
            <a:r>
              <a:rPr lang="zh-CN" altLang="en-US" sz="2800" dirty="0">
                <a:solidFill>
                  <a:srgbClr val="C00000"/>
                </a:solidFill>
                <a:latin typeface="楷体" panose="02010609060101010101" pitchFamily="49" charset="-122"/>
                <a:ea typeface="楷体" panose="02010609060101010101" pitchFamily="49" charset="-122"/>
              </a:rPr>
              <a:t>和虚拟内存管理。</a:t>
            </a:r>
            <a:endParaRPr lang="en-US" altLang="zh-CN" sz="2800" dirty="0">
              <a:solidFill>
                <a:srgbClr val="C00000"/>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800" dirty="0">
                <a:solidFill>
                  <a:schemeClr val="accent1">
                    <a:lumMod val="50000"/>
                  </a:schemeClr>
                </a:solidFill>
                <a:latin typeface="楷体" panose="02010609060101010101" pitchFamily="49" charset="-122"/>
                <a:ea typeface="楷体" panose="02010609060101010101" pitchFamily="49" charset="-122"/>
              </a:rPr>
              <a:t>尝试去移植在 </a:t>
            </a:r>
            <a:r>
              <a:rPr lang="en-US" altLang="zh-CN" sz="28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Rocket</a:t>
            </a:r>
            <a:r>
              <a:rPr lang="zh-CN" altLang="en-US" sz="2800" dirty="0">
                <a:solidFill>
                  <a:schemeClr val="accent1">
                    <a:lumMod val="50000"/>
                  </a:schemeClr>
                </a:solidFill>
                <a:latin typeface="楷体" panose="02010609060101010101" pitchFamily="49" charset="-122"/>
                <a:ea typeface="楷体" panose="02010609060101010101" pitchFamily="49" charset="-122"/>
              </a:rPr>
              <a:t>和</a:t>
            </a:r>
            <a:r>
              <a:rPr lang="en-US" altLang="zh-CN" sz="28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BOOM</a:t>
            </a:r>
            <a:r>
              <a:rPr lang="zh-CN" altLang="en-US" sz="2800" dirty="0">
                <a:solidFill>
                  <a:schemeClr val="accent1">
                    <a:lumMod val="50000"/>
                  </a:schemeClr>
                </a:solidFill>
                <a:latin typeface="楷体" panose="02010609060101010101" pitchFamily="49" charset="-122"/>
                <a:ea typeface="楷体" panose="02010609060101010101" pitchFamily="49" charset="-122"/>
              </a:rPr>
              <a:t>中的仿真外设，真正做到系统级的模拟仿真。</a:t>
            </a:r>
            <a:endParaRPr lang="en-US" altLang="zh-CN" sz="2800" dirty="0">
              <a:solidFill>
                <a:schemeClr val="accent1">
                  <a:lumMod val="50000"/>
                </a:schemeClr>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endParaRPr lang="en-US"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400" dirty="0">
                <a:solidFill>
                  <a:srgbClr val="C00000"/>
                </a:solidFill>
                <a:latin typeface="楷体" panose="02010609060101010101" pitchFamily="49" charset="-122"/>
                <a:ea typeface="楷体" panose="02010609060101010101" pitchFamily="49" charset="-122"/>
              </a:rPr>
              <a:t>在设计过程中，被诟病最多的一点是</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rename</a:t>
            </a:r>
            <a:r>
              <a:rPr lang="zh-CN" altLang="en-US" sz="2400" dirty="0">
                <a:solidFill>
                  <a:srgbClr val="C00000"/>
                </a:solidFill>
                <a:latin typeface="楷体" panose="02010609060101010101" pitchFamily="49" charset="-122"/>
                <a:ea typeface="楷体" panose="02010609060101010101" pitchFamily="49" charset="-122"/>
              </a:rPr>
              <a:t>级的基于</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RAM</a:t>
            </a:r>
            <a:r>
              <a:rPr lang="zh-CN" altLang="en-US" sz="2400" dirty="0">
                <a:solidFill>
                  <a:srgbClr val="C00000"/>
                </a:solidFill>
                <a:latin typeface="楷体" panose="02010609060101010101" pitchFamily="49" charset="-122"/>
                <a:ea typeface="楷体" panose="02010609060101010101" pitchFamily="49" charset="-122"/>
              </a:rPr>
              <a:t>形式的重命名表，加上旁路技术读寄存器堆的设计。</a:t>
            </a:r>
            <a:r>
              <a:rPr lang="zh-CN" altLang="en-US" sz="2400" dirty="0">
                <a:solidFill>
                  <a:srgbClr val="C00000"/>
                </a:solidFill>
                <a:latin typeface="楷体" panose="02010609060101010101" pitchFamily="49" charset="-122"/>
                <a:ea typeface="楷体" panose="02010609060101010101" pitchFamily="49" charset="-122"/>
                <a:hlinkClick r:id="rId3" action="ppaction://hlinksldjump"/>
              </a:rPr>
              <a:t>改进方案</a:t>
            </a:r>
            <a:r>
              <a:rPr lang="zh-CN" altLang="en-US" sz="2400" dirty="0">
                <a:solidFill>
                  <a:srgbClr val="C00000"/>
                </a:solidFill>
                <a:latin typeface="楷体" panose="02010609060101010101" pitchFamily="49" charset="-122"/>
                <a:ea typeface="楷体" panose="02010609060101010101" pitchFamily="49" charset="-122"/>
              </a:rPr>
              <a:t>如下：第一，将重命名表从</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RAM</a:t>
            </a:r>
            <a:r>
              <a:rPr lang="zh-CN" altLang="en-US" sz="2400" dirty="0">
                <a:solidFill>
                  <a:srgbClr val="C00000"/>
                </a:solidFill>
                <a:latin typeface="楷体" panose="02010609060101010101" pitchFamily="49" charset="-122"/>
                <a:ea typeface="楷体" panose="02010609060101010101" pitchFamily="49" charset="-122"/>
              </a:rPr>
              <a:t>形式改为</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CAM</a:t>
            </a:r>
            <a:r>
              <a:rPr lang="zh-CN" altLang="en-US" sz="2400" dirty="0">
                <a:solidFill>
                  <a:srgbClr val="C00000"/>
                </a:solidFill>
                <a:latin typeface="楷体" panose="02010609060101010101" pitchFamily="49" charset="-122"/>
                <a:ea typeface="楷体" panose="02010609060101010101" pitchFamily="49" charset="-122"/>
              </a:rPr>
              <a:t>形式，</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CAM</a:t>
            </a:r>
            <a:r>
              <a:rPr lang="zh-CN" altLang="en-US" sz="2400" dirty="0">
                <a:solidFill>
                  <a:srgbClr val="C00000"/>
                </a:solidFill>
                <a:latin typeface="楷体" panose="02010609060101010101" pitchFamily="49" charset="-122"/>
                <a:ea typeface="楷体" panose="02010609060101010101" pitchFamily="49" charset="-122"/>
              </a:rPr>
              <a:t>形式被认为是时序更好，面积更小的方案；第二，取消在</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rename</a:t>
            </a:r>
            <a:r>
              <a:rPr lang="zh-CN" altLang="en-US" sz="2400" dirty="0">
                <a:solidFill>
                  <a:srgbClr val="C00000"/>
                </a:solidFill>
                <a:latin typeface="楷体" panose="02010609060101010101" pitchFamily="49" charset="-122"/>
                <a:ea typeface="楷体" panose="02010609060101010101" pitchFamily="49" charset="-122"/>
              </a:rPr>
              <a:t>阶段的旁路。</a:t>
            </a:r>
            <a:endParaRPr lang="en-US" altLang="zh-CN" sz="2400" dirty="0">
              <a:solidFill>
                <a:srgbClr val="C00000"/>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endParaRPr lang="en-US"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800" dirty="0">
                <a:solidFill>
                  <a:schemeClr val="accent1">
                    <a:lumMod val="50000"/>
                  </a:schemeClr>
                </a:solidFill>
                <a:latin typeface="楷体" panose="02010609060101010101" pitchFamily="49" charset="-122"/>
                <a:ea typeface="楷体" panose="02010609060101010101" pitchFamily="49" charset="-122"/>
              </a:rPr>
              <a:t>正在尝试采用更为复杂的预测策略和数据结构如</a:t>
            </a:r>
            <a:r>
              <a:rPr lang="en-US" altLang="zh-CN" sz="28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BOOM</a:t>
            </a:r>
            <a:r>
              <a:rPr lang="zh-CN" altLang="en-US" sz="2800" dirty="0">
                <a:solidFill>
                  <a:schemeClr val="accent1">
                    <a:lumMod val="50000"/>
                  </a:schemeClr>
                </a:solidFill>
                <a:latin typeface="楷体" panose="02010609060101010101" pitchFamily="49" charset="-122"/>
                <a:ea typeface="楷体" panose="02010609060101010101" pitchFamily="49" charset="-122"/>
              </a:rPr>
              <a:t>的设计文档中提到的</a:t>
            </a:r>
            <a:r>
              <a:rPr lang="en-US" altLang="zh-CN" sz="28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2bc-table</a:t>
            </a:r>
            <a:r>
              <a:rPr lang="zh-CN" altLang="en-US" sz="2800" dirty="0">
                <a:solidFill>
                  <a:schemeClr val="accent1">
                    <a:lumMod val="50000"/>
                  </a:schemeClr>
                </a:solidFill>
                <a:latin typeface="楷体" panose="02010609060101010101" pitchFamily="49" charset="-122"/>
                <a:ea typeface="楷体" panose="02010609060101010101" pitchFamily="49" charset="-122"/>
              </a:rPr>
              <a:t>和</a:t>
            </a:r>
            <a:r>
              <a:rPr lang="en-US" altLang="zh-CN" sz="28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hlinkClick r:id="rId4" action="ppaction://hlinksldjump"/>
              </a:rPr>
              <a:t>TAGE</a:t>
            </a:r>
            <a:r>
              <a:rPr lang="zh-CN" altLang="en-US" sz="2800" dirty="0">
                <a:solidFill>
                  <a:schemeClr val="accent1">
                    <a:lumMod val="50000"/>
                  </a:schemeClr>
                </a:solidFill>
                <a:latin typeface="楷体" panose="02010609060101010101" pitchFamily="49" charset="-122"/>
                <a:ea typeface="楷体" panose="02010609060101010101" pitchFamily="49" charset="-122"/>
                <a:hlinkClick r:id="rId4" action="ppaction://hlinksldjump"/>
              </a:rPr>
              <a:t>预测器</a:t>
            </a:r>
            <a:r>
              <a:rPr lang="zh-CN" altLang="en-US" sz="2800" dirty="0">
                <a:solidFill>
                  <a:schemeClr val="accent1">
                    <a:lumMod val="50000"/>
                  </a:schemeClr>
                </a:solidFill>
                <a:latin typeface="楷体" panose="02010609060101010101" pitchFamily="49" charset="-122"/>
                <a:ea typeface="楷体" panose="02010609060101010101" pitchFamily="49" charset="-122"/>
              </a:rPr>
              <a:t>；</a:t>
            </a:r>
            <a:r>
              <a:rPr lang="en-US" altLang="zh-CN" sz="28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ALPHA 21264</a:t>
            </a:r>
            <a:r>
              <a:rPr lang="zh-CN" altLang="en-US" sz="2800" dirty="0">
                <a:solidFill>
                  <a:schemeClr val="accent1">
                    <a:lumMod val="50000"/>
                  </a:schemeClr>
                </a:solidFill>
                <a:latin typeface="楷体" panose="02010609060101010101" pitchFamily="49" charset="-122"/>
                <a:ea typeface="楷体" panose="02010609060101010101" pitchFamily="49" charset="-122"/>
              </a:rPr>
              <a:t>中的</a:t>
            </a:r>
            <a:r>
              <a:rPr lang="en-US" altLang="zh-CN" sz="2800" dirty="0">
                <a:solidFill>
                  <a:schemeClr val="accent1">
                    <a:lumMod val="50000"/>
                  </a:schemeClr>
                </a:solidFill>
                <a:latin typeface="Times New Roman" panose="02020603050405020304" pitchFamily="18" charset="0"/>
                <a:ea typeface="楷体" panose="02010609060101010101" pitchFamily="49" charset="-122"/>
                <a:cs typeface="Times New Roman" panose="02020603050405020304" pitchFamily="18" charset="0"/>
              </a:rPr>
              <a:t>local history table</a:t>
            </a:r>
            <a:r>
              <a:rPr lang="zh-CN" altLang="en-US" sz="2800" dirty="0">
                <a:solidFill>
                  <a:schemeClr val="accent1">
                    <a:lumMod val="50000"/>
                  </a:schemeClr>
                </a:solidFill>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800" dirty="0">
                <a:solidFill>
                  <a:srgbClr val="C00000"/>
                </a:solidFill>
                <a:latin typeface="楷体" panose="02010609060101010101" pitchFamily="49" charset="-122"/>
                <a:ea typeface="楷体" panose="02010609060101010101" pitchFamily="49" charset="-122"/>
              </a:rPr>
              <a:t>在目前</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处理器</a:t>
            </a:r>
            <a:r>
              <a:rPr lang="zh-CN" altLang="en-US" sz="2800" dirty="0">
                <a:solidFill>
                  <a:srgbClr val="C00000"/>
                </a:solidFill>
                <a:latin typeface="楷体" panose="02010609060101010101" pitchFamily="49" charset="-122"/>
                <a:ea typeface="楷体" panose="02010609060101010101" pitchFamily="49" charset="-122"/>
              </a:rPr>
              <a:t>的设计中，后端各队列项数的设置都是凭着设计直觉的。正考虑修改各个队列的参数，通过仿真结果来找到各个队列参数最优解。</a:t>
            </a:r>
            <a:endParaRPr lang="en-US" altLang="zh-CN" sz="2800" dirty="0">
              <a:solidFill>
                <a:srgbClr val="C00000"/>
              </a:solidFill>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10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69043A8-3D3F-4D99-83D3-90E99114B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 y="0"/>
            <a:ext cx="12194253" cy="6432331"/>
          </a:xfrm>
          <a:prstGeom prst="rect">
            <a:avLst/>
          </a:prstGeom>
        </p:spPr>
      </p:pic>
      <p:sp>
        <p:nvSpPr>
          <p:cNvPr id="4" name="文本框 3">
            <a:extLst>
              <a:ext uri="{FF2B5EF4-FFF2-40B4-BE49-F238E27FC236}">
                <a16:creationId xmlns:a16="http://schemas.microsoft.com/office/drawing/2014/main" id="{E3689A94-0C04-46AB-89C1-20CB6FC15269}"/>
              </a:ext>
            </a:extLst>
          </p:cNvPr>
          <p:cNvSpPr txBox="1"/>
          <p:nvPr/>
        </p:nvSpPr>
        <p:spPr>
          <a:xfrm>
            <a:off x="3067893" y="6273225"/>
            <a:ext cx="6053959" cy="58477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hlinkClick r:id="rId3" action="ppaction://hlinksldjump"/>
              </a:rPr>
              <a:t>对处理器</a:t>
            </a:r>
            <a:r>
              <a:rPr lang="en-US" altLang="zh-CN" sz="3200" dirty="0">
                <a:latin typeface="楷体" panose="02010609060101010101" pitchFamily="49" charset="-122"/>
                <a:ea typeface="楷体" panose="02010609060101010101" pitchFamily="49" charset="-122"/>
                <a:hlinkClick r:id="rId3" action="ppaction://hlinksldjump"/>
              </a:rPr>
              <a:t>(</a:t>
            </a:r>
            <a:r>
              <a:rPr lang="zh-CN" altLang="en-US" sz="3200" dirty="0">
                <a:latin typeface="楷体" panose="02010609060101010101" pitchFamily="49" charset="-122"/>
                <a:ea typeface="楷体" panose="02010609060101010101" pitchFamily="49" charset="-122"/>
                <a:hlinkClick r:id="rId3" action="ppaction://hlinksldjump"/>
              </a:rPr>
              <a:t>中间层</a:t>
            </a:r>
            <a:r>
              <a:rPr lang="en-US" altLang="zh-CN" sz="3200" dirty="0">
                <a:latin typeface="楷体" panose="02010609060101010101" pitchFamily="49" charset="-122"/>
                <a:ea typeface="楷体" panose="02010609060101010101" pitchFamily="49" charset="-122"/>
                <a:hlinkClick r:id="rId3" action="ppaction://hlinksldjump"/>
              </a:rPr>
              <a:t>)</a:t>
            </a:r>
            <a:r>
              <a:rPr lang="zh-CN" altLang="en-US" sz="3200" dirty="0">
                <a:latin typeface="楷体" panose="02010609060101010101" pitchFamily="49" charset="-122"/>
                <a:ea typeface="楷体" panose="02010609060101010101" pitchFamily="49" charset="-122"/>
                <a:hlinkClick r:id="rId3" action="ppaction://hlinksldjump"/>
              </a:rPr>
              <a:t>框架的改进</a:t>
            </a:r>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3517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37665D2-8A76-4818-B40A-B18FE95A5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26" y="157654"/>
            <a:ext cx="9236335" cy="4558534"/>
          </a:xfrm>
          <a:prstGeom prst="rect">
            <a:avLst/>
          </a:prstGeom>
        </p:spPr>
      </p:pic>
      <p:sp>
        <p:nvSpPr>
          <p:cNvPr id="4" name="矩形 3">
            <a:extLst>
              <a:ext uri="{FF2B5EF4-FFF2-40B4-BE49-F238E27FC236}">
                <a16:creationId xmlns:a16="http://schemas.microsoft.com/office/drawing/2014/main" id="{362ABFF0-ED9B-45A3-BE37-ABBDA9B02003}"/>
              </a:ext>
            </a:extLst>
          </p:cNvPr>
          <p:cNvSpPr/>
          <p:nvPr/>
        </p:nvSpPr>
        <p:spPr>
          <a:xfrm>
            <a:off x="246993" y="4716188"/>
            <a:ext cx="11698014" cy="1815882"/>
          </a:xfrm>
          <a:prstGeom prst="rect">
            <a:avLst/>
          </a:prstGeom>
        </p:spPr>
        <p:txBody>
          <a:bodyPr wrap="square">
            <a:spAutoFit/>
          </a:bodyPr>
          <a:lstStyle/>
          <a:p>
            <a:pPr algn="ctr"/>
            <a:r>
              <a:rPr lang="zh-CN" altLang="en-US" sz="2800" dirty="0">
                <a:latin typeface="Times New Roman" panose="02020603050405020304" pitchFamily="18" charset="0"/>
                <a:ea typeface="楷体" panose="02010609060101010101" pitchFamily="49" charset="-122"/>
                <a:cs typeface="Times New Roman" panose="02020603050405020304" pitchFamily="18" charset="0"/>
                <a:hlinkClick r:id="rId3" action="ppaction://hlinksldjump"/>
              </a:rPr>
              <a:t>TAGE</a:t>
            </a:r>
            <a:r>
              <a:rPr lang="zh-CN" altLang="en-US" sz="2800" dirty="0">
                <a:latin typeface="楷体" panose="02010609060101010101" pitchFamily="49" charset="-122"/>
                <a:ea typeface="楷体" panose="02010609060101010101" pitchFamily="49" charset="-122"/>
                <a:hlinkClick r:id="rId3" action="ppaction://hlinksldjump"/>
              </a:rPr>
              <a:t>预测器</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请求地址和全局历史会被输入各个表的索引哈希和标签位哈希函数。然后每个表都会提供它们的预测结果，最后选择拥有最长历史的表。表存储的历史按几何级数逐表递增。</a:t>
            </a:r>
          </a:p>
        </p:txBody>
      </p:sp>
    </p:spTree>
    <p:extLst>
      <p:ext uri="{BB962C8B-B14F-4D97-AF65-F5344CB8AC3E}">
        <p14:creationId xmlns:p14="http://schemas.microsoft.com/office/powerpoint/2010/main" val="417963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C9817F-8DD6-47E4-837C-BFB809B3C9FD}"/>
              </a:ext>
            </a:extLst>
          </p:cNvPr>
          <p:cNvSpPr/>
          <p:nvPr/>
        </p:nvSpPr>
        <p:spPr>
          <a:xfrm>
            <a:off x="399392" y="1628507"/>
            <a:ext cx="9217573" cy="3600986"/>
          </a:xfrm>
          <a:prstGeom prst="rect">
            <a:avLst/>
          </a:prstGeom>
        </p:spPr>
        <p:txBody>
          <a:bodyPr wrap="square">
            <a:spAutoFit/>
          </a:bodyPr>
          <a:lstStyle/>
          <a:p>
            <a:pPr lvl="1"/>
            <a:r>
              <a:rPr lang="zh-CN" altLang="en-US" sz="3600" i="1" u="sng" dirty="0">
                <a:solidFill>
                  <a:srgbClr val="FF0000"/>
                </a:solidFill>
                <a:latin typeface="楷体" panose="02010609060101010101" pitchFamily="49" charset="-122"/>
                <a:ea typeface="楷体" panose="02010609060101010101" pitchFamily="49" charset="-122"/>
              </a:rPr>
              <a:t>没有什么：</a:t>
            </a:r>
            <a:endParaRPr lang="" altLang="en-US" sz="3600" i="1" u="sng" dirty="0">
              <a:solidFill>
                <a:srgbClr val="FF0000"/>
              </a:solidFill>
              <a:latin typeface="楷体" panose="02010609060101010101" pitchFamily="49" charset="-122"/>
              <a:ea typeface="楷体" panose="02010609060101010101" pitchFamily="49" charset="-122"/>
            </a:endParaRPr>
          </a:p>
          <a:p>
            <a:pPr marL="800100" lvl="1" indent="-342900">
              <a:buFont typeface="Arial" panose="020B0604020202020204" pitchFamily="34" charset="0"/>
              <a:buChar char="•"/>
            </a:pPr>
            <a:r>
              <a:rPr lang="" altLang="en-US" sz="3200" dirty="0">
                <a:latin typeface="楷体" panose="02010609060101010101" pitchFamily="49" charset="-122"/>
                <a:ea typeface="楷体" panose="02010609060101010101" pitchFamily="49" charset="-122"/>
              </a:rPr>
              <a:t>没有</a:t>
            </a:r>
            <a:r>
              <a:rPr lang="" altLang="en-US" sz="3200" dirty="0">
                <a:latin typeface="Times New Roman" panose="02020603050405020304" pitchFamily="18" charset="0"/>
                <a:ea typeface="楷体" panose="02010609060101010101" pitchFamily="49" charset="-122"/>
                <a:cs typeface="Times New Roman" panose="02020603050405020304" pitchFamily="18" charset="0"/>
              </a:rPr>
              <a:t>MMU</a:t>
            </a:r>
            <a:r>
              <a:rPr lang="" altLang="en-US" sz="3200" dirty="0">
                <a:latin typeface="楷体" panose="02010609060101010101" pitchFamily="49" charset="-122"/>
                <a:ea typeface="楷体" panose="02010609060101010101" pitchFamily="49" charset="-122"/>
              </a:rPr>
              <a:t>机制</a:t>
            </a:r>
            <a:r>
              <a:rPr lang="zh-CN" altLang="en-US" sz="3200" dirty="0">
                <a:latin typeface="楷体" panose="02010609060101010101" pitchFamily="49" charset="-122"/>
                <a:ea typeface="楷体" panose="02010609060101010101" pitchFamily="49" charset="-122"/>
              </a:rPr>
              <a:t>。</a:t>
            </a:r>
            <a:endParaRPr lang="" altLang="en-US" sz="3200" dirty="0">
              <a:latin typeface="楷体" panose="02010609060101010101" pitchFamily="49" charset="-122"/>
              <a:ea typeface="楷体" panose="02010609060101010101" pitchFamily="49" charset="-122"/>
            </a:endParaRPr>
          </a:p>
          <a:p>
            <a:pPr marL="800100" lvl="1" indent="-342900">
              <a:buFont typeface="Arial" panose="020B0604020202020204" pitchFamily="34" charset="0"/>
              <a:buChar char="•"/>
            </a:pPr>
            <a:r>
              <a:rPr lang="" altLang="en-US" sz="3200" dirty="0">
                <a:latin typeface="楷体" panose="02010609060101010101" pitchFamily="49" charset="-122"/>
                <a:ea typeface="楷体" panose="02010609060101010101" pitchFamily="49" charset="-122"/>
              </a:rPr>
              <a:t>没有数据高速缓存</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marL="800100" lvl="1" indent="-3429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不支持浮点指令。</a:t>
            </a:r>
            <a:endParaRPr lang="" altLang="en-US" sz="3200" dirty="0">
              <a:latin typeface="楷体" panose="02010609060101010101" pitchFamily="49" charset="-122"/>
              <a:ea typeface="楷体" panose="02010609060101010101" pitchFamily="49" charset="-122"/>
            </a:endParaRPr>
          </a:p>
          <a:p>
            <a:pPr marL="800100" lvl="1" indent="-342900">
              <a:buFont typeface="Arial" panose="020B0604020202020204" pitchFamily="34" charset="0"/>
              <a:buChar char="•"/>
            </a:pPr>
            <a:r>
              <a:rPr lang="" altLang="en-US" sz="3200" dirty="0">
                <a:latin typeface="楷体" panose="02010609060101010101" pitchFamily="49" charset="-122"/>
                <a:ea typeface="楷体" panose="02010609060101010101" pitchFamily="49" charset="-122"/>
              </a:rPr>
              <a:t>没有复杂的外设和总线，只有一个简单的模拟内存</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marL="800100" lvl="1" indent="-3429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没有用</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FPGA</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进行</a:t>
            </a:r>
            <a:r>
              <a:rPr lang="zh-CN" altLang="en-US" sz="3200" dirty="0">
                <a:latin typeface="楷体" panose="02010609060101010101" pitchFamily="49" charset="-122"/>
                <a:ea typeface="楷体" panose="02010609060101010101" pitchFamily="49" charset="-122"/>
              </a:rPr>
              <a:t>物理验证。</a:t>
            </a:r>
            <a:endParaRPr lang="" altLang="en-US" sz="3200" dirty="0">
              <a:latin typeface="楷体" panose="02010609060101010101" pitchFamily="49" charset="-122"/>
              <a:ea typeface="楷体" panose="02010609060101010101" pitchFamily="49" charset="-122"/>
            </a:endParaRPr>
          </a:p>
        </p:txBody>
      </p:sp>
      <p:sp>
        <p:nvSpPr>
          <p:cNvPr id="3" name="Text Box 1">
            <a:extLst>
              <a:ext uri="{FF2B5EF4-FFF2-40B4-BE49-F238E27FC236}">
                <a16:creationId xmlns:a16="http://schemas.microsoft.com/office/drawing/2014/main" id="{61D008DB-A37E-47CF-BF21-D6421805F35B}"/>
              </a:ext>
            </a:extLst>
          </p:cNvPr>
          <p:cNvSpPr txBox="1"/>
          <p:nvPr/>
        </p:nvSpPr>
        <p:spPr>
          <a:xfrm>
            <a:off x="193442" y="148129"/>
            <a:ext cx="8518194" cy="1138773"/>
          </a:xfrm>
          <a:prstGeom prst="rect">
            <a:avLst/>
          </a:prstGeom>
          <a:noFill/>
        </p:spPr>
        <p:txBody>
          <a:bodyPr wrap="square" rtlCol="0">
            <a:spAutoFit/>
          </a:bodyPr>
          <a:lstStyle/>
          <a:p>
            <a:r>
              <a:rPr lang="" altLang="en-US" sz="2800" dirty="0">
                <a:latin typeface="楷体" panose="02010609060101010101" pitchFamily="49" charset="-122"/>
                <a:ea typeface="楷体" panose="02010609060101010101" pitchFamily="49" charset="-122"/>
              </a:rPr>
              <a:t>这个</a:t>
            </a:r>
            <a:r>
              <a:rPr lang="zh-CN" altLang="en-US" sz="2800" dirty="0">
                <a:latin typeface="楷体" panose="02010609060101010101" pitchFamily="49" charset="-122"/>
                <a:ea typeface="楷体" panose="02010609060101010101" pitchFamily="49" charset="-122"/>
              </a:rPr>
              <a:t>以</a:t>
            </a:r>
            <a:r>
              <a:rPr lang="zh-CN" altLang="en-US" sz="3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四个月</a:t>
            </a:r>
            <a:r>
              <a:rPr lang="zh-CN" altLang="en-US" sz="2800" dirty="0">
                <a:latin typeface="楷体" panose="02010609060101010101" pitchFamily="49" charset="-122"/>
                <a:ea typeface="楷体" panose="02010609060101010101" pitchFamily="49" charset="-122"/>
              </a:rPr>
              <a:t>为期限的</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双发射乱序</a:t>
            </a:r>
            <a:r>
              <a:rPr lang=""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处理器</a:t>
            </a:r>
          </a:p>
          <a:p>
            <a:r>
              <a:rPr lang="" altLang="en-US" sz="2800" dirty="0">
                <a:latin typeface="楷体" panose="02010609060101010101" pitchFamily="49" charset="-122"/>
                <a:ea typeface="楷体" panose="02010609060101010101" pitchFamily="49" charset="-122"/>
              </a:rPr>
              <a:t>最后</a:t>
            </a:r>
            <a:r>
              <a:rPr lang="zh-CN" altLang="en-US" sz="2800" dirty="0">
                <a:latin typeface="楷体" panose="02010609060101010101" pitchFamily="49" charset="-122"/>
                <a:ea typeface="楷体" panose="02010609060101010101" pitchFamily="49" charset="-122"/>
              </a:rPr>
              <a:t>能够</a:t>
            </a:r>
            <a:r>
              <a:rPr lang="" altLang="en-US" sz="2800" dirty="0">
                <a:latin typeface="楷体" panose="02010609060101010101" pitchFamily="49" charset="-122"/>
                <a:ea typeface="楷体" panose="02010609060101010101" pitchFamily="49" charset="-122"/>
              </a:rPr>
              <a:t>到达一个什么样的</a:t>
            </a:r>
            <a:r>
              <a:rPr lang="" altLang="en-US" sz="3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程度</a:t>
            </a:r>
            <a:r>
              <a:rPr lang=""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5126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A5B8EE-1FA1-476C-91AD-2124986243B5}"/>
              </a:ext>
            </a:extLst>
          </p:cNvPr>
          <p:cNvSpPr txBox="1"/>
          <p:nvPr/>
        </p:nvSpPr>
        <p:spPr>
          <a:xfrm>
            <a:off x="231227" y="157655"/>
            <a:ext cx="11729546" cy="5755422"/>
          </a:xfrm>
          <a:prstGeom prst="rect">
            <a:avLst/>
          </a:prstGeom>
          <a:noFill/>
        </p:spPr>
        <p:txBody>
          <a:bodyPr wrap="square" rtlCol="0">
            <a:spAutoFit/>
          </a:bodyPr>
          <a:lstStyle/>
          <a:p>
            <a:r>
              <a:rPr lang="zh-CN" altLang="en-US" sz="4000" i="1" u="sng" dirty="0">
                <a:solidFill>
                  <a:srgbClr val="FF0000"/>
                </a:solidFill>
                <a:latin typeface="楷体" panose="02010609060101010101" pitchFamily="49" charset="-122"/>
                <a:ea typeface="楷体" panose="02010609060101010101" pitchFamily="49" charset="-122"/>
              </a:rPr>
              <a:t>更为遥远的展望：</a:t>
            </a:r>
            <a:endParaRPr lang="en-US" altLang="zh-CN" sz="4000" i="1" u="sng" dirty="0">
              <a:solidFill>
                <a:srgbClr val="FF0000"/>
              </a:solidFill>
              <a:latin typeface="楷体" panose="02010609060101010101" pitchFamily="49" charset="-122"/>
              <a:ea typeface="楷体" panose="02010609060101010101" pitchFamily="49" charset="-122"/>
            </a:endParaRPr>
          </a:p>
          <a:p>
            <a:endParaRPr lang="en-US" altLang="zh-CN" sz="40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通过完善的系统仿真验证，并移植成功</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Rocket</a:t>
            </a:r>
            <a:r>
              <a:rPr lang="zh-CN" altLang="en-US" sz="3200" dirty="0">
                <a:latin typeface="楷体" panose="02010609060101010101" pitchFamily="49" charset="-122"/>
                <a:ea typeface="楷体" panose="02010609060101010101" pitchFamily="49" charset="-122"/>
              </a:rPr>
              <a:t>外设和浮点运算部件。最后，能够在</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FPGA</a:t>
            </a:r>
            <a:r>
              <a:rPr lang="zh-CN" altLang="en-US" sz="3200" dirty="0">
                <a:latin typeface="楷体" panose="02010609060101010101" pitchFamily="49" charset="-122"/>
                <a:ea typeface="楷体" panose="02010609060101010101" pitchFamily="49" charset="-122"/>
              </a:rPr>
              <a:t>上运行一整套软件栈</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如</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Linux</a:t>
            </a:r>
            <a:r>
              <a:rPr lang="zh-CN" altLang="en-US" sz="3200" dirty="0">
                <a:latin typeface="楷体" panose="02010609060101010101" pitchFamily="49" charset="-122"/>
                <a:ea typeface="楷体" panose="02010609060101010101" pitchFamily="49" charset="-122"/>
              </a:rPr>
              <a:t>操作系统和</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GCC</a:t>
            </a:r>
            <a:r>
              <a:rPr lang="zh-CN" altLang="en-US" sz="3200" dirty="0">
                <a:latin typeface="楷体" panose="02010609060101010101" pitchFamily="49" charset="-122"/>
                <a:ea typeface="楷体" panose="02010609060101010101" pitchFamily="49" charset="-122"/>
              </a:rPr>
              <a:t>编译器</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，并能够进行</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SPEC2000/2006</a:t>
            </a:r>
            <a:r>
              <a:rPr lang="zh-CN" altLang="en-US" sz="3200" dirty="0">
                <a:latin typeface="楷体" panose="02010609060101010101" pitchFamily="49" charset="-122"/>
                <a:ea typeface="楷体" panose="02010609060101010101" pitchFamily="49" charset="-122"/>
              </a:rPr>
              <a:t>的性能测试，在性能上不输</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RISC-V</a:t>
            </a:r>
            <a:r>
              <a:rPr lang="zh-CN" altLang="en-US" sz="3200" dirty="0">
                <a:latin typeface="楷体" panose="02010609060101010101" pitchFamily="49" charset="-122"/>
                <a:ea typeface="楷体" panose="02010609060101010101" pitchFamily="49" charset="-122"/>
              </a:rPr>
              <a:t>的</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BOOM</a:t>
            </a:r>
            <a:r>
              <a:rPr lang="zh-CN" altLang="en-US" sz="3200" dirty="0">
                <a:latin typeface="楷体" panose="02010609060101010101" pitchFamily="49" charset="-122"/>
                <a:ea typeface="楷体" panose="02010609060101010101" pitchFamily="49" charset="-122"/>
              </a:rPr>
              <a:t>和</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ARM</a:t>
            </a:r>
            <a:r>
              <a:rPr lang="zh-CN" altLang="en-US" sz="3200" dirty="0">
                <a:latin typeface="楷体" panose="02010609060101010101" pitchFamily="49" charset="-122"/>
                <a:ea typeface="楷体" panose="02010609060101010101" pitchFamily="49" charset="-122"/>
              </a:rPr>
              <a:t>的</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Cortex A53</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A57</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实现双核的并行。</a:t>
            </a:r>
            <a:endParaRPr lang="en-US" altLang="zh-CN" sz="32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目前国内自主研发主流的</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ISA</a:t>
            </a:r>
            <a:r>
              <a:rPr lang="zh-CN" altLang="en-US" sz="3200" dirty="0">
                <a:latin typeface="楷体" panose="02010609060101010101" pitchFamily="49" charset="-122"/>
                <a:ea typeface="楷体" panose="02010609060101010101" pitchFamily="49" charset="-122"/>
              </a:rPr>
              <a:t>还是</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MIPS</a:t>
            </a:r>
            <a:r>
              <a:rPr lang="zh-CN" altLang="en-US" sz="3200" dirty="0">
                <a:latin typeface="楷体" panose="02010609060101010101" pitchFamily="49" charset="-122"/>
                <a:ea typeface="楷体" panose="02010609060101010101" pitchFamily="49" charset="-122"/>
              </a:rPr>
              <a:t>，肯定会将目前的基于 </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RISC-V</a:t>
            </a:r>
            <a:r>
              <a:rPr lang="zh-CN" altLang="en-US" sz="3200" dirty="0">
                <a:latin typeface="楷体" panose="02010609060101010101" pitchFamily="49" charset="-122"/>
                <a:ea typeface="楷体" panose="02010609060101010101" pitchFamily="49" charset="-122"/>
              </a:rPr>
              <a:t>的双发射乱序处理器原型机修改为基于</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MIPS</a:t>
            </a:r>
            <a:r>
              <a:rPr lang="zh-CN" altLang="en-US" sz="3200" dirty="0">
                <a:latin typeface="楷体" panose="02010609060101010101" pitchFamily="49" charset="-122"/>
                <a:ea typeface="楷体" panose="02010609060101010101" pitchFamily="49" charset="-122"/>
              </a:rPr>
              <a:t>的版本。并且希望能够通过不懈的努力，有朝一日能够将自己的设计真正的流片出来，在实际中得到应用。</a:t>
            </a:r>
          </a:p>
        </p:txBody>
      </p:sp>
    </p:spTree>
    <p:extLst>
      <p:ext uri="{BB962C8B-B14F-4D97-AF65-F5344CB8AC3E}">
        <p14:creationId xmlns:p14="http://schemas.microsoft.com/office/powerpoint/2010/main" val="416646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0DE929-2AC9-4757-93D0-69372B0431E7}"/>
              </a:ext>
            </a:extLst>
          </p:cNvPr>
          <p:cNvSpPr txBox="1"/>
          <p:nvPr/>
        </p:nvSpPr>
        <p:spPr>
          <a:xfrm>
            <a:off x="5092262" y="2967335"/>
            <a:ext cx="2007476" cy="923330"/>
          </a:xfrm>
          <a:prstGeom prst="rect">
            <a:avLst/>
          </a:prstGeom>
          <a:noFill/>
        </p:spPr>
        <p:txBody>
          <a:bodyPr wrap="square" rtlCol="0">
            <a:spAutoFit/>
          </a:bodyPr>
          <a:lstStyle/>
          <a:p>
            <a:r>
              <a:rPr lang="en-US" altLang="zh-CN" sz="5400" dirty="0">
                <a:latin typeface="Times New Roman" panose="02020603050405020304" pitchFamily="18" charset="0"/>
                <a:cs typeface="Times New Roman" panose="02020603050405020304" pitchFamily="18" charset="0"/>
              </a:rPr>
              <a:t>thanks</a:t>
            </a:r>
            <a:endParaRPr lang="zh-CN" alt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61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isel berkeley”的图片搜索结果">
            <a:extLst>
              <a:ext uri="{FF2B5EF4-FFF2-40B4-BE49-F238E27FC236}">
                <a16:creationId xmlns:a16="http://schemas.microsoft.com/office/drawing/2014/main" id="{BFD5BBD6-4E76-4519-B988-900447C9C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048" y="4635349"/>
            <a:ext cx="3341579" cy="17792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isc-v”的图片搜索结果">
            <a:extLst>
              <a:ext uri="{FF2B5EF4-FFF2-40B4-BE49-F238E27FC236}">
                <a16:creationId xmlns:a16="http://schemas.microsoft.com/office/drawing/2014/main" id="{AF859EFD-60D6-4A26-94E4-75D8607A4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68" y="4079812"/>
            <a:ext cx="2929086" cy="277451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D667327-9754-4AAF-9EE4-D0360A205B39}"/>
              </a:ext>
            </a:extLst>
          </p:cNvPr>
          <p:cNvSpPr txBox="1"/>
          <p:nvPr/>
        </p:nvSpPr>
        <p:spPr>
          <a:xfrm>
            <a:off x="576197" y="538401"/>
            <a:ext cx="11022905" cy="5016758"/>
          </a:xfrm>
          <a:prstGeom prst="rect">
            <a:avLst/>
          </a:prstGeom>
          <a:noFill/>
        </p:spPr>
        <p:txBody>
          <a:bodyPr wrap="square" rtlCol="0">
            <a:spAutoFit/>
          </a:bodyPr>
          <a:lstStyle/>
          <a:p>
            <a:pPr marL="571500" indent="-571500">
              <a:buFont typeface="Arial" panose="020B0604020202020204" pitchFamily="34" charset="0"/>
              <a:buChar char="•"/>
            </a:pPr>
            <a:r>
              <a:rPr lang="en-US" altLang="zh-CN" sz="4000" dirty="0">
                <a:latin typeface="Times New Roman" panose="02020603050405020304" pitchFamily="18" charset="0"/>
                <a:ea typeface="楷体" panose="02010609060101010101" pitchFamily="49" charset="-122"/>
                <a:cs typeface="Times New Roman" panose="02020603050405020304" pitchFamily="18" charset="0"/>
              </a:rPr>
              <a:t>But! </a:t>
            </a:r>
            <a:r>
              <a:rPr lang="zh-CN" altLang="en-US" sz="4000" dirty="0">
                <a:latin typeface="楷体" panose="02010609060101010101" pitchFamily="49" charset="-122"/>
                <a:ea typeface="楷体" panose="02010609060101010101" pitchFamily="49" charset="-122"/>
                <a:cs typeface="Times New Roman" panose="02020603050405020304" pitchFamily="18" charset="0"/>
              </a:rPr>
              <a:t>虽然</a:t>
            </a:r>
            <a:r>
              <a:rPr lang="zh-CN" altLang="en-US" sz="4000" dirty="0">
                <a:latin typeface="楷体" panose="02010609060101010101" pitchFamily="49" charset="-122"/>
                <a:ea typeface="楷体" panose="02010609060101010101" pitchFamily="49" charset="-122"/>
              </a:rPr>
              <a:t>没有了很多处理器尤其是</a:t>
            </a:r>
            <a:r>
              <a:rPr lang="en-US" altLang="zh-CN" sz="4000" dirty="0">
                <a:latin typeface="Times New Roman" panose="02020603050405020304" pitchFamily="18" charset="0"/>
                <a:ea typeface="楷体" panose="02010609060101010101" pitchFamily="49" charset="-122"/>
                <a:cs typeface="Times New Roman" panose="02020603050405020304" pitchFamily="18" charset="0"/>
              </a:rPr>
              <a:t>SoC</a:t>
            </a:r>
            <a:r>
              <a:rPr lang="zh-CN" altLang="en-US" sz="4000" dirty="0">
                <a:latin typeface="楷体" panose="02010609060101010101" pitchFamily="49" charset="-122"/>
                <a:ea typeface="楷体" panose="02010609060101010101" pitchFamily="49" charset="-122"/>
              </a:rPr>
              <a:t>中的要素，实现也仅仅停留在软件模拟验证，但是整个设计的复杂度还是非常大。</a:t>
            </a:r>
            <a:endParaRPr lang="en-US" altLang="zh-CN" sz="4000" dirty="0">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zh-CN" altLang="en-US" sz="4000" dirty="0">
                <a:latin typeface="楷体" panose="02010609060101010101" pitchFamily="49" charset="-122"/>
                <a:ea typeface="楷体" panose="02010609060101010101" pitchFamily="49" charset="-122"/>
              </a:rPr>
              <a:t>概括起来，是一个非常复杂的超多线程的体系。</a:t>
            </a:r>
            <a:endParaRPr lang="en-US" altLang="zh-CN" sz="4000" dirty="0">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zh-CN" altLang="en-US" sz="4000" dirty="0">
                <a:latin typeface="楷体" panose="02010609060101010101" pitchFamily="49" charset="-122"/>
                <a:ea typeface="楷体" panose="02010609060101010101" pitchFamily="49" charset="-122"/>
              </a:rPr>
              <a:t>如何</a:t>
            </a:r>
            <a:r>
              <a:rPr lang="en-US" altLang="zh-CN" sz="4000" dirty="0">
                <a:latin typeface="Times New Roman" panose="02020603050405020304" pitchFamily="18" charset="0"/>
                <a:ea typeface="楷体" panose="02010609060101010101" pitchFamily="49" charset="-122"/>
                <a:cs typeface="Times New Roman" panose="02020603050405020304" pitchFamily="18" charset="0"/>
              </a:rPr>
              <a:t>hold</a:t>
            </a:r>
            <a:r>
              <a:rPr lang="zh-CN" altLang="en-US" sz="4000" dirty="0">
                <a:latin typeface="楷体" panose="02010609060101010101" pitchFamily="49" charset="-122"/>
                <a:ea typeface="楷体" panose="02010609060101010101" pitchFamily="49" charset="-122"/>
              </a:rPr>
              <a:t>住这样的复杂度成为毕设首先要考虑的。</a:t>
            </a:r>
            <a:endParaRPr lang="en-US" altLang="zh-CN" sz="4000" dirty="0">
              <a:latin typeface="楷体" panose="02010609060101010101" pitchFamily="49" charset="-122"/>
              <a:ea typeface="楷体" panose="02010609060101010101" pitchFamily="49" charset="-122"/>
            </a:endParaRPr>
          </a:p>
          <a:p>
            <a:pPr algn="ctr"/>
            <a:r>
              <a:rPr lang="zh-CN" altLang="en-US" sz="4000" dirty="0">
                <a:latin typeface="楷体" panose="02010609060101010101" pitchFamily="49" charset="-122"/>
                <a:ea typeface="楷体" panose="02010609060101010101" pitchFamily="49" charset="-122"/>
              </a:rPr>
              <a:t>最后采用的方案是：</a:t>
            </a:r>
            <a:endParaRPr lang="en-US" altLang="zh-CN" sz="4000" dirty="0">
              <a:latin typeface="楷体" panose="02010609060101010101" pitchFamily="49" charset="-122"/>
              <a:ea typeface="楷体" panose="02010609060101010101" pitchFamily="49" charset="-122"/>
            </a:endParaRPr>
          </a:p>
          <a:p>
            <a:pPr algn="ctr"/>
            <a:r>
              <a:rPr lang="en-US" altLang="zh-CN" sz="4000" b="1" i="1" u="sng" dirty="0">
                <a:latin typeface="Times New Roman" panose="02020603050405020304" pitchFamily="18" charset="0"/>
                <a:ea typeface="楷体" panose="02010609060101010101" pitchFamily="49" charset="-122"/>
                <a:cs typeface="Times New Roman" panose="02020603050405020304" pitchFamily="18" charset="0"/>
              </a:rPr>
              <a:t>RV32I+Chisel</a:t>
            </a:r>
            <a:endParaRPr lang="zh-CN" altLang="en-US" sz="4000" b="1" i="1" u="sng"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4726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8"/>
                                        </p:tgtEl>
                                        <p:attrNameLst>
                                          <p:attrName>style.visibility</p:attrName>
                                        </p:attrNameLst>
                                      </p:cBhvr>
                                      <p:to>
                                        <p:strVal val="visible"/>
                                      </p:to>
                                    </p:set>
                                    <p:anim calcmode="lin" valueType="num">
                                      <p:cBhvr additive="base">
                                        <p:cTn id="35" dur="500" fill="hold"/>
                                        <p:tgtEl>
                                          <p:spTgt spid="1028"/>
                                        </p:tgtEl>
                                        <p:attrNameLst>
                                          <p:attrName>ppt_x</p:attrName>
                                        </p:attrNameLst>
                                      </p:cBhvr>
                                      <p:tavLst>
                                        <p:tav tm="0">
                                          <p:val>
                                            <p:strVal val="#ppt_x"/>
                                          </p:val>
                                        </p:tav>
                                        <p:tav tm="100000">
                                          <p:val>
                                            <p:strVal val="#ppt_x"/>
                                          </p:val>
                                        </p:tav>
                                      </p:tavLst>
                                    </p:anim>
                                    <p:anim calcmode="lin" valueType="num">
                                      <p:cBhvr additive="base">
                                        <p:cTn id="3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5635BE-8474-4C76-8F6E-03BB0BD16305}"/>
              </a:ext>
            </a:extLst>
          </p:cNvPr>
          <p:cNvSpPr txBox="1"/>
          <p:nvPr/>
        </p:nvSpPr>
        <p:spPr>
          <a:xfrm>
            <a:off x="137786" y="350729"/>
            <a:ext cx="1191642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But</a:t>
            </a:r>
            <a:r>
              <a:rPr lang="zh-CN" altLang="en-US" sz="3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why! </a:t>
            </a:r>
            <a:r>
              <a:rPr lang="zh-CN" altLang="en-US" sz="3600" dirty="0">
                <a:latin typeface="楷体" panose="02010609060101010101" pitchFamily="49" charset="-122"/>
                <a:ea typeface="楷体" panose="02010609060101010101" pitchFamily="49" charset="-122"/>
              </a:rPr>
              <a:t>为什么是</a:t>
            </a: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RV32I</a:t>
            </a:r>
            <a:r>
              <a:rPr lang="zh-CN" altLang="en-US" sz="3600" dirty="0">
                <a:latin typeface="楷体" panose="02010609060101010101" pitchFamily="49" charset="-122"/>
                <a:ea typeface="楷体" panose="02010609060101010101" pitchFamily="49" charset="-122"/>
              </a:rPr>
              <a:t>而不是</a:t>
            </a: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MIPS32</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8E2562C5-FA03-42C2-A2C0-3E16F402CF78}"/>
              </a:ext>
            </a:extLst>
          </p:cNvPr>
          <p:cNvSpPr txBox="1"/>
          <p:nvPr/>
        </p:nvSpPr>
        <p:spPr>
          <a:xfrm>
            <a:off x="501041" y="1528175"/>
            <a:ext cx="4070959" cy="3046988"/>
          </a:xfrm>
          <a:prstGeom prst="rect">
            <a:avLst/>
          </a:prstGeom>
          <a:noFill/>
        </p:spPr>
        <p:txBody>
          <a:bodyPr wrap="square" rtlCol="0">
            <a:spAutoFit/>
          </a:bodyPr>
          <a:lstStyle/>
          <a:p>
            <a:r>
              <a:rPr lang="en-US" altLang="zh-CN" sz="3200" i="1" dirty="0">
                <a:solidFill>
                  <a:srgbClr val="FF0000"/>
                </a:solidFill>
                <a:latin typeface="Times New Roman" panose="02020603050405020304" pitchFamily="18" charset="0"/>
                <a:cs typeface="Times New Roman" panose="02020603050405020304" pitchFamily="18" charset="0"/>
              </a:rPr>
              <a:t>MIPS32</a:t>
            </a:r>
            <a:r>
              <a:rPr lang="zh-CN" altLang="en-US" sz="3200"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之弊：</a:t>
            </a:r>
            <a:endParaRPr lang="en-US" altLang="zh-CN" sz="3200" i="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有延迟槽</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有</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HILO</a:t>
            </a:r>
            <a:r>
              <a:rPr lang="zh-CN" altLang="en-US" sz="3200" dirty="0">
                <a:latin typeface="楷体" panose="02010609060101010101" pitchFamily="49" charset="-122"/>
                <a:ea typeface="楷体" panose="02010609060101010101" pitchFamily="49" charset="-122"/>
                <a:cs typeface="Times New Roman" panose="02020603050405020304" pitchFamily="18" charset="0"/>
              </a:rPr>
              <a:t>寄存器</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特权态规范凌乱</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指令空间考虑不周</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endParaRPr lang="zh-CN" altLang="en-US" sz="32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CF67BE53-B9EB-4695-B2B1-24537F34599E}"/>
              </a:ext>
            </a:extLst>
          </p:cNvPr>
          <p:cNvSpPr txBox="1"/>
          <p:nvPr/>
        </p:nvSpPr>
        <p:spPr>
          <a:xfrm>
            <a:off x="5794007" y="1528175"/>
            <a:ext cx="5896952" cy="4524315"/>
          </a:xfrm>
          <a:prstGeom prst="rect">
            <a:avLst/>
          </a:prstGeom>
          <a:noFill/>
        </p:spPr>
        <p:txBody>
          <a:bodyPr wrap="square" rtlCol="0">
            <a:spAutoFit/>
          </a:bodyPr>
          <a:lstStyle/>
          <a:p>
            <a:r>
              <a:rPr lang="en-US" altLang="zh-CN" sz="32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RV32I</a:t>
            </a:r>
            <a:r>
              <a:rPr lang="zh-CN" altLang="en-US" sz="3200"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之利：</a:t>
            </a:r>
            <a:endParaRPr lang="en-US" altLang="zh-CN" sz="3200" i="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没有延迟槽</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没有</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HILO</a:t>
            </a:r>
            <a:r>
              <a:rPr lang="zh-CN" altLang="en-US" sz="3200" dirty="0">
                <a:latin typeface="楷体" panose="02010609060101010101" pitchFamily="49" charset="-122"/>
                <a:ea typeface="楷体" panose="02010609060101010101" pitchFamily="49" charset="-122"/>
                <a:cs typeface="Times New Roman" panose="02020603050405020304" pitchFamily="18" charset="0"/>
              </a:rPr>
              <a:t>寄存器</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没有</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conditional-move</a:t>
            </a:r>
            <a:r>
              <a:rPr lang="zh-CN" altLang="en-US" sz="3200" dirty="0">
                <a:latin typeface="楷体" panose="02010609060101010101" pitchFamily="49" charset="-122"/>
                <a:ea typeface="楷体" panose="02010609060101010101" pitchFamily="49" charset="-122"/>
                <a:cs typeface="Times New Roman" panose="02020603050405020304" pitchFamily="18" charset="0"/>
              </a:rPr>
              <a:t>指令</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没有硬件的算数溢出例外</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没有</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LWL</a:t>
            </a:r>
            <a:r>
              <a:rPr lang="zh-CN" altLang="en-US" sz="3200" dirty="0">
                <a:latin typeface="楷体" panose="02010609060101010101" pitchFamily="49" charset="-122"/>
                <a:ea typeface="楷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LWR</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指令</a:t>
            </a:r>
            <a:endParaRPr lang="en-US" altLang="zh-CN" sz="3200" dirty="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支持</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PC</a:t>
            </a:r>
            <a:r>
              <a:rPr lang="zh-CN" altLang="en-US" sz="3200" dirty="0">
                <a:latin typeface="楷体" panose="02010609060101010101" pitchFamily="49" charset="-122"/>
                <a:ea typeface="楷体" panose="02010609060101010101" pitchFamily="49" charset="-122"/>
                <a:cs typeface="Times New Roman" panose="02020603050405020304" pitchFamily="18" charset="0"/>
              </a:rPr>
              <a:t>相对地址访问</a:t>
            </a:r>
            <a:r>
              <a:rPr lang="en-US" altLang="zh-CN" sz="3200" dirty="0">
                <a:latin typeface="楷体" panose="02010609060101010101" pitchFamily="49" charset="-122"/>
                <a:ea typeface="楷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AUIPC)</a:t>
            </a: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特权态设计规整</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指令空间考虑周到</a:t>
            </a:r>
          </a:p>
        </p:txBody>
      </p:sp>
    </p:spTree>
    <p:extLst>
      <p:ext uri="{BB962C8B-B14F-4D97-AF65-F5344CB8AC3E}">
        <p14:creationId xmlns:p14="http://schemas.microsoft.com/office/powerpoint/2010/main" val="108578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5635BE-8474-4C76-8F6E-03BB0BD16305}"/>
              </a:ext>
            </a:extLst>
          </p:cNvPr>
          <p:cNvSpPr txBox="1"/>
          <p:nvPr/>
        </p:nvSpPr>
        <p:spPr>
          <a:xfrm>
            <a:off x="137786" y="350729"/>
            <a:ext cx="1191642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But</a:t>
            </a:r>
            <a:r>
              <a:rPr lang="zh-CN" altLang="en-US" sz="3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why! </a:t>
            </a:r>
            <a:r>
              <a:rPr lang="zh-CN" altLang="en-US" sz="3600" dirty="0">
                <a:latin typeface="楷体" panose="02010609060101010101" pitchFamily="49" charset="-122"/>
                <a:ea typeface="楷体" panose="02010609060101010101" pitchFamily="49" charset="-122"/>
              </a:rPr>
              <a:t>为什么是</a:t>
            </a: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Chisel</a:t>
            </a:r>
            <a:r>
              <a:rPr lang="zh-CN" altLang="en-US" sz="3600" dirty="0">
                <a:latin typeface="楷体" panose="02010609060101010101" pitchFamily="49" charset="-122"/>
                <a:ea typeface="楷体" panose="02010609060101010101" pitchFamily="49" charset="-122"/>
              </a:rPr>
              <a:t>而不是</a:t>
            </a: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Verilog</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8E2562C5-FA03-42C2-A2C0-3E16F402CF78}"/>
              </a:ext>
            </a:extLst>
          </p:cNvPr>
          <p:cNvSpPr txBox="1"/>
          <p:nvPr/>
        </p:nvSpPr>
        <p:spPr>
          <a:xfrm>
            <a:off x="438410" y="1152394"/>
            <a:ext cx="5010411" cy="5509200"/>
          </a:xfrm>
          <a:prstGeom prst="rect">
            <a:avLst/>
          </a:prstGeom>
          <a:noFill/>
        </p:spPr>
        <p:txBody>
          <a:bodyPr wrap="square" rtlCol="0">
            <a:spAutoFit/>
          </a:bodyPr>
          <a:lstStyle/>
          <a:p>
            <a:r>
              <a:rPr lang="en-US" altLang="zh-CN" sz="32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Verilog</a:t>
            </a:r>
            <a:r>
              <a:rPr lang="zh-CN" altLang="en-US" sz="3200"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之弊：</a:t>
            </a:r>
            <a:endParaRPr lang="en-US" altLang="zh-CN" sz="3200" i="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语句的逻辑集成度不高</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变量名、函数名、参数名的管理机制原始落后</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常用的简单逻辑代码复用度不高</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多维的向量数组描述和聚合化操作支持不足</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没有成熟的类型系统</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易出现组合环</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参数无法数组化</a:t>
            </a:r>
          </a:p>
        </p:txBody>
      </p:sp>
      <p:sp>
        <p:nvSpPr>
          <p:cNvPr id="4" name="文本框 3">
            <a:extLst>
              <a:ext uri="{FF2B5EF4-FFF2-40B4-BE49-F238E27FC236}">
                <a16:creationId xmlns:a16="http://schemas.microsoft.com/office/drawing/2014/main" id="{CF67BE53-B9EB-4695-B2B1-24537F34599E}"/>
              </a:ext>
            </a:extLst>
          </p:cNvPr>
          <p:cNvSpPr txBox="1"/>
          <p:nvPr/>
        </p:nvSpPr>
        <p:spPr>
          <a:xfrm>
            <a:off x="5849655" y="1152394"/>
            <a:ext cx="5699343" cy="5509200"/>
          </a:xfrm>
          <a:prstGeom prst="rect">
            <a:avLst/>
          </a:prstGeom>
          <a:noFill/>
        </p:spPr>
        <p:txBody>
          <a:bodyPr wrap="square" rtlCol="0">
            <a:spAutoFit/>
          </a:bodyPr>
          <a:lstStyle/>
          <a:p>
            <a:r>
              <a:rPr lang="en-US" altLang="zh-CN" sz="32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Chisel</a:t>
            </a:r>
            <a:r>
              <a:rPr lang="zh-CN" altLang="en-US" sz="3200"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之利：</a:t>
            </a:r>
            <a:endParaRPr lang="en-US" altLang="zh-CN" sz="3200" i="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语句的逻辑集成度高</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采用面向对象和函数化编程对变量名、函数名、参数名进行管理</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代码复用灵活</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强大灵活的数组操作</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有成熟的类型系统</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对组合环进行编译时检测，准确报错</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cs typeface="Times New Roman" panose="02020603050405020304" pitchFamily="18" charset="0"/>
              </a:rPr>
              <a:t>参数可以数组化</a:t>
            </a:r>
          </a:p>
        </p:txBody>
      </p:sp>
    </p:spTree>
    <p:extLst>
      <p:ext uri="{BB962C8B-B14F-4D97-AF65-F5344CB8AC3E}">
        <p14:creationId xmlns:p14="http://schemas.microsoft.com/office/powerpoint/2010/main" val="191729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2911C5D-005F-444E-ADFC-12BCD7B7D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8334"/>
            <a:ext cx="6458080" cy="2541436"/>
          </a:xfrm>
          <a:prstGeom prst="rect">
            <a:avLst/>
          </a:prstGeom>
        </p:spPr>
      </p:pic>
      <p:sp>
        <p:nvSpPr>
          <p:cNvPr id="2" name="文本框 1">
            <a:extLst>
              <a:ext uri="{FF2B5EF4-FFF2-40B4-BE49-F238E27FC236}">
                <a16:creationId xmlns:a16="http://schemas.microsoft.com/office/drawing/2014/main" id="{7668ED36-99A0-4299-8CD3-0C63A4CF2ED3}"/>
              </a:ext>
            </a:extLst>
          </p:cNvPr>
          <p:cNvSpPr txBox="1"/>
          <p:nvPr/>
        </p:nvSpPr>
        <p:spPr>
          <a:xfrm>
            <a:off x="212943" y="83058"/>
            <a:ext cx="10020821" cy="2862322"/>
          </a:xfrm>
          <a:prstGeom prst="rect">
            <a:avLst/>
          </a:prstGeom>
          <a:noFill/>
        </p:spPr>
        <p:txBody>
          <a:bodyPr wrap="square" rtlCol="0">
            <a:spAutoFit/>
          </a:bodyPr>
          <a:lstStyle/>
          <a:p>
            <a:r>
              <a:rPr lang="zh-CN" altLang="en-US" sz="3600" dirty="0">
                <a:latin typeface="楷体" panose="02010609060101010101" pitchFamily="49" charset="-122"/>
                <a:ea typeface="楷体" panose="02010609060101010101" pitchFamily="49" charset="-122"/>
              </a:rPr>
              <a:t>相关工作</a:t>
            </a:r>
            <a:r>
              <a:rPr lang="en-US" altLang="zh-CN" sz="3600" dirty="0">
                <a:latin typeface="楷体" panose="02010609060101010101" pitchFamily="49" charset="-122"/>
                <a:ea typeface="楷体" panose="02010609060101010101" pitchFamily="49" charset="-122"/>
              </a:rPr>
              <a:t>:</a:t>
            </a:r>
          </a:p>
          <a:p>
            <a:endParaRPr lang="en-US" altLang="zh-CN" sz="3600" dirty="0">
              <a:latin typeface="楷体" panose="02010609060101010101" pitchFamily="49" charset="-122"/>
              <a:ea typeface="楷体" panose="02010609060101010101" pitchFamily="49" charset="-122"/>
            </a:endParaRPr>
          </a:p>
          <a:p>
            <a:pPr marL="571500"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ALPHA 21264</a:t>
            </a:r>
          </a:p>
          <a:p>
            <a:pPr marL="571500"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MIPS R10000</a:t>
            </a:r>
          </a:p>
          <a:p>
            <a:pPr marL="571500"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RISC-V BOOM</a:t>
            </a:r>
            <a:endParaRPr lang="zh-CN" altLang="en-US" sz="3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F012556-B09D-4F5A-BE4F-3C513C6BE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565" y="50104"/>
            <a:ext cx="6623987" cy="3080411"/>
          </a:xfrm>
          <a:prstGeom prst="rect">
            <a:avLst/>
          </a:prstGeom>
        </p:spPr>
      </p:pic>
      <p:pic>
        <p:nvPicPr>
          <p:cNvPr id="4" name="图片 3">
            <a:extLst>
              <a:ext uri="{FF2B5EF4-FFF2-40B4-BE49-F238E27FC236}">
                <a16:creationId xmlns:a16="http://schemas.microsoft.com/office/drawing/2014/main" id="{FE8B3894-9279-4B3C-873B-02A8A66AE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013" y="4277282"/>
            <a:ext cx="6623987" cy="2484975"/>
          </a:xfrm>
          <a:prstGeom prst="rect">
            <a:avLst/>
          </a:prstGeom>
        </p:spPr>
      </p:pic>
    </p:spTree>
    <p:extLst>
      <p:ext uri="{BB962C8B-B14F-4D97-AF65-F5344CB8AC3E}">
        <p14:creationId xmlns:p14="http://schemas.microsoft.com/office/powerpoint/2010/main" val="203552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051A7F-91BC-49B4-B625-8FCB0331F3F4}"/>
              </a:ext>
            </a:extLst>
          </p:cNvPr>
          <p:cNvSpPr txBox="1"/>
          <p:nvPr/>
        </p:nvSpPr>
        <p:spPr>
          <a:xfrm>
            <a:off x="365343" y="0"/>
            <a:ext cx="10985326" cy="6247864"/>
          </a:xfrm>
          <a:prstGeom prst="rect">
            <a:avLst/>
          </a:prstGeom>
          <a:noFill/>
        </p:spPr>
        <p:txBody>
          <a:bodyPr wrap="square" rtlCol="0">
            <a:spAutoFit/>
          </a:bodyPr>
          <a:lstStyle/>
          <a:p>
            <a:r>
              <a:rPr lang="zh-CN" altLang="en-US" sz="3600" i="1" u="sng" dirty="0">
                <a:solidFill>
                  <a:srgbClr val="FF0000"/>
                </a:solidFill>
                <a:latin typeface="楷体" panose="02010609060101010101" pitchFamily="49" charset="-122"/>
                <a:ea typeface="楷体" panose="02010609060101010101" pitchFamily="49" charset="-122"/>
              </a:rPr>
              <a:t>点评</a:t>
            </a:r>
            <a:r>
              <a:rPr lang="zh-CN" altLang="en-US" sz="3600" i="1" dirty="0">
                <a:solidFill>
                  <a:srgbClr val="FF0000"/>
                </a:solidFill>
                <a:latin typeface="楷体" panose="02010609060101010101" pitchFamily="49" charset="-122"/>
                <a:ea typeface="楷体" panose="02010609060101010101" pitchFamily="49" charset="-122"/>
              </a:rPr>
              <a:t>：</a:t>
            </a:r>
            <a:endParaRPr lang="en-US" altLang="zh-CN" sz="3600" i="1" dirty="0">
              <a:solidFill>
                <a:srgbClr val="FF0000"/>
              </a:solidFill>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Alpha 21264</a:t>
            </a:r>
            <a:r>
              <a:rPr lang="zh-CN" altLang="en-US" sz="2800" dirty="0">
                <a:latin typeface="楷体" panose="02010609060101010101" pitchFamily="49" charset="-122"/>
                <a:ea typeface="楷体" panose="02010609060101010101" pitchFamily="49" charset="-122"/>
              </a:rPr>
              <a:t>性能强悍甚至激进；能够保证每条指令的处理器状态精确回溯；寄存器堆采用两个重复</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cluster</a:t>
            </a:r>
            <a:r>
              <a:rPr lang="zh-CN" altLang="en-US" sz="2800" dirty="0">
                <a:latin typeface="楷体" panose="02010609060101010101" pitchFamily="49" charset="-122"/>
                <a:ea typeface="楷体" panose="02010609060101010101" pitchFamily="49" charset="-122"/>
              </a:rPr>
              <a:t>的形式，用广播的方式进行同步；流水级结构合理；转移预测器策略复杂，准确率高；采用</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CAM</a:t>
            </a:r>
            <a:r>
              <a:rPr lang="zh-CN" altLang="en-US" sz="2800" dirty="0">
                <a:latin typeface="楷体" panose="02010609060101010101" pitchFamily="49" charset="-122"/>
                <a:ea typeface="楷体" panose="02010609060101010101" pitchFamily="49" charset="-122"/>
              </a:rPr>
              <a:t>形式的重命名表；实现有指令</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800" dirty="0">
                <a:latin typeface="楷体" panose="02010609060101010101" pitchFamily="49" charset="-122"/>
                <a:ea typeface="楷体" panose="02010609060101010101" pitchFamily="49" charset="-122"/>
              </a:rPr>
              <a:t>的路预测。</a:t>
            </a:r>
            <a:endParaRPr lang="en-US" altLang="zh-CN" sz="28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endParaRPr lang="en-US" altLang="zh-CN" sz="28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MIPS R10000</a:t>
            </a:r>
            <a:r>
              <a:rPr lang="zh-CN" altLang="en-US" sz="2800" dirty="0">
                <a:latin typeface="楷体" panose="02010609060101010101" pitchFamily="49" charset="-122"/>
                <a:ea typeface="楷体" panose="02010609060101010101" pitchFamily="49" charset="-122"/>
              </a:rPr>
              <a:t>支持在同一</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800" dirty="0">
                <a:latin typeface="楷体" panose="02010609060101010101" pitchFamily="49" charset="-122"/>
                <a:ea typeface="楷体" panose="02010609060101010101" pitchFamily="49" charset="-122"/>
              </a:rPr>
              <a:t>行非对齐超标量取指；</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RAM</a:t>
            </a:r>
            <a:r>
              <a:rPr lang="zh-CN" altLang="en-US" sz="2800" dirty="0">
                <a:latin typeface="楷体" panose="02010609060101010101" pitchFamily="49" charset="-122"/>
                <a:ea typeface="楷体" panose="02010609060101010101" pitchFamily="49" charset="-122"/>
              </a:rPr>
              <a:t>形式的重命名表；只能保证每条跳转指令的处理器状态精确回溯；流水级结构不合理；转移预测器预测策略简单，准确率不高；性能很弱。</a:t>
            </a:r>
            <a:endParaRPr lang="en-US" altLang="zh-CN" sz="28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endParaRPr lang="en-US" altLang="zh-CN" sz="28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RISC-V BOOM</a:t>
            </a:r>
            <a:r>
              <a:rPr lang="zh-CN" altLang="en-US" sz="2800" dirty="0">
                <a:latin typeface="楷体" panose="02010609060101010101" pitchFamily="49" charset="-122"/>
                <a:ea typeface="楷体" panose="02010609060101010101" pitchFamily="49" charset="-122"/>
              </a:rPr>
              <a:t>先后经历了两个版本，均借鉴了</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Alpha 21264</a:t>
            </a:r>
            <a:r>
              <a:rPr lang="zh-CN" altLang="en-US" sz="2800" dirty="0">
                <a:latin typeface="楷体" panose="02010609060101010101" pitchFamily="49" charset="-122"/>
                <a:ea typeface="楷体" panose="02010609060101010101" pitchFamily="49" charset="-122"/>
              </a:rPr>
              <a:t>和</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MIPS R10000</a:t>
            </a:r>
            <a:r>
              <a:rPr lang="zh-CN" altLang="en-US" sz="2800" dirty="0">
                <a:latin typeface="楷体" panose="02010609060101010101" pitchFamily="49" charset="-122"/>
                <a:ea typeface="楷体" panose="02010609060101010101" pitchFamily="49" charset="-122"/>
              </a:rPr>
              <a:t>的设计，其中主要仿照的是</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MIPS R10000</a:t>
            </a:r>
            <a:r>
              <a:rPr lang="zh-CN" altLang="en-US" sz="2800" dirty="0">
                <a:latin typeface="楷体" panose="02010609060101010101" pitchFamily="49" charset="-122"/>
                <a:ea typeface="楷体" panose="02010609060101010101" pitchFamily="49" charset="-122"/>
              </a:rPr>
              <a:t>的设计。在版本</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dirty="0">
                <a:latin typeface="楷体" panose="02010609060101010101" pitchFamily="49" charset="-122"/>
                <a:ea typeface="楷体" panose="02010609060101010101" pitchFamily="49" charset="-122"/>
              </a:rPr>
              <a:t>中，</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IPC</a:t>
            </a:r>
            <a:r>
              <a:rPr lang="zh-CN" altLang="en-US" sz="2800" dirty="0">
                <a:latin typeface="楷体" panose="02010609060101010101" pitchFamily="49" charset="-122"/>
                <a:ea typeface="楷体" panose="02010609060101010101" pitchFamily="49" charset="-122"/>
              </a:rPr>
              <a:t>较高，但是时序极差；版本</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dirty="0">
                <a:latin typeface="楷体" panose="02010609060101010101" pitchFamily="49" charset="-122"/>
                <a:ea typeface="楷体" panose="02010609060101010101" pitchFamily="49" charset="-122"/>
              </a:rPr>
              <a:t>对时序做了改进，但</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IPC</a:t>
            </a:r>
            <a:r>
              <a:rPr lang="zh-CN" altLang="en-US" sz="2800" dirty="0">
                <a:latin typeface="楷体" panose="02010609060101010101" pitchFamily="49" charset="-122"/>
                <a:ea typeface="楷体" panose="02010609060101010101" pitchFamily="49" charset="-122"/>
              </a:rPr>
              <a:t>下降了</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；设计中规中矩，一般般。</a:t>
            </a:r>
          </a:p>
        </p:txBody>
      </p:sp>
    </p:spTree>
    <p:extLst>
      <p:ext uri="{BB962C8B-B14F-4D97-AF65-F5344CB8AC3E}">
        <p14:creationId xmlns:p14="http://schemas.microsoft.com/office/powerpoint/2010/main" val="162828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71D2879-EBA7-4B26-938C-8783C51004E8}"/>
              </a:ext>
            </a:extLst>
          </p:cNvPr>
          <p:cNvPicPr>
            <a:picLocks noChangeAspect="1"/>
          </p:cNvPicPr>
          <p:nvPr/>
        </p:nvPicPr>
        <p:blipFill>
          <a:blip r:embed="rId2"/>
          <a:stretch>
            <a:fillRect/>
          </a:stretch>
        </p:blipFill>
        <p:spPr>
          <a:xfrm>
            <a:off x="0" y="980243"/>
            <a:ext cx="7202466" cy="3516601"/>
          </a:xfrm>
          <a:prstGeom prst="rect">
            <a:avLst/>
          </a:prstGeom>
        </p:spPr>
      </p:pic>
      <p:sp>
        <p:nvSpPr>
          <p:cNvPr id="4" name="文本框 3">
            <a:extLst>
              <a:ext uri="{FF2B5EF4-FFF2-40B4-BE49-F238E27FC236}">
                <a16:creationId xmlns:a16="http://schemas.microsoft.com/office/drawing/2014/main" id="{DB9A9508-B175-4A8F-B5A2-FEF0AFC9DA9F}"/>
              </a:ext>
            </a:extLst>
          </p:cNvPr>
          <p:cNvSpPr txBox="1"/>
          <p:nvPr/>
        </p:nvSpPr>
        <p:spPr>
          <a:xfrm>
            <a:off x="263047" y="134572"/>
            <a:ext cx="6112701" cy="707886"/>
          </a:xfrm>
          <a:prstGeom prst="rect">
            <a:avLst/>
          </a:prstGeom>
          <a:noFill/>
        </p:spPr>
        <p:txBody>
          <a:bodyPr wrap="square" rtlCol="0">
            <a:spAutoFit/>
          </a:bodyPr>
          <a:lstStyle/>
          <a:p>
            <a:r>
              <a:rPr lang="en-US" altLang="zh-CN" sz="4000" i="1" dirty="0">
                <a:solidFill>
                  <a:schemeClr val="bg1">
                    <a:lumMod val="65000"/>
                  </a:schemeClr>
                </a:solidFill>
                <a:latin typeface="Times New Roman" panose="02020603050405020304" pitchFamily="18" charset="0"/>
                <a:cs typeface="Times New Roman" panose="02020603050405020304" pitchFamily="18" charset="0"/>
              </a:rPr>
              <a:t>Show me your design</a:t>
            </a:r>
            <a:endParaRPr lang="zh-CN" altLang="en-US" sz="4000" i="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6DF75A0-6566-41DC-B653-9ECE288895F0}"/>
              </a:ext>
            </a:extLst>
          </p:cNvPr>
          <p:cNvSpPr/>
          <p:nvPr/>
        </p:nvSpPr>
        <p:spPr>
          <a:xfrm>
            <a:off x="6375748" y="842458"/>
            <a:ext cx="5816251" cy="5016758"/>
          </a:xfrm>
          <a:prstGeom prst="rect">
            <a:avLst/>
          </a:prstGeom>
        </p:spPr>
        <p:txBody>
          <a:bodyPr wrap="square">
            <a:spAutoFit/>
          </a:bodyPr>
          <a:lstStyle/>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采用的是加州大学伯克利分校体系结构课教学配套的实验平台。</a:t>
            </a:r>
            <a:endParaRPr lang="en-US" altLang="zh-CN" sz="32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如今，这个实验平台以及几个简单的能够在平台上运行的处理器核已经作为</a:t>
            </a:r>
            <a:r>
              <a:rPr lang="en-US" altLang="zh-CN" sz="3200" dirty="0" err="1">
                <a:latin typeface="Times New Roman" panose="02020603050405020304" pitchFamily="18" charset="0"/>
                <a:ea typeface="楷体" panose="02010609060101010101" pitchFamily="49" charset="-122"/>
                <a:cs typeface="Times New Roman" panose="02020603050405020304" pitchFamily="18" charset="0"/>
              </a:rPr>
              <a:t>riscv-sodor</a:t>
            </a:r>
            <a:r>
              <a:rPr lang="zh-CN" altLang="en-US" sz="3200" dirty="0">
                <a:latin typeface="楷体" panose="02010609060101010101" pitchFamily="49" charset="-122"/>
                <a:ea typeface="楷体" panose="02010609060101010101" pitchFamily="49" charset="-122"/>
              </a:rPr>
              <a:t>仓库开源了。</a:t>
            </a:r>
            <a:endParaRPr lang="en-US" altLang="zh-CN" sz="32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毕业设计就是基于这个实验平台并做了修改，实现处理器逻辑并验证。</a:t>
            </a:r>
          </a:p>
        </p:txBody>
      </p:sp>
    </p:spTree>
    <p:extLst>
      <p:ext uri="{BB962C8B-B14F-4D97-AF65-F5344CB8AC3E}">
        <p14:creationId xmlns:p14="http://schemas.microsoft.com/office/powerpoint/2010/main" val="2446783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2111</Words>
  <Application>Microsoft Office PowerPoint</Application>
  <PresentationFormat>宽屏</PresentationFormat>
  <Paragraphs>183</Paragraphs>
  <Slides>31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楷体</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albert</dc:creator>
  <cp:lastModifiedBy>Chow Albert</cp:lastModifiedBy>
  <cp:revision>303</cp:revision>
  <dcterms:created xsi:type="dcterms:W3CDTF">2019-05-13T13:00:58Z</dcterms:created>
  <dcterms:modified xsi:type="dcterms:W3CDTF">2019-05-17T06:04:02Z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