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0" r:id="rId1"/>
    <p:sldMasterId id="2147483674" r:id="rId2"/>
  </p:sldMasterIdLst>
  <p:notesMasterIdLst>
    <p:notesMasterId r:id="rId13"/>
  </p:notesMasterIdLst>
  <p:handoutMasterIdLst>
    <p:handoutMasterId r:id="rId14"/>
  </p:handoutMasterIdLst>
  <p:sldIdLst>
    <p:sldId id="256" r:id="rId3"/>
    <p:sldId id="297" r:id="rId4"/>
    <p:sldId id="298" r:id="rId5"/>
    <p:sldId id="299" r:id="rId6"/>
    <p:sldId id="300" r:id="rId7"/>
    <p:sldId id="257" r:id="rId8"/>
    <p:sldId id="301" r:id="rId9"/>
    <p:sldId id="302" r:id="rId10"/>
    <p:sldId id="303" r:id="rId11"/>
    <p:sldId id="293" r:id="rId12"/>
  </p:sldIdLst>
  <p:sldSz cx="9144000" cy="6858000" type="screen4x3"/>
  <p:notesSz cx="6858000" cy="91440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標楷體" pitchFamily="65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標楷體" pitchFamily="65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標楷體" pitchFamily="65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標楷體" pitchFamily="65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標楷體" pitchFamily="65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Arial" charset="0"/>
        <a:ea typeface="標楷體" pitchFamily="65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Arial" charset="0"/>
        <a:ea typeface="標楷體" pitchFamily="65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Arial" charset="0"/>
        <a:ea typeface="標楷體" pitchFamily="65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Arial" charset="0"/>
        <a:ea typeface="標楷體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9011"/>
    <a:srgbClr val="F89B1C"/>
    <a:srgbClr val="F39A1E"/>
    <a:srgbClr val="ED6D00"/>
    <a:srgbClr val="006EBC"/>
    <a:srgbClr val="3333FF"/>
    <a:srgbClr val="969696"/>
    <a:srgbClr val="777777"/>
    <a:srgbClr val="205885"/>
    <a:srgbClr val="9D9D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270" autoAdjust="0"/>
    <p:restoredTop sz="96327" autoAdjust="0"/>
  </p:normalViewPr>
  <p:slideViewPr>
    <p:cSldViewPr snapToObjects="1">
      <p:cViewPr varScale="1">
        <p:scale>
          <a:sx n="123" d="100"/>
          <a:sy n="123" d="100"/>
        </p:scale>
        <p:origin x="2456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SimHei" pitchFamily="2" charset="-122"/>
              </a:defRPr>
            </a:lvl1pPr>
          </a:lstStyle>
          <a:p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SimHei" pitchFamily="2" charset="-122"/>
              </a:defRPr>
            </a:lvl1pPr>
          </a:lstStyle>
          <a:p>
            <a:endParaRPr lang="en-US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SimHei" pitchFamily="2" charset="-122"/>
              </a:defRPr>
            </a:lvl1pPr>
          </a:lstStyle>
          <a:p>
            <a:endParaRPr lang="en-US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SimHei" pitchFamily="2" charset="-122"/>
              </a:defRPr>
            </a:lvl1pPr>
          </a:lstStyle>
          <a:p>
            <a:fld id="{48595CD5-E8A5-43F1-8023-24D2D402499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6204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SimHei" pitchFamily="2" charset="-122"/>
              </a:defRPr>
            </a:lvl1pPr>
          </a:lstStyle>
          <a:p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SimHei" pitchFamily="2" charset="-122"/>
              </a:defRPr>
            </a:lvl1pPr>
          </a:lstStyle>
          <a:p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SimHei" pitchFamily="2" charset="-122"/>
              </a:defRPr>
            </a:lvl1pPr>
          </a:lstStyle>
          <a:p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SimHei" pitchFamily="2" charset="-122"/>
              </a:defRPr>
            </a:lvl1pPr>
          </a:lstStyle>
          <a:p>
            <a:fld id="{78C4FD58-4C18-460F-98D5-F79517B0A8A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6767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SimHei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SimHei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SimHei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SimHei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SimHei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bg>
      <p:bgPr>
        <a:gradFill flip="none" rotWithShape="1">
          <a:gsLst>
            <a:gs pos="40000">
              <a:schemeClr val="bg1"/>
            </a:gs>
            <a:gs pos="0">
              <a:schemeClr val="bg1">
                <a:lumMod val="9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type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1012" y="1539265"/>
            <a:ext cx="2370836" cy="584454"/>
          </a:xfrm>
          <a:prstGeom prst="rect">
            <a:avLst/>
          </a:prstGeom>
          <a:effectLst/>
        </p:spPr>
      </p:pic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594100" y="3835403"/>
            <a:ext cx="5092700" cy="105833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80000"/>
              </a:lnSpc>
              <a:buNone/>
              <a:defRPr spc="-150">
                <a:solidFill>
                  <a:srgbClr val="F3821E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Title 8"/>
          <p:cNvSpPr>
            <a:spLocks noGrp="1"/>
          </p:cNvSpPr>
          <p:nvPr>
            <p:ph type="title"/>
          </p:nvPr>
        </p:nvSpPr>
        <p:spPr>
          <a:xfrm>
            <a:off x="3594100" y="1463066"/>
            <a:ext cx="5092700" cy="2372337"/>
          </a:xfrm>
        </p:spPr>
        <p:txBody>
          <a:bodyPr anchor="t"/>
          <a:lstStyle>
            <a:lvl1pPr algn="l">
              <a:lnSpc>
                <a:spcPct val="80000"/>
              </a:lnSpc>
              <a:defRPr b="1" spc="-15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0" name="Picture 9" descr="pattern.png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4893733"/>
            <a:ext cx="9144000" cy="196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215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92288" y="4497343"/>
            <a:ext cx="5486400" cy="566739"/>
          </a:xfrm>
        </p:spPr>
        <p:txBody>
          <a:bodyPr anchor="b"/>
          <a:lstStyle>
            <a:lvl1pPr algn="l">
              <a:defRPr sz="2000" b="1" spc="0">
                <a:solidFill>
                  <a:schemeClr val="accent1"/>
                </a:solidFill>
              </a:defRPr>
            </a:lvl1pPr>
          </a:lstStyle>
          <a:p>
            <a:r>
              <a:rPr lang="sv-SE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8692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064081"/>
            <a:ext cx="54864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8FF93005-FC90-9A4A-9368-09716F93D4EC}" type="datetime1">
              <a:rPr lang="en-US" altLang="ja-JP" smtClean="0"/>
              <a:t>8/13/24</a:t>
            </a:fld>
            <a:endParaRPr lang="en-US" alt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0EBBEFDB-4D5A-4429-8907-D6CBC6C30B15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45348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744133"/>
            <a:ext cx="8229600" cy="428948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4975C5F3-F16A-264B-945F-4E56115BFEB4}" type="datetime1">
              <a:rPr lang="en-US" altLang="ja-JP" smtClean="0"/>
              <a:t>8/13/24</a:t>
            </a:fld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5F25DC43-ED86-48D2-A450-D511DE4A1CC7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440472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69880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69880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C28AA259-8FF5-AE4A-834C-51345BE2DBA2}" type="datetime1">
              <a:rPr lang="en-US" altLang="ja-JP" smtClean="0"/>
              <a:t>8/13/24</a:t>
            </a:fld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4D268516-8ABA-4BCA-A125-FA8078E2A81D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465554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104FE-3B97-43FD-8B0C-D5657C70C5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8F26CD-A3C9-4CAE-BE1F-E25148D0B6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9C1EA-DAB9-4D65-9A83-537E12F87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AF0CA-B0EF-AE4F-B141-6C79046FACB0}" type="datetime1">
              <a:rPr lang="en-US" smtClean="0"/>
              <a:t>8/13/24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AB8579-720B-440F-BBBC-9B3BBB0F9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E4980-B318-413F-8FE8-F0DF93E75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D3515-1F43-4670-B134-055734E58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0759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bg>
      <p:bgPr>
        <a:gradFill flip="none" rotWithShape="1">
          <a:gsLst>
            <a:gs pos="40000">
              <a:schemeClr val="tx1"/>
            </a:gs>
            <a:gs pos="0">
              <a:schemeClr val="bg2">
                <a:lumMod val="2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type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1012" y="1539268"/>
            <a:ext cx="2370836" cy="584454"/>
          </a:xfrm>
          <a:prstGeom prst="rect">
            <a:avLst/>
          </a:prstGeom>
          <a:effectLst/>
        </p:spPr>
      </p:pic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3594100" y="3835403"/>
            <a:ext cx="5092700" cy="105833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80000"/>
              </a:lnSpc>
              <a:buNone/>
              <a:defRPr spc="-15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itle 8"/>
          <p:cNvSpPr>
            <a:spLocks noGrp="1"/>
          </p:cNvSpPr>
          <p:nvPr>
            <p:ph type="title"/>
          </p:nvPr>
        </p:nvSpPr>
        <p:spPr>
          <a:xfrm>
            <a:off x="3594100" y="1463066"/>
            <a:ext cx="5092700" cy="2372337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80000"/>
              </a:lnSpc>
              <a:defRPr b="1" spc="-15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 descr="pattern.png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4893733"/>
            <a:ext cx="9144000" cy="196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2996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End Slide">
    <p:bg>
      <p:bgPr>
        <a:gradFill flip="none" rotWithShape="1">
          <a:gsLst>
            <a:gs pos="40000">
              <a:schemeClr val="tx1"/>
            </a:gs>
            <a:gs pos="0">
              <a:schemeClr val="bg2">
                <a:lumMod val="2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70667" y="2484967"/>
            <a:ext cx="4064000" cy="1762760"/>
          </a:xfrm>
          <a:prstGeom prst="rect">
            <a:avLst/>
          </a:prstGeom>
        </p:spPr>
      </p:pic>
      <p:sp>
        <p:nvSpPr>
          <p:cNvPr id="10" name="Text Box 8"/>
          <p:cNvSpPr txBox="1">
            <a:spLocks noChangeArrowheads="1"/>
          </p:cNvSpPr>
          <p:nvPr userDrawn="1"/>
        </p:nvSpPr>
        <p:spPr bwMode="auto">
          <a:xfrm>
            <a:off x="2962011" y="6226175"/>
            <a:ext cx="28813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000" dirty="0">
                <a:solidFill>
                  <a:schemeClr val="tx2"/>
                </a:solidFill>
                <a:ea typeface="SimHei" charset="0"/>
                <a:cs typeface="SimHei" charset="0"/>
              </a:rPr>
              <a:t>Copyright © MediaTek</a:t>
            </a:r>
            <a:r>
              <a:rPr lang="en-US" altLang="zh-TW" sz="1000" dirty="0">
                <a:solidFill>
                  <a:schemeClr val="tx2"/>
                </a:solidFill>
                <a:ea typeface="SimHei" charset="0"/>
                <a:cs typeface="SimHei" charset="0"/>
              </a:rPr>
              <a:t> Inc. </a:t>
            </a:r>
            <a:r>
              <a:rPr lang="en-US" sz="1000" dirty="0">
                <a:solidFill>
                  <a:schemeClr val="tx2"/>
                </a:solidFill>
                <a:ea typeface="SimHei" charset="0"/>
                <a:cs typeface="SimHei" charset="0"/>
              </a:rPr>
              <a:t>All rights reserved</a:t>
            </a:r>
            <a:r>
              <a:rPr lang="en-US" altLang="zh-TW" sz="1000" dirty="0">
                <a:solidFill>
                  <a:schemeClr val="tx2"/>
                </a:solidFill>
                <a:ea typeface="SimHei" charset="0"/>
                <a:cs typeface="SimHei" charset="0"/>
              </a:rPr>
              <a:t>.</a:t>
            </a:r>
            <a:endParaRPr lang="en-US" sz="1000" dirty="0">
              <a:solidFill>
                <a:schemeClr val="tx2"/>
              </a:solidFill>
              <a:ea typeface="SimHei" charset="0"/>
              <a:cs typeface="Sim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94059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2000"/>
            <a:ext cx="8229600" cy="1143000"/>
          </a:xfrm>
        </p:spPr>
        <p:txBody>
          <a:bodyPr tIns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7303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3962400" y="6775450"/>
            <a:ext cx="1846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E7A4956D-8955-2E44-A289-6F31B088F8A3}" type="datetime1">
              <a:rPr lang="en-US" smtClean="0"/>
              <a:t>8/13/24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3713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313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185"/>
            <a:ext cx="7772400" cy="150071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 spc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dirty="0"/>
              <a:t>CLICK TO EDIT MASTER TEXT STYLES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165DE592-2DDD-9D4C-8F44-3604CF505565}" type="datetime1">
              <a:rPr lang="en-US" smtClean="0"/>
              <a:t>8/13/24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9311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43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43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24E88C6C-D51A-8649-955D-220621F08A2C}" type="datetime1">
              <a:rPr lang="en-US" smtClean="0"/>
              <a:t>8/13/24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2139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4584"/>
            <a:ext cx="4040188" cy="64134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 spc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5934"/>
            <a:ext cx="4040188" cy="39497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4584"/>
            <a:ext cx="4041775" cy="64134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 spc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5934"/>
            <a:ext cx="4041775" cy="39497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BC8C4D39-9EF3-9B4D-916E-A9144C2AC956}" type="datetime1">
              <a:rPr lang="en-US" smtClean="0"/>
              <a:t>8/13/24</a:t>
            </a:fld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768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End Slide">
    <p:bg>
      <p:bgPr>
        <a:gradFill flip="none" rotWithShape="1">
          <a:gsLst>
            <a:gs pos="40000">
              <a:schemeClr val="bg1"/>
            </a:gs>
            <a:gs pos="0">
              <a:schemeClr val="bg1">
                <a:lumMod val="9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agline-logo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70667" y="2484967"/>
            <a:ext cx="4064000" cy="1762760"/>
          </a:xfrm>
          <a:prstGeom prst="rect">
            <a:avLst/>
          </a:prstGeom>
        </p:spPr>
      </p:pic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2962011" y="6226175"/>
            <a:ext cx="28813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000" dirty="0">
                <a:solidFill>
                  <a:schemeClr val="tx2"/>
                </a:solidFill>
                <a:ea typeface="SimHei" charset="0"/>
                <a:cs typeface="SimHei" charset="0"/>
              </a:rPr>
              <a:t>Copyright © MediaTek</a:t>
            </a:r>
            <a:r>
              <a:rPr lang="en-US" altLang="zh-TW" sz="1000" dirty="0">
                <a:solidFill>
                  <a:schemeClr val="tx2"/>
                </a:solidFill>
                <a:ea typeface="SimHei" charset="0"/>
                <a:cs typeface="SimHei" charset="0"/>
              </a:rPr>
              <a:t> Inc. </a:t>
            </a:r>
            <a:r>
              <a:rPr lang="en-US" sz="1000" dirty="0">
                <a:solidFill>
                  <a:schemeClr val="tx2"/>
                </a:solidFill>
                <a:ea typeface="SimHei" charset="0"/>
                <a:cs typeface="SimHei" charset="0"/>
              </a:rPr>
              <a:t>All rights reserved</a:t>
            </a:r>
            <a:r>
              <a:rPr lang="en-US" altLang="zh-TW" sz="1000" dirty="0">
                <a:solidFill>
                  <a:schemeClr val="tx2"/>
                </a:solidFill>
                <a:ea typeface="SimHei" charset="0"/>
                <a:cs typeface="SimHei" charset="0"/>
              </a:rPr>
              <a:t>.</a:t>
            </a:r>
            <a:endParaRPr lang="en-US" sz="1000" dirty="0">
              <a:solidFill>
                <a:schemeClr val="tx2"/>
              </a:solidFill>
              <a:ea typeface="SimHei" charset="0"/>
              <a:cs typeface="Sim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1294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E60A8213-9714-864D-BA56-DC73DEAB26C4}" type="datetime1">
              <a:rPr lang="en-US" smtClean="0"/>
              <a:t>8/13/24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617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8E902D96-66AC-C746-8967-4B7FB4E64FB7}" type="datetime1">
              <a:rPr lang="en-US" smtClean="0"/>
              <a:t>8/13/24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1770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2"/>
            <a:ext cx="3008313" cy="1162049"/>
          </a:xfrm>
        </p:spPr>
        <p:txBody>
          <a:bodyPr anchor="b"/>
          <a:lstStyle>
            <a:lvl1pPr algn="l">
              <a:defRPr sz="2000" b="1" spc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258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0"/>
            <a:ext cx="3008313" cy="46905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spc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8E420524-7640-A54A-8336-9A5220EAE1DF}" type="datetime1">
              <a:rPr lang="en-US" smtClean="0"/>
              <a:t>8/13/24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6381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7267"/>
          </a:xfrm>
        </p:spPr>
        <p:txBody>
          <a:bodyPr anchor="b"/>
          <a:lstStyle>
            <a:lvl1pPr algn="l">
              <a:defRPr sz="2000" b="1" spc="0"/>
            </a:lvl1pPr>
          </a:lstStyle>
          <a:p>
            <a:r>
              <a:rPr lang="sv-SE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3833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867"/>
            <a:ext cx="5486400" cy="8043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spc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5005BE67-98E8-CD4B-9B0D-0A1802736556}" type="datetime1">
              <a:rPr lang="en-US" smtClean="0"/>
              <a:t>8/13/24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59520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1"/>
            <a:ext cx="8229600" cy="452543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3FF1CD5D-4E98-9B4B-87D9-3C8A91480AE7}" type="datetime1">
              <a:rPr lang="en-US" smtClean="0"/>
              <a:t>8/13/24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9384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5167"/>
            <a:ext cx="2057400" cy="585046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5167"/>
            <a:ext cx="6019800" cy="585046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8E1E4ABF-8430-4641-B720-384F2FBDC50B}" type="datetime1">
              <a:rPr lang="en-US" smtClean="0"/>
              <a:t>8/13/24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569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2000"/>
            <a:ext cx="8229600" cy="1269800"/>
          </a:xfrm>
        </p:spPr>
        <p:txBody>
          <a:bodyPr tIns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2BCFFA2D-7103-9D42-929F-45AB4A947EB7}" type="datetime1">
              <a:rPr lang="en-US" altLang="ja-JP" smtClean="0"/>
              <a:t>8/13/24</a:t>
            </a:fld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38DC2FCE-D6AC-424A-8E41-40B5BF1D3FD3}" type="slidenum">
              <a:rPr lang="en-US" altLang="ja-JP" smtClean="0"/>
              <a:pPr/>
              <a:t>‹#›</a:t>
            </a:fld>
            <a:endParaRPr lang="en-US" altLang="ja-JP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57200" y="1866900"/>
            <a:ext cx="8229600" cy="42894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936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129817"/>
            <a:ext cx="7772400" cy="1362075"/>
          </a:xfrm>
        </p:spPr>
        <p:txBody>
          <a:bodyPr anchor="t">
            <a:normAutofit/>
          </a:bodyPr>
          <a:lstStyle>
            <a:lvl1pPr algn="l">
              <a:defRPr sz="3000" b="1" cap="all" spc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3233" y="2619305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 i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591895F1-658B-E343-B603-0C67F9A48751}" type="datetime1">
              <a:rPr lang="en-US" altLang="ja-JP" smtClean="0"/>
              <a:t>8/13/24</a:t>
            </a:fld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4C7BA07F-7C0F-4381-B5A0-6E0518072832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59119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44133"/>
            <a:ext cx="4038600" cy="4203367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800"/>
            </a:lvl1pPr>
            <a:lvl2pPr>
              <a:defRPr sz="24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44132"/>
            <a:ext cx="4038600" cy="420336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800"/>
            </a:lvl1pPr>
            <a:lvl2pPr>
              <a:defRPr sz="24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63D18ECB-BFF5-974F-9F37-03113E84A7DB}" type="datetime1">
              <a:rPr lang="en-US" altLang="ja-JP" smtClean="0"/>
              <a:t>8/13/24</a:t>
            </a:fld>
            <a:endParaRPr lang="en-US" alt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A7527C24-6E42-451C-81F5-7ECC56363FC0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17151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44133"/>
            <a:ext cx="4040188" cy="51646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60600"/>
            <a:ext cx="4040188" cy="375681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400"/>
            </a:lvl1pPr>
            <a:lvl2pPr>
              <a:defRPr sz="20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744133"/>
            <a:ext cx="4041775" cy="51646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260600"/>
            <a:ext cx="4041775" cy="375681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400"/>
            </a:lvl1pPr>
            <a:lvl2pPr>
              <a:defRPr sz="20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F6CF4768-7961-754B-9518-0D7A016A8492}" type="datetime1">
              <a:rPr lang="en-US" altLang="ja-JP" smtClean="0"/>
              <a:t>8/13/24</a:t>
            </a:fld>
            <a:endParaRPr lang="en-US" altLang="ja-JP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5650E141-CD99-4590-8A37-81C1B61D59A8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0412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AAEE9D41-775D-404B-BB65-53F4002F7C32}" type="datetime1">
              <a:rPr lang="en-US" altLang="ja-JP" smtClean="0"/>
              <a:t>8/13/24</a:t>
            </a:fld>
            <a:endParaRPr lang="en-US" altLang="ja-JP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19161D15-BCFC-4F2E-9669-1793FEDE84F2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3225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EB6FF797-9177-DA4B-B324-B9E32FF7185A}" type="datetime1">
              <a:rPr lang="en-US" altLang="ja-JP" smtClean="0"/>
              <a:t>8/13/24</a:t>
            </a:fld>
            <a:endParaRPr lang="en-US" altLang="ja-JP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 alt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774A19B4-AC46-43F8-98CD-3E4EC1B69C07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9556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 spc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70039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3200"/>
            </a:lvl1pPr>
            <a:lvl2pPr>
              <a:defRPr sz="28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5383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5EF4C2D6-6BD4-C145-83DF-71B011FF1778}" type="datetime1">
              <a:rPr lang="en-US" altLang="ja-JP" smtClean="0"/>
              <a:t>8/13/24</a:t>
            </a:fld>
            <a:endParaRPr lang="en-US" alt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49421233-C58F-4F04-9DDA-6D98F567314B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89920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599"/>
            <a:ext cx="8229600" cy="11345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fld id="{4C9A8A45-515E-FC4C-AF5B-A25AE6572931}" type="datetime1">
              <a:rPr lang="en-US" altLang="ja-JP" smtClean="0"/>
              <a:t>8/13/24</a:t>
            </a:fld>
            <a:endParaRPr lang="en-US" altLang="ja-JP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endParaRPr lang="en-US" altLang="zh-TW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1"/>
                </a:solidFill>
              </a:defRPr>
            </a:lvl1pPr>
          </a:lstStyle>
          <a:p>
            <a:fld id="{516B77D2-6227-4736-A122-9801A123D26A}" type="slidenum">
              <a:rPr lang="en-US" altLang="ja-JP" smtClean="0"/>
              <a:pPr/>
              <a:t>‹#›</a:t>
            </a:fld>
            <a:endParaRPr lang="en-US" altLang="ja-JP"/>
          </a:p>
        </p:txBody>
      </p:sp>
      <p:pic>
        <p:nvPicPr>
          <p:cNvPr id="13" name="Picture 12" descr="Logotype.png"/>
          <p:cNvPicPr>
            <a:picLocks noChangeAspect="1"/>
          </p:cNvPicPr>
          <p:nvPr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852" y="6361222"/>
            <a:ext cx="760781" cy="190561"/>
          </a:xfrm>
          <a:prstGeom prst="rect">
            <a:avLst/>
          </a:prstGeom>
        </p:spPr>
      </p:pic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44133"/>
            <a:ext cx="8229600" cy="4289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85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87" r:id="rId13"/>
  </p:sldLayoutIdLst>
  <p:hf sldNum="0" hdr="0" ftr="0"/>
  <p:txStyles>
    <p:titleStyle>
      <a:lvl1pPr algn="ctr" defTabSz="457200" rtl="0" eaLnBrk="1" latinLnBrk="0" hangingPunct="1">
        <a:lnSpc>
          <a:spcPct val="80000"/>
        </a:lnSpc>
        <a:spcBef>
          <a:spcPct val="0"/>
        </a:spcBef>
        <a:buNone/>
        <a:defRPr sz="4400" b="1" kern="1200" spc="-15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1"/>
        </a:buClr>
        <a:buFont typeface="Lucida Grande"/>
        <a:buChar char="▪"/>
        <a:defRPr sz="3200" kern="1200" spc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 spc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1"/>
        </a:buClr>
        <a:buFont typeface="Lucida Grande"/>
        <a:buChar char="▪"/>
        <a:defRPr sz="2400" kern="1200" spc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▪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516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fld id="{B6CC80A1-088D-E347-B1AE-16C452A8D070}" type="datetime1">
              <a:rPr lang="en-US" smtClean="0"/>
              <a:t>8/13/24</a:t>
            </a:fld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1"/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7" name="Picture 16" descr="Logotype.png"/>
          <p:cNvPicPr>
            <a:picLocks noChangeAspect="1"/>
          </p:cNvPicPr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8623" y="6361221"/>
            <a:ext cx="773010" cy="190561"/>
          </a:xfrm>
          <a:prstGeom prst="rect">
            <a:avLst/>
          </a:prstGeom>
        </p:spPr>
      </p:pic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8167"/>
            <a:ext cx="8229600" cy="4615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870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sldNum="0" hdr="0" ftr="0"/>
  <p:txStyles>
    <p:titleStyle>
      <a:lvl1pPr algn="ctr" defTabSz="457200" rtl="0" eaLnBrk="1" latinLnBrk="0" hangingPunct="1">
        <a:spcBef>
          <a:spcPct val="0"/>
        </a:spcBef>
        <a:buNone/>
        <a:defRPr sz="4400" b="1" kern="1200" spc="-15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1"/>
        </a:buClr>
        <a:buSzPct val="100000"/>
        <a:buFont typeface="Lucida Grande"/>
        <a:buChar char="▪"/>
        <a:defRPr sz="3200" kern="1200" spc="-15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 spc="-15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1"/>
        </a:buClr>
        <a:buFont typeface="Lucida Grande"/>
        <a:buChar char="▪"/>
        <a:defRPr sz="2400" kern="1200" spc="-15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 spc="-15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▪"/>
        <a:defRPr sz="2000" kern="1200" spc="-15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image" Target="../media/image18.jpeg"/><Relationship Id="rId7" Type="http://schemas.openxmlformats.org/officeDocument/2006/relationships/image" Target="../media/image22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jpeg"/><Relationship Id="rId11" Type="http://schemas.openxmlformats.org/officeDocument/2006/relationships/image" Target="../media/image26.jpeg"/><Relationship Id="rId5" Type="http://schemas.openxmlformats.org/officeDocument/2006/relationships/image" Target="../media/image20.jpeg"/><Relationship Id="rId10" Type="http://schemas.openxmlformats.org/officeDocument/2006/relationships/image" Target="../media/image25.jpeg"/><Relationship Id="rId4" Type="http://schemas.openxmlformats.org/officeDocument/2006/relationships/image" Target="../media/image19.jpeg"/><Relationship Id="rId9" Type="http://schemas.openxmlformats.org/officeDocument/2006/relationships/image" Target="../media/image2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5371FB9-5929-1B90-3A44-230DB6038FE5}"/>
              </a:ext>
            </a:extLst>
          </p:cNvPr>
          <p:cNvSpPr/>
          <p:nvPr/>
        </p:nvSpPr>
        <p:spPr>
          <a:xfrm>
            <a:off x="0" y="3200400"/>
            <a:ext cx="9144000" cy="3657600"/>
          </a:xfrm>
          <a:prstGeom prst="rect">
            <a:avLst/>
          </a:prstGeom>
          <a:solidFill>
            <a:srgbClr val="F7901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98FBE6-2408-42A1-B962-82CA311325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2362200"/>
            <a:ext cx="8839200" cy="2900224"/>
          </a:xfrm>
        </p:spPr>
        <p:txBody>
          <a:bodyPr anchor="t">
            <a:normAutofit/>
          </a:bodyPr>
          <a:lstStyle/>
          <a:p>
            <a:pPr algn="l"/>
            <a:r>
              <a:rPr lang="en-US" sz="6600" dirty="0">
                <a:solidFill>
                  <a:srgbClr val="F79011"/>
                </a:solidFill>
              </a:rPr>
              <a:t>Internship Experience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0F3C-A577-4032-BCB8-BE8B136B3C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3288150"/>
            <a:ext cx="6705600" cy="1981201"/>
          </a:xfrm>
        </p:spPr>
        <p:txBody>
          <a:bodyPr anchor="b">
            <a:normAutofit/>
          </a:bodyPr>
          <a:lstStyle/>
          <a:p>
            <a:pPr algn="l"/>
            <a:r>
              <a:rPr lang="en-US" sz="3600" dirty="0">
                <a:solidFill>
                  <a:schemeClr val="bg1"/>
                </a:solidFill>
              </a:rPr>
              <a:t>Mingjun Ying</a:t>
            </a:r>
          </a:p>
          <a:p>
            <a:pPr algn="l"/>
            <a:r>
              <a:rPr lang="en-US" sz="2400" b="1" dirty="0">
                <a:solidFill>
                  <a:schemeClr val="bg1"/>
                </a:solidFill>
                <a:latin typeface="Riona Sans"/>
              </a:rPr>
              <a:t>MediaTek USA Inc. (New Jersey) </a:t>
            </a:r>
          </a:p>
          <a:p>
            <a:pPr algn="l"/>
            <a:r>
              <a:rPr lang="en-US" sz="2400" dirty="0">
                <a:solidFill>
                  <a:schemeClr val="bg1"/>
                </a:solidFill>
                <a:latin typeface="Riona Sans"/>
              </a:rPr>
              <a:t>30 Independence Blvd., Suite 510</a:t>
            </a:r>
          </a:p>
          <a:p>
            <a:pPr algn="l"/>
            <a:r>
              <a:rPr lang="en-US" sz="2400" dirty="0">
                <a:solidFill>
                  <a:schemeClr val="bg1"/>
                </a:solidFill>
                <a:latin typeface="Riona Sans"/>
              </a:rPr>
              <a:t>Warren, NJ 07059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D8308E59-D9B8-8B12-89DE-C03B11CE5BE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000" t="31250" r="10000" b="31250"/>
          <a:stretch/>
        </p:blipFill>
        <p:spPr>
          <a:xfrm>
            <a:off x="0" y="0"/>
            <a:ext cx="3657600" cy="1143000"/>
          </a:xfrm>
          <a:prstGeom prst="rect">
            <a:avLst/>
          </a:prstGeo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92C2CB-D713-45E1-5093-8A5CECF5B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6DA42-2399-2D4A-8ECE-24C3473F5C70}" type="datetime1">
              <a:rPr lang="en-US" smtClean="0"/>
              <a:t>8/13/24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447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326" y="344773"/>
            <a:ext cx="8355874" cy="634800"/>
          </a:xfrm>
        </p:spPr>
        <p:txBody>
          <a:bodyPr/>
          <a:lstStyle/>
          <a:p>
            <a:pPr algn="l"/>
            <a:r>
              <a:rPr lang="en-US" dirty="0"/>
              <a:t>About Me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4CEE73EC-855F-7293-94E9-015B335DC30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6463" y="914399"/>
            <a:ext cx="5549537" cy="5364271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45000"/>
              </a:lnSpc>
              <a:buNone/>
            </a:pPr>
            <a:r>
              <a:rPr lang="en-US" sz="2800" b="1" dirty="0">
                <a:solidFill>
                  <a:schemeClr val="accent1"/>
                </a:solidFill>
                <a:latin typeface="+mn-lt"/>
              </a:rPr>
              <a:t>Education:</a:t>
            </a:r>
          </a:p>
          <a:p>
            <a:pPr marL="342900" indent="-342900">
              <a:lnSpc>
                <a:spcPct val="145000"/>
              </a:lnSpc>
              <a:buFont typeface="Wingdings" panose="05000000000000000000" pitchFamily="2" charset="2"/>
              <a:buChar char="§"/>
            </a:pPr>
            <a:r>
              <a:rPr lang="en-US" sz="2800" dirty="0"/>
              <a:t>New York University</a:t>
            </a:r>
            <a:endParaRPr lang="en-US" sz="2800" dirty="0">
              <a:latin typeface="+mn-lt"/>
            </a:endParaRPr>
          </a:p>
          <a:p>
            <a:pPr lvl="1">
              <a:lnSpc>
                <a:spcPct val="145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Ph.D. in </a:t>
            </a:r>
            <a:r>
              <a:rPr lang="en-US" sz="2400" dirty="0"/>
              <a:t>Electrical Engineering</a:t>
            </a:r>
          </a:p>
          <a:p>
            <a:pPr lvl="1">
              <a:lnSpc>
                <a:spcPct val="145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green communication, channel propagation measurements and modeling, ray-tracing, resource allocation and backscatter communication, etc.</a:t>
            </a:r>
          </a:p>
          <a:p>
            <a:pPr lvl="1">
              <a:lnSpc>
                <a:spcPct val="145000"/>
              </a:lnSpc>
              <a:buFont typeface="Arial" panose="020B0604020202020204" pitchFamily="34" charset="0"/>
              <a:buChar char="•"/>
            </a:pPr>
            <a:endParaRPr lang="en-US" sz="1400" dirty="0">
              <a:latin typeface="+mn-lt"/>
            </a:endParaRPr>
          </a:p>
          <a:p>
            <a:pPr marL="0" indent="0">
              <a:lnSpc>
                <a:spcPct val="145000"/>
              </a:lnSpc>
              <a:buNone/>
            </a:pPr>
            <a:r>
              <a:rPr lang="en-US" sz="2800" b="1" dirty="0">
                <a:solidFill>
                  <a:schemeClr val="accent1"/>
                </a:solidFill>
                <a:latin typeface="+mn-lt"/>
              </a:rPr>
              <a:t>Experience:</a:t>
            </a:r>
          </a:p>
          <a:p>
            <a:pPr marL="342900" indent="-342900">
              <a:lnSpc>
                <a:spcPct val="145000"/>
              </a:lnSpc>
              <a:buFont typeface="Wingdings" panose="05000000000000000000" pitchFamily="2" charset="2"/>
              <a:buChar char="§"/>
            </a:pPr>
            <a:r>
              <a:rPr lang="en-US" sz="2800" dirty="0"/>
              <a:t>6G Wireless and Machine Learning Intern</a:t>
            </a:r>
          </a:p>
          <a:p>
            <a:pPr marL="342900" indent="-342900">
              <a:lnSpc>
                <a:spcPct val="145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latin typeface="+mn-lt"/>
              </a:rPr>
              <a:t>MediaTek, </a:t>
            </a:r>
            <a:r>
              <a:rPr lang="en-US" sz="2800" dirty="0">
                <a:solidFill>
                  <a:srgbClr val="4B4B4B"/>
                </a:solidFill>
                <a:latin typeface="Riona Sans"/>
              </a:rPr>
              <a:t>New Jersey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>
              <a:buFont typeface="Wingdings" panose="05000000000000000000" pitchFamily="2" charset="2"/>
              <a:buChar char="§"/>
            </a:pPr>
            <a:endParaRPr lang="en-US" sz="2800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6" name="Picture 5" descr="A building with a sign in front of it&#10;&#10;Description automatically generated">
            <a:extLst>
              <a:ext uri="{FF2B5EF4-FFF2-40B4-BE49-F238E27FC236}">
                <a16:creationId xmlns:a16="http://schemas.microsoft.com/office/drawing/2014/main" id="{3B6BBF47-83C6-1F60-AF31-FC98C234627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12933" y="4247626"/>
            <a:ext cx="2590800" cy="17182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B3CFBF0-7F27-CCAF-BBEF-71743E9E67F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05200" y="1515332"/>
            <a:ext cx="914400" cy="41696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8D36019-207E-63F9-45A3-0CAE65A9417C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04467" y="2057400"/>
            <a:ext cx="2635180" cy="1771488"/>
          </a:xfrm>
          <a:prstGeom prst="rect">
            <a:avLst/>
          </a:prstGeom>
        </p:spPr>
      </p:pic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E9A3AFE6-EB8F-CEE3-5852-2CF6BC22E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A144E-1C02-1F4D-AC6A-7DEACD3230DC}" type="datetime1">
              <a:rPr lang="en-US" altLang="ja-JP" smtClean="0"/>
              <a:t>8/13/24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32817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906FCB-1CF9-5D47-BED7-F444B6DC1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C0F9C-8072-1C4A-AC54-E0DCE74B83B9}" type="datetime1">
              <a:rPr lang="en-US" altLang="ja-JP" smtClean="0"/>
              <a:t>8/13/24</a:t>
            </a:fld>
            <a:endParaRPr lang="en-US" altLang="ja-JP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C33048-CE19-E6C9-DFAD-B913F622CBD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83326" y="979573"/>
            <a:ext cx="8229600" cy="5382352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F39A1E"/>
                </a:solidFill>
              </a:rPr>
              <a:t>Opportunities at MediaTek</a:t>
            </a:r>
            <a:r>
              <a:rPr lang="en-US" sz="2400" dirty="0">
                <a:solidFill>
                  <a:srgbClr val="F39A1E"/>
                </a:solidFill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MediaTek has provided me with an opportunity to do innovative projects</a:t>
            </a:r>
            <a:r>
              <a:rPr lang="en-US" sz="1800" b="1" dirty="0"/>
              <a:t> </a:t>
            </a:r>
            <a:r>
              <a:rPr lang="en-US" sz="1800" dirty="0"/>
              <a:t>that extend beyond my PhD research.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This allows me to </a:t>
            </a:r>
            <a:r>
              <a:rPr lang="en-US" sz="1800" b="1" dirty="0"/>
              <a:t>explore new areas </a:t>
            </a:r>
            <a:r>
              <a:rPr lang="en-US" sz="1800" dirty="0"/>
              <a:t>and acquire valuable skills, contributing to both my professional growth and the success of MediaTek's initiatives.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1800" dirty="0"/>
          </a:p>
          <a:p>
            <a:r>
              <a:rPr lang="en-US" sz="2400" b="1" dirty="0">
                <a:solidFill>
                  <a:srgbClr val="F39A1E"/>
                </a:solidFill>
              </a:rPr>
              <a:t>Supportive and Passionate Work Environment: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MediaTek at New Jersey has </a:t>
            </a:r>
            <a:r>
              <a:rPr lang="en-US" sz="1800" b="1" dirty="0"/>
              <a:t>a small but highly collaborative team</a:t>
            </a:r>
            <a:r>
              <a:rPr lang="en-US" sz="1800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Every team member is passionate about their work.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1800" b="1" dirty="0"/>
          </a:p>
          <a:p>
            <a:pPr marL="342900" lvl="1" indent="-342900">
              <a:buClr>
                <a:schemeClr val="accent1"/>
              </a:buClr>
              <a:buFont typeface="Lucida Grande"/>
              <a:buChar char="▪"/>
            </a:pPr>
            <a:r>
              <a:rPr lang="en-US" sz="2400" b="1" dirty="0">
                <a:solidFill>
                  <a:srgbClr val="F39A1E"/>
                </a:solidFill>
              </a:rPr>
              <a:t>Future Collaboration: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The opportunity to work alongside talented professionals at MediaTek has enriched my </a:t>
            </a:r>
            <a:r>
              <a:rPr lang="en-US" sz="1800" b="1" dirty="0"/>
              <a:t>understanding of industry work style</a:t>
            </a:r>
            <a:r>
              <a:rPr lang="en-US" sz="1800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MediaTek has joined the Industrial Affiliates Program of NYU WIRELESS, and even after the internship, we will </a:t>
            </a:r>
            <a:r>
              <a:rPr lang="en-US" sz="1800" b="1" dirty="0"/>
              <a:t>continue to collaborate on my PhD project</a:t>
            </a:r>
            <a:r>
              <a:rPr lang="en-US" sz="1800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3600" dirty="0"/>
          </a:p>
          <a:p>
            <a:pPr marL="0" indent="0">
              <a:buNone/>
            </a:pPr>
            <a:endParaRPr lang="en-US" sz="40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DF78822-9178-7D7D-FF7B-E9E78B1A72BA}"/>
              </a:ext>
            </a:extLst>
          </p:cNvPr>
          <p:cNvSpPr txBox="1">
            <a:spLocks/>
          </p:cNvSpPr>
          <p:nvPr/>
        </p:nvSpPr>
        <p:spPr>
          <a:xfrm>
            <a:off x="483326" y="344773"/>
            <a:ext cx="8355874" cy="634800"/>
          </a:xfrm>
          <a:prstGeom prst="rect">
            <a:avLst/>
          </a:prstGeom>
        </p:spPr>
        <p:txBody>
          <a:bodyPr vert="horz" lIns="91440" tIns="0" rIns="91440" bIns="45720" rtlCol="0" anchor="t">
            <a:normAutofit/>
          </a:bodyPr>
          <a:lstStyle>
            <a:lvl1pPr algn="ctr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b="1" kern="1200" spc="-15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en-US" dirty="0"/>
              <a:t>Why MediaTek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614409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771849-E838-3283-B8BA-45020A3C7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BC688-47C1-2647-A3C5-E818929A4854}" type="datetime1">
              <a:rPr lang="en-US" altLang="ja-JP" smtClean="0"/>
              <a:t>8/13/24</a:t>
            </a:fld>
            <a:endParaRPr lang="en-US" altLang="ja-JP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284CEB-26DD-DC86-E971-C1C19C264E2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83326" y="979572"/>
            <a:ext cx="8660674" cy="5954627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45000"/>
              </a:lnSpc>
            </a:pPr>
            <a:r>
              <a:rPr lang="en-US" sz="5100" b="1" dirty="0">
                <a:solidFill>
                  <a:srgbClr val="F39A1E"/>
                </a:solidFill>
              </a:rPr>
              <a:t>Industry Work Style:</a:t>
            </a:r>
          </a:p>
          <a:p>
            <a:pPr lvl="1">
              <a:lnSpc>
                <a:spcPct val="145000"/>
              </a:lnSpc>
              <a:buFont typeface="Arial" panose="020B0604020202020204" pitchFamily="34" charset="0"/>
              <a:buChar char="•"/>
            </a:pPr>
            <a:r>
              <a:rPr lang="en-US" sz="4500" dirty="0"/>
              <a:t>Gained insight into the </a:t>
            </a:r>
            <a:r>
              <a:rPr lang="en-US" sz="4500" b="1" dirty="0"/>
              <a:t>fast-paced and results-driven</a:t>
            </a:r>
            <a:r>
              <a:rPr lang="en-US" sz="4500" dirty="0"/>
              <a:t> nature of the industry.</a:t>
            </a:r>
          </a:p>
          <a:p>
            <a:pPr lvl="1">
              <a:lnSpc>
                <a:spcPct val="145000"/>
              </a:lnSpc>
              <a:buFont typeface="Arial" panose="020B0604020202020204" pitchFamily="34" charset="0"/>
              <a:buChar char="•"/>
            </a:pPr>
            <a:r>
              <a:rPr lang="en-US" sz="4500" dirty="0"/>
              <a:t>Learned to </a:t>
            </a:r>
            <a:r>
              <a:rPr lang="en-US" sz="4500" b="1" dirty="0"/>
              <a:t>adapt quickly </a:t>
            </a:r>
            <a:r>
              <a:rPr lang="en-US" sz="4500" dirty="0"/>
              <a:t>to changing project requirements and priorities.</a:t>
            </a:r>
          </a:p>
          <a:p>
            <a:pPr>
              <a:lnSpc>
                <a:spcPct val="145000"/>
              </a:lnSpc>
            </a:pPr>
            <a:r>
              <a:rPr lang="en-US" sz="5100" b="1" dirty="0">
                <a:solidFill>
                  <a:srgbClr val="F39A1E"/>
                </a:solidFill>
              </a:rPr>
              <a:t>Problem-Solving Under Time Constraints:</a:t>
            </a:r>
          </a:p>
          <a:p>
            <a:pPr lvl="1">
              <a:lnSpc>
                <a:spcPct val="145000"/>
              </a:lnSpc>
              <a:buFont typeface="Arial" panose="020B0604020202020204" pitchFamily="34" charset="0"/>
              <a:buChar char="•"/>
            </a:pPr>
            <a:r>
              <a:rPr lang="en-US" sz="4500" dirty="0"/>
              <a:t>Learned to </a:t>
            </a:r>
            <a:r>
              <a:rPr lang="en-US" sz="4500" b="1" dirty="0"/>
              <a:t>prioritize tasks, and deliver results within deadlines</a:t>
            </a:r>
            <a:r>
              <a:rPr lang="en-US" sz="4500" dirty="0"/>
              <a:t>.</a:t>
            </a:r>
          </a:p>
          <a:p>
            <a:pPr lvl="1">
              <a:lnSpc>
                <a:spcPct val="145000"/>
              </a:lnSpc>
              <a:buFont typeface="Arial" panose="020B0604020202020204" pitchFamily="34" charset="0"/>
              <a:buChar char="•"/>
            </a:pPr>
            <a:r>
              <a:rPr lang="en-US" sz="4500" dirty="0"/>
              <a:t>Consider more realistic problems than academia.</a:t>
            </a:r>
          </a:p>
          <a:p>
            <a:pPr>
              <a:lnSpc>
                <a:spcPct val="145000"/>
              </a:lnSpc>
            </a:pPr>
            <a:r>
              <a:rPr lang="en-US" sz="5100" b="1" dirty="0">
                <a:solidFill>
                  <a:srgbClr val="F39A1E"/>
                </a:solidFill>
              </a:rPr>
              <a:t>Collaboration and Teamwork:</a:t>
            </a:r>
          </a:p>
          <a:p>
            <a:pPr lvl="1">
              <a:lnSpc>
                <a:spcPct val="145000"/>
              </a:lnSpc>
              <a:buFont typeface="Arial" panose="020B0604020202020204" pitchFamily="34" charset="0"/>
              <a:buChar char="•"/>
            </a:pPr>
            <a:r>
              <a:rPr lang="en-US" sz="4500" dirty="0"/>
              <a:t>Learned to communicate effectively with colleagues, share ideas.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761377C-BCB9-E6CA-43CE-23036DB7D0A4}"/>
              </a:ext>
            </a:extLst>
          </p:cNvPr>
          <p:cNvSpPr txBox="1">
            <a:spLocks/>
          </p:cNvSpPr>
          <p:nvPr/>
        </p:nvSpPr>
        <p:spPr>
          <a:xfrm>
            <a:off x="483326" y="344773"/>
            <a:ext cx="8355874" cy="634800"/>
          </a:xfrm>
          <a:prstGeom prst="rect">
            <a:avLst/>
          </a:prstGeom>
        </p:spPr>
        <p:txBody>
          <a:bodyPr vert="horz" lIns="91440" tIns="0" rIns="91440" bIns="45720" rtlCol="0" anchor="t">
            <a:normAutofit/>
          </a:bodyPr>
          <a:lstStyle>
            <a:lvl1pPr algn="ctr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b="1" kern="1200" spc="-15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en-US" dirty="0"/>
              <a:t>What I Have Learned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031933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BB5292-6059-7A09-E5B6-D1100199B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EAE0C-C4BC-794E-8722-EE54A4A02EE7}" type="datetime1">
              <a:rPr lang="en-US" altLang="ja-JP" smtClean="0"/>
              <a:t>8/13/24</a:t>
            </a:fld>
            <a:endParaRPr lang="en-US" altLang="ja-JP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D2CD8A-CAD0-EA6E-85B0-82FDEDDC9F2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5667" y="1064814"/>
            <a:ext cx="6233583" cy="1077913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Co-Existence between Non-Terrestrial Network (NTN) and Terrestrial Network (TN)—Spectrum Sharing and Interference Management 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EC77901-941E-ABA5-490E-FBAF14E86172}"/>
              </a:ext>
            </a:extLst>
          </p:cNvPr>
          <p:cNvSpPr txBox="1">
            <a:spLocks/>
          </p:cNvSpPr>
          <p:nvPr/>
        </p:nvSpPr>
        <p:spPr>
          <a:xfrm>
            <a:off x="483326" y="344773"/>
            <a:ext cx="8355874" cy="634800"/>
          </a:xfrm>
          <a:prstGeom prst="rect">
            <a:avLst/>
          </a:prstGeom>
        </p:spPr>
        <p:txBody>
          <a:bodyPr vert="horz" lIns="91440" tIns="0" rIns="91440" bIns="45720" rtlCol="0" anchor="t">
            <a:normAutofit/>
          </a:bodyPr>
          <a:lstStyle>
            <a:lvl1pPr algn="ctr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b="1" kern="1200" spc="-15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en-US" dirty="0"/>
              <a:t>What is my project</a:t>
            </a:r>
            <a:endParaRPr kumimoji="0" lang="en-US" dirty="0"/>
          </a:p>
        </p:txBody>
      </p:sp>
      <p:pic>
        <p:nvPicPr>
          <p:cNvPr id="2" name="Picture 1" descr="A diagram of different colors and sizes&#10;&#10;Description automatically generated">
            <a:extLst>
              <a:ext uri="{FF2B5EF4-FFF2-40B4-BE49-F238E27FC236}">
                <a16:creationId xmlns:a16="http://schemas.microsoft.com/office/drawing/2014/main" id="{2AB781CB-59D6-672F-17DF-8C712DBCF92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0142" y="2227968"/>
            <a:ext cx="7086600" cy="37795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E1B6B01-94E0-06EF-85B0-E070964DA66C}"/>
              </a:ext>
            </a:extLst>
          </p:cNvPr>
          <p:cNvSpPr txBox="1"/>
          <p:nvPr/>
        </p:nvSpPr>
        <p:spPr>
          <a:xfrm>
            <a:off x="1763925" y="4873823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S-band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172276-984B-8699-C979-C5BD1980D5F6}"/>
              </a:ext>
            </a:extLst>
          </p:cNvPr>
          <p:cNvSpPr txBox="1"/>
          <p:nvPr/>
        </p:nvSpPr>
        <p:spPr>
          <a:xfrm>
            <a:off x="3192008" y="4873823"/>
            <a:ext cx="861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Ku-band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FACE47-4EEF-C06D-DD2E-1F7034C18BDD}"/>
              </a:ext>
            </a:extLst>
          </p:cNvPr>
          <p:cNvSpPr txBox="1"/>
          <p:nvPr/>
        </p:nvSpPr>
        <p:spPr>
          <a:xfrm>
            <a:off x="6248400" y="4873823"/>
            <a:ext cx="861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Ka-band</a:t>
            </a:r>
          </a:p>
        </p:txBody>
      </p:sp>
    </p:spTree>
    <p:extLst>
      <p:ext uri="{BB962C8B-B14F-4D97-AF65-F5344CB8AC3E}">
        <p14:creationId xmlns:p14="http://schemas.microsoft.com/office/powerpoint/2010/main" val="316613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023A200A-B6DB-16B3-C812-85D264A0DC8C}"/>
              </a:ext>
            </a:extLst>
          </p:cNvPr>
          <p:cNvSpPr txBox="1"/>
          <p:nvPr/>
        </p:nvSpPr>
        <p:spPr>
          <a:xfrm>
            <a:off x="538530" y="651923"/>
            <a:ext cx="73533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342900" indent="-342900" defTabSz="457200">
              <a:spcBef>
                <a:spcPct val="20000"/>
              </a:spcBef>
              <a:buClr>
                <a:schemeClr val="accent1"/>
              </a:buClr>
              <a:buFont typeface="Lucida Grande"/>
              <a:buChar char="▪"/>
            </a:pPr>
            <a:r>
              <a:rPr lang="en-US" dirty="0">
                <a:solidFill>
                  <a:srgbClr val="F79011"/>
                </a:solidFill>
                <a:ea typeface="+mn-ea"/>
                <a:cs typeface="+mn-cs"/>
              </a:rPr>
              <a:t>MediaTek Previous Interference Management 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6620B733-7DF2-0264-4731-737BF6BAE4A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1371600"/>
            <a:ext cx="5014878" cy="4342344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97BAE15E-7830-8422-F644-488A48217D1C}"/>
              </a:ext>
            </a:extLst>
          </p:cNvPr>
          <p:cNvSpPr txBox="1"/>
          <p:nvPr/>
        </p:nvSpPr>
        <p:spPr>
          <a:xfrm>
            <a:off x="5622290" y="2606119"/>
            <a:ext cx="3166110" cy="21184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NTN uplink (UL) performance is bad, and interference management still needs improvement.</a:t>
            </a:r>
          </a:p>
          <a:p>
            <a:pPr>
              <a:lnSpc>
                <a:spcPct val="150000"/>
              </a:lnSpc>
            </a:pPr>
            <a:endParaRPr lang="en-US" altLang="zh-CN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554882B-CC74-675B-2272-1313AAD45880}"/>
              </a:ext>
            </a:extLst>
          </p:cNvPr>
          <p:cNvCxnSpPr>
            <a:cxnSpLocks/>
          </p:cNvCxnSpPr>
          <p:nvPr/>
        </p:nvCxnSpPr>
        <p:spPr>
          <a:xfrm>
            <a:off x="2743200" y="2209800"/>
            <a:ext cx="0" cy="830241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23C3712-8EAA-1F17-FBF6-B04A947C4F0C}"/>
              </a:ext>
            </a:extLst>
          </p:cNvPr>
          <p:cNvSpPr txBox="1"/>
          <p:nvPr/>
        </p:nvSpPr>
        <p:spPr>
          <a:xfrm>
            <a:off x="2794000" y="2455266"/>
            <a:ext cx="769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SINR</a:t>
            </a:r>
          </a:p>
          <a:p>
            <a:pPr algn="ctr"/>
            <a:r>
              <a:rPr lang="en-US" sz="1600" dirty="0">
                <a:solidFill>
                  <a:srgbClr val="FF0000"/>
                </a:solidFill>
              </a:rPr>
              <a:t>Gap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CC498E1-B8D5-2F4F-60C1-F59968D4A9A5}"/>
              </a:ext>
            </a:extLst>
          </p:cNvPr>
          <p:cNvCxnSpPr/>
          <p:nvPr/>
        </p:nvCxnSpPr>
        <p:spPr>
          <a:xfrm>
            <a:off x="2667000" y="2209800"/>
            <a:ext cx="1524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4F30E73-7841-E306-D3E6-4CE38DFBC041}"/>
              </a:ext>
            </a:extLst>
          </p:cNvPr>
          <p:cNvCxnSpPr/>
          <p:nvPr/>
        </p:nvCxnSpPr>
        <p:spPr>
          <a:xfrm>
            <a:off x="2667000" y="3048000"/>
            <a:ext cx="1524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1382D9B-2FC0-D9C1-A8DE-C68CB69AE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62808-1011-C149-81BD-D88A4143A57C}" type="datetime1">
              <a:rPr lang="en-US" smtClean="0"/>
              <a:t>8/13/24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47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88B342-7AEA-B82C-604C-D7A8543874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C7B217-FB4D-6521-82BE-FC4E85618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23695-3BAA-B645-806F-9D1D957CCD73}" type="datetime1">
              <a:rPr lang="en-US" altLang="ja-JP" smtClean="0"/>
              <a:t>8/13/24</a:t>
            </a:fld>
            <a:endParaRPr lang="en-US" altLang="ja-JP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153C1A1-D899-47D1-F95D-50764DE370F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39086"/>
          <a:stretch/>
        </p:blipFill>
        <p:spPr>
          <a:xfrm>
            <a:off x="336605" y="1828800"/>
            <a:ext cx="4212130" cy="295429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15C43BF-6552-D9B5-F101-9EF0CF0B567B}"/>
              </a:ext>
            </a:extLst>
          </p:cNvPr>
          <p:cNvSpPr txBox="1"/>
          <p:nvPr/>
        </p:nvSpPr>
        <p:spPr>
          <a:xfrm>
            <a:off x="538530" y="651923"/>
            <a:ext cx="73533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342900" indent="-342900" defTabSz="457200">
              <a:spcBef>
                <a:spcPct val="20000"/>
              </a:spcBef>
              <a:buClr>
                <a:schemeClr val="accent1"/>
              </a:buClr>
              <a:buFont typeface="Lucida Grande"/>
              <a:buChar char="▪"/>
            </a:pPr>
            <a:r>
              <a:rPr lang="en-US" dirty="0">
                <a:solidFill>
                  <a:srgbClr val="F79011"/>
                </a:solidFill>
                <a:ea typeface="+mn-ea"/>
                <a:cs typeface="+mn-cs"/>
              </a:rPr>
              <a:t>My Interference Management Approach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457926-3AF7-53D2-32BD-1CE441784756}"/>
              </a:ext>
            </a:extLst>
          </p:cNvPr>
          <p:cNvSpPr txBox="1"/>
          <p:nvPr/>
        </p:nvSpPr>
        <p:spPr>
          <a:xfrm>
            <a:off x="1903942" y="5373877"/>
            <a:ext cx="16002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System model</a:t>
            </a:r>
            <a:endParaRPr 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7F35E2-86F8-FA55-F653-A6999F250F4F}"/>
              </a:ext>
            </a:extLst>
          </p:cNvPr>
          <p:cNvSpPr txBox="1"/>
          <p:nvPr/>
        </p:nvSpPr>
        <p:spPr>
          <a:xfrm>
            <a:off x="5632388" y="5384293"/>
            <a:ext cx="283019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BF gain pattern of TN-BS</a:t>
            </a:r>
            <a:endParaRPr lang="en-US" sz="16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7E9A2AE-D5A3-5A3F-19B4-772AF94EDA1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91516" y="1576921"/>
            <a:ext cx="4032812" cy="3458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493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D08315-23B3-8E31-BCE1-0C955E3689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6A102B-7B68-45E7-0BC0-549D4D411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F3690-8F42-AE4C-8B4F-58071E64581C}" type="datetime1">
              <a:rPr lang="en-US" altLang="ja-JP" smtClean="0"/>
              <a:t>8/13/24</a:t>
            </a:fld>
            <a:endParaRPr lang="en-US" altLang="ja-JP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3812F4-49D0-6F83-CF7B-21903B1F59AA}"/>
              </a:ext>
            </a:extLst>
          </p:cNvPr>
          <p:cNvSpPr txBox="1"/>
          <p:nvPr/>
        </p:nvSpPr>
        <p:spPr>
          <a:xfrm>
            <a:off x="538530" y="651923"/>
            <a:ext cx="73533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342900" indent="-342900" defTabSz="457200">
              <a:spcBef>
                <a:spcPct val="20000"/>
              </a:spcBef>
              <a:buClr>
                <a:schemeClr val="accent1"/>
              </a:buClr>
              <a:buFont typeface="Lucida Grande"/>
              <a:buChar char="▪"/>
            </a:pPr>
            <a:r>
              <a:rPr lang="en-US" dirty="0">
                <a:solidFill>
                  <a:srgbClr val="F79011"/>
                </a:solidFill>
                <a:ea typeface="+mn-ea"/>
                <a:cs typeface="+mn-cs"/>
              </a:rPr>
              <a:t>Efficient Joint Beamforming Optimization</a:t>
            </a:r>
          </a:p>
        </p:txBody>
      </p:sp>
      <p:pic>
        <p:nvPicPr>
          <p:cNvPr id="13" name="Picture 12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452B7830-2549-58ED-6B67-8A7C009AC1F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1447800"/>
            <a:ext cx="8638765" cy="33909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FC8986E-B2E2-4DE5-89BF-CE761CC4F0B1}"/>
              </a:ext>
            </a:extLst>
          </p:cNvPr>
          <p:cNvSpPr txBox="1"/>
          <p:nvPr/>
        </p:nvSpPr>
        <p:spPr>
          <a:xfrm>
            <a:off x="2895600" y="5097020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kern="0" dirty="0">
                <a:solidFill>
                  <a:srgbClr val="000000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Menlo" panose="020B0609030804020204" pitchFamily="49" charset="0"/>
              </a:rPr>
              <a:t>URA BS: 8 X 8 ;  UE: 4 X 4</a:t>
            </a:r>
            <a:r>
              <a:rPr lang="en-US" dirty="0">
                <a:effectLst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249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7DE47A-DF36-E028-4F9F-A13A6D46C7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0732DB-7FAF-2029-58B9-8A48DB203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99633-55C6-ED4A-9039-8C70EFB1653C}" type="datetime1">
              <a:rPr lang="en-US" altLang="ja-JP" smtClean="0"/>
              <a:t>8/13/24</a:t>
            </a:fld>
            <a:endParaRPr lang="en-US" altLang="ja-JP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448E5F-A6F0-7016-0689-FD35D8B5E725}"/>
              </a:ext>
            </a:extLst>
          </p:cNvPr>
          <p:cNvSpPr txBox="1"/>
          <p:nvPr/>
        </p:nvSpPr>
        <p:spPr>
          <a:xfrm>
            <a:off x="538530" y="651923"/>
            <a:ext cx="73533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342900" indent="-342900" defTabSz="457200">
              <a:spcBef>
                <a:spcPct val="20000"/>
              </a:spcBef>
              <a:buClr>
                <a:schemeClr val="accent1"/>
              </a:buClr>
              <a:buFont typeface="Lucida Grande"/>
              <a:buChar char="▪"/>
            </a:pPr>
            <a:r>
              <a:rPr lang="en-US" dirty="0">
                <a:solidFill>
                  <a:srgbClr val="F79011"/>
                </a:solidFill>
                <a:ea typeface="+mn-ea"/>
                <a:cs typeface="+mn-cs"/>
              </a:rPr>
              <a:t>Fun time with colleagues</a:t>
            </a:r>
          </a:p>
        </p:txBody>
      </p:sp>
      <p:pic>
        <p:nvPicPr>
          <p:cNvPr id="6" name="Picture 5" descr="Two men taking a selfie&#10;&#10;Description automatically generated">
            <a:extLst>
              <a:ext uri="{FF2B5EF4-FFF2-40B4-BE49-F238E27FC236}">
                <a16:creationId xmlns:a16="http://schemas.microsoft.com/office/drawing/2014/main" id="{589D6281-E85E-BF89-A1FC-7A069FD47E9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14172" y="1117137"/>
            <a:ext cx="1525575" cy="2712135"/>
          </a:xfrm>
          <a:prstGeom prst="rect">
            <a:avLst/>
          </a:prstGeom>
        </p:spPr>
      </p:pic>
      <p:pic>
        <p:nvPicPr>
          <p:cNvPr id="9" name="Picture 8" descr="A yellow building with a sign on it&#10;&#10;Description automatically generated">
            <a:extLst>
              <a:ext uri="{FF2B5EF4-FFF2-40B4-BE49-F238E27FC236}">
                <a16:creationId xmlns:a16="http://schemas.microsoft.com/office/drawing/2014/main" id="{04143DD6-A36D-B324-411C-C38CCFF3D8C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34357" y="1167938"/>
            <a:ext cx="1333495" cy="1353836"/>
          </a:xfrm>
          <a:prstGeom prst="rect">
            <a:avLst/>
          </a:prstGeom>
        </p:spPr>
      </p:pic>
      <p:pic>
        <p:nvPicPr>
          <p:cNvPr id="13" name="Picture 12" descr="A person taking a selfie with another person&#10;&#10;Description automatically generated">
            <a:extLst>
              <a:ext uri="{FF2B5EF4-FFF2-40B4-BE49-F238E27FC236}">
                <a16:creationId xmlns:a16="http://schemas.microsoft.com/office/drawing/2014/main" id="{68DE2140-CD44-91C8-4CEC-7869DAAAD00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000" y="1167938"/>
            <a:ext cx="1495722" cy="1329222"/>
          </a:xfrm>
          <a:prstGeom prst="rect">
            <a:avLst/>
          </a:prstGeom>
        </p:spPr>
      </p:pic>
      <p:pic>
        <p:nvPicPr>
          <p:cNvPr id="15" name="Picture 14" descr="A group of people sitting in a room with lights and a sign&#10;&#10;Description automatically generated">
            <a:extLst>
              <a:ext uri="{FF2B5EF4-FFF2-40B4-BE49-F238E27FC236}">
                <a16:creationId xmlns:a16="http://schemas.microsoft.com/office/drawing/2014/main" id="{62628BAD-C0CB-12C5-2727-CEB0B35D10FB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4344" y="2754215"/>
            <a:ext cx="1495722" cy="2659061"/>
          </a:xfrm>
          <a:prstGeom prst="rect">
            <a:avLst/>
          </a:prstGeom>
        </p:spPr>
      </p:pic>
      <p:pic>
        <p:nvPicPr>
          <p:cNvPr id="17" name="Picture 16" descr="A plate of food on a table&#10;&#10;Description automatically generated">
            <a:extLst>
              <a:ext uri="{FF2B5EF4-FFF2-40B4-BE49-F238E27FC236}">
                <a16:creationId xmlns:a16="http://schemas.microsoft.com/office/drawing/2014/main" id="{F7A22AD5-E0DB-6830-5DDB-C49903CE0F02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2599224" y="3497980"/>
            <a:ext cx="1364708" cy="2426148"/>
          </a:xfrm>
          <a:prstGeom prst="rect">
            <a:avLst/>
          </a:prstGeom>
        </p:spPr>
      </p:pic>
      <p:pic>
        <p:nvPicPr>
          <p:cNvPr id="19" name="Picture 18" descr="A person standing on a rocky beach with a bridge in the background&#10;&#10;Description automatically generated">
            <a:extLst>
              <a:ext uri="{FF2B5EF4-FFF2-40B4-BE49-F238E27FC236}">
                <a16:creationId xmlns:a16="http://schemas.microsoft.com/office/drawing/2014/main" id="{17B8A194-E7A2-0780-9AD9-E3A06703EBBE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97382" y="1117137"/>
            <a:ext cx="1525576" cy="2712135"/>
          </a:xfrm>
          <a:prstGeom prst="rect">
            <a:avLst/>
          </a:prstGeom>
        </p:spPr>
      </p:pic>
      <p:pic>
        <p:nvPicPr>
          <p:cNvPr id="21" name="Picture 20" descr="A group of jellyfish in a tank&#10;&#10;Description automatically generated">
            <a:extLst>
              <a:ext uri="{FF2B5EF4-FFF2-40B4-BE49-F238E27FC236}">
                <a16:creationId xmlns:a16="http://schemas.microsoft.com/office/drawing/2014/main" id="{3A8C06BD-8310-0A3C-1C68-A5AB82B55491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20906" y="2628397"/>
            <a:ext cx="1346946" cy="1277104"/>
          </a:xfrm>
          <a:prstGeom prst="rect">
            <a:avLst/>
          </a:prstGeom>
        </p:spPr>
      </p:pic>
      <p:pic>
        <p:nvPicPr>
          <p:cNvPr id="23" name="Picture 22" descr="A group of people sitting on chairs by a body of water with a city in the background&#10;&#10;Description automatically generated">
            <a:extLst>
              <a:ext uri="{FF2B5EF4-FFF2-40B4-BE49-F238E27FC236}">
                <a16:creationId xmlns:a16="http://schemas.microsoft.com/office/drawing/2014/main" id="{63B4BCB9-61C1-72E3-B0E0-A92E79CEE646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29817" y="4028701"/>
            <a:ext cx="1996577" cy="1364706"/>
          </a:xfrm>
          <a:prstGeom prst="rect">
            <a:avLst/>
          </a:prstGeom>
        </p:spPr>
      </p:pic>
      <p:pic>
        <p:nvPicPr>
          <p:cNvPr id="25" name="Picture 24" descr="A building with a triangular roof&#10;&#10;Description automatically generated">
            <a:extLst>
              <a:ext uri="{FF2B5EF4-FFF2-40B4-BE49-F238E27FC236}">
                <a16:creationId xmlns:a16="http://schemas.microsoft.com/office/drawing/2014/main" id="{A60F54E3-A1E0-3B4E-0210-DD25D02B6686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64230" y="3939368"/>
            <a:ext cx="1570170" cy="1473908"/>
          </a:xfrm>
          <a:prstGeom prst="rect">
            <a:avLst/>
          </a:prstGeom>
        </p:spPr>
      </p:pic>
      <p:pic>
        <p:nvPicPr>
          <p:cNvPr id="30" name="Picture 29" descr="A circular ceiling with a circular skylight&#10;&#10;Description automatically generated with medium confidence">
            <a:extLst>
              <a:ext uri="{FF2B5EF4-FFF2-40B4-BE49-F238E27FC236}">
                <a16:creationId xmlns:a16="http://schemas.microsoft.com/office/drawing/2014/main" id="{830437BF-20FB-7CAD-B914-2D4376D2B878}"/>
              </a:ext>
            </a:extLst>
          </p:cNvPr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46288" y="1117139"/>
            <a:ext cx="1456812" cy="2589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246161"/>
      </p:ext>
    </p:extLst>
  </p:cSld>
  <p:clrMapOvr>
    <a:masterClrMapping/>
  </p:clrMapOvr>
</p:sld>
</file>

<file path=ppt/theme/theme1.xml><?xml version="1.0" encoding="utf-8"?>
<a:theme xmlns:a="http://schemas.openxmlformats.org/drawingml/2006/main" name="MediaTek-Standard (5)">
  <a:themeElements>
    <a:clrScheme name="Custom 7">
      <a:dk1>
        <a:srgbClr val="353630"/>
      </a:dk1>
      <a:lt1>
        <a:sysClr val="window" lastClr="FFFFFF"/>
      </a:lt1>
      <a:dk2>
        <a:srgbClr val="999A94"/>
      </a:dk2>
      <a:lt2>
        <a:srgbClr val="F0F0F0"/>
      </a:lt2>
      <a:accent1>
        <a:srgbClr val="F39A1E"/>
      </a:accent1>
      <a:accent2>
        <a:srgbClr val="00A1DE"/>
      </a:accent2>
      <a:accent3>
        <a:srgbClr val="69BE28"/>
      </a:accent3>
      <a:accent4>
        <a:srgbClr val="D71F85"/>
      </a:accent4>
      <a:accent5>
        <a:srgbClr val="FED100"/>
      </a:accent5>
      <a:accent6>
        <a:srgbClr val="98DBFF"/>
      </a:accent6>
      <a:hlink>
        <a:srgbClr val="000000"/>
      </a:hlink>
      <a:folHlink>
        <a:srgbClr val="5A5A5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MediaTek Color Palette">
      <a:dk1>
        <a:srgbClr val="353630"/>
      </a:dk1>
      <a:lt1>
        <a:sysClr val="window" lastClr="FFFFFF"/>
      </a:lt1>
      <a:dk2>
        <a:srgbClr val="999A94"/>
      </a:dk2>
      <a:lt2>
        <a:srgbClr val="F0F0F0"/>
      </a:lt2>
      <a:accent1>
        <a:srgbClr val="F3821E"/>
      </a:accent1>
      <a:accent2>
        <a:srgbClr val="00A1DE"/>
      </a:accent2>
      <a:accent3>
        <a:srgbClr val="69BE28"/>
      </a:accent3>
      <a:accent4>
        <a:srgbClr val="D71F85"/>
      </a:accent4>
      <a:accent5>
        <a:srgbClr val="FED100"/>
      </a:accent5>
      <a:accent6>
        <a:srgbClr val="98DBFF"/>
      </a:accent6>
      <a:hlink>
        <a:srgbClr val="000000"/>
      </a:hlink>
      <a:folHlink>
        <a:srgbClr val="5A5A5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MediaTek-Standard</Template>
  <TotalTime>102342</TotalTime>
  <Words>346</Words>
  <Application>Microsoft Macintosh PowerPoint</Application>
  <PresentationFormat>On-screen Show (4:3)</PresentationFormat>
  <Paragraphs>60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Riona Sans</vt:lpstr>
      <vt:lpstr>SimHei</vt:lpstr>
      <vt:lpstr>Aptos Display</vt:lpstr>
      <vt:lpstr>Arial</vt:lpstr>
      <vt:lpstr>Calibri</vt:lpstr>
      <vt:lpstr>Lucida Grande</vt:lpstr>
      <vt:lpstr>Wingdings</vt:lpstr>
      <vt:lpstr>MediaTek-Standard (5)</vt:lpstr>
      <vt:lpstr>Custom Design</vt:lpstr>
      <vt:lpstr>Internship Experience</vt:lpstr>
      <vt:lpstr>About 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Mediatek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Duty Cycle &amp; Reference Spurs</dc:title>
  <dc:creator>Mediatek</dc:creator>
  <cp:keywords>Internal Use</cp:keywords>
  <dc:description>Internal Use</dc:description>
  <cp:lastModifiedBy>Mingjun Ying</cp:lastModifiedBy>
  <cp:revision>454</cp:revision>
  <dcterms:created xsi:type="dcterms:W3CDTF">2015-12-15T16:24:01Z</dcterms:created>
  <dcterms:modified xsi:type="dcterms:W3CDTF">2024-08-13T13:06:59Z</dcterms:modified>
  <cp:category>Internal Use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MSIP_Label_83bcef13-7cac-433f-ba1d-47a323951816_Enabled">
    <vt:lpwstr>true</vt:lpwstr>
  </property>
  <property fmtid="{D5CDD505-2E9C-101B-9397-08002B2CF9AE}" pid="4" name="MSIP_Label_83bcef13-7cac-433f-ba1d-47a323951816_SetDate">
    <vt:lpwstr>2023-05-05T01:23:49Z</vt:lpwstr>
  </property>
  <property fmtid="{D5CDD505-2E9C-101B-9397-08002B2CF9AE}" pid="5" name="MSIP_Label_83bcef13-7cac-433f-ba1d-47a323951816_Method">
    <vt:lpwstr>Privileged</vt:lpwstr>
  </property>
  <property fmtid="{D5CDD505-2E9C-101B-9397-08002B2CF9AE}" pid="6" name="MSIP_Label_83bcef13-7cac-433f-ba1d-47a323951816_Name">
    <vt:lpwstr>MTK_Unclassified</vt:lpwstr>
  </property>
  <property fmtid="{D5CDD505-2E9C-101B-9397-08002B2CF9AE}" pid="7" name="MSIP_Label_83bcef13-7cac-433f-ba1d-47a323951816_SiteId">
    <vt:lpwstr>a7687ede-7a6b-4ef6-bace-642f677fbe31</vt:lpwstr>
  </property>
  <property fmtid="{D5CDD505-2E9C-101B-9397-08002B2CF9AE}" pid="8" name="MSIP_Label_83bcef13-7cac-433f-ba1d-47a323951816_ActionId">
    <vt:lpwstr>5aacd578-38af-4fa7-9e7c-afbceee4aaeb</vt:lpwstr>
  </property>
  <property fmtid="{D5CDD505-2E9C-101B-9397-08002B2CF9AE}" pid="9" name="MSIP_Label_83bcef13-7cac-433f-ba1d-47a323951816_ContentBits">
    <vt:lpwstr>0</vt:lpwstr>
  </property>
</Properties>
</file>