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8"/>
  </p:notesMasterIdLst>
  <p:sldIdLst>
    <p:sldId id="256" r:id="rId3"/>
    <p:sldId id="257" r:id="rId4"/>
    <p:sldId id="261" r:id="rId5"/>
    <p:sldId id="262" r:id="rId6"/>
    <p:sldId id="260" r:id="rId7"/>
  </p:sldIdLst>
  <p:sldSz cx="12192000" cy="6858000"/>
  <p:notesSz cx="6858000" cy="9144000"/>
  <p:embeddedFontLst>
    <p:embeddedFont>
      <p:font typeface="Gill Sans" panose="020B0502020104020203" pitchFamily="34" charset="-79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3BsNgjEpZ3yjN5lJ4y9keQMVS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CA6A69-E520-4162-A647-236048084CC0}">
  <a:tblStyle styleId="{47CA6A69-E520-4162-A647-236048084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0"/>
  </p:normalViewPr>
  <p:slideViewPr>
    <p:cSldViewPr snapToGrid="0">
      <p:cViewPr varScale="1">
        <p:scale>
          <a:sx n="111" d="100"/>
          <a:sy n="111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A5E047-23DA-064F-BFFA-478F6C85DD40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13FB386-5430-0042-8284-337C6C996519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PROJECT</a:t>
          </a:r>
          <a:r>
            <a:rPr lang="zh-CN" altLang="en-US" b="1" dirty="0">
              <a:solidFill>
                <a:schemeClr val="tx1"/>
              </a:solidFill>
            </a:rPr>
            <a:t> </a:t>
          </a:r>
          <a:r>
            <a:rPr lang="en-US" altLang="zh-CN" b="1" dirty="0">
              <a:solidFill>
                <a:schemeClr val="tx1"/>
              </a:solidFill>
            </a:rPr>
            <a:t>SCOPE</a:t>
          </a:r>
          <a:endParaRPr lang="en-US" b="1" dirty="0">
            <a:solidFill>
              <a:schemeClr val="tx1"/>
            </a:solidFill>
          </a:endParaRPr>
        </a:p>
      </dgm:t>
    </dgm:pt>
    <dgm:pt modelId="{FC0E30D5-842B-504A-A029-D745A0514A07}" type="parTrans" cxnId="{5BBB2280-4DEC-1E4B-ACB8-6D7676817D88}">
      <dgm:prSet/>
      <dgm:spPr/>
      <dgm:t>
        <a:bodyPr/>
        <a:lstStyle/>
        <a:p>
          <a:endParaRPr lang="en-US"/>
        </a:p>
      </dgm:t>
    </dgm:pt>
    <dgm:pt modelId="{7151EFFB-A91B-684D-9CCF-0E008498072A}" type="sibTrans" cxnId="{5BBB2280-4DEC-1E4B-ACB8-6D7676817D88}">
      <dgm:prSet/>
      <dgm:spPr/>
      <dgm:t>
        <a:bodyPr/>
        <a:lstStyle/>
        <a:p>
          <a:endParaRPr lang="en-US"/>
        </a:p>
      </dgm:t>
    </dgm:pt>
    <dgm:pt modelId="{0F3E997C-C48B-7744-AA7A-3B3B651794D0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DATESET</a:t>
          </a:r>
          <a:r>
            <a:rPr lang="zh-CN" altLang="en-US" b="1" dirty="0">
              <a:solidFill>
                <a:schemeClr val="tx1"/>
              </a:solidFill>
            </a:rPr>
            <a:t> </a:t>
          </a:r>
          <a:r>
            <a:rPr lang="en-US" altLang="zh-CN" b="1" dirty="0">
              <a:solidFill>
                <a:schemeClr val="tx1"/>
              </a:solidFill>
            </a:rPr>
            <a:t>OVERVIEW</a:t>
          </a:r>
          <a:endParaRPr lang="en-US" b="1" dirty="0">
            <a:solidFill>
              <a:schemeClr val="tx1"/>
            </a:solidFill>
          </a:endParaRPr>
        </a:p>
      </dgm:t>
    </dgm:pt>
    <dgm:pt modelId="{8CABDDC6-A33D-2240-9A61-2824F0FF7758}" type="parTrans" cxnId="{A3983BC8-219F-C746-ADB2-8D73280C5C2D}">
      <dgm:prSet/>
      <dgm:spPr/>
      <dgm:t>
        <a:bodyPr/>
        <a:lstStyle/>
        <a:p>
          <a:endParaRPr lang="en-US"/>
        </a:p>
      </dgm:t>
    </dgm:pt>
    <dgm:pt modelId="{EE094998-EFED-5740-A9F6-E3250B2B7811}" type="sibTrans" cxnId="{A3983BC8-219F-C746-ADB2-8D73280C5C2D}">
      <dgm:prSet/>
      <dgm:spPr/>
      <dgm:t>
        <a:bodyPr/>
        <a:lstStyle/>
        <a:p>
          <a:endParaRPr lang="en-US"/>
        </a:p>
      </dgm:t>
    </dgm:pt>
    <dgm:pt modelId="{915113E4-CFE5-F742-9C26-231B3B2DFEA1}">
      <dgm:prSet phldrT="[Text]"/>
      <dgm:spPr/>
      <dgm:t>
        <a:bodyPr/>
        <a:lstStyle/>
        <a:p>
          <a:r>
            <a:rPr lang="en-US" altLang="zh-CN" b="1" dirty="0">
              <a:solidFill>
                <a:schemeClr val="tx1"/>
              </a:solidFill>
            </a:rPr>
            <a:t>METHODS</a:t>
          </a:r>
          <a:endParaRPr lang="en-US" b="1" dirty="0">
            <a:solidFill>
              <a:schemeClr val="tx1"/>
            </a:solidFill>
          </a:endParaRPr>
        </a:p>
      </dgm:t>
    </dgm:pt>
    <dgm:pt modelId="{D273CDDE-9EB1-664C-99D2-6F9331AC06E0}" type="parTrans" cxnId="{9DF038D0-A108-924F-8197-C7E2734035C2}">
      <dgm:prSet/>
      <dgm:spPr/>
      <dgm:t>
        <a:bodyPr/>
        <a:lstStyle/>
        <a:p>
          <a:endParaRPr lang="en-US"/>
        </a:p>
      </dgm:t>
    </dgm:pt>
    <dgm:pt modelId="{E29CA889-0B6B-954C-A763-F3CC24F118EA}" type="sibTrans" cxnId="{9DF038D0-A108-924F-8197-C7E2734035C2}">
      <dgm:prSet/>
      <dgm:spPr/>
      <dgm:t>
        <a:bodyPr/>
        <a:lstStyle/>
        <a:p>
          <a:endParaRPr lang="en-US"/>
        </a:p>
      </dgm:t>
    </dgm:pt>
    <dgm:pt modelId="{A53EE3A9-1973-C347-BE11-4627D5C65500}" type="pres">
      <dgm:prSet presAssocID="{FFA5E047-23DA-064F-BFFA-478F6C85DD40}" presName="Name0" presStyleCnt="0">
        <dgm:presLayoutVars>
          <dgm:dir/>
          <dgm:animLvl val="lvl"/>
          <dgm:resizeHandles val="exact"/>
        </dgm:presLayoutVars>
      </dgm:prSet>
      <dgm:spPr/>
    </dgm:pt>
    <dgm:pt modelId="{46E2DE2D-B7B9-A84B-9A08-8C007F53FDF9}" type="pres">
      <dgm:prSet presAssocID="{B13FB386-5430-0042-8284-337C6C996519}" presName="parTxOnly" presStyleLbl="node1" presStyleIdx="0" presStyleCnt="3" custLinFactNeighborY="-4949">
        <dgm:presLayoutVars>
          <dgm:chMax val="0"/>
          <dgm:chPref val="0"/>
          <dgm:bulletEnabled val="1"/>
        </dgm:presLayoutVars>
      </dgm:prSet>
      <dgm:spPr/>
    </dgm:pt>
    <dgm:pt modelId="{799718D5-265E-5942-9A77-1CCD212B5E50}" type="pres">
      <dgm:prSet presAssocID="{7151EFFB-A91B-684D-9CCF-0E008498072A}" presName="parTxOnlySpace" presStyleCnt="0"/>
      <dgm:spPr/>
    </dgm:pt>
    <dgm:pt modelId="{DCC6CCDB-6C90-5F46-81E6-36A22C4C4CDD}" type="pres">
      <dgm:prSet presAssocID="{0F3E997C-C48B-7744-AA7A-3B3B651794D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E8E46C2-1747-DD49-9F67-C5FAC742FB4F}" type="pres">
      <dgm:prSet presAssocID="{EE094998-EFED-5740-A9F6-E3250B2B7811}" presName="parTxOnlySpace" presStyleCnt="0"/>
      <dgm:spPr/>
    </dgm:pt>
    <dgm:pt modelId="{5C8BF04C-62D0-3C4E-8149-8583B82E267A}" type="pres">
      <dgm:prSet presAssocID="{915113E4-CFE5-F742-9C26-231B3B2DFEA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724A9309-E08F-9F4C-A169-1CE44C9B4273}" type="presOf" srcId="{0F3E997C-C48B-7744-AA7A-3B3B651794D0}" destId="{DCC6CCDB-6C90-5F46-81E6-36A22C4C4CDD}" srcOrd="0" destOrd="0" presId="urn:microsoft.com/office/officeart/2005/8/layout/chevron1"/>
    <dgm:cxn modelId="{44DE2A24-D813-1D4F-B1E7-4E78837AD9FA}" type="presOf" srcId="{915113E4-CFE5-F742-9C26-231B3B2DFEA1}" destId="{5C8BF04C-62D0-3C4E-8149-8583B82E267A}" srcOrd="0" destOrd="0" presId="urn:microsoft.com/office/officeart/2005/8/layout/chevron1"/>
    <dgm:cxn modelId="{9D9ED66A-C31D-4A42-8B0E-871BAB2F7EE6}" type="presOf" srcId="{B13FB386-5430-0042-8284-337C6C996519}" destId="{46E2DE2D-B7B9-A84B-9A08-8C007F53FDF9}" srcOrd="0" destOrd="0" presId="urn:microsoft.com/office/officeart/2005/8/layout/chevron1"/>
    <dgm:cxn modelId="{5BBB2280-4DEC-1E4B-ACB8-6D7676817D88}" srcId="{FFA5E047-23DA-064F-BFFA-478F6C85DD40}" destId="{B13FB386-5430-0042-8284-337C6C996519}" srcOrd="0" destOrd="0" parTransId="{FC0E30D5-842B-504A-A029-D745A0514A07}" sibTransId="{7151EFFB-A91B-684D-9CCF-0E008498072A}"/>
    <dgm:cxn modelId="{8AAADEBA-8034-3547-8626-585CAC0142B1}" type="presOf" srcId="{FFA5E047-23DA-064F-BFFA-478F6C85DD40}" destId="{A53EE3A9-1973-C347-BE11-4627D5C65500}" srcOrd="0" destOrd="0" presId="urn:microsoft.com/office/officeart/2005/8/layout/chevron1"/>
    <dgm:cxn modelId="{A3983BC8-219F-C746-ADB2-8D73280C5C2D}" srcId="{FFA5E047-23DA-064F-BFFA-478F6C85DD40}" destId="{0F3E997C-C48B-7744-AA7A-3B3B651794D0}" srcOrd="1" destOrd="0" parTransId="{8CABDDC6-A33D-2240-9A61-2824F0FF7758}" sibTransId="{EE094998-EFED-5740-A9F6-E3250B2B7811}"/>
    <dgm:cxn modelId="{9DF038D0-A108-924F-8197-C7E2734035C2}" srcId="{FFA5E047-23DA-064F-BFFA-478F6C85DD40}" destId="{915113E4-CFE5-F742-9C26-231B3B2DFEA1}" srcOrd="2" destOrd="0" parTransId="{D273CDDE-9EB1-664C-99D2-6F9331AC06E0}" sibTransId="{E29CA889-0B6B-954C-A763-F3CC24F118EA}"/>
    <dgm:cxn modelId="{57E2C15E-4908-7D43-81F1-7A5807C03C5D}" type="presParOf" srcId="{A53EE3A9-1973-C347-BE11-4627D5C65500}" destId="{46E2DE2D-B7B9-A84B-9A08-8C007F53FDF9}" srcOrd="0" destOrd="0" presId="urn:microsoft.com/office/officeart/2005/8/layout/chevron1"/>
    <dgm:cxn modelId="{671CD260-0598-7149-80F7-C080B93BFA28}" type="presParOf" srcId="{A53EE3A9-1973-C347-BE11-4627D5C65500}" destId="{799718D5-265E-5942-9A77-1CCD212B5E50}" srcOrd="1" destOrd="0" presId="urn:microsoft.com/office/officeart/2005/8/layout/chevron1"/>
    <dgm:cxn modelId="{D14BEF47-3BB7-1B49-84A9-CB07D2549641}" type="presParOf" srcId="{A53EE3A9-1973-C347-BE11-4627D5C65500}" destId="{DCC6CCDB-6C90-5F46-81E6-36A22C4C4CDD}" srcOrd="2" destOrd="0" presId="urn:microsoft.com/office/officeart/2005/8/layout/chevron1"/>
    <dgm:cxn modelId="{A69F852D-1222-084C-978E-01548F19524D}" type="presParOf" srcId="{A53EE3A9-1973-C347-BE11-4627D5C65500}" destId="{5E8E46C2-1747-DD49-9F67-C5FAC742FB4F}" srcOrd="3" destOrd="0" presId="urn:microsoft.com/office/officeart/2005/8/layout/chevron1"/>
    <dgm:cxn modelId="{0F4CD6A1-C59F-2742-8D6A-B63B32DFE6FE}" type="presParOf" srcId="{A53EE3A9-1973-C347-BE11-4627D5C65500}" destId="{5C8BF04C-62D0-3C4E-8149-8583B82E267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4489CA-0E8A-2041-8E4C-54C2223CB36A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84A286-CFF3-A34B-AD82-D368657C0FAB}">
      <dgm:prSet phldrT="[Text]" custT="1"/>
      <dgm:spPr/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Purpose-Aligned:</a:t>
          </a:r>
          <a:br>
            <a:rPr lang="en-US" sz="1600" dirty="0"/>
          </a:br>
          <a:r>
            <a:rPr lang="en-US" sz="1600" dirty="0">
              <a:solidFill>
                <a:schemeClr val="tx1"/>
              </a:solidFill>
            </a:rPr>
            <a:t>Chosen to support our goal of determining </a:t>
          </a:r>
          <a:r>
            <a:rPr lang="en-US" sz="1600" b="1" dirty="0">
              <a:solidFill>
                <a:schemeClr val="tx1"/>
              </a:solidFill>
            </a:rPr>
            <a:t>when to use AI vs. human content</a:t>
          </a:r>
          <a:r>
            <a:rPr lang="en-US" sz="1600" dirty="0">
              <a:solidFill>
                <a:schemeClr val="tx1"/>
              </a:solidFill>
            </a:rPr>
            <a:t> to improve engagement, trust, and brand tone.</a:t>
          </a:r>
          <a:endParaRPr lang="en-US" sz="1600" dirty="0"/>
        </a:p>
      </dgm:t>
    </dgm:pt>
    <dgm:pt modelId="{AE001BD2-7691-8C4B-9AE5-4D490EAEC331}" type="parTrans" cxnId="{4B463279-4B84-B64C-93DD-CE00E9182850}">
      <dgm:prSet/>
      <dgm:spPr/>
      <dgm:t>
        <a:bodyPr/>
        <a:lstStyle/>
        <a:p>
          <a:endParaRPr lang="en-US"/>
        </a:p>
      </dgm:t>
    </dgm:pt>
    <dgm:pt modelId="{315000FC-90A9-FA48-9233-E944AAC4F2F0}" type="sibTrans" cxnId="{4B463279-4B84-B64C-93DD-CE00E9182850}">
      <dgm:prSet/>
      <dgm:spPr/>
      <dgm:t>
        <a:bodyPr/>
        <a:lstStyle/>
        <a:p>
          <a:endParaRPr lang="en-US"/>
        </a:p>
      </dgm:t>
    </dgm:pt>
    <dgm:pt modelId="{FA54A48F-E22C-3749-965D-12F591929210}">
      <dgm:prSet phldrT="[Text]" custT="1"/>
      <dgm:spPr/>
      <dgm:t>
        <a:bodyPr anchor="t" anchorCtr="0"/>
        <a:lstStyle/>
        <a:p>
          <a:pPr>
            <a:buClrTx/>
            <a:buSzTx/>
            <a:buFontTx/>
            <a:buNone/>
          </a:pPr>
          <a:r>
            <a:rPr lang="en-US" altLang="zh-CN" sz="1400" b="1" dirty="0">
              <a:solidFill>
                <a:schemeClr val="tx1"/>
              </a:solidFill>
            </a:rPr>
            <a:t>B</a:t>
          </a:r>
          <a:r>
            <a:rPr lang="en-US" sz="1400" b="1" dirty="0">
              <a:solidFill>
                <a:schemeClr val="tx1"/>
              </a:solidFill>
            </a:rPr>
            <a:t>alanced and Scalable:</a:t>
          </a:r>
          <a:br>
            <a:rPr lang="en-US" sz="1400" dirty="0">
              <a:solidFill>
                <a:schemeClr val="tx1"/>
              </a:solidFill>
            </a:rPr>
          </a:br>
          <a:r>
            <a:rPr lang="en-US" sz="1400" dirty="0">
              <a:solidFill>
                <a:schemeClr val="tx1"/>
              </a:solidFill>
            </a:rPr>
            <a:t>Human: 62.8%, AI: 37.2% — provides strong sample sizes for both categories without bias, suitable for </a:t>
          </a:r>
          <a:r>
            <a:rPr lang="en-US" sz="1400" b="1" dirty="0">
              <a:solidFill>
                <a:schemeClr val="tx1"/>
              </a:solidFill>
            </a:rPr>
            <a:t>LDA, N-gram</a:t>
          </a:r>
          <a:r>
            <a:rPr lang="en-US" sz="1400" dirty="0">
              <a:solidFill>
                <a:schemeClr val="tx1"/>
              </a:solidFill>
            </a:rPr>
            <a:t>, and </a:t>
          </a:r>
          <a:r>
            <a:rPr lang="en-US" sz="1400" b="1" dirty="0">
              <a:solidFill>
                <a:schemeClr val="tx1"/>
              </a:solidFill>
            </a:rPr>
            <a:t>Sentiment Analysis</a:t>
          </a:r>
          <a:r>
            <a:rPr lang="en-US" sz="1400" dirty="0">
              <a:solidFill>
                <a:schemeClr val="tx1"/>
              </a:solidFill>
            </a:rPr>
            <a:t>.</a:t>
          </a:r>
        </a:p>
      </dgm:t>
    </dgm:pt>
    <dgm:pt modelId="{713E62E3-3935-8C42-AE4D-BBBB054AB1AD}" type="parTrans" cxnId="{EB1F6DC0-D53C-BB4A-866F-F0A326C08151}">
      <dgm:prSet/>
      <dgm:spPr/>
      <dgm:t>
        <a:bodyPr/>
        <a:lstStyle/>
        <a:p>
          <a:endParaRPr lang="en-US"/>
        </a:p>
      </dgm:t>
    </dgm:pt>
    <dgm:pt modelId="{80F61D19-E90F-AF45-99DB-A0D4F89DFC2D}" type="sibTrans" cxnId="{EB1F6DC0-D53C-BB4A-866F-F0A326C08151}">
      <dgm:prSet/>
      <dgm:spPr/>
      <dgm:t>
        <a:bodyPr/>
        <a:lstStyle/>
        <a:p>
          <a:endParaRPr lang="en-US"/>
        </a:p>
      </dgm:t>
    </dgm:pt>
    <dgm:pt modelId="{A073D0A9-8703-A144-8116-EF2F7EE45BA6}" type="pres">
      <dgm:prSet presAssocID="{AC4489CA-0E8A-2041-8E4C-54C2223CB36A}" presName="linear" presStyleCnt="0">
        <dgm:presLayoutVars>
          <dgm:animLvl val="lvl"/>
          <dgm:resizeHandles val="exact"/>
        </dgm:presLayoutVars>
      </dgm:prSet>
      <dgm:spPr/>
    </dgm:pt>
    <dgm:pt modelId="{CCAA528B-08BD-374C-8A3D-781A62B76442}" type="pres">
      <dgm:prSet presAssocID="{9A84A286-CFF3-A34B-AD82-D368657C0FAB}" presName="parentText" presStyleLbl="node1" presStyleIdx="0" presStyleCnt="2" custScaleY="95477" custLinFactNeighborY="-12003">
        <dgm:presLayoutVars>
          <dgm:chMax val="0"/>
          <dgm:bulletEnabled val="1"/>
        </dgm:presLayoutVars>
      </dgm:prSet>
      <dgm:spPr/>
    </dgm:pt>
    <dgm:pt modelId="{E8835F95-F7D5-9B46-B649-82DE63B74C82}" type="pres">
      <dgm:prSet presAssocID="{315000FC-90A9-FA48-9233-E944AAC4F2F0}" presName="spacer" presStyleCnt="0"/>
      <dgm:spPr/>
    </dgm:pt>
    <dgm:pt modelId="{DE4F77DF-7BDD-DD4F-ADB2-5C2391D6CC83}" type="pres">
      <dgm:prSet presAssocID="{FA54A48F-E22C-3749-965D-12F591929210}" presName="parentText" presStyleLbl="node1" presStyleIdx="1" presStyleCnt="2" custScaleY="235929" custLinFactNeighborX="553" custLinFactNeighborY="57111">
        <dgm:presLayoutVars>
          <dgm:chMax val="0"/>
          <dgm:bulletEnabled val="1"/>
        </dgm:presLayoutVars>
      </dgm:prSet>
      <dgm:spPr/>
    </dgm:pt>
  </dgm:ptLst>
  <dgm:cxnLst>
    <dgm:cxn modelId="{4B463279-4B84-B64C-93DD-CE00E9182850}" srcId="{AC4489CA-0E8A-2041-8E4C-54C2223CB36A}" destId="{9A84A286-CFF3-A34B-AD82-D368657C0FAB}" srcOrd="0" destOrd="0" parTransId="{AE001BD2-7691-8C4B-9AE5-4D490EAEC331}" sibTransId="{315000FC-90A9-FA48-9233-E944AAC4F2F0}"/>
    <dgm:cxn modelId="{DFD6E186-0A27-E446-A5DC-21F119B3BE44}" type="presOf" srcId="{9A84A286-CFF3-A34B-AD82-D368657C0FAB}" destId="{CCAA528B-08BD-374C-8A3D-781A62B76442}" srcOrd="0" destOrd="0" presId="urn:microsoft.com/office/officeart/2005/8/layout/vList2"/>
    <dgm:cxn modelId="{EB1F6DC0-D53C-BB4A-866F-F0A326C08151}" srcId="{AC4489CA-0E8A-2041-8E4C-54C2223CB36A}" destId="{FA54A48F-E22C-3749-965D-12F591929210}" srcOrd="1" destOrd="0" parTransId="{713E62E3-3935-8C42-AE4D-BBBB054AB1AD}" sibTransId="{80F61D19-E90F-AF45-99DB-A0D4F89DFC2D}"/>
    <dgm:cxn modelId="{24EEACCF-FED3-8049-84D3-7E2E017760B2}" type="presOf" srcId="{AC4489CA-0E8A-2041-8E4C-54C2223CB36A}" destId="{A073D0A9-8703-A144-8116-EF2F7EE45BA6}" srcOrd="0" destOrd="0" presId="urn:microsoft.com/office/officeart/2005/8/layout/vList2"/>
    <dgm:cxn modelId="{DB63A0DE-90A1-1848-9BE1-2040A6D75A5D}" type="presOf" srcId="{FA54A48F-E22C-3749-965D-12F591929210}" destId="{DE4F77DF-7BDD-DD4F-ADB2-5C2391D6CC83}" srcOrd="0" destOrd="0" presId="urn:microsoft.com/office/officeart/2005/8/layout/vList2"/>
    <dgm:cxn modelId="{4D9A84E6-FB5E-CA46-B04F-77F6F09B6217}" type="presParOf" srcId="{A073D0A9-8703-A144-8116-EF2F7EE45BA6}" destId="{CCAA528B-08BD-374C-8A3D-781A62B76442}" srcOrd="0" destOrd="0" presId="urn:microsoft.com/office/officeart/2005/8/layout/vList2"/>
    <dgm:cxn modelId="{6DC7D721-6EE2-6541-A845-7C166B322EDA}" type="presParOf" srcId="{A073D0A9-8703-A144-8116-EF2F7EE45BA6}" destId="{E8835F95-F7D5-9B46-B649-82DE63B74C82}" srcOrd="1" destOrd="0" presId="urn:microsoft.com/office/officeart/2005/8/layout/vList2"/>
    <dgm:cxn modelId="{20B063ED-3EA6-A748-8644-E9E51FA06497}" type="presParOf" srcId="{A073D0A9-8703-A144-8116-EF2F7EE45BA6}" destId="{DE4F77DF-7BDD-DD4F-ADB2-5C2391D6CC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E2DE2D-B7B9-A84B-9A08-8C007F53FDF9}">
      <dsp:nvSpPr>
        <dsp:cNvPr id="0" name=""/>
        <dsp:cNvSpPr/>
      </dsp:nvSpPr>
      <dsp:spPr>
        <a:xfrm>
          <a:off x="3571" y="0"/>
          <a:ext cx="4351734" cy="233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PROJECT</a:t>
          </a:r>
          <a:r>
            <a:rPr lang="zh-CN" altLang="en-US" sz="1400" b="1" kern="1200" dirty="0">
              <a:solidFill>
                <a:schemeClr val="tx1"/>
              </a:solidFill>
            </a:rPr>
            <a:t> </a:t>
          </a:r>
          <a:r>
            <a:rPr lang="en-US" altLang="zh-CN" sz="1400" b="1" kern="1200" dirty="0">
              <a:solidFill>
                <a:schemeClr val="tx1"/>
              </a:solidFill>
            </a:rPr>
            <a:t>SCOPE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20523" y="0"/>
        <a:ext cx="4117831" cy="233903"/>
      </dsp:txXfrm>
    </dsp:sp>
    <dsp:sp modelId="{DCC6CCDB-6C90-5F46-81E6-36A22C4C4CDD}">
      <dsp:nvSpPr>
        <dsp:cNvPr id="0" name=""/>
        <dsp:cNvSpPr/>
      </dsp:nvSpPr>
      <dsp:spPr>
        <a:xfrm>
          <a:off x="3920132" y="0"/>
          <a:ext cx="4351734" cy="233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DATESET</a:t>
          </a:r>
          <a:r>
            <a:rPr lang="zh-CN" altLang="en-US" sz="1400" b="1" kern="1200" dirty="0">
              <a:solidFill>
                <a:schemeClr val="tx1"/>
              </a:solidFill>
            </a:rPr>
            <a:t> </a:t>
          </a:r>
          <a:r>
            <a:rPr lang="en-US" altLang="zh-CN" sz="1400" b="1" kern="1200" dirty="0">
              <a:solidFill>
                <a:schemeClr val="tx1"/>
              </a:solidFill>
            </a:rPr>
            <a:t>OVERVIEW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4037084" y="0"/>
        <a:ext cx="4117831" cy="233903"/>
      </dsp:txXfrm>
    </dsp:sp>
    <dsp:sp modelId="{5C8BF04C-62D0-3C4E-8149-8583B82E267A}">
      <dsp:nvSpPr>
        <dsp:cNvPr id="0" name=""/>
        <dsp:cNvSpPr/>
      </dsp:nvSpPr>
      <dsp:spPr>
        <a:xfrm>
          <a:off x="7836693" y="0"/>
          <a:ext cx="4351734" cy="2339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METHODS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7953645" y="0"/>
        <a:ext cx="4117831" cy="233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A528B-08BD-374C-8A3D-781A62B76442}">
      <dsp:nvSpPr>
        <dsp:cNvPr id="0" name=""/>
        <dsp:cNvSpPr/>
      </dsp:nvSpPr>
      <dsp:spPr>
        <a:xfrm>
          <a:off x="0" y="852730"/>
          <a:ext cx="5032211" cy="11617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Purpose-Aligned:</a:t>
          </a:r>
          <a:br>
            <a:rPr lang="en-US" sz="1600" kern="1200" dirty="0"/>
          </a:br>
          <a:r>
            <a:rPr lang="en-US" sz="1600" kern="1200" dirty="0">
              <a:solidFill>
                <a:schemeClr val="tx1"/>
              </a:solidFill>
            </a:rPr>
            <a:t>Chosen to support our goal of determining </a:t>
          </a:r>
          <a:r>
            <a:rPr lang="en-US" sz="1600" b="1" kern="1200" dirty="0">
              <a:solidFill>
                <a:schemeClr val="tx1"/>
              </a:solidFill>
            </a:rPr>
            <a:t>when to use AI vs. human content</a:t>
          </a:r>
          <a:r>
            <a:rPr lang="en-US" sz="1600" kern="1200" dirty="0">
              <a:solidFill>
                <a:schemeClr val="tx1"/>
              </a:solidFill>
            </a:rPr>
            <a:t> to improve engagement, trust, and brand tone.</a:t>
          </a:r>
          <a:endParaRPr lang="en-US" sz="1600" kern="1200" dirty="0"/>
        </a:p>
      </dsp:txBody>
      <dsp:txXfrm>
        <a:off x="56713" y="909443"/>
        <a:ext cx="4918785" cy="1048338"/>
      </dsp:txXfrm>
    </dsp:sp>
    <dsp:sp modelId="{DE4F77DF-7BDD-DD4F-ADB2-5C2391D6CC83}">
      <dsp:nvSpPr>
        <dsp:cNvPr id="0" name=""/>
        <dsp:cNvSpPr/>
      </dsp:nvSpPr>
      <dsp:spPr>
        <a:xfrm>
          <a:off x="0" y="2331076"/>
          <a:ext cx="5032211" cy="2870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altLang="zh-CN" sz="1400" b="1" kern="1200" dirty="0">
              <a:solidFill>
                <a:schemeClr val="tx1"/>
              </a:solidFill>
            </a:rPr>
            <a:t>B</a:t>
          </a:r>
          <a:r>
            <a:rPr lang="en-US" sz="1400" b="1" kern="1200" dirty="0">
              <a:solidFill>
                <a:schemeClr val="tx1"/>
              </a:solidFill>
            </a:rPr>
            <a:t>alanced and Scalable:</a:t>
          </a:r>
          <a:br>
            <a:rPr lang="en-US" sz="1400" kern="1200" dirty="0">
              <a:solidFill>
                <a:schemeClr val="tx1"/>
              </a:solidFill>
            </a:rPr>
          </a:br>
          <a:r>
            <a:rPr lang="en-US" sz="1400" kern="1200" dirty="0">
              <a:solidFill>
                <a:schemeClr val="tx1"/>
              </a:solidFill>
            </a:rPr>
            <a:t>Human: 62.8%, AI: 37.2% — provides strong sample sizes for both categories without bias, suitable for </a:t>
          </a:r>
          <a:r>
            <a:rPr lang="en-US" sz="1400" b="1" kern="1200" dirty="0">
              <a:solidFill>
                <a:schemeClr val="tx1"/>
              </a:solidFill>
            </a:rPr>
            <a:t>LDA, N-gram</a:t>
          </a:r>
          <a:r>
            <a:rPr lang="en-US" sz="1400" kern="1200" dirty="0">
              <a:solidFill>
                <a:schemeClr val="tx1"/>
              </a:solidFill>
            </a:rPr>
            <a:t>, and </a:t>
          </a:r>
          <a:r>
            <a:rPr lang="en-US" sz="1400" b="1" kern="1200" dirty="0">
              <a:solidFill>
                <a:schemeClr val="tx1"/>
              </a:solidFill>
            </a:rPr>
            <a:t>Sentiment Analysis</a:t>
          </a:r>
          <a:r>
            <a:rPr lang="en-US" sz="1400" kern="1200" dirty="0">
              <a:solidFill>
                <a:schemeClr val="tx1"/>
              </a:solidFill>
            </a:rPr>
            <a:t>.</a:t>
          </a:r>
        </a:p>
      </dsp:txBody>
      <dsp:txXfrm>
        <a:off x="140140" y="2471216"/>
        <a:ext cx="4751931" cy="2590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16" name="Google Shape;11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Data Shortcomings</a:t>
            </a:r>
            <a:endParaRPr lang="en-US" dirty="0"/>
          </a:p>
          <a:p>
            <a:r>
              <a:rPr lang="en-US" dirty="0"/>
              <a:t>1. </a:t>
            </a:r>
            <a:r>
              <a:rPr lang="en-US" b="1" dirty="0"/>
              <a:t>Sample Bias</a:t>
            </a:r>
            <a:endParaRPr lang="en-US" dirty="0"/>
          </a:p>
          <a:p>
            <a:r>
              <a:rPr lang="en-US" dirty="0"/>
              <a:t>The data may over-represent certain content types (e.g., marketing or support text), which might not generalize to all business use cases.</a:t>
            </a:r>
          </a:p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b="1" dirty="0"/>
              <a:t>No Engagement Metrics</a:t>
            </a:r>
            <a:endParaRPr lang="en-US" dirty="0"/>
          </a:p>
          <a:p>
            <a:r>
              <a:rPr lang="en-US" dirty="0"/>
              <a:t>We don’t have labels like click rates, user reactions, or trust scores—so we can’t directly link text style to user behavior.</a:t>
            </a:r>
          </a:p>
          <a:p>
            <a:r>
              <a:rPr lang="en-US" altLang="zh-CN" dirty="0"/>
              <a:t>3</a:t>
            </a:r>
            <a:r>
              <a:rPr lang="en-US" dirty="0"/>
              <a:t>. </a:t>
            </a:r>
            <a:r>
              <a:rPr lang="en-US" b="1" dirty="0"/>
              <a:t>Binary Label Simplification</a:t>
            </a:r>
            <a:endParaRPr lang="en-US" dirty="0"/>
          </a:p>
          <a:p>
            <a:r>
              <a:rPr lang="en-US" dirty="0"/>
              <a:t>The dataset labels content as simply “AI” or “Human”, but in reality, there may be mixed/hybrid writing (e.g., AI-drafted, human-edited), which isn’t captured.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3347F3-BFAA-4444-8D95-CA37CF56C975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353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>
            <a:spLocks noGrp="1"/>
          </p:cNvSpPr>
          <p:nvPr>
            <p:ph type="pic" idx="2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182875" rIns="274300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2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85858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0" cap="none">
                <a:solidFill>
                  <a:srgbClr val="85858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1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marL="2743200" lvl="5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sz="2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>
            <a:spLocks noGrp="1"/>
          </p:cNvSpPr>
          <p:nvPr>
            <p:ph type="sldNum" idx="12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spcFirstLastPara="1" wrap="square" lIns="18275" tIns="45700" rIns="1827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100" b="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600200" y="1248575"/>
            <a:ext cx="8991600" cy="19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300" tIns="182875" rIns="274300" bIns="182875" anchor="ctr" anchorCtr="1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 b="1" dirty="0"/>
              <a:t>AI vs Human: Turning Sentiment Insights into an Engagement‑Boosting Allocation Playbook </a:t>
            </a:r>
            <a:endParaRPr b="1" dirty="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600201" y="3417800"/>
            <a:ext cx="8374200" cy="12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    200k Human + 300k AI Random Text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-&gt; Distinct Sentiment Characteristics for AI/Human Generated Text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-&gt; Auto AI Application Allocation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-&gt; Increase Labor Efficiency &amp; Foster Customer Experience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b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EE39124-FE3C-4336-C6A7-B618800E1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8624217"/>
              </p:ext>
            </p:extLst>
          </p:nvPr>
        </p:nvGraphicFramePr>
        <p:xfrm>
          <a:off x="0" y="6613864"/>
          <a:ext cx="12192000" cy="233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/>
        </p:nvSpPr>
        <p:spPr>
          <a:xfrm>
            <a:off x="316100" y="86271"/>
            <a:ext cx="115599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none" dirty="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BALANCING AI EFFICIENCY WITH HUMAN AUTHENTICITY TO CUT COST AND BOOST ENGAGEMENT</a:t>
            </a:r>
            <a:endParaRPr sz="2800" b="1" cap="none" dirty="0">
              <a:solidFill>
                <a:srgbClr val="26262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A Framework to decide who should write what</a:t>
            </a:r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25" y="1417099"/>
            <a:ext cx="4079750" cy="26063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2"/>
          <p:cNvGraphicFramePr/>
          <p:nvPr>
            <p:extLst>
              <p:ext uri="{D42A27DB-BD31-4B8C-83A1-F6EECF244321}">
                <p14:modId xmlns:p14="http://schemas.microsoft.com/office/powerpoint/2010/main" val="4279749035"/>
              </p:ext>
            </p:extLst>
          </p:nvPr>
        </p:nvGraphicFramePr>
        <p:xfrm>
          <a:off x="6321150" y="1709638"/>
          <a:ext cx="4918350" cy="2032423"/>
        </p:xfrm>
        <a:graphic>
          <a:graphicData uri="http://schemas.openxmlformats.org/drawingml/2006/table">
            <a:tbl>
              <a:tblPr>
                <a:noFill/>
                <a:tableStyleId>{47CA6A69-E520-4162-A647-236048084CC0}</a:tableStyleId>
              </a:tblPr>
              <a:tblGrid>
                <a:gridCol w="245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 dirty="0"/>
                        <a:t>AI assists Human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b="1" dirty="0"/>
                        <a:t>Human leads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Neutral Sentiment:</a:t>
                      </a:r>
                      <a:br>
                        <a:rPr lang="en-US"/>
                      </a:br>
                      <a:r>
                        <a:rPr lang="en-US"/>
                        <a:t>Use AI Aid Human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/>
                        <a:t>High Sentiment:</a:t>
                      </a:r>
                      <a:br>
                        <a:rPr lang="en-US"/>
                      </a:br>
                      <a:r>
                        <a:rPr lang="en-US"/>
                        <a:t>Human Primary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Low Sentiment: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AI Primary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dirty="0"/>
                        <a:t>Neutral Sentiment:</a:t>
                      </a:r>
                      <a:br>
                        <a:rPr lang="en-US" dirty="0"/>
                      </a:br>
                      <a:r>
                        <a:rPr lang="en-US" dirty="0"/>
                        <a:t>Use Human Aid AI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1" name="Google Shape;121;p2"/>
          <p:cNvCxnSpPr/>
          <p:nvPr/>
        </p:nvCxnSpPr>
        <p:spPr>
          <a:xfrm rot="10800000">
            <a:off x="6115475" y="1721700"/>
            <a:ext cx="0" cy="22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2"/>
          <p:cNvCxnSpPr/>
          <p:nvPr/>
        </p:nvCxnSpPr>
        <p:spPr>
          <a:xfrm>
            <a:off x="6115475" y="3937200"/>
            <a:ext cx="52929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2"/>
          <p:cNvSpPr/>
          <p:nvPr/>
        </p:nvSpPr>
        <p:spPr>
          <a:xfrm>
            <a:off x="4854863" y="2554925"/>
            <a:ext cx="1158600" cy="422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487075" y="4135125"/>
            <a:ext cx="11094600" cy="27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The content marketing matrix shows the diversified intentions of texts in business application, dividing by the energy levels and consumer’s awareness to purchase stage. 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Using AI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Pros: High Speed/ Low Cost/ High Consistency/ Accurate at Statistics and Calculation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Cons: Robotics or Over-Furnished Tone / Factual Drift/ IP Concerns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Using Labor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Pros: Contextual Judgement/ Creative Originality/ Strategic Insight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Cons: High Cost/ Time Consuming/ Potential Bias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ill Sans"/>
              <a:buChar char="-"/>
            </a:pPr>
            <a:r>
              <a:rPr lang="en-US" sz="1800" dirty="0">
                <a:solidFill>
                  <a:srgbClr val="262626"/>
                </a:solidFill>
                <a:latin typeface="+mn-lt"/>
                <a:ea typeface="Gill Sans"/>
                <a:cs typeface="Gill Sans"/>
                <a:sym typeface="Gill Sans"/>
              </a:rPr>
              <a:t>Determine optimal creator per quadrant to cut labor cost + while sustaining or improving engagement</a:t>
            </a:r>
            <a:endParaRPr sz="1800" dirty="0">
              <a:solidFill>
                <a:srgbClr val="262626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CE00F5-1AEC-1940-6FCF-D110295F2033}"/>
              </a:ext>
            </a:extLst>
          </p:cNvPr>
          <p:cNvSpPr txBox="1"/>
          <p:nvPr/>
        </p:nvSpPr>
        <p:spPr>
          <a:xfrm>
            <a:off x="316800" y="86400"/>
            <a:ext cx="10363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262626"/>
                </a:solidFill>
                <a:latin typeface="Gill Sans"/>
                <a:cs typeface="Gill Sans"/>
              </a:rPr>
              <a:t>DATASET CHOSEN TO IDENTIFY WHERE AI OR HUMAN CONTENT BEST SERVES BRAND COMMUNICATION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66C325-7F62-CFC6-E755-27CAAA4E6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8481903"/>
              </p:ext>
            </p:extLst>
          </p:nvPr>
        </p:nvGraphicFramePr>
        <p:xfrm>
          <a:off x="769375" y="697670"/>
          <a:ext cx="5032211" cy="5970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" name="Picture 8">
            <a:extLst>
              <a:ext uri="{FF2B5EF4-FFF2-40B4-BE49-F238E27FC236}">
                <a16:creationId xmlns:a16="http://schemas.microsoft.com/office/drawing/2014/main" id="{9DA346F7-6E11-C3FB-0E86-0D4D6BC7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381" y="3968201"/>
            <a:ext cx="1839291" cy="186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BAB14BF5-A449-14E3-0276-DF39473A8DA4}"/>
              </a:ext>
            </a:extLst>
          </p:cNvPr>
          <p:cNvSpPr/>
          <p:nvPr/>
        </p:nvSpPr>
        <p:spPr>
          <a:xfrm>
            <a:off x="5929738" y="1856509"/>
            <a:ext cx="477581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9576415F-E027-EA81-8D46-A03711CDF55B}"/>
              </a:ext>
            </a:extLst>
          </p:cNvPr>
          <p:cNvSpPr/>
          <p:nvPr/>
        </p:nvSpPr>
        <p:spPr>
          <a:xfrm rot="10800000">
            <a:off x="5929739" y="4324517"/>
            <a:ext cx="477581" cy="3186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E0F2F67-A4A7-A9E7-06C9-DB53EC9EC6EA}"/>
              </a:ext>
            </a:extLst>
          </p:cNvPr>
          <p:cNvSpPr/>
          <p:nvPr/>
        </p:nvSpPr>
        <p:spPr>
          <a:xfrm rot="16200000">
            <a:off x="3097234" y="2717197"/>
            <a:ext cx="262800" cy="32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0F2A493-A5DE-9CEB-3DE2-37CA4219DF79}"/>
              </a:ext>
            </a:extLst>
          </p:cNvPr>
          <p:cNvSpPr/>
          <p:nvPr/>
        </p:nvSpPr>
        <p:spPr>
          <a:xfrm rot="5400000">
            <a:off x="3097234" y="5975575"/>
            <a:ext cx="262800" cy="32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4086D80-C534-C03B-FEDC-F881CA0A8197}"/>
              </a:ext>
            </a:extLst>
          </p:cNvPr>
          <p:cNvSpPr/>
          <p:nvPr/>
        </p:nvSpPr>
        <p:spPr>
          <a:xfrm rot="5400000">
            <a:off x="8806688" y="3486126"/>
            <a:ext cx="262800" cy="32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346479-EFAC-25A5-C638-4C45C368164C}"/>
              </a:ext>
            </a:extLst>
          </p:cNvPr>
          <p:cNvSpPr txBox="1"/>
          <p:nvPr/>
        </p:nvSpPr>
        <p:spPr>
          <a:xfrm>
            <a:off x="2723802" y="6286906"/>
            <a:ext cx="141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Method?</a:t>
            </a:r>
            <a:endParaRPr lang="en-CN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C7AB619-9499-430F-BDC6-D3E3C6474B31}"/>
              </a:ext>
            </a:extLst>
          </p:cNvPr>
          <p:cNvSpPr/>
          <p:nvPr/>
        </p:nvSpPr>
        <p:spPr>
          <a:xfrm>
            <a:off x="6539347" y="997529"/>
            <a:ext cx="4738253" cy="24758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Labeled for Supervised Learning: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Contains 487,235 rows of text, clearly labeled as </a:t>
            </a:r>
            <a:r>
              <a:rPr lang="en-US" b="1" dirty="0">
                <a:solidFill>
                  <a:schemeClr val="tx1"/>
                </a:solidFill>
              </a:rPr>
              <a:t>AI-generated (1)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b="1" dirty="0">
                <a:solidFill>
                  <a:schemeClr val="tx1"/>
                </a:solidFill>
              </a:rPr>
              <a:t>Human-written (0)</a:t>
            </a:r>
            <a:r>
              <a:rPr lang="en-US" dirty="0">
                <a:solidFill>
                  <a:schemeClr val="tx1"/>
                </a:solidFill>
              </a:rPr>
              <a:t>—ideal for training classifiers and testing hypotheses.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A1725B-FC42-74AB-5C1B-A0A3BF4863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9172" y="2161308"/>
            <a:ext cx="4107873" cy="112159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C54CD31-A62A-5DF9-4081-BACDCC64F5A2}"/>
              </a:ext>
            </a:extLst>
          </p:cNvPr>
          <p:cNvSpPr/>
          <p:nvPr/>
        </p:nvSpPr>
        <p:spPr>
          <a:xfrm>
            <a:off x="6539347" y="3802947"/>
            <a:ext cx="4738249" cy="288100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buClrTx/>
              <a:buSzTx/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Content Variety Matches Real Use Cases: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Includes diverse writing samples with varied </a:t>
            </a:r>
            <a:r>
              <a:rPr lang="en-US" b="1" dirty="0">
                <a:solidFill>
                  <a:schemeClr val="tx1"/>
                </a:solidFill>
              </a:rPr>
              <a:t>lengths, tones and topics</a:t>
            </a:r>
            <a:r>
              <a:rPr lang="en-US" dirty="0">
                <a:solidFill>
                  <a:schemeClr val="tx1"/>
                </a:solidFill>
              </a:rPr>
              <a:t>, simulating real-world brand touchpoints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(e.g., FAQs, emails, ads)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CN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6B12E22D-201D-5403-D961-E6CF2E4B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647" y="4886191"/>
            <a:ext cx="2085204" cy="15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07CAF5-1D55-804F-4FEB-A7D87EA3F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16" y="4886191"/>
            <a:ext cx="2143341" cy="155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30;g34d7c17c867_1_0">
            <a:extLst>
              <a:ext uri="{FF2B5EF4-FFF2-40B4-BE49-F238E27FC236}">
                <a16:creationId xmlns:a16="http://schemas.microsoft.com/office/drawing/2014/main" id="{45ED8C66-48C4-D1F1-8042-1AA97F2C866E}"/>
              </a:ext>
            </a:extLst>
          </p:cNvPr>
          <p:cNvSpPr txBox="1"/>
          <p:nvPr/>
        </p:nvSpPr>
        <p:spPr>
          <a:xfrm>
            <a:off x="101600" y="6566086"/>
            <a:ext cx="9324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zh-CN" altLang="en-US" sz="12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https://</a:t>
            </a:r>
            <a:r>
              <a:rPr lang="en-US" sz="1200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www.kaggle.com</a:t>
            </a:r>
            <a:r>
              <a:rPr lang="en-US" sz="12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/datasets/</a:t>
            </a:r>
            <a:r>
              <a:rPr lang="en-US" sz="1200" i="1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shanegerami</a:t>
            </a:r>
            <a:r>
              <a:rPr lang="en-US" sz="1200" i="1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/ai-vs-human-text  </a:t>
            </a:r>
            <a:endParaRPr sz="1200" i="1" u="sng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8380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316800" y="86400"/>
            <a:ext cx="12126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262626"/>
                </a:solidFill>
                <a:latin typeface="Gill Sans"/>
                <a:cs typeface="Gill Sans"/>
                <a:sym typeface="Gill Sans"/>
              </a:rPr>
              <a:t>From Themes to Decision Rules: How the Model Routes 500 k Texts to AI or Humans</a:t>
            </a:r>
            <a:endParaRPr sz="2800" b="1" dirty="0">
              <a:solidFill>
                <a:srgbClr val="262626"/>
              </a:solidFill>
              <a:latin typeface="Gill Sans"/>
              <a:cs typeface="Gill Sans"/>
              <a:sym typeface="Gill Sans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8207089" y="2377148"/>
            <a:ext cx="3755906" cy="348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1" dirty="0"/>
              <a:t>M</a:t>
            </a:r>
            <a:r>
              <a:rPr lang="en-US" sz="1600" i="1" dirty="0"/>
              <a:t>ap each text onto Content‑Marketing Matrix and assign creator lead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latin typeface="Arial" panose="020B0604020202020204" pitchFamily="34" charset="0"/>
              <a:ea typeface="Roboto"/>
              <a:cs typeface="Arial" panose="020B0604020202020204" pitchFamily="34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• </a:t>
            </a:r>
            <a:r>
              <a:rPr lang="en-US" sz="1300" b="1" dirty="0"/>
              <a:t>Axes: </a:t>
            </a:r>
            <a:r>
              <a:rPr lang="en-US" sz="1300" dirty="0"/>
              <a:t>X = Energy (Emotional ↔ Rational), Y = Consumer Cognitive Load</a:t>
            </a:r>
            <a:r>
              <a:rPr lang="en-US" sz="1300" b="1" dirty="0"/>
              <a:t> </a:t>
            </a:r>
            <a:r>
              <a:rPr lang="en-US" sz="1300" dirty="0"/>
              <a:t>(Awareness ↔ Purchase)</a:t>
            </a:r>
            <a:endParaRPr sz="1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• </a:t>
            </a:r>
            <a:r>
              <a:rPr lang="en-US" sz="1300" b="1" dirty="0"/>
              <a:t>Find logistic Boundary: </a:t>
            </a:r>
            <a:r>
              <a:rPr lang="en-US" sz="1300" dirty="0"/>
              <a:t>Regress style scores on the two CMM axes </a:t>
            </a:r>
            <a:endParaRPr sz="1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• </a:t>
            </a:r>
            <a:r>
              <a:rPr lang="en-US" sz="1300" b="1" dirty="0"/>
              <a:t>Decide Threshold to Map onto CMM</a:t>
            </a: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  <p:sp>
        <p:nvSpPr>
          <p:cNvPr id="145" name="Google Shape;145;p4"/>
          <p:cNvSpPr txBox="1"/>
          <p:nvPr/>
        </p:nvSpPr>
        <p:spPr>
          <a:xfrm>
            <a:off x="316800" y="2377148"/>
            <a:ext cx="3864304" cy="406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1" dirty="0"/>
              <a:t>S</a:t>
            </a:r>
            <a:r>
              <a:rPr lang="en-US" sz="1600" i="1" dirty="0"/>
              <a:t>urface the most salient themes in AI vs Human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• </a:t>
            </a:r>
            <a:r>
              <a:rPr lang="en-US" sz="1300" b="1" dirty="0"/>
              <a:t>Pre‑processing:</a:t>
            </a:r>
            <a:r>
              <a:rPr lang="en-US" sz="1300" dirty="0"/>
              <a:t> bag‑of‑words (raw term‑count) matrix produced with a </a:t>
            </a:r>
            <a:r>
              <a:rPr lang="en-US" sz="1300" dirty="0" err="1"/>
              <a:t>CountVectorizer</a:t>
            </a:r>
            <a:r>
              <a:rPr lang="en-US" sz="1300" dirty="0"/>
              <a:t> after phrase‑detection for bigrams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</a:rPr>
              <a:t>• </a:t>
            </a:r>
            <a:r>
              <a:rPr lang="en-US" sz="1300" b="1" dirty="0"/>
              <a:t>Model:</a:t>
            </a:r>
            <a:r>
              <a:rPr lang="en-US" sz="1300" dirty="0"/>
              <a:t> </a:t>
            </a:r>
            <a:r>
              <a:rPr lang="en-US" sz="1300" b="1" dirty="0"/>
              <a:t>Latent Dirichlet Allocation</a:t>
            </a:r>
            <a:r>
              <a:rPr lang="en-US" sz="1300" dirty="0"/>
              <a:t> 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• </a:t>
            </a:r>
            <a:r>
              <a:rPr lang="en-US" sz="1300" b="1" dirty="0"/>
              <a:t>Comparison metric:</a:t>
            </a:r>
            <a:r>
              <a:rPr lang="en-US" sz="1300" dirty="0"/>
              <a:t> Jensen–Shannon divergence on topic‑weight vectors → highlights themes (e.g., “Storytelling”) where Human share </a:t>
            </a:r>
            <a:r>
              <a:rPr lang="en-US" altLang="zh-CN" sz="1300" dirty="0"/>
              <a:t>&gt;</a:t>
            </a:r>
            <a:r>
              <a:rPr lang="en-US" sz="1300" dirty="0"/>
              <a:t> AI share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• </a:t>
            </a:r>
            <a:r>
              <a:rPr lang="en-US" sz="1300" b="1" dirty="0"/>
              <a:t>Output to next step:</a:t>
            </a:r>
            <a:r>
              <a:rPr lang="en-US" sz="1300" dirty="0"/>
              <a:t> per‑document topic fingerprint 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4261944" y="2377148"/>
            <a:ext cx="3864304" cy="348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i="1" dirty="0"/>
              <a:t>Q</a:t>
            </a:r>
            <a:r>
              <a:rPr lang="en-US" sz="1600" i="1" dirty="0"/>
              <a:t>uantify tonal differences that influence brand perception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• </a:t>
            </a:r>
            <a:r>
              <a:rPr lang="en-US" sz="1300" b="1" dirty="0"/>
              <a:t>Sentiment Engine Based: VADER</a:t>
            </a: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• Pseudo‑labels from a zero‑shot LLM: </a:t>
            </a:r>
            <a:r>
              <a:rPr lang="en-US" sz="1300" dirty="0"/>
              <a:t>Use Large Language Models to get the sentiment labels for our text</a:t>
            </a:r>
            <a:endParaRPr sz="1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• Compare &amp; collect errors</a:t>
            </a: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•  Lexicon weight update: </a:t>
            </a:r>
            <a:r>
              <a:rPr lang="en-US" sz="1300" dirty="0"/>
              <a:t>Add / re‑weight lexicon entries to fit our objective</a:t>
            </a:r>
            <a:endParaRPr sz="13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7620408" y="1212250"/>
            <a:ext cx="4407490" cy="891978"/>
          </a:xfrm>
          <a:prstGeom prst="chevron">
            <a:avLst>
              <a:gd name="adj" fmla="val 50000"/>
            </a:avLst>
          </a:prstGeom>
          <a:solidFill>
            <a:srgbClr val="505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Quadrant Allocation Rule</a:t>
            </a:r>
            <a:endParaRPr sz="19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10840" y="1212536"/>
            <a:ext cx="4729082" cy="891978"/>
          </a:xfrm>
          <a:prstGeom prst="homePlate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Topic Modelling – LDA</a:t>
            </a:r>
            <a:endParaRPr sz="19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4036347" y="1212250"/>
            <a:ext cx="4407490" cy="891978"/>
          </a:xfrm>
          <a:prstGeom prst="chevron">
            <a:avLst>
              <a:gd name="adj" fmla="val 50000"/>
            </a:avLst>
          </a:prstGeom>
          <a:solidFill>
            <a:srgbClr val="41414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Style &amp; Emotion Scoring</a:t>
            </a:r>
            <a:endParaRPr sz="19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400"/>
              <a:buFont typeface="Gill Sans"/>
              <a:buNone/>
            </a:pPr>
            <a:r>
              <a:rPr lang="en-US" sz="3400" b="1"/>
              <a:t>THANK YOU</a:t>
            </a:r>
            <a:endParaRPr sz="3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cel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691</Words>
  <Application>Microsoft Macintosh PowerPoint</Application>
  <PresentationFormat>Widescreen</PresentationFormat>
  <Paragraphs>83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Gill Sans</vt:lpstr>
      <vt:lpstr>Arial</vt:lpstr>
      <vt:lpstr>Roboto</vt:lpstr>
      <vt:lpstr>Parcel</vt:lpstr>
      <vt:lpstr>Parcel</vt:lpstr>
      <vt:lpstr>AI vs Human: Turning Sentiment Insights into an Engagement‑Boosting Allocation Playbook 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Ye, Yingshen</dc:creator>
  <cp:lastModifiedBy>Ye, Yingshen</cp:lastModifiedBy>
  <cp:revision>11</cp:revision>
  <dcterms:created xsi:type="dcterms:W3CDTF">2025-04-16T11:42:48Z</dcterms:created>
  <dcterms:modified xsi:type="dcterms:W3CDTF">2025-07-21T19:43:53Z</dcterms:modified>
</cp:coreProperties>
</file>