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52"/>
  </p:normalViewPr>
  <p:slideViewPr>
    <p:cSldViewPr snapToGrid="0">
      <p:cViewPr varScale="1">
        <p:scale>
          <a:sx n="123" d="100"/>
          <a:sy n="123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1E3A1B-AFBD-4742-AAAA-ABEDE9E532AE}" type="datetimeFigureOut">
              <a:rPr lang="en-CN" smtClean="0"/>
              <a:t>2025/4/30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23F4F4A-0211-A044-9512-E8993AB0881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85979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E3A1B-AFBD-4742-AAAA-ABEDE9E532AE}" type="datetimeFigureOut">
              <a:rPr lang="en-CN" smtClean="0"/>
              <a:t>2025/4/30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4F4A-0211-A044-9512-E8993AB0881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62726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1E3A1B-AFBD-4742-AAAA-ABEDE9E532AE}" type="datetimeFigureOut">
              <a:rPr lang="en-CN" smtClean="0"/>
              <a:t>2025/4/30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23F4F4A-0211-A044-9512-E8993AB0881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25752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E3A1B-AFBD-4742-AAAA-ABEDE9E532AE}" type="datetimeFigureOut">
              <a:rPr lang="en-CN" smtClean="0"/>
              <a:t>2025/4/30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23F4F4A-0211-A044-9512-E8993AB0881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20216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1E3A1B-AFBD-4742-AAAA-ABEDE9E532AE}" type="datetimeFigureOut">
              <a:rPr lang="en-CN" smtClean="0"/>
              <a:t>2025/4/30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23F4F4A-0211-A044-9512-E8993AB0881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89559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E3A1B-AFBD-4742-AAAA-ABEDE9E532AE}" type="datetimeFigureOut">
              <a:rPr lang="en-CN" smtClean="0"/>
              <a:t>2025/4/30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4F4A-0211-A044-9512-E8993AB0881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98865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E3A1B-AFBD-4742-AAAA-ABEDE9E532AE}" type="datetimeFigureOut">
              <a:rPr lang="en-CN" smtClean="0"/>
              <a:t>2025/4/30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4F4A-0211-A044-9512-E8993AB0881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5614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E3A1B-AFBD-4742-AAAA-ABEDE9E532AE}" type="datetimeFigureOut">
              <a:rPr lang="en-CN" smtClean="0"/>
              <a:t>2025/4/30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4F4A-0211-A044-9512-E8993AB0881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18136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E3A1B-AFBD-4742-AAAA-ABEDE9E532AE}" type="datetimeFigureOut">
              <a:rPr lang="en-CN" smtClean="0"/>
              <a:t>2025/4/30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4F4A-0211-A044-9512-E8993AB0881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18126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1E3A1B-AFBD-4742-AAAA-ABEDE9E532AE}" type="datetimeFigureOut">
              <a:rPr lang="en-CN" smtClean="0"/>
              <a:t>2025/4/30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23F4F4A-0211-A044-9512-E8993AB0881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59726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E3A1B-AFBD-4742-AAAA-ABEDE9E532AE}" type="datetimeFigureOut">
              <a:rPr lang="en-CN" smtClean="0"/>
              <a:t>2025/4/30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F4F4A-0211-A044-9512-E8993AB0881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1139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B1E3A1B-AFBD-4742-AAAA-ABEDE9E532AE}" type="datetimeFigureOut">
              <a:rPr lang="en-CN" smtClean="0"/>
              <a:t>2025/4/30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23F4F4A-0211-A044-9512-E8993AB08811}" type="slidenum">
              <a:rPr lang="en-CN" smtClean="0"/>
              <a:t>‹#›</a:t>
            </a:fld>
            <a:endParaRPr lang="en-C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8131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3AF55-C688-06F6-9C45-CFF678A55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342552"/>
            <a:ext cx="10993549" cy="1078533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Visualizing Song Popularity and Genre Trends in Modern Music</a:t>
            </a:r>
            <a:endParaRPr lang="en-CN" sz="4000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69841-590B-D8AB-2D76-0D1A4CDFB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2" y="5247248"/>
            <a:ext cx="10993546" cy="590321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Group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5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Group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member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: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Yiyang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lin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Yingshen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ye,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junyan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dong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72594E-9539-7375-A6E3-F5B92C5511D6}"/>
              </a:ext>
            </a:extLst>
          </p:cNvPr>
          <p:cNvSpPr txBox="1"/>
          <p:nvPr/>
        </p:nvSpPr>
        <p:spPr>
          <a:xfrm>
            <a:off x="581191" y="3543301"/>
            <a:ext cx="109935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Goal</a:t>
            </a:r>
            <a:r>
              <a:rPr lang="en-US" sz="2800" dirty="0"/>
              <a:t>: Use Tableau to explore patterns in song features, artist popularity, genre distribution, and lyrical content.</a:t>
            </a:r>
          </a:p>
        </p:txBody>
      </p:sp>
    </p:spTree>
    <p:extLst>
      <p:ext uri="{BB962C8B-B14F-4D97-AF65-F5344CB8AC3E}">
        <p14:creationId xmlns:p14="http://schemas.microsoft.com/office/powerpoint/2010/main" val="3453712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9556E-85B4-13EC-A2E3-1554C9FE9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Dataset Description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2428B-85A0-3583-7CC3-E113E21E9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Source</a:t>
            </a:r>
            <a:r>
              <a:rPr lang="en-US" sz="2800" dirty="0"/>
              <a:t>: Pre-cleaned music dataset with 2000 rows and 18 variables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Key Columns</a:t>
            </a:r>
            <a:r>
              <a:rPr lang="en-US" sz="28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Artist</a:t>
            </a:r>
            <a:r>
              <a:rPr lang="en-US" sz="2400" dirty="0"/>
              <a:t>, </a:t>
            </a:r>
            <a:r>
              <a:rPr lang="en-US" sz="2400" b="1" dirty="0"/>
              <a:t>Song</a:t>
            </a:r>
            <a:r>
              <a:rPr lang="en-US" sz="2400" dirty="0"/>
              <a:t>, </a:t>
            </a:r>
            <a:r>
              <a:rPr lang="en-US" sz="2400" b="1" dirty="0"/>
              <a:t>Year</a:t>
            </a:r>
            <a:r>
              <a:rPr lang="en-US" sz="2400" dirty="0"/>
              <a:t>, </a:t>
            </a:r>
            <a:r>
              <a:rPr lang="en-US" sz="2400" b="1" dirty="0"/>
              <a:t>Genre</a:t>
            </a:r>
            <a:r>
              <a:rPr lang="en-US" sz="2400" dirty="0"/>
              <a:t>, </a:t>
            </a:r>
            <a:r>
              <a:rPr lang="en-US" sz="2400" b="1" dirty="0"/>
              <a:t>Popularity</a:t>
            </a:r>
            <a:r>
              <a:rPr lang="en-US" sz="2400" dirty="0"/>
              <a:t>, </a:t>
            </a:r>
            <a:r>
              <a:rPr lang="en-US" sz="2400" b="1" dirty="0"/>
              <a:t>Duration (</a:t>
            </a:r>
            <a:r>
              <a:rPr lang="en-US" sz="2400" b="1" dirty="0" err="1"/>
              <a:t>ms</a:t>
            </a:r>
            <a:r>
              <a:rPr lang="en-US" sz="2400" b="1" dirty="0"/>
              <a:t>)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Audio features: Danceability, Energy, Loudness, </a:t>
            </a:r>
            <a:r>
              <a:rPr lang="en-US" sz="2400" dirty="0" err="1"/>
              <a:t>Speechiness</a:t>
            </a:r>
            <a:r>
              <a:rPr lang="en-US" sz="2400" dirty="0"/>
              <a:t>, </a:t>
            </a:r>
            <a:r>
              <a:rPr lang="en-US" sz="2400" dirty="0" err="1"/>
              <a:t>Acousticness</a:t>
            </a:r>
            <a:r>
              <a:rPr lang="en-US" sz="2400" dirty="0"/>
              <a:t>,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Explicit content</a:t>
            </a:r>
            <a:r>
              <a:rPr lang="en-US" sz="2400" dirty="0"/>
              <a:t>, </a:t>
            </a:r>
            <a:r>
              <a:rPr lang="en-US" sz="2400" b="1" dirty="0"/>
              <a:t>Tempo</a:t>
            </a:r>
            <a:r>
              <a:rPr lang="en-US" sz="2400" dirty="0"/>
              <a:t>, </a:t>
            </a:r>
            <a:r>
              <a:rPr lang="en-US" sz="2400" b="1" dirty="0"/>
              <a:t>Mode</a:t>
            </a:r>
            <a:r>
              <a:rPr lang="en-US" sz="2400" dirty="0"/>
              <a:t>, </a:t>
            </a:r>
            <a:r>
              <a:rPr lang="en-US" sz="2400" b="1" dirty="0" err="1"/>
              <a:t>Instrumentalness</a:t>
            </a:r>
            <a:r>
              <a:rPr lang="en-US" sz="2400" dirty="0"/>
              <a:t>, </a:t>
            </a:r>
            <a:r>
              <a:rPr lang="en-US" sz="2400" b="1" dirty="0"/>
              <a:t>Liveness</a:t>
            </a:r>
            <a:r>
              <a:rPr lang="en-US" sz="2400" dirty="0"/>
              <a:t>, </a:t>
            </a:r>
            <a:r>
              <a:rPr lang="en-US" sz="2400" b="1" dirty="0"/>
              <a:t>Valenc</a:t>
            </a:r>
            <a:r>
              <a:rPr lang="en-US" altLang="zh-CN" sz="2400" b="1" dirty="0"/>
              <a:t>e</a:t>
            </a:r>
            <a:endParaRPr lang="en-US" sz="2400" dirty="0"/>
          </a:p>
          <a:p>
            <a:endParaRPr lang="en-CN" sz="2800" dirty="0"/>
          </a:p>
        </p:txBody>
      </p:sp>
    </p:spTree>
    <p:extLst>
      <p:ext uri="{BB962C8B-B14F-4D97-AF65-F5344CB8AC3E}">
        <p14:creationId xmlns:p14="http://schemas.microsoft.com/office/powerpoint/2010/main" val="1095157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E26D5-709C-1C81-A6CF-4075D00D7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Dashboard 1 - Feature Distribution &amp;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Classification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FDF771-E685-464C-8935-25047BD7B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7BDD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D5D599-1CAE-4C92-B5AE-8E51AF6D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850E94-55C2-05C4-F14B-F432855B5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2715518"/>
            <a:ext cx="4962525" cy="294029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B5B61-7469-BAF0-985E-BAD4B1A4C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Clr>
                <a:srgbClr val="7BDD79"/>
              </a:buClr>
            </a:pPr>
            <a:r>
              <a:rPr lang="en-US" sz="1500" b="1" dirty="0"/>
              <a:t>Purpose</a:t>
            </a:r>
            <a:r>
              <a:rPr lang="en-US" dirty="0"/>
              <a:t>: </a:t>
            </a:r>
          </a:p>
          <a:p>
            <a:pPr marL="0" indent="0">
              <a:lnSpc>
                <a:spcPct val="90000"/>
              </a:lnSpc>
              <a:buClr>
                <a:srgbClr val="7BDD79"/>
              </a:buClr>
              <a:buNone/>
            </a:pPr>
            <a:r>
              <a:rPr lang="en-US" sz="1300" dirty="0"/>
              <a:t>Understand how song characteristics and genres contribute to popularity</a:t>
            </a:r>
          </a:p>
          <a:p>
            <a:pPr marL="0" indent="0">
              <a:buNone/>
            </a:pPr>
            <a:endParaRPr lang="en-US" sz="500" b="1" dirty="0"/>
          </a:p>
          <a:p>
            <a:pPr>
              <a:lnSpc>
                <a:spcPct val="90000"/>
              </a:lnSpc>
              <a:buClr>
                <a:srgbClr val="7BDD79"/>
              </a:buClr>
            </a:pPr>
            <a:r>
              <a:rPr lang="en-US" sz="1500" b="1" dirty="0"/>
              <a:t>Views</a:t>
            </a:r>
            <a:r>
              <a:rPr lang="en-US" sz="1600" b="1" dirty="0"/>
              <a:t> </a:t>
            </a:r>
            <a:r>
              <a:rPr lang="en-US" sz="1500" b="1" dirty="0"/>
              <a:t>Shown</a:t>
            </a:r>
            <a:r>
              <a:rPr lang="en-US" sz="1600" dirty="0"/>
              <a:t>:</a:t>
            </a:r>
          </a:p>
          <a:p>
            <a:pPr marL="0" indent="0">
              <a:lnSpc>
                <a:spcPct val="90000"/>
              </a:lnSpc>
              <a:buClr>
                <a:srgbClr val="7BDD79"/>
              </a:buClr>
              <a:buNone/>
            </a:pPr>
            <a:r>
              <a:rPr lang="en-US" sz="1400" b="1" dirty="0"/>
              <a:t>Year-by-Year Song Count</a:t>
            </a:r>
            <a:r>
              <a:rPr lang="en-US" sz="1400" dirty="0"/>
              <a:t>: Trend of song releases (peak around 20</a:t>
            </a:r>
            <a:r>
              <a:rPr lang="en-US" altLang="zh-CN" sz="1400" dirty="0"/>
              <a:t>0</a:t>
            </a:r>
            <a:r>
              <a:rPr lang="en-US" sz="1400" dirty="0"/>
              <a:t>0–20</a:t>
            </a:r>
            <a:r>
              <a:rPr lang="en-US" altLang="zh-CN" sz="1400" dirty="0"/>
              <a:t>20</a:t>
            </a:r>
            <a:r>
              <a:rPr lang="en-US" sz="1400" dirty="0"/>
              <a:t>)</a:t>
            </a:r>
          </a:p>
          <a:p>
            <a:pPr marL="0" indent="0">
              <a:lnSpc>
                <a:spcPct val="90000"/>
              </a:lnSpc>
              <a:buClr>
                <a:srgbClr val="7BDD79"/>
              </a:buClr>
              <a:buNone/>
            </a:pPr>
            <a:r>
              <a:rPr lang="en-US" sz="1400" b="1" dirty="0"/>
              <a:t>Dynamic Feature Distribution</a:t>
            </a:r>
            <a:r>
              <a:rPr lang="en-US" sz="1400" dirty="0"/>
              <a:t>: Histogram by selected audio feature (e.g., popularity, </a:t>
            </a:r>
            <a:r>
              <a:rPr lang="en-US" altLang="zh-CN" sz="1400" dirty="0"/>
              <a:t>danceability</a:t>
            </a:r>
            <a:r>
              <a:rPr lang="en-US" sz="1400" dirty="0"/>
              <a:t>)</a:t>
            </a:r>
          </a:p>
          <a:p>
            <a:pPr marL="0" indent="0">
              <a:lnSpc>
                <a:spcPct val="90000"/>
              </a:lnSpc>
              <a:buClr>
                <a:srgbClr val="7BDD79"/>
              </a:buClr>
              <a:buNone/>
            </a:pPr>
            <a:r>
              <a:rPr lang="en-US" sz="1400" b="1" dirty="0"/>
              <a:t>Popularity Classification by Genre</a:t>
            </a:r>
            <a:r>
              <a:rPr lang="en-US" sz="1400" dirty="0"/>
              <a:t>: Pop and Hip-Hop dominate popularity</a:t>
            </a:r>
          </a:p>
          <a:p>
            <a:pPr marL="0" indent="0">
              <a:lnSpc>
                <a:spcPct val="90000"/>
              </a:lnSpc>
              <a:buClr>
                <a:srgbClr val="7BDD79"/>
              </a:buClr>
              <a:buNone/>
            </a:pPr>
            <a:r>
              <a:rPr lang="en-US" sz="1400" b="1" dirty="0"/>
              <a:t>Genre Song Count</a:t>
            </a:r>
            <a:r>
              <a:rPr lang="en-US" sz="1400" dirty="0"/>
              <a:t>: Pop has the largest volume of songs overall</a:t>
            </a:r>
          </a:p>
          <a:p>
            <a:pPr marL="0" indent="0">
              <a:lnSpc>
                <a:spcPct val="90000"/>
              </a:lnSpc>
              <a:buClr>
                <a:srgbClr val="7BDD79"/>
              </a:buClr>
              <a:buNone/>
            </a:pPr>
            <a:endParaRPr lang="en-US" sz="500" dirty="0"/>
          </a:p>
          <a:p>
            <a:r>
              <a:rPr lang="en-US" sz="1500" b="1" dirty="0"/>
              <a:t>Interactive Controls</a:t>
            </a:r>
            <a:r>
              <a:rPr lang="en-US" sz="1500" dirty="0"/>
              <a:t>:</a:t>
            </a:r>
          </a:p>
          <a:p>
            <a:pPr marL="0" indent="0">
              <a:buNone/>
            </a:pPr>
            <a:r>
              <a:rPr lang="en-US" sz="1400" b="1" dirty="0"/>
              <a:t>Parameter: Top N for 1st part</a:t>
            </a:r>
            <a:r>
              <a:rPr lang="en-US" sz="1400" dirty="0"/>
              <a:t> — used to control popularity classification chart </a:t>
            </a:r>
            <a:r>
              <a:rPr lang="en-US" altLang="zh-CN" sz="1400" dirty="0"/>
              <a:t>and</a:t>
            </a:r>
            <a:r>
              <a:rPr lang="zh-CN" altLang="en-US" sz="1400" dirty="0"/>
              <a:t> </a:t>
            </a:r>
            <a:r>
              <a:rPr lang="en-US" altLang="zh-CN" sz="1400" dirty="0"/>
              <a:t>Genres</a:t>
            </a:r>
            <a:r>
              <a:rPr lang="zh-CN" altLang="en-US" sz="1400" dirty="0"/>
              <a:t> </a:t>
            </a:r>
            <a:r>
              <a:rPr lang="en-US" altLang="zh-CN" sz="1400" dirty="0"/>
              <a:t>songs</a:t>
            </a:r>
            <a:r>
              <a:rPr lang="zh-CN" altLang="en-US" sz="1400" dirty="0"/>
              <a:t> </a:t>
            </a:r>
            <a:r>
              <a:rPr lang="en-US" altLang="zh-CN" sz="1400" dirty="0"/>
              <a:t>classification</a:t>
            </a:r>
            <a:r>
              <a:rPr lang="zh-CN" altLang="en-US" sz="1400" dirty="0"/>
              <a:t> </a:t>
            </a:r>
            <a:r>
              <a:rPr lang="en-US" altLang="zh-CN" sz="1400" dirty="0"/>
              <a:t>chart</a:t>
            </a:r>
            <a:r>
              <a:rPr lang="zh-CN" altLang="en-US" sz="1400" dirty="0"/>
              <a:t> </a:t>
            </a:r>
            <a:r>
              <a:rPr lang="en-US" sz="1400" dirty="0"/>
              <a:t>dynamically</a:t>
            </a:r>
          </a:p>
          <a:p>
            <a:pPr marL="0" indent="0">
              <a:lnSpc>
                <a:spcPct val="90000"/>
              </a:lnSpc>
              <a:buClr>
                <a:srgbClr val="7BDD79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17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DD9EC-F68F-2570-19B7-D178EF6AF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Dashboard 2 - Artist and Song Exploration</a:t>
            </a:r>
            <a:br>
              <a:rPr lang="en-US" b="1" dirty="0">
                <a:solidFill>
                  <a:schemeClr val="tx1"/>
                </a:solidFill>
              </a:rPr>
            </a:b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FDF771-E685-464C-8935-25047BD7B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FFA5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D5D599-1CAE-4C92-B5AE-8E51AF6D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3B7B58-C9CA-5C46-9F8A-BFEF12529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2721721"/>
            <a:ext cx="4962525" cy="292788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571AB-5A75-1954-CE48-43B8CA462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 fontScale="70000" lnSpcReduction="20000"/>
          </a:bodyPr>
          <a:lstStyle/>
          <a:p>
            <a:r>
              <a:rPr lang="en-US" sz="2100" b="1" dirty="0"/>
              <a:t>Purpose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Discover artist impact and song-level performance across the dataset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500" b="1" dirty="0"/>
          </a:p>
          <a:p>
            <a:r>
              <a:rPr lang="en-US" sz="2100" b="1" dirty="0"/>
              <a:t>Views Shown</a:t>
            </a:r>
            <a:r>
              <a:rPr lang="en-US" sz="2100" dirty="0"/>
              <a:t>:</a:t>
            </a:r>
          </a:p>
          <a:p>
            <a:pPr marL="0" indent="0">
              <a:buNone/>
            </a:pPr>
            <a:r>
              <a:rPr lang="en-US" b="1" dirty="0" err="1"/>
              <a:t>Treemap</a:t>
            </a:r>
            <a:r>
              <a:rPr lang="en-US" b="1" dirty="0"/>
              <a:t> of Artists by Popularity</a:t>
            </a:r>
            <a:r>
              <a:rPr lang="en-US" dirty="0"/>
              <a:t>: Block size based on total popularity</a:t>
            </a:r>
          </a:p>
          <a:p>
            <a:pPr marL="0" indent="0">
              <a:buNone/>
            </a:pPr>
            <a:r>
              <a:rPr lang="en-US" b="1" dirty="0"/>
              <a:t>Top N Artists</a:t>
            </a:r>
            <a:r>
              <a:rPr lang="en-US" dirty="0"/>
              <a:t>: Bar chart driven by popularity</a:t>
            </a:r>
          </a:p>
          <a:p>
            <a:pPr marL="0" indent="0">
              <a:buNone/>
            </a:pPr>
            <a:r>
              <a:rPr lang="en-US" b="1" dirty="0"/>
              <a:t>Top N Songs (Unique by Song)</a:t>
            </a:r>
            <a:r>
              <a:rPr lang="en-US" dirty="0"/>
              <a:t>: Most popular single version per title</a:t>
            </a:r>
          </a:p>
          <a:p>
            <a:pPr marL="0" indent="0">
              <a:buNone/>
            </a:pPr>
            <a:r>
              <a:rPr lang="en-US" b="1" dirty="0"/>
              <a:t>Popular Songs by Selected Artist</a:t>
            </a:r>
            <a:r>
              <a:rPr lang="en-US" dirty="0"/>
              <a:t>: Filters down to top songs by selected artist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500" dirty="0"/>
          </a:p>
          <a:p>
            <a:r>
              <a:rPr lang="en-US" sz="2100" b="1" dirty="0"/>
              <a:t>Interactive Features</a:t>
            </a:r>
            <a:r>
              <a:rPr lang="en-US" sz="2100" dirty="0"/>
              <a:t>:</a:t>
            </a:r>
          </a:p>
          <a:p>
            <a:pPr marL="0" indent="0">
              <a:buNone/>
            </a:pPr>
            <a:r>
              <a:rPr lang="en-US" b="1" dirty="0"/>
              <a:t>Parameter: Top N for 2nd part</a:t>
            </a:r>
            <a:r>
              <a:rPr lang="en-US" dirty="0"/>
              <a:t> — adjusts the number of artists/songs shown</a:t>
            </a:r>
          </a:p>
          <a:p>
            <a:pPr marL="0" indent="0">
              <a:buNone/>
            </a:pPr>
            <a:r>
              <a:rPr lang="en-US" b="1" dirty="0"/>
              <a:t>Parameter: </a:t>
            </a:r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artist</a:t>
            </a:r>
            <a:r>
              <a:rPr lang="en-US" dirty="0"/>
              <a:t> — dynamically changes the rightmost chart</a:t>
            </a:r>
          </a:p>
          <a:p>
            <a:pPr marL="0" indent="0">
              <a:buNone/>
            </a:pPr>
            <a:r>
              <a:rPr lang="en-US" b="1" dirty="0"/>
              <a:t>Highlight Actions</a:t>
            </a:r>
            <a:r>
              <a:rPr lang="en-US" dirty="0"/>
              <a:t> — hovering over any chart highlights relevant elements across all charts</a:t>
            </a:r>
          </a:p>
        </p:txBody>
      </p:sp>
    </p:spTree>
    <p:extLst>
      <p:ext uri="{BB962C8B-B14F-4D97-AF65-F5344CB8AC3E}">
        <p14:creationId xmlns:p14="http://schemas.microsoft.com/office/powerpoint/2010/main" val="3973027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D3886-9783-CB62-502B-F4F974E9C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Dashboard 3 - Explicit Content Analysis</a:t>
            </a:r>
            <a:br>
              <a:rPr lang="en-US" dirty="0">
                <a:solidFill>
                  <a:schemeClr val="tx1"/>
                </a:solidFill>
              </a:rPr>
            </a:b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1CE44-1C5E-3844-0BFE-FC2C983EE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60087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383C2-F6D1-C4E5-990B-CF6D95F7F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Story Points Considered</a:t>
            </a:r>
            <a:br>
              <a:rPr lang="en-US" b="1" dirty="0">
                <a:solidFill>
                  <a:schemeClr val="tx1"/>
                </a:solidFill>
              </a:rPr>
            </a:br>
            <a:endParaRPr lang="en-CN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707D684-ABCB-401C-869A-D03BBC060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A4CA679-3546-4E14-8FB8-F57168C37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rgbClr val="7ADD7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BE4DD59-5AA2-46C6-B6A8-9B4C62D19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rgbClr val="7ADD7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N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4D16E90-7C64-4C04-A50A-B866A1A92B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rgbClr val="7ADD7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N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160CE81C-67DC-489E-BFFB-877C80B85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A7D403-87BC-0F12-0BD3-A2026092E58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509" b="1"/>
          <a:stretch/>
        </p:blipFill>
        <p:spPr>
          <a:xfrm>
            <a:off x="657225" y="2361056"/>
            <a:ext cx="4962525" cy="364921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5AAB5-4A3E-4B28-DB32-2DE1AB076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Clr>
                <a:srgbClr val="7ADD77"/>
              </a:buClr>
              <a:buNone/>
            </a:pPr>
            <a:r>
              <a:rPr lang="en-US" altLang="zh-CN" b="1" dirty="0"/>
              <a:t>Dashboard</a:t>
            </a:r>
            <a:r>
              <a:rPr lang="zh-CN" altLang="en-US" b="1" dirty="0"/>
              <a:t> </a:t>
            </a:r>
            <a:r>
              <a:rPr lang="en-US" altLang="zh-CN" b="1" dirty="0"/>
              <a:t>1</a:t>
            </a:r>
            <a:r>
              <a:rPr lang="zh-CN" altLang="en-US" b="1" dirty="0"/>
              <a:t> </a:t>
            </a:r>
            <a:r>
              <a:rPr lang="en-US" altLang="zh-CN" b="1" dirty="0"/>
              <a:t>-</a:t>
            </a:r>
            <a:r>
              <a:rPr lang="zh-CN" altLang="en-US" b="1" dirty="0"/>
              <a:t> </a:t>
            </a:r>
            <a:r>
              <a:rPr lang="en-US" b="1" dirty="0"/>
              <a:t>Genre Dominance</a:t>
            </a:r>
            <a:r>
              <a:rPr lang="en-US" dirty="0"/>
              <a:t>: The most popular genre in the music market is pop. According to musicians, pop music is inherently popular because it creates a sense of familiarity for listeners.</a:t>
            </a:r>
          </a:p>
          <a:p>
            <a:pPr marL="0" indent="0">
              <a:lnSpc>
                <a:spcPct val="90000"/>
              </a:lnSpc>
              <a:buClr>
                <a:srgbClr val="7ADD77"/>
              </a:buClr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Clr>
                <a:srgbClr val="7ADD77"/>
              </a:buClr>
              <a:buNone/>
            </a:pPr>
            <a:r>
              <a:rPr lang="en-US" altLang="zh-CN" b="1" dirty="0"/>
              <a:t>Dashboard</a:t>
            </a:r>
            <a:r>
              <a:rPr lang="zh-CN" altLang="en-US" b="1" dirty="0"/>
              <a:t> </a:t>
            </a:r>
            <a:r>
              <a:rPr lang="en-US" altLang="zh-CN" b="1" dirty="0"/>
              <a:t>2</a:t>
            </a:r>
            <a:r>
              <a:rPr lang="zh-CN" altLang="en-US" b="1" dirty="0"/>
              <a:t> </a:t>
            </a:r>
            <a:r>
              <a:rPr lang="en-US" altLang="zh-CN" b="1" dirty="0"/>
              <a:t>-</a:t>
            </a:r>
            <a:r>
              <a:rPr lang="zh-CN" altLang="en-US" b="1" dirty="0"/>
              <a:t> </a:t>
            </a:r>
            <a:r>
              <a:rPr lang="en-US" b="1" dirty="0"/>
              <a:t>Top Artists and Songs</a:t>
            </a:r>
            <a:r>
              <a:rPr lang="en-US" dirty="0"/>
              <a:t>: The top 3 singers who recorded the most songs are Rihanna, Drake, and Eminem. The top 3 most popular songs are </a:t>
            </a:r>
            <a:r>
              <a:rPr lang="en-US" i="1" dirty="0"/>
              <a:t>Lovely</a:t>
            </a:r>
            <a:r>
              <a:rPr lang="en-US" dirty="0"/>
              <a:t> by Billie </a:t>
            </a:r>
            <a:r>
              <a:rPr lang="en-US" dirty="0" err="1"/>
              <a:t>Eilish</a:t>
            </a:r>
            <a:r>
              <a:rPr lang="en-US" dirty="0"/>
              <a:t>, </a:t>
            </a:r>
            <a:r>
              <a:rPr lang="en-US" i="1" dirty="0"/>
              <a:t>Locked Out of Heaven</a:t>
            </a:r>
            <a:r>
              <a:rPr lang="en-US" dirty="0"/>
              <a:t> by Bruno Mars, and </a:t>
            </a:r>
            <a:r>
              <a:rPr lang="en-US" i="1" dirty="0"/>
              <a:t>In the End</a:t>
            </a:r>
            <a:r>
              <a:rPr lang="en-US" dirty="0"/>
              <a:t> by Linkin Park.</a:t>
            </a:r>
          </a:p>
          <a:p>
            <a:pPr marL="0" indent="0">
              <a:lnSpc>
                <a:spcPct val="90000"/>
              </a:lnSpc>
              <a:buClr>
                <a:srgbClr val="7ADD77"/>
              </a:buClr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Clr>
                <a:srgbClr val="7ADD77"/>
              </a:buClr>
              <a:buNone/>
            </a:pPr>
            <a:r>
              <a:rPr lang="en-US" dirty="0"/>
              <a:t>[To be completed — Dashboard 3 </a:t>
            </a:r>
          </a:p>
          <a:p>
            <a:pPr marL="0" indent="0">
              <a:lnSpc>
                <a:spcPct val="90000"/>
              </a:lnSpc>
              <a:buClr>
                <a:srgbClr val="7ADD77"/>
              </a:buClr>
              <a:buNone/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pic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replaced(completed</a:t>
            </a:r>
            <a:r>
              <a:rPr lang="zh-CN" altLang="en-US" dirty="0"/>
              <a:t> </a:t>
            </a:r>
            <a:r>
              <a:rPr lang="en-US" altLang="zh-CN" dirty="0"/>
              <a:t>version)</a:t>
            </a:r>
            <a:r>
              <a:rPr lang="en-US" dirty="0"/>
              <a:t>]</a:t>
            </a:r>
          </a:p>
          <a:p>
            <a:pPr>
              <a:lnSpc>
                <a:spcPct val="90000"/>
              </a:lnSpc>
              <a:buClr>
                <a:srgbClr val="7ADD77"/>
              </a:buClr>
            </a:pP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484999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EE834-3CFF-C729-1824-D3271AE05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Key Insights &amp; Recommendations</a:t>
            </a:r>
            <a:br>
              <a:rPr lang="en-US" b="1" dirty="0">
                <a:solidFill>
                  <a:schemeClr val="tx1"/>
                </a:solidFill>
              </a:rPr>
            </a:b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D8046-2D21-4187-169E-79D2642C6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/>
              <a:t>Dashboard</a:t>
            </a:r>
            <a:r>
              <a:rPr lang="zh-CN" altLang="en-US" b="1" dirty="0"/>
              <a:t> </a:t>
            </a:r>
            <a:r>
              <a:rPr lang="en-US" altLang="zh-CN" b="1" dirty="0"/>
              <a:t>1: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Pop and Hip-Hop dominate popularity and volume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/>
              <a:t>Dashboard</a:t>
            </a:r>
            <a:r>
              <a:rPr lang="zh-CN" altLang="en-US" b="1" dirty="0"/>
              <a:t> </a:t>
            </a:r>
            <a:r>
              <a:rPr lang="en-US" altLang="zh-CN" b="1" dirty="0"/>
              <a:t>2: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Many songs share names; only a few versions are truly popular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Popularity often comes from a small number of breakout songs per artist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/>
              <a:t>Dashboard</a:t>
            </a:r>
            <a:r>
              <a:rPr lang="zh-CN" altLang="en-US" b="1" dirty="0"/>
              <a:t> </a:t>
            </a:r>
            <a:r>
              <a:rPr lang="en-US" altLang="zh-CN" b="1" dirty="0"/>
              <a:t>3:</a:t>
            </a:r>
            <a:r>
              <a:rPr lang="zh-CN" altLang="en-US" b="1" dirty="0"/>
              <a:t> </a:t>
            </a:r>
            <a:r>
              <a:rPr lang="en-US" altLang="zh-CN" b="1" dirty="0"/>
              <a:t>(to</a:t>
            </a:r>
            <a:r>
              <a:rPr lang="zh-CN" altLang="en-US" b="1" dirty="0"/>
              <a:t> </a:t>
            </a:r>
            <a:r>
              <a:rPr lang="en-US" altLang="zh-CN" b="1" dirty="0"/>
              <a:t>be</a:t>
            </a:r>
            <a:r>
              <a:rPr lang="zh-CN" altLang="en-US" b="1" dirty="0"/>
              <a:t> </a:t>
            </a:r>
            <a:r>
              <a:rPr lang="en-US" altLang="zh-CN" b="1" dirty="0"/>
              <a:t>completed)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Explicit songs tend to have slightly higher popularity on average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Interactive dashboards and parameter controls empower deeper user insight</a:t>
            </a:r>
            <a:endParaRPr lang="en-US" dirty="0"/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93423441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54</TotalTime>
  <Words>496</Words>
  <Application>Microsoft Macintosh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Wingdings 2</vt:lpstr>
      <vt:lpstr>Dividend</vt:lpstr>
      <vt:lpstr>Visualizing Song Popularity and Genre Trends in Modern Music</vt:lpstr>
      <vt:lpstr>Dataset Description</vt:lpstr>
      <vt:lpstr>Dashboard 1 - Feature Distribution &amp; Classification</vt:lpstr>
      <vt:lpstr>Dashboard 2 - Artist and Song Exploration </vt:lpstr>
      <vt:lpstr>Dashboard 3 - Explicit Content Analysis </vt:lpstr>
      <vt:lpstr>Story Points Considered </vt:lpstr>
      <vt:lpstr>Key Insights &amp; Recommendations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Ye, Yingshen</dc:creator>
  <cp:lastModifiedBy>Ye, Yingshen</cp:lastModifiedBy>
  <cp:revision>2</cp:revision>
  <dcterms:created xsi:type="dcterms:W3CDTF">2025-05-01T02:30:16Z</dcterms:created>
  <dcterms:modified xsi:type="dcterms:W3CDTF">2025-05-01T03:24:28Z</dcterms:modified>
</cp:coreProperties>
</file>