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59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27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575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2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955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88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61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8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1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97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13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2025/10/16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13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AF55-C688-06F6-9C45-CFF678A5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342552"/>
            <a:ext cx="10993549" cy="10785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Visualizing Song Popularity and Genre Trends in Modern Music</a:t>
            </a:r>
            <a:endParaRPr lang="en-CN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2594E-9539-7375-A6E3-F5B92C5511D6}"/>
              </a:ext>
            </a:extLst>
          </p:cNvPr>
          <p:cNvSpPr txBox="1"/>
          <p:nvPr/>
        </p:nvSpPr>
        <p:spPr>
          <a:xfrm>
            <a:off x="581191" y="3543301"/>
            <a:ext cx="1099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</a:t>
            </a:r>
            <a:r>
              <a:rPr lang="en-US" sz="2800" dirty="0"/>
              <a:t>: Use Tableau to explore patterns in song features, artist popularity, genre distribution, and lyrical content.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FAD6D1-0CF4-08CE-5AE7-C588B213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37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556E-85B4-13EC-A2E3-1554C9FE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Dataset Description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428B-85A0-3583-7CC3-E113E21E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Source</a:t>
            </a:r>
            <a:r>
              <a:rPr lang="en-US" sz="2800" dirty="0"/>
              <a:t>: Pre-cleaned music dataset with 2000 rows and 18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Columns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Artist</a:t>
            </a:r>
            <a:r>
              <a:rPr lang="en-US" sz="2400" dirty="0"/>
              <a:t>, </a:t>
            </a:r>
            <a:r>
              <a:rPr lang="en-US" sz="2400" b="1" dirty="0"/>
              <a:t>Song</a:t>
            </a:r>
            <a:r>
              <a:rPr lang="en-US" sz="2400" dirty="0"/>
              <a:t>, </a:t>
            </a:r>
            <a:r>
              <a:rPr lang="en-US" sz="2400" b="1" dirty="0"/>
              <a:t>Year</a:t>
            </a:r>
            <a:r>
              <a:rPr lang="en-US" sz="2400" dirty="0"/>
              <a:t>, </a:t>
            </a:r>
            <a:r>
              <a:rPr lang="en-US" sz="2400" b="1" dirty="0"/>
              <a:t>Genre</a:t>
            </a:r>
            <a:r>
              <a:rPr lang="en-US" sz="2400" dirty="0"/>
              <a:t>, </a:t>
            </a:r>
            <a:r>
              <a:rPr lang="en-US" sz="2400" b="1" dirty="0"/>
              <a:t>Popularity</a:t>
            </a:r>
            <a:r>
              <a:rPr lang="en-US" sz="2400" dirty="0"/>
              <a:t>, </a:t>
            </a:r>
            <a:r>
              <a:rPr lang="en-US" sz="2400" b="1" dirty="0"/>
              <a:t>Duration (</a:t>
            </a:r>
            <a:r>
              <a:rPr lang="en-US" sz="2400" b="1" dirty="0" err="1"/>
              <a:t>ms</a:t>
            </a:r>
            <a:r>
              <a:rPr lang="en-US" sz="2400" b="1" dirty="0"/>
              <a:t>)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Audio features: Danceability, Energy, Loudness,</a:t>
            </a:r>
            <a:r>
              <a:rPr lang="zh-CN" altLang="en-US" sz="2400" dirty="0"/>
              <a:t> </a:t>
            </a:r>
            <a:r>
              <a:rPr lang="en-US" sz="2400" dirty="0" err="1"/>
              <a:t>Speechiness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sz="2400" dirty="0" err="1"/>
              <a:t>Acousticness</a:t>
            </a:r>
            <a:r>
              <a:rPr lang="en-US" sz="2400" dirty="0"/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Explicit content</a:t>
            </a:r>
            <a:r>
              <a:rPr lang="en-US" sz="2400" dirty="0"/>
              <a:t>, </a:t>
            </a:r>
            <a:r>
              <a:rPr lang="en-US" sz="2400" b="1" dirty="0"/>
              <a:t>Tempo</a:t>
            </a:r>
            <a:r>
              <a:rPr lang="en-US" sz="2400" dirty="0"/>
              <a:t>, </a:t>
            </a:r>
            <a:r>
              <a:rPr lang="en-US" sz="2400" b="1" dirty="0"/>
              <a:t>Mode</a:t>
            </a:r>
            <a:r>
              <a:rPr lang="en-US" sz="2400" dirty="0"/>
              <a:t>, </a:t>
            </a:r>
            <a:r>
              <a:rPr lang="en-US" sz="2400" b="1" dirty="0" err="1"/>
              <a:t>Instrumentalness</a:t>
            </a:r>
            <a:r>
              <a:rPr lang="en-US" sz="2400" dirty="0"/>
              <a:t>, </a:t>
            </a:r>
            <a:r>
              <a:rPr lang="en-US" sz="2400" b="1" dirty="0"/>
              <a:t>Liveness</a:t>
            </a:r>
            <a:r>
              <a:rPr lang="en-US" sz="2400" dirty="0"/>
              <a:t>, </a:t>
            </a:r>
            <a:r>
              <a:rPr lang="en-US" sz="2400" b="1" dirty="0"/>
              <a:t>Valenc</a:t>
            </a:r>
            <a:r>
              <a:rPr lang="en-US" altLang="zh-CN" sz="2400" b="1" dirty="0"/>
              <a:t>e</a:t>
            </a:r>
            <a:endParaRPr lang="en-US" sz="2400" dirty="0"/>
          </a:p>
          <a:p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951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26D5-709C-1C81-A6CF-4075D00D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1 - Feature Distribution &amp;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Classification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BDD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50E94-55C2-05C4-F14B-F432855B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15518"/>
            <a:ext cx="4962525" cy="2940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5B61-7469-BAF0-985E-BAD4B1A4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7BDD79"/>
              </a:buClr>
            </a:pPr>
            <a:r>
              <a:rPr lang="en-US" sz="1500" b="1" dirty="0"/>
              <a:t>Purpose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300" dirty="0"/>
              <a:t>Understand how song characteristics and genres contribute to popularity</a:t>
            </a:r>
          </a:p>
          <a:p>
            <a:pPr marL="0" indent="0">
              <a:buNone/>
            </a:pPr>
            <a:endParaRPr lang="en-US" sz="500" b="1" dirty="0"/>
          </a:p>
          <a:p>
            <a:pPr>
              <a:lnSpc>
                <a:spcPct val="90000"/>
              </a:lnSpc>
              <a:buClr>
                <a:srgbClr val="7BDD79"/>
              </a:buClr>
            </a:pPr>
            <a:r>
              <a:rPr lang="en-US" sz="1500" b="1" dirty="0"/>
              <a:t>Views</a:t>
            </a:r>
            <a:r>
              <a:rPr lang="en-US" sz="1600" b="1" dirty="0"/>
              <a:t> </a:t>
            </a:r>
            <a:r>
              <a:rPr lang="en-US" sz="1500" b="1" dirty="0"/>
              <a:t>Shown</a:t>
            </a:r>
            <a:r>
              <a:rPr lang="en-US" sz="1600" dirty="0"/>
              <a:t>: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Year-by-Year Song Count</a:t>
            </a:r>
            <a:r>
              <a:rPr lang="en-US" sz="1400" dirty="0"/>
              <a:t>: Trend of song releases (peak around 20</a:t>
            </a:r>
            <a:r>
              <a:rPr lang="en-US" altLang="zh-CN" sz="1400" dirty="0"/>
              <a:t>0</a:t>
            </a:r>
            <a:r>
              <a:rPr lang="en-US" sz="1400" dirty="0"/>
              <a:t>0–20</a:t>
            </a:r>
            <a:r>
              <a:rPr lang="en-US" altLang="zh-CN" sz="1400" dirty="0"/>
              <a:t>20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Dynamic Feature Distribution</a:t>
            </a:r>
            <a:r>
              <a:rPr lang="en-US" sz="1400" dirty="0"/>
              <a:t>: Histogram by selected audio feature (e.g., popularity, </a:t>
            </a:r>
            <a:r>
              <a:rPr lang="en-US" altLang="zh-CN" sz="1400" dirty="0"/>
              <a:t>danceability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Popularity Classification by Genre</a:t>
            </a:r>
            <a:r>
              <a:rPr lang="en-US" sz="1400" dirty="0"/>
              <a:t>: Pop and Hip-Hop dominate popularity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Genre Song Count</a:t>
            </a:r>
            <a:r>
              <a:rPr lang="en-US" sz="1400" dirty="0"/>
              <a:t>: Pop has the largest volume of songs overall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endParaRPr lang="en-US" sz="500" dirty="0"/>
          </a:p>
          <a:p>
            <a:r>
              <a:rPr lang="en-US" sz="1500" b="1" dirty="0"/>
              <a:t>Interactive Controls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400" b="1" dirty="0"/>
              <a:t>Parameter: Top N for 1st part</a:t>
            </a:r>
            <a:r>
              <a:rPr lang="en-US" sz="1400" dirty="0"/>
              <a:t> — used to control popularity classification chart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Genres</a:t>
            </a:r>
            <a:r>
              <a:rPr lang="zh-CN" altLang="en-US" sz="1400" dirty="0"/>
              <a:t> </a:t>
            </a:r>
            <a:r>
              <a:rPr lang="en-US" altLang="zh-CN" sz="1400" dirty="0"/>
              <a:t>songs</a:t>
            </a:r>
            <a:r>
              <a:rPr lang="zh-CN" altLang="en-US" sz="1400" dirty="0"/>
              <a:t> </a:t>
            </a:r>
            <a:r>
              <a:rPr lang="en-US" altLang="zh-CN" sz="1400" dirty="0"/>
              <a:t>classification</a:t>
            </a:r>
            <a:r>
              <a:rPr lang="zh-CN" altLang="en-US" sz="1400" dirty="0"/>
              <a:t> </a:t>
            </a:r>
            <a:r>
              <a:rPr lang="en-US" altLang="zh-CN" sz="1400" dirty="0"/>
              <a:t>chart</a:t>
            </a:r>
            <a:r>
              <a:rPr lang="zh-CN" altLang="en-US" sz="1400" dirty="0"/>
              <a:t> </a:t>
            </a:r>
            <a:r>
              <a:rPr lang="en-US" sz="1400" dirty="0"/>
              <a:t>dynamically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D9EC-F68F-2570-19B7-D178EF6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2 - Artist and Song Exploration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A5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B7B58-C9CA-5C46-9F8A-BFEF1252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21721"/>
            <a:ext cx="4962525" cy="2927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71AB-5A75-1954-CE48-43B8CA46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70000" lnSpcReduction="20000"/>
          </a:bodyPr>
          <a:lstStyle/>
          <a:p>
            <a:r>
              <a:rPr lang="en-US" sz="2100" b="1" dirty="0"/>
              <a:t>Purpose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Discover artist impact and song-level performance across the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b="1" dirty="0"/>
          </a:p>
          <a:p>
            <a:r>
              <a:rPr lang="en-US" sz="2100" b="1" dirty="0"/>
              <a:t>Views Shown</a:t>
            </a:r>
            <a:r>
              <a:rPr lang="en-US" sz="2100" dirty="0"/>
              <a:t>:</a:t>
            </a:r>
          </a:p>
          <a:p>
            <a:pPr marL="0" indent="0">
              <a:buNone/>
            </a:pPr>
            <a:r>
              <a:rPr lang="en-US" b="1" dirty="0" err="1"/>
              <a:t>Treemap</a:t>
            </a:r>
            <a:r>
              <a:rPr lang="en-US" b="1" dirty="0"/>
              <a:t> of Artists by Popularity</a:t>
            </a:r>
            <a:r>
              <a:rPr lang="en-US" dirty="0"/>
              <a:t>: Block size based on total popularity</a:t>
            </a:r>
          </a:p>
          <a:p>
            <a:pPr marL="0" indent="0">
              <a:buNone/>
            </a:pPr>
            <a:r>
              <a:rPr lang="en-US" b="1" dirty="0"/>
              <a:t>Top N Artists</a:t>
            </a:r>
            <a:r>
              <a:rPr lang="en-US" dirty="0"/>
              <a:t>: Bar chart driven by popularity</a:t>
            </a:r>
          </a:p>
          <a:p>
            <a:pPr marL="0" indent="0">
              <a:buNone/>
            </a:pPr>
            <a:r>
              <a:rPr lang="en-US" b="1" dirty="0"/>
              <a:t>Top N Songs (Unique by Song)</a:t>
            </a:r>
            <a:r>
              <a:rPr lang="en-US" dirty="0"/>
              <a:t>: Most popular single version per title</a:t>
            </a:r>
          </a:p>
          <a:p>
            <a:pPr marL="0" indent="0">
              <a:buNone/>
            </a:pPr>
            <a:r>
              <a:rPr lang="en-US" b="1" dirty="0"/>
              <a:t>Popular Songs by Selected Artist</a:t>
            </a:r>
            <a:r>
              <a:rPr lang="en-US" dirty="0"/>
              <a:t>: Filters down to top songs by selected artist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r>
              <a:rPr lang="en-US" sz="2100" b="1" dirty="0"/>
              <a:t>Interactive Features</a:t>
            </a:r>
            <a:r>
              <a:rPr lang="en-US" sz="2100" dirty="0"/>
              <a:t>:</a:t>
            </a:r>
          </a:p>
          <a:p>
            <a:pPr marL="0" indent="0">
              <a:buNone/>
            </a:pPr>
            <a:r>
              <a:rPr lang="en-US" b="1" dirty="0"/>
              <a:t>Parameter: Top N for 2nd part</a:t>
            </a:r>
            <a:r>
              <a:rPr lang="en-US" dirty="0"/>
              <a:t> — adjusts the number of artists/songs shown</a:t>
            </a:r>
          </a:p>
          <a:p>
            <a:pPr marL="0" indent="0">
              <a:buNone/>
            </a:pPr>
            <a:r>
              <a:rPr lang="en-US" b="1" dirty="0"/>
              <a:t>Parameter: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artist</a:t>
            </a:r>
            <a:r>
              <a:rPr lang="en-US" dirty="0"/>
              <a:t> — dynamically changes the rightmost chart</a:t>
            </a:r>
          </a:p>
          <a:p>
            <a:pPr marL="0" indent="0">
              <a:buNone/>
            </a:pPr>
            <a:r>
              <a:rPr lang="en-US" b="1" dirty="0"/>
              <a:t>Highlight Actions</a:t>
            </a:r>
            <a:r>
              <a:rPr lang="en-US" dirty="0"/>
              <a:t> — hovering over any chart highlights relevant elements across all charts</a:t>
            </a:r>
          </a:p>
        </p:txBody>
      </p:sp>
    </p:spTree>
    <p:extLst>
      <p:ext uri="{BB962C8B-B14F-4D97-AF65-F5344CB8AC3E}">
        <p14:creationId xmlns:p14="http://schemas.microsoft.com/office/powerpoint/2010/main" val="39730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83C2-F6D1-C4E5-990B-CF6D95F7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Story Points Considered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07D684-ABCB-401C-869A-D03BBC060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4CA679-3546-4E14-8FB8-F57168C37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4DD59-5AA2-46C6-B6A8-9B4C62D19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D16E90-7C64-4C04-A50A-B866A1A92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7D403-87BC-0F12-0BD3-A2026092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09" b="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AB5-4A3E-4B28-DB32-2DE1AB07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b="1" dirty="0"/>
              <a:t>Genre Dominance</a:t>
            </a:r>
            <a:r>
              <a:rPr lang="en-US" dirty="0"/>
              <a:t>: The most popular genre in the music market is pop. According to musicians, pop music is inherently popular because it creates a sense of familiarity for listeners.</a:t>
            </a:r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b="1" dirty="0"/>
              <a:t>Top Artists and Songs</a:t>
            </a:r>
            <a:r>
              <a:rPr lang="en-US" dirty="0"/>
              <a:t>: The top 3 singers who recorded the most songs are Rihanna, Drake, and Eminem. The top 3 most popular songs are </a:t>
            </a:r>
            <a:r>
              <a:rPr lang="en-US" i="1" dirty="0"/>
              <a:t>Lovely</a:t>
            </a:r>
            <a:r>
              <a:rPr lang="en-US" dirty="0"/>
              <a:t> by Billie </a:t>
            </a:r>
            <a:r>
              <a:rPr lang="en-US" dirty="0" err="1"/>
              <a:t>Eilish</a:t>
            </a:r>
            <a:r>
              <a:rPr lang="en-US" dirty="0"/>
              <a:t>, </a:t>
            </a:r>
            <a:r>
              <a:rPr lang="en-US" i="1" dirty="0"/>
              <a:t>Locked Out of Heaven</a:t>
            </a:r>
            <a:r>
              <a:rPr lang="en-US" dirty="0"/>
              <a:t> by Bruno Mars, and </a:t>
            </a:r>
            <a:r>
              <a:rPr lang="en-US" i="1" dirty="0"/>
              <a:t>In the End</a:t>
            </a:r>
            <a:r>
              <a:rPr lang="en-US" dirty="0"/>
              <a:t> by Linkin Park.</a:t>
            </a:r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49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834-3CFF-C729-1824-D3271AE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Insights &amp; Recommendations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8046-2D21-4187-169E-79D2642C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 and Hip-Hop dominate popularity and volume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Many songs share names; only a few versions are truly popular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Popularity often comes from a small number of breakout songs per artist</a:t>
            </a:r>
          </a:p>
        </p:txBody>
      </p:sp>
    </p:spTree>
    <p:extLst>
      <p:ext uri="{BB962C8B-B14F-4D97-AF65-F5344CB8AC3E}">
        <p14:creationId xmlns:p14="http://schemas.microsoft.com/office/powerpoint/2010/main" val="9342344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</TotalTime>
  <Words>433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Visualizing Song Popularity and Genre Trends in Modern Music</vt:lpstr>
      <vt:lpstr>Dataset Description</vt:lpstr>
      <vt:lpstr>Dashboard 1 - Feature Distribution &amp; Classification</vt:lpstr>
      <vt:lpstr>Dashboard 2 - Artist and Song Exploration </vt:lpstr>
      <vt:lpstr>Story Points Considered </vt:lpstr>
      <vt:lpstr>Key Insights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Ye, Yingshen</dc:creator>
  <cp:lastModifiedBy>Lynn Ye</cp:lastModifiedBy>
  <cp:revision>3</cp:revision>
  <dcterms:created xsi:type="dcterms:W3CDTF">2025-05-01T02:30:16Z</dcterms:created>
  <dcterms:modified xsi:type="dcterms:W3CDTF">2025-10-16T18:39:08Z</dcterms:modified>
</cp:coreProperties>
</file>