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F08-ACD7-16AB-5204-2E5C41B24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739D-AA5B-169B-87F5-0A0E4AC25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C23A-E87E-6C6E-7EAD-C9B915C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B408-DE00-7D3C-C3B4-AC421480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8A5-7A1B-4313-AA92-77BD66F2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63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6C01-F557-2A84-E1F9-4DF4F5A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20B59-F394-78A8-9EDD-098E0557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A5A6-8C66-B80A-2C7B-F7431F7A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348E7-FDB7-8937-F1ED-8842788D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CE74-BC6D-B284-B5A6-84955B31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3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10F63-38FD-FE33-C35A-DAF46A654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B6550-CC66-69A4-972F-7F499643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3BF3-AAF0-85E5-4B90-23C55D5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4168-7248-3DB4-1BDC-017549E9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272F-EE18-0AAB-E355-8727D843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1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1C1-8FDB-3127-E761-6E49457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A007-F240-166E-CFA9-221D219A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A6FF-15E0-C65F-1320-3CB90A59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DE07-EB6D-A9C1-FA30-54574E96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8192-0A07-EBCB-578B-C644367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0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4DA-CA22-60A4-9AE4-05221207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AF19-42B1-E230-076A-17F7DB84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A654-BC37-3320-8DC7-7945E152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D97D-7DAE-32A5-4AE0-02C18DC9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2BF2-C210-643B-DBB9-29AA14A8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3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0205-7921-EC16-25BE-9AB463D2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605C7-47D6-6D12-7349-FDF6012C8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2175-4A8A-4D5F-7CAE-810771A74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D407-77AF-1122-9575-3C3D970B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2574-8D30-6DD2-CD50-8EA1F83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114E-C022-D937-9CA9-B6134872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3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46F-FB60-1FF0-E308-5B46A065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DA5A-A670-19EF-34E7-A5A972EB0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C572-EBC7-26F7-193A-4FB2239B7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B3B5C-A00F-2C14-D9C4-78375AB80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87DA6-2BE0-1938-297A-436347318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C7965-EB32-E34E-D798-EB8BEA5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4F599-1395-E6A1-7B59-B3C903E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DE762-1F6A-5BC2-83DD-C8D0EF3E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81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D1B4-D097-74BF-4EFC-894B1957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2C3DB-EBBB-A010-2FA4-B16B2F03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12BF6-42E0-0EF9-9DE4-364480DF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10AC-ACD0-5C88-FBE1-DA1F1A90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7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44ED9-00E7-5836-AEF8-D7E03351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EDDA0-5521-29CE-4534-CBEAD556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A4704-0E1D-BD7E-8C58-70603335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4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97D6-89D7-FAB5-8DEF-7559CA47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F6A9-9B47-0382-2F39-353B09BD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08C68-B467-01B4-0E29-50449A7B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0054-B0A1-6E5A-E4BA-2AEC2B52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7A81F-5986-B211-8D46-CF300AC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D943-23A6-20D2-D977-B75AC852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64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B090-B123-F1B5-5F63-AC20502D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6EF2-0DEC-3C38-DE61-F30965256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105AA-59E4-BB9B-5C42-FB7728BC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1497E-20A7-78F2-BC5F-072F4C79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DB4C-7EF3-CF81-C792-64A54801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18C5-DA68-FE58-0F24-7A6D8915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42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4D60A-3154-8FCB-32E9-EE6A842A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9F10-D6EB-0AFE-A63C-E2BB0719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F106-D201-D16C-27FE-DB76E0EB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98A0-94DA-4EE1-B26F-224909E75829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FFEAD-C0D1-0D68-8D20-821030F4B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4249-1F6A-4C56-DB01-87F9DC7C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EAB9-404B-451D-8336-BA5F5AB5C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4D8585-A4D8-F52F-37E5-FA798CB309B1}"/>
              </a:ext>
            </a:extLst>
          </p:cNvPr>
          <p:cNvGrpSpPr/>
          <p:nvPr/>
        </p:nvGrpSpPr>
        <p:grpSpPr>
          <a:xfrm>
            <a:off x="267128" y="226031"/>
            <a:ext cx="1294544" cy="1643866"/>
            <a:chOff x="267128" y="226031"/>
            <a:chExt cx="1294544" cy="1643866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CE8742D0-2442-350E-D255-919D42BC98B1}"/>
                </a:ext>
              </a:extLst>
            </p:cNvPr>
            <p:cNvSpPr/>
            <p:nvPr/>
          </p:nvSpPr>
          <p:spPr>
            <a:xfrm>
              <a:off x="267128" y="226031"/>
              <a:ext cx="1294544" cy="1643866"/>
            </a:xfrm>
            <a:prstGeom prst="flowChartMagneticDisk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F2D16A-B855-A7A3-A253-5DBD3A3ACD5B}"/>
                </a:ext>
              </a:extLst>
            </p:cNvPr>
            <p:cNvSpPr txBox="1"/>
            <p:nvPr/>
          </p:nvSpPr>
          <p:spPr>
            <a:xfrm>
              <a:off x="378099" y="863298"/>
              <a:ext cx="107260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Raw Data</a:t>
              </a:r>
            </a:p>
            <a:p>
              <a:pPr algn="ctr"/>
              <a:r>
                <a:rPr lang="en-US" altLang="zh-TW" sz="1600" b="1" u="sng" dirty="0" err="1"/>
                <a:t>yfinance</a:t>
              </a:r>
              <a:endParaRPr lang="zh-TW" altLang="en-US" sz="1600" b="1" u="sng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6395F4-52DD-77CE-D842-B86A73A0EF88}"/>
              </a:ext>
            </a:extLst>
          </p:cNvPr>
          <p:cNvGrpSpPr/>
          <p:nvPr/>
        </p:nvGrpSpPr>
        <p:grpSpPr>
          <a:xfrm>
            <a:off x="7909241" y="192447"/>
            <a:ext cx="4479608" cy="1754326"/>
            <a:chOff x="4818579" y="226031"/>
            <a:chExt cx="4479608" cy="1754326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AE081D7C-A35F-C758-B439-96D5E99F1973}"/>
                </a:ext>
              </a:extLst>
            </p:cNvPr>
            <p:cNvSpPr/>
            <p:nvPr/>
          </p:nvSpPr>
          <p:spPr>
            <a:xfrm>
              <a:off x="4818579" y="354459"/>
              <a:ext cx="267129" cy="146920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5C4BB-0175-ED45-EEA9-90F36E99DA05}"/>
                </a:ext>
              </a:extLst>
            </p:cNvPr>
            <p:cNvSpPr txBox="1"/>
            <p:nvPr/>
          </p:nvSpPr>
          <p:spPr>
            <a:xfrm>
              <a:off x="5095818" y="226031"/>
              <a:ext cx="420236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Time Series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Boxplots of distributions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Correlation heatmap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Monthly, quarterly, and yearly average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Histograms of daily returns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Volatility</a:t>
              </a:r>
              <a:endParaRPr lang="zh-TW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3BEEC3-4AC9-A9DF-048A-8A8B8AD89A52}"/>
              </a:ext>
            </a:extLst>
          </p:cNvPr>
          <p:cNvGrpSpPr/>
          <p:nvPr/>
        </p:nvGrpSpPr>
        <p:grpSpPr>
          <a:xfrm>
            <a:off x="5695759" y="381242"/>
            <a:ext cx="2168870" cy="1376736"/>
            <a:chOff x="2546968" y="400693"/>
            <a:chExt cx="2168870" cy="1376736"/>
          </a:xfrm>
        </p:grpSpPr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349205F5-C7CD-D959-0966-9144FC996136}"/>
                </a:ext>
              </a:extLst>
            </p:cNvPr>
            <p:cNvSpPr/>
            <p:nvPr/>
          </p:nvSpPr>
          <p:spPr>
            <a:xfrm>
              <a:off x="2546968" y="400693"/>
              <a:ext cx="2168870" cy="1376736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A157C2-D678-EEA4-1454-DD15D4AA4585}"/>
                </a:ext>
              </a:extLst>
            </p:cNvPr>
            <p:cNvSpPr txBox="1"/>
            <p:nvPr/>
          </p:nvSpPr>
          <p:spPr>
            <a:xfrm>
              <a:off x="3349374" y="863298"/>
              <a:ext cx="56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EDA</a:t>
              </a:r>
              <a:endParaRPr lang="zh-TW" alt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8696E2-5665-0361-D758-93A630A80A1F}"/>
              </a:ext>
            </a:extLst>
          </p:cNvPr>
          <p:cNvGrpSpPr/>
          <p:nvPr/>
        </p:nvGrpSpPr>
        <p:grpSpPr>
          <a:xfrm>
            <a:off x="2018969" y="2329302"/>
            <a:ext cx="2168870" cy="1376736"/>
            <a:chOff x="2546968" y="400693"/>
            <a:chExt cx="2168870" cy="1376736"/>
          </a:xfrm>
        </p:grpSpPr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04ABF6E0-3A3C-A5DB-CB8B-BFCCEDE4065A}"/>
                </a:ext>
              </a:extLst>
            </p:cNvPr>
            <p:cNvSpPr/>
            <p:nvPr/>
          </p:nvSpPr>
          <p:spPr>
            <a:xfrm>
              <a:off x="2546968" y="400693"/>
              <a:ext cx="2168870" cy="1376736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FA3AA9-2DB3-21BC-BEA3-3144B87CF2AB}"/>
                </a:ext>
              </a:extLst>
            </p:cNvPr>
            <p:cNvSpPr txBox="1"/>
            <p:nvPr/>
          </p:nvSpPr>
          <p:spPr>
            <a:xfrm>
              <a:off x="2739003" y="765895"/>
              <a:ext cx="1806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Stationarity &amp; Order Selection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131E34-4F9A-344A-FB55-156FF93A42C7}"/>
              </a:ext>
            </a:extLst>
          </p:cNvPr>
          <p:cNvGrpSpPr/>
          <p:nvPr/>
        </p:nvGrpSpPr>
        <p:grpSpPr>
          <a:xfrm>
            <a:off x="7879280" y="2289990"/>
            <a:ext cx="4352556" cy="1469204"/>
            <a:chOff x="4818579" y="354459"/>
            <a:chExt cx="4352556" cy="1469204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66589A47-3A61-365F-1B37-814555588EB4}"/>
                </a:ext>
              </a:extLst>
            </p:cNvPr>
            <p:cNvSpPr/>
            <p:nvPr/>
          </p:nvSpPr>
          <p:spPr>
            <a:xfrm>
              <a:off x="4818579" y="354459"/>
              <a:ext cx="267129" cy="146920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316728-CCC8-61C9-E229-4C0DE1FF3C80}"/>
                </a:ext>
              </a:extLst>
            </p:cNvPr>
            <p:cNvSpPr txBox="1"/>
            <p:nvPr/>
          </p:nvSpPr>
          <p:spPr>
            <a:xfrm>
              <a:off x="5081554" y="400694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Decompose time series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Visualize trend, seasonal, and residual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Detrend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ACF Plot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947EAA-E76E-7B44-53D1-01E9C87EF040}"/>
              </a:ext>
            </a:extLst>
          </p:cNvPr>
          <p:cNvGrpSpPr/>
          <p:nvPr/>
        </p:nvGrpSpPr>
        <p:grpSpPr>
          <a:xfrm>
            <a:off x="5695759" y="2336225"/>
            <a:ext cx="2168870" cy="1376736"/>
            <a:chOff x="2546968" y="400693"/>
            <a:chExt cx="2168870" cy="1376736"/>
          </a:xfrm>
        </p:grpSpPr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7B6F55A-F0BB-8F7F-8844-536B75F0B3BE}"/>
                </a:ext>
              </a:extLst>
            </p:cNvPr>
            <p:cNvSpPr/>
            <p:nvPr/>
          </p:nvSpPr>
          <p:spPr>
            <a:xfrm>
              <a:off x="2546968" y="400693"/>
              <a:ext cx="2168870" cy="1376736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FCEC6F-BFC0-953B-66D3-F4EF075AF71D}"/>
                </a:ext>
              </a:extLst>
            </p:cNvPr>
            <p:cNvSpPr txBox="1"/>
            <p:nvPr/>
          </p:nvSpPr>
          <p:spPr>
            <a:xfrm>
              <a:off x="2869110" y="765895"/>
              <a:ext cx="1524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Seasonality &amp; </a:t>
              </a:r>
            </a:p>
            <a:p>
              <a:pPr algn="ctr"/>
              <a:r>
                <a:rPr lang="en-US" altLang="zh-TW" dirty="0"/>
                <a:t>Trend Analysis</a:t>
              </a:r>
              <a:endParaRPr lang="zh-TW" alt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36C208-79A4-08E0-0AFF-3649F215983C}"/>
              </a:ext>
            </a:extLst>
          </p:cNvPr>
          <p:cNvGrpSpPr/>
          <p:nvPr/>
        </p:nvGrpSpPr>
        <p:grpSpPr>
          <a:xfrm>
            <a:off x="439272" y="2523365"/>
            <a:ext cx="1522226" cy="925977"/>
            <a:chOff x="1361448" y="2505670"/>
            <a:chExt cx="1522226" cy="925977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C635D20A-D41B-8632-E38F-7DF8FCD6E619}"/>
                </a:ext>
              </a:extLst>
            </p:cNvPr>
            <p:cNvSpPr/>
            <p:nvPr/>
          </p:nvSpPr>
          <p:spPr>
            <a:xfrm>
              <a:off x="2616545" y="2505670"/>
              <a:ext cx="267129" cy="9233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030261-6384-0D6B-AEA4-906FCDA030A6}"/>
                </a:ext>
              </a:extLst>
            </p:cNvPr>
            <p:cNvSpPr txBox="1"/>
            <p:nvPr/>
          </p:nvSpPr>
          <p:spPr>
            <a:xfrm>
              <a:off x="1361448" y="2508317"/>
              <a:ext cx="1366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ADF 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PACF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ACF plot</a:t>
              </a:r>
            </a:p>
          </p:txBody>
        </p: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607DD1B-51B2-2222-0D6A-0325E9549E48}"/>
              </a:ext>
            </a:extLst>
          </p:cNvPr>
          <p:cNvSpPr/>
          <p:nvPr/>
        </p:nvSpPr>
        <p:spPr>
          <a:xfrm rot="16200000">
            <a:off x="2921001" y="1182158"/>
            <a:ext cx="364808" cy="55625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60E9AD-73E5-C339-0D5D-1B6A2FF03B4B}"/>
              </a:ext>
            </a:extLst>
          </p:cNvPr>
          <p:cNvGrpSpPr/>
          <p:nvPr/>
        </p:nvGrpSpPr>
        <p:grpSpPr>
          <a:xfrm>
            <a:off x="2162476" y="4235612"/>
            <a:ext cx="1791435" cy="894370"/>
            <a:chOff x="267128" y="4955573"/>
            <a:chExt cx="1561361" cy="651370"/>
          </a:xfrm>
        </p:grpSpPr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B343704-B01B-9CE4-FB1E-9848C3905EA5}"/>
                </a:ext>
              </a:extLst>
            </p:cNvPr>
            <p:cNvSpPr/>
            <p:nvPr/>
          </p:nvSpPr>
          <p:spPr>
            <a:xfrm>
              <a:off x="267128" y="4955573"/>
              <a:ext cx="1561361" cy="651370"/>
            </a:xfrm>
            <a:prstGeom prst="flowChartAlternateProcess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9A4DC7-E0A1-302C-893C-8D718F5AF2C0}"/>
                </a:ext>
              </a:extLst>
            </p:cNvPr>
            <p:cNvSpPr txBox="1"/>
            <p:nvPr/>
          </p:nvSpPr>
          <p:spPr>
            <a:xfrm>
              <a:off x="288751" y="5045896"/>
              <a:ext cx="1495376" cy="47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ARIMA(0,1,0) +</a:t>
              </a:r>
            </a:p>
            <a:p>
              <a:pPr algn="ctr"/>
              <a:r>
                <a:rPr lang="en-US" altLang="zh-TW" dirty="0" err="1"/>
                <a:t>Exog</a:t>
              </a:r>
              <a:r>
                <a:rPr lang="en-US" altLang="zh-TW" dirty="0"/>
                <a:t> = Crude Oil</a:t>
              </a:r>
              <a:endParaRPr lang="zh-TW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C858CA-92F6-6EB2-39B7-C9D8FACD9716}"/>
              </a:ext>
            </a:extLst>
          </p:cNvPr>
          <p:cNvGrpSpPr/>
          <p:nvPr/>
        </p:nvGrpSpPr>
        <p:grpSpPr>
          <a:xfrm>
            <a:off x="267128" y="4235612"/>
            <a:ext cx="1791435" cy="894370"/>
            <a:chOff x="267128" y="4955573"/>
            <a:chExt cx="1561361" cy="651370"/>
          </a:xfrm>
        </p:grpSpPr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C5E19CF-ABD1-1BAC-3F05-4B1E0711815D}"/>
                </a:ext>
              </a:extLst>
            </p:cNvPr>
            <p:cNvSpPr/>
            <p:nvPr/>
          </p:nvSpPr>
          <p:spPr>
            <a:xfrm>
              <a:off x="267128" y="4955573"/>
              <a:ext cx="1561361" cy="651370"/>
            </a:xfrm>
            <a:prstGeom prst="flowChartAlternateProcess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6D6AE6-F169-B9D5-799D-51250468A7C7}"/>
                </a:ext>
              </a:extLst>
            </p:cNvPr>
            <p:cNvSpPr txBox="1"/>
            <p:nvPr/>
          </p:nvSpPr>
          <p:spPr>
            <a:xfrm>
              <a:off x="398003" y="5119411"/>
              <a:ext cx="1299610" cy="268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ARIMA(0,1,0)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EC6B3A-6635-F7EB-A075-50B902E953FE}"/>
              </a:ext>
            </a:extLst>
          </p:cNvPr>
          <p:cNvGrpSpPr/>
          <p:nvPr/>
        </p:nvGrpSpPr>
        <p:grpSpPr>
          <a:xfrm>
            <a:off x="3978720" y="4235611"/>
            <a:ext cx="1936492" cy="894370"/>
            <a:chOff x="192544" y="4955573"/>
            <a:chExt cx="1687788" cy="651370"/>
          </a:xfrm>
        </p:grpSpPr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0FD0DD74-00C1-F0D9-278D-723F6A1B2909}"/>
                </a:ext>
              </a:extLst>
            </p:cNvPr>
            <p:cNvSpPr/>
            <p:nvPr/>
          </p:nvSpPr>
          <p:spPr>
            <a:xfrm>
              <a:off x="267128" y="4955573"/>
              <a:ext cx="1561361" cy="651370"/>
            </a:xfrm>
            <a:prstGeom prst="flowChartAlternateProcess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9EA27-F351-FFFE-290C-2821B9AAA6B5}"/>
                </a:ext>
              </a:extLst>
            </p:cNvPr>
            <p:cNvSpPr txBox="1"/>
            <p:nvPr/>
          </p:nvSpPr>
          <p:spPr>
            <a:xfrm>
              <a:off x="192544" y="5045896"/>
              <a:ext cx="1687788" cy="470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ARIMA(0,1,0) +</a:t>
              </a:r>
            </a:p>
            <a:p>
              <a:pPr algn="ctr"/>
              <a:r>
                <a:rPr lang="en-US" altLang="zh-TW" dirty="0" err="1"/>
                <a:t>Exog</a:t>
              </a:r>
              <a:r>
                <a:rPr lang="en-US" altLang="zh-TW" dirty="0"/>
                <a:t> = Natural Gas</a:t>
              </a:r>
              <a:endParaRPr lang="zh-TW" altLang="en-US" dirty="0"/>
            </a:p>
          </p:txBody>
        </p: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61B151EF-B318-A67A-933C-F4EC4379CA60}"/>
              </a:ext>
            </a:extLst>
          </p:cNvPr>
          <p:cNvSpPr/>
          <p:nvPr/>
        </p:nvSpPr>
        <p:spPr>
          <a:xfrm rot="5400000">
            <a:off x="2921000" y="2582610"/>
            <a:ext cx="364808" cy="55625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EC811B-41C7-ADD2-E498-B1F301E3120A}"/>
              </a:ext>
            </a:extLst>
          </p:cNvPr>
          <p:cNvGrpSpPr/>
          <p:nvPr/>
        </p:nvGrpSpPr>
        <p:grpSpPr>
          <a:xfrm>
            <a:off x="1330007" y="5776650"/>
            <a:ext cx="3568355" cy="575260"/>
            <a:chOff x="1341150" y="5590364"/>
            <a:chExt cx="3568355" cy="575260"/>
          </a:xfrm>
        </p:grpSpPr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33BDB7A4-0F7D-239F-0676-14878596771B}"/>
                </a:ext>
              </a:extLst>
            </p:cNvPr>
            <p:cNvSpPr/>
            <p:nvPr/>
          </p:nvSpPr>
          <p:spPr>
            <a:xfrm>
              <a:off x="1341150" y="5590364"/>
              <a:ext cx="3568355" cy="57526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FBB648-277C-AA69-0BAA-77745FE59BE9}"/>
                </a:ext>
              </a:extLst>
            </p:cNvPr>
            <p:cNvSpPr txBox="1"/>
            <p:nvPr/>
          </p:nvSpPr>
          <p:spPr>
            <a:xfrm>
              <a:off x="1761850" y="5652630"/>
              <a:ext cx="2683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Evaluation and Diagnostics</a:t>
              </a:r>
              <a:endParaRPr lang="zh-TW" alt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586BC2-5608-8EE1-3883-1D06F29B30A5}"/>
              </a:ext>
            </a:extLst>
          </p:cNvPr>
          <p:cNvGrpSpPr/>
          <p:nvPr/>
        </p:nvGrpSpPr>
        <p:grpSpPr>
          <a:xfrm>
            <a:off x="4948609" y="5380672"/>
            <a:ext cx="3643364" cy="1477328"/>
            <a:chOff x="4807177" y="428129"/>
            <a:chExt cx="3643364" cy="1477328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4145C5C8-E7AD-AB07-1EA0-89523E5CF5A3}"/>
                </a:ext>
              </a:extLst>
            </p:cNvPr>
            <p:cNvSpPr/>
            <p:nvPr/>
          </p:nvSpPr>
          <p:spPr>
            <a:xfrm>
              <a:off x="4807177" y="575613"/>
              <a:ext cx="262975" cy="127493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472E91F-164F-4F66-E260-787A2626EFE5}"/>
                </a:ext>
              </a:extLst>
            </p:cNvPr>
            <p:cNvSpPr txBox="1"/>
            <p:nvPr/>
          </p:nvSpPr>
          <p:spPr>
            <a:xfrm>
              <a:off x="5120399" y="428129"/>
              <a:ext cx="333014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Residuals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Histogram + Estimated Density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Q-Q Plot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Correlogram (ACF of residuals)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RMSE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C9EA6B-2B80-6B18-06CB-65C7DBE825E5}"/>
              </a:ext>
            </a:extLst>
          </p:cNvPr>
          <p:cNvCxnSpPr>
            <a:stCxn id="2" idx="4"/>
          </p:cNvCxnSpPr>
          <p:nvPr/>
        </p:nvCxnSpPr>
        <p:spPr>
          <a:xfrm>
            <a:off x="1561672" y="1047964"/>
            <a:ext cx="4134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082F5D-B885-E41F-B092-6CEC62A9B753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>
            <a:off x="6780194" y="1757978"/>
            <a:ext cx="0" cy="5782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497DC-0479-7DC7-54EC-D179602090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187839" y="3020603"/>
            <a:ext cx="1507920" cy="3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Dai</dc:creator>
  <cp:lastModifiedBy>Ying Dai</cp:lastModifiedBy>
  <cp:revision>4</cp:revision>
  <dcterms:created xsi:type="dcterms:W3CDTF">2025-04-24T21:42:34Z</dcterms:created>
  <dcterms:modified xsi:type="dcterms:W3CDTF">2025-04-28T15:29:57Z</dcterms:modified>
</cp:coreProperties>
</file>