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339"/>
    <a:srgbClr val="415570"/>
    <a:srgbClr val="4987BE"/>
    <a:srgbClr val="DAE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211"/>
    <p:restoredTop sz="97589" autoAdjust="0"/>
  </p:normalViewPr>
  <p:slideViewPr>
    <p:cSldViewPr snapToGrid="0">
      <p:cViewPr>
        <p:scale>
          <a:sx n="50" d="100"/>
          <a:sy n="50" d="100"/>
        </p:scale>
        <p:origin x="4472" y="-1048"/>
      </p:cViewPr>
      <p:guideLst/>
    </p:cSldViewPr>
  </p:slideViewPr>
  <p:outlineViewPr>
    <p:cViewPr>
      <p:scale>
        <a:sx n="100" d="100"/>
        <a:sy n="100" d="100"/>
      </p:scale>
      <p:origin x="0" y="0"/>
    </p:cViewPr>
  </p:outlin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06C4E-B3CF-EB46-8541-5EC877A7581B}" type="datetimeFigureOut">
              <a:rPr lang="en-US" smtClean="0"/>
              <a:t>9/17/25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F8230-4976-9F4C-AC6A-9FE829753D24}" type="slidenum">
              <a:rPr lang="en-US" smtClean="0"/>
              <a:t>‹#›</a:t>
            </a:fld>
            <a:endParaRPr lang="en-US"/>
          </a:p>
        </p:txBody>
      </p:sp>
    </p:spTree>
    <p:extLst>
      <p:ext uri="{BB962C8B-B14F-4D97-AF65-F5344CB8AC3E}">
        <p14:creationId xmlns:p14="http://schemas.microsoft.com/office/powerpoint/2010/main" val="154258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EF8230-4976-9F4C-AC6A-9FE829753D24}" type="slidenum">
              <a:rPr lang="en-US" smtClean="0"/>
              <a:t>1</a:t>
            </a:fld>
            <a:endParaRPr lang="en-US"/>
          </a:p>
        </p:txBody>
      </p:sp>
    </p:spTree>
    <p:extLst>
      <p:ext uri="{BB962C8B-B14F-4D97-AF65-F5344CB8AC3E}">
        <p14:creationId xmlns:p14="http://schemas.microsoft.com/office/powerpoint/2010/main" val="86239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7C44033-6770-2A46-A9D1-C9AB0B3F2091}" type="datetimeFigureOut">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44917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44033-6770-2A46-A9D1-C9AB0B3F2091}" type="datetimeFigureOut">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55769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44033-6770-2A46-A9D1-C9AB0B3F2091}" type="datetimeFigureOut">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7153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44033-6770-2A46-A9D1-C9AB0B3F2091}" type="datetimeFigureOut">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51349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7C44033-6770-2A46-A9D1-C9AB0B3F2091}" type="datetimeFigureOut">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209578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7C44033-6770-2A46-A9D1-C9AB0B3F2091}" type="datetimeFigureOut">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20102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7C44033-6770-2A46-A9D1-C9AB0B3F2091}" type="datetimeFigureOut">
              <a:rPr lang="en-US" smtClean="0"/>
              <a:t>9/17/25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16239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C44033-6770-2A46-A9D1-C9AB0B3F2091}" type="datetimeFigureOut">
              <a:rPr lang="en-US" smtClean="0"/>
              <a:t>9/17/25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49844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44033-6770-2A46-A9D1-C9AB0B3F2091}" type="datetimeFigureOut">
              <a:rPr lang="en-US" smtClean="0"/>
              <a:t>9/17/25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3392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67C44033-6770-2A46-A9D1-C9AB0B3F2091}" type="datetimeFigureOut">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14180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67C44033-6770-2A46-A9D1-C9AB0B3F2091}" type="datetimeFigureOut">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91EBF-18A5-D54D-A4CA-323F49EB10B4}" type="slidenum">
              <a:rPr lang="en-US" smtClean="0"/>
              <a:t>‹#›</a:t>
            </a:fld>
            <a:endParaRPr lang="en-US"/>
          </a:p>
        </p:txBody>
      </p:sp>
    </p:spTree>
    <p:extLst>
      <p:ext uri="{BB962C8B-B14F-4D97-AF65-F5344CB8AC3E}">
        <p14:creationId xmlns:p14="http://schemas.microsoft.com/office/powerpoint/2010/main" val="158910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67C44033-6770-2A46-A9D1-C9AB0B3F2091}" type="datetimeFigureOut">
              <a:rPr lang="en-US" smtClean="0"/>
              <a:t>9/17/25</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A8391EBF-18A5-D54D-A4CA-323F49EB10B4}" type="slidenum">
              <a:rPr lang="en-US" smtClean="0"/>
              <a:t>‹#›</a:t>
            </a:fld>
            <a:endParaRPr lang="en-US"/>
          </a:p>
        </p:txBody>
      </p:sp>
    </p:spTree>
    <p:extLst>
      <p:ext uri="{BB962C8B-B14F-4D97-AF65-F5344CB8AC3E}">
        <p14:creationId xmlns:p14="http://schemas.microsoft.com/office/powerpoint/2010/main" val="2726430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jp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2C35CE-6775-D95D-B224-2EB2BF5979DD}"/>
              </a:ext>
            </a:extLst>
          </p:cNvPr>
          <p:cNvSpPr/>
          <p:nvPr/>
        </p:nvSpPr>
        <p:spPr>
          <a:xfrm>
            <a:off x="121163" y="3032611"/>
            <a:ext cx="21383625" cy="27259098"/>
          </a:xfrm>
          <a:prstGeom prst="rect">
            <a:avLst/>
          </a:prstGeom>
          <a:solidFill>
            <a:srgbClr val="DAE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463E0B81-408B-8036-A803-AF00F9EAD5B2}"/>
              </a:ext>
            </a:extLst>
          </p:cNvPr>
          <p:cNvSpPr/>
          <p:nvPr/>
        </p:nvSpPr>
        <p:spPr>
          <a:xfrm>
            <a:off x="-3329" y="-1690"/>
            <a:ext cx="21386954" cy="3250830"/>
          </a:xfrm>
          <a:prstGeom prst="rect">
            <a:avLst/>
          </a:prstGeom>
          <a:solidFill>
            <a:srgbClr val="0D23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圆角 46">
            <a:extLst>
              <a:ext uri="{FF2B5EF4-FFF2-40B4-BE49-F238E27FC236}">
                <a16:creationId xmlns:a16="http://schemas.microsoft.com/office/drawing/2014/main" id="{F942A4C9-FAF2-5F15-21B8-5A1C00870D49}"/>
              </a:ext>
            </a:extLst>
          </p:cNvPr>
          <p:cNvSpPr/>
          <p:nvPr/>
        </p:nvSpPr>
        <p:spPr>
          <a:xfrm>
            <a:off x="14397759" y="4226091"/>
            <a:ext cx="6681562" cy="22042109"/>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9" name="矩形: 圆角 46">
            <a:extLst>
              <a:ext uri="{FF2B5EF4-FFF2-40B4-BE49-F238E27FC236}">
                <a16:creationId xmlns:a16="http://schemas.microsoft.com/office/drawing/2014/main" id="{3ED0AA8E-FA1B-9E9F-F0FD-9F97CF325EB4}"/>
              </a:ext>
            </a:extLst>
          </p:cNvPr>
          <p:cNvSpPr/>
          <p:nvPr/>
        </p:nvSpPr>
        <p:spPr>
          <a:xfrm>
            <a:off x="273662" y="13781967"/>
            <a:ext cx="6661036" cy="7714549"/>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TextBox 1">
            <a:extLst>
              <a:ext uri="{FF2B5EF4-FFF2-40B4-BE49-F238E27FC236}">
                <a16:creationId xmlns:a16="http://schemas.microsoft.com/office/drawing/2014/main" id="{FCB9A055-81A9-D312-748F-143E748D4A18}"/>
              </a:ext>
            </a:extLst>
          </p:cNvPr>
          <p:cNvSpPr txBox="1"/>
          <p:nvPr/>
        </p:nvSpPr>
        <p:spPr>
          <a:xfrm>
            <a:off x="142442" y="1944681"/>
            <a:ext cx="7929052" cy="646331"/>
          </a:xfrm>
          <a:prstGeom prst="rect">
            <a:avLst/>
          </a:prstGeom>
          <a:noFill/>
        </p:spPr>
        <p:txBody>
          <a:bodyPr wrap="square" rtlCol="0">
            <a:spAutoFit/>
          </a:bodyPr>
          <a:lstStyle/>
          <a:p>
            <a:pPr algn="r"/>
            <a:r>
              <a:rPr 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Department of </a:t>
            </a: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Mathematical</a:t>
            </a:r>
            <a:r>
              <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Sciences</a:t>
            </a:r>
            <a:endParaRPr 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 name="Picture 4">
            <a:extLst>
              <a:ext uri="{FF2B5EF4-FFF2-40B4-BE49-F238E27FC236}">
                <a16:creationId xmlns:a16="http://schemas.microsoft.com/office/drawing/2014/main" id="{54417C63-5886-4E6E-D5B1-DCF92A62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762" y="243320"/>
            <a:ext cx="4065495" cy="1502342"/>
          </a:xfrm>
          <a:prstGeom prst="rect">
            <a:avLst/>
          </a:prstGeom>
        </p:spPr>
      </p:pic>
      <p:sp>
        <p:nvSpPr>
          <p:cNvPr id="12" name="矩形: 圆角 46">
            <a:extLst>
              <a:ext uri="{FF2B5EF4-FFF2-40B4-BE49-F238E27FC236}">
                <a16:creationId xmlns:a16="http://schemas.microsoft.com/office/drawing/2014/main" id="{CEA9FCF1-C715-67B8-8C1C-B32221F766A4}"/>
              </a:ext>
            </a:extLst>
          </p:cNvPr>
          <p:cNvSpPr/>
          <p:nvPr/>
        </p:nvSpPr>
        <p:spPr>
          <a:xfrm>
            <a:off x="292821" y="4196430"/>
            <a:ext cx="6661035" cy="2342284"/>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矩形: 圆角 57">
            <a:extLst>
              <a:ext uri="{FF2B5EF4-FFF2-40B4-BE49-F238E27FC236}">
                <a16:creationId xmlns:a16="http://schemas.microsoft.com/office/drawing/2014/main" id="{AADD6B08-A871-31EE-E5FD-6D0E7F1E9F33}"/>
              </a:ext>
            </a:extLst>
          </p:cNvPr>
          <p:cNvSpPr/>
          <p:nvPr/>
        </p:nvSpPr>
        <p:spPr>
          <a:xfrm>
            <a:off x="300741" y="3592325"/>
            <a:ext cx="6661035" cy="483941"/>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Background</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文本框 1">
            <a:extLst>
              <a:ext uri="{FF2B5EF4-FFF2-40B4-BE49-F238E27FC236}">
                <a16:creationId xmlns:a16="http://schemas.microsoft.com/office/drawing/2014/main" id="{C18B3697-B172-2776-F5B1-77F74C5976FC}"/>
              </a:ext>
            </a:extLst>
          </p:cNvPr>
          <p:cNvSpPr txBox="1"/>
          <p:nvPr/>
        </p:nvSpPr>
        <p:spPr>
          <a:xfrm>
            <a:off x="292821" y="4270097"/>
            <a:ext cx="6661035" cy="2523768"/>
          </a:xfrm>
          <a:prstGeom prst="rect">
            <a:avLst/>
          </a:prstGeom>
          <a:noFill/>
        </p:spPr>
        <p:txBody>
          <a:bodyPr wrap="square" rtlCol="0">
            <a:spAutoFit/>
          </a:bodyPr>
          <a:lstStyle/>
          <a:p>
            <a:pPr algn="just"/>
            <a:r>
              <a:rPr lang="en-US" altLang="zh-CN" sz="2000" dirty="0">
                <a:latin typeface="Calibri (正文)"/>
                <a:ea typeface="Arial Unicode MS" panose="020B0604020202020204" pitchFamily="34" charset="-122"/>
                <a:cs typeface="Arial Unicode MS" panose="020B0604020202020204" pitchFamily="34" charset="-122"/>
              </a:rPr>
              <a:t>Simulation-Based Inference (SBI)</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addresses the challenge of posterior estimation in complex probabilistic models, particularly when likelihood functions are intractable or computationally expensive to evaluate. Traditional Markov Chain Monte Carlo (MCMC) methods often become inefficient or infeasible in high-dimensional parameter spaces or with computationally intensive simulators.</a:t>
            </a:r>
          </a:p>
          <a:p>
            <a:pPr algn="just"/>
            <a:endParaRPr lang="zh-CN" altLang="en-US" dirty="0">
              <a:solidFill>
                <a:schemeClr val="tx1"/>
              </a:solidFill>
              <a:latin typeface="Calibri (正文)"/>
              <a:ea typeface="Arial Unicode MS" panose="020B0604020202020204" pitchFamily="34" charset="-122"/>
              <a:cs typeface="Arial Unicode MS" panose="020B0604020202020204" pitchFamily="34" charset="-122"/>
            </a:endParaRPr>
          </a:p>
        </p:txBody>
      </p:sp>
      <p:pic>
        <p:nvPicPr>
          <p:cNvPr id="5" name="Picture 4" descr="A graph of different colored lines&#10;&#10;Description automatically generated">
            <a:extLst>
              <a:ext uri="{FF2B5EF4-FFF2-40B4-BE49-F238E27FC236}">
                <a16:creationId xmlns:a16="http://schemas.microsoft.com/office/drawing/2014/main" id="{8AC34202-0D7C-C562-925D-459A312B78BE}"/>
              </a:ext>
            </a:extLst>
          </p:cNvPr>
          <p:cNvPicPr>
            <a:picLocks noChangeAspect="1"/>
          </p:cNvPicPr>
          <p:nvPr/>
        </p:nvPicPr>
        <p:blipFill>
          <a:blip r:embed="rId4"/>
          <a:stretch>
            <a:fillRect/>
          </a:stretch>
        </p:blipFill>
        <p:spPr>
          <a:xfrm>
            <a:off x="14770954" y="8247406"/>
            <a:ext cx="5954094" cy="4223597"/>
          </a:xfrm>
          <a:prstGeom prst="rect">
            <a:avLst/>
          </a:prstGeom>
        </p:spPr>
      </p:pic>
      <p:sp>
        <p:nvSpPr>
          <p:cNvPr id="56" name="矩形: 圆角 46">
            <a:extLst>
              <a:ext uri="{FF2B5EF4-FFF2-40B4-BE49-F238E27FC236}">
                <a16:creationId xmlns:a16="http://schemas.microsoft.com/office/drawing/2014/main" id="{3FE00D45-6BCC-77D2-2A6D-8092931CF1E9}"/>
              </a:ext>
            </a:extLst>
          </p:cNvPr>
          <p:cNvSpPr/>
          <p:nvPr/>
        </p:nvSpPr>
        <p:spPr>
          <a:xfrm>
            <a:off x="300741" y="7575561"/>
            <a:ext cx="6661035" cy="5085650"/>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7" name="文本框 1">
                <a:extLst>
                  <a:ext uri="{FF2B5EF4-FFF2-40B4-BE49-F238E27FC236}">
                    <a16:creationId xmlns:a16="http://schemas.microsoft.com/office/drawing/2014/main" id="{3313A42B-B1DA-D010-260F-B740A07D35CE}"/>
                  </a:ext>
                </a:extLst>
              </p:cNvPr>
              <p:cNvSpPr txBox="1"/>
              <p:nvPr/>
            </p:nvSpPr>
            <p:spPr>
              <a:xfrm>
                <a:off x="359581" y="7655376"/>
                <a:ext cx="6603452" cy="5016758"/>
              </a:xfrm>
              <a:prstGeom prst="rect">
                <a:avLst/>
              </a:prstGeom>
              <a:noFill/>
            </p:spPr>
            <p:txBody>
              <a:bodyPr wrap="square" rtlCol="0">
                <a:spAutoFit/>
              </a:bodyPr>
              <a:lstStyle/>
              <a:p>
                <a:pPr algn="just"/>
                <a:r>
                  <a:rPr lang="en-GB" sz="2000" dirty="0">
                    <a:latin typeface="Calibri (正文)"/>
                    <a:ea typeface="Arial Unicode MS" panose="020B0604020202020204" pitchFamily="34" charset="-122"/>
                    <a:cs typeface="Arial Unicode MS" panose="020B0604020202020204" pitchFamily="34" charset="-122"/>
                  </a:rPr>
                  <a:t>This work focuses on </a:t>
                </a:r>
                <a:r>
                  <a:rPr lang="en-US" altLang="zh-CN" sz="2000" dirty="0">
                    <a:latin typeface="Calibri (正文)"/>
                    <a:ea typeface="Arial Unicode MS" panose="020B0604020202020204" pitchFamily="34" charset="-122"/>
                    <a:cs typeface="Arial Unicode MS" panose="020B0604020202020204" pitchFamily="34" charset="-122"/>
                  </a:rPr>
                  <a:t>two</a:t>
                </a:r>
                <a:r>
                  <a:rPr lang="zh-CN" altLang="en-US" sz="2000" dirty="0">
                    <a:latin typeface="Calibri (正文)"/>
                    <a:ea typeface="Arial Unicode MS" panose="020B0604020202020204" pitchFamily="34" charset="-122"/>
                    <a:cs typeface="Arial Unicode MS" panose="020B0604020202020204" pitchFamily="34" charset="-122"/>
                  </a:rPr>
                  <a:t> </a:t>
                </a:r>
                <a:r>
                  <a:rPr lang="en-GB" sz="2000" dirty="0">
                    <a:latin typeface="Calibri (正文)"/>
                    <a:ea typeface="Arial Unicode MS" panose="020B0604020202020204" pitchFamily="34" charset="-122"/>
                    <a:cs typeface="Arial Unicode MS" panose="020B0604020202020204" pitchFamily="34" charset="-122"/>
                  </a:rPr>
                  <a:t>neural posterior approximation techniques</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Mixture</a:t>
                </a:r>
                <a:r>
                  <a:rPr lang="zh-CN" altLang="en-US" sz="2000" b="1"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Density</a:t>
                </a:r>
                <a:r>
                  <a:rPr lang="zh-CN" altLang="en-US" sz="2000" b="1"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of</a:t>
                </a:r>
                <a:r>
                  <a:rPr lang="zh-CN" altLang="en-US" sz="2000" b="1"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Gaussian</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and</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Normalizing</a:t>
                </a:r>
                <a:r>
                  <a:rPr lang="zh-CN" altLang="en-US" sz="2000" b="1"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Flow,</a:t>
                </a:r>
                <a:r>
                  <a:rPr lang="zh-CN" altLang="en-US" sz="2000" b="1" dirty="0">
                    <a:latin typeface="Calibri (正文)"/>
                    <a:ea typeface="Arial Unicode MS" panose="020B0604020202020204" pitchFamily="34" charset="-122"/>
                    <a:cs typeface="Arial Unicode MS" panose="020B0604020202020204" pitchFamily="34" charset="-122"/>
                  </a:rPr>
                  <a:t> </a:t>
                </a:r>
                <a:r>
                  <a:rPr lang="en-GB" sz="2000" dirty="0">
                    <a:latin typeface="Calibri (正文)"/>
                    <a:ea typeface="Arial Unicode MS" panose="020B0604020202020204" pitchFamily="34" charset="-122"/>
                    <a:cs typeface="Arial Unicode MS" panose="020B0604020202020204" pitchFamily="34" charset="-122"/>
                  </a:rPr>
                  <a:t>emphasizing the benefits of amortized inference, where a one-time training phase enables rapid posterior estimation</a:t>
                </a:r>
                <a:r>
                  <a:rPr lang="zh-CN" altLang="en-US" sz="2000" dirty="0">
                    <a:latin typeface="Calibri (正文)"/>
                    <a:ea typeface="Arial Unicode MS" panose="020B0604020202020204" pitchFamily="34" charset="-122"/>
                    <a:cs typeface="Arial Unicode MS" panose="020B0604020202020204" pitchFamily="34" charset="-122"/>
                  </a:rPr>
                  <a:t> </a:t>
                </a:r>
                <a:r>
                  <a:rPr lang="en-GB" sz="2000" dirty="0">
                    <a:latin typeface="Calibri (正文)"/>
                    <a:ea typeface="Arial Unicode MS" panose="020B0604020202020204" pitchFamily="34" charset="-122"/>
                    <a:cs typeface="Arial Unicode MS" panose="020B0604020202020204" pitchFamily="34" charset="-122"/>
                  </a:rPr>
                  <a:t>across different observations, significantly reducing computational costs.</a:t>
                </a:r>
              </a:p>
              <a:p>
                <a:pPr algn="just"/>
                <a:endParaRPr lang="en-US" altLang="zh-CN" sz="2000" dirty="0">
                  <a:latin typeface="Calibri (正文)"/>
                  <a:ea typeface="Arial Unicode MS" panose="020B0604020202020204" pitchFamily="34" charset="-122"/>
                  <a:cs typeface="Arial Unicode MS" panose="020B0604020202020204" pitchFamily="34" charset="-122"/>
                </a:endParaRPr>
              </a:p>
              <a:p>
                <a:pPr algn="just"/>
                <a:r>
                  <a:rPr lang="en-US" altLang="zh-CN" sz="2000" dirty="0">
                    <a:latin typeface="Calibri (正文)"/>
                    <a:ea typeface="Arial Unicode MS" panose="020B0604020202020204" pitchFamily="34" charset="-122"/>
                    <a:cs typeface="Arial Unicode MS" panose="020B0604020202020204" pitchFamily="34" charset="-122"/>
                  </a:rPr>
                  <a:t>By</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simulating</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a</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large</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amount</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of</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data,</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the</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neural</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network</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is</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able</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to</a:t>
                </a:r>
                <a:r>
                  <a:rPr lang="zh-CN" altLang="en-US" sz="2000" dirty="0">
                    <a:latin typeface="Calibri (正文)"/>
                    <a:ea typeface="Arial Unicode MS" panose="020B0604020202020204" pitchFamily="34" charset="-122"/>
                    <a:cs typeface="Arial Unicode MS" panose="020B0604020202020204" pitchFamily="34" charset="-122"/>
                  </a:rPr>
                  <a:t> </a:t>
                </a:r>
                <a:r>
                  <a:rPr lang="en-US" altLang="zh-CN" sz="2000" dirty="0">
                    <a:latin typeface="Calibri (正文)"/>
                    <a:ea typeface="Arial Unicode MS" panose="020B0604020202020204" pitchFamily="34" charset="-122"/>
                    <a:cs typeface="Arial Unicode MS" panose="020B0604020202020204" pitchFamily="34" charset="-122"/>
                  </a:rPr>
                  <a:t>learn</a:t>
                </a:r>
                <a:r>
                  <a:rPr lang="zh-CN" altLang="en-US" sz="2000" dirty="0">
                    <a:latin typeface="Calibri (正文)"/>
                    <a:ea typeface="Arial Unicode MS" panose="020B0604020202020204" pitchFamily="34" charset="-122"/>
                    <a:cs typeface="Arial Unicode MS" panose="020B0604020202020204" pitchFamily="34" charset="-122"/>
                  </a:rPr>
                  <a:t> </a:t>
                </a:r>
                <a:r>
                  <a:rPr lang="en-GB" altLang="zh-CN" sz="2000" b="1" dirty="0">
                    <a:latin typeface="Calibri (正文)"/>
                    <a:ea typeface="Arial Unicode MS" panose="020B0604020202020204" pitchFamily="34" charset="-122"/>
                    <a:cs typeface="Arial Unicode MS" panose="020B0604020202020204" pitchFamily="34" charset="-122"/>
                  </a:rPr>
                  <a:t>a mapping from observed data </a:t>
                </a:r>
                <a14:m>
                  <m:oMath xmlns:m="http://schemas.openxmlformats.org/officeDocument/2006/math">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𝒚</m:t>
                    </m:r>
                  </m:oMath>
                </a14:m>
                <a:r>
                  <a:rPr lang="zh-CN" altLang="en-US" sz="2000" b="1" dirty="0">
                    <a:latin typeface="Calibri (正文)"/>
                    <a:ea typeface="Arial Unicode MS" panose="020B0604020202020204" pitchFamily="34" charset="-122"/>
                    <a:cs typeface="Arial Unicode MS" panose="020B0604020202020204" pitchFamily="34" charset="-122"/>
                  </a:rPr>
                  <a:t> </a:t>
                </a:r>
                <a:r>
                  <a:rPr lang="en-US" altLang="zh-CN" sz="2000" b="1" dirty="0">
                    <a:latin typeface="Calibri (正文)"/>
                    <a:ea typeface="Arial Unicode MS" panose="020B0604020202020204" pitchFamily="34" charset="-122"/>
                    <a:cs typeface="Arial Unicode MS" panose="020B0604020202020204" pitchFamily="34" charset="-122"/>
                  </a:rPr>
                  <a:t>to</a:t>
                </a:r>
                <a:r>
                  <a:rPr lang="zh-CN" altLang="en-US" sz="2000" b="1" dirty="0">
                    <a:latin typeface="Calibri (正文)"/>
                    <a:ea typeface="Arial Unicode MS" panose="020B0604020202020204" pitchFamily="34" charset="-122"/>
                    <a:cs typeface="Arial Unicode MS" panose="020B0604020202020204" pitchFamily="34" charset="-122"/>
                  </a:rPr>
                  <a:t> </a:t>
                </a:r>
                <a:r>
                  <a:rPr lang="en-GB" altLang="zh-CN" sz="2000" b="1" dirty="0">
                    <a:latin typeface="Calibri (正文)"/>
                    <a:ea typeface="Arial Unicode MS" panose="020B0604020202020204" pitchFamily="34" charset="-122"/>
                    <a:cs typeface="Arial Unicode MS" panose="020B0604020202020204" pitchFamily="34" charset="-122"/>
                  </a:rPr>
                  <a:t>posterior information about parameters</a:t>
                </a:r>
                <a:r>
                  <a:rPr lang="zh-CN" altLang="en-US" sz="2000" b="1" dirty="0">
                    <a:latin typeface="Calibri (正文)"/>
                    <a:ea typeface="Arial Unicode MS" panose="020B0604020202020204" pitchFamily="34" charset="-122"/>
                    <a:cs typeface="Arial Unicode MS" panose="020B0604020202020204" pitchFamily="34" charset="-122"/>
                  </a:rPr>
                  <a:t> </a:t>
                </a:r>
                <a14:m>
                  <m:oMath xmlns:m="http://schemas.openxmlformats.org/officeDocument/2006/math">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𝜽</m:t>
                    </m:r>
                  </m:oMath>
                </a14:m>
                <a:r>
                  <a:rPr lang="en-US" altLang="zh-CN" sz="2000" b="1" dirty="0">
                    <a:latin typeface="Calibri (正文)"/>
                    <a:ea typeface="Arial Unicode MS" panose="020B0604020202020204" pitchFamily="34" charset="-122"/>
                    <a:cs typeface="Arial Unicode MS" panose="020B0604020202020204" pitchFamily="34" charset="-122"/>
                  </a:rPr>
                  <a:t>.</a:t>
                </a:r>
              </a:p>
              <a:p>
                <a:pPr algn="just"/>
                <a:endParaRPr lang="en-US" altLang="zh-CN" sz="2000" b="1" i="1" dirty="0">
                  <a:latin typeface="Calibri (正文)"/>
                  <a:ea typeface="Arial Unicode MS" panose="020B0604020202020204" pitchFamily="34" charset="-122"/>
                  <a:cs typeface="Arial Unicode MS" panose="020B0604020202020204" pitchFamily="34" charset="-122"/>
                </a:endParaRPr>
              </a:p>
              <a:p>
                <a:pPr algn="just"/>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𝒚</m:t>
                      </m:r>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m:t>
                      </m:r>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𝒑</m:t>
                      </m:r>
                      <m:d>
                        <m:dPr>
                          <m:ctrlP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ctrlPr>
                        </m:dPr>
                        <m:e>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𝜽</m:t>
                          </m:r>
                        </m:e>
                        <m:e>
                          <m:r>
                            <a:rPr lang="en-US" altLang="zh-CN" sz="2000" b="1" i="1">
                              <a:latin typeface="Cambria Math" panose="02040503050406030204" pitchFamily="18" charset="0"/>
                              <a:ea typeface="Arial Unicode MS" panose="020B0604020202020204" pitchFamily="34" charset="-122"/>
                              <a:cs typeface="Arial Unicode MS" panose="020B0604020202020204" pitchFamily="34" charset="-122"/>
                            </a:rPr>
                            <m:t>𝒚</m:t>
                          </m:r>
                        </m:e>
                      </m:d>
                    </m:oMath>
                  </m:oMathPara>
                </a14:m>
                <a:endParaRPr lang="en-GB" altLang="zh-CN" sz="2000" b="1" dirty="0">
                  <a:latin typeface="Calibri (正文)"/>
                  <a:ea typeface="Arial Unicode MS" panose="020B0604020202020204" pitchFamily="34" charset="-122"/>
                  <a:cs typeface="Arial Unicode MS" panose="020B0604020202020204" pitchFamily="34" charset="-122"/>
                </a:endParaRPr>
              </a:p>
              <a:p>
                <a:pPr algn="just"/>
                <a:endParaRPr lang="en-GB" altLang="zh-CN" sz="2000" b="1" dirty="0">
                  <a:latin typeface="Calibri (正文)"/>
                  <a:ea typeface="Arial Unicode MS" panose="020B0604020202020204" pitchFamily="34" charset="-122"/>
                  <a:cs typeface="Arial Unicode MS" panose="020B0604020202020204" pitchFamily="34" charset="-122"/>
                </a:endParaRPr>
              </a:p>
              <a:p>
                <a:pPr algn="just"/>
                <a:r>
                  <a:rPr lang="en-GB" altLang="zh-CN" sz="2000" dirty="0">
                    <a:latin typeface="Calibri (正文)"/>
                    <a:ea typeface="Arial Unicode MS" panose="020B0604020202020204" pitchFamily="34" charset="-122"/>
                    <a:cs typeface="Arial Unicode MS" panose="020B0604020202020204" pitchFamily="34" charset="-122"/>
                  </a:rPr>
                  <a:t>That is, the network learns to approximate the posterior distribution directly from simulated data, without needing an explicit likelihood function.</a:t>
                </a:r>
              </a:p>
            </p:txBody>
          </p:sp>
        </mc:Choice>
        <mc:Fallback xmlns="">
          <p:sp>
            <p:nvSpPr>
              <p:cNvPr id="57" name="文本框 1">
                <a:extLst>
                  <a:ext uri="{FF2B5EF4-FFF2-40B4-BE49-F238E27FC236}">
                    <a16:creationId xmlns:a16="http://schemas.microsoft.com/office/drawing/2014/main" id="{3313A42B-B1DA-D010-260F-B740A07D35CE}"/>
                  </a:ext>
                </a:extLst>
              </p:cNvPr>
              <p:cNvSpPr txBox="1">
                <a:spLocks noRot="1" noChangeAspect="1" noMove="1" noResize="1" noEditPoints="1" noAdjustHandles="1" noChangeArrowheads="1" noChangeShapeType="1" noTextEdit="1"/>
              </p:cNvSpPr>
              <p:nvPr/>
            </p:nvSpPr>
            <p:spPr>
              <a:xfrm>
                <a:off x="359581" y="7655376"/>
                <a:ext cx="6603452" cy="5016758"/>
              </a:xfrm>
              <a:prstGeom prst="rect">
                <a:avLst/>
              </a:prstGeom>
              <a:blipFill>
                <a:blip r:embed="rId5"/>
                <a:stretch>
                  <a:fillRect l="-1016" t="-729" r="-923" b="-12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1">
                <a:extLst>
                  <a:ext uri="{FF2B5EF4-FFF2-40B4-BE49-F238E27FC236}">
                    <a16:creationId xmlns:a16="http://schemas.microsoft.com/office/drawing/2014/main" id="{25D38FC9-BB58-62B3-76B1-373ACB027744}"/>
                  </a:ext>
                </a:extLst>
              </p:cNvPr>
              <p:cNvSpPr txBox="1"/>
              <p:nvPr/>
            </p:nvSpPr>
            <p:spPr>
              <a:xfrm>
                <a:off x="326773" y="13784745"/>
                <a:ext cx="6593127" cy="3734036"/>
              </a:xfrm>
              <a:prstGeom prst="rect">
                <a:avLst/>
              </a:prstGeom>
              <a:noFill/>
            </p:spPr>
            <p:txBody>
              <a:bodyPr wrap="square" rtlCol="0">
                <a:spAutoFit/>
              </a:bodyPr>
              <a:lstStyle/>
              <a:p>
                <a:pPr algn="just"/>
                <a:r>
                  <a:rPr lang="en-GB" sz="2000" dirty="0"/>
                  <a:t>A Mixture Density Gaussian Network learns to output the parameters of a Gaussian mixture distribution conditioned on observed data. This allows it to represent </a:t>
                </a:r>
                <a:r>
                  <a:rPr lang="en-GB" sz="2000" b="1" dirty="0"/>
                  <a:t>complex, possibly multi-modal posterior</a:t>
                </a:r>
                <a:r>
                  <a:rPr lang="zh-CN" altLang="en-US" sz="2000" b="1" dirty="0"/>
                  <a:t> </a:t>
                </a:r>
                <a:r>
                  <a:rPr lang="en-US" altLang="zh-CN" sz="2000" dirty="0"/>
                  <a:t>distributions</a:t>
                </a:r>
                <a:r>
                  <a:rPr lang="en-GB" sz="2000" dirty="0"/>
                  <a:t>, making it much more expressive than a single Gaussian approximation.</a:t>
                </a:r>
              </a:p>
              <a:p>
                <a:pPr algn="just"/>
                <a:r>
                  <a:rPr lang="en-US" altLang="zh-CN" sz="2000" dirty="0"/>
                  <a:t>So</a:t>
                </a:r>
                <a:r>
                  <a:rPr lang="zh-CN" altLang="en-US" sz="2000" dirty="0"/>
                  <a:t> </a:t>
                </a:r>
                <a:r>
                  <a:rPr lang="en-US" altLang="zh-CN" sz="2000" dirty="0"/>
                  <a:t>instead</a:t>
                </a:r>
                <a:r>
                  <a:rPr lang="zh-CN" altLang="en-US" sz="2000" dirty="0"/>
                  <a:t> </a:t>
                </a:r>
                <a:r>
                  <a:rPr lang="en-US" altLang="zh-CN" sz="2000" dirty="0"/>
                  <a:t>of</a:t>
                </a:r>
                <a:r>
                  <a:rPr lang="zh-CN" altLang="en-US" sz="2000" dirty="0"/>
                  <a:t> </a:t>
                </a:r>
                <a:r>
                  <a:rPr lang="en-GB" altLang="zh-CN" sz="2000" dirty="0"/>
                  <a:t>predicting a single Gaussian, the network predicts the entire mixture:</a:t>
                </a:r>
              </a:p>
              <a:p>
                <a:pPr algn="just"/>
                <a:endParaRPr lang="en-GB" sz="2000" dirty="0"/>
              </a:p>
              <a:p>
                <a:pPr algn="just"/>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m:rPr>
                              <m:sty m:val="p"/>
                            </m:rPr>
                            <a:rPr lang="en-US" altLang="zh-CN" sz="2000" i="1">
                              <a:latin typeface="Cambria Math" panose="02040503050406030204" pitchFamily="18" charset="0"/>
                            </a:rPr>
                            <m:t>K</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𝜋</m:t>
                              </m:r>
                            </m:e>
                            <m:sub>
                              <m:r>
                                <a:rPr lang="en-US" altLang="zh-CN" sz="2000" b="0" i="1" smtClean="0">
                                  <a:latin typeface="Cambria Math" panose="02040503050406030204" pitchFamily="18" charset="0"/>
                                </a:rPr>
                                <m:t>𝑘</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𝜇</m:t>
                              </m:r>
                            </m:e>
                            <m:sub>
                              <m:r>
                                <a:rPr lang="en-US" altLang="zh-CN" sz="2000" b="0" i="1" smtClean="0">
                                  <a:latin typeface="Cambria Math" panose="02040503050406030204" pitchFamily="18" charset="0"/>
                                </a:rPr>
                                <m:t>𝑘</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m:rPr>
                              <m:lit/>
                            </m:rPr>
                            <a:rPr lang="zh-CN" altLang="en-US" sz="2000" b="0" i="1" smtClean="0">
                              <a:latin typeface="Cambria Math" panose="02040503050406030204" pitchFamily="18" charset="0"/>
                            </a:rPr>
                            <m:t> </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𝜎</m:t>
                              </m:r>
                            </m:e>
                            <m:sub>
                              <m:r>
                                <a:rPr lang="en-US" altLang="zh-CN" sz="2000" b="0" i="1" smtClean="0">
                                  <a:latin typeface="Cambria Math" panose="02040503050406030204" pitchFamily="18" charset="0"/>
                                </a:rPr>
                                <m:t>𝑘</m:t>
                              </m:r>
                            </m:sub>
                            <m:sup>
                              <m:r>
                                <a:rPr lang="en-US" altLang="zh-CN" sz="2000" b="0" i="1" smtClean="0">
                                  <a:latin typeface="Cambria Math" panose="02040503050406030204" pitchFamily="18" charset="0"/>
                                </a:rPr>
                                <m:t>2</m:t>
                              </m:r>
                            </m:sup>
                          </m:sSub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e>
                      </m:nary>
                    </m:oMath>
                  </m:oMathPara>
                </a14:m>
                <a:endParaRPr lang="en-GB" altLang="zh-CN" sz="2000" b="0" dirty="0"/>
              </a:p>
              <a:p>
                <a:pPr algn="just"/>
                <a:endParaRPr lang="en-GB" altLang="zh-CN" sz="2000" b="0" dirty="0"/>
              </a:p>
            </p:txBody>
          </p:sp>
        </mc:Choice>
        <mc:Fallback xmlns="">
          <p:sp>
            <p:nvSpPr>
              <p:cNvPr id="61" name="文本框 1">
                <a:extLst>
                  <a:ext uri="{FF2B5EF4-FFF2-40B4-BE49-F238E27FC236}">
                    <a16:creationId xmlns:a16="http://schemas.microsoft.com/office/drawing/2014/main" id="{25D38FC9-BB58-62B3-76B1-373ACB027744}"/>
                  </a:ext>
                </a:extLst>
              </p:cNvPr>
              <p:cNvSpPr txBox="1">
                <a:spLocks noRot="1" noChangeAspect="1" noMove="1" noResize="1" noEditPoints="1" noAdjustHandles="1" noChangeArrowheads="1" noChangeShapeType="1" noTextEdit="1"/>
              </p:cNvSpPr>
              <p:nvPr/>
            </p:nvSpPr>
            <p:spPr>
              <a:xfrm>
                <a:off x="326773" y="13784745"/>
                <a:ext cx="6593127" cy="3734036"/>
              </a:xfrm>
              <a:prstGeom prst="rect">
                <a:avLst/>
              </a:prstGeom>
              <a:blipFill>
                <a:blip r:embed="rId6"/>
                <a:stretch>
                  <a:fillRect l="-1018" t="-816" r="-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1">
                <a:extLst>
                  <a:ext uri="{FF2B5EF4-FFF2-40B4-BE49-F238E27FC236}">
                    <a16:creationId xmlns:a16="http://schemas.microsoft.com/office/drawing/2014/main" id="{18A0D631-5A36-2024-2F35-FD5B99EE7B1B}"/>
                  </a:ext>
                </a:extLst>
              </p:cNvPr>
              <p:cNvSpPr txBox="1"/>
              <p:nvPr/>
            </p:nvSpPr>
            <p:spPr>
              <a:xfrm>
                <a:off x="353521" y="17289570"/>
                <a:ext cx="6615571" cy="1814343"/>
              </a:xfrm>
              <a:prstGeom prst="rect">
                <a:avLst/>
              </a:prstGeom>
              <a:noFill/>
            </p:spPr>
            <p:txBody>
              <a:bodyPr wrap="square" rtlCol="0">
                <a:spAutoFit/>
              </a:bodyPr>
              <a:lstStyle/>
              <a:p>
                <a:pPr algn="just"/>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Training</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Loss</a:t>
                </a:r>
                <a:r>
                  <a:rPr lang="en-US" altLang="zh-CN"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GB" altLang="zh-CN"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just">
                  <a:spcAft>
                    <a:spcPts val="1000"/>
                  </a:spcAft>
                </a:pPr>
                <a:r>
                  <a:rPr lang="en-US" altLang="zh-CN"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Maximize</a:t>
                </a:r>
                <a:r>
                  <a:rPr lang="zh-CN" altLang="en-US"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GB" altLang="zh-CN"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likelihood of the observed data </a:t>
                </a:r>
              </a:p>
              <a:p>
                <a:pPr algn="just"/>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sSubPr>
                        <m:e>
                          <m:r>
                            <a:rPr lang="en-US" altLang="zh-CN" sz="200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ℒ</m:t>
                          </m:r>
                        </m:e>
                        <m:sub>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𝑀𝑖𝑥𝑡𝑢𝑟𝑒</m:t>
                          </m:r>
                        </m:sub>
                      </m:sSub>
                      <m:d>
                        <m:d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d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𝑦</m:t>
                          </m:r>
                        </m:e>
                      </m:d>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m:t>
                      </m:r>
                      <m:f>
                        <m:f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fPr>
                        <m:num>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1</m:t>
                          </m:r>
                        </m:num>
                        <m:den>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𝑁</m:t>
                          </m:r>
                        </m:den>
                      </m:f>
                      <m:nary>
                        <m:naryPr>
                          <m:chr m:val="∑"/>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naryPr>
                        <m:sub>
                          <m:r>
                            <m:rPr>
                              <m:brk m:alnAt="23"/>
                            </m:r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𝑖</m:t>
                          </m:r>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𝑁</m:t>
                          </m:r>
                        </m:sup>
                        <m:e>
                          <m:func>
                            <m:funcPr>
                              <m:ctrlPr>
                                <a:rPr lang="zh-CN" altLang="en-US"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funcPr>
                            <m:fName>
                              <m:r>
                                <m:rPr>
                                  <m:sty m:val="p"/>
                                </m:rPr>
                                <a:rPr lang="en-US" altLang="zh-CN" sz="2000" b="0" i="0"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log</m:t>
                              </m:r>
                            </m:fName>
                            <m:e>
                              <m:d>
                                <m:dPr>
                                  <m:begChr m:val="["/>
                                  <m:endChr m:val="]"/>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dPr>
                                <m:e>
                                  <m:nary>
                                    <m:naryPr>
                                      <m:chr m:val="∑"/>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naryPr>
                                    <m:sub>
                                      <m:r>
                                        <m:rPr>
                                          <m:brk m:alnAt="23"/>
                                        </m:r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𝑘</m:t>
                                      </m:r>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𝐾</m:t>
                                      </m:r>
                                    </m:sup>
                                    <m:e>
                                      <m:sSub>
                                        <m:sSub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𝜋</m:t>
                                          </m:r>
                                        </m:e>
                                        <m:sub>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𝑘</m:t>
                                          </m:r>
                                        </m:sub>
                                      </m:sSub>
                                      <m:d>
                                        <m:d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d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𝑦</m:t>
                                          </m:r>
                                        </m:e>
                                      </m:d>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m:t>
                                      </m:r>
                                    </m:e>
                                  </m:nary>
                                  <m:r>
                                    <m:rPr>
                                      <m:sty m:val="p"/>
                                    </m:rPr>
                                    <a:rPr lang="el-GR" altLang="zh-CN" sz="2000" b="0" i="0"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Ν</m:t>
                                  </m:r>
                                  <m:d>
                                    <m:d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dPr>
                                    <m:e>
                                      <m:sSub>
                                        <m:sSub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𝜃</m:t>
                                          </m:r>
                                        </m:e>
                                        <m:sub>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𝑖</m:t>
                                          </m:r>
                                        </m:sub>
                                      </m:sSub>
                                    </m:e>
                                    <m:e>
                                      <m:sSub>
                                        <m:sSub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𝜇</m:t>
                                          </m:r>
                                        </m:e>
                                        <m:sub>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𝑘</m:t>
                                          </m:r>
                                        </m:sub>
                                      </m:sSub>
                                      <m:d>
                                        <m:d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d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𝑦</m:t>
                                          </m:r>
                                        </m:e>
                                      </m:d>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m:t>
                                      </m:r>
                                      <m:sSubSup>
                                        <m:sSubSup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sSubSup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𝜎</m:t>
                                          </m:r>
                                        </m:e>
                                        <m:sub>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𝑘</m:t>
                                          </m:r>
                                        </m:sub>
                                        <m:sup>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2</m:t>
                                          </m:r>
                                        </m:sup>
                                      </m:sSubSup>
                                      <m:d>
                                        <m:dPr>
                                          <m:ctrlP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ctrlPr>
                                        </m:dPr>
                                        <m:e>
                                          <m:r>
                                            <a:rPr lang="en-US" altLang="zh-CN" sz="2000" b="0" i="1" smtClean="0">
                                              <a:solidFill>
                                                <a:schemeClr val="tx1"/>
                                              </a:solidFill>
                                              <a:latin typeface="Cambria Math" panose="02040503050406030204" pitchFamily="18" charset="0"/>
                                              <a:ea typeface="Cambria Math" panose="02040503050406030204" pitchFamily="18" charset="0"/>
                                              <a:cs typeface="Arial Unicode MS" panose="020B0604020202020204" pitchFamily="34" charset="-122"/>
                                            </a:rPr>
                                            <m:t>𝑦</m:t>
                                          </m:r>
                                        </m:e>
                                      </m:d>
                                    </m:e>
                                  </m:d>
                                </m:e>
                              </m:d>
                            </m:e>
                          </m:func>
                        </m:e>
                      </m:nary>
                    </m:oMath>
                  </m:oMathPara>
                </a14:m>
                <a:endParaRPr lang="en-GB" altLang="zh-CN" sz="2000" b="0" dirty="0">
                  <a:solidFill>
                    <a:schemeClr val="tx1"/>
                  </a:solidFill>
                  <a:latin typeface="Arial Unicode MS" panose="020B0604020202020204" pitchFamily="34" charset="-122"/>
                  <a:ea typeface="Cambria Math" panose="02040503050406030204" pitchFamily="18" charset="0"/>
                  <a:cs typeface="Arial Unicode MS" panose="020B0604020202020204" pitchFamily="34" charset="-122"/>
                </a:endParaRPr>
              </a:p>
            </p:txBody>
          </p:sp>
        </mc:Choice>
        <mc:Fallback xmlns="">
          <p:sp>
            <p:nvSpPr>
              <p:cNvPr id="84" name="文本框 1">
                <a:extLst>
                  <a:ext uri="{FF2B5EF4-FFF2-40B4-BE49-F238E27FC236}">
                    <a16:creationId xmlns:a16="http://schemas.microsoft.com/office/drawing/2014/main" id="{18A0D631-5A36-2024-2F35-FD5B99EE7B1B}"/>
                  </a:ext>
                </a:extLst>
              </p:cNvPr>
              <p:cNvSpPr txBox="1">
                <a:spLocks noRot="1" noChangeAspect="1" noMove="1" noResize="1" noEditPoints="1" noAdjustHandles="1" noChangeArrowheads="1" noChangeShapeType="1" noTextEdit="1"/>
              </p:cNvSpPr>
              <p:nvPr/>
            </p:nvSpPr>
            <p:spPr>
              <a:xfrm>
                <a:off x="353521" y="17289570"/>
                <a:ext cx="6615571" cy="1814343"/>
              </a:xfrm>
              <a:prstGeom prst="rect">
                <a:avLst/>
              </a:prstGeom>
              <a:blipFill>
                <a:blip r:embed="rId7"/>
                <a:stretch>
                  <a:fillRect l="-1014" t="-1678"/>
                </a:stretch>
              </a:blipFill>
            </p:spPr>
            <p:txBody>
              <a:bodyPr/>
              <a:lstStyle/>
              <a:p>
                <a:r>
                  <a:rPr lang="zh-CN" altLang="en-US">
                    <a:noFill/>
                  </a:rPr>
                  <a:t> </a:t>
                </a:r>
              </a:p>
            </p:txBody>
          </p:sp>
        </mc:Fallback>
      </mc:AlternateContent>
      <p:sp>
        <p:nvSpPr>
          <p:cNvPr id="85" name="矩形: 圆角 46">
            <a:extLst>
              <a:ext uri="{FF2B5EF4-FFF2-40B4-BE49-F238E27FC236}">
                <a16:creationId xmlns:a16="http://schemas.microsoft.com/office/drawing/2014/main" id="{3A577FDE-D7DA-F73A-69A6-86EF27F6AF83}"/>
              </a:ext>
            </a:extLst>
          </p:cNvPr>
          <p:cNvSpPr/>
          <p:nvPr/>
        </p:nvSpPr>
        <p:spPr>
          <a:xfrm>
            <a:off x="7369933" y="4216533"/>
            <a:ext cx="6625801" cy="6376432"/>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GB" altLang="zh-CN"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mc:AlternateContent xmlns:mc="http://schemas.openxmlformats.org/markup-compatibility/2006">
        <mc:Choice xmlns:a14="http://schemas.microsoft.com/office/drawing/2010/main" Requires="a14">
          <p:sp>
            <p:nvSpPr>
              <p:cNvPr id="86" name="文本框 1">
                <a:extLst>
                  <a:ext uri="{FF2B5EF4-FFF2-40B4-BE49-F238E27FC236}">
                    <a16:creationId xmlns:a16="http://schemas.microsoft.com/office/drawing/2014/main" id="{820CBA1F-FAE8-4EF2-37D5-9BAEFB2E20DC}"/>
                  </a:ext>
                </a:extLst>
              </p:cNvPr>
              <p:cNvSpPr txBox="1"/>
              <p:nvPr/>
            </p:nvSpPr>
            <p:spPr>
              <a:xfrm>
                <a:off x="7387044" y="4237866"/>
                <a:ext cx="6531548" cy="6377130"/>
              </a:xfrm>
              <a:prstGeom prst="rect">
                <a:avLst/>
              </a:prstGeom>
              <a:noFill/>
            </p:spPr>
            <p:txBody>
              <a:bodyPr wrap="square" rtlCol="0">
                <a:spAutoFit/>
              </a:bodyPr>
              <a:lstStyle/>
              <a:p>
                <a:pPr algn="just"/>
                <a:r>
                  <a:rPr lang="en-US" altLang="zh-CN" sz="2000" b="1" dirty="0"/>
                  <a:t>KL-Divergence</a:t>
                </a:r>
              </a:p>
              <a:p>
                <a:pPr algn="just">
                  <a:spcAft>
                    <a:spcPts val="1000"/>
                  </a:spcAft>
                </a:pPr>
                <a:r>
                  <a:rPr lang="en-US" altLang="zh-CN" sz="2000" dirty="0"/>
                  <a:t>We assume our</a:t>
                </a:r>
                <a:r>
                  <a:rPr lang="zh-CN" altLang="en-US" sz="2000" dirty="0"/>
                  <a:t> </a:t>
                </a:r>
                <a:r>
                  <a:rPr lang="en-US" altLang="zh-CN" sz="2000" dirty="0"/>
                  <a:t>normalizing flow gives us the transformed distribution </a:t>
                </a:r>
                <a:r>
                  <a:rPr lang="zh-CN" altLang="en-US" sz="2000" dirty="0"/>
                  <a:t> </a:t>
                </a:r>
                <a14:m>
                  <m:oMath xmlns:m="http://schemas.openxmlformats.org/officeDocument/2006/math">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en-US" altLang="zh-CN" sz="2000" dirty="0"/>
                  <a:t>,</a:t>
                </a:r>
                <a:r>
                  <a:rPr lang="zh-CN" altLang="en-US" sz="2000" dirty="0"/>
                  <a:t> </a:t>
                </a:r>
                <a:r>
                  <a:rPr lang="en-US" altLang="zh-CN" sz="2000" dirty="0"/>
                  <a:t>we</a:t>
                </a:r>
                <a:r>
                  <a:rPr lang="zh-CN" altLang="en-US" sz="2000" dirty="0"/>
                  <a:t> </a:t>
                </a:r>
                <a:r>
                  <a:rPr lang="en-US" altLang="zh-CN" sz="2000" dirty="0"/>
                  <a:t>use</a:t>
                </a:r>
                <a:r>
                  <a:rPr lang="zh-CN" altLang="en-US" sz="2000" dirty="0"/>
                  <a:t> </a:t>
                </a:r>
                <a:r>
                  <a:rPr lang="en-US" altLang="zh-CN" sz="2000" dirty="0"/>
                  <a:t>KL-divergence</a:t>
                </a:r>
                <a:r>
                  <a:rPr lang="zh-CN" altLang="en-US" sz="2000" dirty="0"/>
                  <a:t> </a:t>
                </a:r>
                <a:r>
                  <a:rPr lang="en-US" altLang="zh-CN" sz="2000" dirty="0"/>
                  <a:t>to</a:t>
                </a:r>
                <a:r>
                  <a:rPr lang="zh-CN" altLang="en-US" sz="2000" dirty="0"/>
                  <a:t> </a:t>
                </a:r>
                <a:r>
                  <a:rPr lang="en-US" altLang="zh-CN" sz="2000" dirty="0"/>
                  <a:t>represent</a:t>
                </a:r>
                <a:r>
                  <a:rPr lang="zh-CN" altLang="en-US" sz="2000" dirty="0"/>
                  <a:t> </a:t>
                </a:r>
                <a:r>
                  <a:rPr lang="en-US" altLang="zh-CN" sz="2000" dirty="0"/>
                  <a:t>the</a:t>
                </a:r>
                <a:r>
                  <a:rPr lang="zh-CN" altLang="en-US" sz="2000" dirty="0"/>
                  <a:t> </a:t>
                </a:r>
                <a:r>
                  <a:rPr lang="en-US" altLang="zh-CN" sz="2000" dirty="0"/>
                  <a:t>distance</a:t>
                </a:r>
                <a:r>
                  <a:rPr lang="zh-CN" altLang="en-US" sz="2000" dirty="0"/>
                  <a:t> </a:t>
                </a:r>
                <a:r>
                  <a:rPr lang="en-US" altLang="zh-CN" sz="2000" dirty="0"/>
                  <a:t>between</a:t>
                </a:r>
                <a:r>
                  <a:rPr lang="zh-CN" altLang="en-US" sz="2000" dirty="0"/>
                  <a:t> </a:t>
                </a:r>
                <a:r>
                  <a:rPr lang="en-US" altLang="zh-CN" sz="2000" dirty="0"/>
                  <a:t>the</a:t>
                </a:r>
                <a:r>
                  <a:rPr lang="zh-CN" altLang="en-US" sz="2000" dirty="0"/>
                  <a:t> </a:t>
                </a:r>
                <a:r>
                  <a:rPr lang="en-US" altLang="zh-CN" sz="2000" dirty="0"/>
                  <a:t>true</a:t>
                </a:r>
                <a:r>
                  <a:rPr lang="zh-CN" altLang="en-US" sz="2000" dirty="0"/>
                  <a:t> </a:t>
                </a:r>
                <a:r>
                  <a:rPr lang="en-US" altLang="zh-CN" sz="2000" dirty="0"/>
                  <a:t>posterior</a:t>
                </a:r>
                <a:r>
                  <a:rPr lang="zh-CN" altLang="en-US" sz="2000" dirty="0"/>
                  <a:t> </a:t>
                </a:r>
                <a:r>
                  <a:rPr lang="en-US" altLang="zh-CN" sz="2000" dirty="0"/>
                  <a:t>and</a:t>
                </a:r>
                <a:r>
                  <a:rPr lang="zh-CN" altLang="en-US" sz="2000" dirty="0"/>
                  <a:t> </a:t>
                </a:r>
                <a:r>
                  <a:rPr lang="en-US" altLang="zh-CN" sz="2000" dirty="0"/>
                  <a:t>our</a:t>
                </a:r>
                <a:r>
                  <a:rPr lang="zh-CN" altLang="en-US" sz="2000" dirty="0"/>
                  <a:t> </a:t>
                </a:r>
                <a:r>
                  <a:rPr lang="en-US" altLang="zh-CN" sz="2000" dirty="0"/>
                  <a:t>estimated</a:t>
                </a:r>
                <a:r>
                  <a:rPr lang="zh-CN" altLang="en-US" sz="2000" dirty="0"/>
                  <a:t> </a:t>
                </a:r>
                <a:r>
                  <a:rPr lang="en-US" altLang="zh-CN" sz="2000" dirty="0"/>
                  <a:t>posterior:</a:t>
                </a:r>
              </a:p>
              <a:p>
                <a:pPr algn="just">
                  <a:spcAft>
                    <a:spcPts val="1000"/>
                  </a:spcAft>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𝐾𝐿</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0" i="1" smtClean="0">
                          <a:latin typeface="Cambria Math" panose="02040503050406030204" pitchFamily="18" charset="0"/>
                        </a:rPr>
                        <m:t>)</m:t>
                      </m:r>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e>
                          <m:r>
                            <a:rPr lang="en-US" altLang="zh-CN" sz="2000" b="1" i="1" smtClean="0">
                              <a:latin typeface="Cambria Math" panose="02040503050406030204" pitchFamily="18" charset="0"/>
                            </a:rPr>
                            <m:t>𝒚</m:t>
                          </m:r>
                          <m:r>
                            <a:rPr lang="en-US" altLang="zh-CN" sz="2000" b="0" i="1" smtClean="0">
                              <a:latin typeface="Cambria Math" panose="02040503050406030204" pitchFamily="18" charset="0"/>
                            </a:rPr>
                            <m:t>)</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e>
                              <m:r>
                                <a:rPr lang="en-US" altLang="zh-CN" sz="2000" b="1" i="1" smtClean="0">
                                  <a:latin typeface="Cambria Math" panose="02040503050406030204" pitchFamily="18" charset="0"/>
                                </a:rPr>
                                <m:t>𝒚</m:t>
                              </m:r>
                            </m:e>
                          </m:d>
                        </m:sub>
                      </m:sSub>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𝑙𝑜𝑔</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0" i="1" smtClean="0">
                                  <a:latin typeface="Cambria Math" panose="02040503050406030204" pitchFamily="18" charset="0"/>
                                </a:rPr>
                                <m:t>)</m:t>
                              </m:r>
                            </m:den>
                          </m:f>
                        </m:e>
                      </m:d>
                    </m:oMath>
                  </m:oMathPara>
                </a14:m>
                <a:endParaRPr lang="en-US" altLang="zh-CN" sz="2000" dirty="0"/>
              </a:p>
              <a:p>
                <a:pPr algn="just">
                  <a:spcBef>
                    <a:spcPts val="1000"/>
                  </a:spcBef>
                  <a:spcAft>
                    <a:spcPts val="1000"/>
                  </a:spcAft>
                </a:pPr>
                <a:r>
                  <a:rPr lang="en-US" altLang="zh-CN" sz="2000" dirty="0"/>
                  <a:t>And</a:t>
                </a:r>
                <a:r>
                  <a:rPr lang="zh-CN" altLang="en-US" sz="2000" dirty="0"/>
                  <a:t> </a:t>
                </a:r>
                <a:r>
                  <a:rPr lang="en-US" altLang="zh-CN" sz="2000" dirty="0"/>
                  <a:t>based</a:t>
                </a:r>
                <a:r>
                  <a:rPr lang="zh-CN" altLang="en-US" sz="2000" dirty="0"/>
                  <a:t> </a:t>
                </a:r>
                <a:r>
                  <a:rPr lang="en-US" altLang="zh-CN" sz="2000" dirty="0"/>
                  <a:t>on</a:t>
                </a:r>
                <a:r>
                  <a:rPr lang="zh-CN" altLang="en-US" sz="2000" dirty="0"/>
                  <a:t> </a:t>
                </a:r>
                <a:r>
                  <a:rPr lang="en-US" altLang="zh-CN" sz="2000" dirty="0"/>
                  <a:t>Bayesian</a:t>
                </a:r>
                <a:r>
                  <a:rPr lang="zh-CN" altLang="en-US" sz="2000" dirty="0"/>
                  <a:t> </a:t>
                </a:r>
                <a:r>
                  <a:rPr lang="en-US" altLang="zh-CN" sz="2000" dirty="0"/>
                  <a:t>theorem,</a:t>
                </a:r>
                <a:r>
                  <a:rPr lang="zh-CN" altLang="en-US" sz="2000" dirty="0"/>
                  <a:t> </a:t>
                </a:r>
                <a:r>
                  <a:rPr lang="en-US" altLang="zh-CN" sz="2000" dirty="0"/>
                  <a:t>we</a:t>
                </a:r>
                <a:r>
                  <a:rPr lang="zh-CN" altLang="en-US" sz="2000" dirty="0"/>
                  <a:t> </a:t>
                </a:r>
                <a:r>
                  <a:rPr lang="en-US" altLang="zh-CN" sz="2000" dirty="0"/>
                  <a:t>have:</a:t>
                </a:r>
              </a:p>
              <a:p>
                <a:pPr algn="just"/>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𝜃</m:t>
                          </m:r>
                        </m:e>
                      </m:d>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oMath>
                  </m:oMathPara>
                </a14:m>
                <a:endParaRPr lang="en-US" altLang="zh-CN" sz="2000" dirty="0"/>
              </a:p>
              <a:p>
                <a:pPr algn="just">
                  <a:spcBef>
                    <a:spcPts val="1000"/>
                  </a:spcBef>
                  <a:spcAft>
                    <a:spcPts val="1000"/>
                  </a:spcAft>
                </a:pPr>
                <a:r>
                  <a:rPr lang="en-US" altLang="zh-CN" sz="2000" dirty="0"/>
                  <a:t>Plugging</a:t>
                </a:r>
                <a:r>
                  <a:rPr lang="zh-CN" altLang="en-US" sz="2000" dirty="0"/>
                  <a:t> </a:t>
                </a:r>
                <a:r>
                  <a:rPr lang="en-US" altLang="zh-CN" sz="2000" dirty="0"/>
                  <a:t>into</a:t>
                </a:r>
                <a:r>
                  <a:rPr lang="zh-CN" altLang="en-US" sz="2000" dirty="0"/>
                  <a:t> </a:t>
                </a:r>
                <a:r>
                  <a:rPr lang="en-US" altLang="zh-CN" sz="2000" dirty="0"/>
                  <a:t>the</a:t>
                </a:r>
                <a:r>
                  <a:rPr lang="zh-CN" altLang="en-US" sz="2000" dirty="0"/>
                  <a:t> </a:t>
                </a:r>
                <a:r>
                  <a:rPr lang="en-US" altLang="zh-CN" sz="2000" dirty="0"/>
                  <a:t>KL</a:t>
                </a:r>
                <a:r>
                  <a:rPr lang="zh-CN" altLang="en-US" sz="2000" dirty="0"/>
                  <a:t> </a:t>
                </a:r>
                <a:r>
                  <a:rPr lang="en-US" altLang="zh-CN" sz="2000" dirty="0"/>
                  <a:t>expression:</a:t>
                </a:r>
              </a:p>
              <a:p>
                <a:pPr algn="just"/>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𝐾𝐿</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sub>
                      </m:sSub>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𝜙</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𝜃</m:t>
                              </m:r>
                            </m:e>
                            <m:e>
                              <m:r>
                                <a:rPr lang="en-US" altLang="zh-CN" sz="2000" b="1" i="1">
                                  <a:latin typeface="Cambria Math" panose="02040503050406030204" pitchFamily="18" charset="0"/>
                                </a:rPr>
                                <m:t>𝒚</m:t>
                              </m:r>
                            </m:e>
                          </m:d>
                          <m:r>
                            <a:rPr lang="en-US" altLang="zh-CN" sz="2000" b="0" i="1" smtClean="0">
                              <a:latin typeface="Cambria Math" panose="02040503050406030204" pitchFamily="18" charset="0"/>
                            </a:rPr>
                            <m:t>−</m:t>
                          </m:r>
                          <m:r>
                            <a:rPr lang="en-US" altLang="zh-CN" sz="2000" i="1">
                              <a:latin typeface="Cambria Math" panose="02040503050406030204" pitchFamily="18" charset="0"/>
                            </a:rPr>
                            <m:t>𝜋</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𝒚</m:t>
                              </m:r>
                            </m:e>
                            <m:e>
                              <m:r>
                                <a:rPr lang="en-US" altLang="zh-CN" sz="2000" i="1">
                                  <a:latin typeface="Cambria Math" panose="02040503050406030204" pitchFamily="18" charset="0"/>
                                </a:rPr>
                                <m:t>𝜃</m:t>
                              </m:r>
                            </m:e>
                          </m:d>
                          <m:r>
                            <a:rPr lang="en-US" altLang="zh-CN" sz="2000" b="1" i="1" smtClean="0">
                              <a:latin typeface="Cambria Math" panose="02040503050406030204" pitchFamily="18" charset="0"/>
                            </a:rPr>
                            <m:t>−</m:t>
                          </m:r>
                          <m:r>
                            <a:rPr lang="en-US" altLang="zh-CN" sz="2000" b="0" i="1" smtClean="0">
                              <a:latin typeface="Cambria Math" panose="02040503050406030204" pitchFamily="18" charset="0"/>
                            </a:rPr>
                            <m:t>𝜋</m:t>
                          </m:r>
                          <m:d>
                            <m:dPr>
                              <m:ctrlPr>
                                <a:rPr lang="en-US" altLang="zh-CN" sz="2000" b="1" i="1" smtClean="0">
                                  <a:latin typeface="Cambria Math" panose="02040503050406030204" pitchFamily="18" charset="0"/>
                                </a:rPr>
                              </m:ctrlPr>
                            </m:dPr>
                            <m:e>
                              <m:r>
                                <a:rPr lang="en-US" altLang="zh-CN" sz="2000" b="0" i="1" smtClean="0">
                                  <a:latin typeface="Cambria Math" panose="02040503050406030204" pitchFamily="18" charset="0"/>
                                </a:rPr>
                                <m:t>𝜃</m:t>
                              </m:r>
                            </m:e>
                          </m:d>
                          <m:r>
                            <a:rPr lang="en-US" altLang="zh-CN" sz="2000" b="1" i="1" smtClean="0">
                              <a:latin typeface="Cambria Math" panose="02040503050406030204" pitchFamily="18" charset="0"/>
                            </a:rPr>
                            <m:t>+</m:t>
                          </m:r>
                          <m:func>
                            <m:funcPr>
                              <m:ctrlPr>
                                <a:rPr lang="zh-CN" altLang="en-US"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0" i="1" smtClean="0">
                                  <a:latin typeface="Cambria Math" panose="02040503050406030204" pitchFamily="18" charset="0"/>
                                </a:rPr>
                                <m:t>)</m:t>
                              </m:r>
                            </m:e>
                          </m:func>
                        </m:e>
                      </m:d>
                    </m:oMath>
                  </m:oMathPara>
                </a14:m>
                <a:endParaRPr lang="en-US" altLang="zh-CN" sz="2000" dirty="0"/>
              </a:p>
              <a:p>
                <a:pPr algn="just">
                  <a:spcBef>
                    <a:spcPts val="1000"/>
                  </a:spcBef>
                  <a:spcAft>
                    <a:spcPts val="1000"/>
                  </a:spcAft>
                </a:pPr>
                <a:r>
                  <a:rPr lang="en-US" altLang="zh-CN" sz="2000" dirty="0"/>
                  <a:t>Since</a:t>
                </a:r>
                <a:r>
                  <a:rPr lang="zh-CN" altLang="en-US" sz="2000" dirty="0"/>
                  <a:t> </a:t>
                </a:r>
                <a14:m>
                  <m:oMath xmlns:m="http://schemas.openxmlformats.org/officeDocument/2006/math">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zh-CN" altLang="en-US" sz="2000" b="1" i="1" smtClean="0">
                            <a:latin typeface="Cambria Math" panose="02040503050406030204" pitchFamily="18" charset="0"/>
                          </a:rPr>
                          <m:t> </m:t>
                        </m:r>
                        <m:r>
                          <m:rPr>
                            <m:sty m:val="p"/>
                          </m:rPr>
                          <a:rPr lang="en-US" altLang="zh-CN" sz="2000" b="1" i="1">
                            <a:latin typeface="Cambria Math" panose="02040503050406030204" pitchFamily="18" charset="0"/>
                          </a:rPr>
                          <m:t>y</m:t>
                        </m:r>
                      </m:e>
                    </m:d>
                  </m:oMath>
                </a14:m>
                <a:r>
                  <a:rPr lang="zh-CN" altLang="en-US" sz="2000" dirty="0"/>
                  <a:t> </a:t>
                </a:r>
                <a:r>
                  <a:rPr lang="en-US" altLang="zh-CN" sz="2000" dirty="0"/>
                  <a:t>is</a:t>
                </a:r>
                <a:r>
                  <a:rPr lang="zh-CN" altLang="en-US" sz="2000" dirty="0"/>
                  <a:t> </a:t>
                </a:r>
                <a:r>
                  <a:rPr lang="en-US" altLang="zh-CN" sz="2000" dirty="0"/>
                  <a:t>constant</a:t>
                </a:r>
                <a:r>
                  <a:rPr lang="zh-CN" altLang="en-US" sz="2000" dirty="0"/>
                  <a:t> </a:t>
                </a:r>
                <a:r>
                  <a:rPr lang="en-US" altLang="zh-CN" sz="2000" dirty="0"/>
                  <a:t>with</a:t>
                </a:r>
                <a:r>
                  <a:rPr lang="zh-CN" altLang="en-US" sz="2000" dirty="0"/>
                  <a:t> </a:t>
                </a:r>
                <a:r>
                  <a:rPr lang="en-US" altLang="zh-CN" sz="2000" dirty="0"/>
                  <a:t>respect</a:t>
                </a:r>
                <a:r>
                  <a:rPr lang="zh-CN" altLang="en-US" sz="2000" dirty="0"/>
                  <a:t> </a:t>
                </a:r>
                <a:r>
                  <a:rPr lang="en-US" altLang="zh-CN" sz="2000" dirty="0"/>
                  <a:t>to</a:t>
                </a:r>
                <a:r>
                  <a:rPr lang="zh-CN" altLang="en-US" sz="2000" dirty="0"/>
                  <a:t> </a:t>
                </a:r>
                <a14:m>
                  <m:oMath xmlns:m="http://schemas.openxmlformats.org/officeDocument/2006/math">
                    <m:r>
                      <a:rPr lang="en-US" altLang="zh-CN" sz="2000" i="1">
                        <a:latin typeface="Cambria Math" panose="02040503050406030204" pitchFamily="18" charset="0"/>
                      </a:rPr>
                      <m:t>𝜃</m:t>
                    </m:r>
                  </m:oMath>
                </a14:m>
                <a:r>
                  <a:rPr lang="en-US" altLang="zh-CN" sz="2000" dirty="0"/>
                  <a:t>,</a:t>
                </a:r>
                <a:r>
                  <a:rPr lang="zh-CN" altLang="en-US" sz="2000" dirty="0"/>
                  <a:t> </a:t>
                </a:r>
                <a:r>
                  <a:rPr lang="en-US" altLang="zh-CN" sz="2000" dirty="0"/>
                  <a:t>it</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dropped</a:t>
                </a:r>
                <a:r>
                  <a:rPr lang="zh-CN" altLang="en-US" sz="2000" dirty="0"/>
                  <a:t> </a:t>
                </a:r>
                <a:r>
                  <a:rPr lang="en-US" altLang="zh-CN" sz="2000" dirty="0"/>
                  <a:t>when</a:t>
                </a:r>
                <a:r>
                  <a:rPr lang="zh-CN" altLang="en-US" sz="2000" dirty="0"/>
                  <a:t> </a:t>
                </a:r>
                <a:r>
                  <a:rPr lang="en-US" altLang="zh-CN" sz="2000" dirty="0"/>
                  <a:t>optimizing.</a:t>
                </a:r>
                <a:r>
                  <a:rPr lang="zh-CN" altLang="en-US" sz="2000" dirty="0"/>
                  <a:t> </a:t>
                </a:r>
                <a:r>
                  <a:rPr lang="en-US" altLang="zh-CN" sz="2000" dirty="0"/>
                  <a:t>Thus, we can define our loss function to be</a:t>
                </a:r>
                <a:r>
                  <a:rPr lang="zh-CN" altLang="en-US" sz="2000" dirty="0"/>
                  <a:t> </a:t>
                </a:r>
                <a:r>
                  <a:rPr lang="en-US" altLang="zh-CN" sz="2000" dirty="0"/>
                  <a:t>loss</a:t>
                </a:r>
                <a:r>
                  <a:rPr lang="zh-CN" altLang="en-US" sz="2000" dirty="0"/>
                  <a:t> </a:t>
                </a:r>
                <a:r>
                  <a:rPr lang="en-US" altLang="zh-CN" sz="2000" dirty="0"/>
                  <a:t>function</a:t>
                </a:r>
                <a:r>
                  <a:rPr lang="zh-CN" altLang="en-US" sz="2000" dirty="0"/>
                  <a:t> </a:t>
                </a:r>
                <a:r>
                  <a:rPr lang="en-US" altLang="zh-CN" sz="2000" dirty="0"/>
                  <a:t>to</a:t>
                </a:r>
                <a:r>
                  <a:rPr lang="zh-CN" altLang="en-US" sz="2000" dirty="0"/>
                  <a:t> </a:t>
                </a:r>
                <a:r>
                  <a:rPr lang="en-US" altLang="zh-CN" sz="2000" dirty="0"/>
                  <a:t>be:</a:t>
                </a:r>
              </a:p>
              <a:p>
                <a:pPr algn="just">
                  <a:spcAft>
                    <a:spcPts val="1000"/>
                  </a:spcAft>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ℒ</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𝜙</m:t>
                          </m:r>
                        </m:e>
                      </m:d>
                      <m:r>
                        <a:rPr lang="en-US" altLang="zh-CN" sz="2000" b="0" i="1" smtClean="0">
                          <a:latin typeface="Cambria Math" panose="02040503050406030204" pitchFamily="18" charset="0"/>
                          <a:ea typeface="Cambria Math" panose="02040503050406030204" pitchFamily="18" charset="0"/>
                        </a:rPr>
                        <m:t>=</m:t>
                      </m:r>
                      <m:func>
                        <m:funcPr>
                          <m:ctrlPr>
                            <a:rPr lang="zh-CN" altLang="en-US"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𝑞</m:t>
                              </m:r>
                            </m:e>
                            <m:sub>
                              <m:r>
                                <a:rPr lang="en-US" altLang="zh-CN" sz="2000" b="0" i="1" smtClean="0">
                                  <a:latin typeface="Cambria Math" panose="02040503050406030204" pitchFamily="18" charset="0"/>
                                  <a:ea typeface="Cambria Math" panose="02040503050406030204" pitchFamily="18" charset="0"/>
                                </a:rPr>
                                <m:t>𝜙</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𝜃</m:t>
                              </m:r>
                            </m:e>
                            <m:e>
                              <m:r>
                                <a:rPr lang="en-US" altLang="zh-CN" sz="2000" b="1" i="1" smtClean="0">
                                  <a:latin typeface="Cambria Math" panose="02040503050406030204" pitchFamily="18" charset="0"/>
                                  <a:ea typeface="Cambria Math" panose="02040503050406030204" pitchFamily="18" charset="0"/>
                                </a:rPr>
                                <m:t>𝒚</m:t>
                              </m:r>
                            </m:e>
                          </m:d>
                          <m:r>
                            <a:rPr lang="en-US" altLang="zh-CN" sz="2000" b="0" i="1" smtClean="0">
                              <a:latin typeface="Cambria Math" panose="02040503050406030204" pitchFamily="18" charset="0"/>
                              <a:ea typeface="Cambria Math" panose="02040503050406030204" pitchFamily="18" charset="0"/>
                            </a:rPr>
                            <m:t>−</m:t>
                          </m:r>
                          <m:func>
                            <m:funcPr>
                              <m:ctrlPr>
                                <a:rPr lang="zh-CN" altLang="en-US"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𝜋</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𝑦</m:t>
                                  </m:r>
                                </m:e>
                                <m:e>
                                  <m:r>
                                    <a:rPr lang="en-US" altLang="zh-CN" sz="2000" b="0" i="1" smtClean="0">
                                      <a:latin typeface="Cambria Math" panose="02040503050406030204" pitchFamily="18" charset="0"/>
                                      <a:ea typeface="Cambria Math" panose="02040503050406030204" pitchFamily="18" charset="0"/>
                                    </a:rPr>
                                    <m:t>𝜃</m:t>
                                  </m:r>
                                </m:e>
                              </m:d>
                              <m:r>
                                <a:rPr lang="en-US" altLang="zh-CN" sz="2000" b="0" i="1" smtClean="0">
                                  <a:latin typeface="Cambria Math" panose="02040503050406030204" pitchFamily="18" charset="0"/>
                                  <a:ea typeface="Cambria Math" panose="02040503050406030204" pitchFamily="18" charset="0"/>
                                </a:rPr>
                                <m:t>−</m:t>
                              </m:r>
                              <m:func>
                                <m:funcPr>
                                  <m:ctrlPr>
                                    <a:rPr lang="zh-CN" altLang="en-US"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𝜋</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𝜃</m:t>
                                  </m:r>
                                  <m:r>
                                    <a:rPr lang="en-US" altLang="zh-CN" sz="2000" b="0" i="1" smtClean="0">
                                      <a:latin typeface="Cambria Math" panose="02040503050406030204" pitchFamily="18" charset="0"/>
                                      <a:ea typeface="Cambria Math" panose="02040503050406030204" pitchFamily="18" charset="0"/>
                                    </a:rPr>
                                    <m:t>)</m:t>
                                  </m:r>
                                </m:e>
                              </m:func>
                            </m:e>
                          </m:func>
                        </m:e>
                      </m:func>
                    </m:oMath>
                  </m:oMathPara>
                </a14:m>
                <a:endParaRPr lang="en-US" altLang="zh-CN" sz="2000" dirty="0"/>
              </a:p>
              <a:p>
                <a:r>
                  <a:rPr lang="en-US" altLang="zh-CN" sz="2000" dirty="0"/>
                  <a:t>Where</a:t>
                </a:r>
                <a:r>
                  <a:rPr lang="zh-CN" altLang="en-US" sz="2000" dirty="0"/>
                  <a:t>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𝑞</m:t>
                        </m:r>
                      </m:e>
                      <m:sub>
                        <m:r>
                          <a:rPr lang="en-US" altLang="zh-CN" sz="2000" b="0" i="1" smtClean="0">
                            <a:latin typeface="Cambria Math" panose="02040503050406030204" pitchFamily="18" charset="0"/>
                            <a:ea typeface="Cambria Math" panose="02040503050406030204" pitchFamily="18" charset="0"/>
                          </a:rPr>
                          <m:t>𝜙</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𝜃</m:t>
                        </m:r>
                      </m:e>
                      <m:e>
                        <m:r>
                          <a:rPr lang="en-US" altLang="zh-CN" sz="2000" b="1" i="1" smtClean="0">
                            <a:latin typeface="Cambria Math" panose="02040503050406030204" pitchFamily="18" charset="0"/>
                            <a:ea typeface="Cambria Math" panose="02040503050406030204" pitchFamily="18" charset="0"/>
                          </a:rPr>
                          <m:t>𝒚</m:t>
                        </m:r>
                      </m:e>
                    </m:d>
                  </m:oMath>
                </a14:m>
                <a:r>
                  <a:rPr lang="zh-CN" altLang="en-US" sz="2000" dirty="0"/>
                  <a:t> </a:t>
                </a:r>
                <a:r>
                  <a:rPr lang="en-US" altLang="zh-CN" sz="2000" dirty="0"/>
                  <a:t>is</a:t>
                </a:r>
                <a:r>
                  <a:rPr lang="zh-CN" altLang="en-US" sz="2000" dirty="0"/>
                  <a:t> </a:t>
                </a:r>
                <a:r>
                  <a:rPr lang="en-US" altLang="zh-CN" sz="2000" dirty="0"/>
                  <a:t>defined</a:t>
                </a:r>
                <a:r>
                  <a:rPr lang="zh-CN" altLang="en-US" sz="2000" dirty="0"/>
                  <a:t> </a:t>
                </a:r>
                <a:r>
                  <a:rPr lang="en-US" altLang="zh-CN" sz="2000" dirty="0"/>
                  <a:t>in</a:t>
                </a:r>
                <a:r>
                  <a:rPr lang="zh-CN" altLang="en-US" sz="2000" dirty="0"/>
                  <a:t> </a:t>
                </a:r>
                <a:r>
                  <a:rPr lang="en-US" altLang="zh-CN" sz="2000" dirty="0"/>
                  <a:t>equation</a:t>
                </a:r>
                <a:r>
                  <a:rPr lang="zh-CN" altLang="en-US" sz="2000" dirty="0"/>
                  <a:t> </a:t>
                </a:r>
                <a:r>
                  <a:rPr lang="en-US" altLang="zh-CN" sz="2000" dirty="0"/>
                  <a:t>1.</a:t>
                </a:r>
              </a:p>
            </p:txBody>
          </p:sp>
        </mc:Choice>
        <mc:Fallback>
          <p:sp>
            <p:nvSpPr>
              <p:cNvPr id="86" name="文本框 1">
                <a:extLst>
                  <a:ext uri="{FF2B5EF4-FFF2-40B4-BE49-F238E27FC236}">
                    <a16:creationId xmlns:a16="http://schemas.microsoft.com/office/drawing/2014/main" id="{820CBA1F-FAE8-4EF2-37D5-9BAEFB2E20DC}"/>
                  </a:ext>
                </a:extLst>
              </p:cNvPr>
              <p:cNvSpPr txBox="1">
                <a:spLocks noRot="1" noChangeAspect="1" noMove="1" noResize="1" noEditPoints="1" noAdjustHandles="1" noChangeArrowheads="1" noChangeShapeType="1" noTextEdit="1"/>
              </p:cNvSpPr>
              <p:nvPr/>
            </p:nvSpPr>
            <p:spPr>
              <a:xfrm>
                <a:off x="7387044" y="4237866"/>
                <a:ext cx="6531548" cy="6377130"/>
              </a:xfrm>
              <a:prstGeom prst="rect">
                <a:avLst/>
              </a:prstGeom>
              <a:blipFill>
                <a:blip r:embed="rId8"/>
                <a:stretch>
                  <a:fillRect l="-971" t="-398" r="-1165" b="-3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5CE79251-FA41-28D7-CF95-E2750CF1E793}"/>
                  </a:ext>
                </a:extLst>
              </p:cNvPr>
              <p:cNvSpPr txBox="1"/>
              <p:nvPr/>
            </p:nvSpPr>
            <p:spPr>
              <a:xfrm>
                <a:off x="14514707" y="4309982"/>
                <a:ext cx="6433893" cy="3913892"/>
              </a:xfrm>
              <a:prstGeom prst="rect">
                <a:avLst/>
              </a:prstGeom>
              <a:noFill/>
            </p:spPr>
            <p:txBody>
              <a:bodyPr wrap="square" rtlCol="0">
                <a:spAutoFit/>
              </a:bodyPr>
              <a:lstStyle/>
              <a:p>
                <a:pPr algn="just"/>
                <a:r>
                  <a:rPr lang="en-US" altLang="zh-CN" sz="2000" dirty="0"/>
                  <a:t>In the</a:t>
                </a:r>
                <a:r>
                  <a:rPr lang="zh-CN" altLang="en-US" sz="2000" dirty="0"/>
                  <a:t> </a:t>
                </a:r>
                <a:r>
                  <a:rPr lang="en-US" altLang="zh-CN" sz="2000" dirty="0"/>
                  <a:t>case of</a:t>
                </a:r>
                <a:r>
                  <a:rPr lang="zh-CN" altLang="en-US" sz="2000" dirty="0"/>
                  <a:t> </a:t>
                </a:r>
                <a:r>
                  <a:rPr lang="en-US" altLang="zh-CN" sz="2000" dirty="0"/>
                  <a:t>the</a:t>
                </a:r>
                <a:r>
                  <a:rPr lang="zh-CN" altLang="en-US" sz="2000" dirty="0"/>
                  <a:t> </a:t>
                </a:r>
                <a:r>
                  <a:rPr lang="en-US" altLang="zh-CN" sz="2000" dirty="0"/>
                  <a:t>SIR</a:t>
                </a:r>
                <a:r>
                  <a:rPr lang="zh-CN" altLang="en-US" sz="2000" dirty="0"/>
                  <a:t> </a:t>
                </a:r>
                <a:r>
                  <a:rPr lang="en-US" altLang="zh-CN" sz="2000" dirty="0"/>
                  <a:t>model, given N (number of population) and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𝑜𝑏𝑠</m:t>
                        </m:r>
                      </m:sub>
                    </m:sSub>
                  </m:oMath>
                </a14:m>
                <a:r>
                  <a:rPr lang="zh-CN" altLang="en-US" sz="2000" dirty="0"/>
                  <a:t> </a:t>
                </a:r>
                <a:r>
                  <a:rPr lang="en-US" altLang="zh-CN" sz="2000" dirty="0"/>
                  <a:t>(number of infected people), what is the possible distribution of the infection rate </a:t>
                </a:r>
                <a14:m>
                  <m:oMath xmlns:m="http://schemas.openxmlformats.org/officeDocument/2006/math">
                    <m:r>
                      <a:rPr lang="en-US" altLang="zh-CN" sz="2000" b="0" i="1" smtClean="0">
                        <a:latin typeface="Cambria Math" panose="02040503050406030204" pitchFamily="18" charset="0"/>
                      </a:rPr>
                      <m:t>𝜃</m:t>
                    </m:r>
                    <m:r>
                      <a:rPr lang="zh-CN" altLang="en-US" sz="2000" b="0" i="0" smtClean="0">
                        <a:latin typeface="Cambria Math" panose="02040503050406030204" pitchFamily="18" charset="0"/>
                      </a:rPr>
                      <m:t> </m:t>
                    </m:r>
                    <m:r>
                      <m:rPr>
                        <m:sty m:val="p"/>
                      </m:rPr>
                      <a:rPr lang="en-US" altLang="zh-CN" sz="2000" b="0" i="0" smtClean="0">
                        <a:latin typeface="Cambria Math" panose="02040503050406030204" pitchFamily="18" charset="0"/>
                      </a:rPr>
                      <m:t>where</m:t>
                    </m:r>
                  </m:oMath>
                </a14:m>
                <a:r>
                  <a:rPr lang="en-US" altLang="zh-CN" sz="2000" dirty="0"/>
                  <a:t>:</a:t>
                </a:r>
              </a:p>
              <a:p>
                <a:pPr marL="285750" indent="-285750" algn="just">
                  <a:buFont typeface="Arial" panose="020B0604020202020204" pitchFamily="34" charset="0"/>
                  <a:buChar char="•"/>
                </a:pPr>
                <a14:m>
                  <m:oMath xmlns:m="http://schemas.openxmlformats.org/officeDocument/2006/math">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oMath>
                </a14:m>
                <a:r>
                  <a:rPr lang="zh-CN" altLang="en-US" sz="2000" b="0" dirty="0"/>
                  <a:t> </a:t>
                </a:r>
                <a:r>
                  <a:rPr lang="en-US" altLang="zh-CN" sz="2000" b="0" dirty="0"/>
                  <a:t>Infection</a:t>
                </a:r>
                <a:r>
                  <a:rPr lang="zh-CN" altLang="en-US" sz="2000" b="0" dirty="0"/>
                  <a:t> </a:t>
                </a:r>
                <a:r>
                  <a:rPr lang="en-US" altLang="zh-CN" sz="2000" b="0" dirty="0"/>
                  <a:t>rate</a:t>
                </a:r>
                <a:r>
                  <a:rPr lang="zh-CN" altLang="en-US" sz="2000" b="0" dirty="0"/>
                  <a:t> </a:t>
                </a:r>
                <a:r>
                  <a:rPr lang="en-US" altLang="zh-CN" sz="2000" b="0" dirty="0"/>
                  <a:t>parameter</a:t>
                </a:r>
              </a:p>
              <a:p>
                <a:pPr marL="285750" indent="-285750" algn="just">
                  <a:buFont typeface="Arial" panose="020B0604020202020204" pitchFamily="34" charset="0"/>
                  <a:buChar char="•"/>
                </a:pP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 </m:t>
                    </m:r>
                  </m:oMath>
                </a14:m>
                <a:r>
                  <a:rPr lang="en-US" altLang="zh-CN" sz="2000" b="0" dirty="0"/>
                  <a:t>:</a:t>
                </a:r>
                <a:r>
                  <a:rPr lang="zh-CN" altLang="en-US" sz="2000" b="0" dirty="0"/>
                  <a:t> </a:t>
                </a:r>
                <a:r>
                  <a:rPr lang="en-US" altLang="zh-CN" sz="2000" b="0" dirty="0"/>
                  <a:t>observed</a:t>
                </a:r>
                <a:r>
                  <a:rPr lang="zh-CN" altLang="en-US" sz="2000" b="0" dirty="0"/>
                  <a:t> </a:t>
                </a:r>
                <a:r>
                  <a:rPr lang="en-US" altLang="zh-CN" sz="2000" b="0" dirty="0"/>
                  <a:t>number</a:t>
                </a:r>
                <a:r>
                  <a:rPr lang="zh-CN" altLang="en-US" sz="2000" b="0" dirty="0"/>
                  <a:t> </a:t>
                </a:r>
                <a:r>
                  <a:rPr lang="en-US" altLang="zh-CN" sz="2000" b="0" dirty="0"/>
                  <a:t>of</a:t>
                </a:r>
                <a:r>
                  <a:rPr lang="zh-CN" altLang="en-US" sz="2000" b="0" dirty="0"/>
                  <a:t> </a:t>
                </a:r>
                <a:r>
                  <a:rPr lang="en-US" altLang="zh-CN" sz="2000" b="0" dirty="0"/>
                  <a:t>infections</a:t>
                </a:r>
              </a:p>
              <a:p>
                <a:pPr marL="285750" indent="-285750" algn="just">
                  <a:buFont typeface="Arial" panose="020B0604020202020204" pitchFamily="34" charset="0"/>
                  <a:buChar char="•"/>
                </a:pPr>
                <a:r>
                  <a:rPr lang="en-US" altLang="zh-CN" sz="2000" b="0" dirty="0"/>
                  <a:t>N:</a:t>
                </a:r>
                <a:r>
                  <a:rPr lang="zh-CN" altLang="en-US" sz="2000" b="0" dirty="0"/>
                  <a:t> </a:t>
                </a:r>
                <a:r>
                  <a:rPr lang="en-US" altLang="zh-CN" sz="2000" b="0" dirty="0"/>
                  <a:t>Household</a:t>
                </a:r>
                <a:r>
                  <a:rPr lang="zh-CN" altLang="en-US" sz="2000" b="0" dirty="0"/>
                  <a:t> </a:t>
                </a:r>
                <a:r>
                  <a:rPr lang="en-US" altLang="zh-CN" sz="2000" b="0" dirty="0"/>
                  <a:t>size</a:t>
                </a:r>
                <a:endParaRPr lang="en-US" altLang="zh-CN" sz="2000" dirty="0"/>
              </a:p>
              <a:p>
                <a:pPr algn="just"/>
                <a:r>
                  <a:rPr lang="en-GB" altLang="zh-CN" sz="2000" b="0" dirty="0"/>
                  <a:t>We simulate infection spread in a household using a simplified stochastic SIR process.</a:t>
                </a:r>
              </a:p>
              <a:p>
                <a:pPr algn="just"/>
                <a:r>
                  <a:rPr lang="en-GB" altLang="zh-CN" sz="2000" b="0" dirty="0"/>
                  <a:t>For </a:t>
                </a:r>
                <a:r>
                  <a:rPr lang="en-US" altLang="zh-CN" sz="2000" dirty="0"/>
                  <a:t>different</a:t>
                </a:r>
                <a:r>
                  <a:rPr lang="zh-CN" altLang="en-US" sz="2000" dirty="0"/>
                  <a:t> </a:t>
                </a:r>
                <a:r>
                  <a:rPr lang="en-GB" altLang="zh-CN" sz="2000" b="0" dirty="0"/>
                  <a:t>household size N , we sample : </a:t>
                </a:r>
              </a:p>
              <a:p>
                <a:pPr algn="just">
                  <a:spcBef>
                    <a:spcPts val="1000"/>
                  </a:spcBef>
                  <a:spcAft>
                    <a:spcPts val="1000"/>
                  </a:spcAft>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𝐸𝑥𝑝𝑜𝑛𝑒𝑛𝑡𝑖𝑎𝑙</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oMath>
                  </m:oMathPara>
                </a14:m>
                <a:endParaRPr lang="en-GB" altLang="zh-CN" sz="2000" b="0" dirty="0"/>
              </a:p>
              <a:p>
                <a:pPr algn="just"/>
                <a:r>
                  <a:rPr lang="en-US" altLang="zh-CN" sz="2000" b="0" dirty="0"/>
                  <a:t>Apply</a:t>
                </a:r>
                <a:r>
                  <a:rPr lang="zh-CN" altLang="en-US" sz="2000" b="0" dirty="0"/>
                  <a:t> </a:t>
                </a:r>
                <a:r>
                  <a:rPr lang="en-US" altLang="zh-CN" sz="2000" b="0" dirty="0"/>
                  <a:t>simple</a:t>
                </a:r>
                <a:r>
                  <a:rPr lang="zh-CN" altLang="en-US" sz="2000" b="0" dirty="0"/>
                  <a:t> </a:t>
                </a:r>
                <a:r>
                  <a:rPr lang="en-US" altLang="zh-CN" sz="2000" dirty="0"/>
                  <a:t>stochastic</a:t>
                </a:r>
                <a:r>
                  <a:rPr lang="zh-CN" altLang="en-US" sz="2000" dirty="0"/>
                  <a:t> </a:t>
                </a:r>
                <a:r>
                  <a:rPr lang="en-US" altLang="zh-CN" sz="2000" dirty="0"/>
                  <a:t>SIR</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obtain</a:t>
                </a:r>
                <a:r>
                  <a:rPr lang="zh-CN" altLang="en-US" sz="2000" dirty="0"/>
                  <a:t> </a:t>
                </a:r>
                <a:r>
                  <a:rPr lang="en-US" altLang="zh-CN" sz="2000" dirty="0"/>
                  <a:t>the</a:t>
                </a:r>
                <a:r>
                  <a:rPr lang="zh-CN" altLang="en-US" sz="2000" dirty="0"/>
                  <a:t> </a:t>
                </a:r>
                <a:r>
                  <a:rPr lang="en-US" altLang="zh-CN" sz="2000" dirty="0"/>
                  <a:t>result</a:t>
                </a:r>
                <a:r>
                  <a:rPr lang="zh-CN" altLang="en-US" sz="2000" dirty="0"/>
                  <a:t> </a:t>
                </a:r>
                <a:r>
                  <a:rPr lang="en-US" altLang="zh-CN" sz="2000" dirty="0"/>
                  <a:t>as</a:t>
                </a:r>
                <a:r>
                  <a:rPr lang="zh-CN" altLang="en-US" sz="2000" dirty="0"/>
                  <a:t> </a:t>
                </a:r>
                <a:r>
                  <a:rPr lang="en-US" altLang="zh-CN" sz="2000" dirty="0"/>
                  <a:t>shown</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figure</a:t>
                </a:r>
                <a:r>
                  <a:rPr lang="zh-CN" altLang="en-US" sz="2000" dirty="0"/>
                  <a:t> </a:t>
                </a:r>
                <a:r>
                  <a:rPr lang="en-US" altLang="zh-CN" sz="2000" dirty="0"/>
                  <a:t>below.</a:t>
                </a:r>
              </a:p>
            </p:txBody>
          </p:sp>
        </mc:Choice>
        <mc:Fallback>
          <p:sp>
            <p:nvSpPr>
              <p:cNvPr id="92" name="TextBox 91">
                <a:extLst>
                  <a:ext uri="{FF2B5EF4-FFF2-40B4-BE49-F238E27FC236}">
                    <a16:creationId xmlns:a16="http://schemas.microsoft.com/office/drawing/2014/main" id="{5CE79251-FA41-28D7-CF95-E2750CF1E793}"/>
                  </a:ext>
                </a:extLst>
              </p:cNvPr>
              <p:cNvSpPr txBox="1">
                <a:spLocks noRot="1" noChangeAspect="1" noMove="1" noResize="1" noEditPoints="1" noAdjustHandles="1" noChangeArrowheads="1" noChangeShapeType="1" noTextEdit="1"/>
              </p:cNvSpPr>
              <p:nvPr/>
            </p:nvSpPr>
            <p:spPr>
              <a:xfrm>
                <a:off x="14514707" y="4309982"/>
                <a:ext cx="6433893" cy="3913892"/>
              </a:xfrm>
              <a:prstGeom prst="rect">
                <a:avLst/>
              </a:prstGeom>
              <a:blipFill>
                <a:blip r:embed="rId9"/>
                <a:stretch>
                  <a:fillRect l="-787" t="-971" r="-984" b="-1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1E7BDA4E-AAED-5E65-DAE0-44CDEB160821}"/>
                  </a:ext>
                </a:extLst>
              </p:cNvPr>
              <p:cNvSpPr txBox="1"/>
              <p:nvPr/>
            </p:nvSpPr>
            <p:spPr>
              <a:xfrm>
                <a:off x="14472433" y="14697226"/>
                <a:ext cx="6579497" cy="1938992"/>
              </a:xfrm>
              <a:prstGeom prst="rect">
                <a:avLst/>
              </a:prstGeom>
              <a:noFill/>
            </p:spPr>
            <p:txBody>
              <a:bodyPr wrap="square" rtlCol="0">
                <a:spAutoFit/>
              </a:bodyPr>
              <a:lstStyle/>
              <a:p>
                <a:pPr algn="just"/>
                <a:r>
                  <a:rPr lang="en-US" altLang="zh-CN" sz="2000" dirty="0"/>
                  <a:t>We</a:t>
                </a:r>
                <a:r>
                  <a:rPr lang="zh-CN" altLang="en-US" sz="2000" dirty="0"/>
                  <a:t> </a:t>
                </a:r>
                <a:r>
                  <a:rPr lang="en-US" altLang="zh-CN" sz="2000" dirty="0"/>
                  <a:t>collect</a:t>
                </a:r>
                <a:r>
                  <a:rPr lang="zh-CN" altLang="en-US" sz="2000" dirty="0"/>
                  <a:t> </a:t>
                </a:r>
                <a:r>
                  <a:rPr lang="en-US" altLang="zh-CN" sz="2000" dirty="0"/>
                  <a:t>the</a:t>
                </a:r>
                <a:r>
                  <a:rPr lang="zh-CN" altLang="en-US" sz="2000" dirty="0"/>
                  <a:t> </a:t>
                </a:r>
                <a:r>
                  <a:rPr lang="en-US" altLang="zh-CN" sz="2000" dirty="0"/>
                  <a:t>triples</a:t>
                </a:r>
                <a:r>
                  <a:rPr lang="zh-CN" altLang="en-US" sz="2000" dirty="0"/>
                  <a:t> </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e>
                    </m:d>
                  </m:oMath>
                </a14:m>
                <a:r>
                  <a:rPr lang="en-US" altLang="zh-CN" sz="2000" dirty="0"/>
                  <a:t>,</a:t>
                </a:r>
                <a:r>
                  <a:rPr lang="zh-CN" altLang="en-US" sz="2000" dirty="0"/>
                  <a:t> </a:t>
                </a:r>
                <a:r>
                  <a:rPr lang="en-US" altLang="zh-CN" sz="2000" dirty="0"/>
                  <a:t>and</a:t>
                </a:r>
                <a:r>
                  <a:rPr lang="zh-CN" altLang="en-US" sz="2000" dirty="0"/>
                  <a:t> </a:t>
                </a:r>
                <a:r>
                  <a:rPr lang="en-US" altLang="zh-CN" sz="2000" dirty="0"/>
                  <a:t>train</a:t>
                </a:r>
                <a:r>
                  <a:rPr lang="zh-CN" altLang="en-US" sz="2000" dirty="0"/>
                  <a:t> </a:t>
                </a:r>
                <a:r>
                  <a:rPr lang="en-US" altLang="zh-CN" sz="2000" dirty="0"/>
                  <a:t>the</a:t>
                </a:r>
                <a:r>
                  <a:rPr lang="zh-CN" altLang="en-US" sz="2000" dirty="0"/>
                  <a:t> </a:t>
                </a:r>
                <a:r>
                  <a:rPr lang="en-US" altLang="zh-CN" sz="2000" dirty="0"/>
                  <a:t>neural</a:t>
                </a:r>
                <a:r>
                  <a:rPr lang="zh-CN" altLang="en-US" sz="2000" dirty="0"/>
                  <a:t> </a:t>
                </a:r>
                <a:r>
                  <a:rPr lang="en-US" altLang="zh-CN" sz="2000" dirty="0"/>
                  <a:t>network</a:t>
                </a:r>
                <a:r>
                  <a:rPr lang="zh-CN" altLang="en-US" sz="2000" dirty="0"/>
                  <a:t> </a:t>
                </a:r>
                <a:r>
                  <a:rPr lang="en-US" altLang="zh-CN" sz="2000" dirty="0"/>
                  <a:t>through</a:t>
                </a:r>
                <a:r>
                  <a:rPr lang="zh-CN" altLang="en-US" sz="2000" dirty="0"/>
                  <a:t> </a:t>
                </a:r>
                <a:r>
                  <a:rPr lang="en-US" altLang="zh-CN" sz="2000" dirty="0"/>
                  <a:t>Mixture</a:t>
                </a:r>
                <a:r>
                  <a:rPr lang="zh-CN" altLang="en-US" sz="2000" dirty="0"/>
                  <a:t> </a:t>
                </a:r>
                <a:r>
                  <a:rPr lang="en-US" altLang="zh-CN" sz="2000" dirty="0"/>
                  <a:t>Density</a:t>
                </a:r>
                <a:r>
                  <a:rPr lang="zh-CN" altLang="en-US" sz="2000" dirty="0"/>
                  <a:t> </a:t>
                </a:r>
                <a:r>
                  <a:rPr lang="en-US" altLang="zh-CN" sz="2000" dirty="0"/>
                  <a:t>Network</a:t>
                </a:r>
                <a:r>
                  <a:rPr lang="zh-CN" altLang="en-US" sz="2000" dirty="0"/>
                  <a:t> </a:t>
                </a:r>
                <a:r>
                  <a:rPr lang="en-US" altLang="zh-CN" sz="2000" dirty="0"/>
                  <a:t>and</a:t>
                </a:r>
                <a:r>
                  <a:rPr lang="zh-CN" altLang="en-US" sz="2000" dirty="0"/>
                  <a:t>  </a:t>
                </a:r>
                <a:r>
                  <a:rPr lang="en-US" altLang="zh-CN" sz="2000" dirty="0"/>
                  <a:t>Normalizing</a:t>
                </a:r>
                <a:r>
                  <a:rPr lang="zh-CN" altLang="en-US" sz="2000" dirty="0"/>
                  <a:t> </a:t>
                </a:r>
                <a:r>
                  <a:rPr lang="en-US" altLang="zh-CN" sz="2000" dirty="0"/>
                  <a:t>Flow.</a:t>
                </a:r>
              </a:p>
              <a:p>
                <a:pPr algn="just"/>
                <a:r>
                  <a:rPr lang="en-US" altLang="zh-CN" sz="2000" dirty="0"/>
                  <a:t>As</a:t>
                </a:r>
                <a:r>
                  <a:rPr lang="zh-CN" altLang="en-US" sz="2000" dirty="0"/>
                  <a:t> </a:t>
                </a:r>
                <a:r>
                  <a:rPr lang="en-US" altLang="zh-CN" sz="2000" dirty="0"/>
                  <a:t>we</a:t>
                </a:r>
                <a:r>
                  <a:rPr lang="zh-CN" altLang="en-US" sz="2000" dirty="0"/>
                  <a:t> </a:t>
                </a:r>
                <a:r>
                  <a:rPr lang="en-US" altLang="zh-CN" sz="2000" dirty="0"/>
                  <a:t>can</a:t>
                </a:r>
                <a:r>
                  <a:rPr lang="zh-CN" altLang="en-US" sz="2000" dirty="0"/>
                  <a:t> </a:t>
                </a:r>
                <a:r>
                  <a:rPr lang="en-US" altLang="zh-CN" sz="2000" dirty="0"/>
                  <a:t>see,</a:t>
                </a:r>
                <a:r>
                  <a:rPr lang="zh-CN" altLang="en-US" sz="2000" dirty="0"/>
                  <a:t> </a:t>
                </a:r>
                <a:r>
                  <a:rPr lang="en-US" altLang="zh-CN" sz="2000" dirty="0"/>
                  <a:t>our</a:t>
                </a:r>
                <a:r>
                  <a:rPr lang="zh-CN" altLang="en-US" sz="2000" dirty="0"/>
                  <a:t> </a:t>
                </a:r>
                <a:r>
                  <a:rPr lang="en-US" altLang="zh-CN" sz="2000" dirty="0"/>
                  <a:t>range</a:t>
                </a:r>
                <a:r>
                  <a:rPr lang="zh-CN" altLang="en-US" sz="2000" dirty="0"/>
                  <a:t> </a:t>
                </a:r>
                <a:r>
                  <a:rPr lang="en-US" altLang="zh-CN" sz="2000" dirty="0"/>
                  <a:t>of</a:t>
                </a:r>
                <a:r>
                  <a:rPr lang="zh-CN" altLang="en-US" sz="2000" dirty="0"/>
                  <a:t> </a:t>
                </a:r>
                <a:r>
                  <a:rPr lang="en-US" altLang="zh-CN" sz="2000" dirty="0"/>
                  <a:t>N</a:t>
                </a:r>
                <a:r>
                  <a:rPr lang="zh-CN" altLang="en-US" sz="2000" dirty="0"/>
                  <a:t> </a:t>
                </a:r>
                <a:r>
                  <a:rPr lang="en-US" altLang="zh-CN" sz="2000" dirty="0"/>
                  <a:t>lies</a:t>
                </a:r>
                <a:r>
                  <a:rPr lang="zh-CN" altLang="en-US" sz="2000" dirty="0"/>
                  <a:t> </a:t>
                </a:r>
                <a:r>
                  <a:rPr lang="en-US" altLang="zh-CN" sz="2000" dirty="0"/>
                  <a:t>between</a:t>
                </a:r>
                <a:r>
                  <a:rPr lang="zh-CN" altLang="en-US" sz="2000" dirty="0"/>
                  <a:t> </a:t>
                </a:r>
                <a:r>
                  <a:rPr lang="en-US" altLang="zh-CN" sz="2000" dirty="0"/>
                  <a:t>0</a:t>
                </a:r>
                <a:r>
                  <a:rPr lang="zh-CN" altLang="en-US" sz="2000" dirty="0"/>
                  <a:t> </a:t>
                </a:r>
                <a:r>
                  <a:rPr lang="en-US" altLang="zh-CN" sz="2000" dirty="0"/>
                  <a:t>and</a:t>
                </a:r>
                <a:r>
                  <a:rPr lang="zh-CN" altLang="en-US" sz="2000" dirty="0"/>
                  <a:t> </a:t>
                </a:r>
                <a:r>
                  <a:rPr lang="en-US" altLang="zh-CN" sz="2000" dirty="0"/>
                  <a:t>300,</a:t>
                </a:r>
                <a:r>
                  <a:rPr lang="zh-CN" altLang="en-US" sz="2000" dirty="0"/>
                  <a:t> </a:t>
                </a:r>
                <a:r>
                  <a:rPr lang="en-US" altLang="zh-CN" sz="2000" dirty="0"/>
                  <a:t>and</a:t>
                </a:r>
                <a:r>
                  <a:rPr lang="zh-CN" altLang="en-US" sz="2000" dirty="0"/>
                  <a:t> </a:t>
                </a:r>
                <a:r>
                  <a:rPr lang="en-US" altLang="zh-CN" sz="2000" dirty="0"/>
                  <a:t>what we want to see is whether the model can perform well outside the training range.</a:t>
                </a:r>
              </a:p>
              <a:p>
                <a:pPr algn="just"/>
                <a:r>
                  <a:rPr lang="en-US" altLang="zh-CN" sz="2000" dirty="0"/>
                  <a:t>Our</a:t>
                </a:r>
                <a:r>
                  <a:rPr lang="zh-CN" altLang="en-US" sz="2000" dirty="0"/>
                  <a:t> </a:t>
                </a:r>
                <a:r>
                  <a:rPr lang="en-US" altLang="zh-CN" sz="2000" dirty="0"/>
                  <a:t>results</a:t>
                </a:r>
                <a:r>
                  <a:rPr lang="zh-CN" altLang="en-US" sz="2000" dirty="0"/>
                  <a:t> </a:t>
                </a:r>
                <a:r>
                  <a:rPr lang="en-US" altLang="zh-CN" sz="2000" dirty="0"/>
                  <a:t>are</a:t>
                </a:r>
                <a:r>
                  <a:rPr lang="zh-CN" altLang="en-US" sz="2000" dirty="0"/>
                  <a:t> </a:t>
                </a:r>
                <a:r>
                  <a:rPr lang="en-US" altLang="zh-CN" sz="2000" dirty="0"/>
                  <a:t>shown</a:t>
                </a:r>
                <a:r>
                  <a:rPr lang="zh-CN" altLang="en-US" sz="2000" dirty="0"/>
                  <a:t> </a:t>
                </a:r>
                <a:r>
                  <a:rPr lang="en-US" altLang="zh-CN" sz="2000" dirty="0"/>
                  <a:t>below.</a:t>
                </a:r>
              </a:p>
            </p:txBody>
          </p:sp>
        </mc:Choice>
        <mc:Fallback>
          <p:sp>
            <p:nvSpPr>
              <p:cNvPr id="93" name="TextBox 92">
                <a:extLst>
                  <a:ext uri="{FF2B5EF4-FFF2-40B4-BE49-F238E27FC236}">
                    <a16:creationId xmlns:a16="http://schemas.microsoft.com/office/drawing/2014/main" id="{1E7BDA4E-AAED-5E65-DAE0-44CDEB160821}"/>
                  </a:ext>
                </a:extLst>
              </p:cNvPr>
              <p:cNvSpPr txBox="1">
                <a:spLocks noRot="1" noChangeAspect="1" noMove="1" noResize="1" noEditPoints="1" noAdjustHandles="1" noChangeArrowheads="1" noChangeShapeType="1" noTextEdit="1"/>
              </p:cNvSpPr>
              <p:nvPr/>
            </p:nvSpPr>
            <p:spPr>
              <a:xfrm>
                <a:off x="14472433" y="14697226"/>
                <a:ext cx="6579497" cy="1938992"/>
              </a:xfrm>
              <a:prstGeom prst="rect">
                <a:avLst/>
              </a:prstGeom>
              <a:blipFill>
                <a:blip r:embed="rId10"/>
                <a:stretch>
                  <a:fillRect l="-963" t="-1961" r="-963" b="-5229"/>
                </a:stretch>
              </a:blipFill>
            </p:spPr>
            <p:txBody>
              <a:bodyPr/>
              <a:lstStyle/>
              <a:p>
                <a:r>
                  <a:rPr lang="en-US">
                    <a:noFill/>
                  </a:rPr>
                  <a:t> </a:t>
                </a:r>
              </a:p>
            </p:txBody>
          </p:sp>
        </mc:Fallback>
      </mc:AlternateContent>
      <p:sp>
        <p:nvSpPr>
          <p:cNvPr id="98" name="Rectangle 97">
            <a:extLst>
              <a:ext uri="{FF2B5EF4-FFF2-40B4-BE49-F238E27FC236}">
                <a16:creationId xmlns:a16="http://schemas.microsoft.com/office/drawing/2014/main" id="{47837BAA-EEBC-EF7C-344E-38DC8F50A29F}"/>
              </a:ext>
            </a:extLst>
          </p:cNvPr>
          <p:cNvSpPr/>
          <p:nvPr/>
        </p:nvSpPr>
        <p:spPr>
          <a:xfrm>
            <a:off x="4535278" y="203056"/>
            <a:ext cx="13783202" cy="1754326"/>
          </a:xfrm>
          <a:prstGeom prst="rect">
            <a:avLst/>
          </a:prstGeom>
          <a:noFill/>
          <a:ln w="31750">
            <a:noFill/>
          </a:ln>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Simulation</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Based</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Inference</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Comparing</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Mixture</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Density</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Network</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&amp;</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Normalizing</a:t>
            </a:r>
            <a:r>
              <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Flow</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0" name="TextBox 99">
            <a:extLst>
              <a:ext uri="{FF2B5EF4-FFF2-40B4-BE49-F238E27FC236}">
                <a16:creationId xmlns:a16="http://schemas.microsoft.com/office/drawing/2014/main" id="{5E1E795A-C915-6104-B44D-650C6675C79E}"/>
              </a:ext>
            </a:extLst>
          </p:cNvPr>
          <p:cNvSpPr txBox="1"/>
          <p:nvPr/>
        </p:nvSpPr>
        <p:spPr>
          <a:xfrm>
            <a:off x="142442" y="2560894"/>
            <a:ext cx="10136108" cy="646331"/>
          </a:xfrm>
          <a:prstGeom prst="rect">
            <a:avLst/>
          </a:prstGeom>
          <a:noFill/>
        </p:spPr>
        <p:txBody>
          <a:bodyPr wrap="none" rtlCol="0">
            <a:spAutoFit/>
          </a:bodyPr>
          <a:lstStyle/>
          <a:p>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Ying</a:t>
            </a:r>
            <a:r>
              <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Zhang,</a:t>
            </a:r>
            <a:r>
              <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Supervised</a:t>
            </a:r>
            <a:r>
              <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by</a:t>
            </a:r>
            <a:r>
              <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Theodore Kypraios</a:t>
            </a:r>
          </a:p>
        </p:txBody>
      </p:sp>
      <p:sp>
        <p:nvSpPr>
          <p:cNvPr id="107" name="矩形: 圆角 57">
            <a:extLst>
              <a:ext uri="{FF2B5EF4-FFF2-40B4-BE49-F238E27FC236}">
                <a16:creationId xmlns:a16="http://schemas.microsoft.com/office/drawing/2014/main" id="{6501B171-42E1-AF30-75F7-12954DA72579}"/>
              </a:ext>
            </a:extLst>
          </p:cNvPr>
          <p:cNvSpPr/>
          <p:nvPr/>
        </p:nvSpPr>
        <p:spPr>
          <a:xfrm>
            <a:off x="300741" y="7006980"/>
            <a:ext cx="6661035" cy="474565"/>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Aim</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of</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this</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project</a:t>
            </a:r>
            <a:endParaRPr lang="en-GB"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8" name="矩形: 圆角 57">
            <a:extLst>
              <a:ext uri="{FF2B5EF4-FFF2-40B4-BE49-F238E27FC236}">
                <a16:creationId xmlns:a16="http://schemas.microsoft.com/office/drawing/2014/main" id="{1CBE01BB-F4E2-3A72-6F87-8D7FD6B556FC}"/>
              </a:ext>
            </a:extLst>
          </p:cNvPr>
          <p:cNvSpPr/>
          <p:nvPr/>
        </p:nvSpPr>
        <p:spPr>
          <a:xfrm>
            <a:off x="272295" y="13216105"/>
            <a:ext cx="6681561" cy="474565"/>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r>
              <a:rPr lang="en-GB"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Model</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Mixture</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Density</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Network</a:t>
            </a:r>
            <a:endParaRPr lang="en-GB"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8" name="组合 7">
            <a:extLst>
              <a:ext uri="{FF2B5EF4-FFF2-40B4-BE49-F238E27FC236}">
                <a16:creationId xmlns:a16="http://schemas.microsoft.com/office/drawing/2014/main" id="{EFC0954E-8A51-DE2F-4382-F3547BC63998}"/>
              </a:ext>
            </a:extLst>
          </p:cNvPr>
          <p:cNvGrpSpPr/>
          <p:nvPr/>
        </p:nvGrpSpPr>
        <p:grpSpPr>
          <a:xfrm>
            <a:off x="282393" y="22045343"/>
            <a:ext cx="6742375" cy="7940881"/>
            <a:chOff x="252711" y="22529335"/>
            <a:chExt cx="6742375" cy="8104827"/>
          </a:xfrm>
        </p:grpSpPr>
        <p:sp>
          <p:nvSpPr>
            <p:cNvPr id="62" name="矩形: 圆角 46">
              <a:extLst>
                <a:ext uri="{FF2B5EF4-FFF2-40B4-BE49-F238E27FC236}">
                  <a16:creationId xmlns:a16="http://schemas.microsoft.com/office/drawing/2014/main" id="{5D4BB306-FC49-14AC-E2F5-C1EC4F9003C5}"/>
                </a:ext>
              </a:extLst>
            </p:cNvPr>
            <p:cNvSpPr/>
            <p:nvPr/>
          </p:nvSpPr>
          <p:spPr>
            <a:xfrm>
              <a:off x="252711" y="23075033"/>
              <a:ext cx="6742375" cy="7559129"/>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64" name="文本框 1">
                  <a:extLst>
                    <a:ext uri="{FF2B5EF4-FFF2-40B4-BE49-F238E27FC236}">
                      <a16:creationId xmlns:a16="http://schemas.microsoft.com/office/drawing/2014/main" id="{F8E6281E-886B-2CB3-ABF8-16379858A7BF}"/>
                    </a:ext>
                  </a:extLst>
                </p:cNvPr>
                <p:cNvSpPr txBox="1"/>
                <p:nvPr/>
              </p:nvSpPr>
              <p:spPr>
                <a:xfrm>
                  <a:off x="306294" y="23150384"/>
                  <a:ext cx="6554142" cy="7217617"/>
                </a:xfrm>
                <a:prstGeom prst="rect">
                  <a:avLst/>
                </a:prstGeom>
                <a:noFill/>
              </p:spPr>
              <p:txBody>
                <a:bodyPr wrap="square" rtlCol="0">
                  <a:spAutoFit/>
                </a:bodyPr>
                <a:lstStyle/>
                <a:p>
                  <a:pPr algn="just"/>
                  <a:r>
                    <a:rPr lang="en-GB" sz="2000" dirty="0"/>
                    <a:t>A Normalizing Flow learns a sequence of invertible transformations that map a simple base distribution</a:t>
                  </a:r>
                  <a:r>
                    <a:rPr lang="zh-CN" altLang="en-US" sz="2000" dirty="0"/>
                    <a:t> </a:t>
                  </a:r>
                  <a:r>
                    <a:rPr lang="en-US" altLang="zh-CN" sz="2000" dirty="0"/>
                    <a:t>(Gaussian</a:t>
                  </a:r>
                  <a:r>
                    <a:rPr lang="zh-CN" altLang="en-US" sz="2000" dirty="0"/>
                    <a:t> </a:t>
                  </a:r>
                  <a:r>
                    <a:rPr lang="en-US" altLang="zh-CN" sz="2000" dirty="0"/>
                    <a:t>in</a:t>
                  </a:r>
                  <a:r>
                    <a:rPr lang="zh-CN" altLang="en-US" sz="2000" dirty="0"/>
                    <a:t> </a:t>
                  </a:r>
                  <a:r>
                    <a:rPr lang="en-US" altLang="zh-CN" sz="2000" dirty="0"/>
                    <a:t>this</a:t>
                  </a:r>
                  <a:r>
                    <a:rPr lang="zh-CN" altLang="en-US" sz="2000" dirty="0"/>
                    <a:t> </a:t>
                  </a:r>
                  <a:r>
                    <a:rPr lang="en-US" altLang="zh-CN" sz="2000" dirty="0"/>
                    <a:t>project)</a:t>
                  </a:r>
                  <a:r>
                    <a:rPr lang="en-GB" sz="2000" dirty="0"/>
                    <a:t> into a complex posterior distribution. This makes it extremely flexible, able to represent multi-modal, skewed, or high-dimensional posteriors while still allowing exact density evaluation.</a:t>
                  </a:r>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spcAft>
                      <a:spcPts val="1000"/>
                    </a:spcAft>
                  </a:pPr>
                  <a:r>
                    <a:rPr lang="en-US" altLang="zh-CN" sz="2000" dirty="0"/>
                    <a:t>Since</a:t>
                  </a:r>
                  <a:r>
                    <a:rPr lang="zh-CN" altLang="en-US" sz="2000" dirty="0"/>
                    <a:t> </a:t>
                  </a:r>
                  <a:r>
                    <a:rPr lang="en-GB" sz="2000" dirty="0"/>
                    <a:t>the flow network is conditioned on data </a:t>
                  </a:r>
                  <a14:m>
                    <m:oMath xmlns:m="http://schemas.openxmlformats.org/officeDocument/2006/math">
                      <m:r>
                        <a:rPr lang="en-US" altLang="zh-CN" sz="2000" b="0" i="1" smtClean="0">
                          <a:latin typeface="Cambria Math" panose="02040503050406030204" pitchFamily="18" charset="0"/>
                        </a:rPr>
                        <m:t>𝑦</m:t>
                      </m:r>
                    </m:oMath>
                  </a14:m>
                  <a:r>
                    <a:rPr lang="en-GB" sz="2000" dirty="0"/>
                    <a:t>, so it learns:</a:t>
                  </a:r>
                </a:p>
                <a:p>
                  <a:pPr algn="just">
                    <a:spcAft>
                      <a:spcPts val="1000"/>
                    </a:spcAft>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𝜙</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𝜙</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N</m:t>
                        </m:r>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oMath>
                    </m:oMathPara>
                  </a14:m>
                  <a:endParaRPr lang="en-GB" sz="2000" dirty="0"/>
                </a:p>
                <a:p>
                  <a:pPr algn="just">
                    <a:spcAft>
                      <a:spcPts val="1000"/>
                    </a:spcAft>
                  </a:pPr>
                  <a:r>
                    <a:rPr lang="en-GB" altLang="zh-CN" sz="2000" dirty="0"/>
                    <a:t>E</a:t>
                  </a:r>
                  <a:r>
                    <a:rPr lang="en-US" altLang="zh-CN" sz="2000" dirty="0"/>
                    <a:t>ach</a:t>
                  </a:r>
                  <a:r>
                    <a:rPr lang="zh-CN" altLang="en-US" sz="2000" dirty="0"/>
                    <a:t> </a:t>
                  </a:r>
                  <a:r>
                    <a:rPr lang="en-US" altLang="zh-CN" sz="2000" dirty="0"/>
                    <a:t>transformation</a:t>
                  </a:r>
                  <a:r>
                    <a:rPr lang="zh-CN" altLang="en-US"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𝑖</m:t>
                          </m:r>
                        </m:sub>
                      </m:sSub>
                    </m:oMath>
                  </a14:m>
                  <a:r>
                    <a:rPr lang="zh-CN" altLang="en-US" sz="2000" b="0" dirty="0"/>
                    <a:t> </a:t>
                  </a:r>
                  <a:r>
                    <a:rPr lang="en-US" altLang="zh-CN" sz="2000" b="0" dirty="0"/>
                    <a:t>is</a:t>
                  </a:r>
                  <a:r>
                    <a:rPr lang="zh-CN" altLang="en-US" sz="2000" b="0" dirty="0"/>
                    <a:t> </a:t>
                  </a:r>
                  <a:r>
                    <a:rPr lang="en-US" altLang="zh-CN" sz="2000" b="1" dirty="0"/>
                    <a:t>invertible</a:t>
                  </a:r>
                  <a:r>
                    <a:rPr lang="zh-CN" altLang="en-US" sz="2000" b="1" dirty="0"/>
                    <a:t> </a:t>
                  </a:r>
                  <a:r>
                    <a:rPr lang="en-US" altLang="zh-CN" sz="2000" b="1" dirty="0"/>
                    <a:t>and</a:t>
                  </a:r>
                  <a:r>
                    <a:rPr lang="zh-CN" altLang="en-US" sz="2000" b="1" dirty="0"/>
                    <a:t> </a:t>
                  </a:r>
                  <a:r>
                    <a:rPr lang="en-US" altLang="zh-CN" sz="2000" b="1" dirty="0"/>
                    <a:t>differentiable</a:t>
                  </a:r>
                  <a:r>
                    <a:rPr lang="en-US" altLang="zh-CN" sz="2000" dirty="0"/>
                    <a:t>,</a:t>
                  </a:r>
                  <a:r>
                    <a:rPr lang="zh-CN" altLang="en-US" sz="2000" dirty="0"/>
                    <a:t> </a:t>
                  </a:r>
                  <a:r>
                    <a:rPr lang="en-US" altLang="zh-CN" sz="2000" dirty="0"/>
                    <a:t>we</a:t>
                  </a:r>
                  <a:r>
                    <a:rPr lang="zh-CN" altLang="en-US" sz="2000" dirty="0"/>
                    <a:t> </a:t>
                  </a:r>
                  <a:r>
                    <a:rPr lang="en-US" altLang="zh-CN" sz="2000" dirty="0"/>
                    <a:t>can</a:t>
                  </a:r>
                  <a:r>
                    <a:rPr lang="zh-CN" altLang="en-US" sz="2000" dirty="0"/>
                    <a:t> </a:t>
                  </a:r>
                  <a:r>
                    <a:rPr lang="en-US" altLang="zh-CN" sz="2000" dirty="0"/>
                    <a:t>track</a:t>
                  </a:r>
                  <a:r>
                    <a:rPr lang="zh-CN" altLang="en-US" sz="2000" dirty="0"/>
                    <a:t> </a:t>
                  </a:r>
                  <a:r>
                    <a:rPr lang="en-US" altLang="zh-CN" sz="2000" dirty="0"/>
                    <a:t>how</a:t>
                  </a:r>
                  <a:r>
                    <a:rPr lang="zh-CN" altLang="en-US" sz="2000" dirty="0"/>
                    <a:t> </a:t>
                  </a:r>
                  <a:r>
                    <a:rPr lang="en-US" altLang="zh-CN" sz="2000" dirty="0"/>
                    <a:t>the</a:t>
                  </a:r>
                  <a:r>
                    <a:rPr lang="zh-CN" altLang="en-US" sz="2000" dirty="0"/>
                    <a:t> </a:t>
                  </a:r>
                  <a:r>
                    <a:rPr lang="en-US" altLang="zh-CN" sz="2000" dirty="0"/>
                    <a:t>probability</a:t>
                  </a:r>
                  <a:r>
                    <a:rPr lang="zh-CN" altLang="en-US" sz="2000" dirty="0"/>
                    <a:t> </a:t>
                  </a:r>
                  <a:r>
                    <a:rPr lang="en-US" altLang="zh-CN" sz="2000" dirty="0"/>
                    <a:t>density</a:t>
                  </a:r>
                  <a:r>
                    <a:rPr lang="zh-CN" altLang="en-US" sz="2000" dirty="0"/>
                    <a:t> </a:t>
                  </a:r>
                  <a:r>
                    <a:rPr lang="en-US" altLang="zh-CN" sz="2000" dirty="0"/>
                    <a:t>changes:</a:t>
                  </a:r>
                </a:p>
                <a:p>
                  <a:pPr algn="just"/>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𝑝</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𝜃</m:t>
                            </m:r>
                          </m:e>
                        </m:d>
                        <m:r>
                          <a:rPr lang="en-US" altLang="zh-CN" sz="2000" i="1" dirty="0">
                            <a:latin typeface="Cambria Math" panose="02040503050406030204" pitchFamily="18" charset="0"/>
                          </a:rPr>
                          <m:t>=</m:t>
                        </m:r>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𝑧</m:t>
                                </m:r>
                              </m:e>
                              <m:sub>
                                <m:r>
                                  <a:rPr lang="en-US" altLang="zh-CN" sz="2000" i="1" dirty="0">
                                    <a:latin typeface="Cambria Math" panose="02040503050406030204" pitchFamily="18" charset="0"/>
                                  </a:rPr>
                                  <m:t>0</m:t>
                                </m:r>
                              </m:sub>
                            </m:sSub>
                          </m:e>
                        </m:d>
                        <m:r>
                          <a:rPr lang="en-US" altLang="zh-CN" sz="2000" i="1" dirty="0">
                            <a:latin typeface="Cambria Math" panose="02040503050406030204" pitchFamily="18" charset="0"/>
                          </a:rPr>
                          <m:t> ⋅</m:t>
                        </m:r>
                        <m:nary>
                          <m:naryPr>
                            <m:chr m:val="∏"/>
                            <m:ctrlPr>
                              <a:rPr lang="en-US" altLang="zh-CN" sz="2000" i="1" dirty="0" smtClean="0">
                                <a:latin typeface="Cambria Math" panose="02040503050406030204" pitchFamily="18" charset="0"/>
                              </a:rPr>
                            </m:ctrlPr>
                          </m:naryPr>
                          <m:sub>
                            <m:r>
                              <m:rPr>
                                <m:brk m:alnAt="23"/>
                              </m:rP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𝐾</m:t>
                            </m:r>
                          </m:sup>
                          <m:e>
                            <m:d>
                              <m:dPr>
                                <m:begChr m:val="|"/>
                                <m:endChr m:val="|"/>
                                <m:ctrlPr>
                                  <a:rPr lang="en-GB" altLang="zh-CN" sz="2000" i="1" dirty="0">
                                    <a:latin typeface="Cambria Math" panose="02040503050406030204" pitchFamily="18" charset="0"/>
                                  </a:rPr>
                                </m:ctrlPr>
                              </m:dPr>
                              <m:e>
                                <m:func>
                                  <m:funcPr>
                                    <m:ctrlPr>
                                      <a:rPr lang="zh-CN" altLang="en-US" sz="2000" i="1" dirty="0">
                                        <a:latin typeface="Cambria Math" panose="02040503050406030204" pitchFamily="18" charset="0"/>
                                      </a:rPr>
                                    </m:ctrlPr>
                                  </m:funcPr>
                                  <m:fName>
                                    <m:r>
                                      <m:rPr>
                                        <m:sty m:val="p"/>
                                      </m:rPr>
                                      <a:rPr lang="en-US" altLang="zh-CN" sz="2000" dirty="0">
                                        <a:latin typeface="Cambria Math" panose="02040503050406030204" pitchFamily="18" charset="0"/>
                                      </a:rPr>
                                      <m:t>det</m:t>
                                    </m:r>
                                  </m:fName>
                                  <m:e>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m:rPr>
                                                <m:sty m:val="p"/>
                                              </m:rPr>
                                              <a:rPr lang="en-US" altLang="zh-CN" sz="2000" i="1" dirty="0">
                                                <a:latin typeface="Cambria Math" panose="02040503050406030204" pitchFamily="18" charset="0"/>
                                              </a:rPr>
                                              <m:t>f</m:t>
                                            </m:r>
                                          </m:e>
                                          <m:sub>
                                            <m:r>
                                              <a:rPr lang="en-US" altLang="zh-CN" sz="2000" i="1" dirty="0">
                                                <a:latin typeface="Cambria Math" panose="02040503050406030204" pitchFamily="18" charset="0"/>
                                              </a:rPr>
                                              <m:t>𝑖</m:t>
                                            </m:r>
                                          </m:sub>
                                          <m:sup>
                                            <m:r>
                                              <a:rPr lang="en-US" altLang="zh-CN" sz="2000" i="1" dirty="0">
                                                <a:latin typeface="Cambria Math" panose="02040503050406030204" pitchFamily="18" charset="0"/>
                                              </a:rPr>
                                              <m:t>−1</m:t>
                                            </m:r>
                                          </m:sup>
                                        </m:sSubSup>
                                      </m:num>
                                      <m:den>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𝑧</m:t>
                                            </m:r>
                                          </m:e>
                                          <m:sub>
                                            <m:r>
                                              <a:rPr lang="en-US" altLang="zh-CN" sz="2000" i="1" dirty="0">
                                                <a:latin typeface="Cambria Math" panose="02040503050406030204" pitchFamily="18" charset="0"/>
                                              </a:rPr>
                                              <m:t>𝑖</m:t>
                                            </m:r>
                                          </m:sub>
                                        </m:sSub>
                                      </m:den>
                                    </m:f>
                                  </m:e>
                                </m:func>
                              </m:e>
                            </m:d>
                          </m:e>
                        </m:nary>
                      </m:oMath>
                    </m:oMathPara>
                  </a14:m>
                  <a:endParaRPr lang="en-US" altLang="zh-CN" sz="2000" dirty="0"/>
                </a:p>
              </p:txBody>
            </p:sp>
          </mc:Choice>
          <mc:Fallback xmlns="">
            <p:sp>
              <p:nvSpPr>
                <p:cNvPr id="64" name="文本框 1">
                  <a:extLst>
                    <a:ext uri="{FF2B5EF4-FFF2-40B4-BE49-F238E27FC236}">
                      <a16:creationId xmlns:a16="http://schemas.microsoft.com/office/drawing/2014/main" id="{F8E6281E-886B-2CB3-ABF8-16379858A7BF}"/>
                    </a:ext>
                  </a:extLst>
                </p:cNvPr>
                <p:cNvSpPr txBox="1">
                  <a:spLocks noRot="1" noChangeAspect="1" noMove="1" noResize="1" noEditPoints="1" noAdjustHandles="1" noChangeArrowheads="1" noChangeShapeType="1" noTextEdit="1"/>
                </p:cNvSpPr>
                <p:nvPr/>
              </p:nvSpPr>
              <p:spPr>
                <a:xfrm>
                  <a:off x="306294" y="23150384"/>
                  <a:ext cx="6554142" cy="7217617"/>
                </a:xfrm>
                <a:prstGeom prst="rect">
                  <a:avLst/>
                </a:prstGeom>
                <a:blipFill>
                  <a:blip r:embed="rId11"/>
                  <a:stretch>
                    <a:fillRect l="-930" t="-431" r="-1023" b="-345"/>
                  </a:stretch>
                </a:blipFill>
              </p:spPr>
              <p:txBody>
                <a:bodyPr/>
                <a:lstStyle/>
                <a:p>
                  <a:r>
                    <a:rPr lang="zh-CN" altLang="en-US">
                      <a:noFill/>
                    </a:rPr>
                    <a:t> </a:t>
                  </a:r>
                </a:p>
              </p:txBody>
            </p:sp>
          </mc:Fallback>
        </mc:AlternateContent>
        <p:pic>
          <p:nvPicPr>
            <p:cNvPr id="38" name="Picture 37" descr="A diagram of a function&#10;&#10;Description automatically generated">
              <a:extLst>
                <a:ext uri="{FF2B5EF4-FFF2-40B4-BE49-F238E27FC236}">
                  <a16:creationId xmlns:a16="http://schemas.microsoft.com/office/drawing/2014/main" id="{1ED13DE4-5053-5F65-4804-F3EA25D4FD47}"/>
                </a:ext>
              </a:extLst>
            </p:cNvPr>
            <p:cNvPicPr>
              <a:picLocks noChangeAspect="1"/>
            </p:cNvPicPr>
            <p:nvPr/>
          </p:nvPicPr>
          <p:blipFill>
            <a:blip r:embed="rId12"/>
            <a:stretch>
              <a:fillRect/>
            </a:stretch>
          </p:blipFill>
          <p:spPr>
            <a:xfrm>
              <a:off x="397681" y="25266399"/>
              <a:ext cx="6092246" cy="1731380"/>
            </a:xfrm>
            <a:prstGeom prst="rect">
              <a:avLst/>
            </a:prstGeom>
          </p:spPr>
        </p:pic>
        <p:sp>
          <p:nvSpPr>
            <p:cNvPr id="66" name="TextBox 65">
              <a:extLst>
                <a:ext uri="{FF2B5EF4-FFF2-40B4-BE49-F238E27FC236}">
                  <a16:creationId xmlns:a16="http://schemas.microsoft.com/office/drawing/2014/main" id="{B7828722-FC73-8B15-7F2A-22366E39F083}"/>
                </a:ext>
              </a:extLst>
            </p:cNvPr>
            <p:cNvSpPr txBox="1"/>
            <p:nvPr/>
          </p:nvSpPr>
          <p:spPr>
            <a:xfrm>
              <a:off x="1159430" y="27154269"/>
              <a:ext cx="4489448" cy="369332"/>
            </a:xfrm>
            <a:prstGeom prst="rect">
              <a:avLst/>
            </a:prstGeom>
            <a:noFill/>
          </p:spPr>
          <p:txBody>
            <a:bodyPr wrap="square" rtlCol="0">
              <a:spAutoFit/>
            </a:bodyPr>
            <a:lstStyle/>
            <a:p>
              <a:r>
                <a:rPr lang="en-US" altLang="zh-CN" dirty="0"/>
                <a:t>Figure</a:t>
              </a:r>
              <a:r>
                <a:rPr lang="zh-CN" altLang="en-US" dirty="0"/>
                <a:t> </a:t>
              </a:r>
              <a:r>
                <a:rPr lang="en-US" altLang="zh-CN" dirty="0"/>
                <a:t>2:</a:t>
              </a:r>
              <a:r>
                <a:rPr lang="zh-CN" altLang="en-US" dirty="0"/>
                <a:t> </a:t>
              </a:r>
              <a:r>
                <a:rPr lang="en-US" altLang="zh-CN" dirty="0"/>
                <a:t>A</a:t>
              </a:r>
              <a:r>
                <a:rPr lang="zh-CN" altLang="en-US" dirty="0"/>
                <a:t> </a:t>
              </a:r>
              <a:r>
                <a:rPr lang="en-US" altLang="zh-CN" dirty="0"/>
                <a:t>sequence</a:t>
              </a:r>
              <a:r>
                <a:rPr lang="zh-CN" altLang="en-US" dirty="0"/>
                <a:t> </a:t>
              </a:r>
              <a:r>
                <a:rPr lang="en-US" altLang="zh-CN" dirty="0"/>
                <a:t>of</a:t>
              </a:r>
              <a:r>
                <a:rPr lang="zh-CN" altLang="en-US" dirty="0"/>
                <a:t> </a:t>
              </a:r>
              <a:r>
                <a:rPr lang="en-GB" dirty="0"/>
                <a:t>invertible transform</a:t>
              </a:r>
              <a:r>
                <a:rPr lang="zh-CN" altLang="en-US" dirty="0"/>
                <a:t> </a:t>
              </a:r>
              <a:endParaRPr lang="en-US" dirty="0"/>
            </a:p>
          </p:txBody>
        </p:sp>
        <p:sp>
          <p:nvSpPr>
            <p:cNvPr id="109" name="矩形: 圆角 57">
              <a:extLst>
                <a:ext uri="{FF2B5EF4-FFF2-40B4-BE49-F238E27FC236}">
                  <a16:creationId xmlns:a16="http://schemas.microsoft.com/office/drawing/2014/main" id="{BF095C8D-2FE1-FEF9-25CD-A434E18B85E5}"/>
                </a:ext>
              </a:extLst>
            </p:cNvPr>
            <p:cNvSpPr/>
            <p:nvPr/>
          </p:nvSpPr>
          <p:spPr>
            <a:xfrm>
              <a:off x="278904" y="22529335"/>
              <a:ext cx="6690121" cy="445728"/>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r>
                <a:rPr lang="en-GB"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Model</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Normalizing</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Flow</a:t>
              </a:r>
              <a:endParaRPr lang="en-GB"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11" name="矩形: 圆角 57">
            <a:extLst>
              <a:ext uri="{FF2B5EF4-FFF2-40B4-BE49-F238E27FC236}">
                <a16:creationId xmlns:a16="http://schemas.microsoft.com/office/drawing/2014/main" id="{55EA5433-D0A9-1F7A-624C-3C1800ED18AA}"/>
              </a:ext>
            </a:extLst>
          </p:cNvPr>
          <p:cNvSpPr/>
          <p:nvPr/>
        </p:nvSpPr>
        <p:spPr>
          <a:xfrm>
            <a:off x="7356137" y="3601077"/>
            <a:ext cx="6631044" cy="475189"/>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Model</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Normalizing</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Flow</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Continued</a:t>
            </a:r>
            <a:endParaRPr lang="en-GB"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7" name="组合 6">
            <a:extLst>
              <a:ext uri="{FF2B5EF4-FFF2-40B4-BE49-F238E27FC236}">
                <a16:creationId xmlns:a16="http://schemas.microsoft.com/office/drawing/2014/main" id="{508F9D1B-C897-E435-B1C2-C550080E8C1A}"/>
              </a:ext>
            </a:extLst>
          </p:cNvPr>
          <p:cNvGrpSpPr/>
          <p:nvPr/>
        </p:nvGrpSpPr>
        <p:grpSpPr>
          <a:xfrm>
            <a:off x="7355740" y="10868116"/>
            <a:ext cx="6634313" cy="7548851"/>
            <a:chOff x="7393171" y="12368447"/>
            <a:chExt cx="6634313" cy="6991214"/>
          </a:xfrm>
        </p:grpSpPr>
        <p:sp>
          <p:nvSpPr>
            <p:cNvPr id="82" name="矩形: 圆角 46">
              <a:extLst>
                <a:ext uri="{FF2B5EF4-FFF2-40B4-BE49-F238E27FC236}">
                  <a16:creationId xmlns:a16="http://schemas.microsoft.com/office/drawing/2014/main" id="{566A9C98-B728-28D5-4696-4162C1881F83}"/>
                </a:ext>
              </a:extLst>
            </p:cNvPr>
            <p:cNvSpPr/>
            <p:nvPr/>
          </p:nvSpPr>
          <p:spPr>
            <a:xfrm>
              <a:off x="7406353" y="12913789"/>
              <a:ext cx="6621131" cy="6445872"/>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63C6677-E452-3424-1264-884B7763F388}"/>
                    </a:ext>
                  </a:extLst>
                </p:cNvPr>
                <p:cNvSpPr txBox="1"/>
                <p:nvPr/>
              </p:nvSpPr>
              <p:spPr>
                <a:xfrm>
                  <a:off x="7447388" y="12934778"/>
                  <a:ext cx="6508635" cy="6424883"/>
                </a:xfrm>
                <a:prstGeom prst="rect">
                  <a:avLst/>
                </a:prstGeom>
                <a:noFill/>
              </p:spPr>
              <p:txBody>
                <a:bodyPr wrap="square" rtlCol="0">
                  <a:spAutoFit/>
                </a:bodyPr>
                <a:lstStyle/>
                <a:p>
                  <a:pPr marL="342900" indent="-342900" algn="just">
                    <a:buAutoNum type="arabicPeriod"/>
                  </a:pPr>
                  <a:r>
                    <a:rPr lang="en-US" altLang="zh-CN" sz="2000" dirty="0"/>
                    <a:t>Sample</a:t>
                  </a:r>
                  <a:r>
                    <a:rPr lang="zh-CN" altLang="en-US"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𝐺𝑎𝑚𝑚𝑎</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𝛽</m:t>
                          </m:r>
                        </m:e>
                      </m:d>
                    </m:oMath>
                  </a14:m>
                  <a:endParaRPr lang="en-GB" altLang="zh-CN" sz="2000" b="0" dirty="0"/>
                </a:p>
                <a:p>
                  <a:pPr marL="342900" indent="-342900" algn="just">
                    <a:spcAft>
                      <a:spcPts val="1000"/>
                    </a:spcAft>
                    <a:buAutoNum type="arabicPeriod"/>
                  </a:pPr>
                  <a:r>
                    <a:rPr lang="en-US" altLang="zh-CN" sz="2000" dirty="0"/>
                    <a:t>For</a:t>
                  </a:r>
                  <a:r>
                    <a:rPr lang="zh-CN" altLang="en-US" sz="2000" dirty="0"/>
                    <a:t> </a:t>
                  </a:r>
                  <a:r>
                    <a:rPr lang="en-US" altLang="zh-CN" sz="2000" dirty="0"/>
                    <a:t>each</a:t>
                  </a:r>
                  <a:r>
                    <a:rPr lang="zh-CN" altLang="en-US" sz="2000" dirty="0"/>
                    <a:t> </a:t>
                  </a:r>
                  <a14:m>
                    <m:oMath xmlns:m="http://schemas.openxmlformats.org/officeDocument/2006/math">
                      <m:r>
                        <a:rPr lang="en-US" altLang="zh-CN" sz="2000" i="1">
                          <a:latin typeface="Cambria Math" panose="02040503050406030204" pitchFamily="18" charset="0"/>
                        </a:rPr>
                        <m:t>𝜃</m:t>
                      </m:r>
                    </m:oMath>
                  </a14:m>
                  <a:r>
                    <a:rPr lang="en-US" altLang="zh-CN" sz="2000" dirty="0"/>
                    <a:t>,</a:t>
                  </a:r>
                  <a:r>
                    <a:rPr lang="zh-CN" altLang="en-US" sz="2000" dirty="0"/>
                    <a:t> </a:t>
                  </a:r>
                  <a:r>
                    <a:rPr lang="en-US" altLang="zh-CN" sz="2000" dirty="0"/>
                    <a:t>simulate 𝑁</a:t>
                  </a:r>
                  <a:r>
                    <a:rPr lang="zh-CN" altLang="en-US" sz="2000" dirty="0"/>
                    <a:t> </a:t>
                  </a:r>
                  <a:r>
                    <a:rPr lang="en-US" altLang="zh-CN" sz="2000" dirty="0"/>
                    <a:t>independent Poisson trials with rate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en-US" altLang="zh-CN" sz="2000" dirty="0"/>
                    <a:t>,</a:t>
                  </a:r>
                  <a:r>
                    <a:rPr lang="zh-CN" altLang="en-US" sz="2000" dirty="0"/>
                    <a:t>  </a:t>
                  </a:r>
                  <a:r>
                    <a:rPr lang="en-US" altLang="zh-CN" sz="2000" dirty="0"/>
                    <a:t>and</a:t>
                  </a:r>
                  <a:r>
                    <a:rPr lang="zh-CN" altLang="en-US" sz="2000" dirty="0"/>
                    <a:t> </a:t>
                  </a:r>
                  <a:r>
                    <a:rPr lang="en-US" altLang="zh-CN" sz="2000" dirty="0"/>
                    <a:t>compute</a:t>
                  </a:r>
                  <a:r>
                    <a:rPr lang="zh-CN" altLang="en-US" sz="2000" dirty="0"/>
                    <a:t> </a:t>
                  </a:r>
                  <a:r>
                    <a:rPr lang="en-US" altLang="zh-CN" sz="2000" dirty="0"/>
                    <a:t>their</a:t>
                  </a:r>
                  <a:r>
                    <a:rPr lang="zh-CN" altLang="en-US" sz="2000" dirty="0"/>
                    <a:t> </a:t>
                  </a:r>
                  <a:r>
                    <a:rPr lang="en-US" altLang="zh-CN" sz="2000" dirty="0"/>
                    <a:t>sum</a:t>
                  </a:r>
                </a:p>
                <a:p>
                  <a:pPr algn="just">
                    <a:spcAft>
                      <a:spcPts val="1000"/>
                    </a:spcAft>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r>
                              <a:rPr lang="en-US" altLang="zh-CN" sz="2000" b="0" i="1" smtClean="0">
                                <a:latin typeface="Cambria Math" panose="02040503050406030204" pitchFamily="18" charset="0"/>
                              </a:rPr>
                              <m:t>𝑃𝑜𝑖𝑠𝑠𝑜𝑛</m:t>
                            </m:r>
                          </m:e>
                        </m:nary>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en-GB" altLang="zh-CN" sz="2000" b="0" dirty="0"/>
                </a:p>
                <a:p>
                  <a:pPr marL="342900" indent="-342900" algn="just">
                    <a:buAutoNum type="arabicPeriod" startAt="3"/>
                  </a:pPr>
                  <a:r>
                    <a:rPr lang="en-US" altLang="zh-CN" sz="2000" dirty="0"/>
                    <a:t>Store</a:t>
                  </a:r>
                  <a:r>
                    <a:rPr lang="zh-CN" altLang="en-US" sz="2000" dirty="0"/>
                    <a:t> </a:t>
                  </a:r>
                  <a:r>
                    <a:rPr lang="en-US" altLang="zh-CN" sz="2000" dirty="0"/>
                    <a:t>raw</a:t>
                  </a:r>
                  <a:r>
                    <a:rPr lang="zh-CN" altLang="en-US" sz="2000" dirty="0"/>
                    <a:t> </a:t>
                  </a:r>
                  <a:r>
                    <a:rPr lang="en-US" altLang="zh-CN" sz="2000" dirty="0"/>
                    <a:t>training</a:t>
                  </a:r>
                  <a:r>
                    <a:rPr lang="zh-CN" altLang="en-US" sz="2000" dirty="0"/>
                    <a:t> </a:t>
                  </a:r>
                  <a:r>
                    <a:rPr lang="en-US" altLang="zh-CN" sz="2000" dirty="0"/>
                    <a:t>triples</a:t>
                  </a:r>
                  <a:r>
                    <a:rPr lang="zh-CN" altLang="en-US" sz="2000" dirty="0"/>
                    <a:t> </a:t>
                  </a:r>
                  <a:r>
                    <a:rPr lang="en-US" altLang="zh-CN" sz="2000" dirty="0"/>
                    <a:t>(</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𝑖</m:t>
                          </m:r>
                        </m:sub>
                      </m:sSub>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𝑦</m:t>
                          </m:r>
                        </m:e>
                        <m:sup>
                          <m:r>
                            <a:rPr lang="en-US" altLang="zh-CN" sz="2000" i="1">
                              <a:latin typeface="Cambria Math" panose="02040503050406030204" pitchFamily="18" charset="0"/>
                            </a:rPr>
                            <m:t>𝑖</m:t>
                          </m:r>
                        </m:sup>
                      </m:sSup>
                    </m:oMath>
                  </a14:m>
                  <a:r>
                    <a:rPr lang="en-US" altLang="zh-CN" sz="2000" dirty="0"/>
                    <a:t>,</a:t>
                  </a:r>
                  <a:r>
                    <a:rPr lang="zh-CN" altLang="en-US" sz="2000" dirty="0"/>
                    <a:t> </a:t>
                  </a:r>
                  <a14:m>
                    <m:oMath xmlns:m="http://schemas.openxmlformats.org/officeDocument/2006/math">
                      <m:r>
                        <a:rPr lang="en-US" altLang="zh-CN" sz="2000" b="0" i="1" smtClean="0">
                          <a:latin typeface="Cambria Math" panose="02040503050406030204" pitchFamily="18" charset="0"/>
                        </a:rPr>
                        <m:t>𝑁</m:t>
                      </m:r>
                    </m:oMath>
                  </a14:m>
                  <a:r>
                    <a:rPr lang="en-US" altLang="zh-CN" sz="2000" dirty="0"/>
                    <a:t>)</a:t>
                  </a:r>
                  <a:r>
                    <a:rPr lang="zh-CN" altLang="en-US" sz="2000" dirty="0"/>
                    <a:t> </a:t>
                  </a:r>
                  <a:r>
                    <a:rPr lang="en-US" altLang="zh-CN" sz="2000" dirty="0"/>
                    <a:t>across</a:t>
                  </a:r>
                  <a:r>
                    <a:rPr lang="zh-CN" altLang="en-US" sz="2000" dirty="0"/>
                    <a:t> </a:t>
                  </a:r>
                  <a:r>
                    <a:rPr lang="en-US" altLang="zh-CN" sz="2000" dirty="0"/>
                    <a:t>different</a:t>
                  </a:r>
                  <a:r>
                    <a:rPr lang="zh-CN" altLang="en-US" sz="2000" dirty="0"/>
                    <a:t> </a:t>
                  </a:r>
                  <a:r>
                    <a:rPr lang="en-US" altLang="zh-CN" sz="2000" dirty="0"/>
                    <a:t>values</a:t>
                  </a:r>
                  <a:r>
                    <a:rPr lang="zh-CN" altLang="en-US" sz="2000" dirty="0"/>
                    <a:t> </a:t>
                  </a:r>
                  <a:r>
                    <a:rPr lang="en-US" altLang="zh-CN" sz="2000" dirty="0"/>
                    <a:t>of</a:t>
                  </a:r>
                  <a:r>
                    <a:rPr lang="zh-CN" altLang="en-US" sz="2000" dirty="0"/>
                    <a:t> </a:t>
                  </a:r>
                  <a:r>
                    <a:rPr lang="en-US" altLang="zh-CN" sz="2000" dirty="0"/>
                    <a:t>N.</a:t>
                  </a:r>
                </a:p>
                <a:p>
                  <a:pPr marL="342900" indent="-342900" algn="just">
                    <a:buAutoNum type="arabicPeriod" startAt="3"/>
                  </a:pPr>
                  <a:r>
                    <a:rPr lang="en-GB" sz="2000" dirty="0"/>
                    <a:t>Group by observations</a:t>
                  </a:r>
                  <a:r>
                    <a:rPr lang="en-US" altLang="zh-CN" sz="2000" dirty="0"/>
                    <a:t>:</a:t>
                  </a:r>
                  <a:r>
                    <a:rPr lang="en-GB" sz="2000" dirty="0"/>
                    <a:t> For each unique observation pair</a:t>
                  </a:r>
                  <a14:m>
                    <m:oMath xmlns:m="http://schemas.openxmlformats.org/officeDocument/2006/math">
                      <m:r>
                        <a:rPr lang="zh-CN" altLang="en-US" sz="2000" b="0" i="0" smtClean="0">
                          <a:latin typeface="Cambria Math" panose="02040503050406030204" pitchFamily="18" charset="0"/>
                        </a:rPr>
                        <m:t> </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oMath>
                  </a14:m>
                  <a:r>
                    <a:rPr lang="en-GB" sz="2000" dirty="0"/>
                    <a:t> gather all corresponding</a:t>
                  </a:r>
                  <a:r>
                    <a:rPr lang="zh-CN" altLang="en-US"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zh-CN" altLang="en-US" sz="2000" dirty="0"/>
                    <a:t> </a:t>
                  </a:r>
                  <a:r>
                    <a:rPr lang="en-US" altLang="zh-CN" sz="2000" dirty="0"/>
                    <a:t>samples.</a:t>
                  </a:r>
                  <a:r>
                    <a:rPr lang="zh-CN" altLang="en-US" sz="2000" dirty="0"/>
                    <a:t> </a:t>
                  </a:r>
                  <a:r>
                    <a:rPr lang="en-US" altLang="zh-CN" sz="2000" dirty="0"/>
                    <a:t>These</a:t>
                  </a:r>
                  <a:r>
                    <a:rPr lang="zh-CN" altLang="en-US" sz="2000" dirty="0"/>
                    <a:t> </a:t>
                  </a:r>
                  <a:r>
                    <a:rPr lang="en-US" altLang="zh-CN" sz="2000" dirty="0"/>
                    <a:t>grouped</a:t>
                  </a:r>
                  <a:r>
                    <a:rPr lang="zh-CN" altLang="en-US" sz="2000" dirty="0"/>
                    <a:t> </a:t>
                  </a:r>
                  <a:r>
                    <a:rPr lang="en-US" altLang="zh-CN" sz="2000" dirty="0"/>
                    <a:t>samples</a:t>
                  </a:r>
                  <a:r>
                    <a:rPr lang="zh-CN" altLang="en-US" sz="2000" dirty="0"/>
                    <a:t> </a:t>
                  </a:r>
                  <a:r>
                    <a:rPr lang="en-US" altLang="zh-CN" sz="2000" dirty="0"/>
                    <a:t>approximate</a:t>
                  </a:r>
                  <a:r>
                    <a:rPr lang="zh-CN" altLang="en-US" sz="2000" dirty="0"/>
                    <a:t> </a:t>
                  </a:r>
                  <a:r>
                    <a:rPr lang="en-US" altLang="zh-CN" sz="2000" dirty="0"/>
                    <a:t>draws</a:t>
                  </a:r>
                  <a:r>
                    <a:rPr lang="zh-CN" altLang="en-US" sz="2000" dirty="0"/>
                    <a:t> </a:t>
                  </a:r>
                  <a:r>
                    <a:rPr lang="en-US" altLang="zh-CN" sz="2000" dirty="0"/>
                    <a:t>from</a:t>
                  </a:r>
                  <a:r>
                    <a:rPr lang="zh-CN" altLang="en-US" sz="2000" dirty="0"/>
                    <a:t> </a:t>
                  </a:r>
                  <a:r>
                    <a:rPr lang="en-US" altLang="zh-CN" sz="2000" dirty="0"/>
                    <a:t>the</a:t>
                  </a:r>
                  <a:r>
                    <a:rPr lang="zh-CN" altLang="en-US" sz="2000" dirty="0"/>
                    <a:t> </a:t>
                  </a:r>
                  <a:r>
                    <a:rPr lang="en-US" altLang="zh-CN" sz="2000" dirty="0"/>
                    <a:t>posterior</a:t>
                  </a:r>
                  <a:r>
                    <a:rPr lang="zh-CN" altLang="en-US" sz="2000" dirty="0"/>
                    <a:t> </a:t>
                  </a:r>
                  <a:r>
                    <a:rPr lang="en-US" altLang="zh-CN" sz="2000" dirty="0"/>
                    <a:t>distribution</a:t>
                  </a:r>
                  <a:r>
                    <a:rPr lang="zh-CN" altLang="en-US" sz="2000" dirty="0"/>
                    <a:t> </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oMath>
                  </a14:m>
                  <a:endParaRPr lang="en-US" altLang="zh-CN" sz="2000" dirty="0"/>
                </a:p>
                <a:p>
                  <a:pPr marL="342900" indent="-342900" algn="just">
                    <a:buAutoNum type="arabicPeriod" startAt="3"/>
                  </a:pPr>
                  <a:r>
                    <a:rPr lang="en-US" altLang="zh-CN" sz="2000" dirty="0"/>
                    <a:t>Feature</a:t>
                  </a:r>
                  <a:r>
                    <a:rPr lang="zh-CN" altLang="en-US" sz="2000" dirty="0"/>
                    <a:t> </a:t>
                  </a:r>
                  <a:r>
                    <a:rPr lang="en-US" altLang="zh-CN" sz="2000" dirty="0"/>
                    <a:t>construction:</a:t>
                  </a:r>
                  <a:r>
                    <a:rPr lang="zh-CN" altLang="en-US" sz="2000" dirty="0"/>
                    <a:t> </a:t>
                  </a:r>
                  <a:r>
                    <a:rPr lang="en-US" altLang="zh-CN" sz="2000" dirty="0"/>
                    <a:t>Encode</a:t>
                  </a:r>
                  <a:r>
                    <a:rPr lang="zh-CN" altLang="en-US" sz="2000" dirty="0"/>
                    <a:t> </a:t>
                  </a:r>
                  <a:r>
                    <a:rPr lang="en-US" altLang="zh-CN" sz="2000" dirty="0"/>
                    <a:t>each</a:t>
                  </a:r>
                  <a:r>
                    <a:rPr lang="zh-CN" altLang="en-US" sz="2000" dirty="0"/>
                    <a:t> </a:t>
                  </a:r>
                  <a:r>
                    <a:rPr lang="en-US" altLang="zh-CN" sz="2000" dirty="0"/>
                    <a:t>observation</a:t>
                  </a:r>
                  <a:r>
                    <a:rPr lang="zh-CN" altLang="en-US" sz="2000" dirty="0"/>
                    <a:t> </a:t>
                  </a:r>
                  <a:r>
                    <a:rPr lang="en-US" altLang="zh-CN" sz="2000" dirty="0"/>
                    <a:t>with</a:t>
                  </a:r>
                  <a:r>
                    <a:rPr lang="zh-CN" altLang="en-US" sz="2000" dirty="0"/>
                    <a:t> </a:t>
                  </a:r>
                  <a:r>
                    <a:rPr lang="en-US" altLang="zh-CN" sz="2000" dirty="0"/>
                    <a:t>numerical</a:t>
                  </a:r>
                  <a:r>
                    <a:rPr lang="zh-CN" altLang="en-US" sz="2000" dirty="0"/>
                    <a:t> </a:t>
                  </a:r>
                  <a:r>
                    <a:rPr lang="en-US" altLang="zh-CN" sz="2000" dirty="0"/>
                    <a:t>features</a:t>
                  </a:r>
                  <a:r>
                    <a:rPr lang="zh-CN" altLang="en-US" sz="2000" dirty="0"/>
                    <a:t> </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func>
                            <m:funcPr>
                              <m:ctrlPr>
                                <a:rPr lang="zh-CN" altLang="en-US"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func>
                                <m:funcPr>
                                  <m:ctrlPr>
                                    <a:rPr lang="zh-CN" altLang="en-US"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𝑁</m:t>
                                      </m:r>
                                    </m:e>
                                  </m:d>
                                </m:e>
                              </m:func>
                            </m:e>
                          </m:func>
                        </m:e>
                      </m:d>
                    </m:oMath>
                  </a14:m>
                  <a:r>
                    <a:rPr lang="zh-CN" altLang="en-US" sz="2000" b="0" dirty="0"/>
                    <a:t> </a:t>
                  </a:r>
                  <a:r>
                    <a:rPr lang="en-US" altLang="zh-CN" sz="2000" b="0" dirty="0"/>
                    <a:t>to</a:t>
                  </a:r>
                  <a:r>
                    <a:rPr lang="zh-CN" altLang="en-US" sz="2000" b="0" dirty="0"/>
                    <a:t> </a:t>
                  </a:r>
                  <a:r>
                    <a:rPr lang="en-US" altLang="zh-CN" sz="2000" b="0" dirty="0"/>
                    <a:t>be</a:t>
                  </a:r>
                  <a:r>
                    <a:rPr lang="zh-CN" altLang="en-US" sz="2000" b="0" dirty="0"/>
                    <a:t> </a:t>
                  </a:r>
                  <a:r>
                    <a:rPr lang="en-US" altLang="zh-CN" sz="2000" b="0" dirty="0"/>
                    <a:t>used</a:t>
                  </a:r>
                  <a:r>
                    <a:rPr lang="zh-CN" altLang="en-US" sz="2000" b="0" dirty="0"/>
                    <a:t> </a:t>
                  </a:r>
                  <a:r>
                    <a:rPr lang="en-US" altLang="zh-CN" sz="2000" b="0" dirty="0"/>
                    <a:t>as</a:t>
                  </a:r>
                  <a:r>
                    <a:rPr lang="zh-CN" altLang="en-US" sz="2000" b="0" dirty="0"/>
                    <a:t> </a:t>
                  </a:r>
                  <a:r>
                    <a:rPr lang="en-US" altLang="zh-CN" sz="2000" b="0" dirty="0"/>
                    <a:t>inputs</a:t>
                  </a:r>
                  <a:r>
                    <a:rPr lang="zh-CN" altLang="en-US" sz="2000" b="0" dirty="0"/>
                    <a:t> </a:t>
                  </a:r>
                  <a:r>
                    <a:rPr lang="en-US" altLang="zh-CN" sz="2000" b="0" dirty="0"/>
                    <a:t>for</a:t>
                  </a:r>
                  <a:r>
                    <a:rPr lang="zh-CN" altLang="en-US" sz="2000" b="0" dirty="0"/>
                    <a:t> </a:t>
                  </a:r>
                  <a:r>
                    <a:rPr lang="en-US" altLang="zh-CN" sz="2000" b="0" dirty="0"/>
                    <a:t>the</a:t>
                  </a:r>
                  <a:r>
                    <a:rPr lang="zh-CN" altLang="en-US" sz="2000" b="0" dirty="0"/>
                    <a:t> </a:t>
                  </a:r>
                  <a:r>
                    <a:rPr lang="en-US" altLang="zh-CN" sz="2000" b="0" dirty="0"/>
                    <a:t>neural</a:t>
                  </a:r>
                  <a:r>
                    <a:rPr lang="zh-CN" altLang="en-US" sz="2000" b="0" dirty="0"/>
                    <a:t> </a:t>
                  </a:r>
                  <a:r>
                    <a:rPr lang="en-US" altLang="zh-CN" sz="2000" b="0" dirty="0"/>
                    <a:t>network.</a:t>
                  </a:r>
                </a:p>
                <a:p>
                  <a:pPr marL="342900" indent="-342900" algn="just">
                    <a:buAutoNum type="arabicPeriod" startAt="3"/>
                  </a:pPr>
                  <a:r>
                    <a:rPr lang="en-US" altLang="zh-CN" sz="2000" b="0" dirty="0"/>
                    <a:t>Train</a:t>
                  </a:r>
                  <a:r>
                    <a:rPr lang="zh-CN" altLang="en-US" sz="2000" b="0" dirty="0"/>
                    <a:t> </a:t>
                  </a:r>
                  <a:r>
                    <a:rPr lang="en-US" altLang="zh-CN" sz="2000" b="0" dirty="0"/>
                    <a:t>MDN</a:t>
                  </a:r>
                  <a:r>
                    <a:rPr lang="zh-CN" altLang="en-US" sz="2000" b="0" dirty="0"/>
                    <a:t> </a:t>
                  </a:r>
                  <a:r>
                    <a:rPr lang="en-US" altLang="zh-CN" sz="2000" b="0" dirty="0"/>
                    <a:t>and</a:t>
                  </a:r>
                  <a:r>
                    <a:rPr lang="zh-CN" altLang="en-US" sz="2000" b="0" dirty="0"/>
                    <a:t> </a:t>
                  </a:r>
                  <a:r>
                    <a:rPr lang="en-US" altLang="zh-CN" sz="2000" b="0" dirty="0"/>
                    <a:t>NF</a:t>
                  </a:r>
                  <a:r>
                    <a:rPr lang="zh-CN" altLang="en-US" sz="2000" b="0" dirty="0"/>
                    <a:t> </a:t>
                  </a:r>
                  <a:r>
                    <a:rPr lang="en-US" altLang="zh-CN" sz="2000" b="0" dirty="0"/>
                    <a:t>that</a:t>
                  </a:r>
                  <a:r>
                    <a:rPr lang="zh-CN" altLang="en-US" sz="2000" b="0" dirty="0"/>
                    <a:t> </a:t>
                  </a:r>
                  <a:r>
                    <a:rPr lang="en-US" altLang="zh-CN" sz="2000" b="0" dirty="0"/>
                    <a:t>take</a:t>
                  </a:r>
                  <a:r>
                    <a:rPr lang="zh-CN" altLang="en-US" sz="2000" b="0" dirty="0"/>
                    <a:t> </a:t>
                  </a:r>
                  <a:r>
                    <a:rPr lang="en-US" altLang="zh-CN" sz="2000" b="0" dirty="0"/>
                    <a:t>observation</a:t>
                  </a:r>
                  <a:r>
                    <a:rPr lang="zh-CN" altLang="en-US" sz="2000" b="0" dirty="0"/>
                    <a:t> </a:t>
                  </a:r>
                  <a:r>
                    <a:rPr lang="en-US" altLang="zh-CN" sz="2000" b="0" dirty="0"/>
                    <a:t>features</a:t>
                  </a:r>
                  <a:r>
                    <a:rPr lang="zh-CN" altLang="en-US" sz="2000" b="0" dirty="0"/>
                    <a:t> </a:t>
                  </a:r>
                  <a:r>
                    <a:rPr lang="en-US" altLang="zh-CN" sz="2000" b="0" dirty="0"/>
                    <a:t>as</a:t>
                  </a:r>
                  <a:r>
                    <a:rPr lang="zh-CN" altLang="en-US" sz="2000" b="0" dirty="0"/>
                    <a:t> </a:t>
                  </a:r>
                  <a:r>
                    <a:rPr lang="en-US" altLang="zh-CN" sz="2000" b="0" dirty="0"/>
                    <a:t>input</a:t>
                  </a:r>
                  <a:r>
                    <a:rPr lang="zh-CN" altLang="en-US" sz="2000" b="0" dirty="0"/>
                    <a:t> </a:t>
                  </a:r>
                  <a:r>
                    <a:rPr lang="en-US" altLang="zh-CN" sz="2000" b="0" dirty="0"/>
                    <a:t>and</a:t>
                  </a:r>
                  <a:r>
                    <a:rPr lang="zh-CN" altLang="en-US" sz="2000" b="0" dirty="0"/>
                    <a:t> </a:t>
                  </a:r>
                  <a:r>
                    <a:rPr lang="en-US" altLang="zh-CN" sz="2000" dirty="0"/>
                    <a:t>output</a:t>
                  </a:r>
                  <a:r>
                    <a:rPr lang="zh-CN" altLang="en-US" sz="2000" dirty="0"/>
                    <a:t> </a:t>
                  </a:r>
                  <a:r>
                    <a:rPr lang="en-US" altLang="zh-CN" sz="2000" dirty="0"/>
                    <a:t>parameters</a:t>
                  </a:r>
                  <a:r>
                    <a:rPr lang="zh-CN" altLang="en-US" sz="2000" dirty="0"/>
                    <a:t> </a:t>
                  </a:r>
                  <a:r>
                    <a:rPr lang="en-US" altLang="zh-CN" sz="2000" dirty="0"/>
                    <a:t>of</a:t>
                  </a:r>
                  <a:r>
                    <a:rPr lang="zh-CN" altLang="en-US" sz="2000" dirty="0"/>
                    <a:t> </a:t>
                  </a:r>
                  <a:r>
                    <a:rPr lang="en-US" altLang="zh-CN" sz="2000" dirty="0"/>
                    <a:t>a</a:t>
                  </a:r>
                  <a:r>
                    <a:rPr lang="zh-CN" altLang="en-US" sz="2000" dirty="0"/>
                    <a:t> </a:t>
                  </a:r>
                  <a:r>
                    <a:rPr lang="en-US" altLang="zh-CN" sz="2000" dirty="0"/>
                    <a:t>Gaussian</a:t>
                  </a:r>
                  <a:r>
                    <a:rPr lang="zh-CN" altLang="en-US" sz="2000" dirty="0"/>
                    <a:t> </a:t>
                  </a:r>
                  <a:r>
                    <a:rPr lang="en-US" altLang="zh-CN" sz="2000" dirty="0"/>
                    <a:t>mixture</a:t>
                  </a:r>
                  <a:r>
                    <a:rPr lang="zh-CN" altLang="en-US" sz="2000" dirty="0"/>
                    <a:t> </a:t>
                  </a:r>
                  <a:r>
                    <a:rPr lang="en-US" altLang="zh-CN" sz="2000" dirty="0"/>
                    <a:t>or</a:t>
                  </a:r>
                  <a:r>
                    <a:rPr lang="zh-CN" altLang="en-US" sz="2000" dirty="0"/>
                    <a:t> </a:t>
                  </a:r>
                  <a:r>
                    <a:rPr lang="en-US" altLang="zh-CN" sz="2000" dirty="0"/>
                    <a:t>conditional</a:t>
                  </a:r>
                  <a:r>
                    <a:rPr lang="zh-CN" altLang="en-US" sz="2000" dirty="0"/>
                    <a:t> </a:t>
                  </a:r>
                  <a:r>
                    <a:rPr lang="en-US" altLang="zh-CN" sz="2000" dirty="0"/>
                    <a:t>flows.</a:t>
                  </a:r>
                </a:p>
                <a:p>
                  <a:pPr marL="342900" indent="-342900" algn="just">
                    <a:spcAft>
                      <a:spcPts val="1000"/>
                    </a:spcAft>
                    <a:buAutoNum type="arabicPeriod" startAt="3"/>
                  </a:pPr>
                  <a:r>
                    <a:rPr lang="en-US" altLang="zh-CN" sz="2000" b="0" dirty="0"/>
                    <a:t>E</a:t>
                  </a:r>
                  <a:r>
                    <a:rPr lang="en-US" altLang="zh-CN" sz="2000" dirty="0"/>
                    <a:t>valuation:</a:t>
                  </a:r>
                  <a:r>
                    <a:rPr lang="zh-CN" altLang="en-US" sz="2000" dirty="0"/>
                    <a:t> </a:t>
                  </a:r>
                  <a:r>
                    <a:rPr lang="en-US" altLang="zh-CN" sz="2000" dirty="0"/>
                    <a:t>Compare</a:t>
                  </a:r>
                  <a:r>
                    <a:rPr lang="zh-CN" altLang="en-US" sz="2000" dirty="0"/>
                    <a:t> </a:t>
                  </a:r>
                  <a:r>
                    <a:rPr lang="en-US" altLang="zh-CN" sz="2000" dirty="0"/>
                    <a:t>the</a:t>
                  </a:r>
                  <a:r>
                    <a:rPr lang="zh-CN" altLang="en-US" sz="2000" dirty="0"/>
                    <a:t> </a:t>
                  </a:r>
                  <a:r>
                    <a:rPr lang="en-US" altLang="zh-CN" sz="2000" dirty="0"/>
                    <a:t>MDN</a:t>
                  </a:r>
                  <a:r>
                    <a:rPr lang="zh-CN" altLang="en-US" sz="2000" dirty="0"/>
                    <a:t> </a:t>
                  </a:r>
                  <a:r>
                    <a:rPr lang="en-US" altLang="zh-CN" sz="2000" dirty="0"/>
                    <a:t>approximation</a:t>
                  </a:r>
                  <a:r>
                    <a:rPr lang="zh-CN" altLang="en-US" sz="2000" dirty="0"/>
                    <a:t> </a:t>
                  </a:r>
                  <a:r>
                    <a:rPr lang="en-US" altLang="zh-CN" sz="2000" dirty="0"/>
                    <a:t>of</a:t>
                  </a:r>
                  <a:r>
                    <a:rPr lang="zh-CN" altLang="en-US" sz="2000" dirty="0"/>
                    <a:t> </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e>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e>
                      </m:d>
                      <m:r>
                        <a:rPr lang="zh-CN" altLang="en-US" sz="2000" b="0" i="0" smtClean="0">
                          <a:latin typeface="Cambria Math" panose="02040503050406030204" pitchFamily="18" charset="0"/>
                        </a:rPr>
                        <m:t> </m:t>
                      </m:r>
                    </m:oMath>
                  </a14:m>
                  <a:r>
                    <a:rPr lang="en-US" altLang="zh-CN" sz="2000" dirty="0"/>
                    <a:t>against</a:t>
                  </a:r>
                  <a:r>
                    <a:rPr lang="zh-CN" altLang="en-US" sz="2000" dirty="0"/>
                    <a:t> </a:t>
                  </a:r>
                  <a:r>
                    <a:rPr lang="en-US" altLang="zh-CN" sz="2000" dirty="0"/>
                    <a:t>the</a:t>
                  </a:r>
                  <a:r>
                    <a:rPr lang="zh-CN" altLang="en-US" sz="2000" dirty="0"/>
                    <a:t> </a:t>
                  </a:r>
                  <a:r>
                    <a:rPr lang="en-US" altLang="zh-CN" sz="2000" dirty="0"/>
                    <a:t>analytical</a:t>
                  </a:r>
                  <a:r>
                    <a:rPr lang="zh-CN" altLang="en-US" sz="2000" dirty="0"/>
                    <a:t> </a:t>
                  </a:r>
                  <a:r>
                    <a:rPr lang="en-US" altLang="zh-CN" sz="2000" dirty="0"/>
                    <a:t>Gamma</a:t>
                  </a:r>
                  <a:r>
                    <a:rPr lang="zh-CN" altLang="en-US" sz="2000" dirty="0"/>
                    <a:t> </a:t>
                  </a:r>
                  <a:r>
                    <a:rPr lang="en-US" altLang="zh-CN" sz="2000" dirty="0"/>
                    <a:t>posterior</a:t>
                  </a:r>
                </a:p>
                <a:p>
                  <a:pPr algn="just"/>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𝐺𝑎𝑚𝑚𝑎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𝛽</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oMath>
                    </m:oMathPara>
                  </a14:m>
                  <a:endParaRPr lang="en-US" altLang="zh-CN" sz="2000" dirty="0"/>
                </a:p>
              </p:txBody>
            </p:sp>
          </mc:Choice>
          <mc:Fallback xmlns="">
            <p:sp>
              <p:nvSpPr>
                <p:cNvPr id="48" name="TextBox 47">
                  <a:extLst>
                    <a:ext uri="{FF2B5EF4-FFF2-40B4-BE49-F238E27FC236}">
                      <a16:creationId xmlns:a16="http://schemas.microsoft.com/office/drawing/2014/main" id="{663C6677-E452-3424-1264-884B7763F388}"/>
                    </a:ext>
                  </a:extLst>
                </p:cNvPr>
                <p:cNvSpPr txBox="1">
                  <a:spLocks noRot="1" noChangeAspect="1" noMove="1" noResize="1" noEditPoints="1" noAdjustHandles="1" noChangeArrowheads="1" noChangeShapeType="1" noTextEdit="1"/>
                </p:cNvSpPr>
                <p:nvPr/>
              </p:nvSpPr>
              <p:spPr>
                <a:xfrm>
                  <a:off x="7447388" y="12934778"/>
                  <a:ext cx="6508635" cy="6424883"/>
                </a:xfrm>
                <a:prstGeom prst="rect">
                  <a:avLst/>
                </a:prstGeom>
                <a:blipFill>
                  <a:blip r:embed="rId13"/>
                  <a:stretch>
                    <a:fillRect l="-1031" t="-615" r="-1031"/>
                  </a:stretch>
                </a:blipFill>
              </p:spPr>
              <p:txBody>
                <a:bodyPr/>
                <a:lstStyle/>
                <a:p>
                  <a:r>
                    <a:rPr lang="zh-CN" altLang="en-US">
                      <a:noFill/>
                    </a:rPr>
                    <a:t> </a:t>
                  </a:r>
                </a:p>
              </p:txBody>
            </p:sp>
          </mc:Fallback>
        </mc:AlternateContent>
        <p:sp>
          <p:nvSpPr>
            <p:cNvPr id="113" name="矩形: 圆角 57">
              <a:extLst>
                <a:ext uri="{FF2B5EF4-FFF2-40B4-BE49-F238E27FC236}">
                  <a16:creationId xmlns:a16="http://schemas.microsoft.com/office/drawing/2014/main" id="{E8066601-B184-0FD0-8974-DC72EFC29637}"/>
                </a:ext>
              </a:extLst>
            </p:cNvPr>
            <p:cNvSpPr/>
            <p:nvPr/>
          </p:nvSpPr>
          <p:spPr>
            <a:xfrm>
              <a:off x="7393171" y="12368447"/>
              <a:ext cx="6627963" cy="450289"/>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Experiment</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Gamma</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Example</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19" name="矩形: 圆角 57">
            <a:extLst>
              <a:ext uri="{FF2B5EF4-FFF2-40B4-BE49-F238E27FC236}">
                <a16:creationId xmlns:a16="http://schemas.microsoft.com/office/drawing/2014/main" id="{8B0E1B5E-E836-4CAD-206A-9803BEEC385A}"/>
              </a:ext>
            </a:extLst>
          </p:cNvPr>
          <p:cNvSpPr/>
          <p:nvPr/>
        </p:nvSpPr>
        <p:spPr>
          <a:xfrm>
            <a:off x="14411401" y="3582299"/>
            <a:ext cx="6661034" cy="495698"/>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Experiment</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GB"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S</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IR</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Model</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15" name="组合 14">
            <a:extLst>
              <a:ext uri="{FF2B5EF4-FFF2-40B4-BE49-F238E27FC236}">
                <a16:creationId xmlns:a16="http://schemas.microsoft.com/office/drawing/2014/main" id="{F1E35445-AE20-442E-3CAE-8FA71FB3B0B0}"/>
              </a:ext>
            </a:extLst>
          </p:cNvPr>
          <p:cNvGrpSpPr/>
          <p:nvPr/>
        </p:nvGrpSpPr>
        <p:grpSpPr>
          <a:xfrm>
            <a:off x="14405237" y="26757653"/>
            <a:ext cx="6751115" cy="3228571"/>
            <a:chOff x="14381497" y="27939942"/>
            <a:chExt cx="6751115" cy="3228571"/>
          </a:xfrm>
        </p:grpSpPr>
        <p:sp>
          <p:nvSpPr>
            <p:cNvPr id="52" name="矩形: 圆角 46">
              <a:extLst>
                <a:ext uri="{FF2B5EF4-FFF2-40B4-BE49-F238E27FC236}">
                  <a16:creationId xmlns:a16="http://schemas.microsoft.com/office/drawing/2014/main" id="{9B51D7F2-24AF-865E-6A68-3AD33DFB9540}"/>
                </a:ext>
              </a:extLst>
            </p:cNvPr>
            <p:cNvSpPr/>
            <p:nvPr/>
          </p:nvSpPr>
          <p:spPr>
            <a:xfrm>
              <a:off x="14388539" y="28527386"/>
              <a:ext cx="6737033" cy="2641127"/>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0" name="TextBox 79">
              <a:extLst>
                <a:ext uri="{FF2B5EF4-FFF2-40B4-BE49-F238E27FC236}">
                  <a16:creationId xmlns:a16="http://schemas.microsoft.com/office/drawing/2014/main" id="{7A5D1BEC-95FC-9778-A150-1AD590128405}"/>
                </a:ext>
              </a:extLst>
            </p:cNvPr>
            <p:cNvSpPr txBox="1"/>
            <p:nvPr/>
          </p:nvSpPr>
          <p:spPr>
            <a:xfrm>
              <a:off x="14443621" y="28553012"/>
              <a:ext cx="6611960" cy="2554545"/>
            </a:xfrm>
            <a:prstGeom prst="rect">
              <a:avLst/>
            </a:prstGeom>
            <a:noFill/>
          </p:spPr>
          <p:txBody>
            <a:bodyPr wrap="square">
              <a:spAutoFit/>
            </a:bodyPr>
            <a:lstStyle/>
            <a:p>
              <a:pPr algn="just"/>
              <a:r>
                <a:rPr lang="en-GB" sz="2000" dirty="0"/>
                <a:t>Through this project, I have gained valuable insights into both the theoretical and practical aspects of Simulation-Based Inference (SBI). I learned how to design experiments that bridge statistical theory with machine learning techniques. I would like to acknowledge the invaluable guidance of my supervisor</a:t>
              </a:r>
              <a:r>
                <a:rPr lang="en-US" altLang="zh-CN" sz="2000" dirty="0"/>
                <a:t>-</a:t>
              </a:r>
              <a:r>
                <a:rPr lang="zh-CN" altLang="en-US" sz="2000" dirty="0"/>
                <a:t> </a:t>
              </a:r>
              <a:r>
                <a:rPr lang="en-US" altLang="zh-CN" sz="2000" dirty="0"/>
                <a:t>his</a:t>
              </a:r>
              <a:r>
                <a:rPr lang="zh-CN" altLang="en-US" sz="2000" dirty="0"/>
                <a:t> </a:t>
              </a:r>
              <a:r>
                <a:rPr lang="en-GB" sz="2000" dirty="0"/>
                <a:t>continuous support, constructive feedback, and encouragement played a crucial role in shaping the direction of this project.</a:t>
              </a:r>
              <a:endParaRPr lang="en-US" sz="2000" dirty="0"/>
            </a:p>
          </p:txBody>
        </p:sp>
        <p:sp>
          <p:nvSpPr>
            <p:cNvPr id="120" name="矩形: 圆角 57">
              <a:extLst>
                <a:ext uri="{FF2B5EF4-FFF2-40B4-BE49-F238E27FC236}">
                  <a16:creationId xmlns:a16="http://schemas.microsoft.com/office/drawing/2014/main" id="{86504401-4152-6D21-CE49-DD40AEBD5AB5}"/>
                </a:ext>
              </a:extLst>
            </p:cNvPr>
            <p:cNvSpPr/>
            <p:nvPr/>
          </p:nvSpPr>
          <p:spPr>
            <a:xfrm>
              <a:off x="14381497" y="27939942"/>
              <a:ext cx="6751115" cy="484949"/>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Reflection</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mc:AlternateContent xmlns:mc="http://schemas.openxmlformats.org/markup-compatibility/2006">
        <mc:Choice xmlns:a14="http://schemas.microsoft.com/office/drawing/2010/main" Requires="a14">
          <p:sp>
            <p:nvSpPr>
              <p:cNvPr id="121" name="TextBox 120">
                <a:extLst>
                  <a:ext uri="{FF2B5EF4-FFF2-40B4-BE49-F238E27FC236}">
                    <a16:creationId xmlns:a16="http://schemas.microsoft.com/office/drawing/2014/main" id="{5C702E3C-4420-D1CD-F9DB-AEC422B5104B}"/>
                  </a:ext>
                </a:extLst>
              </p:cNvPr>
              <p:cNvSpPr txBox="1"/>
              <p:nvPr/>
            </p:nvSpPr>
            <p:spPr>
              <a:xfrm>
                <a:off x="14482381" y="12908217"/>
                <a:ext cx="6579497" cy="1759456"/>
              </a:xfrm>
              <a:prstGeom prst="rect">
                <a:avLst/>
              </a:prstGeom>
              <a:noFill/>
            </p:spPr>
            <p:txBody>
              <a:bodyPr wrap="square" rtlCol="0">
                <a:spAutoFit/>
              </a:bodyPr>
              <a:lstStyle/>
              <a:p>
                <a:pPr algn="just"/>
                <a:r>
                  <a:rPr lang="en-US" altLang="zh-CN" sz="2000" dirty="0"/>
                  <a:t>The red dashed line represents the observed number of infections</a:t>
                </a:r>
                <a:r>
                  <a:rPr lang="zh-CN" altLang="en-US"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𝑜𝑏𝑠</m:t>
                        </m:r>
                      </m:sub>
                    </m:sSub>
                    <m:r>
                      <a:rPr lang="en-US" altLang="zh-CN" sz="2000" b="0" i="1" smtClean="0">
                        <a:latin typeface="Cambria Math" panose="02040503050406030204" pitchFamily="18" charset="0"/>
                      </a:rPr>
                      <m:t>=80</m:t>
                    </m:r>
                  </m:oMath>
                </a14:m>
                <a:r>
                  <a:rPr lang="en-US" altLang="zh-CN" sz="2000" b="0" dirty="0"/>
                  <a:t>,</a:t>
                </a:r>
                <a:r>
                  <a:rPr lang="zh-CN" altLang="en-US" sz="2000" b="0" dirty="0"/>
                  <a:t> </a:t>
                </a:r>
                <a:r>
                  <a:rPr lang="en-US" altLang="zh-CN" sz="2000" dirty="0"/>
                  <a:t>which intersects all the </a:t>
                </a:r>
                <a:r>
                  <a:rPr lang="el-GR" altLang="zh-CN" sz="2000" dirty="0"/>
                  <a:t>θ </a:t>
                </a:r>
                <a:r>
                  <a:rPr lang="en-US" altLang="zh-CN" sz="2000" dirty="0"/>
                  <a:t>values used to generate the data.</a:t>
                </a:r>
                <a:endParaRPr lang="en-US" altLang="zh-CN" sz="2000" b="0" dirty="0"/>
              </a:p>
              <a:p>
                <a:pPr algn="just">
                  <a:spcBef>
                    <a:spcPts val="1000"/>
                  </a:spcBef>
                </a:pPr>
                <a:r>
                  <a:rPr lang="en-US" altLang="zh-CN" sz="2000" b="1" dirty="0"/>
                  <a:t>We</a:t>
                </a:r>
                <a:r>
                  <a:rPr lang="zh-CN" altLang="en-US" sz="2000" b="1" dirty="0"/>
                  <a:t> </a:t>
                </a:r>
                <a:r>
                  <a:rPr lang="en-US" altLang="zh-CN" sz="2000" b="1" dirty="0"/>
                  <a:t>can</a:t>
                </a:r>
                <a:r>
                  <a:rPr lang="zh-CN" altLang="en-US" sz="2000" b="1" dirty="0"/>
                  <a:t> </a:t>
                </a:r>
                <a:r>
                  <a:rPr lang="en-US" altLang="zh-CN" sz="2000" b="1" dirty="0"/>
                  <a:t>see</a:t>
                </a:r>
                <a:r>
                  <a:rPr lang="zh-CN" altLang="en-US" sz="2000" b="1" dirty="0"/>
                  <a:t> </a:t>
                </a:r>
                <a:r>
                  <a:rPr lang="en-US" altLang="zh-CN" sz="2000" b="1" dirty="0"/>
                  <a:t>that</a:t>
                </a:r>
                <a:r>
                  <a:rPr lang="zh-CN" altLang="en-US" sz="2000" b="1" dirty="0"/>
                  <a:t> </a:t>
                </a:r>
                <a:r>
                  <a:rPr lang="en-US" altLang="zh-CN" sz="2000" b="1" dirty="0"/>
                  <a:t>for</a:t>
                </a:r>
                <a:r>
                  <a:rPr lang="zh-CN" altLang="en-US" sz="2000" b="1" dirty="0"/>
                  <a:t> </a:t>
                </a:r>
                <a:r>
                  <a:rPr lang="en-US" altLang="zh-CN" sz="2000" b="1" dirty="0"/>
                  <a:t>small</a:t>
                </a:r>
                <a:r>
                  <a:rPr lang="zh-CN" altLang="en-US" sz="2000" b="1" dirty="0"/>
                  <a:t> </a:t>
                </a:r>
                <a:r>
                  <a:rPr lang="en-US" altLang="zh-CN" sz="2000" b="1" dirty="0"/>
                  <a:t>N,</a:t>
                </a:r>
                <a:r>
                  <a:rPr lang="zh-CN" altLang="en-US" sz="2000" b="1" dirty="0"/>
                  <a:t> </a:t>
                </a:r>
                <a:r>
                  <a:rPr lang="en-GB" altLang="zh-CN" sz="2000" b="1" dirty="0"/>
                  <a:t>reaching 80 infections requires a relatively larger </a:t>
                </a:r>
                <a:r>
                  <a:rPr lang="el-GR" altLang="zh-CN" sz="2000" b="1" dirty="0"/>
                  <a:t>θ</a:t>
                </a:r>
                <a:r>
                  <a:rPr lang="zh-CN" altLang="en-US" sz="2000" b="1" dirty="0"/>
                  <a:t> </a:t>
                </a:r>
                <a:r>
                  <a:rPr lang="en-US" altLang="zh-CN" sz="2000" b="1" dirty="0"/>
                  <a:t>than</a:t>
                </a:r>
                <a:r>
                  <a:rPr lang="zh-CN" altLang="en-US" sz="2000" b="1" dirty="0"/>
                  <a:t> </a:t>
                </a:r>
                <a:r>
                  <a:rPr lang="en-US" altLang="zh-CN" sz="2000" b="1" dirty="0"/>
                  <a:t>that</a:t>
                </a:r>
                <a:r>
                  <a:rPr lang="zh-CN" altLang="en-US" sz="2000" b="1" dirty="0"/>
                  <a:t> </a:t>
                </a:r>
                <a:r>
                  <a:rPr lang="en-US" altLang="zh-CN" sz="2000" b="1" dirty="0"/>
                  <a:t>of</a:t>
                </a:r>
                <a:r>
                  <a:rPr lang="zh-CN" altLang="en-US" sz="2000" b="1" dirty="0"/>
                  <a:t> </a:t>
                </a:r>
                <a:r>
                  <a:rPr lang="en-GB" altLang="zh-CN" sz="2000" b="1" dirty="0"/>
                  <a:t>relatively smaller </a:t>
                </a:r>
                <a:r>
                  <a:rPr lang="el-GR" altLang="zh-CN" sz="2000" b="1" dirty="0"/>
                  <a:t>θ</a:t>
                </a:r>
                <a:endParaRPr lang="en-GB" altLang="zh-CN" sz="2000" b="1" dirty="0"/>
              </a:p>
            </p:txBody>
          </p:sp>
        </mc:Choice>
        <mc:Fallback>
          <p:sp>
            <p:nvSpPr>
              <p:cNvPr id="121" name="TextBox 120">
                <a:extLst>
                  <a:ext uri="{FF2B5EF4-FFF2-40B4-BE49-F238E27FC236}">
                    <a16:creationId xmlns:a16="http://schemas.microsoft.com/office/drawing/2014/main" id="{5C702E3C-4420-D1CD-F9DB-AEC422B5104B}"/>
                  </a:ext>
                </a:extLst>
              </p:cNvPr>
              <p:cNvSpPr txBox="1">
                <a:spLocks noRot="1" noChangeAspect="1" noMove="1" noResize="1" noEditPoints="1" noAdjustHandles="1" noChangeArrowheads="1" noChangeShapeType="1" noTextEdit="1"/>
              </p:cNvSpPr>
              <p:nvPr/>
            </p:nvSpPr>
            <p:spPr>
              <a:xfrm>
                <a:off x="14482381" y="12908217"/>
                <a:ext cx="6579497" cy="1759456"/>
              </a:xfrm>
              <a:prstGeom prst="rect">
                <a:avLst/>
              </a:prstGeom>
              <a:blipFill>
                <a:blip r:embed="rId14"/>
                <a:stretch>
                  <a:fillRect l="-963" t="-2158" r="-963" b="-5755"/>
                </a:stretch>
              </a:blipFill>
            </p:spPr>
            <p:txBody>
              <a:bodyPr/>
              <a:lstStyle/>
              <a:p>
                <a:r>
                  <a:rPr lang="en-US">
                    <a:noFill/>
                  </a:rPr>
                  <a:t> </a:t>
                </a:r>
              </a:p>
            </p:txBody>
          </p:sp>
        </mc:Fallback>
      </mc:AlternateContent>
      <p:sp>
        <p:nvSpPr>
          <p:cNvPr id="123" name="TextBox 122">
            <a:extLst>
              <a:ext uri="{FF2B5EF4-FFF2-40B4-BE49-F238E27FC236}">
                <a16:creationId xmlns:a16="http://schemas.microsoft.com/office/drawing/2014/main" id="{EFB534FD-1070-7385-3344-D6A3FFD33AF8}"/>
              </a:ext>
            </a:extLst>
          </p:cNvPr>
          <p:cNvSpPr txBox="1"/>
          <p:nvPr/>
        </p:nvSpPr>
        <p:spPr>
          <a:xfrm>
            <a:off x="14472433" y="23977253"/>
            <a:ext cx="6569549" cy="2246769"/>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t>Both models can approximate the posterior distribution of </a:t>
            </a:r>
            <a:r>
              <a:rPr lang="el-GR" sz="2000" dirty="0"/>
              <a:t>θ, </a:t>
            </a:r>
            <a:r>
              <a:rPr lang="en-US" altLang="zh-CN" sz="2000" dirty="0"/>
              <a:t>where</a:t>
            </a:r>
            <a:r>
              <a:rPr lang="en-GB" sz="2000" dirty="0"/>
              <a:t> the </a:t>
            </a:r>
            <a:r>
              <a:rPr lang="en-GB" sz="2000" b="1" dirty="0"/>
              <a:t>Normalizing Flow provides a more accurate match</a:t>
            </a:r>
            <a:r>
              <a:rPr lang="en-GB" sz="2000" dirty="0"/>
              <a:t> to the simulated truth, especially outside the training range (N=</a:t>
            </a:r>
            <a:r>
              <a:rPr lang="en-US" altLang="zh-CN" sz="2000" dirty="0"/>
              <a:t>400,</a:t>
            </a:r>
            <a:r>
              <a:rPr lang="en-GB" sz="2000" dirty="0"/>
              <a:t>500).</a:t>
            </a:r>
          </a:p>
          <a:p>
            <a:pPr marL="285750" indent="-285750" algn="just">
              <a:buFont typeface="Arial" panose="020B0604020202020204" pitchFamily="34" charset="0"/>
              <a:buChar char="•"/>
            </a:pPr>
            <a:r>
              <a:rPr lang="en-GB" sz="2000" dirty="0"/>
              <a:t>The experiment demonstrates that </a:t>
            </a:r>
            <a:r>
              <a:rPr lang="en-GB" sz="2000" b="1" dirty="0"/>
              <a:t>Flow-based models generalize better</a:t>
            </a:r>
            <a:r>
              <a:rPr lang="en-GB" sz="2000" dirty="0"/>
              <a:t> than MDNs when extrapolating to unseen household sizes.</a:t>
            </a:r>
          </a:p>
        </p:txBody>
      </p:sp>
      <p:pic>
        <p:nvPicPr>
          <p:cNvPr id="124" name="Picture 123">
            <a:extLst>
              <a:ext uri="{FF2B5EF4-FFF2-40B4-BE49-F238E27FC236}">
                <a16:creationId xmlns:a16="http://schemas.microsoft.com/office/drawing/2014/main" id="{451EA18A-68C5-8AE8-5AAD-B69D0B7B0FB8}"/>
              </a:ext>
            </a:extLst>
          </p:cNvPr>
          <p:cNvPicPr>
            <a:picLocks noChangeAspect="1"/>
          </p:cNvPicPr>
          <p:nvPr/>
        </p:nvPicPr>
        <p:blipFill>
          <a:blip r:embed="rId15"/>
          <a:stretch>
            <a:fillRect/>
          </a:stretch>
        </p:blipFill>
        <p:spPr>
          <a:xfrm>
            <a:off x="14833491" y="20196227"/>
            <a:ext cx="5788118" cy="3456467"/>
          </a:xfrm>
          <a:prstGeom prst="rect">
            <a:avLst/>
          </a:prstGeom>
        </p:spPr>
      </p:pic>
      <p:pic>
        <p:nvPicPr>
          <p:cNvPr id="126" name="Picture 125">
            <a:extLst>
              <a:ext uri="{FF2B5EF4-FFF2-40B4-BE49-F238E27FC236}">
                <a16:creationId xmlns:a16="http://schemas.microsoft.com/office/drawing/2014/main" id="{671A6386-8712-33F7-2966-FFCC4FF8AFD0}"/>
              </a:ext>
            </a:extLst>
          </p:cNvPr>
          <p:cNvPicPr>
            <a:picLocks noChangeAspect="1"/>
          </p:cNvPicPr>
          <p:nvPr/>
        </p:nvPicPr>
        <p:blipFill>
          <a:blip r:embed="rId16"/>
          <a:stretch>
            <a:fillRect/>
          </a:stretch>
        </p:blipFill>
        <p:spPr>
          <a:xfrm>
            <a:off x="14794436" y="16636218"/>
            <a:ext cx="5788118" cy="3456467"/>
          </a:xfrm>
          <a:prstGeom prst="rect">
            <a:avLst/>
          </a:prstGeom>
        </p:spPr>
      </p:pic>
      <p:sp>
        <p:nvSpPr>
          <p:cNvPr id="127" name="TextBox 126">
            <a:extLst>
              <a:ext uri="{FF2B5EF4-FFF2-40B4-BE49-F238E27FC236}">
                <a16:creationId xmlns:a16="http://schemas.microsoft.com/office/drawing/2014/main" id="{85C99A5E-3D9B-A136-525D-2A10CA35CE8F}"/>
              </a:ext>
            </a:extLst>
          </p:cNvPr>
          <p:cNvSpPr txBox="1"/>
          <p:nvPr/>
        </p:nvSpPr>
        <p:spPr>
          <a:xfrm>
            <a:off x="964794" y="21064563"/>
            <a:ext cx="4827920" cy="369332"/>
          </a:xfrm>
          <a:prstGeom prst="rect">
            <a:avLst/>
          </a:prstGeom>
          <a:noFill/>
        </p:spPr>
        <p:txBody>
          <a:bodyPr wrap="square" rtlCol="0">
            <a:spAutoFit/>
          </a:bodyPr>
          <a:lstStyle/>
          <a:p>
            <a:pPr algn="just"/>
            <a:r>
              <a:rPr lang="en-US" altLang="zh-CN" dirty="0"/>
              <a:t>Figure</a:t>
            </a:r>
            <a:r>
              <a:rPr lang="zh-CN" altLang="en-US" dirty="0"/>
              <a:t> </a:t>
            </a:r>
            <a:r>
              <a:rPr lang="en-US" altLang="zh-CN" dirty="0"/>
              <a:t>1:</a:t>
            </a:r>
            <a:r>
              <a:rPr lang="zh-CN" altLang="en-US" dirty="0"/>
              <a:t> </a:t>
            </a:r>
            <a:r>
              <a:rPr lang="en-GB" altLang="zh-CN" dirty="0"/>
              <a:t>F</a:t>
            </a:r>
            <a:r>
              <a:rPr lang="en-US" altLang="zh-CN" dirty="0"/>
              <a:t>low</a:t>
            </a:r>
            <a:r>
              <a:rPr lang="zh-CN" altLang="en-US" dirty="0"/>
              <a:t> </a:t>
            </a:r>
            <a:r>
              <a:rPr lang="en-US" altLang="zh-CN" dirty="0"/>
              <a:t>Chart</a:t>
            </a:r>
            <a:r>
              <a:rPr lang="zh-CN" altLang="en-US" dirty="0"/>
              <a:t> </a:t>
            </a:r>
            <a:r>
              <a:rPr lang="en-US" altLang="zh-CN" dirty="0"/>
              <a:t>of</a:t>
            </a:r>
            <a:r>
              <a:rPr lang="zh-CN" altLang="en-US" dirty="0"/>
              <a:t> </a:t>
            </a:r>
            <a:r>
              <a:rPr lang="en-US" altLang="zh-CN" dirty="0"/>
              <a:t>Mixture</a:t>
            </a:r>
            <a:r>
              <a:rPr lang="zh-CN" altLang="en-US" dirty="0"/>
              <a:t> </a:t>
            </a:r>
            <a:r>
              <a:rPr lang="en-US" altLang="zh-CN" dirty="0"/>
              <a:t>Density</a:t>
            </a:r>
            <a:r>
              <a:rPr lang="zh-CN" altLang="en-US" dirty="0"/>
              <a:t> </a:t>
            </a:r>
            <a:r>
              <a:rPr lang="en-US" altLang="zh-CN" dirty="0"/>
              <a:t>Network</a:t>
            </a:r>
            <a:endParaRPr lang="en-US" dirty="0"/>
          </a:p>
        </p:txBody>
      </p:sp>
      <p:grpSp>
        <p:nvGrpSpPr>
          <p:cNvPr id="4" name="组合 3">
            <a:extLst>
              <a:ext uri="{FF2B5EF4-FFF2-40B4-BE49-F238E27FC236}">
                <a16:creationId xmlns:a16="http://schemas.microsoft.com/office/drawing/2014/main" id="{B38E77F8-DA02-4897-C227-52806EA8A15F}"/>
              </a:ext>
            </a:extLst>
          </p:cNvPr>
          <p:cNvGrpSpPr/>
          <p:nvPr/>
        </p:nvGrpSpPr>
        <p:grpSpPr>
          <a:xfrm>
            <a:off x="7353356" y="18719788"/>
            <a:ext cx="6652261" cy="11266436"/>
            <a:chOff x="7400135" y="15263789"/>
            <a:chExt cx="6652261" cy="11266436"/>
          </a:xfrm>
        </p:grpSpPr>
        <p:sp>
          <p:nvSpPr>
            <p:cNvPr id="95" name="矩形: 圆角 46">
              <a:extLst>
                <a:ext uri="{FF2B5EF4-FFF2-40B4-BE49-F238E27FC236}">
                  <a16:creationId xmlns:a16="http://schemas.microsoft.com/office/drawing/2014/main" id="{09CC12BA-AF80-07EB-9EAE-D8613513A43D}"/>
                </a:ext>
              </a:extLst>
            </p:cNvPr>
            <p:cNvSpPr/>
            <p:nvPr/>
          </p:nvSpPr>
          <p:spPr>
            <a:xfrm>
              <a:off x="7408961" y="15885703"/>
              <a:ext cx="6615571" cy="10644522"/>
            </a:xfrm>
            <a:prstGeom prst="roundRect">
              <a:avLst>
                <a:gd name="adj" fmla="val 2678"/>
              </a:avLst>
            </a:prstGeom>
            <a:solidFill>
              <a:schemeClr val="bg1"/>
            </a:solidFill>
            <a:ln w="38100" cap="sq">
              <a:solidFill>
                <a:srgbClr val="405670"/>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3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0" name="AutoShape 4">
              <a:extLst>
                <a:ext uri="{FF2B5EF4-FFF2-40B4-BE49-F238E27FC236}">
                  <a16:creationId xmlns:a16="http://schemas.microsoft.com/office/drawing/2014/main" id="{D3A7D974-F83C-0CC7-39DA-CDB97DDA408E}"/>
                </a:ext>
              </a:extLst>
            </p:cNvPr>
            <p:cNvSpPr>
              <a:spLocks noChangeAspect="1" noChangeArrowheads="1"/>
            </p:cNvSpPr>
            <p:nvPr/>
          </p:nvSpPr>
          <p:spPr bwMode="auto">
            <a:xfrm>
              <a:off x="10691813" y="18286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44EC44A7-441F-BF2C-1B4C-1E6B92A70597}"/>
                    </a:ext>
                  </a:extLst>
                </p:cNvPr>
                <p:cNvSpPr txBox="1"/>
                <p:nvPr/>
              </p:nvSpPr>
              <p:spPr>
                <a:xfrm>
                  <a:off x="7502074" y="15885703"/>
                  <a:ext cx="6432727" cy="2582758"/>
                </a:xfrm>
                <a:prstGeom prst="rect">
                  <a:avLst/>
                </a:prstGeom>
                <a:noFill/>
              </p:spPr>
              <p:txBody>
                <a:bodyPr wrap="square" rtlCol="0">
                  <a:spAutoFit/>
                </a:bodyPr>
                <a:lstStyle/>
                <a:p>
                  <a:pPr algn="just"/>
                  <a:r>
                    <a:rPr lang="en-US" altLang="zh-CN" sz="2000" dirty="0"/>
                    <a:t>MDG</a:t>
                  </a:r>
                  <a:r>
                    <a:rPr lang="zh-CN" altLang="en-US" sz="2000" dirty="0"/>
                    <a:t> </a:t>
                  </a:r>
                  <a:r>
                    <a:rPr lang="en-US" altLang="zh-CN" sz="2000" dirty="0"/>
                    <a:t>Training</a:t>
                  </a:r>
                  <a:r>
                    <a:rPr lang="zh-CN" altLang="en-US" sz="2000" dirty="0"/>
                    <a:t> </a:t>
                  </a:r>
                  <a:r>
                    <a:rPr lang="en-US" altLang="zh-CN" sz="2000" dirty="0"/>
                    <a:t>Process:</a:t>
                  </a:r>
                </a:p>
                <a:p>
                  <a:pPr algn="just"/>
                  <a:r>
                    <a:rPr lang="en-US" altLang="zh-CN" sz="2000" dirty="0"/>
                    <a:t>For</a:t>
                  </a:r>
                  <a:r>
                    <a:rPr lang="zh-CN" altLang="en-US" sz="2000" dirty="0"/>
                    <a:t> </a:t>
                  </a:r>
                  <a:r>
                    <a:rPr lang="en-US" altLang="zh-CN" sz="2000" dirty="0"/>
                    <a:t>each</a:t>
                  </a:r>
                  <a:r>
                    <a:rPr lang="zh-CN" altLang="en-US" sz="2000" dirty="0"/>
                    <a:t> </a:t>
                  </a:r>
                  <a:r>
                    <a:rPr lang="en-US" altLang="zh-CN" sz="2000" dirty="0"/>
                    <a:t>unique</a:t>
                  </a:r>
                  <a:r>
                    <a:rPr lang="zh-CN" altLang="en-US" sz="2000" dirty="0"/>
                    <a:t> </a:t>
                  </a:r>
                  <a:r>
                    <a:rPr lang="en-US" altLang="zh-CN" sz="2000" dirty="0"/>
                    <a:t>y’</a:t>
                  </a:r>
                  <a:r>
                    <a:rPr lang="zh-CN" altLang="en-US" sz="2000" dirty="0"/>
                    <a:t> </a:t>
                  </a:r>
                  <a:r>
                    <a:rPr lang="en-US" altLang="zh-CN" sz="2000" dirty="0"/>
                    <a:t>and</a:t>
                  </a:r>
                  <a:r>
                    <a:rPr lang="zh-CN" altLang="en-US" sz="2000" dirty="0"/>
                    <a:t> </a:t>
                  </a:r>
                  <a:r>
                    <a:rPr lang="en-US" altLang="zh-CN" sz="2000" dirty="0"/>
                    <a:t>N,</a:t>
                  </a:r>
                  <a:r>
                    <a:rPr lang="zh-CN" altLang="en-US" sz="2000" dirty="0"/>
                    <a:t> </a:t>
                  </a:r>
                  <a:r>
                    <a:rPr lang="en-US" altLang="zh-CN" sz="2000" dirty="0"/>
                    <a:t>train</a:t>
                  </a:r>
                  <a:r>
                    <a:rPr lang="zh-CN" altLang="en-US" sz="2000" dirty="0"/>
                    <a:t> </a:t>
                  </a:r>
                  <a:r>
                    <a:rPr lang="en-US" altLang="zh-CN" sz="2000" dirty="0"/>
                    <a:t>through</a:t>
                  </a:r>
                  <a:r>
                    <a:rPr lang="zh-CN" altLang="en-US" sz="2000" dirty="0"/>
                    <a:t> </a:t>
                  </a:r>
                  <a:r>
                    <a:rPr lang="en-US" altLang="zh-CN" sz="2000" dirty="0"/>
                    <a:t>the</a:t>
                  </a:r>
                  <a:r>
                    <a:rPr lang="zh-CN" altLang="en-US" sz="2000" dirty="0"/>
                    <a:t> </a:t>
                  </a:r>
                  <a:r>
                    <a:rPr lang="en-US" altLang="zh-CN" sz="2000" dirty="0"/>
                    <a:t>neural</a:t>
                  </a:r>
                  <a:r>
                    <a:rPr lang="zh-CN" altLang="en-US" sz="2000" dirty="0"/>
                    <a:t> </a:t>
                  </a:r>
                  <a:r>
                    <a:rPr lang="en-US" altLang="zh-CN" sz="2000" dirty="0"/>
                    <a:t>network,</a:t>
                  </a:r>
                  <a:r>
                    <a:rPr lang="zh-CN" altLang="en-US" sz="2000" dirty="0"/>
                    <a:t> </a:t>
                  </a:r>
                  <a:r>
                    <a:rPr lang="en-US" altLang="zh-CN" sz="2000" dirty="0"/>
                    <a:t>output</a:t>
                  </a:r>
                  <a:r>
                    <a:rPr lang="zh-CN" altLang="en-US" sz="2000" dirty="0"/>
                    <a:t> </a:t>
                  </a:r>
                  <a:r>
                    <a:rPr lang="en-US" altLang="zh-CN" sz="2000" dirty="0"/>
                    <a:t>the</a:t>
                  </a:r>
                  <a:r>
                    <a:rPr lang="zh-CN" altLang="en-US" sz="2000" dirty="0"/>
                    <a:t> </a:t>
                  </a:r>
                  <a:r>
                    <a:rPr lang="en-US" altLang="zh-CN" sz="2000" dirty="0"/>
                    <a:t>parameters</a:t>
                  </a:r>
                  <a:r>
                    <a:rPr lang="zh-CN" altLang="en-US" sz="2000" dirty="0"/>
                    <a:t> </a:t>
                  </a:r>
                  <a:r>
                    <a:rPr lang="en-US" altLang="zh-CN" sz="2000" dirty="0"/>
                    <a:t>of</a:t>
                  </a:r>
                  <a:r>
                    <a:rPr lang="zh-CN" altLang="en-US" sz="2000" dirty="0"/>
                    <a:t> </a:t>
                  </a:r>
                  <a:r>
                    <a:rPr lang="en-US" altLang="zh-CN" sz="2000" dirty="0"/>
                    <a:t>our</a:t>
                  </a:r>
                  <a:r>
                    <a:rPr lang="zh-CN" altLang="en-US" sz="2000" dirty="0"/>
                    <a:t> </a:t>
                  </a:r>
                  <a:r>
                    <a:rPr lang="en-US" altLang="zh-CN" sz="2000" dirty="0"/>
                    <a:t>MDG,</a:t>
                  </a:r>
                  <a:r>
                    <a:rPr lang="zh-CN" altLang="en-US" sz="2000" dirty="0"/>
                    <a:t> </a:t>
                  </a:r>
                  <a:r>
                    <a:rPr lang="en-US" altLang="zh-CN" sz="2000" dirty="0"/>
                    <a:t>then</a:t>
                  </a:r>
                  <a:r>
                    <a:rPr lang="zh-CN" altLang="en-US" sz="2000" dirty="0"/>
                    <a:t> </a:t>
                  </a:r>
                  <a:r>
                    <a:rPr lang="en-US" altLang="zh-CN" sz="2000" dirty="0"/>
                    <a:t>for</a:t>
                  </a:r>
                  <a:r>
                    <a:rPr lang="zh-CN" altLang="en-US" sz="2000" dirty="0"/>
                    <a:t> </a:t>
                  </a:r>
                  <a:r>
                    <a:rPr lang="en-US" altLang="zh-CN" sz="2000" dirty="0"/>
                    <a:t>all</a:t>
                  </a:r>
                  <a:r>
                    <a:rPr lang="zh-CN" altLang="en-US" sz="2000" dirty="0"/>
                    <a:t> </a:t>
                  </a:r>
                  <a:r>
                    <a:rPr lang="en-US" altLang="zh-CN" sz="2000" dirty="0"/>
                    <a:t>the</a:t>
                  </a:r>
                  <a:r>
                    <a:rPr lang="zh-CN" altLang="en-US"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m:rPr>
                              <m:sty m:val="p"/>
                            </m:rPr>
                            <a:rPr lang="en-US" altLang="zh-CN" sz="2000" i="1">
                              <a:latin typeface="Cambria Math" panose="02040503050406030204" pitchFamily="18" charset="0"/>
                            </a:rPr>
                            <m:t>y</m:t>
                          </m:r>
                          <m:r>
                            <a:rPr lang="zh-CN" altLang="en-US" sz="2000" b="0" i="1" smtClean="0">
                              <a:latin typeface="Cambria Math" panose="02040503050406030204" pitchFamily="18" charset="0"/>
                            </a:rPr>
                            <m:t>‘</m:t>
                          </m:r>
                        </m:sub>
                      </m:sSub>
                      <m:r>
                        <a:rPr lang="zh-CN" altLang="en-US" sz="2000" b="0" i="0" smtClean="0">
                          <a:latin typeface="Cambria Math" panose="02040503050406030204" pitchFamily="18" charset="0"/>
                        </a:rPr>
                        <m:t> </m:t>
                      </m:r>
                    </m:oMath>
                  </a14:m>
                  <a:r>
                    <a:rPr lang="en-US" altLang="zh-CN" sz="2000" dirty="0"/>
                    <a:t>substitute</a:t>
                  </a:r>
                  <a:r>
                    <a:rPr lang="zh-CN" altLang="en-US" sz="2000" dirty="0"/>
                    <a:t> </a:t>
                  </a:r>
                  <a:r>
                    <a:rPr lang="en-US" altLang="zh-CN" sz="2000" dirty="0"/>
                    <a:t>them</a:t>
                  </a:r>
                  <a:r>
                    <a:rPr lang="zh-CN" altLang="en-US" sz="2000" dirty="0"/>
                    <a:t> </a:t>
                  </a:r>
                  <a:r>
                    <a:rPr lang="en-US" altLang="zh-CN" sz="2000" dirty="0"/>
                    <a:t>into</a:t>
                  </a:r>
                  <a:r>
                    <a:rPr lang="zh-CN" altLang="en-US" sz="2000" dirty="0"/>
                    <a:t> </a:t>
                  </a:r>
                  <a:r>
                    <a:rPr lang="en-US" altLang="zh-CN" sz="2000" dirty="0"/>
                    <a:t>the</a:t>
                  </a:r>
                  <a:r>
                    <a:rPr lang="zh-CN" altLang="en-US" sz="2000" dirty="0"/>
                    <a:t> </a:t>
                  </a:r>
                  <a:r>
                    <a:rPr lang="en-US" altLang="zh-CN" sz="2000" dirty="0"/>
                    <a:t>likelihood</a:t>
                  </a:r>
                  <a:r>
                    <a:rPr lang="zh-CN" altLang="en-US" sz="2000" dirty="0"/>
                    <a:t> </a:t>
                  </a:r>
                  <a:r>
                    <a:rPr lang="en-US" altLang="zh-CN" sz="2000" dirty="0"/>
                    <a:t>function</a:t>
                  </a:r>
                  <a:r>
                    <a:rPr lang="zh-CN" altLang="en-US" sz="2000" dirty="0"/>
                    <a:t> </a:t>
                  </a:r>
                  <a:r>
                    <a:rPr lang="en-US" altLang="zh-CN" sz="2000" dirty="0"/>
                    <a:t>and</a:t>
                  </a:r>
                  <a:r>
                    <a:rPr lang="zh-CN" altLang="en-US" sz="2000" dirty="0"/>
                    <a:t> </a:t>
                  </a:r>
                  <a:r>
                    <a:rPr lang="en-US" altLang="zh-CN" sz="2000" dirty="0"/>
                    <a:t>find</a:t>
                  </a:r>
                  <a:r>
                    <a:rPr lang="zh-CN" altLang="en-US" sz="2000" dirty="0"/>
                    <a:t> </a:t>
                  </a:r>
                  <a:r>
                    <a:rPr lang="en-US" altLang="zh-CN" sz="2000" dirty="0"/>
                    <a:t>the</a:t>
                  </a:r>
                  <a:r>
                    <a:rPr lang="zh-CN" altLang="en-US" sz="2000" dirty="0"/>
                    <a:t> </a:t>
                  </a:r>
                  <a:r>
                    <a:rPr lang="en-US" altLang="zh-CN" sz="2000" dirty="0"/>
                    <a:t>maximum</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likelihood.</a:t>
                  </a:r>
                  <a:endParaRPr lang="en-GB" altLang="zh-CN" sz="2000" dirty="0"/>
                </a:p>
                <a:p>
                  <a:pPr algn="just"/>
                  <a:r>
                    <a:rPr lang="en-US" altLang="zh-CN" sz="2000" dirty="0"/>
                    <a:t>We</a:t>
                  </a:r>
                  <a:r>
                    <a:rPr lang="zh-CN" altLang="en-US" sz="2000" dirty="0"/>
                    <a:t> </a:t>
                  </a:r>
                  <a:r>
                    <a:rPr lang="en-US" altLang="zh-CN" sz="2000" dirty="0"/>
                    <a:t>train</a:t>
                  </a:r>
                  <a:r>
                    <a:rPr lang="zh-CN" altLang="en-US" sz="2000" dirty="0"/>
                    <a:t> </a:t>
                  </a:r>
                  <a:r>
                    <a:rPr lang="en-US" altLang="zh-CN" sz="2000" dirty="0"/>
                    <a:t>our</a:t>
                  </a:r>
                  <a:r>
                    <a:rPr lang="zh-CN" altLang="en-US" sz="2000" dirty="0"/>
                    <a:t> </a:t>
                  </a:r>
                  <a:r>
                    <a:rPr lang="en-US" altLang="zh-CN" sz="2000" dirty="0"/>
                    <a:t>model</a:t>
                  </a:r>
                  <a:r>
                    <a:rPr lang="zh-CN" altLang="en-US" sz="2000" dirty="0"/>
                    <a:t> </a:t>
                  </a:r>
                  <a:r>
                    <a:rPr lang="en-US" altLang="zh-CN" sz="2000" dirty="0"/>
                    <a:t>with</a:t>
                  </a:r>
                  <a:r>
                    <a:rPr lang="zh-CN" altLang="en-US" sz="2000" dirty="0"/>
                    <a:t> </a:t>
                  </a:r>
                  <a:r>
                    <a:rPr lang="en-US" altLang="zh-CN" sz="2000" dirty="0"/>
                    <a:t>N</a:t>
                  </a:r>
                  <a:r>
                    <a:rPr lang="zh-CN" altLang="en-US" sz="2000" dirty="0"/>
                    <a:t> </a:t>
                  </a:r>
                  <a:r>
                    <a:rPr lang="en-US" altLang="zh-CN" sz="2000" dirty="0"/>
                    <a:t>in</a:t>
                  </a:r>
                  <a:r>
                    <a:rPr lang="zh-CN" altLang="en-US" sz="2000" dirty="0"/>
                    <a:t> </a:t>
                  </a:r>
                  <a:r>
                    <a:rPr lang="en-GB" sz="2000" dirty="0">
                      <a:latin typeface="Cambria Math" panose="02040503050406030204" pitchFamily="18" charset="0"/>
                    </a:rPr>
                    <a:t>[</a:t>
                  </a:r>
                  <a:r>
                    <a:rPr lang="en-GB" sz="2000" dirty="0">
                      <a:solidFill>
                        <a:srgbClr val="92D050"/>
                      </a:solidFill>
                      <a:latin typeface="Cambria Math" panose="02040503050406030204" pitchFamily="18" charset="0"/>
                    </a:rPr>
                    <a:t>10,50,100,150,200,300</a:t>
                  </a:r>
                  <a:r>
                    <a:rPr lang="en-GB" sz="2000" dirty="0">
                      <a:latin typeface="Cambria Math" panose="02040503050406030204" pitchFamily="18" charset="0"/>
                    </a:rPr>
                    <a:t>]</a:t>
                  </a:r>
                </a:p>
                <a:p>
                  <a:pPr algn="just"/>
                  <a:r>
                    <a:rPr lang="en-US" altLang="zh-CN" sz="2000" dirty="0"/>
                    <a:t>And</a:t>
                  </a:r>
                  <a:r>
                    <a:rPr lang="zh-CN" altLang="en-US" sz="2000" dirty="0"/>
                    <a:t> </a:t>
                  </a:r>
                  <a:r>
                    <a:rPr lang="en-US" altLang="zh-CN" sz="2000" dirty="0"/>
                    <a:t>test</a:t>
                  </a:r>
                  <a:r>
                    <a:rPr lang="zh-CN" altLang="en-US" sz="2000" dirty="0"/>
                    <a:t> </a:t>
                  </a:r>
                  <a:r>
                    <a:rPr lang="en-US" altLang="zh-CN" sz="2000" dirty="0"/>
                    <a:t>our</a:t>
                  </a:r>
                  <a:r>
                    <a:rPr lang="zh-CN" altLang="en-US" sz="2000" dirty="0"/>
                    <a:t> </a:t>
                  </a:r>
                  <a:r>
                    <a:rPr lang="en-US" altLang="zh-CN" sz="2000" dirty="0"/>
                    <a:t>unseen</a:t>
                  </a:r>
                  <a:r>
                    <a:rPr lang="zh-CN" altLang="en-US" sz="2000" dirty="0"/>
                    <a:t> </a:t>
                  </a:r>
                  <a:r>
                    <a:rPr lang="en-US" altLang="zh-CN" sz="2000" dirty="0"/>
                    <a:t>pairs</a:t>
                  </a:r>
                  <a:r>
                    <a:rPr lang="zh-CN" altLang="en-US" sz="2000" dirty="0"/>
                    <a:t> </a:t>
                  </a:r>
                  <a:r>
                    <a:rPr lang="en-US" altLang="zh-CN" sz="2000" dirty="0"/>
                    <a:t>for</a:t>
                  </a:r>
                  <a:r>
                    <a:rPr lang="zh-CN" altLang="en-US"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𝑠𝑢𝑚</m:t>
                          </m:r>
                        </m:sub>
                      </m:sSub>
                      <m:r>
                        <a:rPr lang="en-US" altLang="zh-CN" sz="2000" b="0" i="1" smtClean="0">
                          <a:latin typeface="Cambria Math" panose="02040503050406030204" pitchFamily="18" charset="0"/>
                        </a:rPr>
                        <m:t>=10,</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=5 </m:t>
                      </m:r>
                      <m:r>
                        <a:rPr lang="en-US" altLang="zh-CN" sz="2000" b="0" i="1" smtClean="0">
                          <a:latin typeface="Cambria Math" panose="02040503050406030204" pitchFamily="18" charset="0"/>
                        </a:rPr>
                        <m:t>𝑎𝑛𝑑</m:t>
                      </m:r>
                      <m:r>
                        <a:rPr lang="zh-CN" altLang="en-US"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𝑠𝑢𝑚</m:t>
                          </m:r>
                        </m:sub>
                      </m:sSub>
                      <m:r>
                        <a:rPr lang="en-US" altLang="zh-CN" sz="2000" b="0" i="1" smtClean="0">
                          <a:latin typeface="Cambria Math" panose="02040503050406030204" pitchFamily="18" charset="0"/>
                        </a:rPr>
                        <m:t>=50,</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=50</m:t>
                      </m:r>
                    </m:oMath>
                  </a14:m>
                  <a:endParaRPr lang="en-GB" sz="2000" dirty="0"/>
                </a:p>
              </p:txBody>
            </p:sp>
          </mc:Choice>
          <mc:Fallback>
            <p:sp>
              <p:nvSpPr>
                <p:cNvPr id="44" name="TextBox 43">
                  <a:extLst>
                    <a:ext uri="{FF2B5EF4-FFF2-40B4-BE49-F238E27FC236}">
                      <a16:creationId xmlns:a16="http://schemas.microsoft.com/office/drawing/2014/main" id="{44EC44A7-441F-BF2C-1B4C-1E6B92A70597}"/>
                    </a:ext>
                  </a:extLst>
                </p:cNvPr>
                <p:cNvSpPr txBox="1">
                  <a:spLocks noRot="1" noChangeAspect="1" noMove="1" noResize="1" noEditPoints="1" noAdjustHandles="1" noChangeArrowheads="1" noChangeShapeType="1" noTextEdit="1"/>
                </p:cNvSpPr>
                <p:nvPr/>
              </p:nvSpPr>
              <p:spPr>
                <a:xfrm>
                  <a:off x="7502074" y="15885703"/>
                  <a:ext cx="6432727" cy="2582758"/>
                </a:xfrm>
                <a:prstGeom prst="rect">
                  <a:avLst/>
                </a:prstGeom>
                <a:blipFill>
                  <a:blip r:embed="rId17"/>
                  <a:stretch>
                    <a:fillRect l="-1183" t="-1471" r="-986"/>
                  </a:stretch>
                </a:blipFill>
              </p:spPr>
              <p:txBody>
                <a:bodyPr/>
                <a:lstStyle/>
                <a:p>
                  <a:r>
                    <a:rPr lang="en-US">
                      <a:noFill/>
                    </a:rPr>
                    <a:t> </a:t>
                  </a:r>
                </a:p>
              </p:txBody>
            </p:sp>
          </mc:Fallback>
        </mc:AlternateContent>
        <p:pic>
          <p:nvPicPr>
            <p:cNvPr id="104" name="Picture 103">
              <a:extLst>
                <a:ext uri="{FF2B5EF4-FFF2-40B4-BE49-F238E27FC236}">
                  <a16:creationId xmlns:a16="http://schemas.microsoft.com/office/drawing/2014/main" id="{8A9E33BF-9DAA-32D0-4ADF-70E3313C5481}"/>
                </a:ext>
              </a:extLst>
            </p:cNvPr>
            <p:cNvPicPr>
              <a:picLocks noChangeAspect="1"/>
            </p:cNvPicPr>
            <p:nvPr/>
          </p:nvPicPr>
          <p:blipFill>
            <a:blip r:embed="rId18"/>
            <a:stretch>
              <a:fillRect/>
            </a:stretch>
          </p:blipFill>
          <p:spPr>
            <a:xfrm>
              <a:off x="7597626" y="18425723"/>
              <a:ext cx="6012742" cy="3821992"/>
            </a:xfrm>
            <a:prstGeom prst="rect">
              <a:avLst/>
            </a:prstGeom>
          </p:spPr>
        </p:pic>
        <p:sp>
          <p:nvSpPr>
            <p:cNvPr id="114" name="矩形: 圆角 57">
              <a:extLst>
                <a:ext uri="{FF2B5EF4-FFF2-40B4-BE49-F238E27FC236}">
                  <a16:creationId xmlns:a16="http://schemas.microsoft.com/office/drawing/2014/main" id="{0DBFB286-FF83-1157-50F6-979301E8F8C7}"/>
                </a:ext>
              </a:extLst>
            </p:cNvPr>
            <p:cNvSpPr/>
            <p:nvPr/>
          </p:nvSpPr>
          <p:spPr>
            <a:xfrm>
              <a:off x="7400135" y="15263789"/>
              <a:ext cx="6652261" cy="542727"/>
            </a:xfrm>
            <a:prstGeom prst="roundRect">
              <a:avLst>
                <a:gd name="adj" fmla="val 7411"/>
              </a:avLst>
            </a:prstGeom>
            <a:solidFill>
              <a:srgbClr val="415570"/>
            </a:solidFill>
            <a:ln w="63500" cap="sq">
              <a:no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Comparison</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between</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MDN</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&amp;</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NF</a:t>
              </a: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18" name="Picture 117">
              <a:extLst>
                <a:ext uri="{FF2B5EF4-FFF2-40B4-BE49-F238E27FC236}">
                  <a16:creationId xmlns:a16="http://schemas.microsoft.com/office/drawing/2014/main" id="{D4445851-9E33-766B-42CB-ED218407CB39}"/>
                </a:ext>
              </a:extLst>
            </p:cNvPr>
            <p:cNvPicPr>
              <a:picLocks noChangeAspect="1"/>
            </p:cNvPicPr>
            <p:nvPr/>
          </p:nvPicPr>
          <p:blipFill>
            <a:blip r:embed="rId19"/>
            <a:stretch>
              <a:fillRect/>
            </a:stretch>
          </p:blipFill>
          <p:spPr>
            <a:xfrm>
              <a:off x="7500382" y="22221621"/>
              <a:ext cx="6207231" cy="3914184"/>
            </a:xfrm>
            <a:prstGeom prst="rect">
              <a:avLst/>
            </a:prstGeom>
          </p:spPr>
        </p:pic>
        <p:sp>
          <p:nvSpPr>
            <p:cNvPr id="128" name="TextBox 127">
              <a:extLst>
                <a:ext uri="{FF2B5EF4-FFF2-40B4-BE49-F238E27FC236}">
                  <a16:creationId xmlns:a16="http://schemas.microsoft.com/office/drawing/2014/main" id="{5C544CC4-6A52-91EC-2355-8A29310ECAA8}"/>
                </a:ext>
              </a:extLst>
            </p:cNvPr>
            <p:cNvSpPr txBox="1"/>
            <p:nvPr/>
          </p:nvSpPr>
          <p:spPr>
            <a:xfrm>
              <a:off x="7728195" y="26099937"/>
              <a:ext cx="5965715" cy="369332"/>
            </a:xfrm>
            <a:prstGeom prst="rect">
              <a:avLst/>
            </a:prstGeom>
            <a:noFill/>
          </p:spPr>
          <p:txBody>
            <a:bodyPr wrap="square" rtlCol="0">
              <a:spAutoFit/>
            </a:bodyPr>
            <a:lstStyle/>
            <a:p>
              <a:r>
                <a:rPr lang="en-US" altLang="zh-CN" dirty="0"/>
                <a:t>Figure</a:t>
              </a:r>
              <a:r>
                <a:rPr lang="zh-CN" altLang="en-US" dirty="0"/>
                <a:t> </a:t>
              </a:r>
              <a:r>
                <a:rPr lang="en-US" altLang="zh-CN" dirty="0"/>
                <a:t>3:</a:t>
              </a:r>
              <a:r>
                <a:rPr lang="zh-CN" altLang="en-US" dirty="0"/>
                <a:t> </a:t>
              </a:r>
              <a:r>
                <a:rPr lang="en-US" altLang="zh-CN" dirty="0"/>
                <a:t>Comparison</a:t>
              </a:r>
              <a:r>
                <a:rPr lang="zh-CN" altLang="en-US" dirty="0"/>
                <a:t> </a:t>
              </a:r>
              <a:r>
                <a:rPr lang="en-US" altLang="zh-CN" dirty="0"/>
                <a:t>between</a:t>
              </a:r>
              <a:r>
                <a:rPr lang="zh-CN" altLang="en-US" dirty="0"/>
                <a:t> </a:t>
              </a:r>
              <a:r>
                <a:rPr lang="en-US" altLang="zh-CN" dirty="0"/>
                <a:t>MDN</a:t>
              </a:r>
              <a:r>
                <a:rPr lang="zh-CN" altLang="en-US" dirty="0"/>
                <a:t> </a:t>
              </a:r>
              <a:r>
                <a:rPr lang="en-US" altLang="zh-CN" dirty="0"/>
                <a:t>&amp;</a:t>
              </a:r>
              <a:r>
                <a:rPr lang="zh-CN" altLang="en-US" dirty="0"/>
                <a:t> </a:t>
              </a:r>
              <a:r>
                <a:rPr lang="en-US" altLang="zh-CN" dirty="0"/>
                <a:t>NF</a:t>
              </a:r>
              <a:r>
                <a:rPr lang="zh-CN" altLang="en-US" dirty="0"/>
                <a:t> </a:t>
              </a:r>
              <a:r>
                <a:rPr lang="en-US" altLang="zh-CN" dirty="0"/>
                <a:t>in</a:t>
              </a:r>
              <a:r>
                <a:rPr lang="zh-CN" altLang="en-US" dirty="0"/>
                <a:t> </a:t>
              </a:r>
              <a:r>
                <a:rPr lang="en-US" altLang="zh-CN" dirty="0"/>
                <a:t>Gamma</a:t>
              </a:r>
              <a:r>
                <a:rPr lang="zh-CN" altLang="en-US" dirty="0"/>
                <a:t> </a:t>
              </a:r>
              <a:r>
                <a:rPr lang="en-US" altLang="zh-CN" dirty="0"/>
                <a:t>Example</a:t>
              </a:r>
              <a:endParaRPr lang="en-US" dirty="0"/>
            </a:p>
          </p:txBody>
        </p:sp>
      </p:grpSp>
      <p:sp>
        <p:nvSpPr>
          <p:cNvPr id="129" name="TextBox 128">
            <a:extLst>
              <a:ext uri="{FF2B5EF4-FFF2-40B4-BE49-F238E27FC236}">
                <a16:creationId xmlns:a16="http://schemas.microsoft.com/office/drawing/2014/main" id="{49496025-1FA2-D4EC-F47E-014AE11003A2}"/>
              </a:ext>
            </a:extLst>
          </p:cNvPr>
          <p:cNvSpPr txBox="1"/>
          <p:nvPr/>
        </p:nvSpPr>
        <p:spPr>
          <a:xfrm>
            <a:off x="15063042" y="23676226"/>
            <a:ext cx="5329015" cy="369332"/>
          </a:xfrm>
          <a:prstGeom prst="rect">
            <a:avLst/>
          </a:prstGeom>
          <a:noFill/>
        </p:spPr>
        <p:txBody>
          <a:bodyPr wrap="square" rtlCol="0">
            <a:spAutoFit/>
          </a:bodyPr>
          <a:lstStyle/>
          <a:p>
            <a:r>
              <a:rPr lang="en-US" altLang="zh-CN" dirty="0"/>
              <a:t>Figure</a:t>
            </a:r>
            <a:r>
              <a:rPr lang="zh-CN" altLang="en-US" dirty="0"/>
              <a:t> </a:t>
            </a:r>
            <a:r>
              <a:rPr lang="en-US" altLang="zh-CN" dirty="0"/>
              <a:t>5:</a:t>
            </a:r>
            <a:r>
              <a:rPr lang="zh-CN" altLang="en-US" dirty="0"/>
              <a:t> </a:t>
            </a:r>
            <a:r>
              <a:rPr lang="en-US" altLang="zh-CN" dirty="0"/>
              <a:t>Comparison</a:t>
            </a:r>
            <a:r>
              <a:rPr lang="zh-CN" altLang="en-US" dirty="0"/>
              <a:t> </a:t>
            </a:r>
            <a:r>
              <a:rPr lang="en-US" altLang="zh-CN" dirty="0"/>
              <a:t>between</a:t>
            </a:r>
            <a:r>
              <a:rPr lang="zh-CN" altLang="en-US" dirty="0"/>
              <a:t> </a:t>
            </a:r>
            <a:r>
              <a:rPr lang="en-US" altLang="zh-CN" dirty="0"/>
              <a:t>MDN</a:t>
            </a:r>
            <a:r>
              <a:rPr lang="zh-CN" altLang="en-US" dirty="0"/>
              <a:t> </a:t>
            </a:r>
            <a:r>
              <a:rPr lang="en-US" altLang="zh-CN" dirty="0"/>
              <a:t>&amp;</a:t>
            </a:r>
            <a:r>
              <a:rPr lang="zh-CN" altLang="en-US" dirty="0"/>
              <a:t> </a:t>
            </a:r>
            <a:r>
              <a:rPr lang="en-US" altLang="zh-CN" dirty="0"/>
              <a:t>NF</a:t>
            </a:r>
            <a:r>
              <a:rPr lang="zh-CN" altLang="en-US" dirty="0"/>
              <a:t> </a:t>
            </a:r>
            <a:r>
              <a:rPr lang="en-US" altLang="zh-CN" dirty="0"/>
              <a:t>in</a:t>
            </a:r>
            <a:r>
              <a:rPr lang="zh-CN" altLang="en-US" dirty="0"/>
              <a:t> </a:t>
            </a:r>
            <a:r>
              <a:rPr lang="en-US" altLang="zh-CN" dirty="0"/>
              <a:t>SIR</a:t>
            </a:r>
            <a:r>
              <a:rPr lang="zh-CN" altLang="en-US" dirty="0"/>
              <a:t> </a:t>
            </a:r>
            <a:r>
              <a:rPr lang="en-US" altLang="zh-CN" dirty="0"/>
              <a:t>Model</a:t>
            </a:r>
            <a:endParaRPr lang="en-US" dirty="0"/>
          </a:p>
        </p:txBody>
      </p:sp>
      <p:sp>
        <p:nvSpPr>
          <p:cNvPr id="9" name="TextBox 128">
            <a:extLst>
              <a:ext uri="{FF2B5EF4-FFF2-40B4-BE49-F238E27FC236}">
                <a16:creationId xmlns:a16="http://schemas.microsoft.com/office/drawing/2014/main" id="{989D69DA-65FB-F834-C98E-DE69795C2DC0}"/>
              </a:ext>
            </a:extLst>
          </p:cNvPr>
          <p:cNvSpPr txBox="1"/>
          <p:nvPr/>
        </p:nvSpPr>
        <p:spPr>
          <a:xfrm>
            <a:off x="16185733" y="12534806"/>
            <a:ext cx="3283890" cy="369332"/>
          </a:xfrm>
          <a:prstGeom prst="rect">
            <a:avLst/>
          </a:prstGeom>
          <a:noFill/>
        </p:spPr>
        <p:txBody>
          <a:bodyPr wrap="square" rtlCol="0">
            <a:spAutoFit/>
          </a:bodyPr>
          <a:lstStyle/>
          <a:p>
            <a:r>
              <a:rPr lang="en-US" altLang="zh-CN" dirty="0"/>
              <a:t>Figure</a:t>
            </a:r>
            <a:r>
              <a:rPr lang="zh-CN" altLang="en-US" dirty="0"/>
              <a:t> </a:t>
            </a:r>
            <a:r>
              <a:rPr lang="en-US" altLang="zh-CN" dirty="0"/>
              <a:t>4:</a:t>
            </a:r>
            <a:r>
              <a:rPr lang="zh-CN" altLang="en-US" dirty="0"/>
              <a:t> </a:t>
            </a:r>
            <a:r>
              <a:rPr lang="en-US" altLang="zh-CN" dirty="0"/>
              <a:t>Simulation of SIR Model</a:t>
            </a:r>
            <a:endParaRPr lang="en-US" dirty="0">
              <a:highlight>
                <a:srgbClr val="FFFF00"/>
              </a:highlight>
            </a:endParaRPr>
          </a:p>
        </p:txBody>
      </p:sp>
      <p:pic>
        <p:nvPicPr>
          <p:cNvPr id="13" name="图片 12" descr="卡通人物&#10;&#10;AI 生成的内容可能不正确。">
            <a:extLst>
              <a:ext uri="{FF2B5EF4-FFF2-40B4-BE49-F238E27FC236}">
                <a16:creationId xmlns:a16="http://schemas.microsoft.com/office/drawing/2014/main" id="{2DD1FDE9-CA89-3222-46DC-8F5CEC82A2C1}"/>
              </a:ext>
            </a:extLst>
          </p:cNvPr>
          <p:cNvPicPr>
            <a:picLocks noChangeAspect="1"/>
          </p:cNvPicPr>
          <p:nvPr/>
        </p:nvPicPr>
        <p:blipFill>
          <a:blip r:embed="rId20"/>
          <a:stretch>
            <a:fillRect/>
          </a:stretch>
        </p:blipFill>
        <p:spPr>
          <a:xfrm>
            <a:off x="372281" y="19109724"/>
            <a:ext cx="6482641" cy="1879488"/>
          </a:xfrm>
          <a:prstGeom prst="rect">
            <a:avLst/>
          </a:prstGeom>
        </p:spPr>
      </p:pic>
    </p:spTree>
    <p:extLst>
      <p:ext uri="{BB962C8B-B14F-4D97-AF65-F5344CB8AC3E}">
        <p14:creationId xmlns:p14="http://schemas.microsoft.com/office/powerpoint/2010/main" val="733359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4890</TotalTime>
  <Words>1112</Words>
  <Application>Microsoft Macintosh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Calibri (正文)</vt: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ZHANG</dc:creator>
  <cp:lastModifiedBy>Ying ZHANG</cp:lastModifiedBy>
  <cp:revision>23</cp:revision>
  <cp:lastPrinted>2025-09-17T14:14:44Z</cp:lastPrinted>
  <dcterms:created xsi:type="dcterms:W3CDTF">2025-09-14T13:26:59Z</dcterms:created>
  <dcterms:modified xsi:type="dcterms:W3CDTF">2025-09-18T03:05:56Z</dcterms:modified>
</cp:coreProperties>
</file>