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56" r:id="rId7"/>
    <p:sldId id="269" r:id="rId8"/>
    <p:sldId id="271" r:id="rId9"/>
    <p:sldId id="270" r:id="rId10"/>
    <p:sldId id="257" r:id="rId11"/>
    <p:sldId id="258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6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CFF2-7E9C-4601-8748-ED5A7FCF139E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4B75-F87D-4D94-BA9F-2A5FF9992E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1" dirty="0"/>
              <a:t>Objects/object groups information:</a:t>
            </a:r>
          </a:p>
          <a:p>
            <a:r>
              <a:rPr lang="en-SG" sz="1200" dirty="0"/>
              <a:t>group 0: 1 mobile crane</a:t>
            </a:r>
          </a:p>
          <a:p>
            <a:r>
              <a:rPr lang="en-SG" sz="1200" dirty="0"/>
              <a:t>group 1: 1 small car</a:t>
            </a:r>
          </a:p>
          <a:p>
            <a:r>
              <a:rPr lang="en-SG" sz="1200" dirty="0"/>
              <a:t>group 2: 1 truck with flatbed</a:t>
            </a:r>
          </a:p>
          <a:p>
            <a:r>
              <a:rPr lang="en-SG" sz="1200" dirty="0"/>
              <a:t>group 3: 5 building</a:t>
            </a:r>
            <a:endParaRPr lang="en-SG" sz="1200" b="1" dirty="0"/>
          </a:p>
          <a:p>
            <a:r>
              <a:rPr lang="en-SG" sz="1200" b="1" dirty="0"/>
              <a:t>Significant geographical relations:</a:t>
            </a:r>
          </a:p>
          <a:p>
            <a:r>
              <a:rPr lang="en-SG" sz="1200" dirty="0"/>
              <a:t>group 1 is surrounded by group 3</a:t>
            </a:r>
          </a:p>
          <a:p>
            <a:r>
              <a:rPr lang="en-SG" sz="1200" dirty="0"/>
              <a:t>group 1 is far from other objects</a:t>
            </a:r>
          </a:p>
          <a:p>
            <a:r>
              <a:rPr lang="en-SG" sz="1200" dirty="0"/>
              <a:t>group 2 is far from other objects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14B75-F87D-4D94-BA9F-2A5FF9992E8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72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rgbClr val="6A8759"/>
                </a:solidFill>
                <a:effectLst/>
              </a:rPr>
              <a:t>You will be provided with description of a satellite image. Please provide several captions as strings in a python list.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The image has multiple objects, which have been clustered into groups based on their types and locations. 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Here are some examples: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1: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damaged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a line of 5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2: a line of 3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 is next to group 0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are two lines of buildings in the image.", "A damaged building is next to a line of buildings in the image"]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2: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2: 1 truck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3: 2 building, including 1 building, 1 shed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4: 2 building, including 1 building, 1 damaged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3 is next to group 1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are several buildings and one truck in the image.", "A building and one shed sit side by side", "There is a building and a damaged building standing together.", "Some buildings are very close to each other while some others are not"]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3: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a line of 3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None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is a solitary building in the image.", "There is a line of three buildings in the image."]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real image description: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{</a:t>
            </a:r>
            <a:r>
              <a:rPr lang="en-SG" dirty="0" err="1">
                <a:solidFill>
                  <a:srgbClr val="6A8759"/>
                </a:solidFill>
                <a:effectLst/>
              </a:rPr>
              <a:t>objects_information</a:t>
            </a:r>
            <a:r>
              <a:rPr lang="en-SG" dirty="0">
                <a:solidFill>
                  <a:srgbClr val="6A8759"/>
                </a:solidFill>
                <a:effectLst/>
              </a:rPr>
              <a:t>}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{</a:t>
            </a:r>
            <a:r>
              <a:rPr lang="en-SG" dirty="0" err="1">
                <a:solidFill>
                  <a:srgbClr val="6A8759"/>
                </a:solidFill>
                <a:effectLst/>
              </a:rPr>
              <a:t>objects_relations</a:t>
            </a:r>
            <a:r>
              <a:rPr lang="en-SG" dirty="0">
                <a:solidFill>
                  <a:srgbClr val="6A8759"/>
                </a:solidFill>
                <a:effectLst/>
              </a:rPr>
              <a:t>}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14B75-F87D-4D94-BA9F-2A5FF9992E8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8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5C94-B426-DC4B-309D-AF04B343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8078-F8B1-4B51-4037-A3E6C4E5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7E5E-6B1F-D6A6-EC79-44133A7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9B2D-53BB-2343-A525-56B9980D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FE1-ED80-9AF1-CE9E-C8EEF7F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75D-D1E5-B94B-C570-9CB9C17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A46C-B778-B5AE-CC0C-FAD640F2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AD69-62C4-6B71-31DE-08C8ECC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B932-0E84-2A36-8ADB-2BC55D7D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5EE-A37F-1768-B3C9-B6709087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9762-FEB1-4C94-B8A4-7C8CE09C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AF3B-A848-AC55-8F64-951308E3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174F-08DF-D250-36DC-C357386A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D58B-B84E-6E9C-055D-30683E0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CB6-D355-D535-A45B-AA043AF3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6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4AA-0BCF-E9AE-83D6-CB204232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5CA-D493-3A47-FCCA-1EA9FAC3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9C90-78DF-5138-505B-EC1A4AF2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B1B6-F1F0-B78F-1BD0-6DD48248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7FA0-5D2D-DDFA-8CB5-2985B022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9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D314-B77D-4B36-5EAD-39DA4CFA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EE2A-E24E-9E33-9B71-29ACF3BE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C572-ACEF-9F99-8C76-59CCB12B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95E9-EA30-CEB4-C9FD-9F2580B2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9DA-5409-9D94-A72F-428DAB1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04D7-DB31-46D7-F0CD-4852E78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46D4-6258-3923-1A7E-170C7122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B48F7-C245-CEC7-3E44-FEB463FA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D265-62C8-5253-7283-8817D61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2EA-C549-7829-7C3B-FA6690D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F341-9174-30E0-85D9-A04C1C1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6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970-F89E-B6D4-52D2-08F09DC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7686-545B-28C8-68E5-C24AAA38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26A7-FD08-8C3D-D100-21F920DF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03AD7-F0F2-DFBE-36A9-C4BDE50E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A7432-03B8-1CD8-A1F3-E0F49AB3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E06FB-6569-2E59-87C8-DC8C767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2A3F8-6F69-4040-E862-E0126637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18525-448C-351D-5541-C271639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5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BE2-B74B-E15B-3A13-A1B82A2C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81330-FBDF-A18F-9A3D-07E37F6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C3488-A52B-8312-87DB-32992926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21A3-9FDF-7776-AA3B-015BFF9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4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B07-79FB-409E-8046-05A5508D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04FF-DC0A-A58B-8CAF-D29DFBC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AFCA3-0A9D-18AF-0CB1-677DDB8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0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777C-3A53-3168-35EB-9AE0276F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5951-8751-C1E6-C5CF-D45E2175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6032-BFF9-AF53-E686-B99BC6E4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DF0C-66FA-2C67-B878-36A5168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56AA-7571-1773-6BCF-0CC857A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26B4-F3DA-1C64-F16E-E75BC829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260F-8DDF-BFE7-D405-48B7BD6E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C5019-B58F-AB15-AF37-C4C44E2E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844DC-26AE-93C6-CFE4-0C31E61A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FA34-9076-3F3D-0975-B44E7505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9ED7-DBFE-190F-511F-1849BC6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302F-DE5F-A24B-CF33-0FB7805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3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C636-7C27-4069-A00E-7397D817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7D8A-E679-621B-9A36-9665E530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0BB0-7927-73E0-EB48-D4EF845A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7FCE-35C5-4D56-942F-44CAC82943A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EFDC-AA7A-C024-9F30-F69B8FD3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1DAC-94B4-7051-BC19-123CDAE5B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6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Multivariate AQ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Employed meteorological data, ground feature data from OSM dataset, etc to estimate PM2.5 and PM10 values. </a:t>
            </a:r>
          </a:p>
          <a:p>
            <a:r>
              <a:rPr lang="en-SG" dirty="0"/>
              <a:t>Totally explain 70% variances (EV), 20% from the ground feature and satellite images, 50% from meteorological effect. </a:t>
            </a:r>
          </a:p>
          <a:p>
            <a:r>
              <a:rPr lang="en-SG" dirty="0"/>
              <a:t>There are city-level fixed effect that cannot be explained by land-use and meteorological data. </a:t>
            </a:r>
          </a:p>
          <a:p>
            <a:r>
              <a:rPr lang="en-SG" dirty="0"/>
              <a:t>Estimated seasonal stationary data as the target variable. </a:t>
            </a:r>
          </a:p>
          <a:p>
            <a:r>
              <a:rPr lang="en-SG" dirty="0"/>
              <a:t>Feature selection, back-propagation, </a:t>
            </a:r>
            <a:r>
              <a:rPr lang="en-SG" dirty="0" err="1"/>
              <a:t>ensembling</a:t>
            </a:r>
            <a:r>
              <a:rPr lang="en-SG" dirty="0"/>
              <a:t>, etc. </a:t>
            </a:r>
          </a:p>
          <a:p>
            <a:r>
              <a:rPr lang="en-SG" dirty="0"/>
              <a:t>Deploy to </a:t>
            </a:r>
            <a:r>
              <a:rPr lang="en-SG" dirty="0" err="1"/>
              <a:t>aws</a:t>
            </a:r>
            <a:r>
              <a:rPr lang="en-SG" dirty="0"/>
              <a:t> </a:t>
            </a:r>
            <a:r>
              <a:rPr lang="en-SG" dirty="0" err="1"/>
              <a:t>metaflow</a:t>
            </a:r>
            <a:r>
              <a:rPr lang="en-SG" dirty="0"/>
              <a:t> with data in s3 bucket. </a:t>
            </a:r>
          </a:p>
        </p:txBody>
      </p:sp>
    </p:spTree>
    <p:extLst>
      <p:ext uri="{BB962C8B-B14F-4D97-AF65-F5344CB8AC3E}">
        <p14:creationId xmlns:p14="http://schemas.microsoft.com/office/powerpoint/2010/main" val="39526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AA260-1A5E-19C7-C291-7FB5A92613F6}"/>
              </a:ext>
            </a:extLst>
          </p:cNvPr>
          <p:cNvSpPr/>
          <p:nvPr/>
        </p:nvSpPr>
        <p:spPr>
          <a:xfrm>
            <a:off x="3155577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010C4-0E6B-D0C3-F436-1737CA909EAF}"/>
              </a:ext>
            </a:extLst>
          </p:cNvPr>
          <p:cNvSpPr txBox="1"/>
          <p:nvPr/>
        </p:nvSpPr>
        <p:spPr>
          <a:xfrm>
            <a:off x="3240741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Prompting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A0197-C21D-CF13-640C-9108B0041B10}"/>
              </a:ext>
            </a:extLst>
          </p:cNvPr>
          <p:cNvSpPr txBox="1"/>
          <p:nvPr/>
        </p:nvSpPr>
        <p:spPr>
          <a:xfrm>
            <a:off x="7153448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Verification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22647-D373-D019-908D-7C5277CDA90E}"/>
              </a:ext>
            </a:extLst>
          </p:cNvPr>
          <p:cNvSpPr/>
          <p:nvPr/>
        </p:nvSpPr>
        <p:spPr>
          <a:xfrm>
            <a:off x="10147660" y="1050378"/>
            <a:ext cx="1972623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98F56-79BC-E5DF-2F24-6C6CAB22FA95}"/>
              </a:ext>
            </a:extLst>
          </p:cNvPr>
          <p:cNvSpPr txBox="1"/>
          <p:nvPr/>
        </p:nvSpPr>
        <p:spPr>
          <a:xfrm>
            <a:off x="10407441" y="4694494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Augmentation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84D44-0D7B-15F0-DF73-DB50C104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5" y="1293135"/>
            <a:ext cx="12192000" cy="31079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8AAE666-DC31-0195-FDA9-972BB091BA81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Data Collection Process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B1728-50EF-096C-4F80-83D7D4BFBE3A}"/>
              </a:ext>
            </a:extLst>
          </p:cNvPr>
          <p:cNvSpPr/>
          <p:nvPr/>
        </p:nvSpPr>
        <p:spPr>
          <a:xfrm>
            <a:off x="6391057" y="1050378"/>
            <a:ext cx="3532096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32CC9-550D-791C-66CE-7B700AA0813C}"/>
              </a:ext>
            </a:extLst>
          </p:cNvPr>
          <p:cNvSpPr txBox="1"/>
          <p:nvPr/>
        </p:nvSpPr>
        <p:spPr>
          <a:xfrm>
            <a:off x="337677" y="4690628"/>
            <a:ext cx="193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Prompt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A0CAA5-A754-895C-8266-56EC5EDB0882}"/>
              </a:ext>
            </a:extLst>
          </p:cNvPr>
          <p:cNvSpPr/>
          <p:nvPr/>
        </p:nvSpPr>
        <p:spPr>
          <a:xfrm>
            <a:off x="130378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02C21-E5B1-0B5E-072B-EF13AADB1F45}"/>
              </a:ext>
            </a:extLst>
          </p:cNvPr>
          <p:cNvSpPr txBox="1"/>
          <p:nvPr/>
        </p:nvSpPr>
        <p:spPr>
          <a:xfrm>
            <a:off x="4110318" y="58076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63.67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50648-8D67-90B6-133D-7CEC8F9E786A}"/>
              </a:ext>
            </a:extLst>
          </p:cNvPr>
          <p:cNvSpPr txBox="1"/>
          <p:nvPr/>
        </p:nvSpPr>
        <p:spPr>
          <a:xfrm>
            <a:off x="7901611" y="5807622"/>
            <a:ext cx="7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90.09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DE7DB-7686-6082-677F-DEA3A3C633BA}"/>
              </a:ext>
            </a:extLst>
          </p:cNvPr>
          <p:cNvSpPr txBox="1"/>
          <p:nvPr/>
        </p:nvSpPr>
        <p:spPr>
          <a:xfrm>
            <a:off x="186446" y="5669122"/>
            <a:ext cx="33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Similarity between GPT captions and manual labels (</a:t>
            </a:r>
            <a:r>
              <a:rPr lang="en-SG" dirty="0" err="1"/>
              <a:t>CIDEr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5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250F6-92F5-49B4-DDCC-32DE88081CBE}"/>
              </a:ext>
            </a:extLst>
          </p:cNvPr>
          <p:cNvSpPr txBox="1"/>
          <p:nvPr/>
        </p:nvSpPr>
        <p:spPr>
          <a:xfrm>
            <a:off x="600636" y="134472"/>
            <a:ext cx="525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8k entries of data generated. 20 times per image. 1k tokens per query.</a:t>
            </a:r>
          </a:p>
          <a:p>
            <a:endParaRPr lang="en-SG" dirty="0"/>
          </a:p>
          <a:p>
            <a:r>
              <a:rPr lang="en-SG" dirty="0"/>
              <a:t>Finetune GIT model: 129M parameters, 1 A100 GPU, 1 hour</a:t>
            </a:r>
          </a:p>
          <a:p>
            <a:r>
              <a:rPr lang="en-SG" dirty="0" err="1"/>
              <a:t>CIDEr</a:t>
            </a:r>
            <a:r>
              <a:rPr lang="en-SG" dirty="0"/>
              <a:t>: 85.91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91033-A43B-1D37-9760-6BDE3D2C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2" y="1801905"/>
            <a:ext cx="4843584" cy="4016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D4BFE-6938-1F71-BCB0-747BA7E8C753}"/>
              </a:ext>
            </a:extLst>
          </p:cNvPr>
          <p:cNvSpPr txBox="1"/>
          <p:nvPr/>
        </p:nvSpPr>
        <p:spPr>
          <a:xfrm>
            <a:off x="7566211" y="1074894"/>
            <a:ext cx="385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1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many aircraft are parked near a large building in an airport.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2E6AC8-D509-5F6A-F76B-DB3AE4FB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720" y="2501152"/>
            <a:ext cx="5008357" cy="29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68C0A-91BB-473B-2918-5ABFC26D4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6" y="5818093"/>
            <a:ext cx="3825572" cy="80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6F879-C22C-E707-038F-0AED56DAF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35" y="5962885"/>
            <a:ext cx="3276884" cy="655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03A29-BC0D-480B-0436-91766163234E}"/>
              </a:ext>
            </a:extLst>
          </p:cNvPr>
          <p:cNvSpPr txBox="1"/>
          <p:nvPr/>
        </p:nvSpPr>
        <p:spPr>
          <a:xfrm>
            <a:off x="7842019" y="6105907"/>
            <a:ext cx="7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41335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8DF6B-DA76-B994-16C5-5759AA2404F1}"/>
              </a:ext>
            </a:extLst>
          </p:cNvPr>
          <p:cNvSpPr txBox="1"/>
          <p:nvPr/>
        </p:nvSpPr>
        <p:spPr>
          <a:xfrm>
            <a:off x="600636" y="331695"/>
            <a:ext cx="52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 metrics: why use CIDER, what is BLEU, Rouge, WER, etc. only for less open ended questions.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06C3B-7F34-CAE6-7784-5D7A5242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95" y="2663483"/>
            <a:ext cx="8596106" cy="3970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9A926-3D1C-B52D-B694-C443F6BB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58" y="2082650"/>
            <a:ext cx="4618120" cy="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E49CF-168C-593E-DDE1-885C5134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9" y="1027681"/>
            <a:ext cx="5626160" cy="119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EE9BA-0835-C7BA-BC9E-19CF063B0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553" y="1225104"/>
            <a:ext cx="4179932" cy="1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5DF5F-457B-FE17-155A-D15BC8099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47" b="12586"/>
          <a:stretch/>
        </p:blipFill>
        <p:spPr>
          <a:xfrm>
            <a:off x="6065216" y="85162"/>
            <a:ext cx="4027405" cy="332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7C48E-615D-59D9-C6E2-C2FA9B52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8" y="237765"/>
            <a:ext cx="5067739" cy="283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2E55D-D7E4-6C29-8B85-41D48E92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07" y="3624097"/>
            <a:ext cx="6405448" cy="2644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95D38-7784-4474-8CFF-C6F547A6FB2B}"/>
              </a:ext>
            </a:extLst>
          </p:cNvPr>
          <p:cNvSpPr txBox="1"/>
          <p:nvPr/>
        </p:nvSpPr>
        <p:spPr>
          <a:xfrm>
            <a:off x="2223246" y="5945585"/>
            <a:ext cx="179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3hrs with batch size=32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60703-E5B0-1879-2AC2-1278F162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41" y="3963006"/>
            <a:ext cx="5427423" cy="9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235E6-1A53-DC12-4A42-B4D23634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9" y="638887"/>
            <a:ext cx="7369179" cy="165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DC564-E018-5DEA-E589-56DC379D371F}"/>
              </a:ext>
            </a:extLst>
          </p:cNvPr>
          <p:cNvSpPr txBox="1"/>
          <p:nvPr/>
        </p:nvSpPr>
        <p:spPr>
          <a:xfrm>
            <a:off x="1757082" y="1694484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770M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45E26-44B8-202C-2264-71F678DB7BDF}"/>
              </a:ext>
            </a:extLst>
          </p:cNvPr>
          <p:cNvSpPr txBox="1"/>
          <p:nvPr/>
        </p:nvSpPr>
        <p:spPr>
          <a:xfrm>
            <a:off x="1757082" y="1281953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3705D-2D51-7DB1-10B9-5719DDD6496B}"/>
              </a:ext>
            </a:extLst>
          </p:cNvPr>
          <p:cNvSpPr txBox="1"/>
          <p:nvPr/>
        </p:nvSpPr>
        <p:spPr>
          <a:xfrm>
            <a:off x="1757082" y="1465729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220M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973BA-1F8B-2F0E-283A-BB9A58D3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39" y="2472644"/>
            <a:ext cx="6499179" cy="37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8138D-E869-1824-20C2-ADF5631E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754148"/>
            <a:ext cx="954106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18FFF-BA10-95E6-0E99-07C740A0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005630"/>
            <a:ext cx="672142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feature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computer vision methodologies, weakly label several images with pores. (recall:, precision:) </a:t>
            </a:r>
          </a:p>
          <a:p>
            <a:r>
              <a:rPr lang="en-SG" dirty="0"/>
              <a:t>Train yolov8 on it and deal with noises. Correct labels. </a:t>
            </a:r>
          </a:p>
          <a:p>
            <a:r>
              <a:rPr lang="en-SG" dirty="0"/>
              <a:t>Continue this process and train a yolo finally on all the data. </a:t>
            </a:r>
          </a:p>
          <a:p>
            <a:r>
              <a:rPr lang="en-SG" dirty="0"/>
              <a:t>Achieved an MAP of …, more robust than professional software, which is based on 2 sets of test data. </a:t>
            </a:r>
          </a:p>
        </p:txBody>
      </p:sp>
    </p:spTree>
    <p:extLst>
      <p:ext uri="{BB962C8B-B14F-4D97-AF65-F5344CB8AC3E}">
        <p14:creationId xmlns:p14="http://schemas.microsoft.com/office/powerpoint/2010/main" val="39803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Auto-label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yolov8 works well on small set of data, although with noises. Just better performance than DETR. </a:t>
            </a:r>
          </a:p>
        </p:txBody>
      </p:sp>
    </p:spTree>
    <p:extLst>
      <p:ext uri="{BB962C8B-B14F-4D97-AF65-F5344CB8AC3E}">
        <p14:creationId xmlns:p14="http://schemas.microsoft.com/office/powerpoint/2010/main" val="1352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E816E-BE64-05C5-F014-28E803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548390"/>
            <a:ext cx="10981372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DB797-571A-0D21-D249-48D2C9B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904826"/>
            <a:ext cx="11568162" cy="370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39D-7535-22C2-8667-CC32D50FAC3D}"/>
              </a:ext>
            </a:extLst>
          </p:cNvPr>
          <p:cNvSpPr txBox="1"/>
          <p:nvPr/>
        </p:nvSpPr>
        <p:spPr>
          <a:xfrm>
            <a:off x="618565" y="4939553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GPU V100, GPT-2 117M 10k+ entries of training data. 3 hours </a:t>
            </a:r>
          </a:p>
        </p:txBody>
      </p:sp>
    </p:spTree>
    <p:extLst>
      <p:ext uri="{BB962C8B-B14F-4D97-AF65-F5344CB8AC3E}">
        <p14:creationId xmlns:p14="http://schemas.microsoft.com/office/powerpoint/2010/main" val="37632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D2345F-B0C9-4007-4F79-DB8D75F5B729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Image Captioning Dataset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E68D1-6463-0182-203C-3EE08C17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4" y="1480048"/>
            <a:ext cx="250115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1DC28-5B14-B779-CF3E-D293D0A0B753}"/>
              </a:ext>
            </a:extLst>
          </p:cNvPr>
          <p:cNvSpPr txBox="1"/>
          <p:nvPr/>
        </p:nvSpPr>
        <p:spPr>
          <a:xfrm>
            <a:off x="3019651" y="2361292"/>
            <a:ext cx="3076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"Many aircraft are parked next to a long building in an airport."</a:t>
            </a:r>
            <a:endParaRPr lang="en-SG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0B7770-F1DC-DABC-8238-5EAAF94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3" y="4199964"/>
            <a:ext cx="2510118" cy="25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5E737-8A81-2B49-9C9D-42952F62AAE5}"/>
              </a:ext>
            </a:extLst>
          </p:cNvPr>
          <p:cNvSpPr txBox="1"/>
          <p:nvPr/>
        </p:nvSpPr>
        <p:spPr>
          <a:xfrm>
            <a:off x="3095065" y="5040814"/>
            <a:ext cx="26961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“a playground surrounded by many buildings is near to a road”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C9AAC-CB19-6279-4A64-2EC172C16F4B}"/>
              </a:ext>
            </a:extLst>
          </p:cNvPr>
          <p:cNvSpPr txBox="1"/>
          <p:nvPr/>
        </p:nvSpPr>
        <p:spPr>
          <a:xfrm>
            <a:off x="854645" y="847477"/>
            <a:ext cx="44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Evaluation: RSICD image captioning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D67D0-CB0A-33C1-BC48-F4FB015CB0DC}"/>
              </a:ext>
            </a:extLst>
          </p:cNvPr>
          <p:cNvSpPr txBox="1"/>
          <p:nvPr/>
        </p:nvSpPr>
        <p:spPr>
          <a:xfrm>
            <a:off x="6840074" y="847477"/>
            <a:ext cx="53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ChatGPT</a:t>
            </a:r>
            <a:r>
              <a:rPr lang="en-SG" dirty="0"/>
              <a:t> verification: manual labelled 100+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70ACC8-7DD4-A222-6444-5BECBD7B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90" y="2596572"/>
            <a:ext cx="2531795" cy="25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F018E-CA4E-4BBC-FB87-5F2FC444B5D4}"/>
              </a:ext>
            </a:extLst>
          </p:cNvPr>
          <p:cNvSpPr txBox="1"/>
          <p:nvPr/>
        </p:nvSpPr>
        <p:spPr>
          <a:xfrm>
            <a:off x="9287435" y="2730624"/>
            <a:ext cx="3039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Three small cars are clustered together in the top left corner of an aerial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E371-73BE-0C7E-0615-C0A0E1E7CEDD}"/>
              </a:ext>
            </a:extLst>
          </p:cNvPr>
          <p:cNvSpPr txBox="1"/>
          <p:nvPr/>
        </p:nvSpPr>
        <p:spPr>
          <a:xfrm>
            <a:off x="9287435" y="4222375"/>
            <a:ext cx="28440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A building stands alone in the </a:t>
            </a:r>
            <a:r>
              <a:rPr lang="en-SG" dirty="0" err="1"/>
              <a:t>center</a:t>
            </a:r>
            <a:r>
              <a:rPr lang="en-SG" dirty="0"/>
              <a:t> bottom of an aerial image</a:t>
            </a:r>
          </a:p>
        </p:txBody>
      </p:sp>
    </p:spTree>
    <p:extLst>
      <p:ext uri="{BB962C8B-B14F-4D97-AF65-F5344CB8AC3E}">
        <p14:creationId xmlns:p14="http://schemas.microsoft.com/office/powerpoint/2010/main" val="50535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AC1EE-DDBE-22EE-1CA1-2357FA34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13" y="1236133"/>
            <a:ext cx="3699318" cy="34664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44181-0B20-CEA3-37DB-9B44AFED3AC8}"/>
              </a:ext>
            </a:extLst>
          </p:cNvPr>
          <p:cNvSpPr/>
          <p:nvPr/>
        </p:nvSpPr>
        <p:spPr>
          <a:xfrm>
            <a:off x="4350698" y="1236133"/>
            <a:ext cx="786839" cy="56673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FE501C-7A0B-DA2A-39C7-731B18B1444D}"/>
              </a:ext>
            </a:extLst>
          </p:cNvPr>
          <p:cNvSpPr/>
          <p:nvPr/>
        </p:nvSpPr>
        <p:spPr>
          <a:xfrm>
            <a:off x="4186283" y="1659807"/>
            <a:ext cx="704633" cy="57773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A4073B-2A0D-75EB-7766-BCE968780FBC}"/>
              </a:ext>
            </a:extLst>
          </p:cNvPr>
          <p:cNvSpPr/>
          <p:nvPr/>
        </p:nvSpPr>
        <p:spPr>
          <a:xfrm>
            <a:off x="6112277" y="4493468"/>
            <a:ext cx="229006" cy="20908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2ABBE-8DF8-FC32-937E-27E6121C1488}"/>
              </a:ext>
            </a:extLst>
          </p:cNvPr>
          <p:cNvSpPr/>
          <p:nvPr/>
        </p:nvSpPr>
        <p:spPr>
          <a:xfrm>
            <a:off x="5548572" y="1236133"/>
            <a:ext cx="499115" cy="56673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8C70F-743C-D088-DC95-85714902DBC1}"/>
              </a:ext>
            </a:extLst>
          </p:cNvPr>
          <p:cNvSpPr/>
          <p:nvPr/>
        </p:nvSpPr>
        <p:spPr>
          <a:xfrm>
            <a:off x="6112277" y="1874395"/>
            <a:ext cx="604811" cy="2090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BA049-F7C3-EA77-52DD-90399DCF3FDC}"/>
              </a:ext>
            </a:extLst>
          </p:cNvPr>
          <p:cNvSpPr txBox="1"/>
          <p:nvPr/>
        </p:nvSpPr>
        <p:spPr>
          <a:xfrm>
            <a:off x="4310311" y="1351733"/>
            <a:ext cx="85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D1404-2B0C-6AF6-F661-EB44DCB09032}"/>
              </a:ext>
            </a:extLst>
          </p:cNvPr>
          <p:cNvSpPr txBox="1"/>
          <p:nvPr/>
        </p:nvSpPr>
        <p:spPr>
          <a:xfrm>
            <a:off x="4089396" y="1828532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00984-2066-7ABB-9DCF-F1EC82B8D893}"/>
              </a:ext>
            </a:extLst>
          </p:cNvPr>
          <p:cNvSpPr txBox="1"/>
          <p:nvPr/>
        </p:nvSpPr>
        <p:spPr>
          <a:xfrm>
            <a:off x="5493777" y="1351733"/>
            <a:ext cx="60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truck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EDE787-544F-1735-C13D-7129AB393FF5}"/>
              </a:ext>
            </a:extLst>
          </p:cNvPr>
          <p:cNvSpPr txBox="1"/>
          <p:nvPr/>
        </p:nvSpPr>
        <p:spPr>
          <a:xfrm>
            <a:off x="5866439" y="1828532"/>
            <a:ext cx="101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excavator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3B298-B0CE-D43C-F9FC-653A59C1DA01}"/>
              </a:ext>
            </a:extLst>
          </p:cNvPr>
          <p:cNvSpPr txBox="1"/>
          <p:nvPr/>
        </p:nvSpPr>
        <p:spPr>
          <a:xfrm>
            <a:off x="5805359" y="443223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EA0F71-9C84-8B49-6F34-A6FEF8D02A3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37537" y="1519500"/>
            <a:ext cx="4110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2DB421-11AB-EB95-3049-7D98EC4FA783}"/>
              </a:ext>
            </a:extLst>
          </p:cNvPr>
          <p:cNvCxnSpPr>
            <a:cxnSpLocks/>
          </p:cNvCxnSpPr>
          <p:nvPr/>
        </p:nvCxnSpPr>
        <p:spPr>
          <a:xfrm>
            <a:off x="6047686" y="1802866"/>
            <a:ext cx="69729" cy="770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405B0F-EB13-3E23-5BD8-EA32258B875F}"/>
              </a:ext>
            </a:extLst>
          </p:cNvPr>
          <p:cNvCxnSpPr>
            <a:cxnSpLocks/>
          </p:cNvCxnSpPr>
          <p:nvPr/>
        </p:nvCxnSpPr>
        <p:spPr>
          <a:xfrm>
            <a:off x="4890917" y="2237544"/>
            <a:ext cx="1226499" cy="22559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9BE1A-E0A3-40D9-ECD3-7BDCDF9933D2}"/>
              </a:ext>
            </a:extLst>
          </p:cNvPr>
          <p:cNvSpPr/>
          <p:nvPr/>
        </p:nvSpPr>
        <p:spPr>
          <a:xfrm>
            <a:off x="8345337" y="1236133"/>
            <a:ext cx="786839" cy="56673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503BA-8A3E-7075-C917-413B09906BAC}"/>
              </a:ext>
            </a:extLst>
          </p:cNvPr>
          <p:cNvSpPr/>
          <p:nvPr/>
        </p:nvSpPr>
        <p:spPr>
          <a:xfrm>
            <a:off x="8180922" y="1659807"/>
            <a:ext cx="704633" cy="57773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8ECD1F-A5E5-8D38-1EBD-6E50E3122104}"/>
              </a:ext>
            </a:extLst>
          </p:cNvPr>
          <p:cNvSpPr/>
          <p:nvPr/>
        </p:nvSpPr>
        <p:spPr>
          <a:xfrm>
            <a:off x="10106916" y="4493468"/>
            <a:ext cx="229006" cy="20908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251B62-FD42-6AB5-DFEB-E98002607E26}"/>
              </a:ext>
            </a:extLst>
          </p:cNvPr>
          <p:cNvSpPr/>
          <p:nvPr/>
        </p:nvSpPr>
        <p:spPr>
          <a:xfrm>
            <a:off x="9543211" y="1236133"/>
            <a:ext cx="499115" cy="56673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8301A2-1BA7-8094-AD0F-068DC67A7413}"/>
              </a:ext>
            </a:extLst>
          </p:cNvPr>
          <p:cNvSpPr/>
          <p:nvPr/>
        </p:nvSpPr>
        <p:spPr>
          <a:xfrm>
            <a:off x="10106916" y="1874395"/>
            <a:ext cx="604811" cy="2090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DF0664-3ABD-474C-2DE9-B4B8ED5FECC6}"/>
              </a:ext>
            </a:extLst>
          </p:cNvPr>
          <p:cNvSpPr txBox="1"/>
          <p:nvPr/>
        </p:nvSpPr>
        <p:spPr>
          <a:xfrm>
            <a:off x="8316158" y="1344174"/>
            <a:ext cx="85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060585-6D42-5883-EE76-E68D8B8F1DDC}"/>
              </a:ext>
            </a:extLst>
          </p:cNvPr>
          <p:cNvSpPr txBox="1"/>
          <p:nvPr/>
        </p:nvSpPr>
        <p:spPr>
          <a:xfrm>
            <a:off x="8102538" y="183358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788D33-87D8-21FD-7361-FD6B5574BB68}"/>
              </a:ext>
            </a:extLst>
          </p:cNvPr>
          <p:cNvSpPr txBox="1"/>
          <p:nvPr/>
        </p:nvSpPr>
        <p:spPr>
          <a:xfrm>
            <a:off x="9493591" y="1351733"/>
            <a:ext cx="61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truck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DF1C8-A7F0-2D15-2F54-70A53836D237}"/>
              </a:ext>
            </a:extLst>
          </p:cNvPr>
          <p:cNvSpPr txBox="1"/>
          <p:nvPr/>
        </p:nvSpPr>
        <p:spPr>
          <a:xfrm>
            <a:off x="9912043" y="1828532"/>
            <a:ext cx="9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excavator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5F69C9-B856-17BE-4E7F-192B390F6AD9}"/>
              </a:ext>
            </a:extLst>
          </p:cNvPr>
          <p:cNvSpPr txBox="1"/>
          <p:nvPr/>
        </p:nvSpPr>
        <p:spPr>
          <a:xfrm>
            <a:off x="9799998" y="443223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DEA39C-565A-0DE0-10FF-3D21A42171A3}"/>
              </a:ext>
            </a:extLst>
          </p:cNvPr>
          <p:cNvSpPr/>
          <p:nvPr/>
        </p:nvSpPr>
        <p:spPr>
          <a:xfrm>
            <a:off x="909743" y="1236133"/>
            <a:ext cx="786839" cy="5667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8D4B5C-DDD1-4E48-DF01-D31AAEF60EE9}"/>
              </a:ext>
            </a:extLst>
          </p:cNvPr>
          <p:cNvSpPr/>
          <p:nvPr/>
        </p:nvSpPr>
        <p:spPr>
          <a:xfrm>
            <a:off x="745328" y="1659807"/>
            <a:ext cx="704633" cy="57773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B9E213-0C70-7E6F-890E-139DB89CA5FF}"/>
              </a:ext>
            </a:extLst>
          </p:cNvPr>
          <p:cNvSpPr/>
          <p:nvPr/>
        </p:nvSpPr>
        <p:spPr>
          <a:xfrm>
            <a:off x="2671322" y="4493468"/>
            <a:ext cx="229006" cy="2090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9E42CB-2B4D-0631-DC51-F9966C18F131}"/>
              </a:ext>
            </a:extLst>
          </p:cNvPr>
          <p:cNvSpPr/>
          <p:nvPr/>
        </p:nvSpPr>
        <p:spPr>
          <a:xfrm>
            <a:off x="2107617" y="1236133"/>
            <a:ext cx="499115" cy="5667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C118DF-2852-EA2C-0AA4-1CB404E546D4}"/>
              </a:ext>
            </a:extLst>
          </p:cNvPr>
          <p:cNvSpPr/>
          <p:nvPr/>
        </p:nvSpPr>
        <p:spPr>
          <a:xfrm>
            <a:off x="2671322" y="1874395"/>
            <a:ext cx="604811" cy="2090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18CA8D-FF6A-858B-F4A8-2D1B30B39D05}"/>
              </a:ext>
            </a:extLst>
          </p:cNvPr>
          <p:cNvSpPr txBox="1"/>
          <p:nvPr/>
        </p:nvSpPr>
        <p:spPr>
          <a:xfrm>
            <a:off x="869803" y="1350222"/>
            <a:ext cx="8591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12D805-FA90-88F9-19CE-003CCA6A02D2}"/>
              </a:ext>
            </a:extLst>
          </p:cNvPr>
          <p:cNvSpPr txBox="1"/>
          <p:nvPr/>
        </p:nvSpPr>
        <p:spPr>
          <a:xfrm>
            <a:off x="648442" y="1828666"/>
            <a:ext cx="8984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A80C-7A21-AA4E-6F89-DBF5A8027E6F}"/>
              </a:ext>
            </a:extLst>
          </p:cNvPr>
          <p:cNvSpPr txBox="1"/>
          <p:nvPr/>
        </p:nvSpPr>
        <p:spPr>
          <a:xfrm>
            <a:off x="2047685" y="1344174"/>
            <a:ext cx="6543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truck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5A17E4-894F-E333-EC89-382C67F32CEB}"/>
              </a:ext>
            </a:extLst>
          </p:cNvPr>
          <p:cNvSpPr txBox="1"/>
          <p:nvPr/>
        </p:nvSpPr>
        <p:spPr>
          <a:xfrm>
            <a:off x="2452577" y="1828532"/>
            <a:ext cx="1064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excavator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6AB48E-A6F7-132D-5355-395D7B152FEA}"/>
              </a:ext>
            </a:extLst>
          </p:cNvPr>
          <p:cNvSpPr txBox="1"/>
          <p:nvPr/>
        </p:nvSpPr>
        <p:spPr>
          <a:xfrm>
            <a:off x="2364404" y="4432236"/>
            <a:ext cx="8984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E97138-99B3-D2A9-EC6E-C63AB428084C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1696582" y="1519500"/>
            <a:ext cx="4110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1364FC-07B7-95E3-99C4-828ABF3A562A}"/>
              </a:ext>
            </a:extLst>
          </p:cNvPr>
          <p:cNvCxnSpPr>
            <a:cxnSpLocks/>
          </p:cNvCxnSpPr>
          <p:nvPr/>
        </p:nvCxnSpPr>
        <p:spPr>
          <a:xfrm>
            <a:off x="2606731" y="1802866"/>
            <a:ext cx="69729" cy="770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3CADBE-AA83-CEAD-5D36-3DA68D3A4E43}"/>
              </a:ext>
            </a:extLst>
          </p:cNvPr>
          <p:cNvCxnSpPr>
            <a:cxnSpLocks/>
          </p:cNvCxnSpPr>
          <p:nvPr/>
        </p:nvCxnSpPr>
        <p:spPr>
          <a:xfrm>
            <a:off x="1449962" y="2237544"/>
            <a:ext cx="1226499" cy="22559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846433A-CF74-2CA7-F24B-6A628A32D8D0}"/>
              </a:ext>
            </a:extLst>
          </p:cNvPr>
          <p:cNvSpPr txBox="1"/>
          <p:nvPr/>
        </p:nvSpPr>
        <p:spPr>
          <a:xfrm>
            <a:off x="1517365" y="495759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D9EFCF-AE47-93FF-5622-8F2125EF13C0}"/>
              </a:ext>
            </a:extLst>
          </p:cNvPr>
          <p:cNvSpPr txBox="1"/>
          <p:nvPr/>
        </p:nvSpPr>
        <p:spPr>
          <a:xfrm>
            <a:off x="4958320" y="495759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32BFE0-9758-2A48-26DB-984EC9A2E56B}"/>
              </a:ext>
            </a:extLst>
          </p:cNvPr>
          <p:cNvSpPr txBox="1"/>
          <p:nvPr/>
        </p:nvSpPr>
        <p:spPr>
          <a:xfrm>
            <a:off x="9111317" y="495347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36132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2864D-C684-2ED9-D645-6A246548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9" y="414960"/>
            <a:ext cx="3593986" cy="34307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40199D-BEB0-4045-E387-AF4F6F2103DC}"/>
              </a:ext>
            </a:extLst>
          </p:cNvPr>
          <p:cNvSpPr/>
          <p:nvPr/>
        </p:nvSpPr>
        <p:spPr>
          <a:xfrm>
            <a:off x="1666647" y="2537181"/>
            <a:ext cx="643802" cy="44953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BA72A-2879-5A02-8188-8D0806554D1D}"/>
              </a:ext>
            </a:extLst>
          </p:cNvPr>
          <p:cNvSpPr/>
          <p:nvPr/>
        </p:nvSpPr>
        <p:spPr>
          <a:xfrm>
            <a:off x="2179304" y="2884291"/>
            <a:ext cx="363629" cy="26175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ACA7-2979-2CBB-CE5F-B4C03656E3CA}"/>
              </a:ext>
            </a:extLst>
          </p:cNvPr>
          <p:cNvSpPr/>
          <p:nvPr/>
        </p:nvSpPr>
        <p:spPr>
          <a:xfrm>
            <a:off x="2474323" y="2878600"/>
            <a:ext cx="211678" cy="30158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D20BE-88AB-0CE6-33C1-89E829A10220}"/>
              </a:ext>
            </a:extLst>
          </p:cNvPr>
          <p:cNvSpPr/>
          <p:nvPr/>
        </p:nvSpPr>
        <p:spPr>
          <a:xfrm>
            <a:off x="2581623" y="2918432"/>
            <a:ext cx="211678" cy="30158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6F4F1-669F-A5BC-0FCB-5BFCF3C80B4D}"/>
              </a:ext>
            </a:extLst>
          </p:cNvPr>
          <p:cNvSpPr/>
          <p:nvPr/>
        </p:nvSpPr>
        <p:spPr>
          <a:xfrm>
            <a:off x="2691847" y="2963953"/>
            <a:ext cx="211678" cy="30158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9C0F8-C3A5-821C-5590-446A0208C2BB}"/>
              </a:ext>
            </a:extLst>
          </p:cNvPr>
          <p:cNvSpPr/>
          <p:nvPr/>
        </p:nvSpPr>
        <p:spPr>
          <a:xfrm>
            <a:off x="3210006" y="2468895"/>
            <a:ext cx="221134" cy="30728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FEF36-8D8C-556E-1199-35550BB485A7}"/>
              </a:ext>
            </a:extLst>
          </p:cNvPr>
          <p:cNvSpPr/>
          <p:nvPr/>
        </p:nvSpPr>
        <p:spPr>
          <a:xfrm>
            <a:off x="3114628" y="2707889"/>
            <a:ext cx="221134" cy="30728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9DA02-2A12-C628-1B33-719BAD24825E}"/>
              </a:ext>
            </a:extLst>
          </p:cNvPr>
          <p:cNvSpPr/>
          <p:nvPr/>
        </p:nvSpPr>
        <p:spPr>
          <a:xfrm>
            <a:off x="481049" y="219239"/>
            <a:ext cx="280249" cy="10348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E089F-D99C-A7CC-FCBB-15015FC0F333}"/>
              </a:ext>
            </a:extLst>
          </p:cNvPr>
          <p:cNvSpPr/>
          <p:nvPr/>
        </p:nvSpPr>
        <p:spPr>
          <a:xfrm>
            <a:off x="2051423" y="219240"/>
            <a:ext cx="280249" cy="10348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A24B4-323B-4538-1B47-2403B8E338B1}"/>
              </a:ext>
            </a:extLst>
          </p:cNvPr>
          <p:cNvSpPr txBox="1"/>
          <p:nvPr/>
        </p:nvSpPr>
        <p:spPr>
          <a:xfrm>
            <a:off x="680613" y="117095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5EBA4-E9ED-D87C-E829-CC7641BCE506}"/>
              </a:ext>
            </a:extLst>
          </p:cNvPr>
          <p:cNvSpPr txBox="1"/>
          <p:nvPr/>
        </p:nvSpPr>
        <p:spPr>
          <a:xfrm>
            <a:off x="2250987" y="117094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D0D639-1C08-8F68-5D3F-518C0D52184B}"/>
              </a:ext>
            </a:extLst>
          </p:cNvPr>
          <p:cNvSpPr txBox="1"/>
          <p:nvPr/>
        </p:nvSpPr>
        <p:spPr>
          <a:xfrm>
            <a:off x="593949" y="3944845"/>
            <a:ext cx="3296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Objects/object groups information:</a:t>
            </a:r>
          </a:p>
          <a:p>
            <a:r>
              <a:rPr lang="en-SG" sz="1200" dirty="0"/>
              <a:t>group 0: a line of 5 shipping container</a:t>
            </a:r>
          </a:p>
          <a:p>
            <a:r>
              <a:rPr lang="en-SG" sz="1200" dirty="0"/>
              <a:t>group 1: 2 shipping container</a:t>
            </a:r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b="1" dirty="0"/>
              <a:t>Significant geographical relations:</a:t>
            </a:r>
          </a:p>
          <a:p>
            <a:r>
              <a:rPr lang="en-SG" sz="1200" dirty="0"/>
              <a:t>group 0 is close to group 1</a:t>
            </a:r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b="1" dirty="0"/>
              <a:t>Captions created:</a:t>
            </a:r>
          </a:p>
          <a:p>
            <a:r>
              <a:rPr lang="en-SG" sz="1200" dirty="0"/>
              <a:t>Several shipping containers are arranged in a row in the image. </a:t>
            </a:r>
          </a:p>
          <a:p>
            <a:r>
              <a:rPr lang="en-SG" sz="1200" dirty="0"/>
              <a:t>Two separate containers are located close to a line of shipping containers.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AA2C27-A99F-EAEE-2CCF-040E9E376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18" y="414959"/>
            <a:ext cx="3430722" cy="34307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6DD646D-C1DA-77A7-ADBF-4591C18BC087}"/>
              </a:ext>
            </a:extLst>
          </p:cNvPr>
          <p:cNvSpPr/>
          <p:nvPr/>
        </p:nvSpPr>
        <p:spPr>
          <a:xfrm>
            <a:off x="4579012" y="406941"/>
            <a:ext cx="2601718" cy="151150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35E1C4-C657-5B09-9985-DD7ACF1A81C2}"/>
              </a:ext>
            </a:extLst>
          </p:cNvPr>
          <p:cNvSpPr/>
          <p:nvPr/>
        </p:nvSpPr>
        <p:spPr>
          <a:xfrm>
            <a:off x="4385218" y="1237378"/>
            <a:ext cx="2347277" cy="168105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DA7BF-8EDE-1FC2-AD28-D4622D34BDE7}"/>
              </a:ext>
            </a:extLst>
          </p:cNvPr>
          <p:cNvSpPr/>
          <p:nvPr/>
        </p:nvSpPr>
        <p:spPr>
          <a:xfrm>
            <a:off x="4851793" y="2757850"/>
            <a:ext cx="1248786" cy="98300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2A5501-AFE6-09FC-0265-02409A87C475}"/>
              </a:ext>
            </a:extLst>
          </p:cNvPr>
          <p:cNvSpPr/>
          <p:nvPr/>
        </p:nvSpPr>
        <p:spPr>
          <a:xfrm>
            <a:off x="6515081" y="3029394"/>
            <a:ext cx="827014" cy="81628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BF75C4-FCEC-A7EC-C296-EC67A4CD4832}"/>
              </a:ext>
            </a:extLst>
          </p:cNvPr>
          <p:cNvSpPr/>
          <p:nvPr/>
        </p:nvSpPr>
        <p:spPr>
          <a:xfrm>
            <a:off x="7450051" y="2814942"/>
            <a:ext cx="280249" cy="54682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EEDE06-D4F7-A5C0-0230-99B51357CFE3}"/>
              </a:ext>
            </a:extLst>
          </p:cNvPr>
          <p:cNvSpPr/>
          <p:nvPr/>
        </p:nvSpPr>
        <p:spPr>
          <a:xfrm>
            <a:off x="4427074" y="221269"/>
            <a:ext cx="280249" cy="10348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DE7B75-BAF6-9167-0F74-5AA3E3C2FCBD}"/>
              </a:ext>
            </a:extLst>
          </p:cNvPr>
          <p:cNvSpPr/>
          <p:nvPr/>
        </p:nvSpPr>
        <p:spPr>
          <a:xfrm>
            <a:off x="5997448" y="221269"/>
            <a:ext cx="280249" cy="10348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8DB4F-1832-5A87-0D8E-236419EBFC7B}"/>
              </a:ext>
            </a:extLst>
          </p:cNvPr>
          <p:cNvSpPr txBox="1"/>
          <p:nvPr/>
        </p:nvSpPr>
        <p:spPr>
          <a:xfrm>
            <a:off x="4626638" y="117095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A2FA0-D504-53F0-C294-A08CF95DE9A5}"/>
              </a:ext>
            </a:extLst>
          </p:cNvPr>
          <p:cNvSpPr txBox="1"/>
          <p:nvPr/>
        </p:nvSpPr>
        <p:spPr>
          <a:xfrm>
            <a:off x="6197012" y="117094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9450E-4819-4723-A746-64A1EFC33AA8}"/>
              </a:ext>
            </a:extLst>
          </p:cNvPr>
          <p:cNvSpPr txBox="1"/>
          <p:nvPr/>
        </p:nvSpPr>
        <p:spPr>
          <a:xfrm>
            <a:off x="4450338" y="3944845"/>
            <a:ext cx="3296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Objects/object groups information:</a:t>
            </a:r>
          </a:p>
          <a:p>
            <a:r>
              <a:rPr lang="en-SG" sz="1200" dirty="0"/>
              <a:t>group 0: 4 building</a:t>
            </a:r>
          </a:p>
          <a:p>
            <a:r>
              <a:rPr lang="en-SG" sz="1200" dirty="0"/>
              <a:t>group 1: 1 truck with flatbed</a:t>
            </a:r>
          </a:p>
          <a:p>
            <a:endParaRPr lang="en-SG" sz="1200" b="1" dirty="0"/>
          </a:p>
          <a:p>
            <a:endParaRPr lang="en-SG" sz="1200" b="1" dirty="0"/>
          </a:p>
          <a:p>
            <a:r>
              <a:rPr lang="en-SG" sz="1200" b="1" dirty="0"/>
              <a:t>Significant geographical relations:</a:t>
            </a:r>
          </a:p>
          <a:p>
            <a:r>
              <a:rPr lang="en-SG" sz="1200" dirty="0"/>
              <a:t>group 1 is close to group 0</a:t>
            </a:r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b="1" dirty="0"/>
              <a:t>Captions created:</a:t>
            </a:r>
          </a:p>
          <a:p>
            <a:r>
              <a:rPr lang="en-SG" sz="1200" dirty="0"/>
              <a:t>There are four buildings and a flatbed truck in the image.</a:t>
            </a:r>
          </a:p>
          <a:p>
            <a:r>
              <a:rPr lang="en-SG" sz="1200" dirty="0"/>
              <a:t>The flatbed truck is located near the buildings.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B38207-24C9-C69D-0619-FDFF213C4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60" y="414959"/>
            <a:ext cx="3430722" cy="343072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57672E9-D808-14B1-4420-F62DB61678BA}"/>
              </a:ext>
            </a:extLst>
          </p:cNvPr>
          <p:cNvSpPr/>
          <p:nvPr/>
        </p:nvSpPr>
        <p:spPr>
          <a:xfrm>
            <a:off x="8256474" y="3114748"/>
            <a:ext cx="502045" cy="73093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AE1FD9-D804-1CA2-8E7B-C98ABA37AFA1}"/>
              </a:ext>
            </a:extLst>
          </p:cNvPr>
          <p:cNvSpPr/>
          <p:nvPr/>
        </p:nvSpPr>
        <p:spPr>
          <a:xfrm>
            <a:off x="9690848" y="615871"/>
            <a:ext cx="226840" cy="19991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4184A-5804-D7C6-AA88-FE3586FFF27C}"/>
              </a:ext>
            </a:extLst>
          </p:cNvPr>
          <p:cNvSpPr/>
          <p:nvPr/>
        </p:nvSpPr>
        <p:spPr>
          <a:xfrm>
            <a:off x="8311739" y="406941"/>
            <a:ext cx="284979" cy="3192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D384C-6A47-E370-9C4F-E5A72E094A76}"/>
              </a:ext>
            </a:extLst>
          </p:cNvPr>
          <p:cNvSpPr/>
          <p:nvPr/>
        </p:nvSpPr>
        <p:spPr>
          <a:xfrm>
            <a:off x="9277862" y="406941"/>
            <a:ext cx="1434962" cy="624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73A62C-4F29-8CCB-0955-673F91F7D7E1}"/>
              </a:ext>
            </a:extLst>
          </p:cNvPr>
          <p:cNvSpPr/>
          <p:nvPr/>
        </p:nvSpPr>
        <p:spPr>
          <a:xfrm>
            <a:off x="10601792" y="697899"/>
            <a:ext cx="388938" cy="43165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EA904B-1E72-3EB7-E06E-81B4EF4D26AF}"/>
              </a:ext>
            </a:extLst>
          </p:cNvPr>
          <p:cNvSpPr/>
          <p:nvPr/>
        </p:nvSpPr>
        <p:spPr>
          <a:xfrm>
            <a:off x="9331650" y="987060"/>
            <a:ext cx="388938" cy="28498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29DF55-0EAD-713A-EC42-47C0D3624117}"/>
              </a:ext>
            </a:extLst>
          </p:cNvPr>
          <p:cNvSpPr/>
          <p:nvPr/>
        </p:nvSpPr>
        <p:spPr>
          <a:xfrm>
            <a:off x="9059433" y="858138"/>
            <a:ext cx="388938" cy="27141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784C59-E011-C1EF-70BF-FCA43422E315}"/>
              </a:ext>
            </a:extLst>
          </p:cNvPr>
          <p:cNvSpPr/>
          <p:nvPr/>
        </p:nvSpPr>
        <p:spPr>
          <a:xfrm>
            <a:off x="8851769" y="538824"/>
            <a:ext cx="388938" cy="44823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A27436-8977-5DA5-30A0-EB68438B8598}"/>
              </a:ext>
            </a:extLst>
          </p:cNvPr>
          <p:cNvSpPr/>
          <p:nvPr/>
        </p:nvSpPr>
        <p:spPr>
          <a:xfrm>
            <a:off x="8217126" y="221269"/>
            <a:ext cx="280249" cy="10348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26C129-84A1-365D-1490-51C2FC04204F}"/>
              </a:ext>
            </a:extLst>
          </p:cNvPr>
          <p:cNvSpPr/>
          <p:nvPr/>
        </p:nvSpPr>
        <p:spPr>
          <a:xfrm>
            <a:off x="9121774" y="221269"/>
            <a:ext cx="280249" cy="10348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520C9D-4A0E-A8C6-A337-6E577B832C1C}"/>
              </a:ext>
            </a:extLst>
          </p:cNvPr>
          <p:cNvSpPr txBox="1"/>
          <p:nvPr/>
        </p:nvSpPr>
        <p:spPr>
          <a:xfrm>
            <a:off x="8416690" y="117095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68A004-7774-64F2-E4F7-20B07B8FDAF6}"/>
              </a:ext>
            </a:extLst>
          </p:cNvPr>
          <p:cNvSpPr txBox="1"/>
          <p:nvPr/>
        </p:nvSpPr>
        <p:spPr>
          <a:xfrm>
            <a:off x="9321338" y="117094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7120DC-18FD-8A3F-5024-6A130F07C429}"/>
              </a:ext>
            </a:extLst>
          </p:cNvPr>
          <p:cNvSpPr/>
          <p:nvPr/>
        </p:nvSpPr>
        <p:spPr>
          <a:xfrm>
            <a:off x="10035387" y="221268"/>
            <a:ext cx="280249" cy="103489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E2B56A-55B8-C5E8-E622-C9E65C8179E5}"/>
              </a:ext>
            </a:extLst>
          </p:cNvPr>
          <p:cNvSpPr txBox="1"/>
          <p:nvPr/>
        </p:nvSpPr>
        <p:spPr>
          <a:xfrm>
            <a:off x="10234951" y="117093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D69D88-E7FB-63BD-46F7-53A366E15FC9}"/>
              </a:ext>
            </a:extLst>
          </p:cNvPr>
          <p:cNvSpPr/>
          <p:nvPr/>
        </p:nvSpPr>
        <p:spPr>
          <a:xfrm>
            <a:off x="10944109" y="221268"/>
            <a:ext cx="280249" cy="10348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F3DE57-E091-9CEB-F537-613FDBAF863F}"/>
              </a:ext>
            </a:extLst>
          </p:cNvPr>
          <p:cNvSpPr txBox="1"/>
          <p:nvPr/>
        </p:nvSpPr>
        <p:spPr>
          <a:xfrm>
            <a:off x="11143673" y="117093"/>
            <a:ext cx="78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group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B9E0BC-1D65-E935-D606-500DF4796784}"/>
              </a:ext>
            </a:extLst>
          </p:cNvPr>
          <p:cNvSpPr txBox="1"/>
          <p:nvPr/>
        </p:nvSpPr>
        <p:spPr>
          <a:xfrm>
            <a:off x="8357250" y="3947824"/>
            <a:ext cx="3470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Objects/object groups information:</a:t>
            </a:r>
          </a:p>
          <a:p>
            <a:r>
              <a:rPr lang="en-SG" sz="1200" dirty="0"/>
              <a:t>group 0: 1 mobile crane</a:t>
            </a:r>
          </a:p>
          <a:p>
            <a:r>
              <a:rPr lang="en-SG" sz="1200" dirty="0"/>
              <a:t>group 1: 1 small car</a:t>
            </a:r>
          </a:p>
          <a:p>
            <a:r>
              <a:rPr lang="en-SG" sz="1200" dirty="0"/>
              <a:t>group 2: 1 truck with flatbed</a:t>
            </a:r>
          </a:p>
          <a:p>
            <a:r>
              <a:rPr lang="en-SG" sz="1200" dirty="0"/>
              <a:t>group 3: 5 building</a:t>
            </a:r>
            <a:endParaRPr lang="en-SG" sz="1200" b="1" dirty="0"/>
          </a:p>
          <a:p>
            <a:r>
              <a:rPr lang="en-SG" sz="1200" b="1" dirty="0"/>
              <a:t>Significant geographical relations:</a:t>
            </a:r>
          </a:p>
          <a:p>
            <a:r>
              <a:rPr lang="en-SG" sz="1200" dirty="0"/>
              <a:t>group 0 is far from other objects</a:t>
            </a:r>
          </a:p>
          <a:p>
            <a:r>
              <a:rPr lang="en-SG" sz="1200" dirty="0"/>
              <a:t>group 1 is surrounded by group 3</a:t>
            </a:r>
          </a:p>
          <a:p>
            <a:r>
              <a:rPr lang="en-SG" sz="1200" dirty="0"/>
              <a:t>group 2 is close to group 3</a:t>
            </a:r>
          </a:p>
          <a:p>
            <a:r>
              <a:rPr lang="en-SG" sz="1200" b="1" dirty="0"/>
              <a:t>Captions created:</a:t>
            </a:r>
          </a:p>
          <a:p>
            <a:r>
              <a:rPr lang="en-SG" sz="1200" dirty="0"/>
              <a:t>The image contains a mobile crane, a small car, a flatbed truck, and several buildings.</a:t>
            </a:r>
          </a:p>
          <a:p>
            <a:r>
              <a:rPr lang="en-SG" sz="1200" dirty="0"/>
              <a:t>A mobile crane stands alone far from other objects.</a:t>
            </a:r>
          </a:p>
          <a:p>
            <a:r>
              <a:rPr lang="en-SG" sz="1200" dirty="0"/>
              <a:t>A small car is surrounded by several buildings. </a:t>
            </a:r>
          </a:p>
          <a:p>
            <a:r>
              <a:rPr lang="en-SG" sz="1200" dirty="0"/>
              <a:t>A flatbed truck is located near buildings.</a:t>
            </a:r>
          </a:p>
        </p:txBody>
      </p:sp>
    </p:spTree>
    <p:extLst>
      <p:ext uri="{BB962C8B-B14F-4D97-AF65-F5344CB8AC3E}">
        <p14:creationId xmlns:p14="http://schemas.microsoft.com/office/powerpoint/2010/main" val="12300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007F93-9441-4BA6-E28A-F5FFBF84245D}"/>
              </a:ext>
            </a:extLst>
          </p:cNvPr>
          <p:cNvSpPr/>
          <p:nvPr/>
        </p:nvSpPr>
        <p:spPr>
          <a:xfrm>
            <a:off x="1343594" y="719858"/>
            <a:ext cx="9075292" cy="4924426"/>
          </a:xfrm>
          <a:prstGeom prst="roundRect">
            <a:avLst>
              <a:gd name="adj" fmla="val 220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32595F-B547-85C0-DBD3-E2F114184DAC}"/>
              </a:ext>
            </a:extLst>
          </p:cNvPr>
          <p:cNvSpPr/>
          <p:nvPr/>
        </p:nvSpPr>
        <p:spPr>
          <a:xfrm>
            <a:off x="1343594" y="104476"/>
            <a:ext cx="9075291" cy="492443"/>
          </a:xfrm>
          <a:prstGeom prst="roundRect">
            <a:avLst>
              <a:gd name="adj" fmla="val 2658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2A4CF-A73B-57E0-CBFE-C1F0DB6048AB}"/>
              </a:ext>
            </a:extLst>
          </p:cNvPr>
          <p:cNvSpPr txBox="1"/>
          <p:nvPr/>
        </p:nvSpPr>
        <p:spPr>
          <a:xfrm>
            <a:off x="1453335" y="104476"/>
            <a:ext cx="8710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message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Today is 13-09-2023, you are a helpful assistant who is proficient at reading satellite images.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75181-F89C-94E4-A70E-E3AF58F22216}"/>
              </a:ext>
            </a:extLst>
          </p:cNvPr>
          <p:cNvSpPr txBox="1"/>
          <p:nvPr/>
        </p:nvSpPr>
        <p:spPr>
          <a:xfrm>
            <a:off x="1453335" y="729206"/>
            <a:ext cx="89655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You will be provided with description of a satellite image. Please provide several captions as strings in a python list. The image has multiple objects, which have been clustered into groups based on their types and locations. 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examples: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 example image description 1: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objects/object groups information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0: 1 damaged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1: a line of 5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2: a line of 3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significant geographical relations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2 is next to group 0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captions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["There are two lines of buildings in the image.", "A damaged building is next to a line of buildings in the image"]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 real image description: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objects/object groups information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0: 1 truck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1: a line of 4 building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significant geographical relations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 is far from other objects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captions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C6331A-E4B4-C2C5-7208-6153679EE3C4}"/>
              </a:ext>
            </a:extLst>
          </p:cNvPr>
          <p:cNvSpPr/>
          <p:nvPr/>
        </p:nvSpPr>
        <p:spPr>
          <a:xfrm>
            <a:off x="1343593" y="5899638"/>
            <a:ext cx="9075292" cy="677108"/>
          </a:xfrm>
          <a:prstGeom prst="roundRect">
            <a:avLst>
              <a:gd name="adj" fmla="val 135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28084-385D-1C9C-360F-9D120EA45AFD}"/>
              </a:ext>
            </a:extLst>
          </p:cNvPr>
          <p:cNvSpPr txBox="1"/>
          <p:nvPr/>
        </p:nvSpPr>
        <p:spPr>
          <a:xfrm>
            <a:off x="1453335" y="5882572"/>
            <a:ext cx="87105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["There is a truck and a line of four buildings in the image.",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"The line of buildings is quite far from the truck and other objects."]</a:t>
            </a:r>
          </a:p>
        </p:txBody>
      </p:sp>
    </p:spTree>
    <p:extLst>
      <p:ext uri="{BB962C8B-B14F-4D97-AF65-F5344CB8AC3E}">
        <p14:creationId xmlns:p14="http://schemas.microsoft.com/office/powerpoint/2010/main" val="165575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1266</Words>
  <Application>Microsoft Office PowerPoint</Application>
  <PresentationFormat>Widescreen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IBM Plex Mono</vt:lpstr>
      <vt:lpstr>Source Sans Pro</vt:lpstr>
      <vt:lpstr>Office Theme</vt:lpstr>
      <vt:lpstr>Multivariate AQ estimation</vt:lpstr>
      <vt:lpstr>Image feature semi-supervised learning</vt:lpstr>
      <vt:lpstr>Auto-label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Yingxu</dc:creator>
  <cp:lastModifiedBy>He Yingxu</cp:lastModifiedBy>
  <cp:revision>12</cp:revision>
  <cp:lastPrinted>2023-09-21T18:12:50Z</cp:lastPrinted>
  <dcterms:created xsi:type="dcterms:W3CDTF">2023-05-21T11:52:28Z</dcterms:created>
  <dcterms:modified xsi:type="dcterms:W3CDTF">2023-09-21T18:18:52Z</dcterms:modified>
</cp:coreProperties>
</file>