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DFB03-E62B-4A30-B607-DE8C083959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763CCF-5139-4721-8AA0-3B53573BA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E78F0E-0BB5-4871-9D9A-2596708F598F}"/>
              </a:ext>
            </a:extLst>
          </p:cNvPr>
          <p:cNvSpPr>
            <a:spLocks noGrp="1"/>
          </p:cNvSpPr>
          <p:nvPr>
            <p:ph type="dt" sz="half" idx="10"/>
          </p:nvPr>
        </p:nvSpPr>
        <p:spPr/>
        <p:txBody>
          <a:bodyPr/>
          <a:lstStyle/>
          <a:p>
            <a:fld id="{C6B50B63-D6BE-4C89-8F1E-84529A670DA6}"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DDF2B8D4-D6D3-4D53-AA3E-2D6E20D49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4B720C-7FCD-402F-89FB-9FC471A34AB6}"/>
              </a:ext>
            </a:extLst>
          </p:cNvPr>
          <p:cNvSpPr>
            <a:spLocks noGrp="1"/>
          </p:cNvSpPr>
          <p:nvPr>
            <p:ph type="sldNum" sz="quarter" idx="12"/>
          </p:nvPr>
        </p:nvSpPr>
        <p:spPr/>
        <p:txBody>
          <a:body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295084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1F2C8-85BA-4170-9693-C64DB9C9AD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1E17807-9680-4C26-8E49-15CD20B115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54B384-55FD-45DB-AC23-4DA808DCE637}"/>
              </a:ext>
            </a:extLst>
          </p:cNvPr>
          <p:cNvSpPr>
            <a:spLocks noGrp="1"/>
          </p:cNvSpPr>
          <p:nvPr>
            <p:ph type="dt" sz="half" idx="10"/>
          </p:nvPr>
        </p:nvSpPr>
        <p:spPr/>
        <p:txBody>
          <a:bodyPr/>
          <a:lstStyle/>
          <a:p>
            <a:fld id="{C6B50B63-D6BE-4C89-8F1E-84529A670DA6}"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218865FC-F5C7-4044-82F9-E2D90A0AA0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6275E2-28CE-4510-80BC-5EE08A2EEAE2}"/>
              </a:ext>
            </a:extLst>
          </p:cNvPr>
          <p:cNvSpPr>
            <a:spLocks noGrp="1"/>
          </p:cNvSpPr>
          <p:nvPr>
            <p:ph type="sldNum" sz="quarter" idx="12"/>
          </p:nvPr>
        </p:nvSpPr>
        <p:spPr/>
        <p:txBody>
          <a:body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317513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6BB324-3764-47A3-9F2D-789EA4C29A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B154F2-3B6A-42D9-BA65-37AF4D28305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E3BBCE-60B8-4CA4-9D64-5F118B80731B}"/>
              </a:ext>
            </a:extLst>
          </p:cNvPr>
          <p:cNvSpPr>
            <a:spLocks noGrp="1"/>
          </p:cNvSpPr>
          <p:nvPr>
            <p:ph type="dt" sz="half" idx="10"/>
          </p:nvPr>
        </p:nvSpPr>
        <p:spPr/>
        <p:txBody>
          <a:bodyPr/>
          <a:lstStyle/>
          <a:p>
            <a:fld id="{C6B50B63-D6BE-4C89-8F1E-84529A670DA6}"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5D358E8B-07E4-4AA3-89FC-DD94689EA9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BFCD3A-73FA-452B-832E-B098B0E9751D}"/>
              </a:ext>
            </a:extLst>
          </p:cNvPr>
          <p:cNvSpPr>
            <a:spLocks noGrp="1"/>
          </p:cNvSpPr>
          <p:nvPr>
            <p:ph type="sldNum" sz="quarter" idx="12"/>
          </p:nvPr>
        </p:nvSpPr>
        <p:spPr/>
        <p:txBody>
          <a:body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305034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AEAF9-DDCF-4262-92D1-8ADDF9EE81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703A58-376D-4E2D-8C35-B41E957CBF1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4DF0A0-5C41-401E-8B3F-7500CD0FD104}"/>
              </a:ext>
            </a:extLst>
          </p:cNvPr>
          <p:cNvSpPr>
            <a:spLocks noGrp="1"/>
          </p:cNvSpPr>
          <p:nvPr>
            <p:ph type="dt" sz="half" idx="10"/>
          </p:nvPr>
        </p:nvSpPr>
        <p:spPr/>
        <p:txBody>
          <a:bodyPr/>
          <a:lstStyle/>
          <a:p>
            <a:fld id="{C6B50B63-D6BE-4C89-8F1E-84529A670DA6}"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D3EAF94B-D44B-4CBF-8993-CD622E4ECF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73E9DA-500C-496A-B05A-C4233922D1FC}"/>
              </a:ext>
            </a:extLst>
          </p:cNvPr>
          <p:cNvSpPr>
            <a:spLocks noGrp="1"/>
          </p:cNvSpPr>
          <p:nvPr>
            <p:ph type="sldNum" sz="quarter" idx="12"/>
          </p:nvPr>
        </p:nvSpPr>
        <p:spPr/>
        <p:txBody>
          <a:body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397619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D34B5-5F49-4E9C-91C9-90E72B67009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D4774E9-15DE-4C6F-A75D-4ABA0C5F70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F467DB-91C8-43FD-8564-D294C2436272}"/>
              </a:ext>
            </a:extLst>
          </p:cNvPr>
          <p:cNvSpPr>
            <a:spLocks noGrp="1"/>
          </p:cNvSpPr>
          <p:nvPr>
            <p:ph type="dt" sz="half" idx="10"/>
          </p:nvPr>
        </p:nvSpPr>
        <p:spPr/>
        <p:txBody>
          <a:bodyPr/>
          <a:lstStyle/>
          <a:p>
            <a:fld id="{C6B50B63-D6BE-4C89-8F1E-84529A670DA6}"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7D815FFD-2527-4609-B506-41453108E4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875403-A236-4F58-9258-2B2045B3A96E}"/>
              </a:ext>
            </a:extLst>
          </p:cNvPr>
          <p:cNvSpPr>
            <a:spLocks noGrp="1"/>
          </p:cNvSpPr>
          <p:nvPr>
            <p:ph type="sldNum" sz="quarter" idx="12"/>
          </p:nvPr>
        </p:nvSpPr>
        <p:spPr/>
        <p:txBody>
          <a:body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298819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BAF763-6104-4C13-A5AB-52F51B17EA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FC0FC4-CA1B-4A74-B035-D39B1BBBC81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26046FD-F959-4B56-9F3C-4D3318DA76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263559D-42DD-4C33-8D33-3B1684644586}"/>
              </a:ext>
            </a:extLst>
          </p:cNvPr>
          <p:cNvSpPr>
            <a:spLocks noGrp="1"/>
          </p:cNvSpPr>
          <p:nvPr>
            <p:ph type="dt" sz="half" idx="10"/>
          </p:nvPr>
        </p:nvSpPr>
        <p:spPr/>
        <p:txBody>
          <a:bodyPr/>
          <a:lstStyle/>
          <a:p>
            <a:fld id="{C6B50B63-D6BE-4C89-8F1E-84529A670DA6}" type="datetimeFigureOut">
              <a:rPr lang="zh-CN" altLang="en-US" smtClean="0"/>
              <a:t>2019/12/19</a:t>
            </a:fld>
            <a:endParaRPr lang="zh-CN" altLang="en-US"/>
          </a:p>
        </p:txBody>
      </p:sp>
      <p:sp>
        <p:nvSpPr>
          <p:cNvPr id="6" name="页脚占位符 5">
            <a:extLst>
              <a:ext uri="{FF2B5EF4-FFF2-40B4-BE49-F238E27FC236}">
                <a16:creationId xmlns:a16="http://schemas.microsoft.com/office/drawing/2014/main" id="{9E30BBA4-15CB-41B8-891A-CAF44543F4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49D59-D65F-43E6-BE44-BB41753F1CCE}"/>
              </a:ext>
            </a:extLst>
          </p:cNvPr>
          <p:cNvSpPr>
            <a:spLocks noGrp="1"/>
          </p:cNvSpPr>
          <p:nvPr>
            <p:ph type="sldNum" sz="quarter" idx="12"/>
          </p:nvPr>
        </p:nvSpPr>
        <p:spPr/>
        <p:txBody>
          <a:body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27535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80E60-BD9A-4658-9052-5549FA52DA0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94910A9-E248-40F3-A56C-5671384927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CAFF6F-B0AA-426A-B489-93E90CFFA2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EA7C82-EE82-4956-83AC-75C199451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ACE3E32-1E27-4044-A6DA-494A2538AFF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0714482-5D92-487D-830D-51D2547B2322}"/>
              </a:ext>
            </a:extLst>
          </p:cNvPr>
          <p:cNvSpPr>
            <a:spLocks noGrp="1"/>
          </p:cNvSpPr>
          <p:nvPr>
            <p:ph type="dt" sz="half" idx="10"/>
          </p:nvPr>
        </p:nvSpPr>
        <p:spPr/>
        <p:txBody>
          <a:bodyPr/>
          <a:lstStyle/>
          <a:p>
            <a:fld id="{C6B50B63-D6BE-4C89-8F1E-84529A670DA6}" type="datetimeFigureOut">
              <a:rPr lang="zh-CN" altLang="en-US" smtClean="0"/>
              <a:t>2019/12/19</a:t>
            </a:fld>
            <a:endParaRPr lang="zh-CN" altLang="en-US"/>
          </a:p>
        </p:txBody>
      </p:sp>
      <p:sp>
        <p:nvSpPr>
          <p:cNvPr id="8" name="页脚占位符 7">
            <a:extLst>
              <a:ext uri="{FF2B5EF4-FFF2-40B4-BE49-F238E27FC236}">
                <a16:creationId xmlns:a16="http://schemas.microsoft.com/office/drawing/2014/main" id="{E42810DF-6E43-4192-8EED-A9E0DDA07C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27FCDB8-A7E5-4B99-869B-DEF81D213CF9}"/>
              </a:ext>
            </a:extLst>
          </p:cNvPr>
          <p:cNvSpPr>
            <a:spLocks noGrp="1"/>
          </p:cNvSpPr>
          <p:nvPr>
            <p:ph type="sldNum" sz="quarter" idx="12"/>
          </p:nvPr>
        </p:nvSpPr>
        <p:spPr/>
        <p:txBody>
          <a:body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340815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C7D4E-AE0A-4D80-B2DA-799A667F1A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37148E-D724-4EBE-B52E-61B816855EF0}"/>
              </a:ext>
            </a:extLst>
          </p:cNvPr>
          <p:cNvSpPr>
            <a:spLocks noGrp="1"/>
          </p:cNvSpPr>
          <p:nvPr>
            <p:ph type="dt" sz="half" idx="10"/>
          </p:nvPr>
        </p:nvSpPr>
        <p:spPr/>
        <p:txBody>
          <a:bodyPr/>
          <a:lstStyle/>
          <a:p>
            <a:fld id="{C6B50B63-D6BE-4C89-8F1E-84529A670DA6}" type="datetimeFigureOut">
              <a:rPr lang="zh-CN" altLang="en-US" smtClean="0"/>
              <a:t>2019/12/19</a:t>
            </a:fld>
            <a:endParaRPr lang="zh-CN" altLang="en-US"/>
          </a:p>
        </p:txBody>
      </p:sp>
      <p:sp>
        <p:nvSpPr>
          <p:cNvPr id="4" name="页脚占位符 3">
            <a:extLst>
              <a:ext uri="{FF2B5EF4-FFF2-40B4-BE49-F238E27FC236}">
                <a16:creationId xmlns:a16="http://schemas.microsoft.com/office/drawing/2014/main" id="{86B7B58B-AE58-4C5A-872D-70204DB38C1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11A5D2-C1A0-43E7-995F-06DF9E20E1B2}"/>
              </a:ext>
            </a:extLst>
          </p:cNvPr>
          <p:cNvSpPr>
            <a:spLocks noGrp="1"/>
          </p:cNvSpPr>
          <p:nvPr>
            <p:ph type="sldNum" sz="quarter" idx="12"/>
          </p:nvPr>
        </p:nvSpPr>
        <p:spPr/>
        <p:txBody>
          <a:body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2455764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6D667B-CCF5-43D6-AA36-161914BE7FAB}"/>
              </a:ext>
            </a:extLst>
          </p:cNvPr>
          <p:cNvSpPr>
            <a:spLocks noGrp="1"/>
          </p:cNvSpPr>
          <p:nvPr>
            <p:ph type="dt" sz="half" idx="10"/>
          </p:nvPr>
        </p:nvSpPr>
        <p:spPr/>
        <p:txBody>
          <a:bodyPr/>
          <a:lstStyle/>
          <a:p>
            <a:fld id="{C6B50B63-D6BE-4C89-8F1E-84529A670DA6}" type="datetimeFigureOut">
              <a:rPr lang="zh-CN" altLang="en-US" smtClean="0"/>
              <a:t>2019/12/19</a:t>
            </a:fld>
            <a:endParaRPr lang="zh-CN" altLang="en-US"/>
          </a:p>
        </p:txBody>
      </p:sp>
      <p:sp>
        <p:nvSpPr>
          <p:cNvPr id="3" name="页脚占位符 2">
            <a:extLst>
              <a:ext uri="{FF2B5EF4-FFF2-40B4-BE49-F238E27FC236}">
                <a16:creationId xmlns:a16="http://schemas.microsoft.com/office/drawing/2014/main" id="{87445C95-03D2-452A-805E-4737F802D37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E17798-A3B0-42CE-B09D-5D8FB87ACBA6}"/>
              </a:ext>
            </a:extLst>
          </p:cNvPr>
          <p:cNvSpPr>
            <a:spLocks noGrp="1"/>
          </p:cNvSpPr>
          <p:nvPr>
            <p:ph type="sldNum" sz="quarter" idx="12"/>
          </p:nvPr>
        </p:nvSpPr>
        <p:spPr/>
        <p:txBody>
          <a:body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140272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48D66B-7CB9-4F05-AE84-D5A31E5823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245D553-AB3B-4E67-B431-354372B9B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BE47071-CDCE-462D-BCA2-662173CE0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AEA54B-A0B2-4335-B0EA-5AEE37DF5585}"/>
              </a:ext>
            </a:extLst>
          </p:cNvPr>
          <p:cNvSpPr>
            <a:spLocks noGrp="1"/>
          </p:cNvSpPr>
          <p:nvPr>
            <p:ph type="dt" sz="half" idx="10"/>
          </p:nvPr>
        </p:nvSpPr>
        <p:spPr/>
        <p:txBody>
          <a:bodyPr/>
          <a:lstStyle/>
          <a:p>
            <a:fld id="{C6B50B63-D6BE-4C89-8F1E-84529A670DA6}" type="datetimeFigureOut">
              <a:rPr lang="zh-CN" altLang="en-US" smtClean="0"/>
              <a:t>2019/12/19</a:t>
            </a:fld>
            <a:endParaRPr lang="zh-CN" altLang="en-US"/>
          </a:p>
        </p:txBody>
      </p:sp>
      <p:sp>
        <p:nvSpPr>
          <p:cNvPr id="6" name="页脚占位符 5">
            <a:extLst>
              <a:ext uri="{FF2B5EF4-FFF2-40B4-BE49-F238E27FC236}">
                <a16:creationId xmlns:a16="http://schemas.microsoft.com/office/drawing/2014/main" id="{34DB806F-0CBB-4786-AF4E-54E7CB6E61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6DF387-E47C-4D8D-9803-393F3557B8B6}"/>
              </a:ext>
            </a:extLst>
          </p:cNvPr>
          <p:cNvSpPr>
            <a:spLocks noGrp="1"/>
          </p:cNvSpPr>
          <p:nvPr>
            <p:ph type="sldNum" sz="quarter" idx="12"/>
          </p:nvPr>
        </p:nvSpPr>
        <p:spPr/>
        <p:txBody>
          <a:body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314736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84149-237F-49FB-893B-2AE7478528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4180A8-C20B-4E60-A473-8688BEE50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6070EE-83BC-4BA2-998C-FA42C6A96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7B83A6-12D8-4F6F-AA5E-5C1584D81333}"/>
              </a:ext>
            </a:extLst>
          </p:cNvPr>
          <p:cNvSpPr>
            <a:spLocks noGrp="1"/>
          </p:cNvSpPr>
          <p:nvPr>
            <p:ph type="dt" sz="half" idx="10"/>
          </p:nvPr>
        </p:nvSpPr>
        <p:spPr/>
        <p:txBody>
          <a:bodyPr/>
          <a:lstStyle/>
          <a:p>
            <a:fld id="{C6B50B63-D6BE-4C89-8F1E-84529A670DA6}" type="datetimeFigureOut">
              <a:rPr lang="zh-CN" altLang="en-US" smtClean="0"/>
              <a:t>2019/12/19</a:t>
            </a:fld>
            <a:endParaRPr lang="zh-CN" altLang="en-US"/>
          </a:p>
        </p:txBody>
      </p:sp>
      <p:sp>
        <p:nvSpPr>
          <p:cNvPr id="6" name="页脚占位符 5">
            <a:extLst>
              <a:ext uri="{FF2B5EF4-FFF2-40B4-BE49-F238E27FC236}">
                <a16:creationId xmlns:a16="http://schemas.microsoft.com/office/drawing/2014/main" id="{42422199-B665-4DE0-AF18-6A6BE592DE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13CE30-7ADE-44B4-899E-1CD101716C75}"/>
              </a:ext>
            </a:extLst>
          </p:cNvPr>
          <p:cNvSpPr>
            <a:spLocks noGrp="1"/>
          </p:cNvSpPr>
          <p:nvPr>
            <p:ph type="sldNum" sz="quarter" idx="12"/>
          </p:nvPr>
        </p:nvSpPr>
        <p:spPr/>
        <p:txBody>
          <a:body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233597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049767-5848-447B-A1C8-140D717CF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23AD1F-46E6-4DD0-A496-6634F6124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299B3F-B0BF-4A7A-A2B2-B17F63371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50B63-D6BE-4C89-8F1E-84529A670DA6}" type="datetimeFigureOut">
              <a:rPr lang="zh-CN" altLang="en-US" smtClean="0"/>
              <a:t>2019/12/19</a:t>
            </a:fld>
            <a:endParaRPr lang="zh-CN" altLang="en-US"/>
          </a:p>
        </p:txBody>
      </p:sp>
      <p:sp>
        <p:nvSpPr>
          <p:cNvPr id="5" name="页脚占位符 4">
            <a:extLst>
              <a:ext uri="{FF2B5EF4-FFF2-40B4-BE49-F238E27FC236}">
                <a16:creationId xmlns:a16="http://schemas.microsoft.com/office/drawing/2014/main" id="{6AB054BB-A0E0-435A-A2C6-6D67D342A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A838F2-986A-45CC-BB30-AB924B7CF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671FE-D79F-4556-8E2D-E22AD301C245}" type="slidenum">
              <a:rPr lang="zh-CN" altLang="en-US" smtClean="0"/>
              <a:t>‹#›</a:t>
            </a:fld>
            <a:endParaRPr lang="zh-CN" altLang="en-US"/>
          </a:p>
        </p:txBody>
      </p:sp>
    </p:spTree>
    <p:extLst>
      <p:ext uri="{BB962C8B-B14F-4D97-AF65-F5344CB8AC3E}">
        <p14:creationId xmlns:p14="http://schemas.microsoft.com/office/powerpoint/2010/main" val="4499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3683AE-7279-4D21-BAA5-E1CA4D2E0BF3}"/>
              </a:ext>
            </a:extLst>
          </p:cNvPr>
          <p:cNvSpPr txBox="1"/>
          <p:nvPr/>
        </p:nvSpPr>
        <p:spPr>
          <a:xfrm>
            <a:off x="229968" y="651578"/>
            <a:ext cx="11547722" cy="5016758"/>
          </a:xfrm>
          <a:prstGeom prst="rect">
            <a:avLst/>
          </a:prstGeom>
          <a:noFill/>
        </p:spPr>
        <p:txBody>
          <a:bodyPr wrap="square" rtlCol="0">
            <a:spAutoFit/>
          </a:bodyPr>
          <a:lstStyle/>
          <a:p>
            <a:r>
              <a:rPr lang="en-US" altLang="zh-CN" sz="2000" b="1" dirty="0">
                <a:latin typeface="Arial" panose="020B0604020202020204" pitchFamily="34" charset="0"/>
                <a:cs typeface="Arial" panose="020B0604020202020204" pitchFamily="34" charset="0"/>
              </a:rPr>
              <a:t>Project Name</a:t>
            </a:r>
            <a:r>
              <a:rPr lang="en-US" altLang="zh-CN" sz="2000" dirty="0">
                <a:latin typeface="Arial" panose="020B0604020202020204" pitchFamily="34" charset="0"/>
                <a:cs typeface="Arial" panose="020B0604020202020204" pitchFamily="34" charset="0"/>
              </a:rPr>
              <a:t>: Extracting Geographic Information from Museum Metadata: Challenging but Exciting</a:t>
            </a:r>
          </a:p>
          <a:p>
            <a:endParaRPr lang="en-US" altLang="zh-CN" sz="2000" dirty="0">
              <a:latin typeface="Arial" panose="020B0604020202020204" pitchFamily="34" charset="0"/>
              <a:cs typeface="Arial" panose="020B0604020202020204" pitchFamily="34" charset="0"/>
            </a:endParaRPr>
          </a:p>
          <a:p>
            <a:r>
              <a:rPr lang="en-US" altLang="zh-CN" sz="2000" b="1" dirty="0">
                <a:latin typeface="Arial" panose="020B0604020202020204" pitchFamily="34" charset="0"/>
                <a:cs typeface="Arial" panose="020B0604020202020204" pitchFamily="34" charset="0"/>
              </a:rPr>
              <a:t>Project Goal</a:t>
            </a:r>
            <a:r>
              <a:rPr lang="en-US" altLang="zh-CN" sz="2000" dirty="0">
                <a:latin typeface="Arial" panose="020B0604020202020204" pitchFamily="34" charset="0"/>
                <a:cs typeface="Arial" panose="020B0604020202020204" pitchFamily="34" charset="0"/>
              </a:rPr>
              <a:t>: Extract and analyze the geographic information of the museum objects, including continent information, country information, state information, and city information. </a:t>
            </a:r>
          </a:p>
          <a:p>
            <a:endParaRPr lang="en-US" altLang="zh-CN" sz="2000" dirty="0">
              <a:latin typeface="Arial" panose="020B0604020202020204" pitchFamily="34" charset="0"/>
              <a:cs typeface="Arial" panose="020B0604020202020204" pitchFamily="34" charset="0"/>
            </a:endParaRPr>
          </a:p>
          <a:p>
            <a:r>
              <a:rPr lang="en-US" altLang="zh-CN" sz="2000" b="1" dirty="0">
                <a:latin typeface="Arial" panose="020B0604020202020204" pitchFamily="34" charset="0"/>
                <a:cs typeface="Arial" panose="020B0604020202020204" pitchFamily="34" charset="0"/>
              </a:rPr>
              <a:t>Project Steps:</a:t>
            </a:r>
          </a:p>
          <a:p>
            <a:pPr marL="342900" indent="-342900">
              <a:buAutoNum type="arabicParenBoth"/>
            </a:pPr>
            <a:r>
              <a:rPr lang="en-US" altLang="zh-CN" sz="2000" b="1" dirty="0">
                <a:latin typeface="Arial" panose="020B0604020202020204" pitchFamily="34" charset="0"/>
                <a:cs typeface="Arial" panose="020B0604020202020204" pitchFamily="34" charset="0"/>
              </a:rPr>
              <a:t>Data downloading</a:t>
            </a:r>
            <a:r>
              <a:rPr lang="en-US" altLang="zh-CN" sz="2000" dirty="0">
                <a:latin typeface="Arial" panose="020B0604020202020204" pitchFamily="34" charset="0"/>
                <a:cs typeface="Arial" panose="020B0604020202020204" pitchFamily="34" charset="0"/>
              </a:rPr>
              <a:t>: the data was downloaded from American Art Collaborative GitHub page. </a:t>
            </a:r>
          </a:p>
          <a:p>
            <a:pPr marL="342900" indent="-342900">
              <a:buAutoNum type="arabicParenBoth"/>
            </a:pPr>
            <a:r>
              <a:rPr lang="en-US" altLang="zh-CN" sz="2000" b="1" dirty="0">
                <a:latin typeface="Arial" panose="020B0604020202020204" pitchFamily="34" charset="0"/>
                <a:cs typeface="Arial" panose="020B0604020202020204" pitchFamily="34" charset="0"/>
              </a:rPr>
              <a:t>Data processing </a:t>
            </a:r>
            <a:r>
              <a:rPr lang="en-US" altLang="zh-CN" sz="2000" dirty="0">
                <a:latin typeface="Arial" panose="020B0604020202020204" pitchFamily="34" charset="0"/>
                <a:cs typeface="Arial" panose="020B0604020202020204" pitchFamily="34" charset="0"/>
              </a:rPr>
              <a:t>and documentation: Data was processed to identify semantic contents of the file, data structure, dimensions of the data and access data cleaning steps. </a:t>
            </a:r>
          </a:p>
          <a:p>
            <a:pPr marL="342900" indent="-342900">
              <a:buFontTx/>
              <a:buAutoNum type="arabicParenBoth"/>
            </a:pPr>
            <a:r>
              <a:rPr lang="en-US" altLang="zh-CN" sz="2000" b="1" dirty="0">
                <a:latin typeface="Arial" panose="020B0604020202020204" pitchFamily="34" charset="0"/>
                <a:cs typeface="Arial" panose="020B0604020202020204" pitchFamily="34" charset="0"/>
              </a:rPr>
              <a:t>Data cleaning</a:t>
            </a:r>
            <a:r>
              <a:rPr lang="en-US" altLang="zh-CN" sz="2000" dirty="0">
                <a:latin typeface="Arial" panose="020B0604020202020204" pitchFamily="34" charset="0"/>
                <a:cs typeface="Arial" panose="020B0604020202020204" pitchFamily="34" charset="0"/>
              </a:rPr>
              <a:t>: Data cleaning steps include removing duplicated records, deleting extraneous records, fixing typos, and generating “continent”, “country”, “state”, “city” values from latitude number and longitude number. Two extra python packages were used, namely, reverse-geocoder and </a:t>
            </a:r>
            <a:r>
              <a:rPr lang="en-US" altLang="zh-CN" sz="2000" dirty="0" err="1">
                <a:latin typeface="Arial" panose="020B0604020202020204" pitchFamily="34" charset="0"/>
                <a:cs typeface="Arial" panose="020B0604020202020204" pitchFamily="34" charset="0"/>
              </a:rPr>
              <a:t>pycountry</a:t>
            </a:r>
            <a:r>
              <a:rPr lang="en-US" altLang="zh-CN" sz="2000" dirty="0">
                <a:latin typeface="Arial" panose="020B0604020202020204" pitchFamily="34" charset="0"/>
                <a:cs typeface="Arial" panose="020B0604020202020204" pitchFamily="34" charset="0"/>
              </a:rPr>
              <a:t>-reverse. </a:t>
            </a:r>
          </a:p>
          <a:p>
            <a:pPr marL="342900" indent="-342900">
              <a:buAutoNum type="arabicParenBoth"/>
            </a:pPr>
            <a:r>
              <a:rPr lang="en-US" altLang="zh-CN" sz="2000" b="1" dirty="0">
                <a:latin typeface="Arial" panose="020B0604020202020204" pitchFamily="34" charset="0"/>
                <a:cs typeface="Arial" panose="020B0604020202020204" pitchFamily="34" charset="0"/>
              </a:rPr>
              <a:t>Data analysis</a:t>
            </a:r>
            <a:r>
              <a:rPr lang="en-US" altLang="zh-CN" sz="2000" dirty="0">
                <a:latin typeface="Arial" panose="020B0604020202020204" pitchFamily="34" charset="0"/>
                <a:cs typeface="Arial" panose="020B0604020202020204" pitchFamily="34" charset="0"/>
              </a:rPr>
              <a:t>: At current stage, data analysis aims to answer the following answers:</a:t>
            </a:r>
          </a:p>
          <a:p>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1</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What is the continent frequency distribution?	</a:t>
            </a:r>
          </a:p>
          <a:p>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2</a:t>
            </a:r>
            <a:r>
              <a:rPr lang="zh-CN" altLang="en-US" sz="2000" dirty="0">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Regarding those artefacts from Asia, what are the countries they are from?</a:t>
            </a:r>
          </a:p>
        </p:txBody>
      </p:sp>
      <p:sp>
        <p:nvSpPr>
          <p:cNvPr id="6" name="文本框 5">
            <a:extLst>
              <a:ext uri="{FF2B5EF4-FFF2-40B4-BE49-F238E27FC236}">
                <a16:creationId xmlns:a16="http://schemas.microsoft.com/office/drawing/2014/main" id="{5EC5B745-A115-4D2E-AC48-4A1EB7FEF1B8}"/>
              </a:ext>
            </a:extLst>
          </p:cNvPr>
          <p:cNvSpPr txBox="1"/>
          <p:nvPr/>
        </p:nvSpPr>
        <p:spPr>
          <a:xfrm>
            <a:off x="8339109" y="5811962"/>
            <a:ext cx="3515238" cy="646331"/>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Student name: Yingying Han</a:t>
            </a:r>
          </a:p>
          <a:p>
            <a:r>
              <a:rPr lang="en-US" altLang="zh-CN" b="1" dirty="0">
                <a:latin typeface="Arial" panose="020B0604020202020204" pitchFamily="34" charset="0"/>
                <a:cs typeface="Arial" panose="020B0604020202020204" pitchFamily="34" charset="0"/>
              </a:rPr>
              <a:t>Instructor: Elizabeth Wickes</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4673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195</Words>
  <Application>Microsoft Office PowerPoint</Application>
  <PresentationFormat>宽屏</PresentationFormat>
  <Paragraphs>13</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 Yingying</dc:creator>
  <cp:lastModifiedBy>Han, Yingying</cp:lastModifiedBy>
  <cp:revision>3</cp:revision>
  <dcterms:created xsi:type="dcterms:W3CDTF">2019-12-19T05:29:13Z</dcterms:created>
  <dcterms:modified xsi:type="dcterms:W3CDTF">2019-12-19T15:26:35Z</dcterms:modified>
</cp:coreProperties>
</file>