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6"/>
  </p:notesMasterIdLst>
  <p:handoutMasterIdLst>
    <p:handoutMasterId r:id="rId27"/>
  </p:handoutMasterIdLst>
  <p:sldIdLst>
    <p:sldId id="259" r:id="rId2"/>
    <p:sldId id="304" r:id="rId3"/>
    <p:sldId id="260" r:id="rId4"/>
    <p:sldId id="283" r:id="rId5"/>
    <p:sldId id="277" r:id="rId6"/>
    <p:sldId id="305" r:id="rId7"/>
    <p:sldId id="287" r:id="rId8"/>
    <p:sldId id="294" r:id="rId9"/>
    <p:sldId id="288" r:id="rId10"/>
    <p:sldId id="306" r:id="rId11"/>
    <p:sldId id="300" r:id="rId12"/>
    <p:sldId id="298" r:id="rId13"/>
    <p:sldId id="299" r:id="rId14"/>
    <p:sldId id="308" r:id="rId15"/>
    <p:sldId id="311" r:id="rId16"/>
    <p:sldId id="312" r:id="rId17"/>
    <p:sldId id="313" r:id="rId18"/>
    <p:sldId id="281" r:id="rId19"/>
    <p:sldId id="309" r:id="rId20"/>
    <p:sldId id="310" r:id="rId21"/>
    <p:sldId id="307" r:id="rId22"/>
    <p:sldId id="302" r:id="rId23"/>
    <p:sldId id="303" r:id="rId24"/>
    <p:sldId id="314" r:id="rId2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6D45"/>
    <a:srgbClr val="DF985C"/>
    <a:srgbClr val="DDA147"/>
    <a:srgbClr val="B54C2D"/>
    <a:srgbClr val="B669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82" d="100"/>
          <a:sy n="82" d="100"/>
        </p:scale>
        <p:origin x="869" y="6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0098C1-0776-4557-9D46-1B787E688456}" type="datetime1">
              <a:rPr lang="zh-CN" altLang="en-US" smtClean="0"/>
              <a:t>2022/10/19</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FF446B9-0BA7-440C-9491-EFEE44B7DCB7}" type="datetime1">
              <a:rPr lang="zh-CN" altLang="en-US" smtClean="0"/>
              <a:t>2022/10/19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p:txBody>
          <a:bodyPr rtlCol="0"/>
          <a:lstStyle/>
          <a:p>
            <a:pPr rtl="0"/>
            <a:fld id="{6D8E8BE3-72DE-4BA9-940E-B3214E2A4FBC}" type="datetime1">
              <a:rPr lang="zh-CN" altLang="en-US" smtClean="0"/>
              <a:t>2022/10/19</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A5A75C24-54DF-4A37-B566-5D4504915616}" type="datetime1">
              <a:rPr lang="zh-CN" altLang="en-US" smtClean="0"/>
              <a:t>2022/10/19</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93DB8EFA-D326-482A-835B-35244CC8D335}" type="datetime1">
              <a:rPr lang="zh-CN" altLang="en-US" smtClean="0"/>
              <a:t>2022/10/19</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vl1pPr>
          </a:lstStyle>
          <a:p>
            <a:pPr rtl="0"/>
            <a:r>
              <a:rPr lang="zh-CN" altLang="en-US"/>
              <a:t>单击此处编辑母版标题样式</a:t>
            </a:r>
            <a:endParaRPr lang="en-US"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8E4DE457-3CDB-46E6-BCC2-0DB87A7AB97D}" type="datetime1">
              <a:rPr lang="zh-CN" altLang="en-US" smtClean="0"/>
              <a:t>2022/10/19</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sz="8000">
                <a:solidFill>
                  <a:schemeClr val="tx1"/>
                </a:solidFill>
                <a:effectLst/>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C5E2E9F-6F2A-4603-A42F-23C3B9EC2542}" type="datetime1">
              <a:rPr lang="zh-CN" altLang="en-US" smtClean="0"/>
              <a:t>2022/10/19</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a:t>单击此处编辑母版标题样式</a:t>
            </a:r>
            <a:endParaRPr lang="en-US"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48AAD336-3C25-4874-9EA7-D9A8F29C3DE6}" type="datetime1">
              <a:rPr lang="zh-CN" altLang="en-US" smtClean="0"/>
              <a:t>2022/10/19</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a:t>单击此处编辑母版标题样式</a:t>
            </a:r>
            <a:endParaRPr lang="en-US"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385ADDF4-C7DF-4425-A02C-99D8158E8998}" type="datetime1">
              <a:rPr lang="zh-CN" altLang="en-US" smtClean="0"/>
              <a:t>2022/10/19</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CEE115FF-7F57-454B-BC07-3D5B5B3B2E36}" type="datetime1">
              <a:rPr lang="zh-CN" altLang="en-US" smtClean="0"/>
              <a:t>2022/10/19</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83068" y="609599"/>
            <a:ext cx="2284487" cy="5181601"/>
          </a:xfrm>
        </p:spPr>
        <p:txBody>
          <a:bodyPr vert="eaVert" rtlCol="0"/>
          <a:lstStyle>
            <a:lvl1pPr algn="l">
              <a:defRPr/>
            </a:lvl1pPr>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913796" y="609599"/>
            <a:ext cx="7916872" cy="5181601"/>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0CC76A30-68C3-4742-871E-C4BFB5BF037D}" type="datetime1">
              <a:rPr lang="zh-CN" altLang="en-US" smtClean="0"/>
              <a:t>2022/10/19</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74761884-1233-44DE-95EA-687917CD0720}" type="datetime1">
              <a:rPr lang="zh-CN" altLang="en-US" smtClean="0"/>
              <a:t>2022/10/19</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0DDD9908-788A-4C9F-9B82-38760DCE99A2}" type="datetime1">
              <a:rPr lang="zh-CN" altLang="en-US" smtClean="0"/>
              <a:t>2022/10/19</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BB8F8C3A-E456-4019-B9D3-D27A657A074F}" type="datetime1">
              <a:rPr lang="zh-CN" altLang="en-US" smtClean="0"/>
              <a:t>2022/10/19</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日期占位符 6"/>
          <p:cNvSpPr>
            <a:spLocks noGrp="1"/>
          </p:cNvSpPr>
          <p:nvPr>
            <p:ph type="dt" sz="half" idx="10"/>
          </p:nvPr>
        </p:nvSpPr>
        <p:spPr/>
        <p:txBody>
          <a:bodyPr rtlCol="0"/>
          <a:lstStyle/>
          <a:p>
            <a:pPr rtl="0"/>
            <a:fld id="{565907AA-E66F-456D-8ABA-1CC838498840}" type="datetime1">
              <a:rPr lang="zh-CN" altLang="en-US" smtClean="0"/>
              <a:t>2022/10/19</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4C15656-9C52-4530-B9B0-471CBD4A032C}" type="datetime1">
              <a:rPr lang="zh-CN" altLang="en-US" smtClean="0"/>
              <a:t>2022/10/19</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E73893B8-6395-4039-AAC4-F8E54DB39C70}" type="datetime1">
              <a:rPr lang="zh-CN" altLang="en-US" smtClean="0"/>
              <a:t>2022/10/19</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a:t>单击此处编辑母版标题样式</a:t>
            </a:r>
            <a:endParaRPr lang="en-US"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B1F0827-5F6F-49F9-9E39-E700438688FE}" type="datetime1">
              <a:rPr lang="zh-CN" altLang="en-US" smtClean="0"/>
              <a:t>2022/10/19</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4D902FE-1817-4BA0-AB93-2732E2F941ED}" type="datetime1">
              <a:rPr lang="zh-CN" altLang="en-US" smtClean="0"/>
              <a:t>2022/10/19</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B4EFF9AB-85BE-4B1F-BA1B-A157C8C43628}" type="datetime1">
              <a:rPr lang="zh-CN" altLang="en-US" smtClean="0"/>
              <a:t>2022/10/19</a:t>
            </a:fld>
            <a:endParaRPr lang="en-US"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endParaRPr lang="en-US"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新宋体" panose="02010609030101010101" pitchFamily="49"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8391ABBC-80AF-7723-A72C-A3D2F3310FD0}"/>
              </a:ext>
            </a:extLst>
          </p:cNvPr>
          <p:cNvSpPr txBox="1">
            <a:spLocks/>
          </p:cNvSpPr>
          <p:nvPr/>
        </p:nvSpPr>
        <p:spPr>
          <a:xfrm>
            <a:off x="671199" y="2541037"/>
            <a:ext cx="10353762" cy="125730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新宋体" panose="02010609030101010101" pitchFamily="49"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商品竞拍平台设计</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D474F-AD41-8BFB-B56D-70E325DF7C59}"/>
              </a:ext>
            </a:extLst>
          </p:cNvPr>
          <p:cNvSpPr>
            <a:spLocks noGrp="1"/>
          </p:cNvSpPr>
          <p:nvPr>
            <p:ph type="title"/>
          </p:nvPr>
        </p:nvSpPr>
        <p:spPr>
          <a:xfrm>
            <a:off x="68174" y="85725"/>
            <a:ext cx="10353762" cy="1257300"/>
          </a:xfrm>
        </p:spPr>
        <p:txBody>
          <a:bodyPr/>
          <a:lstStyle/>
          <a:p>
            <a:pPr algn="l"/>
            <a:r>
              <a:rPr lang="zh-CN" altLang="en-US" dirty="0"/>
              <a:t>模块划分设计</a:t>
            </a:r>
          </a:p>
        </p:txBody>
      </p:sp>
      <p:sp>
        <p:nvSpPr>
          <p:cNvPr id="3" name="内容占位符 2">
            <a:extLst>
              <a:ext uri="{FF2B5EF4-FFF2-40B4-BE49-F238E27FC236}">
                <a16:creationId xmlns:a16="http://schemas.microsoft.com/office/drawing/2014/main" id="{314492ED-7ACD-0077-F4B9-2CB49A8850F1}"/>
              </a:ext>
            </a:extLst>
          </p:cNvPr>
          <p:cNvSpPr>
            <a:spLocks noGrp="1"/>
          </p:cNvSpPr>
          <p:nvPr>
            <p:ph idx="1"/>
          </p:nvPr>
        </p:nvSpPr>
        <p:spPr>
          <a:xfrm>
            <a:off x="68174" y="1175073"/>
            <a:ext cx="11753712" cy="5597202"/>
          </a:xfrm>
        </p:spPr>
        <p:txBody>
          <a:bodyPr>
            <a:normAutofit fontScale="92500" lnSpcReduction="10000"/>
          </a:bodyPr>
          <a:lstStyle/>
          <a:p>
            <a:r>
              <a:rPr lang="zh-CN" altLang="en-US" dirty="0">
                <a:highlight>
                  <a:srgbClr val="B56D45"/>
                </a:highlight>
              </a:rPr>
              <a:t>运行时文件类</a:t>
            </a:r>
            <a:endParaRPr lang="en-US" altLang="zh-CN" dirty="0">
              <a:highlight>
                <a:srgbClr val="B56D45"/>
              </a:highlight>
            </a:endParaRPr>
          </a:p>
          <a:p>
            <a:pPr marL="36900" indent="0">
              <a:buNone/>
            </a:pPr>
            <a:r>
              <a:rPr lang="en-US" altLang="zh-CN" dirty="0"/>
              <a:t>	</a:t>
            </a:r>
            <a:r>
              <a:rPr lang="zh-CN" altLang="en-US" dirty="0">
                <a:solidFill>
                  <a:srgbClr val="FF0000"/>
                </a:solidFill>
              </a:rPr>
              <a:t>方法：</a:t>
            </a:r>
            <a:endParaRPr lang="en-US" altLang="zh-CN" dirty="0">
              <a:solidFill>
                <a:srgbClr val="FF0000"/>
              </a:solidFill>
            </a:endParaRPr>
          </a:p>
          <a:p>
            <a:endParaRPr lang="en-US" altLang="zh-CN" dirty="0">
              <a:highlight>
                <a:srgbClr val="B56D45"/>
              </a:highlight>
            </a:endParaRPr>
          </a:p>
          <a:p>
            <a:endParaRPr lang="en-US" altLang="zh-CN" dirty="0">
              <a:highlight>
                <a:srgbClr val="B56D45"/>
              </a:highlight>
            </a:endParaRPr>
          </a:p>
          <a:p>
            <a:endParaRPr lang="en-US" altLang="zh-CN" dirty="0">
              <a:highlight>
                <a:srgbClr val="B56D45"/>
              </a:highlight>
            </a:endParaRPr>
          </a:p>
          <a:p>
            <a:endParaRPr lang="en-US" altLang="zh-CN" dirty="0">
              <a:highlight>
                <a:srgbClr val="B56D45"/>
              </a:highlight>
            </a:endParaRPr>
          </a:p>
          <a:p>
            <a:endParaRPr lang="en-US" altLang="zh-CN" dirty="0">
              <a:highlight>
                <a:srgbClr val="B56D45"/>
              </a:highlight>
            </a:endParaRPr>
          </a:p>
          <a:p>
            <a:endParaRPr lang="en-US" altLang="zh-CN" dirty="0">
              <a:highlight>
                <a:srgbClr val="B56D45"/>
              </a:highlight>
            </a:endParaRPr>
          </a:p>
          <a:p>
            <a:endParaRPr lang="en-US" altLang="zh-CN" dirty="0">
              <a:highlight>
                <a:srgbClr val="B56D45"/>
              </a:highlight>
            </a:endParaRPr>
          </a:p>
          <a:p>
            <a:endParaRPr lang="en-US" altLang="zh-CN" dirty="0">
              <a:highlight>
                <a:srgbClr val="B56D45"/>
              </a:highlight>
            </a:endParaRPr>
          </a:p>
          <a:p>
            <a:pPr marL="36900" indent="0">
              <a:buNone/>
            </a:pPr>
            <a:endParaRPr lang="en-US" altLang="zh-CN" dirty="0"/>
          </a:p>
          <a:p>
            <a:pPr marL="36900" indent="0">
              <a:buNone/>
            </a:pPr>
            <a:r>
              <a:rPr lang="en-US" altLang="zh-CN" dirty="0"/>
              <a:t>	......</a:t>
            </a:r>
          </a:p>
        </p:txBody>
      </p:sp>
      <p:sp>
        <p:nvSpPr>
          <p:cNvPr id="4" name="日期占位符 3">
            <a:extLst>
              <a:ext uri="{FF2B5EF4-FFF2-40B4-BE49-F238E27FC236}">
                <a16:creationId xmlns:a16="http://schemas.microsoft.com/office/drawing/2014/main" id="{FE71264E-7A4A-3F6D-D0A6-855D311E8CB9}"/>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pic>
        <p:nvPicPr>
          <p:cNvPr id="6" name="图片 5">
            <a:extLst>
              <a:ext uri="{FF2B5EF4-FFF2-40B4-BE49-F238E27FC236}">
                <a16:creationId xmlns:a16="http://schemas.microsoft.com/office/drawing/2014/main" id="{BDE8EF51-2969-3D14-4ED0-E85BA30A0670}"/>
              </a:ext>
            </a:extLst>
          </p:cNvPr>
          <p:cNvPicPr>
            <a:picLocks noChangeAspect="1"/>
          </p:cNvPicPr>
          <p:nvPr/>
        </p:nvPicPr>
        <p:blipFill>
          <a:blip r:embed="rId2"/>
          <a:stretch>
            <a:fillRect/>
          </a:stretch>
        </p:blipFill>
        <p:spPr>
          <a:xfrm>
            <a:off x="211127" y="2182843"/>
            <a:ext cx="8604276" cy="4261725"/>
          </a:xfrm>
          <a:prstGeom prst="rect">
            <a:avLst/>
          </a:prstGeom>
        </p:spPr>
      </p:pic>
    </p:spTree>
    <p:extLst>
      <p:ext uri="{BB962C8B-B14F-4D97-AF65-F5344CB8AC3E}">
        <p14:creationId xmlns:p14="http://schemas.microsoft.com/office/powerpoint/2010/main" val="54538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E6269-9D82-7C19-E7CA-A45D800940AA}"/>
              </a:ext>
            </a:extLst>
          </p:cNvPr>
          <p:cNvSpPr>
            <a:spLocks noGrp="1"/>
          </p:cNvSpPr>
          <p:nvPr>
            <p:ph type="title"/>
          </p:nvPr>
        </p:nvSpPr>
        <p:spPr>
          <a:xfrm>
            <a:off x="0" y="85725"/>
            <a:ext cx="10353762" cy="1257300"/>
          </a:xfrm>
        </p:spPr>
        <p:txBody>
          <a:bodyPr/>
          <a:lstStyle/>
          <a:p>
            <a:pPr algn="l"/>
            <a:r>
              <a:rPr lang="zh-CN" altLang="en-US" dirty="0"/>
              <a:t>数据结构设计</a:t>
            </a:r>
          </a:p>
        </p:txBody>
      </p:sp>
      <p:sp>
        <p:nvSpPr>
          <p:cNvPr id="4" name="日期占位符 3">
            <a:extLst>
              <a:ext uri="{FF2B5EF4-FFF2-40B4-BE49-F238E27FC236}">
                <a16:creationId xmlns:a16="http://schemas.microsoft.com/office/drawing/2014/main" id="{6EA759A3-A9F0-67D2-50B6-29BC678CE6CE}"/>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pic>
        <p:nvPicPr>
          <p:cNvPr id="8" name="图片 7">
            <a:extLst>
              <a:ext uri="{FF2B5EF4-FFF2-40B4-BE49-F238E27FC236}">
                <a16:creationId xmlns:a16="http://schemas.microsoft.com/office/drawing/2014/main" id="{B782684F-3C4B-5DF0-59BA-D5AAE3D7E175}"/>
              </a:ext>
            </a:extLst>
          </p:cNvPr>
          <p:cNvPicPr>
            <a:picLocks noChangeAspect="1"/>
          </p:cNvPicPr>
          <p:nvPr/>
        </p:nvPicPr>
        <p:blipFill>
          <a:blip r:embed="rId2"/>
          <a:stretch>
            <a:fillRect/>
          </a:stretch>
        </p:blipFill>
        <p:spPr>
          <a:xfrm>
            <a:off x="288315" y="2356470"/>
            <a:ext cx="5020376" cy="3439005"/>
          </a:xfrm>
          <a:prstGeom prst="rect">
            <a:avLst/>
          </a:prstGeom>
        </p:spPr>
      </p:pic>
      <p:sp>
        <p:nvSpPr>
          <p:cNvPr id="9" name="文本框 8">
            <a:extLst>
              <a:ext uri="{FF2B5EF4-FFF2-40B4-BE49-F238E27FC236}">
                <a16:creationId xmlns:a16="http://schemas.microsoft.com/office/drawing/2014/main" id="{1504FA3F-287C-F866-9C61-286276784186}"/>
              </a:ext>
            </a:extLst>
          </p:cNvPr>
          <p:cNvSpPr txBox="1"/>
          <p:nvPr/>
        </p:nvSpPr>
        <p:spPr>
          <a:xfrm flipH="1">
            <a:off x="288315" y="1343025"/>
            <a:ext cx="3300753" cy="461665"/>
          </a:xfrm>
          <a:prstGeom prst="rect">
            <a:avLst/>
          </a:prstGeom>
          <a:noFill/>
        </p:spPr>
        <p:txBody>
          <a:bodyPr wrap="square" rtlCol="0">
            <a:spAutoFit/>
          </a:bodyPr>
          <a:lstStyle/>
          <a:p>
            <a:r>
              <a:rPr lang="zh-CN" altLang="en-US" sz="2400" dirty="0"/>
              <a:t>运行时用户文件条目</a:t>
            </a:r>
          </a:p>
        </p:txBody>
      </p:sp>
      <p:sp>
        <p:nvSpPr>
          <p:cNvPr id="11" name="文本框 10">
            <a:extLst>
              <a:ext uri="{FF2B5EF4-FFF2-40B4-BE49-F238E27FC236}">
                <a16:creationId xmlns:a16="http://schemas.microsoft.com/office/drawing/2014/main" id="{402E3F9D-1C3B-1B88-DCD2-F91A1BFFB534}"/>
              </a:ext>
            </a:extLst>
          </p:cNvPr>
          <p:cNvSpPr txBox="1"/>
          <p:nvPr/>
        </p:nvSpPr>
        <p:spPr>
          <a:xfrm>
            <a:off x="7286850" y="1184659"/>
            <a:ext cx="3526971" cy="461665"/>
          </a:xfrm>
          <a:prstGeom prst="rect">
            <a:avLst/>
          </a:prstGeom>
          <a:noFill/>
        </p:spPr>
        <p:txBody>
          <a:bodyPr wrap="square" rtlCol="0">
            <a:spAutoFit/>
          </a:bodyPr>
          <a:lstStyle/>
          <a:p>
            <a:r>
              <a:rPr lang="zh-CN" altLang="en-US" sz="2400" dirty="0"/>
              <a:t>运行时订单文件条目</a:t>
            </a:r>
          </a:p>
        </p:txBody>
      </p:sp>
      <p:pic>
        <p:nvPicPr>
          <p:cNvPr id="14" name="图片 13">
            <a:extLst>
              <a:ext uri="{FF2B5EF4-FFF2-40B4-BE49-F238E27FC236}">
                <a16:creationId xmlns:a16="http://schemas.microsoft.com/office/drawing/2014/main" id="{9E54BE49-F704-94BD-5029-D0EC5E09ACFD}"/>
              </a:ext>
            </a:extLst>
          </p:cNvPr>
          <p:cNvPicPr>
            <a:picLocks noChangeAspect="1"/>
          </p:cNvPicPr>
          <p:nvPr/>
        </p:nvPicPr>
        <p:blipFill>
          <a:blip r:embed="rId3"/>
          <a:stretch>
            <a:fillRect/>
          </a:stretch>
        </p:blipFill>
        <p:spPr>
          <a:xfrm>
            <a:off x="7181151" y="2221889"/>
            <a:ext cx="5010849" cy="3477110"/>
          </a:xfrm>
          <a:prstGeom prst="rect">
            <a:avLst/>
          </a:prstGeom>
        </p:spPr>
      </p:pic>
    </p:spTree>
    <p:extLst>
      <p:ext uri="{BB962C8B-B14F-4D97-AF65-F5344CB8AC3E}">
        <p14:creationId xmlns:p14="http://schemas.microsoft.com/office/powerpoint/2010/main" val="410411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E6269-9D82-7C19-E7CA-A45D800940AA}"/>
              </a:ext>
            </a:extLst>
          </p:cNvPr>
          <p:cNvSpPr>
            <a:spLocks noGrp="1"/>
          </p:cNvSpPr>
          <p:nvPr>
            <p:ph type="title"/>
          </p:nvPr>
        </p:nvSpPr>
        <p:spPr>
          <a:xfrm>
            <a:off x="0" y="85725"/>
            <a:ext cx="10353762" cy="1257300"/>
          </a:xfrm>
        </p:spPr>
        <p:txBody>
          <a:bodyPr/>
          <a:lstStyle/>
          <a:p>
            <a:pPr algn="l"/>
            <a:r>
              <a:rPr lang="zh-CN" altLang="en-US" dirty="0"/>
              <a:t>数据结构设计</a:t>
            </a:r>
          </a:p>
        </p:txBody>
      </p:sp>
      <p:sp>
        <p:nvSpPr>
          <p:cNvPr id="4" name="日期占位符 3">
            <a:extLst>
              <a:ext uri="{FF2B5EF4-FFF2-40B4-BE49-F238E27FC236}">
                <a16:creationId xmlns:a16="http://schemas.microsoft.com/office/drawing/2014/main" id="{6EA759A3-A9F0-67D2-50B6-29BC678CE6CE}"/>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
        <p:nvSpPr>
          <p:cNvPr id="9" name="文本框 8">
            <a:extLst>
              <a:ext uri="{FF2B5EF4-FFF2-40B4-BE49-F238E27FC236}">
                <a16:creationId xmlns:a16="http://schemas.microsoft.com/office/drawing/2014/main" id="{1504FA3F-287C-F866-9C61-286276784186}"/>
              </a:ext>
            </a:extLst>
          </p:cNvPr>
          <p:cNvSpPr txBox="1"/>
          <p:nvPr/>
        </p:nvSpPr>
        <p:spPr>
          <a:xfrm flipH="1">
            <a:off x="288315" y="1343025"/>
            <a:ext cx="3300753" cy="461665"/>
          </a:xfrm>
          <a:prstGeom prst="rect">
            <a:avLst/>
          </a:prstGeom>
          <a:noFill/>
        </p:spPr>
        <p:txBody>
          <a:bodyPr wrap="square" rtlCol="0">
            <a:spAutoFit/>
          </a:bodyPr>
          <a:lstStyle/>
          <a:p>
            <a:r>
              <a:rPr lang="zh-CN" altLang="en-US" sz="2400" dirty="0"/>
              <a:t>运行时商品文件条目</a:t>
            </a:r>
          </a:p>
        </p:txBody>
      </p:sp>
      <p:pic>
        <p:nvPicPr>
          <p:cNvPr id="5" name="图片 4">
            <a:extLst>
              <a:ext uri="{FF2B5EF4-FFF2-40B4-BE49-F238E27FC236}">
                <a16:creationId xmlns:a16="http://schemas.microsoft.com/office/drawing/2014/main" id="{47E31C42-0646-B6EF-DB10-CFAC71D382DF}"/>
              </a:ext>
            </a:extLst>
          </p:cNvPr>
          <p:cNvPicPr>
            <a:picLocks noChangeAspect="1"/>
          </p:cNvPicPr>
          <p:nvPr/>
        </p:nvPicPr>
        <p:blipFill>
          <a:blip r:embed="rId2"/>
          <a:stretch>
            <a:fillRect/>
          </a:stretch>
        </p:blipFill>
        <p:spPr>
          <a:xfrm>
            <a:off x="397747" y="1994047"/>
            <a:ext cx="6382641" cy="4048690"/>
          </a:xfrm>
          <a:prstGeom prst="rect">
            <a:avLst/>
          </a:prstGeom>
        </p:spPr>
      </p:pic>
    </p:spTree>
    <p:extLst>
      <p:ext uri="{BB962C8B-B14F-4D97-AF65-F5344CB8AC3E}">
        <p14:creationId xmlns:p14="http://schemas.microsoft.com/office/powerpoint/2010/main" val="1794685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E6269-9D82-7C19-E7CA-A45D800940AA}"/>
              </a:ext>
            </a:extLst>
          </p:cNvPr>
          <p:cNvSpPr>
            <a:spLocks noGrp="1"/>
          </p:cNvSpPr>
          <p:nvPr>
            <p:ph type="title"/>
          </p:nvPr>
        </p:nvSpPr>
        <p:spPr>
          <a:xfrm>
            <a:off x="0" y="85725"/>
            <a:ext cx="10353762" cy="1257300"/>
          </a:xfrm>
        </p:spPr>
        <p:txBody>
          <a:bodyPr/>
          <a:lstStyle/>
          <a:p>
            <a:pPr algn="l"/>
            <a:r>
              <a:rPr lang="zh-CN" altLang="en-US" dirty="0"/>
              <a:t>数据结构设计</a:t>
            </a:r>
          </a:p>
        </p:txBody>
      </p:sp>
      <p:sp>
        <p:nvSpPr>
          <p:cNvPr id="4" name="日期占位符 3">
            <a:extLst>
              <a:ext uri="{FF2B5EF4-FFF2-40B4-BE49-F238E27FC236}">
                <a16:creationId xmlns:a16="http://schemas.microsoft.com/office/drawing/2014/main" id="{6EA759A3-A9F0-67D2-50B6-29BC678CE6CE}"/>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
        <p:nvSpPr>
          <p:cNvPr id="3" name="文本框 2">
            <a:extLst>
              <a:ext uri="{FF2B5EF4-FFF2-40B4-BE49-F238E27FC236}">
                <a16:creationId xmlns:a16="http://schemas.microsoft.com/office/drawing/2014/main" id="{4FE14527-E8FF-C15F-866D-7E1656D4E6CD}"/>
              </a:ext>
            </a:extLst>
          </p:cNvPr>
          <p:cNvSpPr txBox="1"/>
          <p:nvPr/>
        </p:nvSpPr>
        <p:spPr>
          <a:xfrm flipH="1">
            <a:off x="187861" y="1227609"/>
            <a:ext cx="3300753" cy="461665"/>
          </a:xfrm>
          <a:prstGeom prst="rect">
            <a:avLst/>
          </a:prstGeom>
          <a:noFill/>
        </p:spPr>
        <p:txBody>
          <a:bodyPr wrap="square" rtlCol="0">
            <a:spAutoFit/>
          </a:bodyPr>
          <a:lstStyle/>
          <a:p>
            <a:r>
              <a:rPr lang="zh-CN" altLang="en-US" sz="2400" dirty="0"/>
              <a:t>商品竞拍列表</a:t>
            </a:r>
          </a:p>
        </p:txBody>
      </p:sp>
      <p:pic>
        <p:nvPicPr>
          <p:cNvPr id="6" name="图片 5">
            <a:extLst>
              <a:ext uri="{FF2B5EF4-FFF2-40B4-BE49-F238E27FC236}">
                <a16:creationId xmlns:a16="http://schemas.microsoft.com/office/drawing/2014/main" id="{A6A884DD-4E87-0F1E-03CF-C04974919E6C}"/>
              </a:ext>
            </a:extLst>
          </p:cNvPr>
          <p:cNvPicPr>
            <a:picLocks noChangeAspect="1"/>
          </p:cNvPicPr>
          <p:nvPr/>
        </p:nvPicPr>
        <p:blipFill>
          <a:blip r:embed="rId2"/>
          <a:stretch>
            <a:fillRect/>
          </a:stretch>
        </p:blipFill>
        <p:spPr>
          <a:xfrm>
            <a:off x="99169" y="1736079"/>
            <a:ext cx="6413598" cy="3755432"/>
          </a:xfrm>
          <a:prstGeom prst="rect">
            <a:avLst/>
          </a:prstGeom>
        </p:spPr>
      </p:pic>
      <p:pic>
        <p:nvPicPr>
          <p:cNvPr id="8" name="图片 7">
            <a:extLst>
              <a:ext uri="{FF2B5EF4-FFF2-40B4-BE49-F238E27FC236}">
                <a16:creationId xmlns:a16="http://schemas.microsoft.com/office/drawing/2014/main" id="{38C5C536-EC27-CC7B-03C5-ACAE7F130D22}"/>
              </a:ext>
            </a:extLst>
          </p:cNvPr>
          <p:cNvPicPr>
            <a:picLocks noChangeAspect="1"/>
          </p:cNvPicPr>
          <p:nvPr/>
        </p:nvPicPr>
        <p:blipFill>
          <a:blip r:embed="rId3"/>
          <a:stretch>
            <a:fillRect/>
          </a:stretch>
        </p:blipFill>
        <p:spPr>
          <a:xfrm>
            <a:off x="6512767" y="1736079"/>
            <a:ext cx="5595584" cy="2252981"/>
          </a:xfrm>
          <a:prstGeom prst="rect">
            <a:avLst/>
          </a:prstGeom>
        </p:spPr>
      </p:pic>
      <p:sp>
        <p:nvSpPr>
          <p:cNvPr id="9" name="文本框 8">
            <a:extLst>
              <a:ext uri="{FF2B5EF4-FFF2-40B4-BE49-F238E27FC236}">
                <a16:creationId xmlns:a16="http://schemas.microsoft.com/office/drawing/2014/main" id="{ED38ED30-6CA9-E026-AAD9-1C0D0E5F0762}"/>
              </a:ext>
            </a:extLst>
          </p:cNvPr>
          <p:cNvSpPr txBox="1"/>
          <p:nvPr/>
        </p:nvSpPr>
        <p:spPr>
          <a:xfrm flipH="1">
            <a:off x="6512767" y="1077887"/>
            <a:ext cx="3300753" cy="461665"/>
          </a:xfrm>
          <a:prstGeom prst="rect">
            <a:avLst/>
          </a:prstGeom>
          <a:noFill/>
        </p:spPr>
        <p:txBody>
          <a:bodyPr wrap="square" rtlCol="0">
            <a:spAutoFit/>
          </a:bodyPr>
          <a:lstStyle/>
          <a:p>
            <a:r>
              <a:rPr lang="zh-CN" altLang="en-US" sz="2400" dirty="0"/>
              <a:t>两个结构体之间的关系</a:t>
            </a:r>
          </a:p>
        </p:txBody>
      </p:sp>
    </p:spTree>
    <p:extLst>
      <p:ext uri="{BB962C8B-B14F-4D97-AF65-F5344CB8AC3E}">
        <p14:creationId xmlns:p14="http://schemas.microsoft.com/office/powerpoint/2010/main" val="45617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A6F83-72DA-DA06-E1DB-BDE199228C73}"/>
              </a:ext>
            </a:extLst>
          </p:cNvPr>
          <p:cNvSpPr>
            <a:spLocks noGrp="1"/>
          </p:cNvSpPr>
          <p:nvPr>
            <p:ph type="title"/>
          </p:nvPr>
        </p:nvSpPr>
        <p:spPr>
          <a:xfrm>
            <a:off x="0" y="51902"/>
            <a:ext cx="10353762" cy="1257300"/>
          </a:xfrm>
        </p:spPr>
        <p:txBody>
          <a:bodyPr/>
          <a:lstStyle/>
          <a:p>
            <a:pPr algn="l"/>
            <a:r>
              <a:rPr lang="zh-CN" altLang="en-US" dirty="0"/>
              <a:t>核心功能实现</a:t>
            </a:r>
          </a:p>
        </p:txBody>
      </p:sp>
      <p:sp>
        <p:nvSpPr>
          <p:cNvPr id="3" name="内容占位符 2">
            <a:extLst>
              <a:ext uri="{FF2B5EF4-FFF2-40B4-BE49-F238E27FC236}">
                <a16:creationId xmlns:a16="http://schemas.microsoft.com/office/drawing/2014/main" id="{25E9890C-0E44-FCC2-35BF-377E1AF14F24}"/>
              </a:ext>
            </a:extLst>
          </p:cNvPr>
          <p:cNvSpPr>
            <a:spLocks noGrp="1"/>
          </p:cNvSpPr>
          <p:nvPr>
            <p:ph idx="1"/>
          </p:nvPr>
        </p:nvSpPr>
        <p:spPr>
          <a:xfrm>
            <a:off x="269032" y="1663376"/>
            <a:ext cx="11653935" cy="3531247"/>
          </a:xfrm>
        </p:spPr>
        <p:txBody>
          <a:bodyPr/>
          <a:lstStyle/>
          <a:p>
            <a:r>
              <a:rPr lang="zh-CN" altLang="en-US" dirty="0"/>
              <a:t>竞拍功能</a:t>
            </a:r>
            <a:endParaRPr lang="en-US" altLang="zh-CN" dirty="0"/>
          </a:p>
          <a:p>
            <a:pPr lvl="1"/>
            <a:r>
              <a:rPr lang="zh-CN" altLang="en-US" dirty="0"/>
              <a:t>买家参与竞拍</a:t>
            </a:r>
            <a:endParaRPr lang="en-US" altLang="zh-CN" dirty="0"/>
          </a:p>
          <a:p>
            <a:pPr lvl="1"/>
            <a:r>
              <a:rPr lang="zh-CN" altLang="en-US" dirty="0"/>
              <a:t>检查商品竞拍到期</a:t>
            </a:r>
            <a:endParaRPr lang="en-US" altLang="zh-CN" dirty="0"/>
          </a:p>
          <a:p>
            <a:pPr lvl="1"/>
            <a:r>
              <a:rPr lang="zh-CN" altLang="en-US" dirty="0"/>
              <a:t>商品竞拍到期结算，创建相应订单</a:t>
            </a:r>
            <a:endParaRPr lang="en-US" altLang="zh-CN" dirty="0"/>
          </a:p>
          <a:p>
            <a:pPr lvl="1"/>
            <a:endParaRPr lang="zh-CN" altLang="en-US" dirty="0"/>
          </a:p>
        </p:txBody>
      </p:sp>
    </p:spTree>
    <p:extLst>
      <p:ext uri="{BB962C8B-B14F-4D97-AF65-F5344CB8AC3E}">
        <p14:creationId xmlns:p14="http://schemas.microsoft.com/office/powerpoint/2010/main" val="54068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E2AA5-67C6-C045-04BA-1BCC3388195A}"/>
              </a:ext>
            </a:extLst>
          </p:cNvPr>
          <p:cNvSpPr>
            <a:spLocks noGrp="1"/>
          </p:cNvSpPr>
          <p:nvPr>
            <p:ph type="title"/>
          </p:nvPr>
        </p:nvSpPr>
        <p:spPr>
          <a:xfrm>
            <a:off x="0" y="85725"/>
            <a:ext cx="10353762" cy="1257300"/>
          </a:xfrm>
        </p:spPr>
        <p:txBody>
          <a:bodyPr/>
          <a:lstStyle/>
          <a:p>
            <a:pPr algn="l"/>
            <a:r>
              <a:rPr lang="zh-CN" altLang="en-US" dirty="0"/>
              <a:t>竞拍功能</a:t>
            </a:r>
            <a:r>
              <a:rPr lang="en-US" altLang="zh-CN" dirty="0">
                <a:sym typeface="Wingdings" panose="05000000000000000000" pitchFamily="2" charset="2"/>
              </a:rPr>
              <a:t></a:t>
            </a:r>
            <a:r>
              <a:rPr lang="zh-CN" altLang="en-US" dirty="0">
                <a:sym typeface="Wingdings" panose="05000000000000000000" pitchFamily="2" charset="2"/>
              </a:rPr>
              <a:t>买家参与竞拍</a:t>
            </a:r>
            <a:endParaRPr lang="zh-CN" altLang="en-US" dirty="0"/>
          </a:p>
        </p:txBody>
      </p:sp>
      <p:sp>
        <p:nvSpPr>
          <p:cNvPr id="3" name="内容占位符 2">
            <a:extLst>
              <a:ext uri="{FF2B5EF4-FFF2-40B4-BE49-F238E27FC236}">
                <a16:creationId xmlns:a16="http://schemas.microsoft.com/office/drawing/2014/main" id="{D0F13EA1-9B26-D984-A7B0-F847886128AA}"/>
              </a:ext>
            </a:extLst>
          </p:cNvPr>
          <p:cNvSpPr>
            <a:spLocks noGrp="1"/>
          </p:cNvSpPr>
          <p:nvPr>
            <p:ph idx="1"/>
          </p:nvPr>
        </p:nvSpPr>
        <p:spPr>
          <a:xfrm>
            <a:off x="68174" y="1227364"/>
            <a:ext cx="11977646" cy="5276073"/>
          </a:xfrm>
        </p:spPr>
        <p:txBody>
          <a:bodyPr/>
          <a:lstStyle/>
          <a:p>
            <a:pPr marL="494100" indent="-457200">
              <a:buFont typeface="+mj-lt"/>
              <a:buAutoNum type="arabicPeriod"/>
            </a:pPr>
            <a:r>
              <a:rPr lang="zh-CN" altLang="en-US" dirty="0"/>
              <a:t>用户输入要竞拍的商品的</a:t>
            </a:r>
            <a:r>
              <a:rPr lang="en-US" altLang="zh-CN" dirty="0"/>
              <a:t>ID</a:t>
            </a:r>
          </a:p>
          <a:p>
            <a:pPr marL="494100" indent="-457200">
              <a:buFont typeface="+mj-lt"/>
              <a:buAutoNum type="arabicPeriod"/>
            </a:pPr>
            <a:r>
              <a:rPr lang="zh-CN" altLang="en-US" dirty="0"/>
              <a:t>检查该商品</a:t>
            </a:r>
            <a:r>
              <a:rPr lang="en-US" altLang="zh-CN" dirty="0"/>
              <a:t>ID</a:t>
            </a:r>
            <a:r>
              <a:rPr lang="zh-CN" altLang="en-US" dirty="0"/>
              <a:t>是否是合法的。合法的商品</a:t>
            </a:r>
            <a:r>
              <a:rPr lang="en-US" altLang="zh-CN" dirty="0"/>
              <a:t>ID</a:t>
            </a:r>
            <a:r>
              <a:rPr lang="zh-CN" altLang="en-US" dirty="0"/>
              <a:t>需要满足的条件由：符合正确的商品</a:t>
            </a:r>
            <a:r>
              <a:rPr lang="en-US" altLang="zh-CN" dirty="0"/>
              <a:t>ID</a:t>
            </a:r>
            <a:r>
              <a:rPr lang="zh-CN" altLang="en-US" dirty="0"/>
              <a:t>格式，能在在拍商品中找到具有该商品</a:t>
            </a:r>
            <a:r>
              <a:rPr lang="en-US" altLang="zh-CN" dirty="0"/>
              <a:t>ID</a:t>
            </a:r>
            <a:r>
              <a:rPr lang="zh-CN" altLang="en-US" dirty="0"/>
              <a:t>的商品且商品的卖家不是本用户，该商品的竞拍信息列表中没有该竞拍者的</a:t>
            </a:r>
            <a:r>
              <a:rPr lang="en-US" altLang="zh-CN" dirty="0"/>
              <a:t>ID</a:t>
            </a:r>
          </a:p>
          <a:p>
            <a:pPr marL="494100" indent="-457200">
              <a:buFont typeface="+mj-lt"/>
              <a:buAutoNum type="arabicPeriod"/>
            </a:pPr>
            <a:r>
              <a:rPr lang="zh-CN" altLang="en-US" dirty="0"/>
              <a:t>如果该商品</a:t>
            </a:r>
            <a:r>
              <a:rPr lang="en-US" altLang="zh-CN" dirty="0"/>
              <a:t>ID</a:t>
            </a:r>
            <a:r>
              <a:rPr lang="zh-CN" altLang="en-US" dirty="0"/>
              <a:t>输入合法就输入竞拍单价和数量，否则竞拍失败</a:t>
            </a:r>
            <a:endParaRPr lang="en-US" altLang="zh-CN" dirty="0"/>
          </a:p>
          <a:p>
            <a:pPr marL="494100" indent="-457200">
              <a:buFont typeface="+mj-lt"/>
              <a:buAutoNum type="arabicPeriod"/>
            </a:pPr>
            <a:r>
              <a:rPr lang="zh-CN" altLang="en-US" dirty="0"/>
              <a:t>检查竞拍单价和数量是否合法。合法的单价和数量需满足的条件：输入均为数值，竞拍单价必须大于</a:t>
            </a:r>
            <a:r>
              <a:rPr lang="en-US" altLang="zh-CN" dirty="0"/>
              <a:t>0</a:t>
            </a:r>
            <a:r>
              <a:rPr lang="zh-CN" altLang="en-US" dirty="0"/>
              <a:t>，数量不能超过该商品现存数量</a:t>
            </a:r>
            <a:endParaRPr lang="en-US" altLang="zh-CN" dirty="0"/>
          </a:p>
          <a:p>
            <a:pPr marL="494100" indent="-457200">
              <a:buFont typeface="+mj-lt"/>
              <a:buAutoNum type="arabicPeriod"/>
            </a:pPr>
            <a:r>
              <a:rPr lang="zh-CN" altLang="en-US" dirty="0"/>
              <a:t>如果竞拍单价和数量合法则为该商品新增一条竞拍信息并写入竞拍文件，提示参与竞拍成功</a:t>
            </a:r>
            <a:endParaRPr lang="en-US" altLang="zh-CN" dirty="0"/>
          </a:p>
          <a:p>
            <a:pPr marL="494100" indent="-457200">
              <a:buFont typeface="+mj-lt"/>
              <a:buAutoNum type="arabicPeriod"/>
            </a:pPr>
            <a:r>
              <a:rPr lang="zh-CN" altLang="en-US" dirty="0"/>
              <a:t>否则，竞拍失败</a:t>
            </a:r>
          </a:p>
        </p:txBody>
      </p:sp>
      <p:sp>
        <p:nvSpPr>
          <p:cNvPr id="4" name="日期占位符 3">
            <a:extLst>
              <a:ext uri="{FF2B5EF4-FFF2-40B4-BE49-F238E27FC236}">
                <a16:creationId xmlns:a16="http://schemas.microsoft.com/office/drawing/2014/main" id="{F93802D1-AB43-E444-B2B0-0442631553AB}"/>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Tree>
    <p:extLst>
      <p:ext uri="{BB962C8B-B14F-4D97-AF65-F5344CB8AC3E}">
        <p14:creationId xmlns:p14="http://schemas.microsoft.com/office/powerpoint/2010/main" val="3738699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E2AA5-67C6-C045-04BA-1BCC3388195A}"/>
              </a:ext>
            </a:extLst>
          </p:cNvPr>
          <p:cNvSpPr>
            <a:spLocks noGrp="1"/>
          </p:cNvSpPr>
          <p:nvPr>
            <p:ph type="title"/>
          </p:nvPr>
        </p:nvSpPr>
        <p:spPr>
          <a:xfrm>
            <a:off x="0" y="85725"/>
            <a:ext cx="10353762" cy="1257300"/>
          </a:xfrm>
        </p:spPr>
        <p:txBody>
          <a:bodyPr/>
          <a:lstStyle/>
          <a:p>
            <a:pPr algn="l"/>
            <a:r>
              <a:rPr lang="zh-CN" altLang="en-US" dirty="0"/>
              <a:t>竞拍功能</a:t>
            </a:r>
            <a:r>
              <a:rPr lang="en-US" altLang="zh-CN" dirty="0">
                <a:sym typeface="Wingdings" panose="05000000000000000000" pitchFamily="2" charset="2"/>
              </a:rPr>
              <a:t></a:t>
            </a:r>
            <a:r>
              <a:rPr lang="zh-CN" altLang="en-US" dirty="0">
                <a:sym typeface="Wingdings" panose="05000000000000000000" pitchFamily="2" charset="2"/>
              </a:rPr>
              <a:t>检查商品竞拍到期</a:t>
            </a:r>
            <a:endParaRPr lang="zh-CN" altLang="en-US" dirty="0"/>
          </a:p>
        </p:txBody>
      </p:sp>
      <p:sp>
        <p:nvSpPr>
          <p:cNvPr id="3" name="内容占位符 2">
            <a:extLst>
              <a:ext uri="{FF2B5EF4-FFF2-40B4-BE49-F238E27FC236}">
                <a16:creationId xmlns:a16="http://schemas.microsoft.com/office/drawing/2014/main" id="{D0F13EA1-9B26-D984-A7B0-F847886128AA}"/>
              </a:ext>
            </a:extLst>
          </p:cNvPr>
          <p:cNvSpPr>
            <a:spLocks noGrp="1"/>
          </p:cNvSpPr>
          <p:nvPr>
            <p:ph idx="1"/>
          </p:nvPr>
        </p:nvSpPr>
        <p:spPr>
          <a:xfrm>
            <a:off x="68174" y="1227364"/>
            <a:ext cx="11977646" cy="5276073"/>
          </a:xfrm>
        </p:spPr>
        <p:txBody>
          <a:bodyPr/>
          <a:lstStyle/>
          <a:p>
            <a:pPr marL="494100" indent="-457200">
              <a:buFont typeface="+mj-lt"/>
              <a:buAutoNum type="arabicPeriod"/>
            </a:pPr>
            <a:r>
              <a:rPr lang="zh-CN" altLang="en-US" dirty="0"/>
              <a:t>获取系统当前时间并减去</a:t>
            </a:r>
            <a:r>
              <a:rPr lang="en-US" altLang="zh-CN" dirty="0"/>
              <a:t>24</a:t>
            </a:r>
            <a:r>
              <a:rPr lang="zh-CN" altLang="en-US" dirty="0"/>
              <a:t>小时得到</a:t>
            </a:r>
            <a:r>
              <a:rPr lang="en-US" altLang="zh-CN" dirty="0"/>
              <a:t>time</a:t>
            </a:r>
          </a:p>
          <a:p>
            <a:pPr marL="494100" indent="-457200">
              <a:buFont typeface="+mj-lt"/>
              <a:buAutoNum type="arabicPeriod"/>
            </a:pPr>
            <a:r>
              <a:rPr lang="zh-CN" altLang="en-US" dirty="0"/>
              <a:t>先对有用户参与竞拍的商品（即商品</a:t>
            </a:r>
            <a:r>
              <a:rPr lang="en-US" altLang="zh-CN" dirty="0"/>
              <a:t>ID</a:t>
            </a:r>
            <a:r>
              <a:rPr lang="zh-CN" altLang="en-US" dirty="0"/>
              <a:t>出现在竞拍列表中的商品）进行检查，如果</a:t>
            </a:r>
            <a:r>
              <a:rPr lang="en-US" altLang="zh-CN" dirty="0"/>
              <a:t>time</a:t>
            </a:r>
            <a:r>
              <a:rPr lang="zh-CN" altLang="en-US" dirty="0"/>
              <a:t>大于商品的发布时间就进行竞拍结算，并将该商品下架</a:t>
            </a:r>
            <a:endParaRPr lang="en-US" altLang="zh-CN" dirty="0"/>
          </a:p>
          <a:p>
            <a:pPr marL="494100" indent="-457200">
              <a:buFont typeface="+mj-lt"/>
              <a:buAutoNum type="arabicPeriod"/>
            </a:pPr>
            <a:r>
              <a:rPr lang="zh-CN" altLang="en-US" dirty="0"/>
              <a:t>之后对剩余的没有用户参与竞拍的在拍商品进行检查，如果</a:t>
            </a:r>
            <a:r>
              <a:rPr lang="en-US" altLang="zh-CN" dirty="0"/>
              <a:t>time</a:t>
            </a:r>
            <a:r>
              <a:rPr lang="zh-CN" altLang="en-US" dirty="0"/>
              <a:t>大于商品的发布时间，就将该商品下架</a:t>
            </a:r>
          </a:p>
        </p:txBody>
      </p:sp>
      <p:sp>
        <p:nvSpPr>
          <p:cNvPr id="4" name="日期占位符 3">
            <a:extLst>
              <a:ext uri="{FF2B5EF4-FFF2-40B4-BE49-F238E27FC236}">
                <a16:creationId xmlns:a16="http://schemas.microsoft.com/office/drawing/2014/main" id="{F93802D1-AB43-E444-B2B0-0442631553AB}"/>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Tree>
    <p:extLst>
      <p:ext uri="{BB962C8B-B14F-4D97-AF65-F5344CB8AC3E}">
        <p14:creationId xmlns:p14="http://schemas.microsoft.com/office/powerpoint/2010/main" val="74685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E2AA5-67C6-C045-04BA-1BCC3388195A}"/>
              </a:ext>
            </a:extLst>
          </p:cNvPr>
          <p:cNvSpPr>
            <a:spLocks noGrp="1"/>
          </p:cNvSpPr>
          <p:nvPr>
            <p:ph type="title"/>
          </p:nvPr>
        </p:nvSpPr>
        <p:spPr>
          <a:xfrm>
            <a:off x="0" y="85725"/>
            <a:ext cx="10353762" cy="1257300"/>
          </a:xfrm>
        </p:spPr>
        <p:txBody>
          <a:bodyPr/>
          <a:lstStyle/>
          <a:p>
            <a:pPr algn="l"/>
            <a:r>
              <a:rPr lang="zh-CN" altLang="en-US" dirty="0"/>
              <a:t>竞拍功能</a:t>
            </a:r>
            <a:r>
              <a:rPr lang="en-US" altLang="zh-CN" dirty="0">
                <a:sym typeface="Wingdings" panose="05000000000000000000" pitchFamily="2" charset="2"/>
              </a:rPr>
              <a:t></a:t>
            </a:r>
            <a:r>
              <a:rPr lang="zh-CN" altLang="en-US" dirty="0">
                <a:sym typeface="Wingdings" panose="05000000000000000000" pitchFamily="2" charset="2"/>
              </a:rPr>
              <a:t>竞拍结算，创建订单</a:t>
            </a:r>
            <a:endParaRPr lang="zh-CN" altLang="en-US" dirty="0"/>
          </a:p>
        </p:txBody>
      </p:sp>
      <p:sp>
        <p:nvSpPr>
          <p:cNvPr id="3" name="内容占位符 2">
            <a:extLst>
              <a:ext uri="{FF2B5EF4-FFF2-40B4-BE49-F238E27FC236}">
                <a16:creationId xmlns:a16="http://schemas.microsoft.com/office/drawing/2014/main" id="{D0F13EA1-9B26-D984-A7B0-F847886128AA}"/>
              </a:ext>
            </a:extLst>
          </p:cNvPr>
          <p:cNvSpPr>
            <a:spLocks noGrp="1"/>
          </p:cNvSpPr>
          <p:nvPr>
            <p:ph idx="1"/>
          </p:nvPr>
        </p:nvSpPr>
        <p:spPr>
          <a:xfrm>
            <a:off x="68174" y="1227364"/>
            <a:ext cx="11977646" cy="5276073"/>
          </a:xfrm>
        </p:spPr>
        <p:txBody>
          <a:bodyPr/>
          <a:lstStyle/>
          <a:p>
            <a:pPr marL="494100" indent="-457200">
              <a:buFont typeface="+mj-lt"/>
              <a:buAutoNum type="arabicPeriod"/>
            </a:pPr>
            <a:r>
              <a:rPr lang="zh-CN" altLang="en-US" dirty="0"/>
              <a:t>优先选择出价高的竞拍者，出价相同则选择先参与竞拍的竞拍者</a:t>
            </a:r>
            <a:endParaRPr lang="en-US" altLang="zh-CN" dirty="0"/>
          </a:p>
          <a:p>
            <a:pPr marL="494100" indent="-457200">
              <a:buFont typeface="+mj-lt"/>
              <a:buAutoNum type="arabicPeriod"/>
            </a:pPr>
            <a:r>
              <a:rPr lang="zh-CN" altLang="en-US" dirty="0"/>
              <a:t>最后的成交数量总是</a:t>
            </a:r>
            <a:r>
              <a:rPr lang="en-US" altLang="zh-CN" dirty="0"/>
              <a:t>min(</a:t>
            </a:r>
            <a:r>
              <a:rPr lang="zh-CN" altLang="en-US" dirty="0"/>
              <a:t>当前所选择的竞拍者指定的竞拍数量，商品的剩余数量），如果当前选择的竞拍者的余额</a:t>
            </a:r>
            <a:r>
              <a:rPr lang="en-US" altLang="zh-CN" dirty="0"/>
              <a:t>&gt;=</a:t>
            </a:r>
            <a:r>
              <a:rPr lang="zh-CN" altLang="en-US" dirty="0"/>
              <a:t>竞拍单价*成交数量，那么该竞拍者就竞拍成功，新增一个订单并写入订单文件，修改该竞拍者和该商品卖家的余额；否则，视当前竞拍为无效竞拍，重新选择竞拍者</a:t>
            </a:r>
            <a:endParaRPr lang="en-US" altLang="zh-CN" dirty="0"/>
          </a:p>
          <a:p>
            <a:pPr marL="494100" indent="-457200">
              <a:buFont typeface="+mj-lt"/>
              <a:buAutoNum type="arabicPeriod"/>
            </a:pPr>
            <a:r>
              <a:rPr lang="zh-CN" altLang="en-US" dirty="0"/>
              <a:t>重复上述操作直到商品数量为</a:t>
            </a:r>
            <a:r>
              <a:rPr lang="en-US" altLang="zh-CN" dirty="0"/>
              <a:t>0</a:t>
            </a:r>
            <a:r>
              <a:rPr lang="zh-CN" altLang="en-US" dirty="0"/>
              <a:t>或者已经选择过所有的竞拍者</a:t>
            </a:r>
            <a:endParaRPr lang="en-US" altLang="zh-CN" dirty="0"/>
          </a:p>
          <a:p>
            <a:pPr marL="494100" indent="-457200">
              <a:buFont typeface="+mj-lt"/>
              <a:buAutoNum type="arabicPeriod"/>
            </a:pPr>
            <a:r>
              <a:rPr lang="zh-CN" altLang="en-US" dirty="0"/>
              <a:t>删除为该商品维护的竞拍信息</a:t>
            </a:r>
            <a:endParaRPr lang="en-US" altLang="zh-CN" dirty="0"/>
          </a:p>
        </p:txBody>
      </p:sp>
      <p:sp>
        <p:nvSpPr>
          <p:cNvPr id="4" name="日期占位符 3">
            <a:extLst>
              <a:ext uri="{FF2B5EF4-FFF2-40B4-BE49-F238E27FC236}">
                <a16:creationId xmlns:a16="http://schemas.microsoft.com/office/drawing/2014/main" id="{F93802D1-AB43-E444-B2B0-0442631553AB}"/>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Tree>
    <p:extLst>
      <p:ext uri="{BB962C8B-B14F-4D97-AF65-F5344CB8AC3E}">
        <p14:creationId xmlns:p14="http://schemas.microsoft.com/office/powerpoint/2010/main" val="80621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A5B6E57-A158-4932-82D0-78DAF90D8D88}"/>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
        <p:nvSpPr>
          <p:cNvPr id="8" name="标题 7">
            <a:extLst>
              <a:ext uri="{FF2B5EF4-FFF2-40B4-BE49-F238E27FC236}">
                <a16:creationId xmlns:a16="http://schemas.microsoft.com/office/drawing/2014/main" id="{7242A4EE-8D56-4BE1-B332-EE2E5BFA83A1}"/>
              </a:ext>
            </a:extLst>
          </p:cNvPr>
          <p:cNvSpPr>
            <a:spLocks noGrp="1"/>
          </p:cNvSpPr>
          <p:nvPr>
            <p:ph type="title"/>
          </p:nvPr>
        </p:nvSpPr>
        <p:spPr>
          <a:xfrm>
            <a:off x="620832" y="2342316"/>
            <a:ext cx="10353762" cy="1257300"/>
          </a:xfrm>
        </p:spPr>
        <p:txBody>
          <a:bodyPr/>
          <a:lstStyle/>
          <a:p>
            <a:r>
              <a:rPr lang="zh-CN" altLang="en-US" dirty="0"/>
              <a:t>界面设计</a:t>
            </a:r>
          </a:p>
        </p:txBody>
      </p:sp>
    </p:spTree>
    <p:extLst>
      <p:ext uri="{BB962C8B-B14F-4D97-AF65-F5344CB8AC3E}">
        <p14:creationId xmlns:p14="http://schemas.microsoft.com/office/powerpoint/2010/main" val="2465499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8174E-0FDC-E54F-C69B-99EC28BF231E}"/>
              </a:ext>
            </a:extLst>
          </p:cNvPr>
          <p:cNvSpPr>
            <a:spLocks noGrp="1"/>
          </p:cNvSpPr>
          <p:nvPr>
            <p:ph type="title"/>
          </p:nvPr>
        </p:nvSpPr>
        <p:spPr>
          <a:xfrm>
            <a:off x="68174" y="85725"/>
            <a:ext cx="10353762" cy="1257300"/>
          </a:xfrm>
        </p:spPr>
        <p:txBody>
          <a:bodyPr/>
          <a:lstStyle/>
          <a:p>
            <a:pPr algn="l"/>
            <a:r>
              <a:rPr lang="zh-CN" altLang="en-US" dirty="0"/>
              <a:t>界面设计</a:t>
            </a:r>
          </a:p>
        </p:txBody>
      </p:sp>
      <p:sp>
        <p:nvSpPr>
          <p:cNvPr id="3" name="内容占位符 2">
            <a:extLst>
              <a:ext uri="{FF2B5EF4-FFF2-40B4-BE49-F238E27FC236}">
                <a16:creationId xmlns:a16="http://schemas.microsoft.com/office/drawing/2014/main" id="{B33FD8B7-0A70-AC67-07B3-4322AAED0CB6}"/>
              </a:ext>
            </a:extLst>
          </p:cNvPr>
          <p:cNvSpPr>
            <a:spLocks noGrp="1"/>
          </p:cNvSpPr>
          <p:nvPr>
            <p:ph idx="1"/>
          </p:nvPr>
        </p:nvSpPr>
        <p:spPr>
          <a:xfrm>
            <a:off x="297974" y="1343025"/>
            <a:ext cx="11682532" cy="5039114"/>
          </a:xfrm>
        </p:spPr>
        <p:txBody>
          <a:bodyPr/>
          <a:lstStyle/>
          <a:p>
            <a:r>
              <a:rPr lang="zh-CN" altLang="en-US" dirty="0"/>
              <a:t>主界面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管理员主界面</a:t>
            </a:r>
            <a:endParaRPr lang="en-US" altLang="zh-CN" dirty="0"/>
          </a:p>
          <a:p>
            <a:endParaRPr lang="en-US" altLang="zh-CN" dirty="0"/>
          </a:p>
        </p:txBody>
      </p:sp>
      <p:pic>
        <p:nvPicPr>
          <p:cNvPr id="6" name="图片 5">
            <a:extLst>
              <a:ext uri="{FF2B5EF4-FFF2-40B4-BE49-F238E27FC236}">
                <a16:creationId xmlns:a16="http://schemas.microsoft.com/office/drawing/2014/main" id="{ACD474CF-1B66-17B7-7496-FACB16027DC5}"/>
              </a:ext>
            </a:extLst>
          </p:cNvPr>
          <p:cNvPicPr>
            <a:picLocks noChangeAspect="1"/>
          </p:cNvPicPr>
          <p:nvPr/>
        </p:nvPicPr>
        <p:blipFill>
          <a:blip r:embed="rId2"/>
          <a:stretch>
            <a:fillRect/>
          </a:stretch>
        </p:blipFill>
        <p:spPr>
          <a:xfrm>
            <a:off x="297974" y="1827662"/>
            <a:ext cx="10202699" cy="2381582"/>
          </a:xfrm>
          <a:prstGeom prst="rect">
            <a:avLst/>
          </a:prstGeom>
        </p:spPr>
      </p:pic>
      <p:pic>
        <p:nvPicPr>
          <p:cNvPr id="8" name="图片 7">
            <a:extLst>
              <a:ext uri="{FF2B5EF4-FFF2-40B4-BE49-F238E27FC236}">
                <a16:creationId xmlns:a16="http://schemas.microsoft.com/office/drawing/2014/main" id="{E08C700C-659E-CA8C-DA63-2C6CFFF1ABF0}"/>
              </a:ext>
            </a:extLst>
          </p:cNvPr>
          <p:cNvPicPr>
            <a:picLocks noChangeAspect="1"/>
          </p:cNvPicPr>
          <p:nvPr/>
        </p:nvPicPr>
        <p:blipFill>
          <a:blip r:embed="rId3"/>
          <a:stretch>
            <a:fillRect/>
          </a:stretch>
        </p:blipFill>
        <p:spPr>
          <a:xfrm>
            <a:off x="381048" y="5120386"/>
            <a:ext cx="10440857" cy="1114581"/>
          </a:xfrm>
          <a:prstGeom prst="rect">
            <a:avLst/>
          </a:prstGeom>
        </p:spPr>
      </p:pic>
    </p:spTree>
    <p:extLst>
      <p:ext uri="{BB962C8B-B14F-4D97-AF65-F5344CB8AC3E}">
        <p14:creationId xmlns:p14="http://schemas.microsoft.com/office/powerpoint/2010/main" val="352796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FF75B0A-CAF1-095C-AB1A-D3ABCDC26D63}"/>
              </a:ext>
            </a:extLst>
          </p:cNvPr>
          <p:cNvSpPr>
            <a:spLocks noGrp="1"/>
          </p:cNvSpPr>
          <p:nvPr>
            <p:ph type="dt" sz="half" idx="10"/>
          </p:nvPr>
        </p:nvSpPr>
        <p:spPr/>
        <p:txBody>
          <a:bodyPr/>
          <a:lstStyle/>
          <a:p>
            <a:pPr rtl="0"/>
            <a:fld id="{6D8E8BE3-72DE-4BA9-940E-B3214E2A4FBC}" type="datetime1">
              <a:rPr lang="zh-CN" altLang="en-US" smtClean="0"/>
              <a:t>2022/10/19</a:t>
            </a:fld>
            <a:endParaRPr lang="en-US" dirty="0"/>
          </a:p>
        </p:txBody>
      </p:sp>
      <p:sp>
        <p:nvSpPr>
          <p:cNvPr id="5" name="文本框 4">
            <a:extLst>
              <a:ext uri="{FF2B5EF4-FFF2-40B4-BE49-F238E27FC236}">
                <a16:creationId xmlns:a16="http://schemas.microsoft.com/office/drawing/2014/main" id="{DB06B155-1B00-E88C-0878-07128A19F631}"/>
              </a:ext>
            </a:extLst>
          </p:cNvPr>
          <p:cNvSpPr txBox="1"/>
          <p:nvPr/>
        </p:nvSpPr>
        <p:spPr>
          <a:xfrm>
            <a:off x="536012" y="1387996"/>
            <a:ext cx="7554897" cy="4247317"/>
          </a:xfrm>
          <a:prstGeom prst="rect">
            <a:avLst/>
          </a:prstGeom>
          <a:noFill/>
        </p:spPr>
        <p:txBody>
          <a:bodyPr wrap="square" rtlCol="0">
            <a:spAutoFit/>
          </a:bodyPr>
          <a:lstStyle/>
          <a:p>
            <a:r>
              <a:rPr lang="zh-CN" altLang="en-US" sz="5400" b="1" dirty="0"/>
              <a:t>一、需求概述</a:t>
            </a:r>
            <a:endParaRPr lang="en-US" altLang="zh-CN" sz="5400" b="1" dirty="0"/>
          </a:p>
          <a:p>
            <a:r>
              <a:rPr lang="zh-CN" altLang="en-US" sz="5400" b="1" dirty="0"/>
              <a:t>二、模块划分设计</a:t>
            </a:r>
            <a:endParaRPr lang="en-US" altLang="zh-CN" sz="5400" b="1" dirty="0"/>
          </a:p>
          <a:p>
            <a:r>
              <a:rPr lang="zh-CN" altLang="en-US" sz="5400" b="1" dirty="0"/>
              <a:t>三、数据结构设计</a:t>
            </a:r>
            <a:endParaRPr lang="en-US" altLang="zh-CN" sz="5400" b="1" dirty="0"/>
          </a:p>
          <a:p>
            <a:r>
              <a:rPr lang="zh-CN" altLang="en-US" sz="5400" b="1" dirty="0"/>
              <a:t>四、界面设计</a:t>
            </a:r>
            <a:endParaRPr lang="en-US" altLang="zh-CN" sz="5400" b="1" dirty="0"/>
          </a:p>
          <a:p>
            <a:endParaRPr lang="zh-CN" altLang="en-US" sz="5400" b="1" dirty="0"/>
          </a:p>
        </p:txBody>
      </p:sp>
    </p:spTree>
    <p:extLst>
      <p:ext uri="{BB962C8B-B14F-4D97-AF65-F5344CB8AC3E}">
        <p14:creationId xmlns:p14="http://schemas.microsoft.com/office/powerpoint/2010/main" val="391030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CF1D5-1C46-9EB5-AA9A-15BBB5765E57}"/>
              </a:ext>
            </a:extLst>
          </p:cNvPr>
          <p:cNvSpPr>
            <a:spLocks noGrp="1"/>
          </p:cNvSpPr>
          <p:nvPr>
            <p:ph type="title"/>
          </p:nvPr>
        </p:nvSpPr>
        <p:spPr>
          <a:xfrm>
            <a:off x="195338" y="85725"/>
            <a:ext cx="10353762" cy="1257300"/>
          </a:xfrm>
        </p:spPr>
        <p:txBody>
          <a:bodyPr/>
          <a:lstStyle/>
          <a:p>
            <a:pPr algn="l"/>
            <a:r>
              <a:rPr lang="zh-CN" altLang="en-US" dirty="0"/>
              <a:t>界面设计</a:t>
            </a:r>
          </a:p>
        </p:txBody>
      </p:sp>
      <p:sp>
        <p:nvSpPr>
          <p:cNvPr id="3" name="内容占位符 2">
            <a:extLst>
              <a:ext uri="{FF2B5EF4-FFF2-40B4-BE49-F238E27FC236}">
                <a16:creationId xmlns:a16="http://schemas.microsoft.com/office/drawing/2014/main" id="{DAD19055-CCB5-7D67-787C-D1E661981EC8}"/>
              </a:ext>
            </a:extLst>
          </p:cNvPr>
          <p:cNvSpPr>
            <a:spLocks noGrp="1"/>
          </p:cNvSpPr>
          <p:nvPr>
            <p:ph idx="1"/>
          </p:nvPr>
        </p:nvSpPr>
        <p:spPr>
          <a:xfrm>
            <a:off x="195337" y="1343025"/>
            <a:ext cx="11701193" cy="5085767"/>
          </a:xfrm>
        </p:spPr>
        <p:txBody>
          <a:bodyPr/>
          <a:lstStyle/>
          <a:p>
            <a:r>
              <a:rPr lang="zh-CN" altLang="en-US" dirty="0"/>
              <a:t>用户主界面</a:t>
            </a:r>
            <a:endParaRPr lang="en-US" altLang="zh-CN" dirty="0"/>
          </a:p>
          <a:p>
            <a:endParaRPr lang="en-US" altLang="zh-CN" dirty="0"/>
          </a:p>
          <a:p>
            <a:endParaRPr lang="en-US" altLang="zh-CN" dirty="0"/>
          </a:p>
          <a:p>
            <a:r>
              <a:rPr lang="zh-CN" altLang="en-US" dirty="0"/>
              <a:t>买家界面</a:t>
            </a:r>
            <a:endParaRPr lang="en-US" altLang="zh-CN" dirty="0"/>
          </a:p>
          <a:p>
            <a:endParaRPr lang="en-US" altLang="zh-CN" dirty="0"/>
          </a:p>
          <a:p>
            <a:endParaRPr lang="en-US" altLang="zh-CN" dirty="0"/>
          </a:p>
          <a:p>
            <a:r>
              <a:rPr lang="zh-CN" altLang="en-US" dirty="0"/>
              <a:t>卖家界面</a:t>
            </a:r>
            <a:endParaRPr lang="en-US" altLang="zh-CN" dirty="0"/>
          </a:p>
          <a:p>
            <a:pPr marL="36900" indent="0">
              <a:buNone/>
            </a:pP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9D91372D-1979-CA27-A5B9-FA24CBFB767A}"/>
              </a:ext>
            </a:extLst>
          </p:cNvPr>
          <p:cNvPicPr>
            <a:picLocks noChangeAspect="1"/>
          </p:cNvPicPr>
          <p:nvPr/>
        </p:nvPicPr>
        <p:blipFill>
          <a:blip r:embed="rId2"/>
          <a:stretch>
            <a:fillRect/>
          </a:stretch>
        </p:blipFill>
        <p:spPr>
          <a:xfrm>
            <a:off x="472006" y="1885404"/>
            <a:ext cx="10669489" cy="847843"/>
          </a:xfrm>
          <a:prstGeom prst="rect">
            <a:avLst/>
          </a:prstGeom>
        </p:spPr>
      </p:pic>
      <p:pic>
        <p:nvPicPr>
          <p:cNvPr id="8" name="图片 7">
            <a:extLst>
              <a:ext uri="{FF2B5EF4-FFF2-40B4-BE49-F238E27FC236}">
                <a16:creationId xmlns:a16="http://schemas.microsoft.com/office/drawing/2014/main" id="{3C4DEC77-E7BA-9E7E-659E-D9A38482A706}"/>
              </a:ext>
            </a:extLst>
          </p:cNvPr>
          <p:cNvPicPr>
            <a:picLocks noChangeAspect="1"/>
          </p:cNvPicPr>
          <p:nvPr/>
        </p:nvPicPr>
        <p:blipFill>
          <a:blip r:embed="rId3"/>
          <a:stretch>
            <a:fillRect/>
          </a:stretch>
        </p:blipFill>
        <p:spPr>
          <a:xfrm>
            <a:off x="472006" y="3609494"/>
            <a:ext cx="10440857" cy="762106"/>
          </a:xfrm>
          <a:prstGeom prst="rect">
            <a:avLst/>
          </a:prstGeom>
        </p:spPr>
      </p:pic>
      <p:pic>
        <p:nvPicPr>
          <p:cNvPr id="10" name="图片 9">
            <a:extLst>
              <a:ext uri="{FF2B5EF4-FFF2-40B4-BE49-F238E27FC236}">
                <a16:creationId xmlns:a16="http://schemas.microsoft.com/office/drawing/2014/main" id="{B000FFD0-D800-B712-6F83-BC1135FCA277}"/>
              </a:ext>
            </a:extLst>
          </p:cNvPr>
          <p:cNvPicPr>
            <a:picLocks noChangeAspect="1"/>
          </p:cNvPicPr>
          <p:nvPr/>
        </p:nvPicPr>
        <p:blipFill>
          <a:blip r:embed="rId4"/>
          <a:stretch>
            <a:fillRect/>
          </a:stretch>
        </p:blipFill>
        <p:spPr>
          <a:xfrm>
            <a:off x="472006" y="5133922"/>
            <a:ext cx="10336067" cy="762106"/>
          </a:xfrm>
          <a:prstGeom prst="rect">
            <a:avLst/>
          </a:prstGeom>
        </p:spPr>
      </p:pic>
    </p:spTree>
    <p:extLst>
      <p:ext uri="{BB962C8B-B14F-4D97-AF65-F5344CB8AC3E}">
        <p14:creationId xmlns:p14="http://schemas.microsoft.com/office/powerpoint/2010/main" val="388296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32A25-98AD-D531-F99F-4912A74740DA}"/>
              </a:ext>
            </a:extLst>
          </p:cNvPr>
          <p:cNvSpPr>
            <a:spLocks noGrp="1"/>
          </p:cNvSpPr>
          <p:nvPr>
            <p:ph type="title"/>
          </p:nvPr>
        </p:nvSpPr>
        <p:spPr>
          <a:xfrm>
            <a:off x="792497" y="2373086"/>
            <a:ext cx="10353762" cy="1257300"/>
          </a:xfrm>
        </p:spPr>
        <p:txBody>
          <a:bodyPr/>
          <a:lstStyle/>
          <a:p>
            <a:r>
              <a:rPr lang="zh-CN" altLang="en-US" dirty="0"/>
              <a:t>拓展功能</a:t>
            </a:r>
          </a:p>
        </p:txBody>
      </p:sp>
      <p:sp>
        <p:nvSpPr>
          <p:cNvPr id="3" name="日期占位符 2">
            <a:extLst>
              <a:ext uri="{FF2B5EF4-FFF2-40B4-BE49-F238E27FC236}">
                <a16:creationId xmlns:a16="http://schemas.microsoft.com/office/drawing/2014/main" id="{8A0DDF37-0CF3-DBFD-8D9A-4913D8C1466D}"/>
              </a:ext>
            </a:extLst>
          </p:cNvPr>
          <p:cNvSpPr>
            <a:spLocks noGrp="1"/>
          </p:cNvSpPr>
          <p:nvPr>
            <p:ph type="dt" sz="half" idx="10"/>
          </p:nvPr>
        </p:nvSpPr>
        <p:spPr/>
        <p:txBody>
          <a:bodyPr/>
          <a:lstStyle/>
          <a:p>
            <a:pPr rtl="0"/>
            <a:fld id="{D4C15656-9C52-4530-B9B0-471CBD4A032C}" type="datetime1">
              <a:rPr lang="zh-CN" altLang="en-US" smtClean="0"/>
              <a:t>2022/10/19</a:t>
            </a:fld>
            <a:endParaRPr lang="en-US" dirty="0"/>
          </a:p>
        </p:txBody>
      </p:sp>
    </p:spTree>
    <p:extLst>
      <p:ext uri="{BB962C8B-B14F-4D97-AF65-F5344CB8AC3E}">
        <p14:creationId xmlns:p14="http://schemas.microsoft.com/office/powerpoint/2010/main" val="3334796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2BCF6-9973-9339-95C5-A00568ED5AC2}"/>
              </a:ext>
            </a:extLst>
          </p:cNvPr>
          <p:cNvSpPr>
            <a:spLocks noGrp="1"/>
          </p:cNvSpPr>
          <p:nvPr>
            <p:ph type="title"/>
          </p:nvPr>
        </p:nvSpPr>
        <p:spPr>
          <a:xfrm>
            <a:off x="68174" y="85725"/>
            <a:ext cx="10353762" cy="1257300"/>
          </a:xfrm>
        </p:spPr>
        <p:txBody>
          <a:bodyPr/>
          <a:lstStyle/>
          <a:p>
            <a:pPr algn="l"/>
            <a:r>
              <a:rPr lang="zh-CN" altLang="en-US" dirty="0"/>
              <a:t>竞拍规则的细化</a:t>
            </a:r>
          </a:p>
        </p:txBody>
      </p:sp>
      <p:sp>
        <p:nvSpPr>
          <p:cNvPr id="3" name="内容占位符 2">
            <a:extLst>
              <a:ext uri="{FF2B5EF4-FFF2-40B4-BE49-F238E27FC236}">
                <a16:creationId xmlns:a16="http://schemas.microsoft.com/office/drawing/2014/main" id="{309C6D54-2352-834B-4DBB-8378BD663C02}"/>
              </a:ext>
            </a:extLst>
          </p:cNvPr>
          <p:cNvSpPr>
            <a:spLocks noGrp="1"/>
          </p:cNvSpPr>
          <p:nvPr>
            <p:ph idx="1"/>
          </p:nvPr>
        </p:nvSpPr>
        <p:spPr>
          <a:xfrm>
            <a:off x="176676" y="1343025"/>
            <a:ext cx="11831821" cy="5337693"/>
          </a:xfrm>
        </p:spPr>
        <p:txBody>
          <a:bodyPr>
            <a:normAutofit fontScale="92500" lnSpcReduction="20000"/>
          </a:bodyPr>
          <a:lstStyle/>
          <a:p>
            <a:r>
              <a:rPr lang="zh-CN" altLang="en-US" dirty="0"/>
              <a:t>商品的起始竞拍时间为用户发布该商品的时间，</a:t>
            </a:r>
            <a:r>
              <a:rPr lang="en-US" altLang="zh-CN" dirty="0"/>
              <a:t>24</a:t>
            </a:r>
            <a:r>
              <a:rPr lang="zh-CN" altLang="en-US" dirty="0"/>
              <a:t>小时后竞拍结束，当某商品竞拍结束时无论它是否被拍下，都将被下架，用户可以重新上架已下架的商品</a:t>
            </a:r>
            <a:endParaRPr lang="en-US" altLang="zh-CN" dirty="0"/>
          </a:p>
          <a:p>
            <a:r>
              <a:rPr lang="zh-CN" altLang="en-US" dirty="0"/>
              <a:t>被管理员封禁的用户（被封禁将无法登录）无法参与竞拍，但被封禁用户发布的商品允许被竞拍，商品的发布者不能参与自己发布的商品的竞拍</a:t>
            </a:r>
            <a:endParaRPr lang="en-US" altLang="zh-CN" dirty="0"/>
          </a:p>
          <a:p>
            <a:r>
              <a:rPr lang="zh-CN" altLang="en-US" dirty="0"/>
              <a:t>有资格竞拍的用户可以选择竞拍任意数量的某商品，但最多不能超过该商品现存的数量，否则无法参与竞拍；竞拍者出价不能低于商品的底价，否则无法参与竞拍</a:t>
            </a:r>
            <a:endParaRPr lang="en-US" altLang="zh-CN" dirty="0"/>
          </a:p>
          <a:p>
            <a:r>
              <a:rPr lang="zh-CN" altLang="en-US" dirty="0"/>
              <a:t>如果多人参与同一商品（商品</a:t>
            </a:r>
            <a:r>
              <a:rPr lang="en-US" altLang="zh-CN" dirty="0"/>
              <a:t>ID</a:t>
            </a:r>
            <a:r>
              <a:rPr lang="zh-CN" altLang="en-US" dirty="0"/>
              <a:t>相同视为同一商品）的竞拍，优先满足出价高的用户的需求；当出价相同时，优先满足先进行竞拍的用户的需求。如果满足了优先级高的用户后，剩余商品的数量（大于</a:t>
            </a:r>
            <a:r>
              <a:rPr lang="en-US" altLang="zh-CN" dirty="0"/>
              <a:t>0</a:t>
            </a:r>
            <a:r>
              <a:rPr lang="zh-CN" altLang="en-US" dirty="0"/>
              <a:t>）已经无法满足优先级低的用户时，该优先级低的用户仍可以成功拍下该商品，但是最后的成交数量是剩余商品数量</a:t>
            </a:r>
            <a:endParaRPr lang="en-US" altLang="zh-CN" dirty="0"/>
          </a:p>
          <a:p>
            <a:r>
              <a:rPr lang="zh-CN" altLang="en-US" dirty="0"/>
              <a:t>在某商品的竞拍期内，用户可以随时取消竞拍或修改竞拍信息，但不能重复参与竞拍。如果用户选择修改竞拍信息，相应的该用户的竞拍时间也会被修改为他对竞拍信息进行修改的时间</a:t>
            </a:r>
            <a:endParaRPr lang="en-US" altLang="zh-CN" dirty="0"/>
          </a:p>
          <a:p>
            <a:r>
              <a:rPr lang="zh-CN" altLang="en-US" dirty="0"/>
              <a:t>在商品的竞拍期间，一旦有用户拍下该商品，该商品的发布者和管理员不能下架该商品</a:t>
            </a:r>
            <a:endParaRPr lang="en-US" altLang="zh-CN" dirty="0"/>
          </a:p>
          <a:p>
            <a:r>
              <a:rPr lang="zh-CN" altLang="en-US" dirty="0"/>
              <a:t>每个商品的竞拍期均为</a:t>
            </a:r>
            <a:r>
              <a:rPr lang="en-US" altLang="zh-CN" dirty="0"/>
              <a:t>24</a:t>
            </a:r>
            <a:r>
              <a:rPr lang="zh-CN" altLang="en-US" dirty="0"/>
              <a:t>小时，先发布的商品一定先竞拍到期，先进行竞拍结算。商品竞拍期结束准备结算时，如果发现竞拍者的余额不足，该竞拍者提交的竞拍信息将被视为无效</a:t>
            </a:r>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567303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9BB89-5887-F5EB-57F9-43C09D303F65}"/>
              </a:ext>
            </a:extLst>
          </p:cNvPr>
          <p:cNvSpPr>
            <a:spLocks noGrp="1"/>
          </p:cNvSpPr>
          <p:nvPr>
            <p:ph type="title"/>
          </p:nvPr>
        </p:nvSpPr>
        <p:spPr>
          <a:xfrm>
            <a:off x="68174" y="85725"/>
            <a:ext cx="10353762" cy="1257300"/>
          </a:xfrm>
        </p:spPr>
        <p:txBody>
          <a:bodyPr/>
          <a:lstStyle/>
          <a:p>
            <a:pPr algn="l"/>
            <a:r>
              <a:rPr lang="zh-CN" altLang="en-US" dirty="0"/>
              <a:t>附加功能</a:t>
            </a:r>
          </a:p>
        </p:txBody>
      </p:sp>
      <p:sp>
        <p:nvSpPr>
          <p:cNvPr id="3" name="内容占位符 2">
            <a:extLst>
              <a:ext uri="{FF2B5EF4-FFF2-40B4-BE49-F238E27FC236}">
                <a16:creationId xmlns:a16="http://schemas.microsoft.com/office/drawing/2014/main" id="{18DE1856-AF72-5164-040A-5A1085379AB4}"/>
              </a:ext>
            </a:extLst>
          </p:cNvPr>
          <p:cNvSpPr>
            <a:spLocks noGrp="1"/>
          </p:cNvSpPr>
          <p:nvPr>
            <p:ph idx="1"/>
          </p:nvPr>
        </p:nvSpPr>
        <p:spPr>
          <a:xfrm>
            <a:off x="68174" y="1227364"/>
            <a:ext cx="12248234" cy="5341387"/>
          </a:xfrm>
        </p:spPr>
        <p:txBody>
          <a:bodyPr>
            <a:normAutofit fontScale="92500" lnSpcReduction="10000"/>
          </a:bodyPr>
          <a:lstStyle/>
          <a:p>
            <a:r>
              <a:rPr lang="zh-CN" altLang="en-US" dirty="0"/>
              <a:t>用户</a:t>
            </a:r>
            <a:endParaRPr lang="en-US" altLang="zh-CN" dirty="0"/>
          </a:p>
          <a:p>
            <a:pPr lvl="1"/>
            <a:r>
              <a:rPr lang="zh-CN" altLang="en-US" dirty="0"/>
              <a:t>可以修改密码</a:t>
            </a:r>
            <a:endParaRPr lang="en-US" altLang="zh-CN" dirty="0"/>
          </a:p>
          <a:p>
            <a:pPr lvl="1"/>
            <a:r>
              <a:rPr lang="zh-CN" altLang="en-US" dirty="0"/>
              <a:t>作为买家：</a:t>
            </a:r>
            <a:endParaRPr lang="en-US" altLang="zh-CN" dirty="0"/>
          </a:p>
          <a:p>
            <a:pPr lvl="2"/>
            <a:r>
              <a:rPr lang="zh-CN" altLang="en-US" dirty="0"/>
              <a:t>可以查看自己的所有竞拍信息</a:t>
            </a:r>
            <a:endParaRPr lang="en-US" altLang="zh-CN" dirty="0"/>
          </a:p>
          <a:p>
            <a:pPr lvl="2"/>
            <a:r>
              <a:rPr lang="zh-CN" altLang="en-US" dirty="0"/>
              <a:t>可以修改竞拍（包括竞拍单价和数量）</a:t>
            </a:r>
            <a:endParaRPr lang="en-US" altLang="zh-CN" dirty="0"/>
          </a:p>
          <a:p>
            <a:pPr lvl="2"/>
            <a:r>
              <a:rPr lang="zh-CN" altLang="en-US" dirty="0"/>
              <a:t>取消竞拍</a:t>
            </a:r>
            <a:endParaRPr lang="en-US" altLang="zh-CN" dirty="0"/>
          </a:p>
          <a:p>
            <a:pPr lvl="2"/>
            <a:endParaRPr lang="en-US" altLang="zh-CN" dirty="0"/>
          </a:p>
          <a:p>
            <a:pPr lvl="1"/>
            <a:r>
              <a:rPr lang="zh-CN" altLang="en-US" dirty="0"/>
              <a:t>作为卖家：</a:t>
            </a:r>
            <a:endParaRPr lang="en-US" altLang="zh-CN" dirty="0"/>
          </a:p>
          <a:p>
            <a:pPr lvl="2"/>
            <a:r>
              <a:rPr lang="zh-CN" altLang="en-US" dirty="0"/>
              <a:t>可以重新上架已经被下架的商品</a:t>
            </a:r>
            <a:endParaRPr lang="en-US" altLang="zh-CN" dirty="0"/>
          </a:p>
          <a:p>
            <a:pPr lvl="1"/>
            <a:endParaRPr lang="en-US" altLang="zh-CN" dirty="0"/>
          </a:p>
          <a:p>
            <a:r>
              <a:rPr lang="zh-CN" altLang="en-US" dirty="0"/>
              <a:t>管理员</a:t>
            </a:r>
            <a:endParaRPr lang="en-US" altLang="zh-CN" dirty="0"/>
          </a:p>
          <a:p>
            <a:pPr lvl="1"/>
            <a:r>
              <a:rPr lang="zh-CN" altLang="en-US" dirty="0"/>
              <a:t>查看封禁用户</a:t>
            </a:r>
            <a:endParaRPr lang="en-US" altLang="zh-CN" dirty="0"/>
          </a:p>
          <a:p>
            <a:pPr lvl="1"/>
            <a:r>
              <a:rPr lang="zh-CN" altLang="en-US" dirty="0"/>
              <a:t>解封用户</a:t>
            </a:r>
            <a:endParaRPr lang="en-US" altLang="zh-CN" dirty="0"/>
          </a:p>
          <a:p>
            <a:pPr lvl="2"/>
            <a:endParaRPr lang="en-US" altLang="zh-CN" dirty="0"/>
          </a:p>
        </p:txBody>
      </p:sp>
      <p:sp>
        <p:nvSpPr>
          <p:cNvPr id="4" name="日期占位符 3">
            <a:extLst>
              <a:ext uri="{FF2B5EF4-FFF2-40B4-BE49-F238E27FC236}">
                <a16:creationId xmlns:a16="http://schemas.microsoft.com/office/drawing/2014/main" id="{17923912-E596-40D1-6C44-3E45CE73A921}"/>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Tree>
    <p:extLst>
      <p:ext uri="{BB962C8B-B14F-4D97-AF65-F5344CB8AC3E}">
        <p14:creationId xmlns:p14="http://schemas.microsoft.com/office/powerpoint/2010/main" val="125953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A235E-4C9A-3D09-7246-299B75053B4A}"/>
              </a:ext>
            </a:extLst>
          </p:cNvPr>
          <p:cNvSpPr>
            <a:spLocks noGrp="1"/>
          </p:cNvSpPr>
          <p:nvPr>
            <p:ph type="title"/>
          </p:nvPr>
        </p:nvSpPr>
        <p:spPr>
          <a:xfrm>
            <a:off x="919119" y="2653004"/>
            <a:ext cx="10353762" cy="1257300"/>
          </a:xfrm>
        </p:spPr>
        <p:txBody>
          <a:bodyPr/>
          <a:lstStyle/>
          <a:p>
            <a:r>
              <a:rPr lang="zh-CN" altLang="en-US" dirty="0"/>
              <a:t>感谢观看！</a:t>
            </a:r>
          </a:p>
        </p:txBody>
      </p:sp>
      <p:sp>
        <p:nvSpPr>
          <p:cNvPr id="4" name="日期占位符 3">
            <a:extLst>
              <a:ext uri="{FF2B5EF4-FFF2-40B4-BE49-F238E27FC236}">
                <a16:creationId xmlns:a16="http://schemas.microsoft.com/office/drawing/2014/main" id="{179C20FB-474D-27C3-4FA0-4B77A6B4B046}"/>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Tree>
    <p:extLst>
      <p:ext uri="{BB962C8B-B14F-4D97-AF65-F5344CB8AC3E}">
        <p14:creationId xmlns:p14="http://schemas.microsoft.com/office/powerpoint/2010/main" val="4618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302EC-F10D-4CC9-BD79-33B834A452C9}"/>
              </a:ext>
            </a:extLst>
          </p:cNvPr>
          <p:cNvSpPr>
            <a:spLocks noGrp="1"/>
          </p:cNvSpPr>
          <p:nvPr>
            <p:ph type="title"/>
          </p:nvPr>
        </p:nvSpPr>
        <p:spPr>
          <a:xfrm>
            <a:off x="94202" y="85725"/>
            <a:ext cx="10353762" cy="757654"/>
          </a:xfrm>
        </p:spPr>
        <p:txBody>
          <a:bodyPr/>
          <a:lstStyle/>
          <a:p>
            <a:pPr algn="l"/>
            <a:r>
              <a:rPr lang="zh-CN" altLang="en-US" dirty="0"/>
              <a:t>需求概述</a:t>
            </a:r>
          </a:p>
        </p:txBody>
      </p:sp>
      <p:sp>
        <p:nvSpPr>
          <p:cNvPr id="3" name="内容占位符 2">
            <a:extLst>
              <a:ext uri="{FF2B5EF4-FFF2-40B4-BE49-F238E27FC236}">
                <a16:creationId xmlns:a16="http://schemas.microsoft.com/office/drawing/2014/main" id="{26165968-8033-494F-813A-F3E7D98DE299}"/>
              </a:ext>
            </a:extLst>
          </p:cNvPr>
          <p:cNvSpPr>
            <a:spLocks noGrp="1"/>
          </p:cNvSpPr>
          <p:nvPr>
            <p:ph idx="1"/>
          </p:nvPr>
        </p:nvSpPr>
        <p:spPr>
          <a:xfrm>
            <a:off x="176948" y="843379"/>
            <a:ext cx="11435043" cy="5717219"/>
          </a:xfrm>
        </p:spPr>
        <p:txBody>
          <a:bodyPr/>
          <a:lstStyle/>
          <a:p>
            <a:pPr marL="36900" indent="0">
              <a:buNone/>
            </a:pPr>
            <a:endParaRPr lang="en-US" altLang="zh-CN" dirty="0"/>
          </a:p>
          <a:p>
            <a:endParaRPr lang="en-US" altLang="zh-CN" dirty="0"/>
          </a:p>
          <a:p>
            <a:endParaRPr lang="en-US" altLang="zh-CN" dirty="0"/>
          </a:p>
          <a:p>
            <a:endParaRPr lang="en-US" altLang="zh-CN" dirty="0"/>
          </a:p>
          <a:p>
            <a:pPr marL="36900" indent="0">
              <a:buNone/>
            </a:pPr>
            <a:endParaRPr lang="en-US" altLang="zh-CN" dirty="0">
              <a:highlight>
                <a:srgbClr val="FFFF00"/>
              </a:highlight>
            </a:endParaRPr>
          </a:p>
          <a:p>
            <a:pPr marL="36900" indent="0">
              <a:buNone/>
            </a:pPr>
            <a:r>
              <a:rPr lang="en-US" altLang="zh-CN" dirty="0"/>
              <a:t>		</a:t>
            </a:r>
            <a:r>
              <a:rPr lang="zh-CN" altLang="en-US" sz="2400" dirty="0"/>
              <a:t>用户</a:t>
            </a:r>
            <a:endParaRPr lang="en-US" altLang="zh-CN" sz="2400" dirty="0"/>
          </a:p>
          <a:p>
            <a:pPr marL="36900" indent="0">
              <a:buNone/>
            </a:pPr>
            <a:r>
              <a:rPr lang="zh-CN" altLang="en-US" sz="2400" dirty="0"/>
              <a:t>（买家、卖家）</a:t>
            </a:r>
            <a:endParaRPr lang="en-US" altLang="zh-CN" sz="2400" dirty="0"/>
          </a:p>
        </p:txBody>
      </p:sp>
      <p:sp>
        <p:nvSpPr>
          <p:cNvPr id="4" name="日期占位符 3">
            <a:extLst>
              <a:ext uri="{FF2B5EF4-FFF2-40B4-BE49-F238E27FC236}">
                <a16:creationId xmlns:a16="http://schemas.microsoft.com/office/drawing/2014/main" id="{B351D7F3-A9A8-46D0-A00F-120ECD509C92}"/>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
        <p:nvSpPr>
          <p:cNvPr id="14" name="文本框 13">
            <a:extLst>
              <a:ext uri="{FF2B5EF4-FFF2-40B4-BE49-F238E27FC236}">
                <a16:creationId xmlns:a16="http://schemas.microsoft.com/office/drawing/2014/main" id="{D9A4621A-B935-4ABF-B315-680BA2592924}"/>
              </a:ext>
            </a:extLst>
          </p:cNvPr>
          <p:cNvSpPr txBox="1"/>
          <p:nvPr/>
        </p:nvSpPr>
        <p:spPr>
          <a:xfrm>
            <a:off x="4478248" y="738473"/>
            <a:ext cx="2626418" cy="1569660"/>
          </a:xfrm>
          <a:prstGeom prst="rect">
            <a:avLst/>
          </a:prstGeom>
          <a:noFill/>
          <a:ln>
            <a:solidFill>
              <a:schemeClr val="accent1"/>
            </a:solidFill>
          </a:ln>
        </p:spPr>
        <p:txBody>
          <a:bodyPr wrap="square" rtlCol="0">
            <a:spAutoFit/>
          </a:bodyPr>
          <a:lstStyle/>
          <a:p>
            <a:r>
              <a:rPr lang="zh-CN" altLang="en-US" sz="2400" dirty="0">
                <a:solidFill>
                  <a:schemeClr val="accent6">
                    <a:lumMod val="60000"/>
                    <a:lumOff val="40000"/>
                  </a:schemeClr>
                </a:solidFill>
              </a:rPr>
              <a:t>登录、注销</a:t>
            </a:r>
            <a:endParaRPr lang="en-US" altLang="zh-CN" sz="2400" dirty="0">
              <a:solidFill>
                <a:schemeClr val="accent6">
                  <a:lumMod val="60000"/>
                  <a:lumOff val="40000"/>
                </a:schemeClr>
              </a:solidFill>
            </a:endParaRPr>
          </a:p>
          <a:p>
            <a:r>
              <a:rPr lang="zh-CN" altLang="en-US" sz="2400" dirty="0">
                <a:solidFill>
                  <a:schemeClr val="accent6">
                    <a:lumMod val="60000"/>
                    <a:lumOff val="40000"/>
                  </a:schemeClr>
                </a:solidFill>
              </a:rPr>
              <a:t>查看、搜索、下架商品</a:t>
            </a:r>
            <a:endParaRPr lang="en-US" altLang="zh-CN" sz="2400" dirty="0">
              <a:solidFill>
                <a:schemeClr val="accent6">
                  <a:lumMod val="60000"/>
                  <a:lumOff val="40000"/>
                </a:schemeClr>
              </a:solidFill>
            </a:endParaRPr>
          </a:p>
          <a:p>
            <a:r>
              <a:rPr lang="zh-CN" altLang="en-US" sz="2400" dirty="0">
                <a:solidFill>
                  <a:schemeClr val="accent6">
                    <a:lumMod val="60000"/>
                    <a:lumOff val="40000"/>
                  </a:schemeClr>
                </a:solidFill>
              </a:rPr>
              <a:t>查看订单</a:t>
            </a:r>
          </a:p>
        </p:txBody>
      </p:sp>
      <p:sp>
        <p:nvSpPr>
          <p:cNvPr id="30" name="文本框 29">
            <a:extLst>
              <a:ext uri="{FF2B5EF4-FFF2-40B4-BE49-F238E27FC236}">
                <a16:creationId xmlns:a16="http://schemas.microsoft.com/office/drawing/2014/main" id="{1FDCA205-2992-41E6-BB96-DBEF60B91ED0}"/>
              </a:ext>
            </a:extLst>
          </p:cNvPr>
          <p:cNvSpPr txBox="1"/>
          <p:nvPr/>
        </p:nvSpPr>
        <p:spPr>
          <a:xfrm>
            <a:off x="10421936" y="2913348"/>
            <a:ext cx="1107996" cy="461665"/>
          </a:xfrm>
          <a:prstGeom prst="rect">
            <a:avLst/>
          </a:prstGeom>
          <a:noFill/>
        </p:spPr>
        <p:txBody>
          <a:bodyPr wrap="none" rtlCol="0">
            <a:spAutoFit/>
          </a:bodyPr>
          <a:lstStyle/>
          <a:p>
            <a:r>
              <a:rPr lang="zh-CN" altLang="en-US" sz="2400" dirty="0"/>
              <a:t>管理员</a:t>
            </a:r>
          </a:p>
        </p:txBody>
      </p:sp>
      <p:cxnSp>
        <p:nvCxnSpPr>
          <p:cNvPr id="6" name="直接箭头连接符 5">
            <a:extLst>
              <a:ext uri="{FF2B5EF4-FFF2-40B4-BE49-F238E27FC236}">
                <a16:creationId xmlns:a16="http://schemas.microsoft.com/office/drawing/2014/main" id="{9DABBD58-4B8E-A2B0-BED2-36B515663B02}"/>
              </a:ext>
            </a:extLst>
          </p:cNvPr>
          <p:cNvCxnSpPr/>
          <p:nvPr/>
        </p:nvCxnSpPr>
        <p:spPr>
          <a:xfrm flipV="1">
            <a:off x="1744036" y="1886935"/>
            <a:ext cx="2416484" cy="1542065"/>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97D03F7E-19F8-F310-EFB3-44CE0BF54E56}"/>
              </a:ext>
            </a:extLst>
          </p:cNvPr>
          <p:cNvPicPr>
            <a:picLocks noChangeAspect="1"/>
          </p:cNvPicPr>
          <p:nvPr/>
        </p:nvPicPr>
        <p:blipFill>
          <a:blip r:embed="rId2"/>
          <a:stretch>
            <a:fillRect/>
          </a:stretch>
        </p:blipFill>
        <p:spPr>
          <a:xfrm rot="14090889">
            <a:off x="7559928" y="1359766"/>
            <a:ext cx="2523963" cy="1646063"/>
          </a:xfrm>
          <a:prstGeom prst="rect">
            <a:avLst/>
          </a:prstGeom>
        </p:spPr>
      </p:pic>
      <p:sp>
        <p:nvSpPr>
          <p:cNvPr id="8" name="文本框 7">
            <a:extLst>
              <a:ext uri="{FF2B5EF4-FFF2-40B4-BE49-F238E27FC236}">
                <a16:creationId xmlns:a16="http://schemas.microsoft.com/office/drawing/2014/main" id="{72ACAFC3-8451-5AF5-D4EB-61A438BA61F6}"/>
              </a:ext>
            </a:extLst>
          </p:cNvPr>
          <p:cNvSpPr txBox="1"/>
          <p:nvPr/>
        </p:nvSpPr>
        <p:spPr>
          <a:xfrm>
            <a:off x="4291429" y="2657967"/>
            <a:ext cx="2031325" cy="4154984"/>
          </a:xfrm>
          <a:prstGeom prst="rect">
            <a:avLst/>
          </a:prstGeom>
          <a:noFill/>
          <a:ln>
            <a:solidFill>
              <a:schemeClr val="tx1"/>
            </a:solidFill>
          </a:ln>
        </p:spPr>
        <p:txBody>
          <a:bodyPr wrap="none" rtlCol="0">
            <a:spAutoFit/>
          </a:bodyPr>
          <a:lstStyle/>
          <a:p>
            <a:r>
              <a:rPr lang="zh-CN" altLang="en-US" sz="2400" dirty="0"/>
              <a:t>注册</a:t>
            </a:r>
            <a:endParaRPr lang="en-US" altLang="zh-CN" sz="2400" dirty="0"/>
          </a:p>
          <a:p>
            <a:endParaRPr lang="en-US" altLang="zh-CN" sz="2400" dirty="0"/>
          </a:p>
          <a:p>
            <a:r>
              <a:rPr lang="zh-CN" altLang="en-US" sz="2400" dirty="0"/>
              <a:t>发布商品</a:t>
            </a:r>
            <a:endParaRPr lang="en-US" altLang="zh-CN" sz="2400" dirty="0"/>
          </a:p>
          <a:p>
            <a:endParaRPr lang="en-US" altLang="zh-CN" sz="2400" dirty="0"/>
          </a:p>
          <a:p>
            <a:r>
              <a:rPr lang="zh-CN" altLang="en-US" sz="2400" dirty="0"/>
              <a:t>修改商品信息</a:t>
            </a:r>
            <a:endParaRPr lang="en-US" altLang="zh-CN" sz="2400" dirty="0"/>
          </a:p>
          <a:p>
            <a:endParaRPr lang="en-US" altLang="zh-CN" sz="2400" dirty="0"/>
          </a:p>
          <a:p>
            <a:r>
              <a:rPr lang="zh-CN" altLang="en-US" sz="2400" dirty="0"/>
              <a:t>竞拍商品</a:t>
            </a:r>
            <a:endParaRPr lang="en-US" altLang="zh-CN" sz="2400" dirty="0"/>
          </a:p>
          <a:p>
            <a:endParaRPr lang="en-US" altLang="zh-CN" sz="2400" dirty="0"/>
          </a:p>
          <a:p>
            <a:r>
              <a:rPr lang="zh-CN" altLang="en-US" sz="2400" dirty="0"/>
              <a:t>查看个人信息</a:t>
            </a:r>
            <a:endParaRPr lang="en-US" altLang="zh-CN" sz="2400" dirty="0"/>
          </a:p>
          <a:p>
            <a:endParaRPr lang="en-US" altLang="zh-CN" sz="2400" dirty="0"/>
          </a:p>
          <a:p>
            <a:r>
              <a:rPr lang="zh-CN" altLang="en-US" sz="2400" dirty="0"/>
              <a:t>修改个人信息</a:t>
            </a:r>
          </a:p>
        </p:txBody>
      </p:sp>
      <p:sp>
        <p:nvSpPr>
          <p:cNvPr id="9" name="文本框 8">
            <a:extLst>
              <a:ext uri="{FF2B5EF4-FFF2-40B4-BE49-F238E27FC236}">
                <a16:creationId xmlns:a16="http://schemas.microsoft.com/office/drawing/2014/main" id="{A673761A-7C12-D05D-E616-969129F7A1BD}"/>
              </a:ext>
            </a:extLst>
          </p:cNvPr>
          <p:cNvSpPr txBox="1"/>
          <p:nvPr/>
        </p:nvSpPr>
        <p:spPr>
          <a:xfrm>
            <a:off x="6970850" y="3429000"/>
            <a:ext cx="1415772" cy="1754326"/>
          </a:xfrm>
          <a:prstGeom prst="rect">
            <a:avLst/>
          </a:prstGeom>
          <a:noFill/>
          <a:ln>
            <a:solidFill>
              <a:schemeClr val="tx1"/>
            </a:solidFill>
          </a:ln>
        </p:spPr>
        <p:txBody>
          <a:bodyPr wrap="none" rtlCol="0">
            <a:spAutoFit/>
          </a:bodyPr>
          <a:lstStyle/>
          <a:p>
            <a:r>
              <a:rPr lang="zh-CN" altLang="en-US" sz="2400" dirty="0"/>
              <a:t>查看用户</a:t>
            </a:r>
            <a:endParaRPr lang="en-US" altLang="zh-CN" sz="2400" dirty="0"/>
          </a:p>
          <a:p>
            <a:endParaRPr lang="en-US" altLang="zh-CN" sz="2400" dirty="0"/>
          </a:p>
          <a:p>
            <a:r>
              <a:rPr lang="zh-CN" altLang="en-US" sz="2400" dirty="0"/>
              <a:t>封禁用户</a:t>
            </a:r>
            <a:endParaRPr lang="en-US" altLang="zh-CN" sz="2400" dirty="0"/>
          </a:p>
          <a:p>
            <a:endParaRPr lang="en-US" altLang="zh-CN" dirty="0"/>
          </a:p>
          <a:p>
            <a:endParaRPr lang="zh-CN" altLang="en-US" dirty="0"/>
          </a:p>
        </p:txBody>
      </p:sp>
      <p:cxnSp>
        <p:nvCxnSpPr>
          <p:cNvPr id="13" name="直接箭头连接符 12">
            <a:extLst>
              <a:ext uri="{FF2B5EF4-FFF2-40B4-BE49-F238E27FC236}">
                <a16:creationId xmlns:a16="http://schemas.microsoft.com/office/drawing/2014/main" id="{293BF025-C5E1-448F-085B-B999F7CA1308}"/>
              </a:ext>
            </a:extLst>
          </p:cNvPr>
          <p:cNvCxnSpPr/>
          <p:nvPr/>
        </p:nvCxnSpPr>
        <p:spPr>
          <a:xfrm>
            <a:off x="1905000" y="3701988"/>
            <a:ext cx="2148840" cy="9462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632D329-3C99-F860-A850-3FA5847FF4D7}"/>
              </a:ext>
            </a:extLst>
          </p:cNvPr>
          <p:cNvCxnSpPr/>
          <p:nvPr/>
        </p:nvCxnSpPr>
        <p:spPr>
          <a:xfrm flipH="1">
            <a:off x="8503920" y="3098014"/>
            <a:ext cx="1717504" cy="107708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16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C35645-33DD-5F2D-E26C-31AF833FE086}"/>
              </a:ext>
            </a:extLst>
          </p:cNvPr>
          <p:cNvSpPr>
            <a:spLocks noGrp="1"/>
          </p:cNvSpPr>
          <p:nvPr>
            <p:ph idx="1"/>
          </p:nvPr>
        </p:nvSpPr>
        <p:spPr>
          <a:xfrm>
            <a:off x="320040" y="365760"/>
            <a:ext cx="11414760" cy="6000114"/>
          </a:xfrm>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sz="2400" dirty="0"/>
              <a:t>运行时文件</a:t>
            </a:r>
            <a:endParaRPr lang="en-US" altLang="zh-CN" sz="2400" dirty="0"/>
          </a:p>
        </p:txBody>
      </p:sp>
      <p:sp>
        <p:nvSpPr>
          <p:cNvPr id="4" name="日期占位符 3">
            <a:extLst>
              <a:ext uri="{FF2B5EF4-FFF2-40B4-BE49-F238E27FC236}">
                <a16:creationId xmlns:a16="http://schemas.microsoft.com/office/drawing/2014/main" id="{2B782C99-B4B0-E92F-4B4B-9C6A22932CFA}"/>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cxnSp>
        <p:nvCxnSpPr>
          <p:cNvPr id="6" name="直接箭头连接符 5">
            <a:extLst>
              <a:ext uri="{FF2B5EF4-FFF2-40B4-BE49-F238E27FC236}">
                <a16:creationId xmlns:a16="http://schemas.microsoft.com/office/drawing/2014/main" id="{71E703CD-4229-E052-3F17-713ACAC40454}"/>
              </a:ext>
            </a:extLst>
          </p:cNvPr>
          <p:cNvCxnSpPr/>
          <p:nvPr/>
        </p:nvCxnSpPr>
        <p:spPr>
          <a:xfrm>
            <a:off x="2655570" y="3288158"/>
            <a:ext cx="1432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402A157-C275-2B40-A001-2C6CCC22FBAC}"/>
              </a:ext>
            </a:extLst>
          </p:cNvPr>
          <p:cNvSpPr txBox="1"/>
          <p:nvPr/>
        </p:nvSpPr>
        <p:spPr>
          <a:xfrm>
            <a:off x="4759752" y="2872659"/>
            <a:ext cx="6340197" cy="1200329"/>
          </a:xfrm>
          <a:prstGeom prst="rect">
            <a:avLst/>
          </a:prstGeom>
          <a:noFill/>
          <a:ln>
            <a:solidFill>
              <a:schemeClr val="tx1"/>
            </a:solidFill>
          </a:ln>
        </p:spPr>
        <p:txBody>
          <a:bodyPr wrap="none" rtlCol="0">
            <a:spAutoFit/>
          </a:bodyPr>
          <a:lstStyle/>
          <a:p>
            <a:r>
              <a:rPr lang="zh-CN" altLang="en-US" sz="2400" dirty="0"/>
              <a:t>对用户、商品、订单维护不同的运行时文件，</a:t>
            </a:r>
            <a:endParaRPr lang="en-US" altLang="zh-CN" sz="2400" dirty="0"/>
          </a:p>
          <a:p>
            <a:r>
              <a:rPr lang="zh-CN" altLang="en-US" sz="2400" dirty="0"/>
              <a:t>包括读取文件信息和将信息写入文件以及</a:t>
            </a:r>
            <a:endParaRPr lang="en-US" altLang="zh-CN" sz="2400" dirty="0"/>
          </a:p>
          <a:p>
            <a:r>
              <a:rPr lang="zh-CN" altLang="en-US" sz="2400" dirty="0"/>
              <a:t>对运行时文件的修改</a:t>
            </a:r>
          </a:p>
        </p:txBody>
      </p:sp>
    </p:spTree>
    <p:extLst>
      <p:ext uri="{BB962C8B-B14F-4D97-AF65-F5344CB8AC3E}">
        <p14:creationId xmlns:p14="http://schemas.microsoft.com/office/powerpoint/2010/main" val="105832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25586-42B6-473C-9D2C-0B8A23494396}"/>
              </a:ext>
            </a:extLst>
          </p:cNvPr>
          <p:cNvSpPr>
            <a:spLocks noGrp="1"/>
          </p:cNvSpPr>
          <p:nvPr>
            <p:ph type="title"/>
          </p:nvPr>
        </p:nvSpPr>
        <p:spPr>
          <a:xfrm>
            <a:off x="762875" y="1740024"/>
            <a:ext cx="10353762" cy="3213716"/>
          </a:xfrm>
        </p:spPr>
        <p:txBody>
          <a:bodyPr>
            <a:normAutofit/>
          </a:bodyPr>
          <a:lstStyle/>
          <a:p>
            <a:r>
              <a:rPr lang="zh-CN" altLang="en-US" sz="6600" dirty="0"/>
              <a:t>模块划分设计</a:t>
            </a:r>
          </a:p>
        </p:txBody>
      </p:sp>
      <p:sp>
        <p:nvSpPr>
          <p:cNvPr id="4" name="日期占位符 3">
            <a:extLst>
              <a:ext uri="{FF2B5EF4-FFF2-40B4-BE49-F238E27FC236}">
                <a16:creationId xmlns:a16="http://schemas.microsoft.com/office/drawing/2014/main" id="{57FD4FEC-9911-4188-936C-A22A8BE89D64}"/>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Tree>
    <p:extLst>
      <p:ext uri="{BB962C8B-B14F-4D97-AF65-F5344CB8AC3E}">
        <p14:creationId xmlns:p14="http://schemas.microsoft.com/office/powerpoint/2010/main" val="375833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3AC1F-1A85-F617-40FB-CE9AD0A60EEE}"/>
              </a:ext>
            </a:extLst>
          </p:cNvPr>
          <p:cNvSpPr>
            <a:spLocks noGrp="1"/>
          </p:cNvSpPr>
          <p:nvPr>
            <p:ph type="title"/>
          </p:nvPr>
        </p:nvSpPr>
        <p:spPr>
          <a:xfrm>
            <a:off x="68174" y="85725"/>
            <a:ext cx="10353762" cy="1257300"/>
          </a:xfrm>
        </p:spPr>
        <p:txBody>
          <a:bodyPr/>
          <a:lstStyle/>
          <a:p>
            <a:pPr algn="l"/>
            <a:r>
              <a:rPr lang="zh-CN" altLang="en-US" dirty="0"/>
              <a:t>模块划分设计</a:t>
            </a:r>
          </a:p>
        </p:txBody>
      </p:sp>
      <p:sp>
        <p:nvSpPr>
          <p:cNvPr id="3" name="内容占位符 2">
            <a:extLst>
              <a:ext uri="{FF2B5EF4-FFF2-40B4-BE49-F238E27FC236}">
                <a16:creationId xmlns:a16="http://schemas.microsoft.com/office/drawing/2014/main" id="{B29AD6FA-6DF2-149C-6BE3-129120046E57}"/>
              </a:ext>
            </a:extLst>
          </p:cNvPr>
          <p:cNvSpPr>
            <a:spLocks noGrp="1"/>
          </p:cNvSpPr>
          <p:nvPr>
            <p:ph idx="1"/>
          </p:nvPr>
        </p:nvSpPr>
        <p:spPr>
          <a:xfrm>
            <a:off x="174491" y="1343025"/>
            <a:ext cx="11391695" cy="4657724"/>
          </a:xfrm>
        </p:spPr>
        <p:txBody>
          <a:bodyPr/>
          <a:lstStyle/>
          <a:p>
            <a:r>
              <a:rPr lang="zh-CN" altLang="en-US" dirty="0"/>
              <a:t>本系统由使用者和一系列的数据组成</a:t>
            </a:r>
            <a:endParaRPr lang="en-US" altLang="zh-CN" dirty="0"/>
          </a:p>
          <a:p>
            <a:r>
              <a:rPr lang="zh-CN" altLang="en-US" dirty="0"/>
              <a:t>使用者</a:t>
            </a:r>
            <a:r>
              <a:rPr lang="en-US" altLang="zh-CN" dirty="0">
                <a:sym typeface="Wingdings" panose="05000000000000000000" pitchFamily="2" charset="2"/>
              </a:rPr>
              <a:t></a:t>
            </a:r>
            <a:r>
              <a:rPr lang="zh-CN" altLang="en-US" dirty="0">
                <a:sym typeface="Wingdings" panose="05000000000000000000" pitchFamily="2" charset="2"/>
              </a:rPr>
              <a:t>管理员、普通用户；数据</a:t>
            </a:r>
            <a:r>
              <a:rPr lang="en-US" altLang="zh-CN" dirty="0">
                <a:sym typeface="Wingdings" panose="05000000000000000000" pitchFamily="2" charset="2"/>
              </a:rPr>
              <a:t></a:t>
            </a:r>
            <a:r>
              <a:rPr lang="zh-CN" altLang="en-US" dirty="0">
                <a:sym typeface="Wingdings" panose="05000000000000000000" pitchFamily="2" charset="2"/>
              </a:rPr>
              <a:t>商品信息、用户信息、订单信息</a:t>
            </a:r>
            <a:endParaRPr lang="en-US" altLang="zh-CN" dirty="0">
              <a:sym typeface="Wingdings" panose="05000000000000000000" pitchFamily="2" charset="2"/>
            </a:endParaRPr>
          </a:p>
          <a:p>
            <a:r>
              <a:rPr lang="zh-CN" altLang="en-US" dirty="0">
                <a:sym typeface="Wingdings" panose="05000000000000000000" pitchFamily="2" charset="2"/>
              </a:rPr>
              <a:t>所以主要将本系统划分为三个类：</a:t>
            </a:r>
            <a:endParaRPr lang="en-US" altLang="zh-CN" dirty="0">
              <a:sym typeface="Wingdings" panose="05000000000000000000" pitchFamily="2" charset="2"/>
            </a:endParaRPr>
          </a:p>
          <a:p>
            <a:pPr lvl="1"/>
            <a:r>
              <a:rPr lang="zh-CN" altLang="en-US" dirty="0">
                <a:sym typeface="Wingdings" panose="05000000000000000000" pitchFamily="2" charset="2"/>
              </a:rPr>
              <a:t>管理员类</a:t>
            </a:r>
            <a:endParaRPr lang="en-US" altLang="zh-CN" dirty="0">
              <a:sym typeface="Wingdings" panose="05000000000000000000" pitchFamily="2" charset="2"/>
            </a:endParaRPr>
          </a:p>
          <a:p>
            <a:pPr lvl="1"/>
            <a:r>
              <a:rPr lang="zh-CN" altLang="en-US" dirty="0">
                <a:sym typeface="Wingdings" panose="05000000000000000000" pitchFamily="2" charset="2"/>
              </a:rPr>
              <a:t>普通用户类</a:t>
            </a:r>
            <a:endParaRPr lang="en-US" altLang="zh-CN" dirty="0">
              <a:sym typeface="Wingdings" panose="05000000000000000000" pitchFamily="2" charset="2"/>
            </a:endParaRPr>
          </a:p>
          <a:p>
            <a:pPr lvl="1"/>
            <a:r>
              <a:rPr lang="zh-CN" altLang="en-US" dirty="0">
                <a:sym typeface="Wingdings" panose="05000000000000000000" pitchFamily="2" charset="2"/>
              </a:rPr>
              <a:t>运行时文件类</a:t>
            </a:r>
            <a:endParaRPr lang="en-US" altLang="zh-CN" dirty="0">
              <a:sym typeface="Wingdings" panose="05000000000000000000" pitchFamily="2" charset="2"/>
            </a:endParaRPr>
          </a:p>
        </p:txBody>
      </p:sp>
      <p:sp>
        <p:nvSpPr>
          <p:cNvPr id="4" name="日期占位符 3">
            <a:extLst>
              <a:ext uri="{FF2B5EF4-FFF2-40B4-BE49-F238E27FC236}">
                <a16:creationId xmlns:a16="http://schemas.microsoft.com/office/drawing/2014/main" id="{5AA23F1C-014F-B899-B1F2-E5F743D9D413}"/>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Tree>
    <p:extLst>
      <p:ext uri="{BB962C8B-B14F-4D97-AF65-F5344CB8AC3E}">
        <p14:creationId xmlns:p14="http://schemas.microsoft.com/office/powerpoint/2010/main" val="314314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AC5BC-C7BF-ADD0-DE84-6646A267A798}"/>
              </a:ext>
            </a:extLst>
          </p:cNvPr>
          <p:cNvSpPr>
            <a:spLocks noGrp="1"/>
          </p:cNvSpPr>
          <p:nvPr>
            <p:ph type="title"/>
          </p:nvPr>
        </p:nvSpPr>
        <p:spPr>
          <a:xfrm>
            <a:off x="0" y="0"/>
            <a:ext cx="10353762" cy="1257300"/>
          </a:xfrm>
        </p:spPr>
        <p:txBody>
          <a:bodyPr/>
          <a:lstStyle/>
          <a:p>
            <a:pPr algn="l"/>
            <a:r>
              <a:rPr lang="zh-CN" altLang="en-US" dirty="0"/>
              <a:t>模块划分设计</a:t>
            </a:r>
          </a:p>
        </p:txBody>
      </p:sp>
      <p:sp>
        <p:nvSpPr>
          <p:cNvPr id="3" name="内容占位符 2">
            <a:extLst>
              <a:ext uri="{FF2B5EF4-FFF2-40B4-BE49-F238E27FC236}">
                <a16:creationId xmlns:a16="http://schemas.microsoft.com/office/drawing/2014/main" id="{9C208EDD-8B64-F90A-8B7D-6C6138610722}"/>
              </a:ext>
            </a:extLst>
          </p:cNvPr>
          <p:cNvSpPr>
            <a:spLocks noGrp="1"/>
          </p:cNvSpPr>
          <p:nvPr>
            <p:ph idx="1"/>
          </p:nvPr>
        </p:nvSpPr>
        <p:spPr>
          <a:xfrm>
            <a:off x="102637" y="1054359"/>
            <a:ext cx="4889242" cy="5701003"/>
          </a:xfrm>
        </p:spPr>
        <p:txBody>
          <a:bodyPr/>
          <a:lstStyle/>
          <a:p>
            <a:r>
              <a:rPr lang="zh-CN" altLang="en-US" dirty="0">
                <a:highlight>
                  <a:srgbClr val="B56D45"/>
                </a:highlight>
              </a:rPr>
              <a:t>普通用户类</a:t>
            </a:r>
            <a:r>
              <a:rPr lang="en-US" altLang="zh-CN" dirty="0"/>
              <a:t>				</a:t>
            </a:r>
          </a:p>
          <a:p>
            <a:pPr marL="414000" lvl="1" indent="0">
              <a:buNone/>
            </a:pPr>
            <a:r>
              <a:rPr lang="en-US" altLang="zh-CN" dirty="0"/>
              <a:t>	</a:t>
            </a:r>
            <a:r>
              <a:rPr lang="zh-CN" altLang="en-US" sz="2000" dirty="0">
                <a:solidFill>
                  <a:srgbClr val="FF0000"/>
                </a:solidFill>
              </a:rPr>
              <a:t>属性：用户名、用户</a:t>
            </a:r>
            <a:r>
              <a:rPr lang="en-US" altLang="zh-CN" sz="2000" dirty="0">
                <a:solidFill>
                  <a:srgbClr val="FF0000"/>
                </a:solidFill>
              </a:rPr>
              <a:t>ID</a:t>
            </a:r>
            <a:endParaRPr lang="en-US" altLang="zh-CN" sz="2000" dirty="0"/>
          </a:p>
          <a:p>
            <a:pPr marL="414000" lvl="1" indent="0">
              <a:buNone/>
            </a:pPr>
            <a:r>
              <a:rPr lang="zh-CN" altLang="en-US" sz="2000" dirty="0"/>
              <a:t>因为用户在进行多项操作时都要提供用户</a:t>
            </a:r>
            <a:r>
              <a:rPr lang="en-US" altLang="zh-CN" sz="2000" dirty="0"/>
              <a:t>ID</a:t>
            </a:r>
            <a:r>
              <a:rPr lang="zh-CN" altLang="en-US" sz="2000" dirty="0"/>
              <a:t>或用户名作为标识该用户的信息</a:t>
            </a:r>
            <a:endParaRPr lang="en-US" altLang="zh-CN" sz="2000" dirty="0"/>
          </a:p>
          <a:p>
            <a:pPr marL="36900" indent="0">
              <a:buNone/>
            </a:pPr>
            <a:endParaRPr lang="en-US" altLang="zh-CN" dirty="0"/>
          </a:p>
          <a:p>
            <a:endParaRPr lang="zh-CN" altLang="en-US" dirty="0"/>
          </a:p>
        </p:txBody>
      </p:sp>
      <p:sp>
        <p:nvSpPr>
          <p:cNvPr id="4" name="日期占位符 3">
            <a:extLst>
              <a:ext uri="{FF2B5EF4-FFF2-40B4-BE49-F238E27FC236}">
                <a16:creationId xmlns:a16="http://schemas.microsoft.com/office/drawing/2014/main" id="{BBB118F4-81F0-E40C-1976-DAF8B1C85C7D}"/>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
        <p:nvSpPr>
          <p:cNvPr id="13" name="文本框 12">
            <a:extLst>
              <a:ext uri="{FF2B5EF4-FFF2-40B4-BE49-F238E27FC236}">
                <a16:creationId xmlns:a16="http://schemas.microsoft.com/office/drawing/2014/main" id="{BC4A05BA-8B52-8069-13C4-90259C56976A}"/>
              </a:ext>
            </a:extLst>
          </p:cNvPr>
          <p:cNvSpPr txBox="1"/>
          <p:nvPr/>
        </p:nvSpPr>
        <p:spPr>
          <a:xfrm>
            <a:off x="356814" y="3904860"/>
            <a:ext cx="3871608" cy="646331"/>
          </a:xfrm>
          <a:prstGeom prst="rect">
            <a:avLst/>
          </a:prstGeom>
          <a:noFill/>
        </p:spPr>
        <p:txBody>
          <a:bodyPr wrap="square" rtlCol="0">
            <a:spAutoFit/>
          </a:bodyPr>
          <a:lstStyle/>
          <a:p>
            <a:endParaRPr lang="en-US" altLang="zh-CN" dirty="0">
              <a:highlight>
                <a:srgbClr val="DF985C"/>
              </a:highlight>
            </a:endParaRPr>
          </a:p>
          <a:p>
            <a:endParaRPr lang="zh-CN" altLang="en-US" dirty="0"/>
          </a:p>
        </p:txBody>
      </p:sp>
      <p:pic>
        <p:nvPicPr>
          <p:cNvPr id="15" name="图片 14">
            <a:extLst>
              <a:ext uri="{FF2B5EF4-FFF2-40B4-BE49-F238E27FC236}">
                <a16:creationId xmlns:a16="http://schemas.microsoft.com/office/drawing/2014/main" id="{A280525F-2C73-75A9-B798-2CABCCBF9CDE}"/>
              </a:ext>
            </a:extLst>
          </p:cNvPr>
          <p:cNvPicPr>
            <a:picLocks noChangeAspect="1"/>
          </p:cNvPicPr>
          <p:nvPr/>
        </p:nvPicPr>
        <p:blipFill>
          <a:blip r:embed="rId2"/>
          <a:stretch>
            <a:fillRect/>
          </a:stretch>
        </p:blipFill>
        <p:spPr>
          <a:xfrm>
            <a:off x="599123" y="3537366"/>
            <a:ext cx="3896269" cy="1381318"/>
          </a:xfrm>
          <a:prstGeom prst="rect">
            <a:avLst/>
          </a:prstGeom>
        </p:spPr>
      </p:pic>
      <p:pic>
        <p:nvPicPr>
          <p:cNvPr id="17" name="图片 16">
            <a:extLst>
              <a:ext uri="{FF2B5EF4-FFF2-40B4-BE49-F238E27FC236}">
                <a16:creationId xmlns:a16="http://schemas.microsoft.com/office/drawing/2014/main" id="{CFF524F5-543E-D2C0-81B7-5732DBD58CC1}"/>
              </a:ext>
            </a:extLst>
          </p:cNvPr>
          <p:cNvPicPr>
            <a:picLocks noChangeAspect="1"/>
          </p:cNvPicPr>
          <p:nvPr/>
        </p:nvPicPr>
        <p:blipFill>
          <a:blip r:embed="rId3"/>
          <a:stretch>
            <a:fillRect/>
          </a:stretch>
        </p:blipFill>
        <p:spPr>
          <a:xfrm>
            <a:off x="5675152" y="2103018"/>
            <a:ext cx="5544324" cy="4534533"/>
          </a:xfrm>
          <a:prstGeom prst="rect">
            <a:avLst/>
          </a:prstGeom>
        </p:spPr>
      </p:pic>
      <p:sp>
        <p:nvSpPr>
          <p:cNvPr id="18" name="文本框 17">
            <a:extLst>
              <a:ext uri="{FF2B5EF4-FFF2-40B4-BE49-F238E27FC236}">
                <a16:creationId xmlns:a16="http://schemas.microsoft.com/office/drawing/2014/main" id="{07EBE5E8-AEBF-2975-13C9-332F7B145297}"/>
              </a:ext>
            </a:extLst>
          </p:cNvPr>
          <p:cNvSpPr txBox="1"/>
          <p:nvPr/>
        </p:nvSpPr>
        <p:spPr>
          <a:xfrm>
            <a:off x="6016278" y="1631286"/>
            <a:ext cx="1676400" cy="400110"/>
          </a:xfrm>
          <a:prstGeom prst="rect">
            <a:avLst/>
          </a:prstGeom>
          <a:noFill/>
        </p:spPr>
        <p:txBody>
          <a:bodyPr wrap="square" rtlCol="0">
            <a:spAutoFit/>
          </a:bodyPr>
          <a:lstStyle/>
          <a:p>
            <a:r>
              <a:rPr lang="zh-CN" alt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rPr>
              <a:t>方法：</a:t>
            </a:r>
          </a:p>
        </p:txBody>
      </p:sp>
    </p:spTree>
    <p:extLst>
      <p:ext uri="{BB962C8B-B14F-4D97-AF65-F5344CB8AC3E}">
        <p14:creationId xmlns:p14="http://schemas.microsoft.com/office/powerpoint/2010/main" val="176544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AC5BC-C7BF-ADD0-DE84-6646A267A798}"/>
              </a:ext>
            </a:extLst>
          </p:cNvPr>
          <p:cNvSpPr>
            <a:spLocks noGrp="1"/>
          </p:cNvSpPr>
          <p:nvPr>
            <p:ph type="title"/>
          </p:nvPr>
        </p:nvSpPr>
        <p:spPr>
          <a:xfrm>
            <a:off x="0" y="0"/>
            <a:ext cx="10353762" cy="1257300"/>
          </a:xfrm>
        </p:spPr>
        <p:txBody>
          <a:bodyPr/>
          <a:lstStyle/>
          <a:p>
            <a:pPr algn="l"/>
            <a:r>
              <a:rPr lang="zh-CN" altLang="en-US" dirty="0"/>
              <a:t>模块划分设计</a:t>
            </a:r>
          </a:p>
        </p:txBody>
      </p:sp>
      <p:sp>
        <p:nvSpPr>
          <p:cNvPr id="3" name="内容占位符 2">
            <a:extLst>
              <a:ext uri="{FF2B5EF4-FFF2-40B4-BE49-F238E27FC236}">
                <a16:creationId xmlns:a16="http://schemas.microsoft.com/office/drawing/2014/main" id="{9C208EDD-8B64-F90A-8B7D-6C6138610722}"/>
              </a:ext>
            </a:extLst>
          </p:cNvPr>
          <p:cNvSpPr>
            <a:spLocks noGrp="1"/>
          </p:cNvSpPr>
          <p:nvPr>
            <p:ph idx="1"/>
          </p:nvPr>
        </p:nvSpPr>
        <p:spPr>
          <a:xfrm>
            <a:off x="102637" y="1054359"/>
            <a:ext cx="4889242" cy="5701003"/>
          </a:xfrm>
        </p:spPr>
        <p:txBody>
          <a:bodyPr/>
          <a:lstStyle/>
          <a:p>
            <a:r>
              <a:rPr lang="zh-CN" altLang="en-US" dirty="0">
                <a:highlight>
                  <a:srgbClr val="B56D45"/>
                </a:highlight>
              </a:rPr>
              <a:t>管理员类</a:t>
            </a:r>
            <a:r>
              <a:rPr lang="en-US" altLang="zh-CN" dirty="0">
                <a:highlight>
                  <a:srgbClr val="B56D45"/>
                </a:highlight>
              </a:rPr>
              <a:t>	</a:t>
            </a:r>
            <a:r>
              <a:rPr lang="en-US" altLang="zh-CN" dirty="0"/>
              <a:t>											</a:t>
            </a:r>
          </a:p>
          <a:p>
            <a:endParaRPr lang="en-US" altLang="zh-CN" dirty="0"/>
          </a:p>
          <a:p>
            <a:endParaRPr lang="zh-CN" altLang="en-US" dirty="0"/>
          </a:p>
        </p:txBody>
      </p:sp>
      <p:sp>
        <p:nvSpPr>
          <p:cNvPr id="4" name="日期占位符 3">
            <a:extLst>
              <a:ext uri="{FF2B5EF4-FFF2-40B4-BE49-F238E27FC236}">
                <a16:creationId xmlns:a16="http://schemas.microsoft.com/office/drawing/2014/main" id="{BBB118F4-81F0-E40C-1976-DAF8B1C85C7D}"/>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sp>
        <p:nvSpPr>
          <p:cNvPr id="8" name="文本框 7">
            <a:extLst>
              <a:ext uri="{FF2B5EF4-FFF2-40B4-BE49-F238E27FC236}">
                <a16:creationId xmlns:a16="http://schemas.microsoft.com/office/drawing/2014/main" id="{B5F396A5-1013-6A16-E03E-F7843271A11F}"/>
              </a:ext>
            </a:extLst>
          </p:cNvPr>
          <p:cNvSpPr txBox="1"/>
          <p:nvPr/>
        </p:nvSpPr>
        <p:spPr>
          <a:xfrm>
            <a:off x="6096000" y="1054359"/>
            <a:ext cx="5971591" cy="646331"/>
          </a:xfrm>
          <a:prstGeom prst="rect">
            <a:avLst/>
          </a:prstGeom>
          <a:noFill/>
        </p:spPr>
        <p:txBody>
          <a:bodyPr wrap="square" rtlCol="0">
            <a:spAutoFit/>
          </a:bodyPr>
          <a:lstStyle/>
          <a:p>
            <a:r>
              <a:rPr lang="zh-CN" altLang="en-US" dirty="0"/>
              <a:t>由于管理员只包含一位，所以不需要标识身份的相关信息，</a:t>
            </a:r>
            <a:endParaRPr lang="en-US" altLang="zh-CN" dirty="0"/>
          </a:p>
          <a:p>
            <a:r>
              <a:rPr lang="zh-CN" altLang="en-US" dirty="0"/>
              <a:t>只需要包含基本的操作方法即可</a:t>
            </a:r>
          </a:p>
        </p:txBody>
      </p:sp>
      <p:pic>
        <p:nvPicPr>
          <p:cNvPr id="10" name="图片 9">
            <a:extLst>
              <a:ext uri="{FF2B5EF4-FFF2-40B4-BE49-F238E27FC236}">
                <a16:creationId xmlns:a16="http://schemas.microsoft.com/office/drawing/2014/main" id="{FAA1894B-333D-082C-729D-B79056B8BFB4}"/>
              </a:ext>
            </a:extLst>
          </p:cNvPr>
          <p:cNvPicPr>
            <a:picLocks noChangeAspect="1"/>
          </p:cNvPicPr>
          <p:nvPr/>
        </p:nvPicPr>
        <p:blipFill>
          <a:blip r:embed="rId2"/>
          <a:stretch>
            <a:fillRect/>
          </a:stretch>
        </p:blipFill>
        <p:spPr>
          <a:xfrm>
            <a:off x="210938" y="1912030"/>
            <a:ext cx="6563641" cy="3734321"/>
          </a:xfrm>
          <a:prstGeom prst="rect">
            <a:avLst/>
          </a:prstGeom>
        </p:spPr>
      </p:pic>
    </p:spTree>
    <p:extLst>
      <p:ext uri="{BB962C8B-B14F-4D97-AF65-F5344CB8AC3E}">
        <p14:creationId xmlns:p14="http://schemas.microsoft.com/office/powerpoint/2010/main" val="411039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AC5BC-C7BF-ADD0-DE84-6646A267A798}"/>
              </a:ext>
            </a:extLst>
          </p:cNvPr>
          <p:cNvSpPr>
            <a:spLocks noGrp="1"/>
          </p:cNvSpPr>
          <p:nvPr>
            <p:ph type="title"/>
          </p:nvPr>
        </p:nvSpPr>
        <p:spPr>
          <a:xfrm>
            <a:off x="0" y="0"/>
            <a:ext cx="10353762" cy="1257300"/>
          </a:xfrm>
        </p:spPr>
        <p:txBody>
          <a:bodyPr/>
          <a:lstStyle/>
          <a:p>
            <a:pPr algn="l"/>
            <a:r>
              <a:rPr lang="zh-CN" altLang="en-US" dirty="0"/>
              <a:t>模块划分设计</a:t>
            </a:r>
          </a:p>
        </p:txBody>
      </p:sp>
      <p:sp>
        <p:nvSpPr>
          <p:cNvPr id="3" name="内容占位符 2">
            <a:extLst>
              <a:ext uri="{FF2B5EF4-FFF2-40B4-BE49-F238E27FC236}">
                <a16:creationId xmlns:a16="http://schemas.microsoft.com/office/drawing/2014/main" id="{9C208EDD-8B64-F90A-8B7D-6C6138610722}"/>
              </a:ext>
            </a:extLst>
          </p:cNvPr>
          <p:cNvSpPr>
            <a:spLocks noGrp="1"/>
          </p:cNvSpPr>
          <p:nvPr>
            <p:ph idx="1"/>
          </p:nvPr>
        </p:nvSpPr>
        <p:spPr>
          <a:xfrm>
            <a:off x="102636" y="1054359"/>
            <a:ext cx="11999167" cy="5701003"/>
          </a:xfrm>
        </p:spPr>
        <p:txBody>
          <a:bodyPr/>
          <a:lstStyle/>
          <a:p>
            <a:r>
              <a:rPr lang="zh-CN" altLang="en-US" dirty="0">
                <a:highlight>
                  <a:srgbClr val="B56D45"/>
                </a:highlight>
              </a:rPr>
              <a:t>运行时文件类</a:t>
            </a:r>
            <a:endParaRPr lang="en-US" altLang="zh-CN" dirty="0">
              <a:highlight>
                <a:srgbClr val="B56D45"/>
              </a:highlight>
            </a:endParaRPr>
          </a:p>
          <a:p>
            <a:pPr lvl="1"/>
            <a:r>
              <a:rPr lang="zh-CN" altLang="en-US" dirty="0">
                <a:solidFill>
                  <a:srgbClr val="FF0000"/>
                </a:solidFill>
              </a:rPr>
              <a:t>属性：用户文件、订单文件、商品文件</a:t>
            </a:r>
            <a:endParaRPr lang="en-US" altLang="zh-CN" dirty="0">
              <a:solidFill>
                <a:srgbClr val="FF0000"/>
              </a:solidFill>
            </a:endParaRPr>
          </a:p>
          <a:p>
            <a:endParaRPr lang="zh-CN" altLang="en-US" dirty="0"/>
          </a:p>
        </p:txBody>
      </p:sp>
      <p:sp>
        <p:nvSpPr>
          <p:cNvPr id="4" name="日期占位符 3">
            <a:extLst>
              <a:ext uri="{FF2B5EF4-FFF2-40B4-BE49-F238E27FC236}">
                <a16:creationId xmlns:a16="http://schemas.microsoft.com/office/drawing/2014/main" id="{BBB118F4-81F0-E40C-1976-DAF8B1C85C7D}"/>
              </a:ext>
            </a:extLst>
          </p:cNvPr>
          <p:cNvSpPr>
            <a:spLocks noGrp="1"/>
          </p:cNvSpPr>
          <p:nvPr>
            <p:ph type="dt" sz="half" idx="10"/>
          </p:nvPr>
        </p:nvSpPr>
        <p:spPr/>
        <p:txBody>
          <a:bodyPr/>
          <a:lstStyle/>
          <a:p>
            <a:pPr rtl="0"/>
            <a:fld id="{74761884-1233-44DE-95EA-687917CD0720}" type="datetime1">
              <a:rPr lang="zh-CN" altLang="en-US" smtClean="0"/>
              <a:t>2022/10/19</a:t>
            </a:fld>
            <a:endParaRPr lang="en-US" dirty="0"/>
          </a:p>
        </p:txBody>
      </p:sp>
      <p:pic>
        <p:nvPicPr>
          <p:cNvPr id="8" name="图片 7">
            <a:extLst>
              <a:ext uri="{FF2B5EF4-FFF2-40B4-BE49-F238E27FC236}">
                <a16:creationId xmlns:a16="http://schemas.microsoft.com/office/drawing/2014/main" id="{5822F753-8CF1-FF30-1D6F-E5F53EB2C261}"/>
              </a:ext>
            </a:extLst>
          </p:cNvPr>
          <p:cNvPicPr>
            <a:picLocks noChangeAspect="1"/>
          </p:cNvPicPr>
          <p:nvPr/>
        </p:nvPicPr>
        <p:blipFill>
          <a:blip r:embed="rId2"/>
          <a:stretch>
            <a:fillRect/>
          </a:stretch>
        </p:blipFill>
        <p:spPr>
          <a:xfrm>
            <a:off x="662196" y="2408182"/>
            <a:ext cx="3962953" cy="2638793"/>
          </a:xfrm>
          <a:prstGeom prst="rect">
            <a:avLst/>
          </a:prstGeom>
        </p:spPr>
      </p:pic>
      <p:sp>
        <p:nvSpPr>
          <p:cNvPr id="9" name="内容占位符 2">
            <a:extLst>
              <a:ext uri="{FF2B5EF4-FFF2-40B4-BE49-F238E27FC236}">
                <a16:creationId xmlns:a16="http://schemas.microsoft.com/office/drawing/2014/main" id="{56EFB527-7C83-8901-6D37-910E3ACA460E}"/>
              </a:ext>
            </a:extLst>
          </p:cNvPr>
          <p:cNvSpPr txBox="1">
            <a:spLocks/>
          </p:cNvSpPr>
          <p:nvPr/>
        </p:nvSpPr>
        <p:spPr>
          <a:xfrm>
            <a:off x="5701004" y="1236695"/>
            <a:ext cx="6223517" cy="449230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zh-CN" altLang="en-US" dirty="0"/>
              <a:t>运行时</a:t>
            </a:r>
            <a:r>
              <a:rPr lang="zh-CN" altLang="en-US" dirty="0">
                <a:solidFill>
                  <a:srgbClr val="DF985C"/>
                </a:solidFill>
              </a:rPr>
              <a:t>用户文件和订单文件</a:t>
            </a:r>
            <a:r>
              <a:rPr lang="zh-CN" altLang="en-US" dirty="0"/>
              <a:t>只需要对现有内容进行修改或新增一个内容，所以可以采用动态结构体数组实现</a:t>
            </a:r>
            <a:endParaRPr lang="en-US" altLang="zh-CN" dirty="0"/>
          </a:p>
          <a:p>
            <a:r>
              <a:rPr lang="zh-CN" altLang="en-US" dirty="0"/>
              <a:t>由于一些时候用户只需要且只能对正在竞拍的商品进行操作，所以可以将</a:t>
            </a:r>
            <a:r>
              <a:rPr lang="zh-CN" altLang="en-US" dirty="0">
                <a:solidFill>
                  <a:srgbClr val="DF985C"/>
                </a:solidFill>
              </a:rPr>
              <a:t>运行时商品文件</a:t>
            </a:r>
            <a:r>
              <a:rPr lang="zh-CN" altLang="en-US" dirty="0"/>
              <a:t>分为两部分：正在竞拍的商品和已下架的商品。由于需要经常发布某件商品或对已发布商品进行下架，所以采用链表实现运行时商品文件更方便</a:t>
            </a:r>
            <a:endParaRPr lang="en-US" altLang="zh-CN" dirty="0"/>
          </a:p>
          <a:p>
            <a:r>
              <a:rPr lang="zh-CN" altLang="en-US" dirty="0"/>
              <a:t>为每个正在被竞拍的商品维护</a:t>
            </a:r>
            <a:r>
              <a:rPr lang="zh-CN" altLang="en-US" dirty="0">
                <a:solidFill>
                  <a:srgbClr val="DF985C"/>
                </a:solidFill>
              </a:rPr>
              <a:t>竞拍信息</a:t>
            </a:r>
            <a:r>
              <a:rPr lang="zh-CN" altLang="en-US" dirty="0"/>
              <a:t>，每有一个用户对某个商品进行竞拍，就为该商品新增一条竞拍信息，用户取消竞拍就删除该竞拍信息，当该商品竞拍结束时就删除为该商品维护的所有竞拍信息，需要频繁地新增和删除，所以采用链表较为合适</a:t>
            </a:r>
            <a:endParaRPr lang="en-US" altLang="zh-CN" dirty="0"/>
          </a:p>
        </p:txBody>
      </p:sp>
    </p:spTree>
    <p:extLst>
      <p:ext uri="{BB962C8B-B14F-4D97-AF65-F5344CB8AC3E}">
        <p14:creationId xmlns:p14="http://schemas.microsoft.com/office/powerpoint/2010/main" val="3105716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656_TF12214701.potx" id="{11CCF850-A106-4C83-9778-04C2F532D32F}" vid="{0B8A0E20-82B4-435B-92AB-957BEAB0242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{AB2E03AD-71CD-460F-B8AD-DD217BFF656C}tf12214701_win32</Template>
  <TotalTime>3273</TotalTime>
  <Words>1368</Words>
  <Application>Microsoft Office PowerPoint</Application>
  <PresentationFormat>宽屏</PresentationFormat>
  <Paragraphs>168</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新宋体</vt:lpstr>
      <vt:lpstr>Calibri</vt:lpstr>
      <vt:lpstr>Goudy Old Style</vt:lpstr>
      <vt:lpstr>Wingdings 2</vt:lpstr>
      <vt:lpstr>SlateVTI</vt:lpstr>
      <vt:lpstr>PowerPoint 演示文稿</vt:lpstr>
      <vt:lpstr>PowerPoint 演示文稿</vt:lpstr>
      <vt:lpstr>需求概述</vt:lpstr>
      <vt:lpstr>PowerPoint 演示文稿</vt:lpstr>
      <vt:lpstr>模块划分设计</vt:lpstr>
      <vt:lpstr>模块划分设计</vt:lpstr>
      <vt:lpstr>模块划分设计</vt:lpstr>
      <vt:lpstr>模块划分设计</vt:lpstr>
      <vt:lpstr>模块划分设计</vt:lpstr>
      <vt:lpstr>模块划分设计</vt:lpstr>
      <vt:lpstr>数据结构设计</vt:lpstr>
      <vt:lpstr>数据结构设计</vt:lpstr>
      <vt:lpstr>数据结构设计</vt:lpstr>
      <vt:lpstr>核心功能实现</vt:lpstr>
      <vt:lpstr>竞拍功能买家参与竞拍</vt:lpstr>
      <vt:lpstr>竞拍功能检查商品竞拍到期</vt:lpstr>
      <vt:lpstr>竞拍功能竞拍结算，创建订单</vt:lpstr>
      <vt:lpstr>界面设计</vt:lpstr>
      <vt:lpstr>界面设计</vt:lpstr>
      <vt:lpstr>界面设计</vt:lpstr>
      <vt:lpstr>拓展功能</vt:lpstr>
      <vt:lpstr>竞拍规则的细化</vt:lpstr>
      <vt:lpstr>附加功能</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jiang yingying</dc:creator>
  <cp:lastModifiedBy>jiang yingying</cp:lastModifiedBy>
  <cp:revision>133</cp:revision>
  <dcterms:created xsi:type="dcterms:W3CDTF">2021-03-29T11:50:37Z</dcterms:created>
  <dcterms:modified xsi:type="dcterms:W3CDTF">2022-10-19T05:34:36Z</dcterms:modified>
</cp:coreProperties>
</file>