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5" r:id="rId5"/>
    <p:sldId id="260" r:id="rId6"/>
    <p:sldId id="271" r:id="rId7"/>
    <p:sldId id="272" r:id="rId8"/>
    <p:sldId id="261" r:id="rId9"/>
    <p:sldId id="273"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6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5/22/2021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08A7C6C-0F39-4D70-8E8D-FE5B9C95FA73}" type="datetimeFigureOut">
              <a:rPr lang="en-US" dirty="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5/22/2021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53789A-C914-4DB1-8815-80B5EC7335C5}"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E6440AA-91A0-436F-8FDB-C0F939DCAE21}" type="datetimeFigureOut">
              <a:rPr lang="en-US" dirty="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5/22/2021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87DA97-E6B7-4AF1-893D-0385E9888321}"/>
              </a:ext>
            </a:extLst>
          </p:cNvPr>
          <p:cNvSpPr/>
          <p:nvPr/>
        </p:nvSpPr>
        <p:spPr>
          <a:xfrm>
            <a:off x="2157263" y="2967335"/>
            <a:ext cx="7877478" cy="1569660"/>
          </a:xfrm>
          <a:prstGeom prst="rect">
            <a:avLst/>
          </a:prstGeom>
          <a:noFill/>
        </p:spPr>
        <p:txBody>
          <a:bodyPr wrap="none" lIns="91440" tIns="45720" rIns="91440" bIns="45720">
            <a:spAutoFit/>
          </a:bodyPr>
          <a:lstStyle/>
          <a:p>
            <a:pPr algn="ctr"/>
            <a:r>
              <a:rPr lang="en-US" altLang="zh-CN" sz="9600" b="1" dirty="0">
                <a:ln w="6600">
                  <a:solidFill>
                    <a:schemeClr val="accent2"/>
                  </a:solidFill>
                  <a:prstDash val="solid"/>
                </a:ln>
                <a:solidFill>
                  <a:srgbClr val="FFFFFF"/>
                </a:solidFill>
                <a:effectLst>
                  <a:outerShdw dist="38100" dir="2700000" algn="tl" rotWithShape="0">
                    <a:schemeClr val="accent2"/>
                  </a:outerShdw>
                </a:effectLst>
              </a:rPr>
              <a:t>Six Connect</a:t>
            </a:r>
            <a:endParaRPr lang="zh-CN" altLang="en-US" sz="9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05068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4A446-5BFF-4683-9624-4D44F972435C}"/>
              </a:ext>
            </a:extLst>
          </p:cNvPr>
          <p:cNvSpPr>
            <a:spLocks noGrp="1"/>
          </p:cNvSpPr>
          <p:nvPr>
            <p:ph type="title"/>
          </p:nvPr>
        </p:nvSpPr>
        <p:spPr>
          <a:xfrm>
            <a:off x="238490" y="123508"/>
            <a:ext cx="10468947" cy="731367"/>
          </a:xfrm>
        </p:spPr>
        <p:txBody>
          <a:bodyPr>
            <a:normAutofit/>
          </a:bodyPr>
          <a:lstStyle/>
          <a:p>
            <a:r>
              <a:rPr lang="en-US" altLang="zh-CN" sz="3200" dirty="0">
                <a:highlight>
                  <a:srgbClr val="FFFF00"/>
                </a:highlight>
              </a:rPr>
              <a:t>pair&lt;pair&lt;int, int&gt;, pair&lt;int, int&gt;&gt;</a:t>
            </a:r>
            <a:r>
              <a:rPr lang="en-US" altLang="zh-CN" sz="3200" dirty="0" err="1">
                <a:highlight>
                  <a:srgbClr val="FFFF00"/>
                </a:highlight>
              </a:rPr>
              <a:t>Reversi</a:t>
            </a:r>
            <a:r>
              <a:rPr lang="en-US" altLang="zh-CN" sz="3200" dirty="0">
                <a:highlight>
                  <a:srgbClr val="FFFF00"/>
                </a:highlight>
              </a:rPr>
              <a:t>::step() </a:t>
            </a:r>
            <a:endParaRPr lang="zh-CN" altLang="en-US" sz="3200" dirty="0">
              <a:highlight>
                <a:srgbClr val="FFFF00"/>
              </a:highlight>
            </a:endParaRPr>
          </a:p>
        </p:txBody>
      </p:sp>
      <p:pic>
        <p:nvPicPr>
          <p:cNvPr id="8" name="图片 7">
            <a:extLst>
              <a:ext uri="{FF2B5EF4-FFF2-40B4-BE49-F238E27FC236}">
                <a16:creationId xmlns:a16="http://schemas.microsoft.com/office/drawing/2014/main" id="{91B1B9F0-1C0F-43BC-AF36-171E4411D857}"/>
              </a:ext>
            </a:extLst>
          </p:cNvPr>
          <p:cNvPicPr>
            <a:picLocks noChangeAspect="1"/>
          </p:cNvPicPr>
          <p:nvPr/>
        </p:nvPicPr>
        <p:blipFill>
          <a:blip r:embed="rId2"/>
          <a:stretch>
            <a:fillRect/>
          </a:stretch>
        </p:blipFill>
        <p:spPr>
          <a:xfrm>
            <a:off x="397550" y="854875"/>
            <a:ext cx="8795089" cy="5879617"/>
          </a:xfrm>
          <a:prstGeom prst="rect">
            <a:avLst/>
          </a:prstGeom>
        </p:spPr>
      </p:pic>
      <p:sp>
        <p:nvSpPr>
          <p:cNvPr id="9" name="椭圆 8">
            <a:extLst>
              <a:ext uri="{FF2B5EF4-FFF2-40B4-BE49-F238E27FC236}">
                <a16:creationId xmlns:a16="http://schemas.microsoft.com/office/drawing/2014/main" id="{A3DBD408-1CC1-45D8-8C8E-51E5BC3ECD70}"/>
              </a:ext>
            </a:extLst>
          </p:cNvPr>
          <p:cNvSpPr/>
          <p:nvPr/>
        </p:nvSpPr>
        <p:spPr>
          <a:xfrm>
            <a:off x="1215958" y="2957208"/>
            <a:ext cx="3803514" cy="389107"/>
          </a:xfrm>
          <a:prstGeom prst="ellipse">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14F85F6-0D27-4053-900D-47BD3BF12A04}"/>
              </a:ext>
            </a:extLst>
          </p:cNvPr>
          <p:cNvSpPr/>
          <p:nvPr/>
        </p:nvSpPr>
        <p:spPr>
          <a:xfrm>
            <a:off x="1097604" y="4116594"/>
            <a:ext cx="3803514" cy="389107"/>
          </a:xfrm>
          <a:prstGeom prst="ellipse">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6F906886-7699-4805-B7EB-BE9678D679FC}"/>
              </a:ext>
            </a:extLst>
          </p:cNvPr>
          <p:cNvSpPr/>
          <p:nvPr/>
        </p:nvSpPr>
        <p:spPr>
          <a:xfrm>
            <a:off x="804154" y="5448648"/>
            <a:ext cx="3803514" cy="389107"/>
          </a:xfrm>
          <a:prstGeom prst="ellipse">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315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3FFDB-1F63-4432-B9D2-C6FE1A217BC3}"/>
              </a:ext>
            </a:extLst>
          </p:cNvPr>
          <p:cNvSpPr>
            <a:spLocks noGrp="1"/>
          </p:cNvSpPr>
          <p:nvPr>
            <p:ph type="title"/>
          </p:nvPr>
        </p:nvSpPr>
        <p:spPr>
          <a:xfrm>
            <a:off x="33839" y="3291841"/>
            <a:ext cx="12158161" cy="1089816"/>
          </a:xfrm>
        </p:spPr>
        <p:txBody>
          <a:bodyPr>
            <a:normAutofit/>
          </a:bodyPr>
          <a:lstStyle/>
          <a:p>
            <a:r>
              <a:rPr lang="en-US" altLang="zh-CN" sz="3200" dirty="0">
                <a:highlight>
                  <a:srgbClr val="FFFF00"/>
                </a:highlight>
              </a:rPr>
              <a:t>void </a:t>
            </a:r>
            <a:r>
              <a:rPr lang="en-US" altLang="zh-CN" sz="3200" dirty="0" err="1">
                <a:highlight>
                  <a:srgbClr val="FFFF00"/>
                </a:highlight>
              </a:rPr>
              <a:t>Reversi</a:t>
            </a:r>
            <a:r>
              <a:rPr lang="en-US" altLang="zh-CN" sz="3200" dirty="0">
                <a:highlight>
                  <a:srgbClr val="FFFF00"/>
                </a:highlight>
              </a:rPr>
              <a:t>::</a:t>
            </a:r>
            <a:r>
              <a:rPr lang="en-US" altLang="zh-CN" sz="3200" dirty="0" err="1">
                <a:highlight>
                  <a:srgbClr val="FFFF00"/>
                </a:highlight>
              </a:rPr>
              <a:t>handleMessage</a:t>
            </a:r>
            <a:r>
              <a:rPr lang="en-US" altLang="zh-CN" sz="3200" dirty="0">
                <a:highlight>
                  <a:srgbClr val="FFFF00"/>
                </a:highlight>
              </a:rPr>
              <a:t>(int row1, int col1, int row2, int col2, int color)</a:t>
            </a:r>
            <a:endParaRPr lang="zh-CN" altLang="en-US" sz="3200" dirty="0">
              <a:highlight>
                <a:srgbClr val="FFFF00"/>
              </a:highlight>
            </a:endParaRPr>
          </a:p>
        </p:txBody>
      </p:sp>
      <p:sp>
        <p:nvSpPr>
          <p:cNvPr id="3" name="内容占位符 2">
            <a:extLst>
              <a:ext uri="{FF2B5EF4-FFF2-40B4-BE49-F238E27FC236}">
                <a16:creationId xmlns:a16="http://schemas.microsoft.com/office/drawing/2014/main" id="{AEDF8DA5-A65B-4BED-B348-4E5A64B0792C}"/>
              </a:ext>
            </a:extLst>
          </p:cNvPr>
          <p:cNvSpPr>
            <a:spLocks noGrp="1"/>
          </p:cNvSpPr>
          <p:nvPr>
            <p:ph idx="1"/>
          </p:nvPr>
        </p:nvSpPr>
        <p:spPr>
          <a:xfrm>
            <a:off x="121299" y="4577828"/>
            <a:ext cx="8595360" cy="4351337"/>
          </a:xfrm>
        </p:spPr>
        <p:txBody>
          <a:bodyPr/>
          <a:lstStyle/>
          <a:p>
            <a:r>
              <a:rPr lang="en-US" altLang="zh-CN" sz="2400" dirty="0"/>
              <a:t>1</a:t>
            </a:r>
            <a:r>
              <a:rPr lang="zh-CN" altLang="en-US" sz="2400" dirty="0"/>
              <a:t>、根据服务器发送的落子信息，将</a:t>
            </a:r>
            <a:r>
              <a:rPr lang="en-US" altLang="zh-CN" sz="2400" dirty="0"/>
              <a:t>chessboard</a:t>
            </a:r>
            <a:r>
              <a:rPr lang="zh-CN" altLang="en-US" sz="2400" dirty="0"/>
              <a:t>数组中</a:t>
            </a:r>
            <a:r>
              <a:rPr lang="en-US" altLang="zh-CN" sz="2400" dirty="0"/>
              <a:t>[row1][col1] </a:t>
            </a:r>
            <a:r>
              <a:rPr lang="zh-CN" altLang="en-US" sz="2400" dirty="0"/>
              <a:t>和 </a:t>
            </a:r>
            <a:r>
              <a:rPr lang="en-US" altLang="zh-CN" sz="2400" dirty="0"/>
              <a:t>[row2][col2] </a:t>
            </a:r>
            <a:r>
              <a:rPr lang="zh-CN" altLang="en-US" sz="2400" dirty="0"/>
              <a:t>这两个位置的数字更改为对应的</a:t>
            </a:r>
            <a:r>
              <a:rPr lang="en-US" altLang="zh-CN" sz="2400" dirty="0"/>
              <a:t>color</a:t>
            </a:r>
          </a:p>
          <a:p>
            <a:r>
              <a:rPr lang="en-US" altLang="zh-CN" sz="2400" dirty="0"/>
              <a:t>2</a:t>
            </a:r>
            <a:r>
              <a:rPr lang="zh-CN" altLang="en-US" sz="2400" dirty="0"/>
              <a:t>、将（</a:t>
            </a:r>
            <a:r>
              <a:rPr lang="en-US" altLang="zh-CN" sz="2400" dirty="0"/>
              <a:t>row1,col1) </a:t>
            </a:r>
            <a:r>
              <a:rPr lang="zh-CN" altLang="en-US" sz="2400" dirty="0"/>
              <a:t>和 （</a:t>
            </a:r>
            <a:r>
              <a:rPr lang="en-US" altLang="zh-CN" sz="2400" dirty="0"/>
              <a:t>row2,col2)</a:t>
            </a:r>
            <a:r>
              <a:rPr lang="zh-CN" altLang="en-US" sz="2400" dirty="0"/>
              <a:t>这两个点从</a:t>
            </a:r>
            <a:r>
              <a:rPr lang="en-US" altLang="zh-CN" sz="2400" dirty="0" err="1"/>
              <a:t>waitSele</a:t>
            </a:r>
            <a:r>
              <a:rPr lang="zh-CN" altLang="en-US" sz="2400" dirty="0"/>
              <a:t>中删去，同时将这两个点周围满足条件距的点加入</a:t>
            </a:r>
            <a:r>
              <a:rPr lang="en-US" altLang="zh-CN" sz="2400" dirty="0" err="1"/>
              <a:t>waitSele</a:t>
            </a:r>
            <a:endParaRPr lang="en-US" altLang="zh-CN" sz="2400" dirty="0"/>
          </a:p>
          <a:p>
            <a:endParaRPr lang="zh-CN" altLang="en-US" dirty="0"/>
          </a:p>
        </p:txBody>
      </p:sp>
      <p:sp>
        <p:nvSpPr>
          <p:cNvPr id="4" name="标题 1">
            <a:extLst>
              <a:ext uri="{FF2B5EF4-FFF2-40B4-BE49-F238E27FC236}">
                <a16:creationId xmlns:a16="http://schemas.microsoft.com/office/drawing/2014/main" id="{15F7499E-2CC0-47FB-BDA8-601CA0954A11}"/>
              </a:ext>
            </a:extLst>
          </p:cNvPr>
          <p:cNvSpPr txBox="1">
            <a:spLocks/>
          </p:cNvSpPr>
          <p:nvPr/>
        </p:nvSpPr>
        <p:spPr>
          <a:xfrm>
            <a:off x="83976" y="104503"/>
            <a:ext cx="8668512" cy="436673"/>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altLang="zh-CN" sz="3600">
                <a:highlight>
                  <a:srgbClr val="FFFF00"/>
                </a:highlight>
              </a:rPr>
              <a:t>void Reversi::saveChessBoard()</a:t>
            </a:r>
            <a:endParaRPr lang="zh-CN" altLang="en-US" sz="3600" dirty="0">
              <a:highlight>
                <a:srgbClr val="FFFF00"/>
              </a:highlight>
            </a:endParaRPr>
          </a:p>
        </p:txBody>
      </p:sp>
      <p:sp>
        <p:nvSpPr>
          <p:cNvPr id="5" name="内容占位符 2">
            <a:extLst>
              <a:ext uri="{FF2B5EF4-FFF2-40B4-BE49-F238E27FC236}">
                <a16:creationId xmlns:a16="http://schemas.microsoft.com/office/drawing/2014/main" id="{F0756983-C9BE-4A91-B61A-6BD5BA3AF892}"/>
              </a:ext>
            </a:extLst>
          </p:cNvPr>
          <p:cNvSpPr txBox="1">
            <a:spLocks/>
          </p:cNvSpPr>
          <p:nvPr/>
        </p:nvSpPr>
        <p:spPr>
          <a:xfrm>
            <a:off x="177282" y="709127"/>
            <a:ext cx="8575206" cy="241476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zh-CN" altLang="en-US" sz="2400" dirty="0"/>
              <a:t>输出“棋盘”</a:t>
            </a:r>
            <a:endParaRPr lang="en-US" altLang="zh-CN" sz="2400" dirty="0"/>
          </a:p>
          <a:p>
            <a:r>
              <a:rPr lang="zh-CN" altLang="en-US" sz="2400" dirty="0"/>
              <a:t>若</a:t>
            </a:r>
            <a:r>
              <a:rPr lang="en-US" altLang="zh-CN" sz="2400" dirty="0"/>
              <a:t>chessboard[</a:t>
            </a:r>
            <a:r>
              <a:rPr lang="en-US" altLang="zh-CN" sz="2400" dirty="0" err="1"/>
              <a:t>i</a:t>
            </a:r>
            <a:r>
              <a:rPr lang="en-US" altLang="zh-CN" sz="2400" dirty="0"/>
              <a:t>][j]</a:t>
            </a:r>
            <a:r>
              <a:rPr lang="zh-CN" altLang="en-US" sz="2400" dirty="0"/>
              <a:t>的值为</a:t>
            </a:r>
            <a:r>
              <a:rPr lang="en-US" altLang="zh-CN" sz="2400" dirty="0"/>
              <a:t>2</a:t>
            </a:r>
            <a:r>
              <a:rPr lang="zh-CN" altLang="en-US" sz="2400" dirty="0"/>
              <a:t>或者</a:t>
            </a:r>
            <a:r>
              <a:rPr lang="en-US" altLang="zh-CN" sz="2400" dirty="0"/>
              <a:t>1</a:t>
            </a:r>
            <a:r>
              <a:rPr lang="zh-CN" altLang="en-US" sz="2400" dirty="0"/>
              <a:t>，直接输出，否则输出“</a:t>
            </a:r>
            <a:r>
              <a:rPr lang="en-US" altLang="zh-CN" sz="2400" dirty="0"/>
              <a:t>-</a:t>
            </a:r>
            <a:r>
              <a:rPr lang="zh-CN" altLang="en-US" sz="2400" dirty="0"/>
              <a:t>”</a:t>
            </a:r>
            <a:endParaRPr lang="en-US" altLang="zh-CN" sz="2400" dirty="0"/>
          </a:p>
        </p:txBody>
      </p:sp>
    </p:spTree>
    <p:extLst>
      <p:ext uri="{BB962C8B-B14F-4D97-AF65-F5344CB8AC3E}">
        <p14:creationId xmlns:p14="http://schemas.microsoft.com/office/powerpoint/2010/main" val="307293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D405DA-5B3D-4E98-9557-4C07749ED6F3}"/>
              </a:ext>
            </a:extLst>
          </p:cNvPr>
          <p:cNvSpPr>
            <a:spLocks noGrp="1"/>
          </p:cNvSpPr>
          <p:nvPr>
            <p:ph idx="1"/>
          </p:nvPr>
        </p:nvSpPr>
        <p:spPr>
          <a:xfrm>
            <a:off x="1345847" y="1253331"/>
            <a:ext cx="8595360" cy="4351337"/>
          </a:xfrm>
        </p:spPr>
        <p:txBody>
          <a:bodyPr>
            <a:normAutofit lnSpcReduction="10000"/>
          </a:bodyPr>
          <a:lstStyle/>
          <a:p>
            <a:r>
              <a:rPr lang="zh-CN" altLang="en-US" sz="4800" dirty="0"/>
              <a:t>数据结构</a:t>
            </a:r>
            <a:endParaRPr lang="en-US" altLang="zh-CN" sz="4800" dirty="0"/>
          </a:p>
          <a:p>
            <a:endParaRPr lang="en-US" altLang="zh-CN" sz="4800" dirty="0"/>
          </a:p>
          <a:p>
            <a:r>
              <a:rPr lang="zh-CN" altLang="en-US" sz="4800" dirty="0"/>
              <a:t>算法和用例描述</a:t>
            </a:r>
            <a:endParaRPr lang="en-US" altLang="zh-CN" sz="4800" dirty="0"/>
          </a:p>
          <a:p>
            <a:pPr marL="0" indent="0">
              <a:buNone/>
            </a:pPr>
            <a:endParaRPr lang="en-US" altLang="zh-CN" sz="4800" dirty="0"/>
          </a:p>
          <a:p>
            <a:r>
              <a:rPr lang="zh-CN" altLang="en-US" sz="4800" dirty="0"/>
              <a:t>相关函数的实现</a:t>
            </a:r>
          </a:p>
        </p:txBody>
      </p:sp>
    </p:spTree>
    <p:extLst>
      <p:ext uri="{BB962C8B-B14F-4D97-AF65-F5344CB8AC3E}">
        <p14:creationId xmlns:p14="http://schemas.microsoft.com/office/powerpoint/2010/main" val="129426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2FC36-0668-432E-8138-CFE07D0363FC}"/>
              </a:ext>
            </a:extLst>
          </p:cNvPr>
          <p:cNvSpPr>
            <a:spLocks noGrp="1"/>
          </p:cNvSpPr>
          <p:nvPr>
            <p:ph type="title"/>
          </p:nvPr>
        </p:nvSpPr>
        <p:spPr>
          <a:xfrm>
            <a:off x="1355178" y="2903687"/>
            <a:ext cx="9692640" cy="1325562"/>
          </a:xfrm>
        </p:spPr>
        <p:txBody>
          <a:bodyPr>
            <a:normAutofit/>
          </a:bodyPr>
          <a:lstStyle/>
          <a:p>
            <a:pPr algn="ctr"/>
            <a:r>
              <a:rPr lang="zh-CN" altLang="en-US" sz="8800" dirty="0"/>
              <a:t>数据结构</a:t>
            </a:r>
          </a:p>
        </p:txBody>
      </p:sp>
    </p:spTree>
    <p:extLst>
      <p:ext uri="{BB962C8B-B14F-4D97-AF65-F5344CB8AC3E}">
        <p14:creationId xmlns:p14="http://schemas.microsoft.com/office/powerpoint/2010/main" val="401341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BA9990-CCEF-49BE-B308-BE9A51EB1680}"/>
              </a:ext>
            </a:extLst>
          </p:cNvPr>
          <p:cNvSpPr>
            <a:spLocks noGrp="1"/>
          </p:cNvSpPr>
          <p:nvPr>
            <p:ph idx="1"/>
          </p:nvPr>
        </p:nvSpPr>
        <p:spPr>
          <a:xfrm>
            <a:off x="1280533" y="1698172"/>
            <a:ext cx="8595360" cy="4351337"/>
          </a:xfrm>
        </p:spPr>
        <p:txBody>
          <a:bodyPr>
            <a:normAutofit/>
          </a:bodyPr>
          <a:lstStyle/>
          <a:p>
            <a:r>
              <a:rPr lang="zh-CN" altLang="en-US" sz="2800" dirty="0"/>
              <a:t>用</a:t>
            </a:r>
            <a:r>
              <a:rPr lang="en-US" altLang="zh-CN" sz="2800" dirty="0"/>
              <a:t>int</a:t>
            </a:r>
            <a:r>
              <a:rPr lang="zh-CN" altLang="en-US" sz="2800" dirty="0"/>
              <a:t>型的二位数组来存储棋盘信息</a:t>
            </a:r>
            <a:endParaRPr lang="en-US" altLang="zh-CN" sz="2800" dirty="0"/>
          </a:p>
          <a:p>
            <a:r>
              <a:rPr lang="en-US" altLang="zh-CN" sz="2800" dirty="0">
                <a:highlight>
                  <a:srgbClr val="FFFF00"/>
                </a:highlight>
              </a:rPr>
              <a:t>Int chessboard[19][19]</a:t>
            </a:r>
          </a:p>
          <a:p>
            <a:pPr lvl="1"/>
            <a:r>
              <a:rPr lang="zh-CN" altLang="en-US" sz="2600" dirty="0"/>
              <a:t>用数字</a:t>
            </a:r>
            <a:r>
              <a:rPr lang="en-US" altLang="zh-CN" sz="2600" dirty="0"/>
              <a:t>0</a:t>
            </a:r>
            <a:r>
              <a:rPr lang="zh-CN" altLang="en-US" sz="2600" dirty="0"/>
              <a:t>和</a:t>
            </a:r>
            <a:r>
              <a:rPr lang="en-US" altLang="zh-CN" sz="2600" dirty="0"/>
              <a:t>1</a:t>
            </a:r>
            <a:r>
              <a:rPr lang="zh-CN" altLang="en-US" sz="2600" dirty="0"/>
              <a:t>来代表两种棋子</a:t>
            </a:r>
            <a:endParaRPr lang="en-US" altLang="zh-CN" sz="2600" dirty="0"/>
          </a:p>
          <a:p>
            <a:pPr lvl="1"/>
            <a:r>
              <a:rPr lang="zh-CN" altLang="en-US" sz="2600" dirty="0"/>
              <a:t>其他情况表示空位</a:t>
            </a:r>
            <a:endParaRPr lang="en-US" altLang="zh-CN" sz="2600" dirty="0"/>
          </a:p>
          <a:p>
            <a:pPr marL="274320" lvl="1" indent="0">
              <a:buNone/>
            </a:pPr>
            <a:endParaRPr lang="zh-CN" altLang="en-US" sz="2600" dirty="0"/>
          </a:p>
        </p:txBody>
      </p:sp>
    </p:spTree>
    <p:extLst>
      <p:ext uri="{BB962C8B-B14F-4D97-AF65-F5344CB8AC3E}">
        <p14:creationId xmlns:p14="http://schemas.microsoft.com/office/powerpoint/2010/main" val="190888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B5FBC-65A1-4AC9-81A3-FCA7BA5631AB}"/>
              </a:ext>
            </a:extLst>
          </p:cNvPr>
          <p:cNvSpPr>
            <a:spLocks noGrp="1"/>
          </p:cNvSpPr>
          <p:nvPr>
            <p:ph type="title"/>
          </p:nvPr>
        </p:nvSpPr>
        <p:spPr>
          <a:xfrm>
            <a:off x="1345847" y="2766219"/>
            <a:ext cx="9692640" cy="1325562"/>
          </a:xfrm>
        </p:spPr>
        <p:txBody>
          <a:bodyPr>
            <a:normAutofit/>
          </a:bodyPr>
          <a:lstStyle/>
          <a:p>
            <a:pPr algn="ctr"/>
            <a:r>
              <a:rPr lang="zh-CN" altLang="en-US" sz="8800" dirty="0"/>
              <a:t>算法及用例描述</a:t>
            </a:r>
          </a:p>
        </p:txBody>
      </p:sp>
    </p:spTree>
    <p:extLst>
      <p:ext uri="{BB962C8B-B14F-4D97-AF65-F5344CB8AC3E}">
        <p14:creationId xmlns:p14="http://schemas.microsoft.com/office/powerpoint/2010/main" val="280781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0A7C0FB-045C-4684-B616-835568A56631}"/>
              </a:ext>
            </a:extLst>
          </p:cNvPr>
          <p:cNvSpPr>
            <a:spLocks noGrp="1"/>
          </p:cNvSpPr>
          <p:nvPr>
            <p:ph idx="1"/>
          </p:nvPr>
        </p:nvSpPr>
        <p:spPr>
          <a:xfrm>
            <a:off x="-9427" y="164892"/>
            <a:ext cx="7466029" cy="6528216"/>
          </a:xfrm>
        </p:spPr>
        <p:txBody>
          <a:bodyPr>
            <a:normAutofit fontScale="85000" lnSpcReduction="20000"/>
          </a:bodyPr>
          <a:lstStyle/>
          <a:p>
            <a:r>
              <a:rPr lang="zh-CN" altLang="en-US" sz="2400" dirty="0"/>
              <a:t>关于选择落子位置的算法</a:t>
            </a:r>
            <a:endParaRPr lang="en-US" altLang="zh-CN" sz="2400" dirty="0"/>
          </a:p>
          <a:p>
            <a:pPr lvl="1"/>
            <a:r>
              <a:rPr lang="zh-CN" altLang="en-US" sz="2400" dirty="0"/>
              <a:t>按棋型的优先级一次列出棋型</a:t>
            </a:r>
            <a:endParaRPr lang="en-US" altLang="zh-CN" sz="2400" dirty="0"/>
          </a:p>
          <a:p>
            <a:pPr marL="274320" lvl="1" indent="0">
              <a:buNone/>
            </a:pPr>
            <a:r>
              <a:rPr lang="zh-CN" altLang="en-US" sz="2400" dirty="0"/>
              <a:t>（优先级排序为 己方的可直接获胜的五子 </a:t>
            </a:r>
            <a:r>
              <a:rPr lang="en-US" altLang="zh-CN" sz="2400" dirty="0"/>
              <a:t>&gt; </a:t>
            </a:r>
            <a:r>
              <a:rPr lang="zh-CN" altLang="en-US" sz="2400" dirty="0"/>
              <a:t>己方的可</a:t>
            </a:r>
            <a:endParaRPr lang="en-US" altLang="zh-CN" sz="2400" dirty="0"/>
          </a:p>
          <a:p>
            <a:pPr marL="274320" lvl="1" indent="0">
              <a:buNone/>
            </a:pPr>
            <a:r>
              <a:rPr lang="zh-CN" altLang="en-US" sz="2400" dirty="0"/>
              <a:t>接获胜的四子 </a:t>
            </a:r>
            <a:r>
              <a:rPr lang="en-US" altLang="zh-CN" sz="2400" dirty="0"/>
              <a:t>&gt;</a:t>
            </a:r>
          </a:p>
          <a:p>
            <a:pPr marL="274320" lvl="1" indent="0">
              <a:buNone/>
            </a:pPr>
            <a:r>
              <a:rPr lang="en-US" altLang="zh-CN" sz="2400" dirty="0"/>
              <a:t> </a:t>
            </a:r>
            <a:r>
              <a:rPr lang="zh-CN" altLang="en-US" sz="2400" dirty="0"/>
              <a:t>敌方的需堵两子才可阻止其获胜的棋型 </a:t>
            </a:r>
            <a:r>
              <a:rPr lang="en-US" altLang="zh-CN" sz="2400" dirty="0"/>
              <a:t>&gt; </a:t>
            </a:r>
            <a:r>
              <a:rPr lang="zh-CN" altLang="en-US" sz="2400" dirty="0"/>
              <a:t>敌方的堵一</a:t>
            </a:r>
            <a:endParaRPr lang="en-US" altLang="zh-CN" sz="2400" dirty="0"/>
          </a:p>
          <a:p>
            <a:pPr marL="274320" lvl="1" indent="0">
              <a:buNone/>
            </a:pPr>
            <a:r>
              <a:rPr lang="zh-CN" altLang="en-US" sz="2400" dirty="0"/>
              <a:t>可阻止其获胜的棋型</a:t>
            </a:r>
            <a:endParaRPr lang="en-US" altLang="zh-CN" sz="2400" dirty="0"/>
          </a:p>
          <a:p>
            <a:pPr marL="274320" lvl="1" indent="0">
              <a:buNone/>
            </a:pPr>
            <a:r>
              <a:rPr lang="zh-CN" altLang="en-US" sz="2400" dirty="0"/>
              <a:t> </a:t>
            </a:r>
            <a:r>
              <a:rPr lang="en-US" altLang="zh-CN" sz="2400" dirty="0"/>
              <a:t>&gt; </a:t>
            </a:r>
            <a:r>
              <a:rPr lang="zh-CN" altLang="en-US" sz="2400" dirty="0"/>
              <a:t>己方的三子 </a:t>
            </a:r>
            <a:r>
              <a:rPr lang="en-US" altLang="zh-CN" sz="2400" dirty="0"/>
              <a:t>&gt;  </a:t>
            </a:r>
            <a:r>
              <a:rPr lang="zh-CN" altLang="en-US" sz="2400" dirty="0"/>
              <a:t>己方的二子）</a:t>
            </a:r>
            <a:endParaRPr lang="en-US" altLang="zh-CN" sz="2400" dirty="0"/>
          </a:p>
          <a:p>
            <a:pPr lvl="1"/>
            <a:r>
              <a:rPr lang="zh-CN" altLang="en-US" sz="2400" dirty="0"/>
              <a:t>将有子位置处周围</a:t>
            </a:r>
            <a:r>
              <a:rPr lang="en-US" altLang="zh-CN" sz="2400" dirty="0"/>
              <a:t>16</a:t>
            </a:r>
            <a:r>
              <a:rPr lang="zh-CN" altLang="en-US" sz="2400" dirty="0"/>
              <a:t>个点加入可选点</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r>
              <a:rPr lang="zh-CN" altLang="en-US" sz="2400" dirty="0"/>
              <a:t>遍历可选点，每次扫描可选点横向、纵向、对角线和反对</a:t>
            </a:r>
            <a:endParaRPr lang="en-US" altLang="zh-CN" sz="2400" dirty="0"/>
          </a:p>
          <a:p>
            <a:pPr marL="274320" lvl="1" indent="0">
              <a:buNone/>
            </a:pPr>
            <a:r>
              <a:rPr lang="zh-CN" altLang="en-US" sz="2400" dirty="0"/>
              <a:t>线这四个方向，按照上述优先规则进行棋型的匹配，一旦匹配</a:t>
            </a:r>
            <a:endParaRPr lang="en-US" altLang="zh-CN" sz="2400" dirty="0"/>
          </a:p>
          <a:p>
            <a:pPr marL="274320" lvl="1" indent="0">
              <a:buNone/>
            </a:pPr>
            <a:r>
              <a:rPr lang="zh-CN" altLang="en-US" sz="2400" dirty="0"/>
              <a:t>成功即刻返回落子位置</a:t>
            </a:r>
            <a:endParaRPr lang="en-US" altLang="zh-CN" sz="2400" dirty="0"/>
          </a:p>
          <a:p>
            <a:pPr lvl="2"/>
            <a:endParaRPr lang="zh-CN" altLang="en-US" dirty="0"/>
          </a:p>
        </p:txBody>
      </p:sp>
      <p:pic>
        <p:nvPicPr>
          <p:cNvPr id="5" name="图片 4">
            <a:extLst>
              <a:ext uri="{FF2B5EF4-FFF2-40B4-BE49-F238E27FC236}">
                <a16:creationId xmlns:a16="http://schemas.microsoft.com/office/drawing/2014/main" id="{909AB246-D380-400F-8404-F02EFA16299C}"/>
              </a:ext>
            </a:extLst>
          </p:cNvPr>
          <p:cNvPicPr>
            <a:picLocks noChangeAspect="1"/>
          </p:cNvPicPr>
          <p:nvPr/>
        </p:nvPicPr>
        <p:blipFill>
          <a:blip r:embed="rId2"/>
          <a:stretch>
            <a:fillRect/>
          </a:stretch>
        </p:blipFill>
        <p:spPr>
          <a:xfrm>
            <a:off x="7322678" y="164892"/>
            <a:ext cx="3712858" cy="6528216"/>
          </a:xfrm>
          <a:prstGeom prst="rect">
            <a:avLst/>
          </a:prstGeom>
        </p:spPr>
      </p:pic>
      <p:graphicFrame>
        <p:nvGraphicFramePr>
          <p:cNvPr id="11" name="表格 11">
            <a:extLst>
              <a:ext uri="{FF2B5EF4-FFF2-40B4-BE49-F238E27FC236}">
                <a16:creationId xmlns:a16="http://schemas.microsoft.com/office/drawing/2014/main" id="{923C79BC-C52D-4BB6-9380-A8DF26B138D7}"/>
              </a:ext>
            </a:extLst>
          </p:cNvPr>
          <p:cNvGraphicFramePr>
            <a:graphicFrameLocks noGrp="1"/>
          </p:cNvGraphicFramePr>
          <p:nvPr>
            <p:extLst>
              <p:ext uri="{D42A27DB-BD31-4B8C-83A1-F6EECF244321}">
                <p14:modId xmlns:p14="http://schemas.microsoft.com/office/powerpoint/2010/main" val="3561577626"/>
              </p:ext>
            </p:extLst>
          </p:nvPr>
        </p:nvGraphicFramePr>
        <p:xfrm>
          <a:off x="1156464" y="2706944"/>
          <a:ext cx="2469893" cy="2421275"/>
        </p:xfrm>
        <a:graphic>
          <a:graphicData uri="http://schemas.openxmlformats.org/drawingml/2006/table">
            <a:tbl>
              <a:tblPr firstRow="1" bandRow="1">
                <a:tableStyleId>{F5AB1C69-6EDB-4FF4-983F-18BD219EF322}</a:tableStyleId>
              </a:tblPr>
              <a:tblGrid>
                <a:gridCol w="501506">
                  <a:extLst>
                    <a:ext uri="{9D8B030D-6E8A-4147-A177-3AD203B41FA5}">
                      <a16:colId xmlns:a16="http://schemas.microsoft.com/office/drawing/2014/main" val="3480240020"/>
                    </a:ext>
                  </a:extLst>
                </a:gridCol>
                <a:gridCol w="501506">
                  <a:extLst>
                    <a:ext uri="{9D8B030D-6E8A-4147-A177-3AD203B41FA5}">
                      <a16:colId xmlns:a16="http://schemas.microsoft.com/office/drawing/2014/main" val="1977312644"/>
                    </a:ext>
                  </a:extLst>
                </a:gridCol>
                <a:gridCol w="413184">
                  <a:extLst>
                    <a:ext uri="{9D8B030D-6E8A-4147-A177-3AD203B41FA5}">
                      <a16:colId xmlns:a16="http://schemas.microsoft.com/office/drawing/2014/main" val="3531188584"/>
                    </a:ext>
                  </a:extLst>
                </a:gridCol>
                <a:gridCol w="589828">
                  <a:extLst>
                    <a:ext uri="{9D8B030D-6E8A-4147-A177-3AD203B41FA5}">
                      <a16:colId xmlns:a16="http://schemas.microsoft.com/office/drawing/2014/main" val="668165489"/>
                    </a:ext>
                  </a:extLst>
                </a:gridCol>
                <a:gridCol w="463869">
                  <a:extLst>
                    <a:ext uri="{9D8B030D-6E8A-4147-A177-3AD203B41FA5}">
                      <a16:colId xmlns:a16="http://schemas.microsoft.com/office/drawing/2014/main" val="3778210789"/>
                    </a:ext>
                  </a:extLst>
                </a:gridCol>
              </a:tblGrid>
              <a:tr h="278576">
                <a:tc>
                  <a:txBody>
                    <a:bodyPr/>
                    <a:lstStyle/>
                    <a:p>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855594975"/>
                  </a:ext>
                </a:extLst>
              </a:tr>
              <a:tr h="409595">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788537"/>
                  </a:ext>
                </a:extLst>
              </a:tr>
              <a:tr h="43940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zh-CN" altLang="en-US" dirty="0"/>
                        <a:t>可选点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131266137"/>
                  </a:ext>
                </a:extLst>
              </a:tr>
              <a:tr h="278576">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2735953"/>
                  </a:ext>
                </a:extLst>
              </a:tr>
              <a:tr h="278576">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503668967"/>
                  </a:ext>
                </a:extLst>
              </a:tr>
            </a:tbl>
          </a:graphicData>
        </a:graphic>
      </p:graphicFrame>
    </p:spTree>
    <p:extLst>
      <p:ext uri="{BB962C8B-B14F-4D97-AF65-F5344CB8AC3E}">
        <p14:creationId xmlns:p14="http://schemas.microsoft.com/office/powerpoint/2010/main" val="291410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453EA6-E976-488E-9E26-9EFD9D1C429F}"/>
              </a:ext>
            </a:extLst>
          </p:cNvPr>
          <p:cNvSpPr>
            <a:spLocks noGrp="1"/>
          </p:cNvSpPr>
          <p:nvPr>
            <p:ph idx="1"/>
          </p:nvPr>
        </p:nvSpPr>
        <p:spPr>
          <a:xfrm>
            <a:off x="454476" y="622571"/>
            <a:ext cx="10800426" cy="6235429"/>
          </a:xfrm>
        </p:spPr>
        <p:txBody>
          <a:bodyPr>
            <a:normAutofit/>
          </a:bodyPr>
          <a:lstStyle/>
          <a:p>
            <a:r>
              <a:rPr lang="zh-CN" altLang="en-US" sz="2400" dirty="0"/>
              <a:t>关于寻找落子点效率优化问题</a:t>
            </a:r>
            <a:endParaRPr lang="en-US" altLang="zh-CN" sz="2400" dirty="0"/>
          </a:p>
          <a:p>
            <a:pPr lvl="1"/>
            <a:r>
              <a:rPr lang="zh-CN" altLang="en-US" sz="2400" dirty="0"/>
              <a:t>按照所列举的棋型的长度来确定每次扫描某个可选点周围位置的范围</a:t>
            </a:r>
            <a:endParaRPr lang="en-US" altLang="zh-CN" sz="2400" dirty="0"/>
          </a:p>
          <a:p>
            <a:pPr lvl="2"/>
            <a:r>
              <a:rPr lang="zh-CN" altLang="en-US" sz="2400" dirty="0"/>
              <a:t>例如：在判断是否存在己方可直接获胜的棋型时，由于所列举出的该种棋型长度均为</a:t>
            </a:r>
            <a:r>
              <a:rPr lang="en-US" altLang="zh-CN" sz="2400" dirty="0"/>
              <a:t>6</a:t>
            </a:r>
            <a:r>
              <a:rPr lang="zh-CN" altLang="en-US" sz="2400" dirty="0"/>
              <a:t>，所以在进行每个方向的棋型扫描时，只需要选取距离可选点单位为</a:t>
            </a:r>
            <a:r>
              <a:rPr lang="en-US" altLang="zh-CN" sz="2400" dirty="0"/>
              <a:t>5</a:t>
            </a:r>
            <a:r>
              <a:rPr lang="zh-CN" altLang="en-US" sz="2400" dirty="0"/>
              <a:t>以内的位置即可。意即：假设可选点的坐标为（</a:t>
            </a:r>
            <a:r>
              <a:rPr lang="en-US" altLang="zh-CN" sz="2400" dirty="0"/>
              <a:t>4</a:t>
            </a:r>
            <a:r>
              <a:rPr lang="zh-CN" altLang="en-US" sz="2400" dirty="0"/>
              <a:t>，</a:t>
            </a:r>
            <a:r>
              <a:rPr lang="en-US" altLang="zh-CN" sz="2400" dirty="0"/>
              <a:t>7</a:t>
            </a:r>
            <a:r>
              <a:rPr lang="zh-CN" altLang="en-US" sz="2400" dirty="0"/>
              <a:t>），在进行横向扫描时，扫描的起始位置为（</a:t>
            </a:r>
            <a:r>
              <a:rPr lang="en-US" altLang="zh-CN" sz="2400" dirty="0"/>
              <a:t>4</a:t>
            </a:r>
            <a:r>
              <a:rPr lang="zh-CN" altLang="en-US" sz="2400" dirty="0"/>
              <a:t>，</a:t>
            </a:r>
            <a:r>
              <a:rPr lang="en-US" altLang="zh-CN" sz="2400" dirty="0"/>
              <a:t>2</a:t>
            </a:r>
            <a:r>
              <a:rPr lang="zh-CN" altLang="en-US" sz="2400" dirty="0"/>
              <a:t>），终点为（</a:t>
            </a:r>
            <a:r>
              <a:rPr lang="en-US" altLang="zh-CN" sz="2400" dirty="0"/>
              <a:t>4</a:t>
            </a:r>
            <a:r>
              <a:rPr lang="zh-CN" altLang="en-US" sz="2400" dirty="0"/>
              <a:t>，</a:t>
            </a:r>
            <a:r>
              <a:rPr lang="en-US" altLang="zh-CN" sz="2400" dirty="0"/>
              <a:t>12</a:t>
            </a:r>
            <a:r>
              <a:rPr lang="zh-CN" altLang="en-US" sz="2400" dirty="0"/>
              <a:t>），每次选取六个点，最后一次选点的第一个点的坐标为（</a:t>
            </a:r>
            <a:r>
              <a:rPr lang="en-US" altLang="zh-CN" sz="2400" dirty="0"/>
              <a:t>4</a:t>
            </a:r>
            <a:r>
              <a:rPr lang="zh-CN" altLang="en-US" sz="2400" dirty="0"/>
              <a:t>，</a:t>
            </a:r>
            <a:r>
              <a:rPr lang="en-US" altLang="zh-CN" sz="2400" dirty="0"/>
              <a:t>7</a:t>
            </a:r>
            <a:r>
              <a:rPr lang="zh-CN" altLang="en-US" sz="2400" dirty="0"/>
              <a:t>），因为需要保证有六个点。其他方向类似上的扫描类似。</a:t>
            </a:r>
            <a:endParaRPr lang="en-US" altLang="zh-CN" sz="2400" dirty="0"/>
          </a:p>
          <a:p>
            <a:pPr lvl="2"/>
            <a:endParaRPr lang="en-US" altLang="zh-CN" sz="2400" dirty="0"/>
          </a:p>
          <a:p>
            <a:pPr lvl="2"/>
            <a:r>
              <a:rPr lang="zh-CN" altLang="en-US" sz="2400" dirty="0"/>
              <a:t>同时，在进行棋型匹配前，可先判断某个方向上以及所选择的点中特定颜色的个数是否达到了要求，例如：判断己方是否存在可获胜的棋型时，在进行某个方向上的棋型扫描时，该方向上以及所选取的六个点中己方棋子个数至少要达到</a:t>
            </a:r>
            <a:r>
              <a:rPr lang="en-US" altLang="zh-CN" sz="2400" dirty="0"/>
              <a:t>4</a:t>
            </a:r>
            <a:r>
              <a:rPr lang="zh-CN" altLang="en-US" sz="2400" dirty="0"/>
              <a:t>个。这样可以减少一些不必要的匹配操作。</a:t>
            </a:r>
            <a:endParaRPr lang="en-US" altLang="zh-CN" sz="2400" dirty="0"/>
          </a:p>
        </p:txBody>
      </p:sp>
    </p:spTree>
    <p:extLst>
      <p:ext uri="{BB962C8B-B14F-4D97-AF65-F5344CB8AC3E}">
        <p14:creationId xmlns:p14="http://schemas.microsoft.com/office/powerpoint/2010/main" val="154395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0DEC5-FD95-4209-9033-BBF644B3689A}"/>
              </a:ext>
            </a:extLst>
          </p:cNvPr>
          <p:cNvSpPr>
            <a:spLocks noGrp="1"/>
          </p:cNvSpPr>
          <p:nvPr>
            <p:ph type="title"/>
          </p:nvPr>
        </p:nvSpPr>
        <p:spPr>
          <a:xfrm>
            <a:off x="944632" y="2766219"/>
            <a:ext cx="9692640" cy="1325562"/>
          </a:xfrm>
        </p:spPr>
        <p:txBody>
          <a:bodyPr>
            <a:normAutofit fontScale="90000"/>
          </a:bodyPr>
          <a:lstStyle/>
          <a:p>
            <a:pPr algn="ctr"/>
            <a:r>
              <a:rPr lang="zh-CN" altLang="en-US" sz="8800" dirty="0"/>
              <a:t>函数模块划分及实现</a:t>
            </a:r>
          </a:p>
        </p:txBody>
      </p:sp>
    </p:spTree>
    <p:extLst>
      <p:ext uri="{BB962C8B-B14F-4D97-AF65-F5344CB8AC3E}">
        <p14:creationId xmlns:p14="http://schemas.microsoft.com/office/powerpoint/2010/main" val="2225350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4C731E-6DFB-4AB7-8049-9FC5825B011E}"/>
              </a:ext>
            </a:extLst>
          </p:cNvPr>
          <p:cNvSpPr>
            <a:spLocks noGrp="1"/>
          </p:cNvSpPr>
          <p:nvPr>
            <p:ph idx="1"/>
          </p:nvPr>
        </p:nvSpPr>
        <p:spPr>
          <a:xfrm>
            <a:off x="498301" y="1253331"/>
            <a:ext cx="8595360" cy="4351337"/>
          </a:xfrm>
        </p:spPr>
        <p:txBody>
          <a:bodyPr>
            <a:noAutofit/>
          </a:bodyPr>
          <a:lstStyle/>
          <a:p>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&gt;, </a:t>
            </a:r>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&gt;&gt; </a:t>
            </a:r>
            <a:r>
              <a:rPr lang="en-US" altLang="zh-CN" sz="2400" dirty="0" err="1">
                <a:solidFill>
                  <a:srgbClr val="000000"/>
                </a:solidFill>
                <a:latin typeface="新宋体" panose="02010609030101010101" pitchFamily="49" charset="-122"/>
                <a:ea typeface="新宋体" panose="02010609030101010101" pitchFamily="49" charset="-122"/>
              </a:rPr>
              <a:t>CanWin</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808080"/>
                </a:solidFill>
                <a:latin typeface="新宋体" panose="02010609030101010101" pitchFamily="49" charset="-122"/>
                <a:ea typeface="新宋体" panose="02010609030101010101" pitchFamily="49" charset="-122"/>
              </a:rPr>
              <a:t>row</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808080"/>
                </a:solidFill>
                <a:latin typeface="新宋体" panose="02010609030101010101" pitchFamily="49" charset="-122"/>
                <a:ea typeface="新宋体" panose="02010609030101010101" pitchFamily="49" charset="-122"/>
              </a:rPr>
              <a:t>col</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bool</a:t>
            </a:r>
            <a:r>
              <a:rPr lang="en-US" altLang="zh-CN" sz="2400" dirty="0">
                <a:solidFill>
                  <a:srgbClr val="000000"/>
                </a:solidFill>
                <a:latin typeface="新宋体" panose="02010609030101010101" pitchFamily="49" charset="-122"/>
                <a:ea typeface="新宋体" panose="02010609030101010101" pitchFamily="49" charset="-122"/>
              </a:rPr>
              <a:t>&amp; </a:t>
            </a:r>
            <a:r>
              <a:rPr lang="en-US" altLang="zh-CN" sz="2400" dirty="0">
                <a:solidFill>
                  <a:srgbClr val="808080"/>
                </a:solidFill>
                <a:latin typeface="新宋体" panose="02010609030101010101" pitchFamily="49" charset="-122"/>
                <a:ea typeface="新宋体" panose="02010609030101010101" pitchFamily="49" charset="-122"/>
              </a:rPr>
              <a:t>existed</a:t>
            </a:r>
            <a:r>
              <a:rPr lang="en-US" altLang="zh-CN" sz="2400" dirty="0">
                <a:solidFill>
                  <a:srgbClr val="000000"/>
                </a:solidFill>
                <a:latin typeface="新宋体" panose="02010609030101010101" pitchFamily="49" charset="-122"/>
                <a:ea typeface="新宋体" panose="02010609030101010101" pitchFamily="49" charset="-122"/>
              </a:rPr>
              <a:t>);</a:t>
            </a:r>
          </a:p>
          <a:p>
            <a:pPr lvl="1"/>
            <a:r>
              <a:rPr lang="zh-CN" altLang="en-US" sz="2400" dirty="0">
                <a:solidFill>
                  <a:srgbClr val="000000"/>
                </a:solidFill>
                <a:latin typeface="新宋体" panose="02010609030101010101" pitchFamily="49" charset="-122"/>
                <a:ea typeface="新宋体" panose="02010609030101010101" pitchFamily="49" charset="-122"/>
              </a:rPr>
              <a:t>判断是否存在己方可直接取胜的落子点，如存在，返回落子位置</a:t>
            </a:r>
            <a:endParaRPr lang="en-US" altLang="zh-CN" sz="2400" dirty="0">
              <a:solidFill>
                <a:srgbClr val="000000"/>
              </a:solidFill>
              <a:latin typeface="新宋体" panose="02010609030101010101" pitchFamily="49" charset="-122"/>
              <a:ea typeface="新宋体" panose="02010609030101010101" pitchFamily="49" charset="-122"/>
            </a:endParaRPr>
          </a:p>
          <a:p>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&gt;, </a:t>
            </a:r>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&gt;&gt; </a:t>
            </a:r>
            <a:r>
              <a:rPr lang="en-US" altLang="zh-CN" sz="2400" dirty="0" err="1">
                <a:solidFill>
                  <a:srgbClr val="000000"/>
                </a:solidFill>
                <a:latin typeface="新宋体" panose="02010609030101010101" pitchFamily="49" charset="-122"/>
                <a:ea typeface="新宋体" panose="02010609030101010101" pitchFamily="49" charset="-122"/>
              </a:rPr>
              <a:t>NeedDefense</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808080"/>
                </a:solidFill>
                <a:latin typeface="新宋体" panose="02010609030101010101" pitchFamily="49" charset="-122"/>
                <a:ea typeface="新宋体" panose="02010609030101010101" pitchFamily="49" charset="-122"/>
              </a:rPr>
              <a:t>row</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808080"/>
                </a:solidFill>
                <a:latin typeface="新宋体" panose="02010609030101010101" pitchFamily="49" charset="-122"/>
                <a:ea typeface="新宋体" panose="02010609030101010101" pitchFamily="49" charset="-122"/>
              </a:rPr>
              <a:t>col</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bool</a:t>
            </a:r>
            <a:r>
              <a:rPr lang="en-US" altLang="zh-CN" sz="2400" dirty="0">
                <a:solidFill>
                  <a:srgbClr val="000000"/>
                </a:solidFill>
                <a:latin typeface="新宋体" panose="02010609030101010101" pitchFamily="49" charset="-122"/>
                <a:ea typeface="新宋体" panose="02010609030101010101" pitchFamily="49" charset="-122"/>
              </a:rPr>
              <a:t>&amp; </a:t>
            </a:r>
            <a:r>
              <a:rPr lang="en-US" altLang="zh-CN" sz="2400" dirty="0">
                <a:solidFill>
                  <a:srgbClr val="808080"/>
                </a:solidFill>
                <a:latin typeface="新宋体" panose="02010609030101010101" pitchFamily="49" charset="-122"/>
                <a:ea typeface="新宋体" panose="02010609030101010101" pitchFamily="49" charset="-122"/>
              </a:rPr>
              <a:t>existed</a:t>
            </a:r>
            <a:r>
              <a:rPr lang="en-US" altLang="zh-CN" sz="2400" dirty="0">
                <a:solidFill>
                  <a:srgbClr val="000000"/>
                </a:solidFill>
                <a:latin typeface="新宋体" panose="02010609030101010101" pitchFamily="49" charset="-122"/>
                <a:ea typeface="新宋体" panose="02010609030101010101" pitchFamily="49" charset="-122"/>
              </a:rPr>
              <a:t>);</a:t>
            </a:r>
          </a:p>
          <a:p>
            <a:pPr lvl="1"/>
            <a:r>
              <a:rPr lang="zh-CN" altLang="en-US" sz="2400" dirty="0">
                <a:solidFill>
                  <a:srgbClr val="000000"/>
                </a:solidFill>
                <a:latin typeface="新宋体" panose="02010609030101010101" pitchFamily="49" charset="-122"/>
                <a:ea typeface="新宋体" panose="02010609030101010101" pitchFamily="49" charset="-122"/>
              </a:rPr>
              <a:t>判断是否需要防守</a:t>
            </a:r>
            <a:endParaRPr lang="en-US" altLang="zh-CN" sz="2400" dirty="0">
              <a:solidFill>
                <a:srgbClr val="000000"/>
              </a:solidFill>
              <a:latin typeface="新宋体" panose="02010609030101010101" pitchFamily="49" charset="-122"/>
              <a:ea typeface="新宋体" panose="02010609030101010101" pitchFamily="49" charset="-122"/>
            </a:endParaRPr>
          </a:p>
          <a:p>
            <a:pPr lvl="2"/>
            <a:r>
              <a:rPr lang="zh-CN" altLang="en-US" sz="2400" dirty="0">
                <a:solidFill>
                  <a:srgbClr val="000000"/>
                </a:solidFill>
                <a:latin typeface="新宋体" panose="02010609030101010101" pitchFamily="49" charset="-122"/>
                <a:ea typeface="新宋体" panose="02010609030101010101" pitchFamily="49" charset="-122"/>
              </a:rPr>
              <a:t>需要使用两子进行防守</a:t>
            </a:r>
            <a:endParaRPr lang="en-US" altLang="zh-CN" sz="2400" dirty="0">
              <a:solidFill>
                <a:srgbClr val="000000"/>
              </a:solidFill>
              <a:latin typeface="新宋体" panose="02010609030101010101" pitchFamily="49" charset="-122"/>
              <a:ea typeface="新宋体" panose="02010609030101010101" pitchFamily="49" charset="-122"/>
            </a:endParaRPr>
          </a:p>
          <a:p>
            <a:pPr lvl="2"/>
            <a:r>
              <a:rPr lang="zh-CN" altLang="en-US" sz="2400" dirty="0">
                <a:solidFill>
                  <a:srgbClr val="000000"/>
                </a:solidFill>
                <a:latin typeface="新宋体" panose="02010609030101010101" pitchFamily="49" charset="-122"/>
                <a:ea typeface="新宋体" panose="02010609030101010101" pitchFamily="49" charset="-122"/>
              </a:rPr>
              <a:t>使用一子进行防守</a:t>
            </a:r>
            <a:endParaRPr lang="en-US" altLang="zh-CN" sz="2400" dirty="0">
              <a:solidFill>
                <a:srgbClr val="000000"/>
              </a:solidFill>
              <a:latin typeface="新宋体" panose="02010609030101010101" pitchFamily="49" charset="-122"/>
              <a:ea typeface="新宋体" panose="02010609030101010101" pitchFamily="49" charset="-122"/>
            </a:endParaRPr>
          </a:p>
          <a:p>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&gt;, </a:t>
            </a:r>
            <a:r>
              <a:rPr lang="en-US" altLang="zh-CN" sz="2400" dirty="0">
                <a:solidFill>
                  <a:srgbClr val="2B91AF"/>
                </a:solidFill>
                <a:latin typeface="新宋体" panose="02010609030101010101" pitchFamily="49" charset="-122"/>
                <a:ea typeface="新宋体" panose="02010609030101010101" pitchFamily="49" charset="-122"/>
              </a:rPr>
              <a:t>pair</a:t>
            </a:r>
            <a:r>
              <a:rPr lang="en-US" altLang="zh-CN" sz="2400" dirty="0">
                <a:solidFill>
                  <a:srgbClr val="000000"/>
                </a:solidFill>
                <a:latin typeface="新宋体" panose="02010609030101010101" pitchFamily="49" charset="-122"/>
                <a:ea typeface="新宋体" panose="02010609030101010101" pitchFamily="49" charset="-122"/>
              </a:rPr>
              <a:t>&lt;</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&gt;&gt; Attack(</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808080"/>
                </a:solidFill>
                <a:latin typeface="新宋体" panose="02010609030101010101" pitchFamily="49" charset="-122"/>
                <a:ea typeface="新宋体" panose="02010609030101010101" pitchFamily="49" charset="-122"/>
              </a:rPr>
              <a:t>row</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int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808080"/>
                </a:solidFill>
                <a:latin typeface="新宋体" panose="02010609030101010101" pitchFamily="49" charset="-122"/>
                <a:ea typeface="新宋体" panose="02010609030101010101" pitchFamily="49" charset="-122"/>
              </a:rPr>
              <a:t>col</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bool</a:t>
            </a:r>
            <a:r>
              <a:rPr lang="en-US" altLang="zh-CN" sz="2400" dirty="0">
                <a:solidFill>
                  <a:srgbClr val="000000"/>
                </a:solidFill>
                <a:latin typeface="新宋体" panose="02010609030101010101" pitchFamily="49" charset="-122"/>
                <a:ea typeface="新宋体" panose="02010609030101010101" pitchFamily="49" charset="-122"/>
              </a:rPr>
              <a:t>&amp; </a:t>
            </a:r>
            <a:r>
              <a:rPr lang="en-US" altLang="zh-CN" sz="2400" dirty="0">
                <a:solidFill>
                  <a:srgbClr val="808080"/>
                </a:solidFill>
                <a:latin typeface="新宋体" panose="02010609030101010101" pitchFamily="49" charset="-122"/>
                <a:ea typeface="新宋体" panose="02010609030101010101" pitchFamily="49" charset="-122"/>
              </a:rPr>
              <a:t>existed</a:t>
            </a:r>
            <a:r>
              <a:rPr lang="en-US" altLang="zh-CN" sz="2400" dirty="0">
                <a:solidFill>
                  <a:srgbClr val="000000"/>
                </a:solidFill>
                <a:latin typeface="新宋体" panose="02010609030101010101" pitchFamily="49" charset="-122"/>
                <a:ea typeface="新宋体" panose="02010609030101010101" pitchFamily="49" charset="-122"/>
              </a:rPr>
              <a:t>);</a:t>
            </a:r>
          </a:p>
          <a:p>
            <a:pPr lvl="1"/>
            <a:r>
              <a:rPr lang="zh-CN" altLang="en-US" sz="2400" dirty="0"/>
              <a:t>判断己方是否存在有可能获胜的三子或二子的情况</a:t>
            </a:r>
            <a:endParaRPr lang="en-US" altLang="zh-CN" sz="2400" dirty="0"/>
          </a:p>
          <a:p>
            <a:pPr lvl="1"/>
            <a:r>
              <a:rPr lang="zh-CN" altLang="en-US" sz="2400" dirty="0"/>
              <a:t>有则返回落子位置</a:t>
            </a:r>
          </a:p>
        </p:txBody>
      </p:sp>
      <p:sp>
        <p:nvSpPr>
          <p:cNvPr id="4" name="文本框 3">
            <a:extLst>
              <a:ext uri="{FF2B5EF4-FFF2-40B4-BE49-F238E27FC236}">
                <a16:creationId xmlns:a16="http://schemas.microsoft.com/office/drawing/2014/main" id="{2BCBF6D4-CF29-4AFC-9EF2-5406AB0F6883}"/>
              </a:ext>
            </a:extLst>
          </p:cNvPr>
          <p:cNvSpPr txBox="1"/>
          <p:nvPr/>
        </p:nvSpPr>
        <p:spPr>
          <a:xfrm>
            <a:off x="339365" y="329938"/>
            <a:ext cx="5495827" cy="646331"/>
          </a:xfrm>
          <a:prstGeom prst="rect">
            <a:avLst/>
          </a:prstGeom>
          <a:noFill/>
        </p:spPr>
        <p:txBody>
          <a:bodyPr wrap="square" rtlCol="0">
            <a:spAutoFit/>
          </a:bodyPr>
          <a:lstStyle/>
          <a:p>
            <a:r>
              <a:rPr lang="en-US" altLang="zh-CN" sz="3600" dirty="0">
                <a:highlight>
                  <a:srgbClr val="FFFF00"/>
                </a:highlight>
              </a:rPr>
              <a:t>Match.cpp</a:t>
            </a:r>
            <a:endParaRPr lang="zh-CN" altLang="en-US" sz="3600" dirty="0">
              <a:highlight>
                <a:srgbClr val="FFFF00"/>
              </a:highlight>
            </a:endParaRPr>
          </a:p>
        </p:txBody>
      </p:sp>
    </p:spTree>
    <p:extLst>
      <p:ext uri="{BB962C8B-B14F-4D97-AF65-F5344CB8AC3E}">
        <p14:creationId xmlns:p14="http://schemas.microsoft.com/office/powerpoint/2010/main" val="2956459492"/>
      </p:ext>
    </p:extLst>
  </p:cSld>
  <p:clrMapOvr>
    <a:masterClrMapping/>
  </p:clrMapOvr>
</p:sld>
</file>

<file path=ppt/theme/theme1.xml><?xml version="1.0" encoding="utf-8"?>
<a:theme xmlns:a="http://schemas.openxmlformats.org/drawingml/2006/main" name="风景">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TM03457515[[fn=风景]]</Template>
  <TotalTime>545</TotalTime>
  <Words>690</Words>
  <Application>Microsoft Office PowerPoint</Application>
  <PresentationFormat>宽屏</PresentationFormat>
  <Paragraphs>57</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新宋体</vt:lpstr>
      <vt:lpstr>Arial</vt:lpstr>
      <vt:lpstr>Century Schoolbook</vt:lpstr>
      <vt:lpstr>Wingdings 2</vt:lpstr>
      <vt:lpstr>风景</vt:lpstr>
      <vt:lpstr>PowerPoint 演示文稿</vt:lpstr>
      <vt:lpstr>PowerPoint 演示文稿</vt:lpstr>
      <vt:lpstr>数据结构</vt:lpstr>
      <vt:lpstr>PowerPoint 演示文稿</vt:lpstr>
      <vt:lpstr>算法及用例描述</vt:lpstr>
      <vt:lpstr>PowerPoint 演示文稿</vt:lpstr>
      <vt:lpstr>PowerPoint 演示文稿</vt:lpstr>
      <vt:lpstr>函数模块划分及实现</vt:lpstr>
      <vt:lpstr>PowerPoint 演示文稿</vt:lpstr>
      <vt:lpstr>pair&lt;pair&lt;int, int&gt;, pair&lt;int, int&gt;&gt;Reversi::step() </vt:lpstr>
      <vt:lpstr>void Reversi::handleMessage(int row1, int col1, int row2, int col2, int color)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 yingying</dc:creator>
  <cp:lastModifiedBy>jiang yingying</cp:lastModifiedBy>
  <cp:revision>39</cp:revision>
  <dcterms:created xsi:type="dcterms:W3CDTF">2021-05-12T08:33:34Z</dcterms:created>
  <dcterms:modified xsi:type="dcterms:W3CDTF">2021-05-22T08:19:56Z</dcterms:modified>
</cp:coreProperties>
</file>