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29"/>
  </p:notesMasterIdLst>
  <p:handoutMasterIdLst>
    <p:handoutMasterId r:id="rId30"/>
  </p:handoutMasterIdLst>
  <p:sldIdLst>
    <p:sldId id="259" r:id="rId2"/>
    <p:sldId id="260" r:id="rId3"/>
    <p:sldId id="276" r:id="rId4"/>
    <p:sldId id="278" r:id="rId5"/>
    <p:sldId id="277" r:id="rId6"/>
    <p:sldId id="267" r:id="rId7"/>
    <p:sldId id="282" r:id="rId8"/>
    <p:sldId id="280" r:id="rId9"/>
    <p:sldId id="268" r:id="rId10"/>
    <p:sldId id="274" r:id="rId11"/>
    <p:sldId id="275" r:id="rId12"/>
    <p:sldId id="271" r:id="rId13"/>
    <p:sldId id="272" r:id="rId14"/>
    <p:sldId id="279" r:id="rId15"/>
    <p:sldId id="273" r:id="rId16"/>
    <p:sldId id="281" r:id="rId17"/>
    <p:sldId id="266" r:id="rId18"/>
    <p:sldId id="292" r:id="rId19"/>
    <p:sldId id="283" r:id="rId20"/>
    <p:sldId id="284" r:id="rId21"/>
    <p:sldId id="285" r:id="rId22"/>
    <p:sldId id="286" r:id="rId23"/>
    <p:sldId id="287" r:id="rId24"/>
    <p:sldId id="291" r:id="rId25"/>
    <p:sldId id="288" r:id="rId26"/>
    <p:sldId id="289" r:id="rId27"/>
    <p:sldId id="290" r:id="rId2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4C2D"/>
    <a:srgbClr val="DF985C"/>
    <a:srgbClr val="DDA147"/>
    <a:srgbClr val="B66952"/>
    <a:srgbClr val="B56D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90098C1-0776-4557-9D46-1B787E688456}" type="datetime1">
              <a:rPr lang="zh-CN" altLang="en-US" smtClean="0"/>
              <a:t>2021/4/16</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FF446B9-0BA7-440C-9491-EFEE44B7DCB7}" type="datetime1">
              <a:rPr lang="zh-CN" altLang="en-US" smtClean="0"/>
              <a:t>2021/4/16</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4" name="日期占位符 3"/>
          <p:cNvSpPr>
            <a:spLocks noGrp="1"/>
          </p:cNvSpPr>
          <p:nvPr>
            <p:ph type="dt" sz="half" idx="10"/>
          </p:nvPr>
        </p:nvSpPr>
        <p:spPr/>
        <p:txBody>
          <a:bodyPr rtlCol="0"/>
          <a:lstStyle/>
          <a:p>
            <a:pPr rtl="0"/>
            <a:fld id="{6D8E8BE3-72DE-4BA9-940E-B3214E2A4FBC}" type="datetime1">
              <a:rPr lang="zh-CN" altLang="en-US" smtClean="0"/>
              <a:t>2021/4/16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16" name="图片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标题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A5A75C24-54DF-4A37-B566-5D4504915616}" type="datetime1">
              <a:rPr lang="zh-CN" altLang="en-US" smtClean="0"/>
              <a:t>2021/4/16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8437"/>
            <a:ext cx="10353762" cy="3534344"/>
          </a:xfrm>
        </p:spPr>
        <p:txBody>
          <a:bodyPr rtlCol="0" anchor="ctr">
            <a:normAutofit/>
          </a:bodyPr>
          <a:lstStyle>
            <a:lvl1pPr>
              <a:defRPr sz="4000"/>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93DB8EFA-D326-482A-835B-35244CC8D335}" type="datetime1">
              <a:rPr lang="zh-CN" altLang="en-US" smtClean="0"/>
              <a:t>2021/4/16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sp>
        <p:nvSpPr>
          <p:cNvPr id="2" name="标题 1"/>
          <p:cNvSpPr>
            <a:spLocks noGrp="1"/>
          </p:cNvSpPr>
          <p:nvPr>
            <p:ph type="title"/>
          </p:nvPr>
        </p:nvSpPr>
        <p:spPr>
          <a:xfrm>
            <a:off x="1446212" y="609600"/>
            <a:ext cx="9302752" cy="2992904"/>
          </a:xfrm>
        </p:spPr>
        <p:txBody>
          <a:bodyPr rtlCol="0" anchor="ctr">
            <a:normAutofit/>
          </a:bodyPr>
          <a:lstStyle>
            <a:lvl1pPr>
              <a:defRPr sz="3600"/>
            </a:lvl1pPr>
          </a:lstStyle>
          <a:p>
            <a:pPr rtl="0"/>
            <a:r>
              <a:rPr lang="zh-CN" altLang="en-US"/>
              <a:t>单击此处编辑母版标题样式</a:t>
            </a:r>
            <a:endParaRPr lang="en-US" dirty="0"/>
          </a:p>
        </p:txBody>
      </p:sp>
      <p:sp>
        <p:nvSpPr>
          <p:cNvPr id="12" name="文本占位符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4" name="文本占位符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8E4DE457-3CDB-46E6-BCC2-0DB87A7AB97D}" type="datetime1">
              <a:rPr lang="zh-CN" altLang="en-US" smtClean="0"/>
              <a:t>2021/4/16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
        <p:nvSpPr>
          <p:cNvPr id="11" name="文本框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sz="8000">
                <a:solidFill>
                  <a:schemeClr val="tx1"/>
                </a:solidFill>
                <a:effectLst/>
              </a:rPr>
              <a:t>“</a:t>
            </a:r>
          </a:p>
        </p:txBody>
      </p:sp>
      <p:sp>
        <p:nvSpPr>
          <p:cNvPr id="13" name="文本框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sz="800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913794" y="2126942"/>
            <a:ext cx="10353763" cy="2511835"/>
          </a:xfrm>
        </p:spPr>
        <p:txBody>
          <a:bodyPr rtlCol="0" anchor="b"/>
          <a:lstStyle>
            <a:lvl1pPr>
              <a:defRPr sz="3200"/>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6C5E2E9F-6F2A-4603-A42F-23C3B9EC2542}" type="datetime1">
              <a:rPr lang="zh-CN" altLang="en-US" smtClean="0"/>
              <a:t>2021/4/16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标题 1"/>
          <p:cNvSpPr>
            <a:spLocks noGrp="1"/>
          </p:cNvSpPr>
          <p:nvPr>
            <p:ph type="title"/>
          </p:nvPr>
        </p:nvSpPr>
        <p:spPr>
          <a:xfrm>
            <a:off x="913795" y="609600"/>
            <a:ext cx="10353762" cy="970450"/>
          </a:xfrm>
        </p:spPr>
        <p:txBody>
          <a:bodyPr rtlCol="0"/>
          <a:lstStyle/>
          <a:p>
            <a:pPr rtl="0"/>
            <a:r>
              <a:rPr lang="zh-CN" altLang="en-US"/>
              <a:t>单击此处编辑母版标题样式</a:t>
            </a:r>
            <a:endParaRPr lang="en-US" dirty="0"/>
          </a:p>
        </p:txBody>
      </p:sp>
      <p:sp>
        <p:nvSpPr>
          <p:cNvPr id="7" name="文本占位符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8" name="文本占位符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9" name="文本占位符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10" name="文本占位符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11" name="文本占位符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12" name="文本占位符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3" name="日期占位符 2"/>
          <p:cNvSpPr>
            <a:spLocks noGrp="1"/>
          </p:cNvSpPr>
          <p:nvPr>
            <p:ph type="dt" sz="half" idx="10"/>
          </p:nvPr>
        </p:nvSpPr>
        <p:spPr/>
        <p:txBody>
          <a:bodyPr rtlCol="0"/>
          <a:lstStyle/>
          <a:p>
            <a:pPr rtl="0"/>
            <a:fld id="{48AAD336-3C25-4874-9EA7-D9A8F29C3DE6}" type="datetime1">
              <a:rPr lang="zh-CN" altLang="en-US" smtClean="0"/>
              <a:t>2021/4/16</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pic>
        <p:nvPicPr>
          <p:cNvPr id="2" name="图片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图片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图片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标题 1"/>
          <p:cNvSpPr>
            <a:spLocks noGrp="1"/>
          </p:cNvSpPr>
          <p:nvPr>
            <p:ph type="title"/>
          </p:nvPr>
        </p:nvSpPr>
        <p:spPr>
          <a:xfrm>
            <a:off x="913794" y="609600"/>
            <a:ext cx="10353763" cy="970450"/>
          </a:xfrm>
        </p:spPr>
        <p:txBody>
          <a:bodyPr rtlCol="0"/>
          <a:lstStyle/>
          <a:p>
            <a:pPr rtl="0"/>
            <a:r>
              <a:rPr lang="zh-CN" altLang="en-US"/>
              <a:t>单击此处编辑母版标题样式</a:t>
            </a:r>
            <a:endParaRPr lang="en-US" dirty="0"/>
          </a:p>
        </p:txBody>
      </p:sp>
      <p:sp>
        <p:nvSpPr>
          <p:cNvPr id="19" name="文本占位符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0" name="图片占位符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1" name="文本占位符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22" name="文本占位符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3" name="图片占位符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4" name="文本占位符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25" name="文本占位符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6" name="图片占位符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7" name="文本占位符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3" name="日期占位符 2"/>
          <p:cNvSpPr>
            <a:spLocks noGrp="1"/>
          </p:cNvSpPr>
          <p:nvPr>
            <p:ph type="dt" sz="half" idx="10"/>
          </p:nvPr>
        </p:nvSpPr>
        <p:spPr/>
        <p:txBody>
          <a:bodyPr rtlCol="0"/>
          <a:lstStyle/>
          <a:p>
            <a:pPr rtl="0"/>
            <a:fld id="{385ADDF4-C7DF-4425-A02C-99D8158E8998}" type="datetime1">
              <a:rPr lang="zh-CN" altLang="en-US" smtClean="0"/>
              <a:t>2021/4/16</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CEE115FF-7F57-454B-BC07-3D5B5B3B2E36}" type="datetime1">
              <a:rPr lang="zh-CN" altLang="en-US" smtClean="0"/>
              <a:t>2021/4/16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983068" y="609599"/>
            <a:ext cx="2284487" cy="5181601"/>
          </a:xfrm>
        </p:spPr>
        <p:txBody>
          <a:bodyPr vert="eaVert" rtlCol="0"/>
          <a:lstStyle>
            <a:lvl1pPr algn="l">
              <a:defRPr/>
            </a:lvl1pPr>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913796" y="609599"/>
            <a:ext cx="7916872" cy="5181601"/>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0CC76A30-68C3-4742-871E-C4BFB5BF037D}" type="datetime1">
              <a:rPr lang="zh-CN" altLang="en-US" smtClean="0"/>
              <a:t>2021/4/16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74761884-1233-44DE-95EA-687917CD0720}" type="datetime1">
              <a:rPr lang="zh-CN" altLang="en-US" smtClean="0"/>
              <a:t>2021/4/16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1" y="1761067"/>
            <a:ext cx="9590550" cy="1828813"/>
          </a:xfrm>
        </p:spPr>
        <p:txBody>
          <a:bodyPr rtlCol="0" anchor="b"/>
          <a:lstStyle>
            <a:lvl1pPr algn="ctr">
              <a:defRPr sz="4000" b="0" cap="none"/>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4" name="日期占位符 3"/>
          <p:cNvSpPr>
            <a:spLocks noGrp="1"/>
          </p:cNvSpPr>
          <p:nvPr>
            <p:ph type="dt" sz="half" idx="10"/>
          </p:nvPr>
        </p:nvSpPr>
        <p:spPr/>
        <p:txBody>
          <a:bodyPr rtlCol="0"/>
          <a:lstStyle/>
          <a:p>
            <a:pPr rtl="0"/>
            <a:fld id="{0DDD9908-788A-4C9F-9B82-38760DCE99A2}" type="datetime1">
              <a:rPr lang="zh-CN" altLang="en-US" smtClean="0"/>
              <a:t>2021/4/16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10353762" cy="126187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913795" y="2076450"/>
            <a:ext cx="4856841" cy="3622671"/>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0716" y="2076451"/>
            <a:ext cx="4856841" cy="3622672"/>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BB8F8C3A-E456-4019-B9D3-D27A657A074F}" type="datetime1">
              <a:rPr lang="zh-CN" altLang="en-US" smtClean="0"/>
              <a:t>2021/4/16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图片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图片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标题 1"/>
          <p:cNvSpPr>
            <a:spLocks noGrp="1"/>
          </p:cNvSpPr>
          <p:nvPr>
            <p:ph type="title"/>
          </p:nvPr>
        </p:nvSpPr>
        <p:spPr>
          <a:xfrm>
            <a:off x="913795" y="609600"/>
            <a:ext cx="10353762" cy="970450"/>
          </a:xfrm>
        </p:spPr>
        <p:txBody>
          <a:bodyPr rtlCol="0"/>
          <a:lstStyle>
            <a:lvl1pPr>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文本占位符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7" name="日期占位符 6"/>
          <p:cNvSpPr>
            <a:spLocks noGrp="1"/>
          </p:cNvSpPr>
          <p:nvPr>
            <p:ph type="dt" sz="half" idx="10"/>
          </p:nvPr>
        </p:nvSpPr>
        <p:spPr/>
        <p:txBody>
          <a:bodyPr rtlCol="0"/>
          <a:lstStyle/>
          <a:p>
            <a:pPr rtl="0"/>
            <a:fld id="{565907AA-E66F-456D-8ABA-1CC838498840}" type="datetime1">
              <a:rPr lang="zh-CN" altLang="en-US" smtClean="0"/>
              <a:t>2021/4/16</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D4C15656-9C52-4530-B9B0-471CBD4A032C}" type="datetime1">
              <a:rPr lang="zh-CN" altLang="en-US" smtClean="0"/>
              <a:t>2021/4/16</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E73893B8-6395-4039-AAC4-F8E54DB39C70}" type="datetime1">
              <a:rPr lang="zh-CN" altLang="en-US" smtClean="0"/>
              <a:t>2021/4/16</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zh-CN" altLang="en-US"/>
              <a:t>单击此处编辑母版标题样式</a:t>
            </a:r>
            <a:endParaRPr lang="en-US" dirty="0"/>
          </a:p>
        </p:txBody>
      </p:sp>
      <p:sp>
        <p:nvSpPr>
          <p:cNvPr id="3" name="内容占位符 2"/>
          <p:cNvSpPr>
            <a:spLocks noGrp="1"/>
          </p:cNvSpPr>
          <p:nvPr>
            <p:ph idx="1"/>
          </p:nvPr>
        </p:nvSpPr>
        <p:spPr>
          <a:xfrm>
            <a:off x="4855633" y="609600"/>
            <a:ext cx="6411924" cy="5080001"/>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6B1F0827-5F6F-49F9-9E39-E700438688FE}" type="datetime1">
              <a:rPr lang="zh-CN" altLang="en-US" smtClean="0"/>
              <a:t>2021/4/16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22" name="图片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标题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C4D902FE-1817-4BA0-AB93-2732E2F941ED}" type="datetime1">
              <a:rPr lang="zh-CN" altLang="en-US" smtClean="0"/>
              <a:t>2021/4/16</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fld id="{B4EFF9AB-85BE-4B1F-BA1B-A157C8C43628}" type="datetime1">
              <a:rPr lang="zh-CN" altLang="en-US" smtClean="0"/>
              <a:t>2021/4/16</a:t>
            </a:fld>
            <a:endParaRPr lang="en-US" dirty="0"/>
          </a:p>
        </p:txBody>
      </p:sp>
      <p:sp>
        <p:nvSpPr>
          <p:cNvPr id="5" name="页脚占位符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endParaRPr lang="en-US" dirty="0"/>
          </a:p>
        </p:txBody>
      </p:sp>
      <p:sp>
        <p:nvSpPr>
          <p:cNvPr id="6" name="幻灯片编号占位符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新宋体" panose="02010609030101010101" pitchFamily="49" charset="-122"/>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图片 4" descr="一张显示了杯子、咖啡、食物和饮料的图片&#10;&#10;说明自动生成">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9" name="文本框 8">
            <a:extLst>
              <a:ext uri="{FF2B5EF4-FFF2-40B4-BE49-F238E27FC236}">
                <a16:creationId xmlns:a16="http://schemas.microsoft.com/office/drawing/2014/main" id="{A403C7A0-93FB-40B3-A927-37FD6D2DE52F}"/>
              </a:ext>
            </a:extLst>
          </p:cNvPr>
          <p:cNvSpPr txBox="1"/>
          <p:nvPr/>
        </p:nvSpPr>
        <p:spPr>
          <a:xfrm>
            <a:off x="284086" y="958788"/>
            <a:ext cx="7554897" cy="5078313"/>
          </a:xfrm>
          <a:prstGeom prst="rect">
            <a:avLst/>
          </a:prstGeom>
          <a:noFill/>
        </p:spPr>
        <p:txBody>
          <a:bodyPr wrap="square" rtlCol="0">
            <a:spAutoFit/>
          </a:bodyPr>
          <a:lstStyle/>
          <a:p>
            <a:r>
              <a:rPr lang="zh-CN" altLang="en-US" sz="5400" b="1" dirty="0"/>
              <a:t>一、需求概述</a:t>
            </a:r>
            <a:endParaRPr lang="en-US" altLang="zh-CN" sz="5400" b="1" dirty="0"/>
          </a:p>
          <a:p>
            <a:r>
              <a:rPr lang="zh-CN" altLang="en-US" sz="5400" b="1" dirty="0"/>
              <a:t>二、数据结构设计</a:t>
            </a:r>
            <a:endParaRPr lang="en-US" altLang="zh-CN" sz="5400" b="1" dirty="0"/>
          </a:p>
          <a:p>
            <a:r>
              <a:rPr lang="zh-CN" altLang="en-US" sz="5400" b="1" dirty="0"/>
              <a:t>三、模块划分设计</a:t>
            </a:r>
            <a:endParaRPr lang="en-US" altLang="zh-CN" sz="5400" b="1" dirty="0"/>
          </a:p>
          <a:p>
            <a:r>
              <a:rPr lang="zh-CN" altLang="en-US" sz="5400" b="1" dirty="0"/>
              <a:t>四、算法描述</a:t>
            </a:r>
            <a:endParaRPr lang="en-US" altLang="zh-CN" sz="5400" b="1" dirty="0"/>
          </a:p>
          <a:p>
            <a:r>
              <a:rPr lang="zh-CN" altLang="en-US" sz="5400" b="1" dirty="0"/>
              <a:t>五、界面设计</a:t>
            </a:r>
            <a:endParaRPr lang="en-US" altLang="zh-CN" sz="5400" b="1" dirty="0"/>
          </a:p>
          <a:p>
            <a:endParaRPr lang="zh-CN" altLang="en-US" sz="5400" b="1"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9AA8117-0619-4B98-ADEC-24FCD523AFC1}"/>
              </a:ext>
            </a:extLst>
          </p:cNvPr>
          <p:cNvSpPr>
            <a:spLocks noGrp="1"/>
          </p:cNvSpPr>
          <p:nvPr>
            <p:ph idx="1"/>
          </p:nvPr>
        </p:nvSpPr>
        <p:spPr>
          <a:xfrm>
            <a:off x="68173" y="123361"/>
            <a:ext cx="11961069" cy="6734639"/>
          </a:xfrm>
        </p:spPr>
        <p:txBody>
          <a:bodyPr>
            <a:normAutofit fontScale="77500" lnSpcReduction="20000"/>
          </a:bodyPr>
          <a:lstStyle/>
          <a:p>
            <a:r>
              <a:rPr lang="zh-CN" altLang="en-US" dirty="0"/>
              <a:t>查看功能</a:t>
            </a:r>
            <a:endParaRPr lang="en-US" altLang="zh-CN" dirty="0"/>
          </a:p>
          <a:p>
            <a:r>
              <a:rPr lang="en-US" altLang="zh-CN" dirty="0"/>
              <a:t>1</a:t>
            </a:r>
            <a:r>
              <a:rPr lang="zh-CN" altLang="en-US" dirty="0"/>
              <a:t>、买家或管理员查看所有在售商品</a:t>
            </a:r>
            <a:endParaRPr lang="en-US" altLang="zh-CN" dirty="0"/>
          </a:p>
          <a:p>
            <a:pPr lvl="2"/>
            <a:r>
              <a:rPr lang="en-US" altLang="zh-CN" dirty="0">
                <a:solidFill>
                  <a:schemeClr val="accent6">
                    <a:lumMod val="60000"/>
                    <a:lumOff val="40000"/>
                  </a:schemeClr>
                </a:solidFill>
              </a:rPr>
              <a:t>Void _</a:t>
            </a:r>
            <a:r>
              <a:rPr lang="en-US" altLang="zh-CN" dirty="0" err="1">
                <a:solidFill>
                  <a:schemeClr val="accent6">
                    <a:lumMod val="60000"/>
                    <a:lumOff val="40000"/>
                  </a:schemeClr>
                </a:solidFill>
              </a:rPr>
              <a:t>CheckOnGoods</a:t>
            </a:r>
            <a:r>
              <a:rPr lang="en-US" altLang="zh-CN" dirty="0">
                <a:solidFill>
                  <a:schemeClr val="accent6">
                    <a:lumMod val="60000"/>
                    <a:lumOff val="40000"/>
                  </a:schemeClr>
                </a:solidFill>
              </a:rPr>
              <a:t>(const map&lt;string, goods&gt;&amp;</a:t>
            </a:r>
            <a:r>
              <a:rPr lang="en-US" altLang="zh-CN" dirty="0" err="1">
                <a:solidFill>
                  <a:schemeClr val="accent6">
                    <a:lumMod val="60000"/>
                    <a:lumOff val="40000"/>
                  </a:schemeClr>
                </a:solidFill>
              </a:rPr>
              <a:t>All_goods</a:t>
            </a:r>
            <a:r>
              <a:rPr lang="zh-CN" altLang="en-US" dirty="0">
                <a:solidFill>
                  <a:schemeClr val="accent6">
                    <a:lumMod val="60000"/>
                    <a:lumOff val="40000"/>
                  </a:schemeClr>
                </a:solidFill>
              </a:rPr>
              <a:t>， </a:t>
            </a:r>
            <a:r>
              <a:rPr lang="en-US" altLang="zh-CN" dirty="0">
                <a:solidFill>
                  <a:schemeClr val="accent6">
                    <a:lumMod val="60000"/>
                    <a:lumOff val="40000"/>
                  </a:schemeClr>
                </a:solidFill>
              </a:rPr>
              <a:t>const string identity);</a:t>
            </a:r>
          </a:p>
          <a:p>
            <a:pPr lvl="3"/>
            <a:r>
              <a:rPr lang="en-US" altLang="zh-CN" dirty="0"/>
              <a:t>1)</a:t>
            </a:r>
            <a:r>
              <a:rPr lang="zh-CN" altLang="en-US" dirty="0"/>
              <a:t>判断身份</a:t>
            </a:r>
            <a:endParaRPr lang="en-US" altLang="zh-CN" dirty="0"/>
          </a:p>
          <a:p>
            <a:pPr lvl="3"/>
            <a:r>
              <a:rPr lang="en-US" altLang="zh-CN" dirty="0"/>
              <a:t>2</a:t>
            </a:r>
            <a:r>
              <a:rPr lang="zh-CN" altLang="en-US" dirty="0"/>
              <a:t>）若身份为买家遍历</a:t>
            </a:r>
            <a:r>
              <a:rPr lang="en-US" altLang="zh-CN" dirty="0"/>
              <a:t>map</a:t>
            </a:r>
            <a:r>
              <a:rPr lang="zh-CN" altLang="en-US" dirty="0"/>
              <a:t>打印所有在售商品的</a:t>
            </a:r>
            <a:r>
              <a:rPr lang="en-US" altLang="zh-CN" dirty="0"/>
              <a:t>ID,</a:t>
            </a:r>
            <a:r>
              <a:rPr lang="zh-CN" altLang="en-US" dirty="0"/>
              <a:t>名称，价格，上架时间，卖家</a:t>
            </a:r>
            <a:r>
              <a:rPr lang="en-US" altLang="zh-CN" dirty="0"/>
              <a:t>ID</a:t>
            </a:r>
          </a:p>
          <a:p>
            <a:pPr lvl="3"/>
            <a:r>
              <a:rPr lang="en-US" altLang="zh-CN" dirty="0"/>
              <a:t>3</a:t>
            </a:r>
            <a:r>
              <a:rPr lang="zh-CN" altLang="en-US" dirty="0"/>
              <a:t>）若身份管理员便利</a:t>
            </a:r>
            <a:r>
              <a:rPr lang="en-US" altLang="zh-CN" dirty="0"/>
              <a:t>map</a:t>
            </a:r>
            <a:r>
              <a:rPr lang="zh-CN" altLang="en-US" dirty="0"/>
              <a:t>打印所有商品的</a:t>
            </a:r>
            <a:r>
              <a:rPr lang="en-US" altLang="zh-CN" dirty="0"/>
              <a:t>ID,</a:t>
            </a:r>
            <a:r>
              <a:rPr lang="zh-CN" altLang="en-US" dirty="0"/>
              <a:t>名称，价格，上架时间，卖家</a:t>
            </a:r>
            <a:r>
              <a:rPr lang="en-US" altLang="zh-CN" dirty="0"/>
              <a:t>ID</a:t>
            </a:r>
          </a:p>
          <a:p>
            <a:pPr lvl="3"/>
            <a:endParaRPr lang="en-US" altLang="zh-CN" dirty="0"/>
          </a:p>
          <a:p>
            <a:pPr lvl="1"/>
            <a:r>
              <a:rPr lang="en-US" altLang="zh-CN" dirty="0"/>
              <a:t>2</a:t>
            </a:r>
            <a:r>
              <a:rPr lang="zh-CN" altLang="en-US" dirty="0"/>
              <a:t>、买家查看商品详细信息</a:t>
            </a:r>
            <a:endParaRPr lang="en-US" altLang="zh-CN" dirty="0"/>
          </a:p>
          <a:p>
            <a:pPr lvl="2"/>
            <a:r>
              <a:rPr lang="en-US" altLang="zh-CN" dirty="0">
                <a:solidFill>
                  <a:schemeClr val="accent6">
                    <a:lumMod val="60000"/>
                    <a:lumOff val="40000"/>
                  </a:schemeClr>
                </a:solidFill>
              </a:rPr>
              <a:t>Void _</a:t>
            </a:r>
            <a:r>
              <a:rPr lang="en-US" altLang="zh-CN" dirty="0" err="1">
                <a:solidFill>
                  <a:schemeClr val="accent6">
                    <a:lumMod val="60000"/>
                    <a:lumOff val="40000"/>
                  </a:schemeClr>
                </a:solidFill>
              </a:rPr>
              <a:t>CheckDetailedGoods</a:t>
            </a:r>
            <a:r>
              <a:rPr lang="en-US" altLang="zh-CN" dirty="0">
                <a:solidFill>
                  <a:schemeClr val="accent6">
                    <a:lumMod val="60000"/>
                    <a:lumOff val="40000"/>
                  </a:schemeClr>
                </a:solidFill>
              </a:rPr>
              <a:t>(const map&lt;string, goods&gt; &amp;</a:t>
            </a:r>
            <a:r>
              <a:rPr lang="en-US" altLang="zh-CN" dirty="0" err="1">
                <a:solidFill>
                  <a:schemeClr val="accent6">
                    <a:lumMod val="60000"/>
                    <a:lumOff val="40000"/>
                  </a:schemeClr>
                </a:solidFill>
              </a:rPr>
              <a:t>All_goods</a:t>
            </a:r>
            <a:r>
              <a:rPr lang="en-US" altLang="zh-CN" dirty="0">
                <a:solidFill>
                  <a:schemeClr val="accent6">
                    <a:lumMod val="60000"/>
                    <a:lumOff val="40000"/>
                  </a:schemeClr>
                </a:solidFill>
              </a:rPr>
              <a:t>);</a:t>
            </a:r>
          </a:p>
          <a:p>
            <a:pPr lvl="3"/>
            <a:r>
              <a:rPr lang="zh-CN" altLang="en-US" dirty="0"/>
              <a:t>用户输入商品</a:t>
            </a:r>
            <a:r>
              <a:rPr lang="en-US" altLang="zh-CN" dirty="0"/>
              <a:t>ID</a:t>
            </a:r>
          </a:p>
          <a:p>
            <a:pPr lvl="3"/>
            <a:r>
              <a:rPr lang="zh-CN" altLang="en-US" dirty="0"/>
              <a:t>遍历</a:t>
            </a:r>
            <a:r>
              <a:rPr lang="en-US" altLang="zh-CN" dirty="0"/>
              <a:t>map</a:t>
            </a:r>
            <a:r>
              <a:rPr lang="zh-CN" altLang="en-US" dirty="0"/>
              <a:t>判断</a:t>
            </a:r>
            <a:r>
              <a:rPr lang="en-US" altLang="zh-CN" dirty="0"/>
              <a:t>ID</a:t>
            </a:r>
            <a:r>
              <a:rPr lang="zh-CN" altLang="en-US" dirty="0"/>
              <a:t>是否存在，存在再判断该商品是否在售，二者不满足其一，打印“未找到该商品”，程序结束</a:t>
            </a:r>
            <a:endParaRPr lang="en-US" altLang="zh-CN" dirty="0"/>
          </a:p>
          <a:p>
            <a:pPr lvl="3"/>
            <a:r>
              <a:rPr lang="zh-CN" altLang="en-US" dirty="0"/>
              <a:t>成功找到商品，打印商品的名称，描述，上架时间、卖家</a:t>
            </a:r>
            <a:r>
              <a:rPr lang="en-US" altLang="zh-CN" dirty="0"/>
              <a:t>ID</a:t>
            </a:r>
            <a:r>
              <a:rPr lang="zh-CN" altLang="en-US" dirty="0"/>
              <a:t>、商品状态</a:t>
            </a:r>
            <a:endParaRPr lang="en-US" altLang="zh-CN" dirty="0"/>
          </a:p>
          <a:p>
            <a:pPr lvl="1"/>
            <a:r>
              <a:rPr lang="en-US" altLang="zh-CN" dirty="0"/>
              <a:t>3</a:t>
            </a:r>
            <a:r>
              <a:rPr lang="zh-CN" altLang="en-US" dirty="0"/>
              <a:t>、卖家查看已发布商品</a:t>
            </a:r>
            <a:endParaRPr lang="en-US" altLang="zh-CN" dirty="0"/>
          </a:p>
          <a:p>
            <a:pPr lvl="2"/>
            <a:r>
              <a:rPr lang="en-US" altLang="zh-CN" dirty="0">
                <a:solidFill>
                  <a:schemeClr val="accent6">
                    <a:lumMod val="60000"/>
                    <a:lumOff val="40000"/>
                  </a:schemeClr>
                </a:solidFill>
              </a:rPr>
              <a:t>Void _</a:t>
            </a:r>
            <a:r>
              <a:rPr lang="en-US" altLang="zh-CN" dirty="0" err="1">
                <a:solidFill>
                  <a:schemeClr val="accent6">
                    <a:lumMod val="60000"/>
                    <a:lumOff val="40000"/>
                  </a:schemeClr>
                </a:solidFill>
              </a:rPr>
              <a:t>CheckLanchedGoods</a:t>
            </a:r>
            <a:r>
              <a:rPr lang="en-US" altLang="zh-CN" dirty="0">
                <a:solidFill>
                  <a:schemeClr val="accent6">
                    <a:lumMod val="60000"/>
                    <a:lumOff val="40000"/>
                  </a:schemeClr>
                </a:solidFill>
              </a:rPr>
              <a:t>(const map&lt;string, goods&gt;&amp;</a:t>
            </a:r>
            <a:r>
              <a:rPr lang="en-US" altLang="zh-CN" dirty="0" err="1">
                <a:solidFill>
                  <a:schemeClr val="accent6">
                    <a:lumMod val="60000"/>
                    <a:lumOff val="40000"/>
                  </a:schemeClr>
                </a:solidFill>
              </a:rPr>
              <a:t>All_goods</a:t>
            </a:r>
            <a:r>
              <a:rPr lang="en-US" altLang="zh-CN" dirty="0">
                <a:solidFill>
                  <a:schemeClr val="accent6">
                    <a:lumMod val="60000"/>
                    <a:lumOff val="40000"/>
                  </a:schemeClr>
                </a:solidFill>
              </a:rPr>
              <a:t> ,const char* id);</a:t>
            </a:r>
          </a:p>
          <a:p>
            <a:pPr lvl="3"/>
            <a:r>
              <a:rPr lang="zh-CN" altLang="en-US" dirty="0"/>
              <a:t>遍历</a:t>
            </a:r>
            <a:r>
              <a:rPr lang="en-US" altLang="zh-CN" dirty="0"/>
              <a:t>map</a:t>
            </a:r>
            <a:r>
              <a:rPr lang="zh-CN" altLang="en-US" dirty="0"/>
              <a:t>中打印所有卖家</a:t>
            </a:r>
            <a:r>
              <a:rPr lang="en-US" altLang="zh-CN" dirty="0"/>
              <a:t>ID</a:t>
            </a:r>
            <a:r>
              <a:rPr lang="zh-CN" altLang="en-US" dirty="0"/>
              <a:t>为</a:t>
            </a:r>
            <a:r>
              <a:rPr lang="en-US" altLang="zh-CN" dirty="0"/>
              <a:t>id</a:t>
            </a:r>
            <a:r>
              <a:rPr lang="zh-CN" altLang="en-US" dirty="0"/>
              <a:t>的商品的商品</a:t>
            </a:r>
            <a:r>
              <a:rPr lang="en-US" altLang="zh-CN" dirty="0"/>
              <a:t>ID</a:t>
            </a:r>
            <a:r>
              <a:rPr lang="zh-CN" altLang="en-US" dirty="0"/>
              <a:t>，名称、价格、上架时间、商品状态</a:t>
            </a:r>
            <a:endParaRPr lang="en-US" altLang="zh-CN" dirty="0"/>
          </a:p>
          <a:p>
            <a:pPr lvl="1"/>
            <a:r>
              <a:rPr lang="en-US" altLang="zh-CN" dirty="0"/>
              <a:t>4</a:t>
            </a:r>
            <a:r>
              <a:rPr lang="zh-CN" altLang="en-US" dirty="0"/>
              <a:t>、买家、卖家、管理员查看订单信息</a:t>
            </a:r>
            <a:endParaRPr lang="en-US" altLang="zh-CN" dirty="0"/>
          </a:p>
          <a:p>
            <a:pPr lvl="2"/>
            <a:r>
              <a:rPr lang="en-US" altLang="zh-CN" dirty="0">
                <a:solidFill>
                  <a:schemeClr val="accent6">
                    <a:lumMod val="60000"/>
                    <a:lumOff val="40000"/>
                  </a:schemeClr>
                </a:solidFill>
              </a:rPr>
              <a:t>Void _</a:t>
            </a:r>
            <a:r>
              <a:rPr lang="en-US" altLang="zh-CN" dirty="0" err="1">
                <a:solidFill>
                  <a:schemeClr val="accent6">
                    <a:lumMod val="60000"/>
                    <a:lumOff val="40000"/>
                  </a:schemeClr>
                </a:solidFill>
              </a:rPr>
              <a:t>CheckOrders</a:t>
            </a:r>
            <a:r>
              <a:rPr lang="en-US" altLang="zh-CN" dirty="0">
                <a:solidFill>
                  <a:schemeClr val="accent6">
                    <a:lumMod val="60000"/>
                    <a:lumOff val="40000"/>
                  </a:schemeClr>
                </a:solidFill>
              </a:rPr>
              <a:t>(const map&lt;string, order&gt;&amp;Orders, const string &amp;</a:t>
            </a:r>
            <a:r>
              <a:rPr lang="en-US" altLang="zh-CN" dirty="0" err="1">
                <a:solidFill>
                  <a:schemeClr val="accent6">
                    <a:lumMod val="60000"/>
                    <a:lumOff val="40000"/>
                  </a:schemeClr>
                </a:solidFill>
              </a:rPr>
              <a:t>uid</a:t>
            </a:r>
            <a:r>
              <a:rPr lang="zh-CN" altLang="en-US" dirty="0">
                <a:solidFill>
                  <a:schemeClr val="accent6">
                    <a:lumMod val="60000"/>
                    <a:lumOff val="40000"/>
                  </a:schemeClr>
                </a:solidFill>
              </a:rPr>
              <a:t>，</a:t>
            </a:r>
            <a:r>
              <a:rPr lang="en-US" altLang="zh-CN" dirty="0">
                <a:solidFill>
                  <a:schemeClr val="accent6">
                    <a:lumMod val="60000"/>
                    <a:lumOff val="40000"/>
                  </a:schemeClr>
                </a:solidFill>
              </a:rPr>
              <a:t>const string&amp; identity)</a:t>
            </a:r>
            <a:r>
              <a:rPr lang="zh-CN" altLang="en-US" dirty="0">
                <a:solidFill>
                  <a:schemeClr val="accent6">
                    <a:lumMod val="60000"/>
                    <a:lumOff val="40000"/>
                  </a:schemeClr>
                </a:solidFill>
              </a:rPr>
              <a:t>；</a:t>
            </a:r>
            <a:endParaRPr lang="en-US" altLang="zh-CN" dirty="0">
              <a:solidFill>
                <a:schemeClr val="accent6">
                  <a:lumMod val="60000"/>
                  <a:lumOff val="40000"/>
                </a:schemeClr>
              </a:solidFill>
            </a:endParaRPr>
          </a:p>
          <a:p>
            <a:pPr lvl="3"/>
            <a:r>
              <a:rPr lang="zh-CN" altLang="en-US" dirty="0"/>
              <a:t>判断身份，若</a:t>
            </a:r>
            <a:r>
              <a:rPr lang="en-US" altLang="zh-CN" dirty="0"/>
              <a:t>identity = </a:t>
            </a:r>
            <a:r>
              <a:rPr lang="zh-CN" altLang="en-US" dirty="0"/>
              <a:t>“</a:t>
            </a:r>
            <a:r>
              <a:rPr lang="en-US" altLang="zh-CN" dirty="0" err="1"/>
              <a:t>adm</a:t>
            </a:r>
            <a:r>
              <a:rPr lang="en-US" altLang="zh-CN" dirty="0"/>
              <a:t>”,</a:t>
            </a:r>
            <a:r>
              <a:rPr lang="zh-CN" altLang="en-US" dirty="0"/>
              <a:t>打印全部订单</a:t>
            </a:r>
            <a:endParaRPr lang="en-US" altLang="zh-CN" dirty="0"/>
          </a:p>
          <a:p>
            <a:pPr lvl="3"/>
            <a:r>
              <a:rPr lang="zh-CN" altLang="en-US" dirty="0"/>
              <a:t>否则，从</a:t>
            </a:r>
            <a:r>
              <a:rPr lang="en-US" altLang="zh-CN" dirty="0"/>
              <a:t>map</a:t>
            </a:r>
            <a:r>
              <a:rPr lang="zh-CN" altLang="en-US" dirty="0"/>
              <a:t>中打印所有用户</a:t>
            </a:r>
            <a:r>
              <a:rPr lang="en-US" altLang="zh-CN" dirty="0"/>
              <a:t>ID</a:t>
            </a:r>
            <a:r>
              <a:rPr lang="zh-CN" altLang="en-US" dirty="0"/>
              <a:t>为</a:t>
            </a:r>
            <a:r>
              <a:rPr lang="en-US" altLang="zh-CN" dirty="0" err="1"/>
              <a:t>uid</a:t>
            </a:r>
            <a:r>
              <a:rPr lang="zh-CN" altLang="en-US" dirty="0"/>
              <a:t>的卖家或买家的订单信息，包括</a:t>
            </a:r>
            <a:r>
              <a:rPr lang="en-US" altLang="zh-CN" dirty="0"/>
              <a:t>ID</a:t>
            </a:r>
            <a:r>
              <a:rPr lang="zh-CN" altLang="en-US" dirty="0"/>
              <a:t>、商品</a:t>
            </a:r>
            <a:r>
              <a:rPr lang="en-US" altLang="zh-CN" dirty="0"/>
              <a:t>ID</a:t>
            </a:r>
            <a:r>
              <a:rPr lang="zh-CN" altLang="en-US" dirty="0"/>
              <a:t>、交易金额、交易时间、买家、卖家</a:t>
            </a:r>
            <a:r>
              <a:rPr lang="en-US" altLang="zh-CN" dirty="0"/>
              <a:t>ID</a:t>
            </a:r>
          </a:p>
          <a:p>
            <a:pPr lvl="3"/>
            <a:r>
              <a:rPr lang="zh-CN" altLang="en-US" dirty="0"/>
              <a:t>若无订单，则打印“无历史订单”</a:t>
            </a:r>
            <a:endParaRPr lang="en-US" altLang="zh-CN" dirty="0"/>
          </a:p>
          <a:p>
            <a:pPr lvl="1"/>
            <a:r>
              <a:rPr lang="en-US" altLang="zh-CN" dirty="0"/>
              <a:t>5.</a:t>
            </a:r>
            <a:r>
              <a:rPr lang="zh-CN" altLang="en-US" dirty="0"/>
              <a:t>管理员查看所有用户</a:t>
            </a:r>
            <a:endParaRPr lang="en-US" altLang="zh-CN" dirty="0"/>
          </a:p>
          <a:p>
            <a:pPr lvl="2"/>
            <a:r>
              <a:rPr lang="en-US" altLang="zh-CN" dirty="0">
                <a:solidFill>
                  <a:schemeClr val="accent6">
                    <a:lumMod val="60000"/>
                    <a:lumOff val="40000"/>
                  </a:schemeClr>
                </a:solidFill>
              </a:rPr>
              <a:t>Void _</a:t>
            </a:r>
            <a:r>
              <a:rPr lang="en-US" altLang="zh-CN" dirty="0" err="1">
                <a:solidFill>
                  <a:schemeClr val="accent6">
                    <a:lumMod val="60000"/>
                    <a:lumOff val="40000"/>
                  </a:schemeClr>
                </a:solidFill>
              </a:rPr>
              <a:t>CheckAllUsers</a:t>
            </a:r>
            <a:r>
              <a:rPr lang="en-US" altLang="zh-CN" dirty="0">
                <a:solidFill>
                  <a:schemeClr val="accent6">
                    <a:lumMod val="60000"/>
                    <a:lumOff val="40000"/>
                  </a:schemeClr>
                </a:solidFill>
              </a:rPr>
              <a:t>(const map&lt;string, user&gt;&amp;Users)</a:t>
            </a:r>
            <a:r>
              <a:rPr lang="zh-CN" altLang="en-US" dirty="0">
                <a:solidFill>
                  <a:schemeClr val="accent6">
                    <a:lumMod val="60000"/>
                    <a:lumOff val="40000"/>
                  </a:schemeClr>
                </a:solidFill>
              </a:rPr>
              <a:t>；</a:t>
            </a:r>
            <a:endParaRPr lang="en-US" altLang="zh-CN" dirty="0">
              <a:solidFill>
                <a:schemeClr val="accent6">
                  <a:lumMod val="60000"/>
                  <a:lumOff val="40000"/>
                </a:schemeClr>
              </a:solidFill>
            </a:endParaRPr>
          </a:p>
          <a:p>
            <a:pPr lvl="3"/>
            <a:r>
              <a:rPr lang="zh-CN" altLang="en-US" dirty="0"/>
              <a:t>遍历</a:t>
            </a:r>
            <a:r>
              <a:rPr lang="en-US" altLang="zh-CN" dirty="0"/>
              <a:t>map</a:t>
            </a:r>
            <a:r>
              <a:rPr lang="zh-CN" altLang="en-US" dirty="0"/>
              <a:t>打印所有用户的用户</a:t>
            </a:r>
            <a:r>
              <a:rPr lang="en-US" altLang="zh-CN" dirty="0"/>
              <a:t>ID,</a:t>
            </a:r>
            <a:r>
              <a:rPr lang="zh-CN" altLang="en-US" dirty="0"/>
              <a:t>用户名，联系方式、地址、钱包余额</a:t>
            </a:r>
            <a:endParaRPr lang="en-US" altLang="zh-CN" dirty="0"/>
          </a:p>
          <a:p>
            <a:pPr lvl="1"/>
            <a:endParaRPr lang="zh-CN" altLang="en-US" dirty="0"/>
          </a:p>
        </p:txBody>
      </p:sp>
      <p:sp>
        <p:nvSpPr>
          <p:cNvPr id="5" name="文本框 4">
            <a:extLst>
              <a:ext uri="{FF2B5EF4-FFF2-40B4-BE49-F238E27FC236}">
                <a16:creationId xmlns:a16="http://schemas.microsoft.com/office/drawing/2014/main" id="{556C66FD-F96B-469C-B8C9-05AF71F66DEC}"/>
              </a:ext>
            </a:extLst>
          </p:cNvPr>
          <p:cNvSpPr txBox="1"/>
          <p:nvPr/>
        </p:nvSpPr>
        <p:spPr>
          <a:xfrm>
            <a:off x="9215022" y="307460"/>
            <a:ext cx="2818144" cy="461665"/>
          </a:xfrm>
          <a:prstGeom prst="rect">
            <a:avLst/>
          </a:prstGeom>
          <a:noFill/>
        </p:spPr>
        <p:txBody>
          <a:bodyPr wrap="none" rtlCol="0">
            <a:spAutoFit/>
          </a:bodyPr>
          <a:lstStyle/>
          <a:p>
            <a:r>
              <a:rPr lang="en-US" altLang="zh-CN" sz="2400" dirty="0">
                <a:highlight>
                  <a:srgbClr val="B54C2D"/>
                </a:highlight>
              </a:rPr>
              <a:t>CheckAndSearch.cpp</a:t>
            </a:r>
            <a:endParaRPr lang="zh-CN" altLang="en-US" sz="2400" dirty="0">
              <a:highlight>
                <a:srgbClr val="B54C2D"/>
              </a:highlight>
            </a:endParaRPr>
          </a:p>
        </p:txBody>
      </p:sp>
    </p:spTree>
    <p:extLst>
      <p:ext uri="{BB962C8B-B14F-4D97-AF65-F5344CB8AC3E}">
        <p14:creationId xmlns:p14="http://schemas.microsoft.com/office/powerpoint/2010/main" val="1950412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D954403-90B1-496F-A998-FDBCC20BBB57}"/>
              </a:ext>
            </a:extLst>
          </p:cNvPr>
          <p:cNvSpPr>
            <a:spLocks noGrp="1"/>
          </p:cNvSpPr>
          <p:nvPr>
            <p:ph idx="1"/>
          </p:nvPr>
        </p:nvSpPr>
        <p:spPr>
          <a:xfrm>
            <a:off x="68174" y="78974"/>
            <a:ext cx="12123826" cy="6632544"/>
          </a:xfrm>
        </p:spPr>
        <p:txBody>
          <a:bodyPr>
            <a:normAutofit/>
          </a:bodyPr>
          <a:lstStyle/>
          <a:p>
            <a:pPr lvl="1"/>
            <a:r>
              <a:rPr lang="en-US" altLang="zh-CN" dirty="0"/>
              <a:t>7</a:t>
            </a:r>
            <a:r>
              <a:rPr lang="zh-CN" altLang="en-US" dirty="0"/>
              <a:t>、用户查看个人信息</a:t>
            </a:r>
            <a:endParaRPr lang="en-US" altLang="zh-CN" dirty="0"/>
          </a:p>
          <a:p>
            <a:pPr lvl="2"/>
            <a:r>
              <a:rPr lang="en-US" altLang="zh-CN" dirty="0">
                <a:solidFill>
                  <a:schemeClr val="accent6">
                    <a:lumMod val="60000"/>
                    <a:lumOff val="40000"/>
                  </a:schemeClr>
                </a:solidFill>
              </a:rPr>
              <a:t>Void _</a:t>
            </a:r>
            <a:r>
              <a:rPr lang="en-US" altLang="zh-CN" dirty="0" err="1">
                <a:solidFill>
                  <a:schemeClr val="accent6">
                    <a:lumMod val="60000"/>
                    <a:lumOff val="40000"/>
                  </a:schemeClr>
                </a:solidFill>
              </a:rPr>
              <a:t>CheckInf</a:t>
            </a:r>
            <a:r>
              <a:rPr lang="en-US" altLang="zh-CN" dirty="0">
                <a:solidFill>
                  <a:schemeClr val="accent6">
                    <a:lumMod val="60000"/>
                    <a:lumOff val="40000"/>
                  </a:schemeClr>
                </a:solidFill>
              </a:rPr>
              <a:t>(const map&lt;string, user&gt;&amp;Users, const string id);</a:t>
            </a:r>
          </a:p>
          <a:p>
            <a:pPr lvl="3"/>
            <a:r>
              <a:rPr lang="zh-CN" altLang="en-US" dirty="0"/>
              <a:t>遍历</a:t>
            </a:r>
            <a:r>
              <a:rPr lang="en-US" altLang="zh-CN" dirty="0"/>
              <a:t>map</a:t>
            </a:r>
            <a:r>
              <a:rPr lang="zh-CN" altLang="en-US" dirty="0"/>
              <a:t>，打印</a:t>
            </a:r>
            <a:r>
              <a:rPr lang="en-US" altLang="zh-CN" dirty="0"/>
              <a:t>ID</a:t>
            </a:r>
            <a:r>
              <a:rPr lang="zh-CN" altLang="en-US" dirty="0"/>
              <a:t>为</a:t>
            </a:r>
            <a:r>
              <a:rPr lang="en-US" altLang="zh-CN" dirty="0"/>
              <a:t>id</a:t>
            </a:r>
            <a:r>
              <a:rPr lang="zh-CN" altLang="en-US" dirty="0"/>
              <a:t>的用户的用户名，联系方式、地址、钱包余额</a:t>
            </a:r>
            <a:endParaRPr lang="en-US" altLang="zh-CN" dirty="0"/>
          </a:p>
          <a:p>
            <a:r>
              <a:rPr lang="zh-CN" altLang="en-US" dirty="0"/>
              <a:t>搜索功能</a:t>
            </a:r>
            <a:endParaRPr lang="en-US" altLang="zh-CN" dirty="0"/>
          </a:p>
          <a:p>
            <a:pPr lvl="1"/>
            <a:r>
              <a:rPr lang="en-US" altLang="zh-CN" dirty="0"/>
              <a:t>1</a:t>
            </a:r>
            <a:r>
              <a:rPr lang="zh-CN" altLang="en-US" dirty="0"/>
              <a:t>、管理员、用户搜索商品</a:t>
            </a:r>
            <a:endParaRPr lang="en-US" altLang="zh-CN" dirty="0"/>
          </a:p>
          <a:p>
            <a:pPr lvl="2"/>
            <a:r>
              <a:rPr lang="en-US" altLang="zh-CN" dirty="0">
                <a:solidFill>
                  <a:schemeClr val="accent6">
                    <a:lumMod val="60000"/>
                    <a:lumOff val="40000"/>
                  </a:schemeClr>
                </a:solidFill>
              </a:rPr>
              <a:t>Void _</a:t>
            </a:r>
            <a:r>
              <a:rPr lang="en-US" altLang="zh-CN" dirty="0" err="1">
                <a:solidFill>
                  <a:schemeClr val="accent6">
                    <a:lumMod val="60000"/>
                    <a:lumOff val="40000"/>
                  </a:schemeClr>
                </a:solidFill>
              </a:rPr>
              <a:t>SearchGoods</a:t>
            </a:r>
            <a:r>
              <a:rPr lang="en-US" altLang="zh-CN" dirty="0">
                <a:solidFill>
                  <a:schemeClr val="accent6">
                    <a:lumMod val="60000"/>
                    <a:lumOff val="40000"/>
                  </a:schemeClr>
                </a:solidFill>
              </a:rPr>
              <a:t>(const map&lt;string, goods&gt;&amp;</a:t>
            </a:r>
            <a:r>
              <a:rPr lang="en-US" altLang="zh-CN" dirty="0" err="1">
                <a:solidFill>
                  <a:schemeClr val="accent6">
                    <a:lumMod val="60000"/>
                    <a:lumOff val="40000"/>
                  </a:schemeClr>
                </a:solidFill>
              </a:rPr>
              <a:t>All_goods</a:t>
            </a:r>
            <a:r>
              <a:rPr lang="en-US" altLang="zh-CN" dirty="0">
                <a:solidFill>
                  <a:schemeClr val="accent6">
                    <a:lumMod val="60000"/>
                    <a:lumOff val="40000"/>
                  </a:schemeClr>
                </a:solidFill>
              </a:rPr>
              <a:t> </a:t>
            </a:r>
            <a:r>
              <a:rPr lang="zh-CN" altLang="en-US" dirty="0">
                <a:solidFill>
                  <a:schemeClr val="accent6">
                    <a:lumMod val="60000"/>
                    <a:lumOff val="40000"/>
                  </a:schemeClr>
                </a:solidFill>
              </a:rPr>
              <a:t>， </a:t>
            </a:r>
            <a:r>
              <a:rPr lang="en-US" altLang="zh-CN" dirty="0">
                <a:solidFill>
                  <a:schemeClr val="accent6">
                    <a:lumMod val="60000"/>
                    <a:lumOff val="40000"/>
                  </a:schemeClr>
                </a:solidFill>
              </a:rPr>
              <a:t>const string identity);</a:t>
            </a:r>
          </a:p>
          <a:p>
            <a:pPr lvl="3"/>
            <a:r>
              <a:rPr lang="zh-CN" altLang="en-US" dirty="0"/>
              <a:t>例：搜索“离散数学”</a:t>
            </a:r>
            <a:endParaRPr lang="en-US" altLang="zh-CN" dirty="0"/>
          </a:p>
          <a:p>
            <a:pPr lvl="3"/>
            <a:r>
              <a:rPr lang="zh-CN" altLang="en-US" dirty="0"/>
              <a:t>判断身份，如果</a:t>
            </a:r>
            <a:r>
              <a:rPr lang="en-US" altLang="zh-CN" dirty="0"/>
              <a:t>identity = </a:t>
            </a:r>
            <a:r>
              <a:rPr lang="zh-CN" altLang="en-US" dirty="0"/>
              <a:t>“</a:t>
            </a:r>
            <a:r>
              <a:rPr lang="en-US" altLang="zh-CN" dirty="0" err="1"/>
              <a:t>adm</a:t>
            </a:r>
            <a:r>
              <a:rPr lang="en-US" altLang="zh-CN" dirty="0"/>
              <a:t>”,</a:t>
            </a:r>
            <a:r>
              <a:rPr lang="zh-CN" altLang="en-US" dirty="0"/>
              <a:t>从所有商品中找到所有包含有“离散数学”这几个字的商品，打印它们的</a:t>
            </a:r>
            <a:r>
              <a:rPr lang="en-US" altLang="zh-CN" dirty="0"/>
              <a:t>ID</a:t>
            </a:r>
            <a:r>
              <a:rPr lang="zh-CN" altLang="en-US" dirty="0"/>
              <a:t>、名称和价格、上架时间、卖家</a:t>
            </a:r>
            <a:r>
              <a:rPr lang="en-US" altLang="zh-CN" dirty="0"/>
              <a:t>ID</a:t>
            </a:r>
            <a:r>
              <a:rPr lang="zh-CN" altLang="en-US" dirty="0"/>
              <a:t>、商品状态</a:t>
            </a:r>
            <a:endParaRPr lang="en-US" altLang="zh-CN" dirty="0"/>
          </a:p>
          <a:p>
            <a:pPr lvl="3"/>
            <a:r>
              <a:rPr lang="zh-CN" altLang="en-US" dirty="0"/>
              <a:t>若</a:t>
            </a:r>
            <a:r>
              <a:rPr lang="en-US" altLang="zh-CN" dirty="0"/>
              <a:t>identity = </a:t>
            </a:r>
            <a:r>
              <a:rPr lang="zh-CN" altLang="en-US" dirty="0"/>
              <a:t>“</a:t>
            </a:r>
            <a:r>
              <a:rPr lang="en-US" altLang="zh-CN" dirty="0"/>
              <a:t>buyer</a:t>
            </a:r>
            <a:r>
              <a:rPr lang="zh-CN" altLang="en-US" dirty="0"/>
              <a:t>”从商品文件中的处于在售状态的商品中找到所有包含有“离散数学”这几个字的商品，打印它们的</a:t>
            </a:r>
            <a:r>
              <a:rPr lang="en-US" altLang="zh-CN" dirty="0"/>
              <a:t>ID</a:t>
            </a:r>
            <a:r>
              <a:rPr lang="zh-CN" altLang="en-US" dirty="0"/>
              <a:t>、名称和价格</a:t>
            </a:r>
            <a:endParaRPr lang="en-US" altLang="zh-CN" dirty="0"/>
          </a:p>
          <a:p>
            <a:pPr lvl="3"/>
            <a:r>
              <a:rPr lang="zh-CN" altLang="en-US" dirty="0"/>
              <a:t>如果没找到，打印“没有找到您想要的商品！”</a:t>
            </a:r>
            <a:endParaRPr lang="en-US" altLang="zh-CN" dirty="0"/>
          </a:p>
          <a:p>
            <a:pPr lvl="3"/>
            <a:endParaRPr lang="en-US" altLang="zh-CN" dirty="0"/>
          </a:p>
          <a:p>
            <a:pPr lvl="3"/>
            <a:endParaRPr lang="en-US" altLang="zh-CN" dirty="0"/>
          </a:p>
          <a:p>
            <a:pPr lvl="3"/>
            <a:endParaRPr lang="en-US" altLang="zh-CN" dirty="0"/>
          </a:p>
          <a:p>
            <a:pPr marL="36900" indent="0">
              <a:buNone/>
            </a:pP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874203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13D77C7-818E-4B25-92E3-A75DAEEB28B3}"/>
              </a:ext>
            </a:extLst>
          </p:cNvPr>
          <p:cNvSpPr>
            <a:spLocks noGrp="1"/>
          </p:cNvSpPr>
          <p:nvPr>
            <p:ph idx="1"/>
          </p:nvPr>
        </p:nvSpPr>
        <p:spPr>
          <a:xfrm>
            <a:off x="159193" y="114485"/>
            <a:ext cx="11967704" cy="6743515"/>
          </a:xfrm>
        </p:spPr>
        <p:txBody>
          <a:bodyPr/>
          <a:lstStyle/>
          <a:p>
            <a:r>
              <a:rPr lang="zh-CN" altLang="en-US" dirty="0"/>
              <a:t>下架商品</a:t>
            </a:r>
            <a:endParaRPr lang="en-US" altLang="zh-CN" dirty="0"/>
          </a:p>
          <a:p>
            <a:pPr lvl="1"/>
            <a:r>
              <a:rPr lang="en-US" altLang="zh-CN" dirty="0">
                <a:solidFill>
                  <a:schemeClr val="accent6">
                    <a:lumMod val="60000"/>
                    <a:lumOff val="40000"/>
                  </a:schemeClr>
                </a:solidFill>
              </a:rPr>
              <a:t>Void _</a:t>
            </a:r>
            <a:r>
              <a:rPr lang="en-US" altLang="zh-CN" dirty="0" err="1">
                <a:solidFill>
                  <a:schemeClr val="accent6">
                    <a:lumMod val="60000"/>
                    <a:lumOff val="40000"/>
                  </a:schemeClr>
                </a:solidFill>
              </a:rPr>
              <a:t>RemoveGoods</a:t>
            </a:r>
            <a:r>
              <a:rPr lang="en-US" altLang="zh-CN" dirty="0">
                <a:solidFill>
                  <a:schemeClr val="accent6">
                    <a:lumMod val="60000"/>
                    <a:lumOff val="40000"/>
                  </a:schemeClr>
                </a:solidFill>
              </a:rPr>
              <a:t>(map&lt;string, goods&gt;&amp;</a:t>
            </a:r>
            <a:r>
              <a:rPr lang="en-US" altLang="zh-CN" dirty="0" err="1">
                <a:solidFill>
                  <a:schemeClr val="accent6">
                    <a:lumMod val="60000"/>
                    <a:lumOff val="40000"/>
                  </a:schemeClr>
                </a:solidFill>
              </a:rPr>
              <a:t>All_goods</a:t>
            </a:r>
            <a:r>
              <a:rPr lang="en-US" altLang="zh-CN" dirty="0">
                <a:solidFill>
                  <a:schemeClr val="accent6">
                    <a:lumMod val="60000"/>
                    <a:lumOff val="40000"/>
                  </a:schemeClr>
                </a:solidFill>
              </a:rPr>
              <a:t>);</a:t>
            </a:r>
          </a:p>
          <a:p>
            <a:pPr lvl="2"/>
            <a:r>
              <a:rPr lang="zh-CN" altLang="en-US" dirty="0"/>
              <a:t>输入需下架的商品</a:t>
            </a:r>
            <a:r>
              <a:rPr lang="en-US" altLang="zh-CN" dirty="0"/>
              <a:t>ID</a:t>
            </a:r>
          </a:p>
          <a:p>
            <a:pPr lvl="2"/>
            <a:r>
              <a:rPr lang="zh-CN" altLang="en-US" dirty="0"/>
              <a:t>遍历</a:t>
            </a:r>
            <a:r>
              <a:rPr lang="en-US" altLang="zh-CN" dirty="0"/>
              <a:t>map</a:t>
            </a:r>
            <a:r>
              <a:rPr lang="zh-CN" altLang="en-US" dirty="0"/>
              <a:t>寻找该商品，打印商品信息</a:t>
            </a:r>
            <a:endParaRPr lang="en-US" altLang="zh-CN" dirty="0"/>
          </a:p>
          <a:p>
            <a:pPr lvl="2"/>
            <a:r>
              <a:rPr lang="zh-CN" altLang="en-US" dirty="0"/>
              <a:t>确认是否下架，是，修改商品状态为“已下架”，将</a:t>
            </a:r>
            <a:r>
              <a:rPr lang="en-US" altLang="zh-CN" dirty="0"/>
              <a:t>map</a:t>
            </a:r>
            <a:r>
              <a:rPr lang="zh-CN" altLang="en-US" dirty="0"/>
              <a:t>中的内容写入文件，“下架成功！”提示；否，“下架失败”提示</a:t>
            </a:r>
            <a:endParaRPr lang="en-US" altLang="zh-CN" dirty="0"/>
          </a:p>
          <a:p>
            <a:pPr lvl="2"/>
            <a:r>
              <a:rPr lang="zh-CN" altLang="en-US" dirty="0"/>
              <a:t>程序结束</a:t>
            </a:r>
            <a:endParaRPr lang="en-US" altLang="zh-CN" dirty="0"/>
          </a:p>
          <a:p>
            <a:pPr marL="450000" lvl="1" indent="0">
              <a:buNone/>
            </a:pPr>
            <a:endParaRPr lang="en-US" altLang="zh-CN" dirty="0"/>
          </a:p>
          <a:p>
            <a:r>
              <a:rPr lang="zh-CN" altLang="en-US" dirty="0"/>
              <a:t>商品发布</a:t>
            </a:r>
            <a:endParaRPr lang="en-US" altLang="zh-CN" dirty="0"/>
          </a:p>
          <a:p>
            <a:pPr lvl="1"/>
            <a:r>
              <a:rPr lang="en-US" altLang="zh-CN" dirty="0">
                <a:solidFill>
                  <a:schemeClr val="accent6">
                    <a:lumMod val="60000"/>
                    <a:lumOff val="40000"/>
                  </a:schemeClr>
                </a:solidFill>
              </a:rPr>
              <a:t>Void _</a:t>
            </a:r>
            <a:r>
              <a:rPr lang="en-US" altLang="zh-CN" dirty="0" err="1">
                <a:solidFill>
                  <a:schemeClr val="accent6">
                    <a:lumMod val="60000"/>
                    <a:lumOff val="40000"/>
                  </a:schemeClr>
                </a:solidFill>
              </a:rPr>
              <a:t>LanchGoods</a:t>
            </a:r>
            <a:r>
              <a:rPr lang="en-US" altLang="zh-CN" dirty="0">
                <a:solidFill>
                  <a:schemeClr val="accent6">
                    <a:lumMod val="60000"/>
                    <a:lumOff val="40000"/>
                  </a:schemeClr>
                </a:solidFill>
              </a:rPr>
              <a:t>(map&lt;string, goods&gt;&amp;</a:t>
            </a:r>
            <a:r>
              <a:rPr lang="en-US" altLang="zh-CN" dirty="0" err="1">
                <a:solidFill>
                  <a:schemeClr val="accent6">
                    <a:lumMod val="60000"/>
                    <a:lumOff val="40000"/>
                  </a:schemeClr>
                </a:solidFill>
              </a:rPr>
              <a:t>All_goods</a:t>
            </a:r>
            <a:r>
              <a:rPr lang="en-US" altLang="zh-CN" dirty="0">
                <a:solidFill>
                  <a:schemeClr val="accent6">
                    <a:lumMod val="60000"/>
                    <a:lumOff val="40000"/>
                  </a:schemeClr>
                </a:solidFill>
              </a:rPr>
              <a:t>);</a:t>
            </a:r>
          </a:p>
          <a:p>
            <a:pPr lvl="2"/>
            <a:r>
              <a:rPr lang="zh-CN" altLang="en-US" dirty="0"/>
              <a:t>输入要发布商品的各种信息</a:t>
            </a:r>
            <a:endParaRPr lang="en-US" altLang="zh-CN" dirty="0"/>
          </a:p>
          <a:p>
            <a:pPr lvl="2"/>
            <a:r>
              <a:rPr lang="zh-CN" altLang="en-US" dirty="0"/>
              <a:t>打印商品信息</a:t>
            </a:r>
            <a:endParaRPr lang="en-US" altLang="zh-CN" dirty="0"/>
          </a:p>
          <a:p>
            <a:pPr lvl="2"/>
            <a:r>
              <a:rPr lang="zh-CN" altLang="en-US" dirty="0"/>
              <a:t>确认是否发布，是，将</a:t>
            </a:r>
            <a:r>
              <a:rPr lang="en-US" altLang="zh-CN" dirty="0"/>
              <a:t>map</a:t>
            </a:r>
            <a:r>
              <a:rPr lang="zh-CN" altLang="en-US" dirty="0"/>
              <a:t>中的内容写入商品文件，“发布成功”，否“发布失败”</a:t>
            </a:r>
            <a:endParaRPr lang="en-US" altLang="zh-CN" dirty="0"/>
          </a:p>
          <a:p>
            <a:pPr lvl="3"/>
            <a:endParaRPr lang="en-US" altLang="zh-CN" dirty="0"/>
          </a:p>
        </p:txBody>
      </p:sp>
      <p:sp>
        <p:nvSpPr>
          <p:cNvPr id="2" name="文本框 1">
            <a:extLst>
              <a:ext uri="{FF2B5EF4-FFF2-40B4-BE49-F238E27FC236}">
                <a16:creationId xmlns:a16="http://schemas.microsoft.com/office/drawing/2014/main" id="{D3C25B04-5DA2-4EAE-B5BF-0736D8606049}"/>
              </a:ext>
            </a:extLst>
          </p:cNvPr>
          <p:cNvSpPr txBox="1"/>
          <p:nvPr/>
        </p:nvSpPr>
        <p:spPr>
          <a:xfrm>
            <a:off x="9201705" y="355106"/>
            <a:ext cx="2499064" cy="461665"/>
          </a:xfrm>
          <a:prstGeom prst="rect">
            <a:avLst/>
          </a:prstGeom>
          <a:noFill/>
        </p:spPr>
        <p:txBody>
          <a:bodyPr wrap="square" rtlCol="0">
            <a:spAutoFit/>
          </a:bodyPr>
          <a:lstStyle/>
          <a:p>
            <a:r>
              <a:rPr lang="en-US" altLang="zh-CN" sz="2400" dirty="0">
                <a:highlight>
                  <a:srgbClr val="B54C2D"/>
                </a:highlight>
              </a:rPr>
              <a:t>HandleGoods.cpp</a:t>
            </a:r>
            <a:endParaRPr lang="zh-CN" altLang="en-US" sz="2400" dirty="0">
              <a:highlight>
                <a:srgbClr val="B54C2D"/>
              </a:highlight>
            </a:endParaRPr>
          </a:p>
        </p:txBody>
      </p:sp>
    </p:spTree>
    <p:extLst>
      <p:ext uri="{BB962C8B-B14F-4D97-AF65-F5344CB8AC3E}">
        <p14:creationId xmlns:p14="http://schemas.microsoft.com/office/powerpoint/2010/main" val="2697164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4524158-8000-4434-A9FD-BF06851D2B37}"/>
              </a:ext>
            </a:extLst>
          </p:cNvPr>
          <p:cNvSpPr>
            <a:spLocks noGrp="1"/>
          </p:cNvSpPr>
          <p:nvPr>
            <p:ph idx="1"/>
          </p:nvPr>
        </p:nvSpPr>
        <p:spPr>
          <a:xfrm>
            <a:off x="185825" y="0"/>
            <a:ext cx="11781273" cy="6858000"/>
          </a:xfrm>
        </p:spPr>
        <p:txBody>
          <a:bodyPr/>
          <a:lstStyle/>
          <a:p>
            <a:pPr lvl="1"/>
            <a:r>
              <a:rPr lang="zh-CN" altLang="en-US" dirty="0"/>
              <a:t>商品信息修改</a:t>
            </a:r>
            <a:endParaRPr lang="en-US" altLang="zh-CN" dirty="0"/>
          </a:p>
          <a:p>
            <a:pPr lvl="2"/>
            <a:r>
              <a:rPr lang="en-US" altLang="zh-CN" dirty="0">
                <a:solidFill>
                  <a:schemeClr val="accent6">
                    <a:lumMod val="60000"/>
                    <a:lumOff val="40000"/>
                  </a:schemeClr>
                </a:solidFill>
              </a:rPr>
              <a:t>Void _</a:t>
            </a:r>
            <a:r>
              <a:rPr lang="en-US" altLang="zh-CN" dirty="0" err="1">
                <a:solidFill>
                  <a:schemeClr val="accent6">
                    <a:lumMod val="60000"/>
                    <a:lumOff val="40000"/>
                  </a:schemeClr>
                </a:solidFill>
              </a:rPr>
              <a:t>ChangeGoodsInf</a:t>
            </a:r>
            <a:r>
              <a:rPr lang="en-US" altLang="zh-CN" dirty="0">
                <a:solidFill>
                  <a:schemeClr val="accent6">
                    <a:lumMod val="60000"/>
                    <a:lumOff val="40000"/>
                  </a:schemeClr>
                </a:solidFill>
              </a:rPr>
              <a:t>(map&lt;string, goods&gt;&amp;</a:t>
            </a:r>
            <a:r>
              <a:rPr lang="en-US" altLang="zh-CN" dirty="0" err="1">
                <a:solidFill>
                  <a:schemeClr val="accent6">
                    <a:lumMod val="60000"/>
                    <a:lumOff val="40000"/>
                  </a:schemeClr>
                </a:solidFill>
              </a:rPr>
              <a:t>All_goods</a:t>
            </a:r>
            <a:r>
              <a:rPr lang="en-US" altLang="zh-CN" dirty="0">
                <a:solidFill>
                  <a:schemeClr val="accent6">
                    <a:lumMod val="60000"/>
                    <a:lumOff val="40000"/>
                  </a:schemeClr>
                </a:solidFill>
              </a:rPr>
              <a:t>);</a:t>
            </a:r>
          </a:p>
          <a:p>
            <a:pPr lvl="3"/>
            <a:r>
              <a:rPr lang="zh-CN" altLang="en-US" dirty="0"/>
              <a:t>输入需修改的商品的</a:t>
            </a:r>
            <a:r>
              <a:rPr lang="en-US" altLang="zh-CN" dirty="0"/>
              <a:t>ID</a:t>
            </a:r>
            <a:r>
              <a:rPr lang="zh-CN" altLang="en-US" dirty="0"/>
              <a:t>、信息属性</a:t>
            </a:r>
            <a:endParaRPr lang="en-US" altLang="zh-CN" dirty="0"/>
          </a:p>
          <a:p>
            <a:pPr lvl="3"/>
            <a:r>
              <a:rPr lang="zh-CN" altLang="en-US" dirty="0"/>
              <a:t>检查商品</a:t>
            </a:r>
            <a:r>
              <a:rPr lang="en-US" altLang="zh-CN" dirty="0"/>
              <a:t>ID</a:t>
            </a:r>
            <a:r>
              <a:rPr lang="zh-CN" altLang="en-US" dirty="0"/>
              <a:t>和信息属性输入是否合法，其中有一方错误，打印“无该商品，修改失败！”或“无该属性，修改失败！”</a:t>
            </a:r>
            <a:endParaRPr lang="en-US" altLang="zh-CN" dirty="0"/>
          </a:p>
          <a:p>
            <a:pPr lvl="3"/>
            <a:r>
              <a:rPr lang="zh-CN" altLang="en-US" dirty="0"/>
              <a:t>输入正确后输入需修改的内容，打印修改后的商品信息，确认是否修改：是，修改</a:t>
            </a:r>
            <a:r>
              <a:rPr lang="en-US" altLang="zh-CN" dirty="0"/>
              <a:t>map</a:t>
            </a:r>
            <a:r>
              <a:rPr lang="zh-CN" altLang="en-US" dirty="0"/>
              <a:t>，将</a:t>
            </a:r>
            <a:r>
              <a:rPr lang="en-US" altLang="zh-CN" dirty="0"/>
              <a:t>map</a:t>
            </a:r>
            <a:r>
              <a:rPr lang="zh-CN" altLang="en-US" dirty="0"/>
              <a:t>写入文件 ，“修改成功！”，否，“修改失败！”</a:t>
            </a:r>
            <a:endParaRPr lang="en-US" altLang="zh-CN" dirty="0"/>
          </a:p>
          <a:p>
            <a:pPr lvl="2"/>
            <a:endParaRPr lang="zh-CN" altLang="en-US" dirty="0"/>
          </a:p>
        </p:txBody>
      </p:sp>
    </p:spTree>
    <p:extLst>
      <p:ext uri="{BB962C8B-B14F-4D97-AF65-F5344CB8AC3E}">
        <p14:creationId xmlns:p14="http://schemas.microsoft.com/office/powerpoint/2010/main" val="1463676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1E02ADF-6C06-468F-ABE3-21DD30DE3A4C}"/>
              </a:ext>
            </a:extLst>
          </p:cNvPr>
          <p:cNvSpPr>
            <a:spLocks noGrp="1"/>
          </p:cNvSpPr>
          <p:nvPr>
            <p:ph idx="1"/>
          </p:nvPr>
        </p:nvSpPr>
        <p:spPr>
          <a:xfrm>
            <a:off x="150316" y="96730"/>
            <a:ext cx="10353762" cy="3714749"/>
          </a:xfrm>
        </p:spPr>
        <p:txBody>
          <a:bodyPr/>
          <a:lstStyle/>
          <a:p>
            <a:r>
              <a:rPr lang="zh-CN" altLang="en-US" dirty="0"/>
              <a:t>购买功能</a:t>
            </a:r>
            <a:endParaRPr lang="en-US" altLang="zh-CN" dirty="0"/>
          </a:p>
          <a:p>
            <a:pPr lvl="1"/>
            <a:r>
              <a:rPr lang="en-US" altLang="zh-CN" dirty="0">
                <a:solidFill>
                  <a:schemeClr val="accent6">
                    <a:lumMod val="60000"/>
                    <a:lumOff val="40000"/>
                  </a:schemeClr>
                </a:solidFill>
              </a:rPr>
              <a:t>Void _Buy(map&lt;string, user&gt;&amp;Users, map&lt;string, goods&gt;&amp;</a:t>
            </a:r>
            <a:r>
              <a:rPr lang="en-US" altLang="zh-CN" dirty="0" err="1">
                <a:solidFill>
                  <a:schemeClr val="accent6">
                    <a:lumMod val="60000"/>
                    <a:lumOff val="40000"/>
                  </a:schemeClr>
                </a:solidFill>
              </a:rPr>
              <a:t>All_goods</a:t>
            </a:r>
            <a:r>
              <a:rPr lang="en-US" altLang="zh-CN" dirty="0">
                <a:solidFill>
                  <a:schemeClr val="accent6">
                    <a:lumMod val="60000"/>
                    <a:lumOff val="40000"/>
                  </a:schemeClr>
                </a:solidFill>
              </a:rPr>
              <a:t>, map&lt;string, order&gt;&amp;Orders);</a:t>
            </a:r>
          </a:p>
          <a:p>
            <a:pPr lvl="2"/>
            <a:r>
              <a:rPr lang="zh-CN" altLang="en-US" dirty="0"/>
              <a:t>输入商品</a:t>
            </a:r>
            <a:r>
              <a:rPr lang="en-US" altLang="zh-CN" dirty="0"/>
              <a:t>ID,</a:t>
            </a:r>
            <a:r>
              <a:rPr lang="zh-CN" altLang="en-US" dirty="0"/>
              <a:t> 搜索该商品</a:t>
            </a:r>
            <a:endParaRPr lang="en-US" altLang="zh-CN" dirty="0"/>
          </a:p>
          <a:p>
            <a:pPr lvl="2"/>
            <a:r>
              <a:rPr lang="zh-CN" altLang="en-US" dirty="0"/>
              <a:t>如果商品存在，确认是否购买，否，退出程序</a:t>
            </a:r>
            <a:endParaRPr lang="en-US" altLang="zh-CN" dirty="0"/>
          </a:p>
          <a:p>
            <a:pPr lvl="2"/>
            <a:r>
              <a:rPr lang="zh-CN" altLang="en-US" dirty="0"/>
              <a:t>是，检查用户余额是否足够，是，修改买家和卖家钱包余额、修改商品状态，创建新订单，将</a:t>
            </a:r>
            <a:r>
              <a:rPr lang="en-US" altLang="zh-CN" dirty="0"/>
              <a:t>map</a:t>
            </a:r>
            <a:r>
              <a:rPr lang="zh-CN" altLang="en-US" dirty="0"/>
              <a:t>中的内容写入相应文件，打印交易提醒，程序结束</a:t>
            </a:r>
            <a:endParaRPr lang="en-US" altLang="zh-CN" dirty="0"/>
          </a:p>
          <a:p>
            <a:pPr lvl="2"/>
            <a:r>
              <a:rPr lang="zh-CN" altLang="en-US" dirty="0"/>
              <a:t>否，打印“用户余额不足，是否充值？”，是，钱包充值，继续购买；否，程序结束</a:t>
            </a:r>
            <a:endParaRPr lang="en-US" altLang="zh-CN" dirty="0"/>
          </a:p>
          <a:p>
            <a:pPr lvl="2"/>
            <a:endParaRPr lang="en-US" altLang="zh-CN" dirty="0"/>
          </a:p>
          <a:p>
            <a:endParaRPr lang="zh-CN" altLang="en-US" dirty="0"/>
          </a:p>
        </p:txBody>
      </p:sp>
      <p:sp>
        <p:nvSpPr>
          <p:cNvPr id="5" name="文本框 4">
            <a:extLst>
              <a:ext uri="{FF2B5EF4-FFF2-40B4-BE49-F238E27FC236}">
                <a16:creationId xmlns:a16="http://schemas.microsoft.com/office/drawing/2014/main" id="{9381812D-7EB0-40EB-8DDC-D94651CD3CAD}"/>
              </a:ext>
            </a:extLst>
          </p:cNvPr>
          <p:cNvSpPr txBox="1"/>
          <p:nvPr/>
        </p:nvSpPr>
        <p:spPr>
          <a:xfrm>
            <a:off x="9330431" y="4829452"/>
            <a:ext cx="1384225" cy="461665"/>
          </a:xfrm>
          <a:prstGeom prst="rect">
            <a:avLst/>
          </a:prstGeom>
          <a:noFill/>
        </p:spPr>
        <p:txBody>
          <a:bodyPr wrap="none" rtlCol="0">
            <a:spAutoFit/>
          </a:bodyPr>
          <a:lstStyle/>
          <a:p>
            <a:r>
              <a:rPr lang="en-US" altLang="zh-CN" sz="2400" dirty="0">
                <a:highlight>
                  <a:srgbClr val="B54C2D"/>
                </a:highlight>
              </a:rPr>
              <a:t>Users.cpp</a:t>
            </a:r>
            <a:endParaRPr lang="zh-CN" altLang="en-US" sz="2400" dirty="0">
              <a:highlight>
                <a:srgbClr val="B54C2D"/>
              </a:highlight>
            </a:endParaRPr>
          </a:p>
        </p:txBody>
      </p:sp>
    </p:spTree>
    <p:extLst>
      <p:ext uri="{BB962C8B-B14F-4D97-AF65-F5344CB8AC3E}">
        <p14:creationId xmlns:p14="http://schemas.microsoft.com/office/powerpoint/2010/main" val="1892233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7AF1769-D741-4AD7-B28D-1D9F8BB035DA}"/>
              </a:ext>
            </a:extLst>
          </p:cNvPr>
          <p:cNvSpPr>
            <a:spLocks noGrp="1"/>
          </p:cNvSpPr>
          <p:nvPr>
            <p:ph idx="1"/>
          </p:nvPr>
        </p:nvSpPr>
        <p:spPr>
          <a:xfrm>
            <a:off x="68174" y="-1"/>
            <a:ext cx="10353762" cy="6587231"/>
          </a:xfrm>
        </p:spPr>
        <p:txBody>
          <a:bodyPr>
            <a:normAutofit/>
          </a:bodyPr>
          <a:lstStyle/>
          <a:p>
            <a:r>
              <a:rPr lang="zh-CN" altLang="en-US" dirty="0"/>
              <a:t>信息修改功能</a:t>
            </a:r>
            <a:endParaRPr lang="en-US" altLang="zh-CN" dirty="0"/>
          </a:p>
          <a:p>
            <a:pPr lvl="1"/>
            <a:r>
              <a:rPr lang="en-US" altLang="zh-CN" dirty="0"/>
              <a:t>1</a:t>
            </a:r>
            <a:r>
              <a:rPr lang="zh-CN" altLang="en-US" dirty="0"/>
              <a:t>、个人信息修改</a:t>
            </a:r>
            <a:endParaRPr lang="en-US" altLang="zh-CN" dirty="0"/>
          </a:p>
          <a:p>
            <a:pPr lvl="2"/>
            <a:r>
              <a:rPr lang="en-US" altLang="zh-CN" dirty="0">
                <a:solidFill>
                  <a:schemeClr val="accent6">
                    <a:lumMod val="60000"/>
                    <a:lumOff val="40000"/>
                  </a:schemeClr>
                </a:solidFill>
              </a:rPr>
              <a:t>Void _</a:t>
            </a:r>
            <a:r>
              <a:rPr lang="en-US" altLang="zh-CN" dirty="0" err="1">
                <a:solidFill>
                  <a:schemeClr val="accent6">
                    <a:lumMod val="60000"/>
                    <a:lumOff val="40000"/>
                  </a:schemeClr>
                </a:solidFill>
              </a:rPr>
              <a:t>ChangeUserInf</a:t>
            </a:r>
            <a:r>
              <a:rPr lang="en-US" altLang="zh-CN" dirty="0">
                <a:solidFill>
                  <a:schemeClr val="accent6">
                    <a:lumMod val="60000"/>
                    <a:lumOff val="40000"/>
                  </a:schemeClr>
                </a:solidFill>
              </a:rPr>
              <a:t>(map&lt;string, user&gt;&amp;Users, const string id);</a:t>
            </a:r>
          </a:p>
          <a:p>
            <a:pPr lvl="3"/>
            <a:r>
              <a:rPr lang="zh-CN" altLang="en-US" dirty="0"/>
              <a:t>输入需修改的信息属性和修改内容</a:t>
            </a:r>
            <a:endParaRPr lang="en-US" altLang="zh-CN" dirty="0"/>
          </a:p>
          <a:p>
            <a:pPr lvl="3"/>
            <a:r>
              <a:rPr lang="zh-CN" altLang="en-US" dirty="0"/>
              <a:t>若无该属性，则打印“无该属性，修改失败！”，若属性输入正确，如果需修改属性为用户名，须优先检查用户名的唯一性，符合条件情况下对该属性内容进行修改，提示“修改成功”，打印修改后的信息</a:t>
            </a:r>
            <a:endParaRPr lang="en-US" altLang="zh-CN" dirty="0"/>
          </a:p>
          <a:p>
            <a:r>
              <a:rPr lang="zh-CN" altLang="en-US" dirty="0"/>
              <a:t>删除用户功能</a:t>
            </a:r>
            <a:endParaRPr lang="en-US" altLang="zh-CN" dirty="0"/>
          </a:p>
          <a:p>
            <a:pPr lvl="1"/>
            <a:r>
              <a:rPr lang="en-US" altLang="zh-CN" dirty="0">
                <a:solidFill>
                  <a:schemeClr val="accent6">
                    <a:lumMod val="60000"/>
                    <a:lumOff val="40000"/>
                  </a:schemeClr>
                </a:solidFill>
              </a:rPr>
              <a:t>Void _</a:t>
            </a:r>
            <a:r>
              <a:rPr lang="en-US" altLang="zh-CN" dirty="0" err="1">
                <a:solidFill>
                  <a:schemeClr val="accent6">
                    <a:lumMod val="60000"/>
                    <a:lumOff val="40000"/>
                  </a:schemeClr>
                </a:solidFill>
              </a:rPr>
              <a:t>DeleteUser</a:t>
            </a:r>
            <a:r>
              <a:rPr lang="en-US" altLang="zh-CN" dirty="0">
                <a:solidFill>
                  <a:schemeClr val="accent6">
                    <a:lumMod val="60000"/>
                    <a:lumOff val="40000"/>
                  </a:schemeClr>
                </a:solidFill>
              </a:rPr>
              <a:t>(map&lt;string, user&gt;&amp;Users</a:t>
            </a:r>
            <a:r>
              <a:rPr lang="zh-CN" altLang="en-US" dirty="0">
                <a:solidFill>
                  <a:schemeClr val="accent6">
                    <a:lumMod val="60000"/>
                    <a:lumOff val="40000"/>
                  </a:schemeClr>
                </a:solidFill>
              </a:rPr>
              <a:t>，</a:t>
            </a:r>
            <a:r>
              <a:rPr lang="en-US" altLang="zh-CN" dirty="0">
                <a:solidFill>
                  <a:schemeClr val="accent6">
                    <a:lumMod val="60000"/>
                    <a:lumOff val="40000"/>
                  </a:schemeClr>
                </a:solidFill>
              </a:rPr>
              <a:t> map&lt;string, goods&gt;&amp;</a:t>
            </a:r>
            <a:r>
              <a:rPr lang="en-US" altLang="zh-CN" dirty="0" err="1">
                <a:solidFill>
                  <a:schemeClr val="accent6">
                    <a:lumMod val="60000"/>
                    <a:lumOff val="40000"/>
                  </a:schemeClr>
                </a:solidFill>
              </a:rPr>
              <a:t>All_goods</a:t>
            </a:r>
            <a:r>
              <a:rPr lang="zh-CN" altLang="en-US" dirty="0">
                <a:solidFill>
                  <a:schemeClr val="accent6">
                    <a:lumMod val="60000"/>
                    <a:lumOff val="40000"/>
                  </a:schemeClr>
                </a:solidFill>
              </a:rPr>
              <a:t> </a:t>
            </a:r>
            <a:r>
              <a:rPr lang="en-US" altLang="zh-CN" dirty="0">
                <a:solidFill>
                  <a:schemeClr val="accent6">
                    <a:lumMod val="60000"/>
                    <a:lumOff val="40000"/>
                  </a:schemeClr>
                </a:solidFill>
              </a:rPr>
              <a:t>);</a:t>
            </a:r>
          </a:p>
          <a:p>
            <a:pPr lvl="2"/>
            <a:r>
              <a:rPr lang="zh-CN" altLang="en-US" dirty="0"/>
              <a:t>输入用户</a:t>
            </a:r>
            <a:r>
              <a:rPr lang="en-US" altLang="zh-CN" dirty="0"/>
              <a:t>ID</a:t>
            </a:r>
            <a:r>
              <a:rPr lang="zh-CN" altLang="en-US" dirty="0"/>
              <a:t>，寻找用户</a:t>
            </a:r>
            <a:endParaRPr lang="en-US" altLang="zh-CN" dirty="0"/>
          </a:p>
          <a:p>
            <a:pPr lvl="2"/>
            <a:r>
              <a:rPr lang="zh-CN" altLang="en-US" dirty="0"/>
              <a:t>找到该用户，从</a:t>
            </a:r>
            <a:r>
              <a:rPr lang="en-US" altLang="zh-CN" dirty="0"/>
              <a:t>map</a:t>
            </a:r>
            <a:r>
              <a:rPr lang="zh-CN" altLang="en-US" dirty="0"/>
              <a:t>删除该用户</a:t>
            </a:r>
            <a:r>
              <a:rPr lang="en-US" altLang="zh-CN" dirty="0"/>
              <a:t>(</a:t>
            </a:r>
            <a:r>
              <a:rPr lang="zh-CN" altLang="en-US" dirty="0"/>
              <a:t>改变</a:t>
            </a:r>
            <a:r>
              <a:rPr lang="en-US" altLang="zh-CN" dirty="0"/>
              <a:t>exist)</a:t>
            </a:r>
          </a:p>
          <a:p>
            <a:pPr lvl="2"/>
            <a:r>
              <a:rPr lang="zh-CN" altLang="en-US" dirty="0"/>
              <a:t>下架该用户发布的商品</a:t>
            </a:r>
            <a:endParaRPr lang="en-US" altLang="zh-CN" dirty="0"/>
          </a:p>
          <a:p>
            <a:pPr lvl="2"/>
            <a:r>
              <a:rPr lang="zh-CN" altLang="en-US" dirty="0"/>
              <a:t>将</a:t>
            </a:r>
            <a:r>
              <a:rPr lang="en-US" altLang="zh-CN" dirty="0"/>
              <a:t>map</a:t>
            </a:r>
            <a:r>
              <a:rPr lang="zh-CN" altLang="en-US" dirty="0"/>
              <a:t>中的内容写入文件</a:t>
            </a:r>
            <a:endParaRPr lang="en-US" altLang="zh-CN" dirty="0"/>
          </a:p>
          <a:p>
            <a:pPr lvl="2"/>
            <a:r>
              <a:rPr lang="zh-CN" altLang="en-US" dirty="0"/>
              <a:t>没有找到用户，提示“用户不存在”</a:t>
            </a:r>
            <a:endParaRPr lang="en-US" altLang="zh-CN" dirty="0"/>
          </a:p>
          <a:p>
            <a:pPr lvl="2"/>
            <a:r>
              <a:rPr lang="zh-CN" altLang="en-US" dirty="0"/>
              <a:t>结束程序</a:t>
            </a:r>
            <a:endParaRPr lang="en-US" altLang="zh-CN" dirty="0"/>
          </a:p>
        </p:txBody>
      </p:sp>
    </p:spTree>
    <p:extLst>
      <p:ext uri="{BB962C8B-B14F-4D97-AF65-F5344CB8AC3E}">
        <p14:creationId xmlns:p14="http://schemas.microsoft.com/office/powerpoint/2010/main" val="306733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A5B6E57-A158-4932-82D0-78DAF90D8D88}"/>
              </a:ext>
            </a:extLst>
          </p:cNvPr>
          <p:cNvSpPr>
            <a:spLocks noGrp="1"/>
          </p:cNvSpPr>
          <p:nvPr>
            <p:ph type="dt" sz="half" idx="10"/>
          </p:nvPr>
        </p:nvSpPr>
        <p:spPr/>
        <p:txBody>
          <a:bodyPr/>
          <a:lstStyle/>
          <a:p>
            <a:pPr rtl="0"/>
            <a:fld id="{74761884-1233-44DE-95EA-687917CD0720}" type="datetime1">
              <a:rPr lang="zh-CN" altLang="en-US" smtClean="0"/>
              <a:t>2021/4/16</a:t>
            </a:fld>
            <a:endParaRPr lang="en-US" dirty="0"/>
          </a:p>
        </p:txBody>
      </p:sp>
      <p:sp>
        <p:nvSpPr>
          <p:cNvPr id="8" name="标题 7">
            <a:extLst>
              <a:ext uri="{FF2B5EF4-FFF2-40B4-BE49-F238E27FC236}">
                <a16:creationId xmlns:a16="http://schemas.microsoft.com/office/drawing/2014/main" id="{7242A4EE-8D56-4BE1-B332-EE2E5BFA83A1}"/>
              </a:ext>
            </a:extLst>
          </p:cNvPr>
          <p:cNvSpPr>
            <a:spLocks noGrp="1"/>
          </p:cNvSpPr>
          <p:nvPr>
            <p:ph type="title"/>
          </p:nvPr>
        </p:nvSpPr>
        <p:spPr>
          <a:xfrm>
            <a:off x="620832" y="2342316"/>
            <a:ext cx="10353762" cy="1257300"/>
          </a:xfrm>
        </p:spPr>
        <p:txBody>
          <a:bodyPr/>
          <a:lstStyle/>
          <a:p>
            <a:r>
              <a:rPr lang="zh-CN" altLang="en-US" dirty="0"/>
              <a:t>界面设计</a:t>
            </a:r>
          </a:p>
        </p:txBody>
      </p:sp>
    </p:spTree>
    <p:extLst>
      <p:ext uri="{BB962C8B-B14F-4D97-AF65-F5344CB8AC3E}">
        <p14:creationId xmlns:p14="http://schemas.microsoft.com/office/powerpoint/2010/main" val="246549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D90E342F-6E60-4182-AC21-A4B2C6AE84C3}"/>
              </a:ext>
            </a:extLst>
          </p:cNvPr>
          <p:cNvPicPr>
            <a:picLocks noGrp="1" noChangeAspect="1"/>
          </p:cNvPicPr>
          <p:nvPr>
            <p:ph idx="1"/>
          </p:nvPr>
        </p:nvPicPr>
        <p:blipFill>
          <a:blip r:embed="rId2"/>
          <a:stretch>
            <a:fillRect/>
          </a:stretch>
        </p:blipFill>
        <p:spPr>
          <a:xfrm>
            <a:off x="197837" y="479449"/>
            <a:ext cx="4315427" cy="885949"/>
          </a:xfrm>
        </p:spPr>
      </p:pic>
      <p:sp>
        <p:nvSpPr>
          <p:cNvPr id="4" name="日期占位符 3">
            <a:extLst>
              <a:ext uri="{FF2B5EF4-FFF2-40B4-BE49-F238E27FC236}">
                <a16:creationId xmlns:a16="http://schemas.microsoft.com/office/drawing/2014/main" id="{501A2460-969E-4611-8978-2C4741E3F044}"/>
              </a:ext>
            </a:extLst>
          </p:cNvPr>
          <p:cNvSpPr>
            <a:spLocks noGrp="1"/>
          </p:cNvSpPr>
          <p:nvPr>
            <p:ph type="dt" sz="half" idx="10"/>
          </p:nvPr>
        </p:nvSpPr>
        <p:spPr/>
        <p:txBody>
          <a:bodyPr/>
          <a:lstStyle/>
          <a:p>
            <a:pPr rtl="0"/>
            <a:fld id="{74761884-1233-44DE-95EA-687917CD0720}" type="datetime1">
              <a:rPr lang="zh-CN" altLang="en-US" smtClean="0"/>
              <a:t>2021/4/16</a:t>
            </a:fld>
            <a:endParaRPr lang="en-US" dirty="0"/>
          </a:p>
        </p:txBody>
      </p:sp>
      <p:sp>
        <p:nvSpPr>
          <p:cNvPr id="7" name="文本框 6">
            <a:extLst>
              <a:ext uri="{FF2B5EF4-FFF2-40B4-BE49-F238E27FC236}">
                <a16:creationId xmlns:a16="http://schemas.microsoft.com/office/drawing/2014/main" id="{2CA7833D-A1D3-4523-914F-867075BA0C72}"/>
              </a:ext>
            </a:extLst>
          </p:cNvPr>
          <p:cNvSpPr txBox="1"/>
          <p:nvPr/>
        </p:nvSpPr>
        <p:spPr>
          <a:xfrm>
            <a:off x="0" y="23299"/>
            <a:ext cx="1415772" cy="461665"/>
          </a:xfrm>
          <a:prstGeom prst="rect">
            <a:avLst/>
          </a:prstGeom>
          <a:noFill/>
        </p:spPr>
        <p:txBody>
          <a:bodyPr wrap="none" rtlCol="0">
            <a:spAutoFit/>
          </a:bodyPr>
          <a:lstStyle/>
          <a:p>
            <a:r>
              <a:rPr lang="zh-CN" altLang="en-US" sz="2400" dirty="0"/>
              <a:t>初始界面</a:t>
            </a:r>
          </a:p>
        </p:txBody>
      </p:sp>
      <p:pic>
        <p:nvPicPr>
          <p:cNvPr id="9" name="图片 8">
            <a:extLst>
              <a:ext uri="{FF2B5EF4-FFF2-40B4-BE49-F238E27FC236}">
                <a16:creationId xmlns:a16="http://schemas.microsoft.com/office/drawing/2014/main" id="{2D794A69-E602-4993-BFFA-2FE6EFB01B7B}"/>
              </a:ext>
            </a:extLst>
          </p:cNvPr>
          <p:cNvPicPr>
            <a:picLocks noChangeAspect="1"/>
          </p:cNvPicPr>
          <p:nvPr/>
        </p:nvPicPr>
        <p:blipFill>
          <a:blip r:embed="rId3"/>
          <a:stretch>
            <a:fillRect/>
          </a:stretch>
        </p:blipFill>
        <p:spPr>
          <a:xfrm>
            <a:off x="78758" y="1878796"/>
            <a:ext cx="7944959" cy="809738"/>
          </a:xfrm>
          <a:prstGeom prst="rect">
            <a:avLst/>
          </a:prstGeom>
        </p:spPr>
      </p:pic>
      <p:sp>
        <p:nvSpPr>
          <p:cNvPr id="10" name="文本框 9">
            <a:extLst>
              <a:ext uri="{FF2B5EF4-FFF2-40B4-BE49-F238E27FC236}">
                <a16:creationId xmlns:a16="http://schemas.microsoft.com/office/drawing/2014/main" id="{5EB8DF78-C744-4F6F-8359-03F13AFA9D8C}"/>
              </a:ext>
            </a:extLst>
          </p:cNvPr>
          <p:cNvSpPr txBox="1"/>
          <p:nvPr/>
        </p:nvSpPr>
        <p:spPr>
          <a:xfrm>
            <a:off x="93665" y="1271790"/>
            <a:ext cx="2031325" cy="461665"/>
          </a:xfrm>
          <a:prstGeom prst="rect">
            <a:avLst/>
          </a:prstGeom>
          <a:noFill/>
        </p:spPr>
        <p:txBody>
          <a:bodyPr wrap="none" rtlCol="0">
            <a:spAutoFit/>
          </a:bodyPr>
          <a:lstStyle/>
          <a:p>
            <a:r>
              <a:rPr lang="zh-CN" altLang="en-US" sz="2400" dirty="0"/>
              <a:t>管理员主菜单</a:t>
            </a:r>
          </a:p>
        </p:txBody>
      </p:sp>
      <p:pic>
        <p:nvPicPr>
          <p:cNvPr id="12" name="图片 11">
            <a:extLst>
              <a:ext uri="{FF2B5EF4-FFF2-40B4-BE49-F238E27FC236}">
                <a16:creationId xmlns:a16="http://schemas.microsoft.com/office/drawing/2014/main" id="{8AC971E4-16E1-4FBE-A7E3-3EBF371892D8}"/>
              </a:ext>
            </a:extLst>
          </p:cNvPr>
          <p:cNvPicPr>
            <a:picLocks noChangeAspect="1"/>
          </p:cNvPicPr>
          <p:nvPr/>
        </p:nvPicPr>
        <p:blipFill>
          <a:blip r:embed="rId4"/>
          <a:stretch>
            <a:fillRect/>
          </a:stretch>
        </p:blipFill>
        <p:spPr>
          <a:xfrm>
            <a:off x="106532" y="3160020"/>
            <a:ext cx="4324954" cy="647790"/>
          </a:xfrm>
          <a:prstGeom prst="rect">
            <a:avLst/>
          </a:prstGeom>
        </p:spPr>
      </p:pic>
      <p:sp>
        <p:nvSpPr>
          <p:cNvPr id="13" name="文本框 12">
            <a:extLst>
              <a:ext uri="{FF2B5EF4-FFF2-40B4-BE49-F238E27FC236}">
                <a16:creationId xmlns:a16="http://schemas.microsoft.com/office/drawing/2014/main" id="{A64B49A4-D3C8-4582-9A4D-CFACCCE52582}"/>
              </a:ext>
            </a:extLst>
          </p:cNvPr>
          <p:cNvSpPr txBox="1"/>
          <p:nvPr/>
        </p:nvSpPr>
        <p:spPr>
          <a:xfrm>
            <a:off x="-31903" y="2660123"/>
            <a:ext cx="1723549" cy="461665"/>
          </a:xfrm>
          <a:prstGeom prst="rect">
            <a:avLst/>
          </a:prstGeom>
          <a:noFill/>
        </p:spPr>
        <p:txBody>
          <a:bodyPr wrap="none" rtlCol="0">
            <a:spAutoFit/>
          </a:bodyPr>
          <a:lstStyle/>
          <a:p>
            <a:r>
              <a:rPr lang="zh-CN" altLang="en-US" sz="2400" dirty="0"/>
              <a:t>个人主菜单</a:t>
            </a:r>
          </a:p>
        </p:txBody>
      </p:sp>
      <p:pic>
        <p:nvPicPr>
          <p:cNvPr id="15" name="图片 14">
            <a:extLst>
              <a:ext uri="{FF2B5EF4-FFF2-40B4-BE49-F238E27FC236}">
                <a16:creationId xmlns:a16="http://schemas.microsoft.com/office/drawing/2014/main" id="{B3672F85-8513-452E-B708-C47350846B8F}"/>
              </a:ext>
            </a:extLst>
          </p:cNvPr>
          <p:cNvPicPr>
            <a:picLocks noChangeAspect="1"/>
          </p:cNvPicPr>
          <p:nvPr/>
        </p:nvPicPr>
        <p:blipFill>
          <a:blip r:embed="rId5"/>
          <a:stretch>
            <a:fillRect/>
          </a:stretch>
        </p:blipFill>
        <p:spPr>
          <a:xfrm>
            <a:off x="106532" y="4336630"/>
            <a:ext cx="7249537" cy="914528"/>
          </a:xfrm>
          <a:prstGeom prst="rect">
            <a:avLst/>
          </a:prstGeom>
        </p:spPr>
      </p:pic>
      <p:sp>
        <p:nvSpPr>
          <p:cNvPr id="16" name="文本框 15">
            <a:extLst>
              <a:ext uri="{FF2B5EF4-FFF2-40B4-BE49-F238E27FC236}">
                <a16:creationId xmlns:a16="http://schemas.microsoft.com/office/drawing/2014/main" id="{5EFF56AF-5033-465C-AF5D-B2B3646F7608}"/>
              </a:ext>
            </a:extLst>
          </p:cNvPr>
          <p:cNvSpPr txBox="1"/>
          <p:nvPr/>
        </p:nvSpPr>
        <p:spPr>
          <a:xfrm>
            <a:off x="0" y="3874984"/>
            <a:ext cx="1723549" cy="461665"/>
          </a:xfrm>
          <a:prstGeom prst="rect">
            <a:avLst/>
          </a:prstGeom>
          <a:noFill/>
        </p:spPr>
        <p:txBody>
          <a:bodyPr wrap="none" rtlCol="0">
            <a:spAutoFit/>
          </a:bodyPr>
          <a:lstStyle/>
          <a:p>
            <a:r>
              <a:rPr lang="zh-CN" altLang="en-US" sz="2400" dirty="0"/>
              <a:t>卖家主菜单</a:t>
            </a:r>
          </a:p>
        </p:txBody>
      </p:sp>
      <p:pic>
        <p:nvPicPr>
          <p:cNvPr id="18" name="图片 17">
            <a:extLst>
              <a:ext uri="{FF2B5EF4-FFF2-40B4-BE49-F238E27FC236}">
                <a16:creationId xmlns:a16="http://schemas.microsoft.com/office/drawing/2014/main" id="{FCA9719B-F9C9-417D-AA04-93712E12EC21}"/>
              </a:ext>
            </a:extLst>
          </p:cNvPr>
          <p:cNvPicPr>
            <a:picLocks noChangeAspect="1"/>
          </p:cNvPicPr>
          <p:nvPr/>
        </p:nvPicPr>
        <p:blipFill>
          <a:blip r:embed="rId6"/>
          <a:stretch>
            <a:fillRect/>
          </a:stretch>
        </p:blipFill>
        <p:spPr>
          <a:xfrm>
            <a:off x="78758" y="5980057"/>
            <a:ext cx="8869013" cy="771633"/>
          </a:xfrm>
          <a:prstGeom prst="rect">
            <a:avLst/>
          </a:prstGeom>
        </p:spPr>
      </p:pic>
      <p:sp>
        <p:nvSpPr>
          <p:cNvPr id="19" name="文本框 18">
            <a:extLst>
              <a:ext uri="{FF2B5EF4-FFF2-40B4-BE49-F238E27FC236}">
                <a16:creationId xmlns:a16="http://schemas.microsoft.com/office/drawing/2014/main" id="{517DFBB0-F784-44F2-BB65-FBCEC2E6E9AE}"/>
              </a:ext>
            </a:extLst>
          </p:cNvPr>
          <p:cNvSpPr txBox="1"/>
          <p:nvPr/>
        </p:nvSpPr>
        <p:spPr>
          <a:xfrm>
            <a:off x="106532" y="5354978"/>
            <a:ext cx="1723549" cy="461665"/>
          </a:xfrm>
          <a:prstGeom prst="rect">
            <a:avLst/>
          </a:prstGeom>
          <a:noFill/>
        </p:spPr>
        <p:txBody>
          <a:bodyPr wrap="none" rtlCol="0">
            <a:spAutoFit/>
          </a:bodyPr>
          <a:lstStyle/>
          <a:p>
            <a:r>
              <a:rPr lang="zh-CN" altLang="en-US" sz="2400" dirty="0"/>
              <a:t>买家主菜单</a:t>
            </a:r>
          </a:p>
        </p:txBody>
      </p:sp>
    </p:spTree>
    <p:extLst>
      <p:ext uri="{BB962C8B-B14F-4D97-AF65-F5344CB8AC3E}">
        <p14:creationId xmlns:p14="http://schemas.microsoft.com/office/powerpoint/2010/main" val="4086574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9220D-C141-474A-A8DF-B897215EBE84}"/>
              </a:ext>
            </a:extLst>
          </p:cNvPr>
          <p:cNvSpPr>
            <a:spLocks noGrp="1"/>
          </p:cNvSpPr>
          <p:nvPr>
            <p:ph type="title"/>
          </p:nvPr>
        </p:nvSpPr>
        <p:spPr>
          <a:xfrm>
            <a:off x="682975" y="2465032"/>
            <a:ext cx="11239736" cy="2222377"/>
          </a:xfrm>
        </p:spPr>
        <p:txBody>
          <a:bodyPr/>
          <a:lstStyle/>
          <a:p>
            <a:r>
              <a:rPr lang="zh-CN" altLang="en-US" dirty="0"/>
              <a:t>用户手册</a:t>
            </a:r>
          </a:p>
        </p:txBody>
      </p:sp>
      <p:sp>
        <p:nvSpPr>
          <p:cNvPr id="4" name="日期占位符 3">
            <a:extLst>
              <a:ext uri="{FF2B5EF4-FFF2-40B4-BE49-F238E27FC236}">
                <a16:creationId xmlns:a16="http://schemas.microsoft.com/office/drawing/2014/main" id="{1366F58A-21E2-43ED-A31B-BCFBD5F0D67C}"/>
              </a:ext>
            </a:extLst>
          </p:cNvPr>
          <p:cNvSpPr>
            <a:spLocks noGrp="1"/>
          </p:cNvSpPr>
          <p:nvPr>
            <p:ph type="dt" sz="half" idx="10"/>
          </p:nvPr>
        </p:nvSpPr>
        <p:spPr/>
        <p:txBody>
          <a:bodyPr/>
          <a:lstStyle/>
          <a:p>
            <a:pPr rtl="0"/>
            <a:fld id="{74761884-1233-44DE-95EA-687917CD0720}" type="datetime1">
              <a:rPr lang="zh-CN" altLang="en-US" smtClean="0"/>
              <a:t>2021/4/16</a:t>
            </a:fld>
            <a:endParaRPr lang="en-US" dirty="0"/>
          </a:p>
        </p:txBody>
      </p:sp>
    </p:spTree>
    <p:extLst>
      <p:ext uri="{BB962C8B-B14F-4D97-AF65-F5344CB8AC3E}">
        <p14:creationId xmlns:p14="http://schemas.microsoft.com/office/powerpoint/2010/main" val="3245165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a:extLst>
              <a:ext uri="{FF2B5EF4-FFF2-40B4-BE49-F238E27FC236}">
                <a16:creationId xmlns:a16="http://schemas.microsoft.com/office/drawing/2014/main" id="{0DE9AF17-C1A6-47B7-BD4E-6F0F9822EA11}"/>
              </a:ext>
            </a:extLst>
          </p:cNvPr>
          <p:cNvSpPr>
            <a:spLocks noGrp="1"/>
          </p:cNvSpPr>
          <p:nvPr>
            <p:ph idx="1"/>
          </p:nvPr>
        </p:nvSpPr>
        <p:spPr>
          <a:xfrm>
            <a:off x="49791" y="159798"/>
            <a:ext cx="11816178" cy="6232124"/>
          </a:xfrm>
        </p:spPr>
        <p:txBody>
          <a:bodyPr/>
          <a:lstStyle/>
          <a:p>
            <a:r>
              <a:rPr lang="en-US" altLang="zh-CN" dirty="0"/>
              <a:t>1</a:t>
            </a:r>
            <a:r>
              <a:rPr lang="zh-CN" altLang="en-US" dirty="0"/>
              <a:t>、用户注册</a:t>
            </a:r>
            <a:endParaRPr lang="en-US" altLang="zh-CN" dirty="0"/>
          </a:p>
          <a:p>
            <a:r>
              <a:rPr lang="en-US" altLang="zh-CN" dirty="0"/>
              <a:t>    </a:t>
            </a:r>
            <a:r>
              <a:rPr lang="zh-CN" altLang="en-US" dirty="0"/>
              <a:t>用户输入用户名和密码， 用户名和密码都不能有空格，用户名应输入</a:t>
            </a:r>
            <a:r>
              <a:rPr lang="en-US" altLang="zh-CN" dirty="0"/>
              <a:t>4-10</a:t>
            </a:r>
            <a:r>
              <a:rPr lang="zh-CN" altLang="en-US" dirty="0"/>
              <a:t>位汉字或英文字符，密码应输入</a:t>
            </a:r>
            <a:r>
              <a:rPr lang="en-US" altLang="zh-CN" dirty="0"/>
              <a:t>6-20</a:t>
            </a:r>
            <a:r>
              <a:rPr lang="zh-CN" altLang="en-US" dirty="0"/>
              <a:t>位英文字符或数字，用户名不能重复，如果输入的用户名重复，系统会给出提示，并要求重新输入</a:t>
            </a:r>
            <a:endParaRPr lang="en-US" altLang="zh-CN" dirty="0"/>
          </a:p>
          <a:p>
            <a:r>
              <a:rPr lang="en-US" altLang="zh-CN" dirty="0"/>
              <a:t>2</a:t>
            </a:r>
            <a:r>
              <a:rPr lang="zh-CN" altLang="en-US" dirty="0"/>
              <a:t>、登录</a:t>
            </a:r>
            <a:endParaRPr lang="en-US" altLang="zh-CN" dirty="0"/>
          </a:p>
          <a:p>
            <a:r>
              <a:rPr lang="en-US" altLang="zh-CN" dirty="0"/>
              <a:t>   </a:t>
            </a:r>
            <a:r>
              <a:rPr lang="zh-CN" altLang="en-US" dirty="0"/>
              <a:t>登陆时输入用户名和密码，若用户名或密码错误，会给出提示；若登录成功，会给出提示</a:t>
            </a:r>
            <a:endParaRPr lang="en-US" altLang="zh-CN" dirty="0"/>
          </a:p>
          <a:p>
            <a:endParaRPr lang="en-US" altLang="zh-CN" dirty="0"/>
          </a:p>
          <a:p>
            <a:endParaRPr lang="en-US" altLang="zh-CN" dirty="0"/>
          </a:p>
          <a:p>
            <a:endParaRPr lang="en-US" altLang="zh-CN" dirty="0"/>
          </a:p>
          <a:p>
            <a:r>
              <a:rPr lang="zh-CN" altLang="en-US" dirty="0"/>
              <a:t>选择退出程序</a:t>
            </a:r>
            <a:endParaRPr lang="en-US" altLang="zh-CN" dirty="0"/>
          </a:p>
          <a:p>
            <a:r>
              <a:rPr lang="en-US" altLang="zh-CN" dirty="0"/>
              <a:t>    </a:t>
            </a:r>
            <a:r>
              <a:rPr lang="zh-CN" altLang="en-US" dirty="0"/>
              <a:t>将退出本系统</a:t>
            </a:r>
            <a:endParaRPr lang="en-US" altLang="zh-CN" dirty="0"/>
          </a:p>
          <a:p>
            <a:endParaRPr lang="zh-CN" altLang="en-US" dirty="0"/>
          </a:p>
        </p:txBody>
      </p:sp>
      <p:pic>
        <p:nvPicPr>
          <p:cNvPr id="12" name="图片 11">
            <a:extLst>
              <a:ext uri="{FF2B5EF4-FFF2-40B4-BE49-F238E27FC236}">
                <a16:creationId xmlns:a16="http://schemas.microsoft.com/office/drawing/2014/main" id="{7E4AACD5-2499-445E-81ED-ECAF19CBE99C}"/>
              </a:ext>
            </a:extLst>
          </p:cNvPr>
          <p:cNvPicPr>
            <a:picLocks noChangeAspect="1"/>
          </p:cNvPicPr>
          <p:nvPr/>
        </p:nvPicPr>
        <p:blipFill>
          <a:blip r:embed="rId2"/>
          <a:stretch>
            <a:fillRect/>
          </a:stretch>
        </p:blipFill>
        <p:spPr>
          <a:xfrm>
            <a:off x="405930" y="3429000"/>
            <a:ext cx="6127494" cy="1717989"/>
          </a:xfrm>
          <a:prstGeom prst="rect">
            <a:avLst/>
          </a:prstGeom>
        </p:spPr>
      </p:pic>
    </p:spTree>
    <p:extLst>
      <p:ext uri="{BB962C8B-B14F-4D97-AF65-F5344CB8AC3E}">
        <p14:creationId xmlns:p14="http://schemas.microsoft.com/office/powerpoint/2010/main" val="3735263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302EC-F10D-4CC9-BD79-33B834A452C9}"/>
              </a:ext>
            </a:extLst>
          </p:cNvPr>
          <p:cNvSpPr>
            <a:spLocks noGrp="1"/>
          </p:cNvSpPr>
          <p:nvPr>
            <p:ph type="title"/>
          </p:nvPr>
        </p:nvSpPr>
        <p:spPr>
          <a:xfrm>
            <a:off x="94202" y="85725"/>
            <a:ext cx="10353762" cy="757654"/>
          </a:xfrm>
        </p:spPr>
        <p:txBody>
          <a:bodyPr/>
          <a:lstStyle/>
          <a:p>
            <a:pPr algn="l"/>
            <a:r>
              <a:rPr lang="zh-CN" altLang="en-US" dirty="0"/>
              <a:t>需求概述</a:t>
            </a:r>
          </a:p>
        </p:txBody>
      </p:sp>
      <p:sp>
        <p:nvSpPr>
          <p:cNvPr id="3" name="内容占位符 2">
            <a:extLst>
              <a:ext uri="{FF2B5EF4-FFF2-40B4-BE49-F238E27FC236}">
                <a16:creationId xmlns:a16="http://schemas.microsoft.com/office/drawing/2014/main" id="{26165968-8033-494F-813A-F3E7D98DE299}"/>
              </a:ext>
            </a:extLst>
          </p:cNvPr>
          <p:cNvSpPr>
            <a:spLocks noGrp="1"/>
          </p:cNvSpPr>
          <p:nvPr>
            <p:ph idx="1"/>
          </p:nvPr>
        </p:nvSpPr>
        <p:spPr>
          <a:xfrm>
            <a:off x="176948" y="843379"/>
            <a:ext cx="11435043" cy="5717219"/>
          </a:xfrm>
        </p:spPr>
        <p:txBody>
          <a:bodyPr/>
          <a:lstStyle/>
          <a:p>
            <a:pPr marL="36900" indent="0">
              <a:buNone/>
            </a:pPr>
            <a:endParaRPr lang="en-US" altLang="zh-CN" dirty="0"/>
          </a:p>
          <a:p>
            <a:endParaRPr lang="en-US" altLang="zh-CN" dirty="0"/>
          </a:p>
          <a:p>
            <a:endParaRPr lang="en-US" altLang="zh-CN" dirty="0"/>
          </a:p>
          <a:p>
            <a:endParaRPr lang="en-US" altLang="zh-CN" dirty="0"/>
          </a:p>
          <a:p>
            <a:pPr marL="36900" indent="0">
              <a:buNone/>
            </a:pPr>
            <a:endParaRPr lang="en-US" altLang="zh-CN" dirty="0"/>
          </a:p>
          <a:p>
            <a:pPr marL="36900" indent="0">
              <a:buNone/>
            </a:pPr>
            <a:r>
              <a:rPr lang="zh-CN" altLang="en-US" dirty="0"/>
              <a:t>用户</a:t>
            </a:r>
            <a:endParaRPr lang="en-US" altLang="zh-CN" dirty="0"/>
          </a:p>
        </p:txBody>
      </p:sp>
      <p:sp>
        <p:nvSpPr>
          <p:cNvPr id="4" name="日期占位符 3">
            <a:extLst>
              <a:ext uri="{FF2B5EF4-FFF2-40B4-BE49-F238E27FC236}">
                <a16:creationId xmlns:a16="http://schemas.microsoft.com/office/drawing/2014/main" id="{B351D7F3-A9A8-46D0-A00F-120ECD509C92}"/>
              </a:ext>
            </a:extLst>
          </p:cNvPr>
          <p:cNvSpPr>
            <a:spLocks noGrp="1"/>
          </p:cNvSpPr>
          <p:nvPr>
            <p:ph type="dt" sz="half" idx="10"/>
          </p:nvPr>
        </p:nvSpPr>
        <p:spPr/>
        <p:txBody>
          <a:bodyPr/>
          <a:lstStyle/>
          <a:p>
            <a:pPr rtl="0"/>
            <a:fld id="{74761884-1233-44DE-95EA-687917CD0720}" type="datetime1">
              <a:rPr lang="zh-CN" altLang="en-US" smtClean="0"/>
              <a:t>2021/4/16</a:t>
            </a:fld>
            <a:endParaRPr lang="en-US" dirty="0"/>
          </a:p>
        </p:txBody>
      </p:sp>
      <p:sp>
        <p:nvSpPr>
          <p:cNvPr id="5" name="左大括号 4">
            <a:extLst>
              <a:ext uri="{FF2B5EF4-FFF2-40B4-BE49-F238E27FC236}">
                <a16:creationId xmlns:a16="http://schemas.microsoft.com/office/drawing/2014/main" id="{91A61590-029B-439E-BE43-113F306ECE5A}"/>
              </a:ext>
            </a:extLst>
          </p:cNvPr>
          <p:cNvSpPr/>
          <p:nvPr/>
        </p:nvSpPr>
        <p:spPr>
          <a:xfrm>
            <a:off x="1197155" y="2088186"/>
            <a:ext cx="711544" cy="322760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B95CFF8-758F-48AD-847B-293882F5FA9E}"/>
              </a:ext>
            </a:extLst>
          </p:cNvPr>
          <p:cNvSpPr txBox="1"/>
          <p:nvPr/>
        </p:nvSpPr>
        <p:spPr>
          <a:xfrm>
            <a:off x="1991446" y="1857353"/>
            <a:ext cx="2145437" cy="461665"/>
          </a:xfrm>
          <a:prstGeom prst="rect">
            <a:avLst/>
          </a:prstGeom>
          <a:noFill/>
        </p:spPr>
        <p:txBody>
          <a:bodyPr wrap="square" rtlCol="0">
            <a:spAutoFit/>
          </a:bodyPr>
          <a:lstStyle/>
          <a:p>
            <a:r>
              <a:rPr lang="zh-CN" altLang="en-US" sz="2400" dirty="0"/>
              <a:t>买家</a:t>
            </a:r>
          </a:p>
        </p:txBody>
      </p:sp>
      <p:sp>
        <p:nvSpPr>
          <p:cNvPr id="10" name="文本框 9">
            <a:extLst>
              <a:ext uri="{FF2B5EF4-FFF2-40B4-BE49-F238E27FC236}">
                <a16:creationId xmlns:a16="http://schemas.microsoft.com/office/drawing/2014/main" id="{76E49F08-5281-4A16-86F6-CC23E84381ED}"/>
              </a:ext>
            </a:extLst>
          </p:cNvPr>
          <p:cNvSpPr txBox="1"/>
          <p:nvPr/>
        </p:nvSpPr>
        <p:spPr>
          <a:xfrm>
            <a:off x="2096661" y="5084957"/>
            <a:ext cx="887041" cy="461665"/>
          </a:xfrm>
          <a:prstGeom prst="rect">
            <a:avLst/>
          </a:prstGeom>
          <a:noFill/>
        </p:spPr>
        <p:txBody>
          <a:bodyPr wrap="square" rtlCol="0">
            <a:spAutoFit/>
          </a:bodyPr>
          <a:lstStyle/>
          <a:p>
            <a:r>
              <a:rPr lang="zh-CN" altLang="en-US" sz="2400" dirty="0"/>
              <a:t>卖家</a:t>
            </a:r>
          </a:p>
        </p:txBody>
      </p:sp>
      <p:sp>
        <p:nvSpPr>
          <p:cNvPr id="14" name="文本框 13">
            <a:extLst>
              <a:ext uri="{FF2B5EF4-FFF2-40B4-BE49-F238E27FC236}">
                <a16:creationId xmlns:a16="http://schemas.microsoft.com/office/drawing/2014/main" id="{D9A4621A-B935-4ABF-B315-680BA2592924}"/>
              </a:ext>
            </a:extLst>
          </p:cNvPr>
          <p:cNvSpPr txBox="1"/>
          <p:nvPr/>
        </p:nvSpPr>
        <p:spPr>
          <a:xfrm>
            <a:off x="3646045" y="712433"/>
            <a:ext cx="2175030" cy="2716567"/>
          </a:xfrm>
          <a:prstGeom prst="rect">
            <a:avLst/>
          </a:prstGeom>
          <a:noFill/>
        </p:spPr>
        <p:txBody>
          <a:bodyPr wrap="square" rtlCol="0">
            <a:spAutoFit/>
          </a:bodyPr>
          <a:lstStyle/>
          <a:p>
            <a:endParaRPr lang="zh-CN" altLang="en-US" dirty="0"/>
          </a:p>
        </p:txBody>
      </p:sp>
      <p:sp>
        <p:nvSpPr>
          <p:cNvPr id="15" name="文本框 14">
            <a:extLst>
              <a:ext uri="{FF2B5EF4-FFF2-40B4-BE49-F238E27FC236}">
                <a16:creationId xmlns:a16="http://schemas.microsoft.com/office/drawing/2014/main" id="{21237657-F000-441C-AB04-4323717BE76F}"/>
              </a:ext>
            </a:extLst>
          </p:cNvPr>
          <p:cNvSpPr txBox="1"/>
          <p:nvPr/>
        </p:nvSpPr>
        <p:spPr>
          <a:xfrm>
            <a:off x="3646045" y="1691889"/>
            <a:ext cx="2527177" cy="646331"/>
          </a:xfrm>
          <a:prstGeom prst="rect">
            <a:avLst/>
          </a:prstGeom>
          <a:noFill/>
        </p:spPr>
        <p:txBody>
          <a:bodyPr wrap="square" rtlCol="0">
            <a:spAutoFit/>
          </a:bodyPr>
          <a:lstStyle/>
          <a:p>
            <a:r>
              <a:rPr lang="zh-CN" altLang="en-US" dirty="0"/>
              <a:t>查看搜索商品</a:t>
            </a:r>
            <a:endParaRPr lang="en-US" altLang="zh-CN" dirty="0"/>
          </a:p>
          <a:p>
            <a:r>
              <a:rPr lang="zh-CN" altLang="en-US" dirty="0"/>
              <a:t>购买商品</a:t>
            </a:r>
          </a:p>
        </p:txBody>
      </p:sp>
      <p:sp>
        <p:nvSpPr>
          <p:cNvPr id="16" name="文本框 15">
            <a:extLst>
              <a:ext uri="{FF2B5EF4-FFF2-40B4-BE49-F238E27FC236}">
                <a16:creationId xmlns:a16="http://schemas.microsoft.com/office/drawing/2014/main" id="{F5537EE6-63A6-4C88-9517-4054F188B365}"/>
              </a:ext>
            </a:extLst>
          </p:cNvPr>
          <p:cNvSpPr txBox="1"/>
          <p:nvPr/>
        </p:nvSpPr>
        <p:spPr>
          <a:xfrm>
            <a:off x="3747213" y="4884902"/>
            <a:ext cx="3413775" cy="923330"/>
          </a:xfrm>
          <a:prstGeom prst="rect">
            <a:avLst/>
          </a:prstGeom>
          <a:noFill/>
        </p:spPr>
        <p:txBody>
          <a:bodyPr wrap="square" rtlCol="0">
            <a:spAutoFit/>
          </a:bodyPr>
          <a:lstStyle/>
          <a:p>
            <a:r>
              <a:rPr lang="zh-CN" altLang="en-US" dirty="0"/>
              <a:t>商品发布和下架</a:t>
            </a:r>
            <a:endParaRPr lang="en-US" altLang="zh-CN" dirty="0"/>
          </a:p>
          <a:p>
            <a:r>
              <a:rPr lang="zh-CN" altLang="en-US" dirty="0"/>
              <a:t>修改商品信息</a:t>
            </a:r>
            <a:endParaRPr lang="en-US" altLang="zh-CN" dirty="0"/>
          </a:p>
          <a:p>
            <a:r>
              <a:rPr lang="zh-CN" altLang="en-US" dirty="0"/>
              <a:t>查看已发布商品</a:t>
            </a:r>
          </a:p>
        </p:txBody>
      </p:sp>
      <p:sp>
        <p:nvSpPr>
          <p:cNvPr id="17" name="文本框 16">
            <a:extLst>
              <a:ext uri="{FF2B5EF4-FFF2-40B4-BE49-F238E27FC236}">
                <a16:creationId xmlns:a16="http://schemas.microsoft.com/office/drawing/2014/main" id="{D816F438-6228-4DDF-9442-F0BD90273036}"/>
              </a:ext>
            </a:extLst>
          </p:cNvPr>
          <p:cNvSpPr txBox="1"/>
          <p:nvPr/>
        </p:nvSpPr>
        <p:spPr>
          <a:xfrm>
            <a:off x="3747213" y="2805344"/>
            <a:ext cx="2156608" cy="1477328"/>
          </a:xfrm>
          <a:prstGeom prst="rect">
            <a:avLst/>
          </a:prstGeom>
          <a:noFill/>
        </p:spPr>
        <p:txBody>
          <a:bodyPr wrap="square" rtlCol="0">
            <a:spAutoFit/>
          </a:bodyPr>
          <a:lstStyle/>
          <a:p>
            <a:r>
              <a:rPr lang="zh-CN" altLang="en-US" dirty="0">
                <a:solidFill>
                  <a:srgbClr val="FFFF00"/>
                </a:solidFill>
              </a:rPr>
              <a:t>登录</a:t>
            </a:r>
            <a:endParaRPr lang="en-US" altLang="zh-CN" dirty="0">
              <a:solidFill>
                <a:srgbClr val="FFFF00"/>
              </a:solidFill>
            </a:endParaRPr>
          </a:p>
          <a:p>
            <a:r>
              <a:rPr lang="zh-CN" altLang="en-US" dirty="0">
                <a:solidFill>
                  <a:srgbClr val="FFFF00"/>
                </a:solidFill>
              </a:rPr>
              <a:t>注册</a:t>
            </a:r>
            <a:endParaRPr lang="en-US" altLang="zh-CN" dirty="0">
              <a:solidFill>
                <a:srgbClr val="FFFF00"/>
              </a:solidFill>
            </a:endParaRPr>
          </a:p>
          <a:p>
            <a:r>
              <a:rPr lang="zh-CN" altLang="en-US" dirty="0">
                <a:solidFill>
                  <a:srgbClr val="FFFF00"/>
                </a:solidFill>
              </a:rPr>
              <a:t>注销</a:t>
            </a:r>
            <a:endParaRPr lang="en-US" altLang="zh-CN" dirty="0">
              <a:solidFill>
                <a:srgbClr val="FFFF00"/>
              </a:solidFill>
            </a:endParaRPr>
          </a:p>
          <a:p>
            <a:r>
              <a:rPr lang="zh-CN" altLang="en-US" dirty="0">
                <a:solidFill>
                  <a:srgbClr val="FFFF00"/>
                </a:solidFill>
              </a:rPr>
              <a:t>查看历史订单</a:t>
            </a:r>
            <a:endParaRPr lang="en-US" altLang="zh-CN" dirty="0">
              <a:solidFill>
                <a:srgbClr val="FFFF00"/>
              </a:solidFill>
            </a:endParaRPr>
          </a:p>
          <a:p>
            <a:r>
              <a:rPr lang="zh-CN" altLang="en-US" dirty="0">
                <a:solidFill>
                  <a:srgbClr val="FFFF00"/>
                </a:solidFill>
              </a:rPr>
              <a:t>个人信息修、查看</a:t>
            </a:r>
          </a:p>
        </p:txBody>
      </p:sp>
      <p:cxnSp>
        <p:nvCxnSpPr>
          <p:cNvPr id="22" name="直接箭头连接符 21">
            <a:extLst>
              <a:ext uri="{FF2B5EF4-FFF2-40B4-BE49-F238E27FC236}">
                <a16:creationId xmlns:a16="http://schemas.microsoft.com/office/drawing/2014/main" id="{418C371A-9CAF-4BFC-9D7B-0F9160E89953}"/>
              </a:ext>
            </a:extLst>
          </p:cNvPr>
          <p:cNvCxnSpPr/>
          <p:nvPr/>
        </p:nvCxnSpPr>
        <p:spPr>
          <a:xfrm>
            <a:off x="2645546" y="2503503"/>
            <a:ext cx="904967" cy="69245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D95055C-AA2C-4832-96A0-A917ED745E0B}"/>
              </a:ext>
            </a:extLst>
          </p:cNvPr>
          <p:cNvCxnSpPr/>
          <p:nvPr/>
        </p:nvCxnSpPr>
        <p:spPr>
          <a:xfrm flipV="1">
            <a:off x="2580725" y="4093579"/>
            <a:ext cx="805955" cy="880535"/>
          </a:xfrm>
          <a:prstGeom prst="straightConnector1">
            <a:avLst/>
          </a:prstGeom>
          <a:ln>
            <a:solidFill>
              <a:srgbClr val="FFFF00"/>
            </a:solidFill>
            <a:tailEnd type="triangle"/>
          </a:ln>
        </p:spPr>
        <p:style>
          <a:lnRef idx="1">
            <a:schemeClr val="accent6"/>
          </a:lnRef>
          <a:fillRef idx="0">
            <a:schemeClr val="accent6"/>
          </a:fillRef>
          <a:effectRef idx="0">
            <a:schemeClr val="accent6"/>
          </a:effectRef>
          <a:fontRef idx="minor">
            <a:schemeClr val="tx1"/>
          </a:fontRef>
        </p:style>
      </p:cxnSp>
      <p:cxnSp>
        <p:nvCxnSpPr>
          <p:cNvPr id="26" name="直接箭头连接符 25">
            <a:extLst>
              <a:ext uri="{FF2B5EF4-FFF2-40B4-BE49-F238E27FC236}">
                <a16:creationId xmlns:a16="http://schemas.microsoft.com/office/drawing/2014/main" id="{21EC6BF5-B3C5-440B-8A8B-EACA8DEB064C}"/>
              </a:ext>
            </a:extLst>
          </p:cNvPr>
          <p:cNvCxnSpPr>
            <a:endCxn id="15" idx="1"/>
          </p:cNvCxnSpPr>
          <p:nvPr/>
        </p:nvCxnSpPr>
        <p:spPr>
          <a:xfrm>
            <a:off x="2983702" y="2015054"/>
            <a:ext cx="662343" cy="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5DB1E8F4-1591-4F3C-A79C-E3AEF912E65B}"/>
              </a:ext>
            </a:extLst>
          </p:cNvPr>
          <p:cNvCxnSpPr/>
          <p:nvPr/>
        </p:nvCxnSpPr>
        <p:spPr>
          <a:xfrm>
            <a:off x="3013063" y="5346566"/>
            <a:ext cx="662343" cy="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5119F092-5623-4C1A-BD97-CC719F2FD5FE}"/>
              </a:ext>
            </a:extLst>
          </p:cNvPr>
          <p:cNvSpPr txBox="1"/>
          <p:nvPr/>
        </p:nvSpPr>
        <p:spPr>
          <a:xfrm flipH="1">
            <a:off x="6940377" y="2503503"/>
            <a:ext cx="3063426" cy="1200329"/>
          </a:xfrm>
          <a:prstGeom prst="rect">
            <a:avLst/>
          </a:prstGeom>
          <a:noFill/>
        </p:spPr>
        <p:txBody>
          <a:bodyPr wrap="square" rtlCol="0">
            <a:spAutoFit/>
          </a:bodyPr>
          <a:lstStyle/>
          <a:p>
            <a:r>
              <a:rPr lang="zh-CN" altLang="en-US" dirty="0"/>
              <a:t> 登录、注销</a:t>
            </a:r>
            <a:endParaRPr lang="en-US" altLang="zh-CN" dirty="0"/>
          </a:p>
          <a:p>
            <a:r>
              <a:rPr lang="zh-CN" altLang="en-US" dirty="0"/>
              <a:t>查看、搜索、下架商品 </a:t>
            </a:r>
            <a:endParaRPr lang="en-US" altLang="zh-CN" dirty="0"/>
          </a:p>
          <a:p>
            <a:r>
              <a:rPr lang="zh-CN" altLang="en-US" dirty="0"/>
              <a:t>查看所有订单</a:t>
            </a:r>
            <a:endParaRPr lang="en-US" altLang="zh-CN" dirty="0"/>
          </a:p>
          <a:p>
            <a:r>
              <a:rPr lang="zh-CN" altLang="en-US" dirty="0"/>
              <a:t>查看、删除用户</a:t>
            </a:r>
          </a:p>
        </p:txBody>
      </p:sp>
      <p:sp>
        <p:nvSpPr>
          <p:cNvPr id="29" name="右大括号 28">
            <a:extLst>
              <a:ext uri="{FF2B5EF4-FFF2-40B4-BE49-F238E27FC236}">
                <a16:creationId xmlns:a16="http://schemas.microsoft.com/office/drawing/2014/main" id="{EE334D1C-57E0-48E6-958B-03402F5096A0}"/>
              </a:ext>
            </a:extLst>
          </p:cNvPr>
          <p:cNvSpPr/>
          <p:nvPr/>
        </p:nvSpPr>
        <p:spPr>
          <a:xfrm>
            <a:off x="9546454" y="2183907"/>
            <a:ext cx="547457" cy="1828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1FDCA205-2992-41E6-BB96-DBEF60B91ED0}"/>
              </a:ext>
            </a:extLst>
          </p:cNvPr>
          <p:cNvSpPr txBox="1"/>
          <p:nvPr/>
        </p:nvSpPr>
        <p:spPr>
          <a:xfrm>
            <a:off x="10421936" y="2913348"/>
            <a:ext cx="877163" cy="369332"/>
          </a:xfrm>
          <a:prstGeom prst="rect">
            <a:avLst/>
          </a:prstGeom>
          <a:noFill/>
        </p:spPr>
        <p:txBody>
          <a:bodyPr wrap="none" rtlCol="0">
            <a:spAutoFit/>
          </a:bodyPr>
          <a:lstStyle/>
          <a:p>
            <a:r>
              <a:rPr lang="zh-CN" altLang="en-US" dirty="0"/>
              <a:t>管理员</a:t>
            </a:r>
          </a:p>
        </p:txBody>
      </p:sp>
    </p:spTree>
    <p:extLst>
      <p:ext uri="{BB962C8B-B14F-4D97-AF65-F5344CB8AC3E}">
        <p14:creationId xmlns:p14="http://schemas.microsoft.com/office/powerpoint/2010/main" val="958168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98FBA56-F18C-4C26-9EFA-1D0AA8C17B3F}"/>
              </a:ext>
            </a:extLst>
          </p:cNvPr>
          <p:cNvSpPr>
            <a:spLocks noGrp="1"/>
          </p:cNvSpPr>
          <p:nvPr>
            <p:ph idx="1"/>
          </p:nvPr>
        </p:nvSpPr>
        <p:spPr>
          <a:xfrm>
            <a:off x="-79898" y="0"/>
            <a:ext cx="11347456" cy="7182035"/>
          </a:xfrm>
        </p:spPr>
        <p:txBody>
          <a:bodyPr/>
          <a:lstStyle/>
          <a:p>
            <a:r>
              <a:rPr lang="zh-CN" altLang="en-US" dirty="0"/>
              <a:t>用户登录成功后显示如下界面</a:t>
            </a:r>
            <a:endParaRPr lang="en-US" altLang="zh-CN" dirty="0"/>
          </a:p>
          <a:p>
            <a:endParaRPr lang="en-US" altLang="zh-CN" dirty="0"/>
          </a:p>
          <a:p>
            <a:endParaRPr lang="en-US" altLang="zh-CN" dirty="0"/>
          </a:p>
          <a:p>
            <a:r>
              <a:rPr lang="zh-CN" altLang="en-US" dirty="0"/>
              <a:t>选择“注销登录”</a:t>
            </a:r>
            <a:endParaRPr lang="en-US" altLang="zh-CN" dirty="0"/>
          </a:p>
          <a:p>
            <a:r>
              <a:rPr lang="en-US" altLang="zh-CN" dirty="0"/>
              <a:t>   </a:t>
            </a:r>
            <a:r>
              <a:rPr lang="zh-CN" altLang="en-US" dirty="0"/>
              <a:t>返回初始登录界面</a:t>
            </a:r>
            <a:endParaRPr lang="en-US" altLang="zh-CN" dirty="0"/>
          </a:p>
          <a:p>
            <a:r>
              <a:rPr lang="zh-CN" altLang="en-US" dirty="0"/>
              <a:t>选择“我是买家”将看到如下界面</a:t>
            </a:r>
            <a:endParaRPr lang="en-US" altLang="zh-CN" dirty="0"/>
          </a:p>
          <a:p>
            <a:endParaRPr lang="en-US" altLang="zh-CN" dirty="0"/>
          </a:p>
          <a:p>
            <a:pPr marL="36900" indent="0">
              <a:buNone/>
            </a:pPr>
            <a:endParaRPr lang="en-US" altLang="zh-CN" dirty="0"/>
          </a:p>
          <a:p>
            <a:pPr marL="36900" indent="0">
              <a:buNone/>
            </a:pPr>
            <a:endParaRPr lang="en-US" altLang="zh-CN" dirty="0"/>
          </a:p>
          <a:p>
            <a:pPr marL="36900" indent="0">
              <a:buNone/>
            </a:pPr>
            <a:endParaRPr lang="en-US" altLang="zh-CN" dirty="0"/>
          </a:p>
          <a:p>
            <a:pPr marL="36900" indent="0">
              <a:buNone/>
            </a:pPr>
            <a:endParaRPr lang="zh-CN" altLang="en-US" dirty="0"/>
          </a:p>
        </p:txBody>
      </p:sp>
      <p:sp>
        <p:nvSpPr>
          <p:cNvPr id="4" name="日期占位符 3">
            <a:extLst>
              <a:ext uri="{FF2B5EF4-FFF2-40B4-BE49-F238E27FC236}">
                <a16:creationId xmlns:a16="http://schemas.microsoft.com/office/drawing/2014/main" id="{9F695999-5159-44F2-9652-6C23282EDBA8}"/>
              </a:ext>
            </a:extLst>
          </p:cNvPr>
          <p:cNvSpPr>
            <a:spLocks noGrp="1"/>
          </p:cNvSpPr>
          <p:nvPr>
            <p:ph type="dt" sz="half" idx="10"/>
          </p:nvPr>
        </p:nvSpPr>
        <p:spPr/>
        <p:txBody>
          <a:bodyPr/>
          <a:lstStyle/>
          <a:p>
            <a:pPr rtl="0"/>
            <a:fld id="{74761884-1233-44DE-95EA-687917CD0720}" type="datetime1">
              <a:rPr lang="zh-CN" altLang="en-US" smtClean="0"/>
              <a:t>2021/4/16</a:t>
            </a:fld>
            <a:endParaRPr lang="en-US" dirty="0"/>
          </a:p>
        </p:txBody>
      </p:sp>
      <p:pic>
        <p:nvPicPr>
          <p:cNvPr id="6" name="图片 5">
            <a:extLst>
              <a:ext uri="{FF2B5EF4-FFF2-40B4-BE49-F238E27FC236}">
                <a16:creationId xmlns:a16="http://schemas.microsoft.com/office/drawing/2014/main" id="{2F9569F3-3040-47AF-828B-9B087EAE9891}"/>
              </a:ext>
            </a:extLst>
          </p:cNvPr>
          <p:cNvPicPr>
            <a:picLocks noChangeAspect="1"/>
          </p:cNvPicPr>
          <p:nvPr/>
        </p:nvPicPr>
        <p:blipFill>
          <a:blip r:embed="rId2"/>
          <a:stretch>
            <a:fillRect/>
          </a:stretch>
        </p:blipFill>
        <p:spPr>
          <a:xfrm>
            <a:off x="102044" y="443788"/>
            <a:ext cx="5776728" cy="799086"/>
          </a:xfrm>
          <a:prstGeom prst="rect">
            <a:avLst/>
          </a:prstGeom>
        </p:spPr>
      </p:pic>
    </p:spTree>
    <p:extLst>
      <p:ext uri="{BB962C8B-B14F-4D97-AF65-F5344CB8AC3E}">
        <p14:creationId xmlns:p14="http://schemas.microsoft.com/office/powerpoint/2010/main" val="4071920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0926AF-B9E4-450D-9DD4-3F2C10EBC7A4}"/>
              </a:ext>
            </a:extLst>
          </p:cNvPr>
          <p:cNvSpPr>
            <a:spLocks noGrp="1"/>
          </p:cNvSpPr>
          <p:nvPr>
            <p:ph idx="1"/>
          </p:nvPr>
        </p:nvSpPr>
        <p:spPr>
          <a:xfrm>
            <a:off x="106532" y="0"/>
            <a:ext cx="13041297" cy="7696940"/>
          </a:xfrm>
        </p:spPr>
        <p:txBody>
          <a:bodyPr/>
          <a:lstStyle/>
          <a:p>
            <a:r>
              <a:rPr lang="zh-CN" altLang="en-US" dirty="0"/>
              <a:t>选择“个人信息管理”将看到如下界面</a:t>
            </a:r>
            <a:endParaRPr lang="en-US" altLang="zh-CN" dirty="0"/>
          </a:p>
          <a:p>
            <a:endParaRPr lang="en-US" altLang="zh-CN" dirty="0"/>
          </a:p>
          <a:p>
            <a:endParaRPr lang="en-US" altLang="zh-CN" dirty="0"/>
          </a:p>
          <a:p>
            <a:r>
              <a:rPr lang="en-US" altLang="zh-CN" dirty="0"/>
              <a:t>   </a:t>
            </a:r>
            <a:r>
              <a:rPr lang="zh-CN" altLang="en-US" dirty="0"/>
              <a:t>“返回用户主界面”会返回上一级界面</a:t>
            </a:r>
            <a:endParaRPr lang="en-US" altLang="zh-CN" dirty="0"/>
          </a:p>
          <a:p>
            <a:r>
              <a:rPr lang="en-US" altLang="zh-CN" dirty="0"/>
              <a:t>    </a:t>
            </a:r>
            <a:r>
              <a:rPr lang="zh-CN" altLang="en-US" dirty="0"/>
              <a:t>“修改信息”可对用户的用户名，联系方式，地址进行修改，用户名依旧不能输入空格</a:t>
            </a:r>
            <a:endParaRPr lang="en-US" altLang="zh-CN" dirty="0"/>
          </a:p>
          <a:p>
            <a:r>
              <a:rPr lang="zh-CN" altLang="en-US" dirty="0"/>
              <a:t>且不允许使用已经存在的用户名</a:t>
            </a:r>
            <a:endParaRPr lang="en-US" altLang="zh-CN" dirty="0"/>
          </a:p>
          <a:p>
            <a:endParaRPr lang="en-US" altLang="zh-CN" dirty="0"/>
          </a:p>
          <a:p>
            <a:endParaRPr lang="en-US" altLang="zh-CN" dirty="0"/>
          </a:p>
          <a:p>
            <a:r>
              <a:rPr lang="zh-CN" altLang="en-US" dirty="0"/>
              <a:t>“查看信息”将打印用户的用户名、联系方式、地址、钱包余额</a:t>
            </a:r>
            <a:endParaRPr lang="en-US" altLang="zh-CN" dirty="0"/>
          </a:p>
          <a:p>
            <a:endParaRPr lang="en-US" altLang="zh-CN" dirty="0"/>
          </a:p>
          <a:p>
            <a:endParaRPr lang="en-US" altLang="zh-CN" dirty="0"/>
          </a:p>
          <a:p>
            <a:r>
              <a:rPr lang="en-US" altLang="zh-CN" dirty="0"/>
              <a:t> </a:t>
            </a:r>
            <a:endParaRPr lang="zh-CN" altLang="en-US" dirty="0"/>
          </a:p>
        </p:txBody>
      </p:sp>
      <p:pic>
        <p:nvPicPr>
          <p:cNvPr id="6" name="图片 5">
            <a:extLst>
              <a:ext uri="{FF2B5EF4-FFF2-40B4-BE49-F238E27FC236}">
                <a16:creationId xmlns:a16="http://schemas.microsoft.com/office/drawing/2014/main" id="{0F5A8853-6F07-461F-A07A-B097E55D8D3F}"/>
              </a:ext>
            </a:extLst>
          </p:cNvPr>
          <p:cNvPicPr>
            <a:picLocks noChangeAspect="1"/>
          </p:cNvPicPr>
          <p:nvPr/>
        </p:nvPicPr>
        <p:blipFill>
          <a:blip r:embed="rId2"/>
          <a:stretch>
            <a:fillRect/>
          </a:stretch>
        </p:blipFill>
        <p:spPr>
          <a:xfrm>
            <a:off x="62144" y="474090"/>
            <a:ext cx="6755906" cy="946941"/>
          </a:xfrm>
          <a:prstGeom prst="rect">
            <a:avLst/>
          </a:prstGeom>
        </p:spPr>
      </p:pic>
      <p:pic>
        <p:nvPicPr>
          <p:cNvPr id="8" name="图片 7">
            <a:extLst>
              <a:ext uri="{FF2B5EF4-FFF2-40B4-BE49-F238E27FC236}">
                <a16:creationId xmlns:a16="http://schemas.microsoft.com/office/drawing/2014/main" id="{E226E91D-222C-4FFD-BA0F-97DD67DB1EAE}"/>
              </a:ext>
            </a:extLst>
          </p:cNvPr>
          <p:cNvPicPr>
            <a:picLocks noChangeAspect="1"/>
          </p:cNvPicPr>
          <p:nvPr/>
        </p:nvPicPr>
        <p:blipFill>
          <a:blip r:embed="rId3"/>
          <a:stretch>
            <a:fillRect/>
          </a:stretch>
        </p:blipFill>
        <p:spPr>
          <a:xfrm>
            <a:off x="452762" y="3156330"/>
            <a:ext cx="5415378" cy="978899"/>
          </a:xfrm>
          <a:prstGeom prst="rect">
            <a:avLst/>
          </a:prstGeom>
        </p:spPr>
      </p:pic>
      <p:pic>
        <p:nvPicPr>
          <p:cNvPr id="10" name="图片 9">
            <a:extLst>
              <a:ext uri="{FF2B5EF4-FFF2-40B4-BE49-F238E27FC236}">
                <a16:creationId xmlns:a16="http://schemas.microsoft.com/office/drawing/2014/main" id="{D1DCED6C-41B5-480A-9142-DA7973B438AB}"/>
              </a:ext>
            </a:extLst>
          </p:cNvPr>
          <p:cNvPicPr>
            <a:picLocks noChangeAspect="1"/>
          </p:cNvPicPr>
          <p:nvPr/>
        </p:nvPicPr>
        <p:blipFill>
          <a:blip r:embed="rId4"/>
          <a:stretch>
            <a:fillRect/>
          </a:stretch>
        </p:blipFill>
        <p:spPr>
          <a:xfrm>
            <a:off x="650025" y="4669354"/>
            <a:ext cx="3115110" cy="1638529"/>
          </a:xfrm>
          <a:prstGeom prst="rect">
            <a:avLst/>
          </a:prstGeom>
        </p:spPr>
      </p:pic>
    </p:spTree>
    <p:extLst>
      <p:ext uri="{BB962C8B-B14F-4D97-AF65-F5344CB8AC3E}">
        <p14:creationId xmlns:p14="http://schemas.microsoft.com/office/powerpoint/2010/main" val="2100909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745D83E-5339-4F2B-B04A-92FD19895A6A}"/>
              </a:ext>
            </a:extLst>
          </p:cNvPr>
          <p:cNvSpPr>
            <a:spLocks noGrp="1"/>
          </p:cNvSpPr>
          <p:nvPr>
            <p:ph idx="1"/>
          </p:nvPr>
        </p:nvSpPr>
        <p:spPr>
          <a:xfrm>
            <a:off x="0" y="0"/>
            <a:ext cx="13387526" cy="7306323"/>
          </a:xfrm>
        </p:spPr>
        <p:txBody>
          <a:bodyPr/>
          <a:lstStyle/>
          <a:p>
            <a:r>
              <a:rPr lang="zh-CN" altLang="en-US" dirty="0"/>
              <a:t>“充值”直接输入充值金额，充值成功后会有类似如下提示：</a:t>
            </a:r>
            <a:endParaRPr lang="en-US" altLang="zh-CN" dirty="0"/>
          </a:p>
          <a:p>
            <a:endParaRPr lang="en-US" altLang="zh-CN" dirty="0"/>
          </a:p>
          <a:p>
            <a:endParaRPr lang="en-US" altLang="zh-CN" dirty="0"/>
          </a:p>
          <a:p>
            <a:endParaRPr lang="en-US" altLang="zh-CN" dirty="0"/>
          </a:p>
          <a:p>
            <a:r>
              <a:rPr lang="zh-CN" altLang="en-US" dirty="0"/>
              <a:t>选择“返回主界面”回到主界面后，用户可选择“举报用户”对用户进行举报</a:t>
            </a:r>
            <a:endParaRPr lang="en-US" altLang="zh-CN" dirty="0"/>
          </a:p>
          <a:p>
            <a:r>
              <a:rPr lang="zh-CN" altLang="en-US" dirty="0"/>
              <a:t>举报要求你输入正确的用户</a:t>
            </a:r>
            <a:r>
              <a:rPr lang="en-US" altLang="zh-CN" dirty="0"/>
              <a:t>ID</a:t>
            </a:r>
            <a:r>
              <a:rPr lang="zh-CN" altLang="en-US" dirty="0"/>
              <a:t>，并输入举报原因，举报原因可以包含空格，</a:t>
            </a:r>
            <a:endParaRPr lang="en-US" altLang="zh-CN" dirty="0"/>
          </a:p>
          <a:p>
            <a:r>
              <a:rPr lang="zh-CN" altLang="en-US" dirty="0"/>
              <a:t>可以输入汉字和英文字符，（如果被举报用户累计被举报的次数达到三次， 该用户将被封号</a:t>
            </a:r>
            <a:endParaRPr lang="en-US" altLang="zh-CN" dirty="0"/>
          </a:p>
          <a:p>
            <a:r>
              <a:rPr lang="zh-CN" altLang="en-US" dirty="0"/>
              <a:t>三天，之后如果达到</a:t>
            </a:r>
            <a:r>
              <a:rPr lang="en-US" altLang="zh-CN" dirty="0"/>
              <a:t>6</a:t>
            </a:r>
            <a:r>
              <a:rPr lang="zh-CN" altLang="en-US" dirty="0"/>
              <a:t>次，将再次被封号，时间为</a:t>
            </a:r>
            <a:r>
              <a:rPr lang="en-US" altLang="zh-CN" dirty="0"/>
              <a:t>6</a:t>
            </a:r>
            <a:r>
              <a:rPr lang="zh-CN" altLang="en-US" dirty="0"/>
              <a:t>天，之后如果达到</a:t>
            </a:r>
            <a:r>
              <a:rPr lang="en-US" altLang="zh-CN" dirty="0"/>
              <a:t>9</a:t>
            </a:r>
            <a:r>
              <a:rPr lang="zh-CN" altLang="en-US" dirty="0"/>
              <a:t>次，将再次被封号，</a:t>
            </a:r>
            <a:endParaRPr lang="en-US" altLang="zh-CN" dirty="0"/>
          </a:p>
          <a:p>
            <a:r>
              <a:rPr lang="zh-CN" altLang="en-US" dirty="0"/>
              <a:t>时间为</a:t>
            </a:r>
            <a:r>
              <a:rPr lang="en-US" altLang="zh-CN" dirty="0"/>
              <a:t>9</a:t>
            </a:r>
            <a:r>
              <a:rPr lang="zh-CN" altLang="en-US" dirty="0"/>
              <a:t>天，以此类推）但是注意：如果你输入了正确的</a:t>
            </a:r>
            <a:r>
              <a:rPr lang="en-US" altLang="zh-CN" dirty="0"/>
              <a:t>ID</a:t>
            </a:r>
            <a:r>
              <a:rPr lang="zh-CN" altLang="en-US" dirty="0"/>
              <a:t>，但是该用户正因被举报次数</a:t>
            </a:r>
            <a:endParaRPr lang="en-US" altLang="zh-CN" dirty="0"/>
          </a:p>
          <a:p>
            <a:r>
              <a:rPr lang="zh-CN" altLang="en-US" dirty="0"/>
              <a:t>太多而正在受罚中，您将不能再举报该用户，需等该用户受罚结束，方可进行举报</a:t>
            </a:r>
            <a:endParaRPr lang="en-US" altLang="zh-CN" dirty="0"/>
          </a:p>
          <a:p>
            <a:endParaRPr lang="zh-CN" altLang="en-US" dirty="0"/>
          </a:p>
        </p:txBody>
      </p:sp>
      <p:pic>
        <p:nvPicPr>
          <p:cNvPr id="6" name="图片 5">
            <a:extLst>
              <a:ext uri="{FF2B5EF4-FFF2-40B4-BE49-F238E27FC236}">
                <a16:creationId xmlns:a16="http://schemas.microsoft.com/office/drawing/2014/main" id="{1C3AAD7A-5E09-460B-9F08-06CBFBBD5851}"/>
              </a:ext>
            </a:extLst>
          </p:cNvPr>
          <p:cNvPicPr>
            <a:picLocks noChangeAspect="1"/>
          </p:cNvPicPr>
          <p:nvPr/>
        </p:nvPicPr>
        <p:blipFill>
          <a:blip r:embed="rId2"/>
          <a:stretch>
            <a:fillRect/>
          </a:stretch>
        </p:blipFill>
        <p:spPr>
          <a:xfrm>
            <a:off x="168675" y="472385"/>
            <a:ext cx="3140417" cy="1408859"/>
          </a:xfrm>
          <a:prstGeom prst="rect">
            <a:avLst/>
          </a:prstGeom>
        </p:spPr>
      </p:pic>
      <p:pic>
        <p:nvPicPr>
          <p:cNvPr id="8" name="图片 7">
            <a:extLst>
              <a:ext uri="{FF2B5EF4-FFF2-40B4-BE49-F238E27FC236}">
                <a16:creationId xmlns:a16="http://schemas.microsoft.com/office/drawing/2014/main" id="{2AF4203E-A8D7-497F-82F0-0A3179F64D7C}"/>
              </a:ext>
            </a:extLst>
          </p:cNvPr>
          <p:cNvPicPr>
            <a:picLocks noChangeAspect="1"/>
          </p:cNvPicPr>
          <p:nvPr/>
        </p:nvPicPr>
        <p:blipFill>
          <a:blip r:embed="rId3"/>
          <a:stretch>
            <a:fillRect/>
          </a:stretch>
        </p:blipFill>
        <p:spPr>
          <a:xfrm>
            <a:off x="275209" y="5117455"/>
            <a:ext cx="2840854" cy="1549557"/>
          </a:xfrm>
          <a:prstGeom prst="rect">
            <a:avLst/>
          </a:prstGeom>
        </p:spPr>
      </p:pic>
    </p:spTree>
    <p:extLst>
      <p:ext uri="{BB962C8B-B14F-4D97-AF65-F5344CB8AC3E}">
        <p14:creationId xmlns:p14="http://schemas.microsoft.com/office/powerpoint/2010/main" val="1743821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D7AF411-2D42-41EE-9925-96E8900DA78E}"/>
              </a:ext>
            </a:extLst>
          </p:cNvPr>
          <p:cNvSpPr>
            <a:spLocks noGrp="1"/>
          </p:cNvSpPr>
          <p:nvPr>
            <p:ph idx="1"/>
          </p:nvPr>
        </p:nvSpPr>
        <p:spPr>
          <a:xfrm>
            <a:off x="62144" y="71021"/>
            <a:ext cx="11984854" cy="6649375"/>
          </a:xfrm>
        </p:spPr>
        <p:txBody>
          <a:bodyPr>
            <a:normAutofit lnSpcReduction="10000"/>
          </a:bodyPr>
          <a:lstStyle/>
          <a:p>
            <a:r>
              <a:rPr lang="zh-CN" altLang="en-US" dirty="0"/>
              <a:t>管理员和用户均可选择“查看举报信息”</a:t>
            </a:r>
            <a:endParaRPr lang="en-US" altLang="zh-CN" dirty="0"/>
          </a:p>
          <a:p>
            <a:r>
              <a:rPr lang="en-US" altLang="zh-CN" dirty="0"/>
              <a:t> </a:t>
            </a:r>
            <a:r>
              <a:rPr lang="zh-CN" altLang="en-US" dirty="0"/>
              <a:t>用户只能看到自己的被举报原因且不能看到举报者的</a:t>
            </a:r>
            <a:r>
              <a:rPr lang="en-US" altLang="zh-CN" dirty="0"/>
              <a:t>ID</a:t>
            </a:r>
            <a:r>
              <a:rPr lang="zh-CN" altLang="en-US" dirty="0"/>
              <a:t>，如果没有被举报则打印如下结果：</a:t>
            </a:r>
            <a:endParaRPr lang="en-US" altLang="zh-CN" dirty="0"/>
          </a:p>
          <a:p>
            <a:endParaRPr lang="en-US" altLang="zh-CN" dirty="0"/>
          </a:p>
          <a:p>
            <a:endParaRPr lang="en-US" altLang="zh-CN" dirty="0"/>
          </a:p>
          <a:p>
            <a:r>
              <a:rPr lang="zh-CN" altLang="en-US" dirty="0"/>
              <a:t>管理员可以看到所有的举报信息，且能看到举报者和被举报者的</a:t>
            </a:r>
            <a:r>
              <a:rPr lang="en-US" altLang="zh-CN" dirty="0"/>
              <a:t>ID</a:t>
            </a:r>
            <a:r>
              <a:rPr lang="zh-CN" altLang="en-US" dirty="0"/>
              <a:t>，以及举报原因</a:t>
            </a:r>
            <a:endParaRPr lang="en-US" altLang="zh-CN" dirty="0"/>
          </a:p>
          <a:p>
            <a:r>
              <a:rPr lang="zh-CN" altLang="en-US" dirty="0"/>
              <a:t> 在主界面，用户可以进行身份选择，选择“我是买家”将看到如下界面：</a:t>
            </a:r>
            <a:endParaRPr lang="en-US" altLang="zh-CN" dirty="0"/>
          </a:p>
          <a:p>
            <a:endParaRPr lang="en-US" altLang="zh-CN" dirty="0"/>
          </a:p>
          <a:p>
            <a:r>
              <a:rPr lang="zh-CN" altLang="en-US" dirty="0"/>
              <a:t>选择“我是卖家”将看到如下界面：</a:t>
            </a:r>
            <a:endParaRPr lang="en-US" altLang="zh-CN" dirty="0"/>
          </a:p>
          <a:p>
            <a:endParaRPr lang="en-US" altLang="zh-CN" dirty="0"/>
          </a:p>
          <a:p>
            <a:pPr marL="36900" indent="0">
              <a:buNone/>
            </a:pPr>
            <a:endParaRPr lang="en-US" altLang="zh-CN" dirty="0"/>
          </a:p>
          <a:p>
            <a:pPr marL="36900" indent="0">
              <a:buNone/>
            </a:pPr>
            <a:r>
              <a:rPr lang="zh-CN" altLang="en-US" dirty="0"/>
              <a:t>买家可通过“查看商品列表”查看所有在售商品信息</a:t>
            </a:r>
            <a:endParaRPr lang="en-US" altLang="zh-CN" dirty="0"/>
          </a:p>
          <a:p>
            <a:pPr marL="36900" indent="0">
              <a:buNone/>
            </a:pPr>
            <a:r>
              <a:rPr lang="zh-CN" altLang="en-US" dirty="0"/>
              <a:t>通过“购买商品”进行购买，购买商品时需要输入买家想要购买的商品的</a:t>
            </a:r>
            <a:r>
              <a:rPr lang="en-US" altLang="zh-CN" dirty="0"/>
              <a:t>ID</a:t>
            </a:r>
          </a:p>
          <a:p>
            <a:endParaRPr lang="zh-CN" altLang="en-US" dirty="0"/>
          </a:p>
        </p:txBody>
      </p:sp>
      <p:pic>
        <p:nvPicPr>
          <p:cNvPr id="6" name="图片 5">
            <a:extLst>
              <a:ext uri="{FF2B5EF4-FFF2-40B4-BE49-F238E27FC236}">
                <a16:creationId xmlns:a16="http://schemas.microsoft.com/office/drawing/2014/main" id="{F75E3E11-0AA2-49EA-9D55-F1C89E69B101}"/>
              </a:ext>
            </a:extLst>
          </p:cNvPr>
          <p:cNvPicPr>
            <a:picLocks noChangeAspect="1"/>
          </p:cNvPicPr>
          <p:nvPr/>
        </p:nvPicPr>
        <p:blipFill>
          <a:blip r:embed="rId2"/>
          <a:stretch>
            <a:fillRect/>
          </a:stretch>
        </p:blipFill>
        <p:spPr>
          <a:xfrm>
            <a:off x="417248" y="1359708"/>
            <a:ext cx="3104227" cy="1169819"/>
          </a:xfrm>
          <a:prstGeom prst="rect">
            <a:avLst/>
          </a:prstGeom>
        </p:spPr>
      </p:pic>
      <p:pic>
        <p:nvPicPr>
          <p:cNvPr id="8" name="图片 7">
            <a:extLst>
              <a:ext uri="{FF2B5EF4-FFF2-40B4-BE49-F238E27FC236}">
                <a16:creationId xmlns:a16="http://schemas.microsoft.com/office/drawing/2014/main" id="{C397F9DA-35B1-473A-9024-5CAB6B31224B}"/>
              </a:ext>
            </a:extLst>
          </p:cNvPr>
          <p:cNvPicPr>
            <a:picLocks noChangeAspect="1"/>
          </p:cNvPicPr>
          <p:nvPr/>
        </p:nvPicPr>
        <p:blipFill>
          <a:blip r:embed="rId3"/>
          <a:stretch>
            <a:fillRect/>
          </a:stretch>
        </p:blipFill>
        <p:spPr>
          <a:xfrm>
            <a:off x="559294" y="3260260"/>
            <a:ext cx="7696940" cy="748211"/>
          </a:xfrm>
          <a:prstGeom prst="rect">
            <a:avLst/>
          </a:prstGeom>
        </p:spPr>
      </p:pic>
      <p:pic>
        <p:nvPicPr>
          <p:cNvPr id="10" name="图片 9">
            <a:extLst>
              <a:ext uri="{FF2B5EF4-FFF2-40B4-BE49-F238E27FC236}">
                <a16:creationId xmlns:a16="http://schemas.microsoft.com/office/drawing/2014/main" id="{F346CC9F-4357-4051-A06F-1D2EED2B8431}"/>
              </a:ext>
            </a:extLst>
          </p:cNvPr>
          <p:cNvPicPr>
            <a:picLocks noChangeAspect="1"/>
          </p:cNvPicPr>
          <p:nvPr/>
        </p:nvPicPr>
        <p:blipFill>
          <a:blip r:embed="rId4"/>
          <a:stretch>
            <a:fillRect/>
          </a:stretch>
        </p:blipFill>
        <p:spPr>
          <a:xfrm>
            <a:off x="417249" y="4564808"/>
            <a:ext cx="9667813" cy="851040"/>
          </a:xfrm>
          <a:prstGeom prst="rect">
            <a:avLst/>
          </a:prstGeom>
        </p:spPr>
      </p:pic>
    </p:spTree>
    <p:extLst>
      <p:ext uri="{BB962C8B-B14F-4D97-AF65-F5344CB8AC3E}">
        <p14:creationId xmlns:p14="http://schemas.microsoft.com/office/powerpoint/2010/main" val="1730403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0E61871-9FEB-4F26-A2D4-EC4CDBADFEDC}"/>
              </a:ext>
            </a:extLst>
          </p:cNvPr>
          <p:cNvSpPr>
            <a:spLocks noGrp="1"/>
          </p:cNvSpPr>
          <p:nvPr>
            <p:ph idx="1"/>
          </p:nvPr>
        </p:nvSpPr>
        <p:spPr>
          <a:xfrm>
            <a:off x="0" y="79898"/>
            <a:ext cx="11267557" cy="5711301"/>
          </a:xfrm>
        </p:spPr>
        <p:txBody>
          <a:bodyPr/>
          <a:lstStyle/>
          <a:p>
            <a:r>
              <a:rPr lang="zh-CN" altLang="en-US" dirty="0"/>
              <a:t>买家可通过“查看订单信息”查看自己所购买的商品的订单信息，同时还可确认是否收货，买家可对已收货的商品进行评价</a:t>
            </a:r>
            <a:r>
              <a:rPr lang="en-US" altLang="zh-CN" dirty="0"/>
              <a:t>,</a:t>
            </a:r>
            <a:r>
              <a:rPr lang="zh-CN" altLang="en-US" dirty="0"/>
              <a:t>还可追加评价</a:t>
            </a:r>
            <a:endParaRPr lang="en-US" altLang="zh-CN" dirty="0"/>
          </a:p>
          <a:p>
            <a:endParaRPr lang="en-US" altLang="zh-CN" dirty="0"/>
          </a:p>
          <a:p>
            <a:endParaRPr lang="zh-CN" altLang="en-US" dirty="0"/>
          </a:p>
        </p:txBody>
      </p:sp>
      <p:pic>
        <p:nvPicPr>
          <p:cNvPr id="6" name="图片 5">
            <a:extLst>
              <a:ext uri="{FF2B5EF4-FFF2-40B4-BE49-F238E27FC236}">
                <a16:creationId xmlns:a16="http://schemas.microsoft.com/office/drawing/2014/main" id="{DEA0C855-E8D5-4FE8-AD54-B50BB8BC017E}"/>
              </a:ext>
            </a:extLst>
          </p:cNvPr>
          <p:cNvPicPr>
            <a:picLocks noChangeAspect="1"/>
          </p:cNvPicPr>
          <p:nvPr/>
        </p:nvPicPr>
        <p:blipFill>
          <a:blip r:embed="rId2"/>
          <a:stretch>
            <a:fillRect/>
          </a:stretch>
        </p:blipFill>
        <p:spPr>
          <a:xfrm>
            <a:off x="363985" y="1068282"/>
            <a:ext cx="5990513" cy="3060114"/>
          </a:xfrm>
          <a:prstGeom prst="rect">
            <a:avLst/>
          </a:prstGeom>
        </p:spPr>
      </p:pic>
    </p:spTree>
    <p:extLst>
      <p:ext uri="{BB962C8B-B14F-4D97-AF65-F5344CB8AC3E}">
        <p14:creationId xmlns:p14="http://schemas.microsoft.com/office/powerpoint/2010/main" val="1073505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C6CA3B-9133-4800-916A-BA8D0580B304}"/>
              </a:ext>
            </a:extLst>
          </p:cNvPr>
          <p:cNvSpPr>
            <a:spLocks noGrp="1"/>
          </p:cNvSpPr>
          <p:nvPr>
            <p:ph idx="1"/>
          </p:nvPr>
        </p:nvSpPr>
        <p:spPr>
          <a:xfrm>
            <a:off x="0" y="0"/>
            <a:ext cx="12011487" cy="6649375"/>
          </a:xfrm>
        </p:spPr>
        <p:txBody>
          <a:bodyPr/>
          <a:lstStyle/>
          <a:p>
            <a:r>
              <a:rPr lang="zh-CN" altLang="en-US" dirty="0"/>
              <a:t>买家通过“搜索商品”输入商品名称来搜素自己想要的商品，如果找到该商品系统会打印出该商品的详细信息（当输入的商品名称和现有的某件商品的名称完全符合时才会打印该商品）</a:t>
            </a:r>
            <a:endParaRPr lang="en-US" altLang="zh-CN" dirty="0"/>
          </a:p>
          <a:p>
            <a:r>
              <a:rPr lang="zh-CN" altLang="en-US" dirty="0"/>
              <a:t>买家通过“查看商品详细信息”可查看某件商品的详细信息，需要输入需要查看的商品的</a:t>
            </a:r>
            <a:r>
              <a:rPr lang="en-US" altLang="zh-CN" dirty="0"/>
              <a:t>ID</a:t>
            </a:r>
          </a:p>
          <a:p>
            <a:r>
              <a:rPr lang="zh-CN" altLang="en-US" dirty="0"/>
              <a:t>卖家通过“发布商品”来发布自己想售卖的商品，需输入如下信息：</a:t>
            </a:r>
            <a:endParaRPr lang="en-US" altLang="zh-CN" dirty="0"/>
          </a:p>
          <a:p>
            <a:endParaRPr lang="en-US" altLang="zh-CN" dirty="0"/>
          </a:p>
          <a:p>
            <a:endParaRPr lang="en-US" altLang="zh-CN" dirty="0"/>
          </a:p>
          <a:p>
            <a:endParaRPr lang="en-US" altLang="zh-CN" dirty="0"/>
          </a:p>
          <a:p>
            <a:endParaRPr lang="en-US" altLang="zh-CN" dirty="0"/>
          </a:p>
          <a:p>
            <a:pPr marL="36900" indent="0">
              <a:buNone/>
            </a:pPr>
            <a:r>
              <a:rPr lang="zh-CN" altLang="en-US" dirty="0"/>
              <a:t>商品描述和名称均可输入空格，但商品名称输入的空格会被系统自动删除，输入完成后，会打印商品信息，需要卖家核对发布的商品的信息，并确认是否发布</a:t>
            </a:r>
            <a:endParaRPr lang="en-US" altLang="zh-CN" dirty="0"/>
          </a:p>
          <a:p>
            <a:endParaRPr lang="en-US" altLang="zh-CN" dirty="0"/>
          </a:p>
          <a:p>
            <a:endParaRPr lang="zh-CN" altLang="en-US" dirty="0"/>
          </a:p>
        </p:txBody>
      </p:sp>
      <p:pic>
        <p:nvPicPr>
          <p:cNvPr id="8" name="图片 7">
            <a:extLst>
              <a:ext uri="{FF2B5EF4-FFF2-40B4-BE49-F238E27FC236}">
                <a16:creationId xmlns:a16="http://schemas.microsoft.com/office/drawing/2014/main" id="{14358D67-FD37-4DF5-867E-61991AA3AF5F}"/>
              </a:ext>
            </a:extLst>
          </p:cNvPr>
          <p:cNvPicPr>
            <a:picLocks noChangeAspect="1"/>
          </p:cNvPicPr>
          <p:nvPr/>
        </p:nvPicPr>
        <p:blipFill>
          <a:blip r:embed="rId2"/>
          <a:stretch>
            <a:fillRect/>
          </a:stretch>
        </p:blipFill>
        <p:spPr>
          <a:xfrm>
            <a:off x="180513" y="2712286"/>
            <a:ext cx="3361577" cy="2250881"/>
          </a:xfrm>
          <a:prstGeom prst="rect">
            <a:avLst/>
          </a:prstGeom>
        </p:spPr>
      </p:pic>
    </p:spTree>
    <p:extLst>
      <p:ext uri="{BB962C8B-B14F-4D97-AF65-F5344CB8AC3E}">
        <p14:creationId xmlns:p14="http://schemas.microsoft.com/office/powerpoint/2010/main" val="2459271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5F704CA-C1AE-48C9-A65D-3671A6FE6ED1}"/>
              </a:ext>
            </a:extLst>
          </p:cNvPr>
          <p:cNvSpPr>
            <a:spLocks noGrp="1"/>
          </p:cNvSpPr>
          <p:nvPr>
            <p:ph idx="1"/>
          </p:nvPr>
        </p:nvSpPr>
        <p:spPr>
          <a:xfrm>
            <a:off x="0" y="88777"/>
            <a:ext cx="12192000" cy="6667129"/>
          </a:xfrm>
        </p:spPr>
        <p:txBody>
          <a:bodyPr/>
          <a:lstStyle/>
          <a:p>
            <a:r>
              <a:rPr lang="zh-CN" altLang="en-US" dirty="0"/>
              <a:t>卖家通过“修改商品信息”对商品的价格和描述进行修改，修改信息时需要正确输入需修改的商品的</a:t>
            </a:r>
            <a:r>
              <a:rPr lang="en-US" altLang="zh-CN" dirty="0"/>
              <a:t>ID</a:t>
            </a:r>
          </a:p>
          <a:p>
            <a:r>
              <a:rPr lang="zh-CN" altLang="en-US" dirty="0"/>
              <a:t>卖家通过“查看发布商品”查看所有自己发布的商品</a:t>
            </a:r>
            <a:endParaRPr lang="en-US" altLang="zh-CN" dirty="0"/>
          </a:p>
          <a:p>
            <a:r>
              <a:rPr lang="zh-CN" altLang="en-US" dirty="0"/>
              <a:t>卖家通过“下架商品”来下架自己不想再继续售卖的商品，下架商品需要输入需下架商品的</a:t>
            </a:r>
            <a:r>
              <a:rPr lang="en-US" altLang="zh-CN" dirty="0"/>
              <a:t>ID</a:t>
            </a:r>
          </a:p>
          <a:p>
            <a:r>
              <a:rPr lang="zh-CN" altLang="en-US" dirty="0"/>
              <a:t>卖家通过“查看订单信息”来查看所有自己已经售出的订单</a:t>
            </a:r>
            <a:endParaRPr lang="en-US" altLang="zh-CN" dirty="0"/>
          </a:p>
          <a:p>
            <a:r>
              <a:rPr lang="zh-CN" altLang="en-US" dirty="0"/>
              <a:t>卖家通过“发货”来 修改订单状态（如果卖家已发货，可进入“发货”将已发货订单的状态从“待发货”更改为“待收货”）</a:t>
            </a:r>
            <a:endParaRPr lang="en-US" altLang="zh-CN" dirty="0"/>
          </a:p>
          <a:p>
            <a:endParaRPr lang="zh-CN" altLang="en-US" dirty="0"/>
          </a:p>
        </p:txBody>
      </p:sp>
    </p:spTree>
    <p:extLst>
      <p:ext uri="{BB962C8B-B14F-4D97-AF65-F5344CB8AC3E}">
        <p14:creationId xmlns:p14="http://schemas.microsoft.com/office/powerpoint/2010/main" val="1651858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5DBFB19-2F59-41EB-A3EB-DCA40C6B5B6C}"/>
              </a:ext>
            </a:extLst>
          </p:cNvPr>
          <p:cNvSpPr>
            <a:spLocks noGrp="1"/>
          </p:cNvSpPr>
          <p:nvPr>
            <p:ph idx="1"/>
          </p:nvPr>
        </p:nvSpPr>
        <p:spPr>
          <a:xfrm>
            <a:off x="62144" y="0"/>
            <a:ext cx="11931588" cy="6755907"/>
          </a:xfrm>
        </p:spPr>
        <p:txBody>
          <a:bodyPr/>
          <a:lstStyle/>
          <a:p>
            <a:r>
              <a:rPr lang="zh-CN" altLang="en-US" dirty="0"/>
              <a:t>管理员拥有与用户相似的查看商品的功能，但是管理员可以查看所有商品的信息</a:t>
            </a:r>
            <a:endParaRPr lang="en-US" altLang="zh-CN" dirty="0"/>
          </a:p>
          <a:p>
            <a:r>
              <a:rPr lang="zh-CN" altLang="en-US" dirty="0"/>
              <a:t>搜索商品的功能与用户类似</a:t>
            </a:r>
            <a:endParaRPr lang="en-US" altLang="zh-CN" dirty="0"/>
          </a:p>
          <a:p>
            <a:r>
              <a:rPr lang="zh-CN" altLang="en-US" dirty="0"/>
              <a:t>管理员通过“删除用户”，输入正确的用户</a:t>
            </a:r>
            <a:r>
              <a:rPr lang="en-US" altLang="zh-CN" dirty="0"/>
              <a:t>ID</a:t>
            </a:r>
            <a:r>
              <a:rPr lang="zh-CN" altLang="en-US" dirty="0"/>
              <a:t>，将用户删除，同时该用户的商品会被下架</a:t>
            </a:r>
            <a:endParaRPr lang="en-US" altLang="zh-CN" dirty="0"/>
          </a:p>
          <a:p>
            <a:r>
              <a:rPr lang="zh-CN" altLang="en-US" dirty="0"/>
              <a:t>管理员的“下架商品”功能与卖家相似</a:t>
            </a:r>
            <a:endParaRPr lang="en-US" altLang="zh-CN" dirty="0"/>
          </a:p>
          <a:p>
            <a:r>
              <a:rPr lang="zh-CN" altLang="en-US" dirty="0"/>
              <a:t>管理员通过“解冻用户账户”将正在受处罚中的用户的账户解冻，需要输入正确的用户</a:t>
            </a:r>
            <a:r>
              <a:rPr lang="en-US" altLang="zh-CN" dirty="0"/>
              <a:t>ID</a:t>
            </a:r>
            <a:endParaRPr lang="zh-CN" altLang="en-US" dirty="0"/>
          </a:p>
        </p:txBody>
      </p:sp>
    </p:spTree>
    <p:extLst>
      <p:ext uri="{BB962C8B-B14F-4D97-AF65-F5344CB8AC3E}">
        <p14:creationId xmlns:p14="http://schemas.microsoft.com/office/powerpoint/2010/main" val="4019057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FFE85-EBF9-4A52-9116-B9B3186F6A8E}"/>
              </a:ext>
            </a:extLst>
          </p:cNvPr>
          <p:cNvSpPr>
            <a:spLocks noGrp="1"/>
          </p:cNvSpPr>
          <p:nvPr>
            <p:ph type="title"/>
          </p:nvPr>
        </p:nvSpPr>
        <p:spPr>
          <a:xfrm>
            <a:off x="0" y="0"/>
            <a:ext cx="10353762" cy="1257300"/>
          </a:xfrm>
        </p:spPr>
        <p:txBody>
          <a:bodyPr/>
          <a:lstStyle/>
          <a:p>
            <a:pPr algn="l"/>
            <a:r>
              <a:rPr lang="zh-CN" altLang="en-US" dirty="0"/>
              <a:t>数据结构设计</a:t>
            </a:r>
          </a:p>
        </p:txBody>
      </p:sp>
      <p:sp>
        <p:nvSpPr>
          <p:cNvPr id="3" name="内容占位符 2">
            <a:extLst>
              <a:ext uri="{FF2B5EF4-FFF2-40B4-BE49-F238E27FC236}">
                <a16:creationId xmlns:a16="http://schemas.microsoft.com/office/drawing/2014/main" id="{D6F1D76D-19EA-4C2A-ACA5-E3BF519C76F4}"/>
              </a:ext>
            </a:extLst>
          </p:cNvPr>
          <p:cNvSpPr>
            <a:spLocks noGrp="1"/>
          </p:cNvSpPr>
          <p:nvPr>
            <p:ph idx="1"/>
          </p:nvPr>
        </p:nvSpPr>
        <p:spPr>
          <a:xfrm>
            <a:off x="68173" y="1165008"/>
            <a:ext cx="11623717" cy="5692991"/>
          </a:xfrm>
        </p:spPr>
        <p:txBody>
          <a:bodyPr>
            <a:normAutofit/>
          </a:bodyPr>
          <a:lstStyle/>
          <a:p>
            <a:r>
              <a:rPr lang="zh-CN" altLang="en-US" dirty="0"/>
              <a:t>使用散列表、结构体</a:t>
            </a:r>
            <a:r>
              <a:rPr lang="en-US" altLang="zh-CN" dirty="0"/>
              <a:t>	</a:t>
            </a:r>
          </a:p>
          <a:p>
            <a:pPr lvl="1"/>
            <a:r>
              <a:rPr lang="zh-CN" altLang="en-US" dirty="0"/>
              <a:t>分别用</a:t>
            </a:r>
            <a:r>
              <a:rPr lang="en-US" altLang="zh-CN" dirty="0"/>
              <a:t>map</a:t>
            </a:r>
            <a:r>
              <a:rPr lang="zh-CN" altLang="en-US" dirty="0"/>
              <a:t>存储用户、商品、和订单</a:t>
            </a:r>
            <a:endParaRPr lang="en-US" altLang="zh-CN" dirty="0"/>
          </a:p>
          <a:p>
            <a:pPr lvl="1"/>
            <a:r>
              <a:rPr lang="zh-CN" altLang="en-US" dirty="0"/>
              <a:t>其中用户</a:t>
            </a:r>
            <a:r>
              <a:rPr lang="en-US" altLang="zh-CN" dirty="0"/>
              <a:t>ID</a:t>
            </a:r>
            <a:r>
              <a:rPr lang="zh-CN" altLang="en-US" dirty="0"/>
              <a:t>、商品</a:t>
            </a:r>
            <a:r>
              <a:rPr lang="en-US" altLang="zh-CN" dirty="0"/>
              <a:t>ID</a:t>
            </a:r>
            <a:r>
              <a:rPr lang="zh-CN" altLang="en-US" dirty="0"/>
              <a:t>、订单</a:t>
            </a:r>
            <a:r>
              <a:rPr lang="en-US" altLang="zh-CN" dirty="0"/>
              <a:t>ID</a:t>
            </a:r>
            <a:r>
              <a:rPr lang="zh-CN" altLang="en-US" dirty="0"/>
              <a:t>作为</a:t>
            </a:r>
            <a:r>
              <a:rPr lang="en-US" altLang="zh-CN" dirty="0"/>
              <a:t>map</a:t>
            </a:r>
            <a:r>
              <a:rPr lang="zh-CN" altLang="en-US" dirty="0"/>
              <a:t>的</a:t>
            </a:r>
            <a:r>
              <a:rPr lang="en-US" altLang="zh-CN" dirty="0"/>
              <a:t>key</a:t>
            </a:r>
            <a:r>
              <a:rPr lang="zh-CN" altLang="en-US" dirty="0"/>
              <a:t>，其余信息用结构体来存储，作为</a:t>
            </a:r>
            <a:r>
              <a:rPr lang="en-US" altLang="zh-CN" dirty="0"/>
              <a:t>map</a:t>
            </a:r>
            <a:r>
              <a:rPr lang="zh-CN" altLang="en-US" dirty="0"/>
              <a:t>的</a:t>
            </a:r>
            <a:r>
              <a:rPr lang="en-US" altLang="zh-CN" dirty="0"/>
              <a:t>value</a:t>
            </a:r>
          </a:p>
          <a:p>
            <a:endParaRPr lang="en-US" altLang="zh-CN" dirty="0"/>
          </a:p>
          <a:p>
            <a:pPr lvl="2"/>
            <a:endParaRPr lang="en-US" altLang="zh-CN" dirty="0"/>
          </a:p>
          <a:p>
            <a:pPr lvl="1"/>
            <a:endParaRPr lang="zh-CN" altLang="en-US" dirty="0"/>
          </a:p>
        </p:txBody>
      </p:sp>
      <p:sp>
        <p:nvSpPr>
          <p:cNvPr id="6" name="文本框 5">
            <a:extLst>
              <a:ext uri="{FF2B5EF4-FFF2-40B4-BE49-F238E27FC236}">
                <a16:creationId xmlns:a16="http://schemas.microsoft.com/office/drawing/2014/main" id="{9047A209-9D17-43DB-B54D-1889F145530E}"/>
              </a:ext>
            </a:extLst>
          </p:cNvPr>
          <p:cNvSpPr txBox="1"/>
          <p:nvPr/>
        </p:nvSpPr>
        <p:spPr>
          <a:xfrm>
            <a:off x="5624004" y="2991775"/>
            <a:ext cx="914400" cy="914400"/>
          </a:xfrm>
          <a:prstGeom prst="rect">
            <a:avLst/>
          </a:prstGeom>
          <a:noFill/>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13681E15-A9D4-4B15-9EB4-332A28E33756}"/>
              </a:ext>
            </a:extLst>
          </p:cNvPr>
          <p:cNvSpPr txBox="1"/>
          <p:nvPr/>
        </p:nvSpPr>
        <p:spPr>
          <a:xfrm>
            <a:off x="136124" y="2713469"/>
            <a:ext cx="4560736" cy="3416320"/>
          </a:xfrm>
          <a:prstGeom prst="rect">
            <a:avLst/>
          </a:prstGeom>
          <a:noFill/>
        </p:spPr>
        <p:txBody>
          <a:bodyPr wrap="none" rtlCol="0">
            <a:spAutoFit/>
          </a:bodyPr>
          <a:lstStyle/>
          <a:p>
            <a:r>
              <a:rPr lang="zh-CN" altLang="en-US" dirty="0"/>
              <a:t>用户：</a:t>
            </a:r>
            <a:endParaRPr lang="en-US" altLang="zh-CN" dirty="0"/>
          </a:p>
          <a:p>
            <a:r>
              <a:rPr lang="en-US" altLang="zh-CN" dirty="0"/>
              <a:t>struct user</a:t>
            </a:r>
          </a:p>
          <a:p>
            <a:r>
              <a:rPr lang="en-US" altLang="zh-CN" dirty="0"/>
              <a:t>	{</a:t>
            </a:r>
          </a:p>
          <a:p>
            <a:r>
              <a:rPr lang="en-US" altLang="zh-CN" dirty="0"/>
              <a:t>	</a:t>
            </a:r>
            <a:r>
              <a:rPr lang="en-US" altLang="zh-CN" dirty="0" err="1"/>
              <a:t>wstring</a:t>
            </a:r>
            <a:r>
              <a:rPr lang="en-US" altLang="zh-CN" dirty="0"/>
              <a:t>	name;//</a:t>
            </a:r>
            <a:r>
              <a:rPr lang="zh-CN" altLang="en-US" dirty="0"/>
              <a:t>用户名</a:t>
            </a:r>
            <a:endParaRPr lang="en-US" altLang="zh-CN" dirty="0"/>
          </a:p>
          <a:p>
            <a:r>
              <a:rPr lang="en-US" altLang="zh-CN" dirty="0"/>
              <a:t>	string	password;//</a:t>
            </a:r>
            <a:r>
              <a:rPr lang="zh-CN" altLang="en-US" dirty="0"/>
              <a:t>账号密码</a:t>
            </a:r>
            <a:endParaRPr lang="en-US" altLang="zh-CN" dirty="0"/>
          </a:p>
          <a:p>
            <a:r>
              <a:rPr lang="en-US" altLang="zh-CN" dirty="0"/>
              <a:t>	string         </a:t>
            </a:r>
            <a:r>
              <a:rPr lang="en-US" altLang="zh-CN" dirty="0" err="1"/>
              <a:t>tel</a:t>
            </a:r>
            <a:r>
              <a:rPr lang="en-US" altLang="zh-CN" dirty="0"/>
              <a:t>;//</a:t>
            </a:r>
            <a:r>
              <a:rPr lang="zh-CN" altLang="en-US" dirty="0"/>
              <a:t>联系方式</a:t>
            </a:r>
            <a:endParaRPr lang="en-US" altLang="zh-CN" dirty="0"/>
          </a:p>
          <a:p>
            <a:r>
              <a:rPr lang="en-US" altLang="zh-CN" dirty="0"/>
              <a:t>	</a:t>
            </a:r>
            <a:r>
              <a:rPr lang="en-US" altLang="zh-CN" dirty="0" err="1"/>
              <a:t>wstring</a:t>
            </a:r>
            <a:r>
              <a:rPr lang="en-US" altLang="zh-CN" dirty="0"/>
              <a:t>   </a:t>
            </a:r>
            <a:r>
              <a:rPr lang="en-US" altLang="zh-CN" dirty="0" err="1"/>
              <a:t>adr</a:t>
            </a:r>
            <a:r>
              <a:rPr lang="en-US" altLang="zh-CN" dirty="0"/>
              <a:t>;  //</a:t>
            </a:r>
            <a:r>
              <a:rPr lang="zh-CN" altLang="en-US" dirty="0"/>
              <a:t>地址</a:t>
            </a:r>
            <a:endParaRPr lang="en-US" altLang="zh-CN" dirty="0"/>
          </a:p>
          <a:p>
            <a:r>
              <a:rPr lang="en-US" altLang="zh-CN" dirty="0"/>
              <a:t>	float        balance;//</a:t>
            </a:r>
            <a:r>
              <a:rPr lang="zh-CN" altLang="en-US" dirty="0"/>
              <a:t>余额</a:t>
            </a:r>
            <a:endParaRPr lang="en-US" altLang="zh-CN" dirty="0"/>
          </a:p>
          <a:p>
            <a:r>
              <a:rPr lang="en-US" altLang="zh-CN" dirty="0"/>
              <a:t>	bool	exist;//</a:t>
            </a:r>
            <a:r>
              <a:rPr lang="zh-CN" altLang="en-US" dirty="0"/>
              <a:t>用户存在与否判断</a:t>
            </a:r>
            <a:endParaRPr lang="en-US" altLang="zh-CN" dirty="0"/>
          </a:p>
          <a:p>
            <a:endParaRPr lang="en-US" altLang="zh-CN" dirty="0"/>
          </a:p>
          <a:p>
            <a:r>
              <a:rPr lang="en-US" altLang="zh-CN" dirty="0"/>
              <a:t>	} </a:t>
            </a:r>
          </a:p>
          <a:p>
            <a:r>
              <a:rPr lang="en-US" altLang="zh-CN" dirty="0"/>
              <a:t>map&lt;string , user&gt;users;</a:t>
            </a:r>
          </a:p>
        </p:txBody>
      </p:sp>
      <p:sp>
        <p:nvSpPr>
          <p:cNvPr id="10" name="文本框 9">
            <a:extLst>
              <a:ext uri="{FF2B5EF4-FFF2-40B4-BE49-F238E27FC236}">
                <a16:creationId xmlns:a16="http://schemas.microsoft.com/office/drawing/2014/main" id="{622DB485-21CD-48FB-AF76-C61633E6E3BB}"/>
              </a:ext>
            </a:extLst>
          </p:cNvPr>
          <p:cNvSpPr txBox="1"/>
          <p:nvPr/>
        </p:nvSpPr>
        <p:spPr>
          <a:xfrm>
            <a:off x="7465548" y="2713469"/>
            <a:ext cx="4310795" cy="3416320"/>
          </a:xfrm>
          <a:prstGeom prst="rect">
            <a:avLst/>
          </a:prstGeom>
          <a:noFill/>
        </p:spPr>
        <p:txBody>
          <a:bodyPr wrap="none" rtlCol="0">
            <a:spAutoFit/>
          </a:bodyPr>
          <a:lstStyle/>
          <a:p>
            <a:r>
              <a:rPr lang="zh-CN" altLang="en-US" dirty="0"/>
              <a:t>商品：</a:t>
            </a:r>
            <a:endParaRPr lang="en-US" altLang="zh-CN" dirty="0"/>
          </a:p>
          <a:p>
            <a:r>
              <a:rPr lang="en-US" altLang="zh-CN" dirty="0"/>
              <a:t>struct goods</a:t>
            </a:r>
          </a:p>
          <a:p>
            <a:r>
              <a:rPr lang="en-US" altLang="zh-CN" dirty="0"/>
              <a:t>	{</a:t>
            </a:r>
          </a:p>
          <a:p>
            <a:r>
              <a:rPr lang="en-US" altLang="zh-CN" dirty="0"/>
              <a:t>	</a:t>
            </a:r>
            <a:r>
              <a:rPr lang="en-US" altLang="zh-CN" dirty="0" err="1"/>
              <a:t>wstring</a:t>
            </a:r>
            <a:r>
              <a:rPr lang="en-US" altLang="zh-CN" dirty="0"/>
              <a:t> name;	     //</a:t>
            </a:r>
            <a:r>
              <a:rPr lang="zh-CN" altLang="en-US" dirty="0"/>
              <a:t>商品名</a:t>
            </a:r>
            <a:endParaRPr lang="en-US" altLang="zh-CN" dirty="0"/>
          </a:p>
          <a:p>
            <a:r>
              <a:rPr lang="en-US" altLang="zh-CN" dirty="0"/>
              <a:t>	float	price;	    //</a:t>
            </a:r>
            <a:r>
              <a:rPr lang="zh-CN" altLang="en-US" dirty="0"/>
              <a:t>价格</a:t>
            </a:r>
            <a:endParaRPr lang="en-US" altLang="zh-CN" dirty="0"/>
          </a:p>
          <a:p>
            <a:r>
              <a:rPr lang="en-US" altLang="zh-CN" dirty="0"/>
              <a:t>	</a:t>
            </a:r>
            <a:r>
              <a:rPr lang="en-US" altLang="zh-CN" dirty="0" err="1"/>
              <a:t>wstring</a:t>
            </a:r>
            <a:r>
              <a:rPr lang="en-US" altLang="zh-CN" dirty="0"/>
              <a:t>	description;//</a:t>
            </a:r>
            <a:r>
              <a:rPr lang="zh-CN" altLang="en-US" dirty="0"/>
              <a:t>商品描述</a:t>
            </a:r>
            <a:endParaRPr lang="en-US" altLang="zh-CN" dirty="0"/>
          </a:p>
          <a:p>
            <a:r>
              <a:rPr lang="en-US" altLang="zh-CN" dirty="0"/>
              <a:t>	string 	seller;	  //</a:t>
            </a:r>
            <a:r>
              <a:rPr lang="zh-CN" altLang="en-US" dirty="0"/>
              <a:t>卖家</a:t>
            </a:r>
            <a:r>
              <a:rPr lang="en-US" altLang="zh-CN" dirty="0"/>
              <a:t>ID</a:t>
            </a:r>
          </a:p>
          <a:p>
            <a:r>
              <a:rPr lang="en-US" altLang="zh-CN" dirty="0"/>
              <a:t>	string	</a:t>
            </a:r>
            <a:r>
              <a:rPr lang="en-US" altLang="zh-CN" dirty="0" err="1"/>
              <a:t>time_issued</a:t>
            </a:r>
            <a:r>
              <a:rPr lang="en-US" altLang="zh-CN" dirty="0"/>
              <a:t>;//</a:t>
            </a:r>
            <a:r>
              <a:rPr lang="zh-CN" altLang="en-US" dirty="0"/>
              <a:t>上架时间</a:t>
            </a:r>
            <a:endParaRPr lang="en-US" altLang="zh-CN" dirty="0"/>
          </a:p>
          <a:p>
            <a:r>
              <a:rPr lang="en-US" altLang="zh-CN" dirty="0"/>
              <a:t>	</a:t>
            </a:r>
            <a:r>
              <a:rPr lang="en-US" altLang="zh-CN" dirty="0" err="1"/>
              <a:t>wstring</a:t>
            </a:r>
            <a:r>
              <a:rPr lang="en-US" altLang="zh-CN" dirty="0"/>
              <a:t>	condition;   //</a:t>
            </a:r>
            <a:r>
              <a:rPr lang="zh-CN" altLang="en-US" dirty="0"/>
              <a:t>商品状态</a:t>
            </a:r>
            <a:endParaRPr lang="en-US" altLang="zh-CN" dirty="0"/>
          </a:p>
          <a:p>
            <a:r>
              <a:rPr lang="en-US" altLang="zh-CN" dirty="0"/>
              <a:t>	}</a:t>
            </a:r>
          </a:p>
          <a:p>
            <a:endParaRPr lang="en-US" altLang="zh-CN" dirty="0"/>
          </a:p>
          <a:p>
            <a:r>
              <a:rPr lang="en-US" altLang="zh-CN" dirty="0"/>
              <a:t>map&lt;string, goods&gt;</a:t>
            </a:r>
            <a:r>
              <a:rPr lang="en-US" altLang="zh-CN" dirty="0" err="1"/>
              <a:t>All_goods</a:t>
            </a:r>
            <a:r>
              <a:rPr lang="en-US" altLang="zh-CN" dirty="0"/>
              <a:t>;</a:t>
            </a:r>
            <a:endParaRPr lang="zh-CN" altLang="en-US" dirty="0"/>
          </a:p>
        </p:txBody>
      </p:sp>
    </p:spTree>
    <p:extLst>
      <p:ext uri="{BB962C8B-B14F-4D97-AF65-F5344CB8AC3E}">
        <p14:creationId xmlns:p14="http://schemas.microsoft.com/office/powerpoint/2010/main" val="490010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AAE2A63-4BB3-40FF-953F-3D0CA0DED398}"/>
              </a:ext>
            </a:extLst>
          </p:cNvPr>
          <p:cNvSpPr>
            <a:spLocks noGrp="1"/>
          </p:cNvSpPr>
          <p:nvPr>
            <p:ph type="dt" sz="half" idx="10"/>
          </p:nvPr>
        </p:nvSpPr>
        <p:spPr/>
        <p:txBody>
          <a:bodyPr/>
          <a:lstStyle/>
          <a:p>
            <a:pPr rtl="0"/>
            <a:fld id="{74761884-1233-44DE-95EA-687917CD0720}" type="datetime1">
              <a:rPr lang="zh-CN" altLang="en-US" smtClean="0"/>
              <a:t>2021/4/16</a:t>
            </a:fld>
            <a:endParaRPr lang="en-US" dirty="0"/>
          </a:p>
        </p:txBody>
      </p:sp>
      <p:sp>
        <p:nvSpPr>
          <p:cNvPr id="5" name="内容占位符 4">
            <a:extLst>
              <a:ext uri="{FF2B5EF4-FFF2-40B4-BE49-F238E27FC236}">
                <a16:creationId xmlns:a16="http://schemas.microsoft.com/office/drawing/2014/main" id="{FA529C22-1439-4403-AA56-29AAA4FD2AD9}"/>
              </a:ext>
            </a:extLst>
          </p:cNvPr>
          <p:cNvSpPr txBox="1">
            <a:spLocks noGrp="1"/>
          </p:cNvSpPr>
          <p:nvPr>
            <p:ph idx="1"/>
          </p:nvPr>
        </p:nvSpPr>
        <p:spPr>
          <a:xfrm>
            <a:off x="176213" y="176213"/>
            <a:ext cx="10355262" cy="6341864"/>
          </a:xfrm>
          <a:prstGeom prst="rect">
            <a:avLst/>
          </a:prstGeom>
          <a:noFill/>
        </p:spPr>
        <p:txBody>
          <a:bodyPr wrap="square" rtlCol="0">
            <a:spAutoFit/>
          </a:bodyPr>
          <a:lstStyle/>
          <a:p>
            <a:r>
              <a:rPr lang="zh-CN" altLang="en-US" dirty="0"/>
              <a:t>订单：</a:t>
            </a:r>
            <a:endParaRPr lang="en-US" altLang="zh-CN" dirty="0"/>
          </a:p>
          <a:p>
            <a:r>
              <a:rPr lang="en-US" altLang="zh-CN" dirty="0"/>
              <a:t>struct order</a:t>
            </a:r>
          </a:p>
          <a:p>
            <a:r>
              <a:rPr lang="en-US" altLang="zh-CN" dirty="0"/>
              <a:t>	{</a:t>
            </a:r>
          </a:p>
          <a:p>
            <a:r>
              <a:rPr lang="en-US" altLang="zh-CN" dirty="0"/>
              <a:t>	string	</a:t>
            </a:r>
            <a:r>
              <a:rPr lang="en-US" altLang="zh-CN" dirty="0" err="1"/>
              <a:t>goods_id</a:t>
            </a:r>
            <a:r>
              <a:rPr lang="en-US" altLang="zh-CN" dirty="0"/>
              <a:t>;	      //</a:t>
            </a:r>
            <a:r>
              <a:rPr lang="zh-CN" altLang="en-US" dirty="0"/>
              <a:t>商品</a:t>
            </a:r>
            <a:r>
              <a:rPr lang="en-US" altLang="zh-CN" dirty="0"/>
              <a:t>ID</a:t>
            </a:r>
          </a:p>
          <a:p>
            <a:r>
              <a:rPr lang="en-US" altLang="zh-CN" dirty="0"/>
              <a:t>	float	money;	     //</a:t>
            </a:r>
            <a:r>
              <a:rPr lang="zh-CN" altLang="en-US" dirty="0"/>
              <a:t>交易金额</a:t>
            </a:r>
            <a:endParaRPr lang="en-US" altLang="zh-CN" dirty="0"/>
          </a:p>
          <a:p>
            <a:r>
              <a:rPr lang="en-US" altLang="zh-CN" dirty="0"/>
              <a:t>	string	</a:t>
            </a:r>
            <a:r>
              <a:rPr lang="en-US" altLang="zh-CN" dirty="0" err="1"/>
              <a:t>time_dealed</a:t>
            </a:r>
            <a:r>
              <a:rPr lang="en-US" altLang="zh-CN" dirty="0"/>
              <a:t>; //</a:t>
            </a:r>
            <a:r>
              <a:rPr lang="zh-CN" altLang="en-US" dirty="0"/>
              <a:t>交易时间</a:t>
            </a:r>
            <a:endParaRPr lang="en-US" altLang="zh-CN" dirty="0"/>
          </a:p>
          <a:p>
            <a:r>
              <a:rPr lang="en-US" altLang="zh-CN" dirty="0"/>
              <a:t>	string	seller;	     //</a:t>
            </a:r>
            <a:r>
              <a:rPr lang="zh-CN" altLang="en-US" dirty="0"/>
              <a:t>卖家</a:t>
            </a:r>
            <a:r>
              <a:rPr lang="en-US" altLang="zh-CN" dirty="0"/>
              <a:t>ID</a:t>
            </a:r>
          </a:p>
          <a:p>
            <a:r>
              <a:rPr lang="en-US" altLang="zh-CN" dirty="0"/>
              <a:t>	string	buyer;	    //</a:t>
            </a:r>
            <a:r>
              <a:rPr lang="zh-CN" altLang="en-US" dirty="0"/>
              <a:t>买家</a:t>
            </a:r>
            <a:r>
              <a:rPr lang="en-US" altLang="zh-CN" dirty="0"/>
              <a:t>ID</a:t>
            </a:r>
          </a:p>
          <a:p>
            <a:r>
              <a:rPr lang="en-US" altLang="zh-CN" dirty="0"/>
              <a:t>	}</a:t>
            </a:r>
          </a:p>
          <a:p>
            <a:r>
              <a:rPr lang="en-US" altLang="zh-CN" dirty="0"/>
              <a:t>map&lt;string, order&gt;Orders;</a:t>
            </a:r>
          </a:p>
          <a:p>
            <a:r>
              <a:rPr lang="zh-CN" altLang="en-US" dirty="0"/>
              <a:t>管理员：</a:t>
            </a:r>
            <a:endParaRPr lang="en-US" altLang="zh-CN" dirty="0"/>
          </a:p>
          <a:p>
            <a:r>
              <a:rPr lang="en-US" altLang="zh-CN" dirty="0"/>
              <a:t>map&lt;string, string&gt;Adm;</a:t>
            </a:r>
          </a:p>
        </p:txBody>
      </p:sp>
    </p:spTree>
    <p:extLst>
      <p:ext uri="{BB962C8B-B14F-4D97-AF65-F5344CB8AC3E}">
        <p14:creationId xmlns:p14="http://schemas.microsoft.com/office/powerpoint/2010/main" val="210754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25586-42B6-473C-9D2C-0B8A23494396}"/>
              </a:ext>
            </a:extLst>
          </p:cNvPr>
          <p:cNvSpPr>
            <a:spLocks noGrp="1"/>
          </p:cNvSpPr>
          <p:nvPr>
            <p:ph type="title"/>
          </p:nvPr>
        </p:nvSpPr>
        <p:spPr>
          <a:xfrm>
            <a:off x="762875" y="1740024"/>
            <a:ext cx="10353762" cy="3213716"/>
          </a:xfrm>
        </p:spPr>
        <p:txBody>
          <a:bodyPr>
            <a:normAutofit/>
          </a:bodyPr>
          <a:lstStyle/>
          <a:p>
            <a:r>
              <a:rPr lang="zh-CN" altLang="en-US" sz="6600" dirty="0"/>
              <a:t>模块划分设计</a:t>
            </a:r>
          </a:p>
        </p:txBody>
      </p:sp>
      <p:sp>
        <p:nvSpPr>
          <p:cNvPr id="4" name="日期占位符 3">
            <a:extLst>
              <a:ext uri="{FF2B5EF4-FFF2-40B4-BE49-F238E27FC236}">
                <a16:creationId xmlns:a16="http://schemas.microsoft.com/office/drawing/2014/main" id="{57FD4FEC-9911-4188-936C-A22A8BE89D64}"/>
              </a:ext>
            </a:extLst>
          </p:cNvPr>
          <p:cNvSpPr>
            <a:spLocks noGrp="1"/>
          </p:cNvSpPr>
          <p:nvPr>
            <p:ph type="dt" sz="half" idx="10"/>
          </p:nvPr>
        </p:nvSpPr>
        <p:spPr/>
        <p:txBody>
          <a:bodyPr/>
          <a:lstStyle/>
          <a:p>
            <a:pPr rtl="0"/>
            <a:fld id="{74761884-1233-44DE-95EA-687917CD0720}" type="datetime1">
              <a:rPr lang="zh-CN" altLang="en-US" smtClean="0"/>
              <a:t>2021/4/16</a:t>
            </a:fld>
            <a:endParaRPr lang="en-US" dirty="0"/>
          </a:p>
        </p:txBody>
      </p:sp>
    </p:spTree>
    <p:extLst>
      <p:ext uri="{BB962C8B-B14F-4D97-AF65-F5344CB8AC3E}">
        <p14:creationId xmlns:p14="http://schemas.microsoft.com/office/powerpoint/2010/main" val="3758339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BE74276-5F2C-4FB9-A2D3-8A8D7B15E994}"/>
              </a:ext>
            </a:extLst>
          </p:cNvPr>
          <p:cNvSpPr>
            <a:spLocks noGrp="1"/>
          </p:cNvSpPr>
          <p:nvPr>
            <p:ph idx="1"/>
          </p:nvPr>
        </p:nvSpPr>
        <p:spPr>
          <a:xfrm>
            <a:off x="-1" y="0"/>
            <a:ext cx="12624047" cy="6858000"/>
          </a:xfrm>
        </p:spPr>
        <p:txBody>
          <a:bodyPr/>
          <a:lstStyle/>
          <a:p>
            <a:pPr marL="36900" indent="0" algn="ctr">
              <a:buNone/>
            </a:pPr>
            <a:r>
              <a:rPr lang="zh-CN" altLang="en-US" dirty="0"/>
              <a:t>二手交易平台</a:t>
            </a:r>
          </a:p>
        </p:txBody>
      </p:sp>
      <p:sp>
        <p:nvSpPr>
          <p:cNvPr id="5" name="文本框 4">
            <a:extLst>
              <a:ext uri="{FF2B5EF4-FFF2-40B4-BE49-F238E27FC236}">
                <a16:creationId xmlns:a16="http://schemas.microsoft.com/office/drawing/2014/main" id="{EA48E8E7-59DF-40F6-8BB8-51DAACD05DC0}"/>
              </a:ext>
            </a:extLst>
          </p:cNvPr>
          <p:cNvSpPr txBox="1"/>
          <p:nvPr/>
        </p:nvSpPr>
        <p:spPr>
          <a:xfrm>
            <a:off x="1" y="696897"/>
            <a:ext cx="11984854" cy="369332"/>
          </a:xfrm>
          <a:prstGeom prst="rect">
            <a:avLst/>
          </a:prstGeom>
          <a:solidFill>
            <a:schemeClr val="accent5">
              <a:lumMod val="50000"/>
            </a:schemeClr>
          </a:solidFill>
          <a:ln>
            <a:solidFill>
              <a:schemeClr val="tx1"/>
            </a:solidFill>
          </a:ln>
        </p:spPr>
        <p:txBody>
          <a:bodyPr wrap="square" rtlCol="0">
            <a:spAutoFit/>
          </a:bodyPr>
          <a:lstStyle/>
          <a:p>
            <a:r>
              <a:rPr lang="zh-CN" altLang="en-US" dirty="0"/>
              <a:t>    用户注册                  用户登录                                             管理员登录                                            退出程序</a:t>
            </a:r>
          </a:p>
        </p:txBody>
      </p:sp>
      <p:sp>
        <p:nvSpPr>
          <p:cNvPr id="7" name="文本框 6">
            <a:extLst>
              <a:ext uri="{FF2B5EF4-FFF2-40B4-BE49-F238E27FC236}">
                <a16:creationId xmlns:a16="http://schemas.microsoft.com/office/drawing/2014/main" id="{BC449F64-3922-4EC0-80B3-4819EFC6F324}"/>
              </a:ext>
            </a:extLst>
          </p:cNvPr>
          <p:cNvSpPr txBox="1"/>
          <p:nvPr/>
        </p:nvSpPr>
        <p:spPr>
          <a:xfrm>
            <a:off x="1586143" y="1686757"/>
            <a:ext cx="9019713" cy="646331"/>
          </a:xfrm>
          <a:prstGeom prst="rect">
            <a:avLst/>
          </a:prstGeom>
          <a:solidFill>
            <a:schemeClr val="tx1">
              <a:lumMod val="50000"/>
            </a:schemeClr>
          </a:solidFill>
        </p:spPr>
        <p:txBody>
          <a:bodyPr wrap="square" rtlCol="0">
            <a:spAutoFit/>
          </a:bodyPr>
          <a:lstStyle/>
          <a:p>
            <a:r>
              <a:rPr lang="zh-CN" altLang="en-US" dirty="0"/>
              <a:t>          选择身份                         注销登录                             </a:t>
            </a:r>
            <a:r>
              <a:rPr lang="zh-CN" altLang="en-US" dirty="0">
                <a:highlight>
                  <a:srgbClr val="B54C2D"/>
                </a:highlight>
              </a:rPr>
              <a:t>个人信息修改</a:t>
            </a:r>
            <a:endParaRPr lang="en-US" altLang="zh-CN" dirty="0">
              <a:highlight>
                <a:srgbClr val="B54C2D"/>
              </a:highlight>
            </a:endParaRPr>
          </a:p>
          <a:p>
            <a:r>
              <a:rPr lang="zh-CN" altLang="en-US" dirty="0"/>
              <a:t>（卖家              买家 ）</a:t>
            </a:r>
          </a:p>
        </p:txBody>
      </p:sp>
      <p:cxnSp>
        <p:nvCxnSpPr>
          <p:cNvPr id="4" name="直接箭头连接符 3">
            <a:extLst>
              <a:ext uri="{FF2B5EF4-FFF2-40B4-BE49-F238E27FC236}">
                <a16:creationId xmlns:a16="http://schemas.microsoft.com/office/drawing/2014/main" id="{BF0A90C0-2F87-4F16-B7FA-5F46F45FEDF1}"/>
              </a:ext>
            </a:extLst>
          </p:cNvPr>
          <p:cNvCxnSpPr>
            <a:cxnSpLocks/>
          </p:cNvCxnSpPr>
          <p:nvPr/>
        </p:nvCxnSpPr>
        <p:spPr>
          <a:xfrm flipH="1">
            <a:off x="1429305" y="435006"/>
            <a:ext cx="4776186" cy="261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FABD85E5-5672-4681-80DE-E965FD4DEEDA}"/>
              </a:ext>
            </a:extLst>
          </p:cNvPr>
          <p:cNvCxnSpPr>
            <a:cxnSpLocks/>
          </p:cNvCxnSpPr>
          <p:nvPr/>
        </p:nvCxnSpPr>
        <p:spPr>
          <a:xfrm flipH="1">
            <a:off x="3471169" y="435006"/>
            <a:ext cx="2734323"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9A41550D-2D24-44DC-8AF9-049A52ED38F4}"/>
              </a:ext>
            </a:extLst>
          </p:cNvPr>
          <p:cNvCxnSpPr/>
          <p:nvPr/>
        </p:nvCxnSpPr>
        <p:spPr>
          <a:xfrm>
            <a:off x="6205491" y="435006"/>
            <a:ext cx="106531" cy="261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C7AA0A4-11BA-41A0-A184-96C45061D35B}"/>
              </a:ext>
            </a:extLst>
          </p:cNvPr>
          <p:cNvCxnSpPr/>
          <p:nvPr/>
        </p:nvCxnSpPr>
        <p:spPr>
          <a:xfrm>
            <a:off x="6205491" y="435006"/>
            <a:ext cx="3156011" cy="357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837604B9-0D6F-4707-9C7D-3D9438E12F63}"/>
              </a:ext>
            </a:extLst>
          </p:cNvPr>
          <p:cNvSpPr txBox="1"/>
          <p:nvPr/>
        </p:nvSpPr>
        <p:spPr>
          <a:xfrm>
            <a:off x="3566695" y="3555417"/>
            <a:ext cx="6278642" cy="1938992"/>
          </a:xfrm>
          <a:prstGeom prst="rect">
            <a:avLst/>
          </a:prstGeom>
          <a:noFill/>
        </p:spPr>
        <p:txBody>
          <a:bodyPr vert="eaVert" wrap="none" rtlCol="0">
            <a:spAutoFit/>
          </a:bodyPr>
          <a:lstStyle/>
          <a:p>
            <a:endParaRPr lang="en-US" altLang="zh-CN" dirty="0"/>
          </a:p>
          <a:p>
            <a:endParaRPr lang="en-US" altLang="zh-CN" dirty="0"/>
          </a:p>
          <a:p>
            <a:endParaRPr lang="en-US" altLang="zh-CN" dirty="0"/>
          </a:p>
          <a:p>
            <a:endParaRPr lang="en-US" altLang="zh-CN" dirty="0"/>
          </a:p>
          <a:p>
            <a:r>
              <a:rPr lang="zh-CN" altLang="en-US" dirty="0">
                <a:highlight>
                  <a:srgbClr val="B54C2D"/>
                </a:highlight>
              </a:rPr>
              <a:t>购买商品 </a:t>
            </a:r>
            <a:endParaRPr lang="en-US" altLang="zh-CN" dirty="0">
              <a:highlight>
                <a:srgbClr val="B54C2D"/>
              </a:highlight>
            </a:endParaRPr>
          </a:p>
          <a:p>
            <a:endParaRPr lang="en-US" altLang="zh-CN" dirty="0"/>
          </a:p>
          <a:p>
            <a:endParaRPr lang="en-US" altLang="zh-CN" dirty="0"/>
          </a:p>
          <a:p>
            <a:endParaRPr lang="en-US" altLang="zh-CN" dirty="0"/>
          </a:p>
          <a:p>
            <a:r>
              <a:rPr lang="zh-CN" altLang="en-US" dirty="0">
                <a:highlight>
                  <a:srgbClr val="B54C2D"/>
                </a:highlight>
              </a:rPr>
              <a:t>删除用户功能</a:t>
            </a:r>
            <a:endParaRPr lang="en-US" altLang="zh-CN" dirty="0">
              <a:highlight>
                <a:srgbClr val="B54C2D"/>
              </a:highlight>
            </a:endParaRPr>
          </a:p>
          <a:p>
            <a:endParaRPr lang="en-US" altLang="zh-CN" dirty="0"/>
          </a:p>
          <a:p>
            <a:endParaRPr lang="en-US" altLang="zh-CN" dirty="0"/>
          </a:p>
          <a:p>
            <a:endParaRPr lang="en-US" altLang="zh-CN" dirty="0"/>
          </a:p>
          <a:p>
            <a:r>
              <a:rPr lang="zh-CN" altLang="en-US" dirty="0">
                <a:highlight>
                  <a:srgbClr val="008000"/>
                </a:highlight>
              </a:rPr>
              <a:t>查看功能</a:t>
            </a:r>
            <a:endParaRPr lang="en-US" altLang="zh-CN" dirty="0">
              <a:highlight>
                <a:srgbClr val="008000"/>
              </a:highlight>
            </a:endParaRPr>
          </a:p>
          <a:p>
            <a:endParaRPr lang="en-US" altLang="zh-CN" dirty="0"/>
          </a:p>
          <a:p>
            <a:r>
              <a:rPr lang="zh-CN" altLang="en-US" dirty="0">
                <a:highlight>
                  <a:srgbClr val="008000"/>
                </a:highlight>
              </a:rPr>
              <a:t>搜素功能</a:t>
            </a:r>
            <a:endParaRPr lang="en-US" altLang="zh-CN" dirty="0">
              <a:highlight>
                <a:srgbClr val="008000"/>
              </a:highlight>
            </a:endParaRPr>
          </a:p>
          <a:p>
            <a:endParaRPr lang="en-US" altLang="zh-CN" dirty="0"/>
          </a:p>
          <a:p>
            <a:r>
              <a:rPr lang="zh-CN" altLang="en-US" dirty="0">
                <a:highlight>
                  <a:srgbClr val="DF985C"/>
                </a:highlight>
              </a:rPr>
              <a:t>发布商品功能</a:t>
            </a:r>
            <a:endParaRPr lang="en-US" altLang="zh-CN" dirty="0">
              <a:highlight>
                <a:srgbClr val="DF985C"/>
              </a:highlight>
            </a:endParaRPr>
          </a:p>
          <a:p>
            <a:endParaRPr lang="en-US" altLang="zh-CN" dirty="0">
              <a:highlight>
                <a:srgbClr val="DF985C"/>
              </a:highlight>
            </a:endParaRPr>
          </a:p>
          <a:p>
            <a:r>
              <a:rPr lang="zh-CN" altLang="en-US" dirty="0">
                <a:highlight>
                  <a:srgbClr val="DF985C"/>
                </a:highlight>
              </a:rPr>
              <a:t>下架商品功能</a:t>
            </a:r>
            <a:endParaRPr lang="en-US" altLang="zh-CN" dirty="0">
              <a:highlight>
                <a:srgbClr val="DF985C"/>
              </a:highlight>
            </a:endParaRPr>
          </a:p>
          <a:p>
            <a:endParaRPr lang="en-US" altLang="zh-CN" dirty="0">
              <a:highlight>
                <a:srgbClr val="DF985C"/>
              </a:highlight>
            </a:endParaRPr>
          </a:p>
          <a:p>
            <a:r>
              <a:rPr lang="zh-CN" altLang="en-US" dirty="0">
                <a:highlight>
                  <a:srgbClr val="DF985C"/>
                </a:highlight>
              </a:rPr>
              <a:t>修改商品信息功能</a:t>
            </a:r>
            <a:endParaRPr lang="en-US" altLang="zh-CN" dirty="0">
              <a:highlight>
                <a:srgbClr val="DF985C"/>
              </a:highlight>
            </a:endParaRPr>
          </a:p>
          <a:p>
            <a:endParaRPr lang="en-US" altLang="zh-CN" dirty="0"/>
          </a:p>
        </p:txBody>
      </p:sp>
      <p:cxnSp>
        <p:nvCxnSpPr>
          <p:cNvPr id="23" name="直接箭头连接符 22">
            <a:extLst>
              <a:ext uri="{FF2B5EF4-FFF2-40B4-BE49-F238E27FC236}">
                <a16:creationId xmlns:a16="http://schemas.microsoft.com/office/drawing/2014/main" id="{49F24EED-9D39-4066-870D-1EA394CBA002}"/>
              </a:ext>
            </a:extLst>
          </p:cNvPr>
          <p:cNvCxnSpPr/>
          <p:nvPr/>
        </p:nvCxnSpPr>
        <p:spPr>
          <a:xfrm>
            <a:off x="2720097" y="1131903"/>
            <a:ext cx="2278031" cy="55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5483CEEC-3979-4262-A4A6-9193351627C7}"/>
              </a:ext>
            </a:extLst>
          </p:cNvPr>
          <p:cNvCxnSpPr/>
          <p:nvPr/>
        </p:nvCxnSpPr>
        <p:spPr>
          <a:xfrm flipH="1">
            <a:off x="5246703" y="1026279"/>
            <a:ext cx="1065319" cy="660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CC26518C-EC47-49C9-AA88-EC0117E3EA6C}"/>
              </a:ext>
            </a:extLst>
          </p:cNvPr>
          <p:cNvCxnSpPr/>
          <p:nvPr/>
        </p:nvCxnSpPr>
        <p:spPr>
          <a:xfrm>
            <a:off x="2720097" y="1106178"/>
            <a:ext cx="4239996" cy="656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D2026CB6-1296-4A8F-A020-D2C99F84DB51}"/>
              </a:ext>
            </a:extLst>
          </p:cNvPr>
          <p:cNvCxnSpPr/>
          <p:nvPr/>
        </p:nvCxnSpPr>
        <p:spPr>
          <a:xfrm>
            <a:off x="2720097" y="1066229"/>
            <a:ext cx="0" cy="620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A009B9D-B95F-4098-9B3E-A235B5D82C64}"/>
              </a:ext>
            </a:extLst>
          </p:cNvPr>
          <p:cNvCxnSpPr>
            <a:cxnSpLocks/>
          </p:cNvCxnSpPr>
          <p:nvPr/>
        </p:nvCxnSpPr>
        <p:spPr>
          <a:xfrm>
            <a:off x="2290200" y="2256641"/>
            <a:ext cx="1644936" cy="1235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8BF4EDAE-DF20-4AA0-82A7-3C0BEF49FB35}"/>
              </a:ext>
            </a:extLst>
          </p:cNvPr>
          <p:cNvCxnSpPr>
            <a:cxnSpLocks/>
          </p:cNvCxnSpPr>
          <p:nvPr/>
        </p:nvCxnSpPr>
        <p:spPr>
          <a:xfrm>
            <a:off x="3533796" y="2241611"/>
            <a:ext cx="2092407" cy="1382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077B43-73D1-46AD-BC92-6D1B39477960}"/>
              </a:ext>
            </a:extLst>
          </p:cNvPr>
          <p:cNvCxnSpPr>
            <a:cxnSpLocks/>
          </p:cNvCxnSpPr>
          <p:nvPr/>
        </p:nvCxnSpPr>
        <p:spPr>
          <a:xfrm>
            <a:off x="3563865" y="2276482"/>
            <a:ext cx="2686113" cy="1362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6E97C31E-CCB3-4718-B451-5620AEAAE14C}"/>
              </a:ext>
            </a:extLst>
          </p:cNvPr>
          <p:cNvCxnSpPr>
            <a:cxnSpLocks/>
          </p:cNvCxnSpPr>
          <p:nvPr/>
        </p:nvCxnSpPr>
        <p:spPr>
          <a:xfrm>
            <a:off x="2263806" y="2274890"/>
            <a:ext cx="2401411" cy="1295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58825BBF-E7D1-4CC4-8080-19B67640C70A}"/>
              </a:ext>
            </a:extLst>
          </p:cNvPr>
          <p:cNvCxnSpPr>
            <a:cxnSpLocks/>
          </p:cNvCxnSpPr>
          <p:nvPr/>
        </p:nvCxnSpPr>
        <p:spPr>
          <a:xfrm>
            <a:off x="2254929" y="2267336"/>
            <a:ext cx="2932120" cy="1339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AC8BE3B0-5F90-4083-B872-B209DAD87514}"/>
              </a:ext>
            </a:extLst>
          </p:cNvPr>
          <p:cNvCxnSpPr/>
          <p:nvPr/>
        </p:nvCxnSpPr>
        <p:spPr>
          <a:xfrm>
            <a:off x="6342357" y="1055534"/>
            <a:ext cx="1009095" cy="2309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28CA91CF-43B1-408A-B239-50F36DD1D602}"/>
              </a:ext>
            </a:extLst>
          </p:cNvPr>
          <p:cNvCxnSpPr>
            <a:cxnSpLocks/>
          </p:cNvCxnSpPr>
          <p:nvPr/>
        </p:nvCxnSpPr>
        <p:spPr>
          <a:xfrm flipH="1">
            <a:off x="6280047" y="1054677"/>
            <a:ext cx="63957" cy="2437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65724845-08CB-4DC9-A4E7-43A8D8026A7E}"/>
              </a:ext>
            </a:extLst>
          </p:cNvPr>
          <p:cNvCxnSpPr>
            <a:cxnSpLocks/>
          </p:cNvCxnSpPr>
          <p:nvPr/>
        </p:nvCxnSpPr>
        <p:spPr>
          <a:xfrm flipH="1">
            <a:off x="5726267" y="1091954"/>
            <a:ext cx="585755" cy="2473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FCAE2319-C444-4349-A483-B1A389B9B323}"/>
              </a:ext>
            </a:extLst>
          </p:cNvPr>
          <p:cNvCxnSpPr>
            <a:cxnSpLocks/>
          </p:cNvCxnSpPr>
          <p:nvPr/>
        </p:nvCxnSpPr>
        <p:spPr>
          <a:xfrm flipH="1">
            <a:off x="4144835" y="1116873"/>
            <a:ext cx="2167188" cy="2375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F73A760C-9E58-4209-8147-BBA3C58787D2}"/>
              </a:ext>
            </a:extLst>
          </p:cNvPr>
          <p:cNvCxnSpPr/>
          <p:nvPr/>
        </p:nvCxnSpPr>
        <p:spPr>
          <a:xfrm>
            <a:off x="10892901" y="1106178"/>
            <a:ext cx="0" cy="11962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592CDCC3-192A-4D99-80ED-DEFA6F0FDD31}"/>
              </a:ext>
            </a:extLst>
          </p:cNvPr>
          <p:cNvSpPr txBox="1"/>
          <p:nvPr/>
        </p:nvSpPr>
        <p:spPr>
          <a:xfrm>
            <a:off x="9051030" y="2420790"/>
            <a:ext cx="3140970" cy="1323439"/>
          </a:xfrm>
          <a:prstGeom prst="rect">
            <a:avLst/>
          </a:prstGeom>
          <a:solidFill>
            <a:schemeClr val="accent5">
              <a:lumMod val="50000"/>
            </a:schemeClr>
          </a:solidFill>
        </p:spPr>
        <p:txBody>
          <a:bodyPr wrap="square" rtlCol="0">
            <a:spAutoFit/>
          </a:bodyPr>
          <a:lstStyle/>
          <a:p>
            <a:r>
              <a:rPr lang="en-US" altLang="zh-CN" sz="2000" dirty="0"/>
              <a:t>RegisterAndEnter.cpp</a:t>
            </a:r>
          </a:p>
          <a:p>
            <a:r>
              <a:rPr lang="zh-CN" altLang="en-US" sz="2000" dirty="0"/>
              <a:t>密码验证</a:t>
            </a:r>
            <a:endParaRPr lang="en-US" altLang="zh-CN" sz="2000" dirty="0"/>
          </a:p>
          <a:p>
            <a:r>
              <a:rPr lang="zh-CN" altLang="en-US" sz="2000" dirty="0"/>
              <a:t>用户身份选择</a:t>
            </a:r>
            <a:endParaRPr lang="en-US" altLang="zh-CN" sz="2000" dirty="0"/>
          </a:p>
          <a:p>
            <a:r>
              <a:rPr lang="zh-CN" altLang="en-US" sz="2000" dirty="0"/>
              <a:t>返回初始界面</a:t>
            </a:r>
          </a:p>
        </p:txBody>
      </p:sp>
      <p:cxnSp>
        <p:nvCxnSpPr>
          <p:cNvPr id="6" name="直接连接符 5">
            <a:extLst>
              <a:ext uri="{FF2B5EF4-FFF2-40B4-BE49-F238E27FC236}">
                <a16:creationId xmlns:a16="http://schemas.microsoft.com/office/drawing/2014/main" id="{4DE3BE43-9013-4291-8A39-8F792030DC8A}"/>
              </a:ext>
            </a:extLst>
          </p:cNvPr>
          <p:cNvCxnSpPr/>
          <p:nvPr/>
        </p:nvCxnSpPr>
        <p:spPr>
          <a:xfrm>
            <a:off x="5836232" y="4532442"/>
            <a:ext cx="0" cy="233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917B51C8-29C7-43C6-9B0B-81C9E6EB51D9}"/>
              </a:ext>
            </a:extLst>
          </p:cNvPr>
          <p:cNvCxnSpPr/>
          <p:nvPr/>
        </p:nvCxnSpPr>
        <p:spPr>
          <a:xfrm>
            <a:off x="5830783" y="4802820"/>
            <a:ext cx="5982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D19ED7A-AF90-4B72-99C4-C70BA28237DA}"/>
              </a:ext>
            </a:extLst>
          </p:cNvPr>
          <p:cNvCxnSpPr/>
          <p:nvPr/>
        </p:nvCxnSpPr>
        <p:spPr>
          <a:xfrm flipV="1">
            <a:off x="6384485" y="4569302"/>
            <a:ext cx="0" cy="233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358C1444-89AB-45D4-B29A-40A3D0D6452B}"/>
              </a:ext>
            </a:extLst>
          </p:cNvPr>
          <p:cNvCxnSpPr/>
          <p:nvPr/>
        </p:nvCxnSpPr>
        <p:spPr>
          <a:xfrm>
            <a:off x="6187834" y="4820575"/>
            <a:ext cx="0" cy="399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AD38DF37-34B0-478C-BA7A-F60C3AF22415}"/>
              </a:ext>
            </a:extLst>
          </p:cNvPr>
          <p:cNvSpPr txBox="1"/>
          <p:nvPr/>
        </p:nvSpPr>
        <p:spPr>
          <a:xfrm>
            <a:off x="5326083" y="5073360"/>
            <a:ext cx="2116804" cy="369332"/>
          </a:xfrm>
          <a:prstGeom prst="rect">
            <a:avLst/>
          </a:prstGeom>
          <a:solidFill>
            <a:srgbClr val="00B050"/>
          </a:solidFill>
        </p:spPr>
        <p:txBody>
          <a:bodyPr wrap="square" rtlCol="0">
            <a:spAutoFit/>
          </a:bodyPr>
          <a:lstStyle/>
          <a:p>
            <a:r>
              <a:rPr lang="en-US" altLang="zh-CN" dirty="0"/>
              <a:t>CheckAndSeach.cpp</a:t>
            </a:r>
            <a:endParaRPr lang="zh-CN" altLang="en-US" dirty="0"/>
          </a:p>
        </p:txBody>
      </p:sp>
      <p:cxnSp>
        <p:nvCxnSpPr>
          <p:cNvPr id="26" name="直接连接符 25">
            <a:extLst>
              <a:ext uri="{FF2B5EF4-FFF2-40B4-BE49-F238E27FC236}">
                <a16:creationId xmlns:a16="http://schemas.microsoft.com/office/drawing/2014/main" id="{2817FC10-7BE7-4C78-88B5-FC59BBE7FB74}"/>
              </a:ext>
            </a:extLst>
          </p:cNvPr>
          <p:cNvCxnSpPr>
            <a:cxnSpLocks/>
          </p:cNvCxnSpPr>
          <p:nvPr/>
        </p:nvCxnSpPr>
        <p:spPr>
          <a:xfrm flipV="1">
            <a:off x="4144835" y="5912528"/>
            <a:ext cx="1101868" cy="8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5FE62CD7-9BF9-41DA-953B-E2A43689E1C4}"/>
              </a:ext>
            </a:extLst>
          </p:cNvPr>
          <p:cNvCxnSpPr/>
          <p:nvPr/>
        </p:nvCxnSpPr>
        <p:spPr>
          <a:xfrm flipV="1">
            <a:off x="5187049" y="5242264"/>
            <a:ext cx="0" cy="683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84A7C9C5-A200-4548-BF10-44768A5E4447}"/>
              </a:ext>
            </a:extLst>
          </p:cNvPr>
          <p:cNvCxnSpPr/>
          <p:nvPr/>
        </p:nvCxnSpPr>
        <p:spPr>
          <a:xfrm flipV="1">
            <a:off x="4144835" y="5557421"/>
            <a:ext cx="0" cy="346229"/>
          </a:xfrm>
          <a:prstGeom prst="line">
            <a:avLst/>
          </a:prstGeom>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F6ED4A66-2E91-42F1-9F17-82622BFAEE8C}"/>
              </a:ext>
            </a:extLst>
          </p:cNvPr>
          <p:cNvSpPr txBox="1"/>
          <p:nvPr/>
        </p:nvSpPr>
        <p:spPr>
          <a:xfrm>
            <a:off x="3471169" y="6309778"/>
            <a:ext cx="1926455" cy="369332"/>
          </a:xfrm>
          <a:prstGeom prst="rect">
            <a:avLst/>
          </a:prstGeom>
          <a:noFill/>
        </p:spPr>
        <p:txBody>
          <a:bodyPr wrap="square" rtlCol="0">
            <a:spAutoFit/>
          </a:bodyPr>
          <a:lstStyle/>
          <a:p>
            <a:r>
              <a:rPr lang="en-US" altLang="zh-CN" dirty="0">
                <a:highlight>
                  <a:srgbClr val="DF985C"/>
                </a:highlight>
              </a:rPr>
              <a:t>HandleGoods.cpp</a:t>
            </a:r>
            <a:endParaRPr lang="zh-CN" altLang="en-US" dirty="0">
              <a:highlight>
                <a:srgbClr val="DF985C"/>
              </a:highlight>
            </a:endParaRPr>
          </a:p>
        </p:txBody>
      </p:sp>
      <p:cxnSp>
        <p:nvCxnSpPr>
          <p:cNvPr id="39" name="直接箭头连接符 38">
            <a:extLst>
              <a:ext uri="{FF2B5EF4-FFF2-40B4-BE49-F238E27FC236}">
                <a16:creationId xmlns:a16="http://schemas.microsoft.com/office/drawing/2014/main" id="{040681F5-7ECB-4D59-9CF5-57BDA5A9F729}"/>
              </a:ext>
            </a:extLst>
          </p:cNvPr>
          <p:cNvCxnSpPr>
            <a:endCxn id="36" idx="0"/>
          </p:cNvCxnSpPr>
          <p:nvPr/>
        </p:nvCxnSpPr>
        <p:spPr>
          <a:xfrm>
            <a:off x="4411165" y="5903650"/>
            <a:ext cx="23232" cy="406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BFB0BB30-BDFC-4D39-965F-561735607322}"/>
              </a:ext>
            </a:extLst>
          </p:cNvPr>
          <p:cNvSpPr txBox="1"/>
          <p:nvPr/>
        </p:nvSpPr>
        <p:spPr>
          <a:xfrm flipH="1">
            <a:off x="9090825" y="5903650"/>
            <a:ext cx="1952906" cy="646331"/>
          </a:xfrm>
          <a:prstGeom prst="rect">
            <a:avLst/>
          </a:prstGeom>
          <a:noFill/>
        </p:spPr>
        <p:txBody>
          <a:bodyPr wrap="square" rtlCol="0">
            <a:spAutoFit/>
          </a:bodyPr>
          <a:lstStyle/>
          <a:p>
            <a:r>
              <a:rPr lang="en-US" altLang="zh-CN" dirty="0">
                <a:highlight>
                  <a:srgbClr val="808000"/>
                </a:highlight>
              </a:rPr>
              <a:t>File.cpp</a:t>
            </a:r>
          </a:p>
          <a:p>
            <a:r>
              <a:rPr lang="zh-CN" altLang="en-US" dirty="0">
                <a:highlight>
                  <a:srgbClr val="808000"/>
                </a:highlight>
              </a:rPr>
              <a:t>读取、写入文件</a:t>
            </a:r>
          </a:p>
        </p:txBody>
      </p:sp>
      <p:sp>
        <p:nvSpPr>
          <p:cNvPr id="42" name="文本框 41">
            <a:extLst>
              <a:ext uri="{FF2B5EF4-FFF2-40B4-BE49-F238E27FC236}">
                <a16:creationId xmlns:a16="http://schemas.microsoft.com/office/drawing/2014/main" id="{631EEB30-DD34-481F-AF29-36EF574DE30F}"/>
              </a:ext>
            </a:extLst>
          </p:cNvPr>
          <p:cNvSpPr txBox="1"/>
          <p:nvPr/>
        </p:nvSpPr>
        <p:spPr>
          <a:xfrm>
            <a:off x="9090825" y="3862569"/>
            <a:ext cx="2340295" cy="1938992"/>
          </a:xfrm>
          <a:prstGeom prst="rect">
            <a:avLst/>
          </a:prstGeom>
          <a:noFill/>
        </p:spPr>
        <p:txBody>
          <a:bodyPr wrap="square" rtlCol="0">
            <a:spAutoFit/>
          </a:bodyPr>
          <a:lstStyle/>
          <a:p>
            <a:r>
              <a:rPr lang="en-US" altLang="zh-CN" sz="2000" dirty="0">
                <a:highlight>
                  <a:srgbClr val="008080"/>
                </a:highlight>
              </a:rPr>
              <a:t>Main.cpp</a:t>
            </a:r>
          </a:p>
          <a:p>
            <a:r>
              <a:rPr lang="zh-CN" altLang="en-US" sz="2000" dirty="0">
                <a:highlight>
                  <a:srgbClr val="008080"/>
                </a:highlight>
              </a:rPr>
              <a:t>将文件信息导入</a:t>
            </a:r>
            <a:r>
              <a:rPr lang="en-US" altLang="zh-CN" sz="2000" dirty="0">
                <a:highlight>
                  <a:srgbClr val="008080"/>
                </a:highlight>
              </a:rPr>
              <a:t>map</a:t>
            </a:r>
          </a:p>
          <a:p>
            <a:r>
              <a:rPr lang="zh-CN" altLang="en-US" sz="2000" dirty="0">
                <a:highlight>
                  <a:srgbClr val="008080"/>
                </a:highlight>
              </a:rPr>
              <a:t>登录入口</a:t>
            </a:r>
            <a:endParaRPr lang="en-US" altLang="zh-CN" sz="2000" dirty="0">
              <a:highlight>
                <a:srgbClr val="008080"/>
              </a:highlight>
            </a:endParaRPr>
          </a:p>
          <a:p>
            <a:r>
              <a:rPr lang="zh-CN" altLang="en-US" sz="2000" dirty="0">
                <a:highlight>
                  <a:srgbClr val="008080"/>
                </a:highlight>
              </a:rPr>
              <a:t>注册入口</a:t>
            </a:r>
            <a:endParaRPr lang="en-US" altLang="zh-CN" sz="2000" dirty="0">
              <a:highlight>
                <a:srgbClr val="008080"/>
              </a:highlight>
            </a:endParaRPr>
          </a:p>
          <a:p>
            <a:r>
              <a:rPr lang="zh-CN" altLang="en-US" sz="2000" dirty="0">
                <a:highlight>
                  <a:srgbClr val="008080"/>
                </a:highlight>
              </a:rPr>
              <a:t>主程序退出</a:t>
            </a:r>
          </a:p>
        </p:txBody>
      </p:sp>
      <p:cxnSp>
        <p:nvCxnSpPr>
          <p:cNvPr id="52" name="直接连接符 51">
            <a:extLst>
              <a:ext uri="{FF2B5EF4-FFF2-40B4-BE49-F238E27FC236}">
                <a16:creationId xmlns:a16="http://schemas.microsoft.com/office/drawing/2014/main" id="{4C91F33A-0068-45AD-BE57-0FA4F0A9B0EB}"/>
              </a:ext>
            </a:extLst>
          </p:cNvPr>
          <p:cNvCxnSpPr>
            <a:cxnSpLocks/>
          </p:cNvCxnSpPr>
          <p:nvPr/>
        </p:nvCxnSpPr>
        <p:spPr>
          <a:xfrm>
            <a:off x="4144835" y="5921406"/>
            <a:ext cx="898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C8815D0E-3D90-4935-B45E-F43BD2DDEE64}"/>
              </a:ext>
            </a:extLst>
          </p:cNvPr>
          <p:cNvCxnSpPr/>
          <p:nvPr/>
        </p:nvCxnSpPr>
        <p:spPr>
          <a:xfrm>
            <a:off x="2290200" y="2241611"/>
            <a:ext cx="3959778" cy="131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9B994866-1BF6-446F-A305-06C26A2FBB54}"/>
              </a:ext>
            </a:extLst>
          </p:cNvPr>
          <p:cNvCxnSpPr/>
          <p:nvPr/>
        </p:nvCxnSpPr>
        <p:spPr>
          <a:xfrm flipV="1">
            <a:off x="4665217" y="5561860"/>
            <a:ext cx="0" cy="359546"/>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1F9E5A83-2123-4942-AB16-3B91E255BB0F}"/>
              </a:ext>
            </a:extLst>
          </p:cNvPr>
          <p:cNvSpPr txBox="1"/>
          <p:nvPr/>
        </p:nvSpPr>
        <p:spPr>
          <a:xfrm>
            <a:off x="7876171" y="3221737"/>
            <a:ext cx="1334569" cy="369332"/>
          </a:xfrm>
          <a:prstGeom prst="rect">
            <a:avLst/>
          </a:prstGeom>
          <a:noFill/>
        </p:spPr>
        <p:txBody>
          <a:bodyPr wrap="square" rtlCol="0">
            <a:spAutoFit/>
          </a:bodyPr>
          <a:lstStyle/>
          <a:p>
            <a:r>
              <a:rPr lang="en-US" altLang="zh-CN" dirty="0">
                <a:highlight>
                  <a:srgbClr val="B54C2D"/>
                </a:highlight>
              </a:rPr>
              <a:t>Users.cpp</a:t>
            </a:r>
            <a:endParaRPr lang="zh-CN" altLang="en-US" dirty="0">
              <a:highlight>
                <a:srgbClr val="B54C2D"/>
              </a:highlight>
            </a:endParaRPr>
          </a:p>
        </p:txBody>
      </p:sp>
      <p:cxnSp>
        <p:nvCxnSpPr>
          <p:cNvPr id="11" name="直接箭头连接符 10">
            <a:extLst>
              <a:ext uri="{FF2B5EF4-FFF2-40B4-BE49-F238E27FC236}">
                <a16:creationId xmlns:a16="http://schemas.microsoft.com/office/drawing/2014/main" id="{410DC8E3-F1E0-4462-823F-F4D039BA7430}"/>
              </a:ext>
            </a:extLst>
          </p:cNvPr>
          <p:cNvCxnSpPr/>
          <p:nvPr/>
        </p:nvCxnSpPr>
        <p:spPr>
          <a:xfrm>
            <a:off x="7747168" y="2009922"/>
            <a:ext cx="586061" cy="113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4CCBE1E2-3F15-4A65-A281-B25AFA0BD479}"/>
              </a:ext>
            </a:extLst>
          </p:cNvPr>
          <p:cNvCxnSpPr/>
          <p:nvPr/>
        </p:nvCxnSpPr>
        <p:spPr>
          <a:xfrm flipV="1">
            <a:off x="7678175" y="3705816"/>
            <a:ext cx="687035" cy="68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D76D8F2A-489B-47FC-B583-B02DDF76956F}"/>
              </a:ext>
            </a:extLst>
          </p:cNvPr>
          <p:cNvCxnSpPr/>
          <p:nvPr/>
        </p:nvCxnSpPr>
        <p:spPr>
          <a:xfrm flipV="1">
            <a:off x="8682361" y="3639115"/>
            <a:ext cx="88777" cy="515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4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5AAE5-7BAF-4BB8-A36A-1B795D49D496}"/>
              </a:ext>
            </a:extLst>
          </p:cNvPr>
          <p:cNvSpPr>
            <a:spLocks noGrp="1"/>
          </p:cNvSpPr>
          <p:nvPr>
            <p:ph type="title"/>
          </p:nvPr>
        </p:nvSpPr>
        <p:spPr>
          <a:xfrm>
            <a:off x="919119" y="2491666"/>
            <a:ext cx="10353762" cy="1257300"/>
          </a:xfrm>
        </p:spPr>
        <p:txBody>
          <a:bodyPr/>
          <a:lstStyle/>
          <a:p>
            <a:r>
              <a:rPr lang="zh-CN" altLang="en-US" dirty="0"/>
              <a:t>算法描述</a:t>
            </a:r>
          </a:p>
        </p:txBody>
      </p:sp>
      <p:sp>
        <p:nvSpPr>
          <p:cNvPr id="4" name="日期占位符 3">
            <a:extLst>
              <a:ext uri="{FF2B5EF4-FFF2-40B4-BE49-F238E27FC236}">
                <a16:creationId xmlns:a16="http://schemas.microsoft.com/office/drawing/2014/main" id="{4D6F0DD7-D9F6-4259-A763-DA5CF6062CA3}"/>
              </a:ext>
            </a:extLst>
          </p:cNvPr>
          <p:cNvSpPr>
            <a:spLocks noGrp="1"/>
          </p:cNvSpPr>
          <p:nvPr>
            <p:ph type="dt" sz="half" idx="10"/>
          </p:nvPr>
        </p:nvSpPr>
        <p:spPr/>
        <p:txBody>
          <a:bodyPr/>
          <a:lstStyle/>
          <a:p>
            <a:pPr rtl="0"/>
            <a:fld id="{74761884-1233-44DE-95EA-687917CD0720}" type="datetime1">
              <a:rPr lang="zh-CN" altLang="en-US" smtClean="0"/>
              <a:t>2021/4/16</a:t>
            </a:fld>
            <a:endParaRPr lang="en-US" dirty="0"/>
          </a:p>
        </p:txBody>
      </p:sp>
    </p:spTree>
    <p:extLst>
      <p:ext uri="{BB962C8B-B14F-4D97-AF65-F5344CB8AC3E}">
        <p14:creationId xmlns:p14="http://schemas.microsoft.com/office/powerpoint/2010/main" val="2148852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16B0FF-2A96-4569-A073-04CCDDA775BA}"/>
              </a:ext>
            </a:extLst>
          </p:cNvPr>
          <p:cNvSpPr>
            <a:spLocks noGrp="1"/>
          </p:cNvSpPr>
          <p:nvPr>
            <p:ph idx="1"/>
          </p:nvPr>
        </p:nvSpPr>
        <p:spPr>
          <a:xfrm>
            <a:off x="656343" y="1179806"/>
            <a:ext cx="10353762" cy="3714749"/>
          </a:xfrm>
        </p:spPr>
        <p:txBody>
          <a:bodyPr/>
          <a:lstStyle/>
          <a:p>
            <a:r>
              <a:rPr lang="en-US" altLang="zh-CN" dirty="0"/>
              <a:t>1</a:t>
            </a:r>
            <a:r>
              <a:rPr lang="zh-CN" altLang="en-US" dirty="0"/>
              <a:t>、读取文件</a:t>
            </a:r>
            <a:r>
              <a:rPr lang="en-US" altLang="zh-CN" dirty="0"/>
              <a:t>,</a:t>
            </a:r>
            <a:r>
              <a:rPr lang="zh-CN" altLang="en-US" dirty="0"/>
              <a:t>导入</a:t>
            </a:r>
            <a:r>
              <a:rPr lang="en-US" altLang="zh-CN" dirty="0"/>
              <a:t>map</a:t>
            </a:r>
          </a:p>
          <a:p>
            <a:pPr lvl="1"/>
            <a:r>
              <a:rPr lang="en-US" altLang="zh-CN" dirty="0"/>
              <a:t>_</a:t>
            </a:r>
            <a:r>
              <a:rPr lang="en-US" altLang="zh-CN" dirty="0" err="1"/>
              <a:t>ReadFile</a:t>
            </a:r>
            <a:endParaRPr lang="en-US" altLang="zh-CN" dirty="0"/>
          </a:p>
          <a:p>
            <a:r>
              <a:rPr lang="en-US" altLang="zh-CN" dirty="0"/>
              <a:t>2</a:t>
            </a:r>
            <a:r>
              <a:rPr lang="zh-CN" altLang="en-US" dirty="0"/>
              <a:t>、写入文件，将</a:t>
            </a:r>
            <a:r>
              <a:rPr lang="en-US" altLang="zh-CN" dirty="0"/>
              <a:t>map</a:t>
            </a:r>
            <a:r>
              <a:rPr lang="zh-CN" altLang="en-US" dirty="0"/>
              <a:t>中的信息写入文件</a:t>
            </a:r>
            <a:endParaRPr lang="en-US" altLang="zh-CN" dirty="0"/>
          </a:p>
          <a:p>
            <a:pPr lvl="1"/>
            <a:r>
              <a:rPr lang="en-US" altLang="zh-CN" dirty="0"/>
              <a:t>_</a:t>
            </a:r>
            <a:r>
              <a:rPr lang="en-US" altLang="zh-CN" dirty="0" err="1"/>
              <a:t>DateFile</a:t>
            </a:r>
            <a:endParaRPr lang="en-US" altLang="zh-CN" dirty="0"/>
          </a:p>
          <a:p>
            <a:pPr lvl="1"/>
            <a:endParaRPr lang="en-US" altLang="zh-CN" dirty="0"/>
          </a:p>
          <a:p>
            <a:pPr lvl="1"/>
            <a:endParaRPr lang="zh-CN" altLang="en-US" dirty="0"/>
          </a:p>
        </p:txBody>
      </p:sp>
      <p:sp>
        <p:nvSpPr>
          <p:cNvPr id="4" name="日期占位符 3">
            <a:extLst>
              <a:ext uri="{FF2B5EF4-FFF2-40B4-BE49-F238E27FC236}">
                <a16:creationId xmlns:a16="http://schemas.microsoft.com/office/drawing/2014/main" id="{DC213D7F-D6C2-498E-923C-9A1F3CA93DA7}"/>
              </a:ext>
            </a:extLst>
          </p:cNvPr>
          <p:cNvSpPr>
            <a:spLocks noGrp="1"/>
          </p:cNvSpPr>
          <p:nvPr>
            <p:ph type="dt" sz="half" idx="10"/>
          </p:nvPr>
        </p:nvSpPr>
        <p:spPr/>
        <p:txBody>
          <a:bodyPr/>
          <a:lstStyle/>
          <a:p>
            <a:pPr rtl="0"/>
            <a:fld id="{74761884-1233-44DE-95EA-687917CD0720}" type="datetime1">
              <a:rPr lang="zh-CN" altLang="en-US" smtClean="0"/>
              <a:t>2021/4/16</a:t>
            </a:fld>
            <a:endParaRPr lang="en-US" dirty="0"/>
          </a:p>
        </p:txBody>
      </p:sp>
      <p:sp>
        <p:nvSpPr>
          <p:cNvPr id="5" name="文本框 4">
            <a:extLst>
              <a:ext uri="{FF2B5EF4-FFF2-40B4-BE49-F238E27FC236}">
                <a16:creationId xmlns:a16="http://schemas.microsoft.com/office/drawing/2014/main" id="{934A99EE-B88B-496A-9125-54EF081984B1}"/>
              </a:ext>
            </a:extLst>
          </p:cNvPr>
          <p:cNvSpPr txBox="1"/>
          <p:nvPr/>
        </p:nvSpPr>
        <p:spPr>
          <a:xfrm>
            <a:off x="9339308" y="395877"/>
            <a:ext cx="1473694" cy="461665"/>
          </a:xfrm>
          <a:prstGeom prst="rect">
            <a:avLst/>
          </a:prstGeom>
          <a:noFill/>
        </p:spPr>
        <p:txBody>
          <a:bodyPr wrap="square" rtlCol="0">
            <a:spAutoFit/>
          </a:bodyPr>
          <a:lstStyle/>
          <a:p>
            <a:r>
              <a:rPr lang="en-US" altLang="zh-CN" sz="2400" dirty="0">
                <a:highlight>
                  <a:srgbClr val="B54C2D"/>
                </a:highlight>
              </a:rPr>
              <a:t>File.cpp</a:t>
            </a:r>
            <a:endParaRPr lang="zh-CN" altLang="en-US" sz="2400" dirty="0">
              <a:highlight>
                <a:srgbClr val="B54C2D"/>
              </a:highlight>
            </a:endParaRPr>
          </a:p>
        </p:txBody>
      </p:sp>
    </p:spTree>
    <p:extLst>
      <p:ext uri="{BB962C8B-B14F-4D97-AF65-F5344CB8AC3E}">
        <p14:creationId xmlns:p14="http://schemas.microsoft.com/office/powerpoint/2010/main" val="345423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E1A797F-6E32-4CC3-9290-EEA0DBA3E1EF}"/>
              </a:ext>
            </a:extLst>
          </p:cNvPr>
          <p:cNvSpPr>
            <a:spLocks noGrp="1"/>
          </p:cNvSpPr>
          <p:nvPr>
            <p:ph idx="1"/>
          </p:nvPr>
        </p:nvSpPr>
        <p:spPr>
          <a:xfrm>
            <a:off x="68174" y="-1"/>
            <a:ext cx="10353762" cy="6667131"/>
          </a:xfrm>
        </p:spPr>
        <p:txBody>
          <a:bodyPr>
            <a:normAutofit lnSpcReduction="10000"/>
          </a:bodyPr>
          <a:lstStyle/>
          <a:p>
            <a:r>
              <a:rPr lang="zh-CN" altLang="en-US" dirty="0"/>
              <a:t>注册</a:t>
            </a:r>
            <a:r>
              <a:rPr lang="en-US" altLang="zh-CN" dirty="0"/>
              <a:t>													</a:t>
            </a:r>
            <a:r>
              <a:rPr lang="en-US" altLang="zh-CN" sz="2400" dirty="0">
                <a:highlight>
                  <a:srgbClr val="B54C2D"/>
                </a:highlight>
              </a:rPr>
              <a:t>RegisterAndEnter.cpp</a:t>
            </a:r>
            <a:endParaRPr lang="en-US" altLang="zh-CN" dirty="0">
              <a:highlight>
                <a:srgbClr val="B54C2D"/>
              </a:highlight>
            </a:endParaRPr>
          </a:p>
          <a:p>
            <a:pPr lvl="2"/>
            <a:r>
              <a:rPr lang="en-US" altLang="zh-CN" dirty="0">
                <a:solidFill>
                  <a:schemeClr val="accent6">
                    <a:lumMod val="60000"/>
                    <a:lumOff val="40000"/>
                  </a:schemeClr>
                </a:solidFill>
              </a:rPr>
              <a:t>Void _Register(map&lt;std::</a:t>
            </a:r>
            <a:r>
              <a:rPr lang="en-US" altLang="zh-CN" dirty="0" err="1">
                <a:solidFill>
                  <a:schemeClr val="accent6">
                    <a:lumMod val="60000"/>
                    <a:lumOff val="40000"/>
                  </a:schemeClr>
                </a:solidFill>
              </a:rPr>
              <a:t>string,user</a:t>
            </a:r>
            <a:r>
              <a:rPr lang="en-US" altLang="zh-CN" dirty="0">
                <a:solidFill>
                  <a:schemeClr val="accent6">
                    <a:lumMod val="60000"/>
                    <a:lumOff val="40000"/>
                  </a:schemeClr>
                </a:solidFill>
              </a:rPr>
              <a:t>&gt;&amp; Users);	</a:t>
            </a:r>
            <a:r>
              <a:rPr lang="en-US" altLang="zh-CN" dirty="0"/>
              <a:t>					</a:t>
            </a:r>
          </a:p>
          <a:p>
            <a:pPr lvl="3"/>
            <a:r>
              <a:rPr lang="en-US" altLang="zh-CN" dirty="0"/>
              <a:t>1)</a:t>
            </a:r>
            <a:r>
              <a:rPr lang="zh-CN" altLang="en-US" dirty="0"/>
              <a:t>用户输入信息</a:t>
            </a:r>
            <a:endParaRPr lang="en-US" altLang="zh-CN" dirty="0"/>
          </a:p>
          <a:p>
            <a:pPr lvl="3"/>
            <a:r>
              <a:rPr lang="en-US" altLang="zh-CN" dirty="0"/>
              <a:t>2</a:t>
            </a:r>
            <a:r>
              <a:rPr lang="zh-CN" altLang="en-US" dirty="0"/>
              <a:t>）判断输入的用户名是否重复，是，可选择重新输入或退出程序</a:t>
            </a:r>
            <a:endParaRPr lang="en-US" altLang="zh-CN" dirty="0"/>
          </a:p>
          <a:p>
            <a:pPr lvl="3"/>
            <a:r>
              <a:rPr lang="en-US" altLang="zh-CN" dirty="0"/>
              <a:t>3</a:t>
            </a:r>
            <a:r>
              <a:rPr lang="zh-CN" altLang="en-US" dirty="0"/>
              <a:t>）输入不重复，确认是否注册，是，注册成功，将用户信息写入用户文件；否，退出程序</a:t>
            </a:r>
            <a:endParaRPr lang="en-US" altLang="zh-CN" dirty="0"/>
          </a:p>
          <a:p>
            <a:r>
              <a:rPr lang="zh-CN" altLang="en-US" dirty="0"/>
              <a:t>登录</a:t>
            </a:r>
            <a:endParaRPr lang="en-US" altLang="zh-CN" dirty="0"/>
          </a:p>
          <a:p>
            <a:pPr lvl="1"/>
            <a:r>
              <a:rPr lang="en-US" altLang="zh-CN" dirty="0"/>
              <a:t>1</a:t>
            </a:r>
            <a:r>
              <a:rPr lang="zh-CN" altLang="en-US" dirty="0"/>
              <a:t>、用户登录</a:t>
            </a:r>
            <a:endParaRPr lang="en-US" altLang="zh-CN" dirty="0"/>
          </a:p>
          <a:p>
            <a:pPr lvl="2"/>
            <a:r>
              <a:rPr lang="en-US" altLang="zh-CN" dirty="0">
                <a:solidFill>
                  <a:schemeClr val="accent6">
                    <a:lumMod val="60000"/>
                    <a:lumOff val="40000"/>
                  </a:schemeClr>
                </a:solidFill>
              </a:rPr>
              <a:t>void _</a:t>
            </a:r>
            <a:r>
              <a:rPr lang="en-US" altLang="zh-CN" dirty="0" err="1">
                <a:solidFill>
                  <a:schemeClr val="accent6">
                    <a:lumMod val="60000"/>
                    <a:lumOff val="40000"/>
                  </a:schemeClr>
                </a:solidFill>
              </a:rPr>
              <a:t>UserEnter</a:t>
            </a:r>
            <a:r>
              <a:rPr lang="en-US" altLang="zh-CN" dirty="0">
                <a:solidFill>
                  <a:schemeClr val="accent6">
                    <a:lumMod val="60000"/>
                    <a:lumOff val="40000"/>
                  </a:schemeClr>
                </a:solidFill>
              </a:rPr>
              <a:t>(const map&lt;std::string, user&gt;&amp; Users);</a:t>
            </a:r>
          </a:p>
          <a:p>
            <a:pPr lvl="3"/>
            <a:r>
              <a:rPr lang="en-US" altLang="zh-CN" dirty="0"/>
              <a:t>1)</a:t>
            </a:r>
            <a:r>
              <a:rPr lang="zh-CN" altLang="en-US" dirty="0"/>
              <a:t>用户输入用户名及密码</a:t>
            </a:r>
            <a:endParaRPr lang="en-US" altLang="zh-CN" dirty="0"/>
          </a:p>
          <a:p>
            <a:pPr lvl="3"/>
            <a:r>
              <a:rPr lang="en-US" altLang="zh-CN" dirty="0"/>
              <a:t>2</a:t>
            </a:r>
            <a:r>
              <a:rPr lang="zh-CN" altLang="en-US" dirty="0"/>
              <a:t>）判断用户名是否存在，若存在，判断密码是否正确，正确，则显示“恭喜用户登陆成功”，若密码错误，则重新输入密码或退出程序</a:t>
            </a:r>
            <a:endParaRPr lang="en-US" altLang="zh-CN" dirty="0"/>
          </a:p>
          <a:p>
            <a:pPr lvl="3"/>
            <a:r>
              <a:rPr lang="en-US" altLang="zh-CN" dirty="0"/>
              <a:t>3</a:t>
            </a:r>
            <a:r>
              <a:rPr lang="zh-CN" altLang="en-US" dirty="0"/>
              <a:t>）若不存在，则选择“注册”或退出程序</a:t>
            </a:r>
            <a:endParaRPr lang="en-US" altLang="zh-CN" dirty="0"/>
          </a:p>
          <a:p>
            <a:pPr lvl="1"/>
            <a:r>
              <a:rPr lang="en-US" altLang="zh-CN" dirty="0"/>
              <a:t>2.</a:t>
            </a:r>
            <a:r>
              <a:rPr lang="zh-CN" altLang="en-US" dirty="0"/>
              <a:t>管理员登陆</a:t>
            </a:r>
            <a:endParaRPr lang="en-US" altLang="zh-CN" dirty="0"/>
          </a:p>
          <a:p>
            <a:pPr lvl="2"/>
            <a:r>
              <a:rPr lang="en-US" altLang="zh-CN" dirty="0">
                <a:solidFill>
                  <a:schemeClr val="accent6">
                    <a:lumMod val="60000"/>
                    <a:lumOff val="40000"/>
                  </a:schemeClr>
                </a:solidFill>
              </a:rPr>
              <a:t>Void _</a:t>
            </a:r>
            <a:r>
              <a:rPr lang="en-US" altLang="zh-CN" dirty="0" err="1">
                <a:solidFill>
                  <a:schemeClr val="accent6">
                    <a:lumMod val="60000"/>
                    <a:lumOff val="40000"/>
                  </a:schemeClr>
                </a:solidFill>
              </a:rPr>
              <a:t>AdmEnter</a:t>
            </a:r>
            <a:r>
              <a:rPr lang="en-US" altLang="zh-CN" dirty="0">
                <a:solidFill>
                  <a:schemeClr val="accent6">
                    <a:lumMod val="60000"/>
                    <a:lumOff val="40000"/>
                  </a:schemeClr>
                </a:solidFill>
              </a:rPr>
              <a:t>(const map&lt;string, string&gt;&amp; Adm);</a:t>
            </a:r>
          </a:p>
          <a:p>
            <a:pPr lvl="3"/>
            <a:r>
              <a:rPr lang="en-US" altLang="zh-CN" dirty="0"/>
              <a:t>1)</a:t>
            </a:r>
            <a:r>
              <a:rPr lang="zh-CN" altLang="en-US" dirty="0"/>
              <a:t>管理员输入姓名及密码</a:t>
            </a:r>
            <a:endParaRPr lang="en-US" altLang="zh-CN" dirty="0"/>
          </a:p>
          <a:p>
            <a:pPr lvl="3"/>
            <a:r>
              <a:rPr lang="en-US" altLang="zh-CN" dirty="0"/>
              <a:t>2</a:t>
            </a:r>
            <a:r>
              <a:rPr lang="zh-CN" altLang="en-US" dirty="0"/>
              <a:t>）判断</a:t>
            </a:r>
            <a:r>
              <a:rPr lang="en-US" altLang="zh-CN" dirty="0"/>
              <a:t>ID</a:t>
            </a:r>
            <a:r>
              <a:rPr lang="zh-CN" altLang="en-US" dirty="0"/>
              <a:t>和密码是否能与</a:t>
            </a:r>
            <a:r>
              <a:rPr lang="en-US" altLang="zh-CN" dirty="0"/>
              <a:t>map</a:t>
            </a:r>
            <a:r>
              <a:rPr lang="zh-CN" altLang="en-US" dirty="0"/>
              <a:t>中的某一用户名和密码对应。正确，显示“恭喜管理员登陆成功”；错误则选择重新输入或停止输入</a:t>
            </a:r>
            <a:endParaRPr lang="en-US" altLang="zh-CN" dirty="0"/>
          </a:p>
          <a:p>
            <a:pPr lvl="1"/>
            <a:endParaRPr lang="en-US" altLang="zh-CN" dirty="0"/>
          </a:p>
          <a:p>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683158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8656_TF12214701.potx" id="{11CCF850-A106-4C83-9778-04C2F532D32F}" vid="{0B8A0E20-82B4-435B-92AB-957BEAB0242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{AB2E03AD-71CD-460F-B8AD-DD217BFF656C}tf12214701_win32</Template>
  <TotalTime>1024</TotalTime>
  <Words>2502</Words>
  <Application>Microsoft Office PowerPoint</Application>
  <PresentationFormat>宽屏</PresentationFormat>
  <Paragraphs>297</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新宋体</vt:lpstr>
      <vt:lpstr>Calibri</vt:lpstr>
      <vt:lpstr>Goudy Old Style</vt:lpstr>
      <vt:lpstr>Wingdings 2</vt:lpstr>
      <vt:lpstr>SlateVTI</vt:lpstr>
      <vt:lpstr>PowerPoint 演示文稿</vt:lpstr>
      <vt:lpstr>需求概述</vt:lpstr>
      <vt:lpstr>数据结构设计</vt:lpstr>
      <vt:lpstr>PowerPoint 演示文稿</vt:lpstr>
      <vt:lpstr>模块划分设计</vt:lpstr>
      <vt:lpstr>PowerPoint 演示文稿</vt:lpstr>
      <vt:lpstr>算法描述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界面设计</vt:lpstr>
      <vt:lpstr>PowerPoint 演示文稿</vt:lpstr>
      <vt:lpstr>用户手册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jiang yingying</dc:creator>
  <cp:lastModifiedBy>jiang yingying</cp:lastModifiedBy>
  <cp:revision>90</cp:revision>
  <dcterms:created xsi:type="dcterms:W3CDTF">2021-03-29T11:50:37Z</dcterms:created>
  <dcterms:modified xsi:type="dcterms:W3CDTF">2021-04-16T01:04:18Z</dcterms:modified>
</cp:coreProperties>
</file>