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2" r:id="rId3"/>
    <p:sldId id="263" r:id="rId4"/>
    <p:sldId id="264" r:id="rId5"/>
    <p:sldId id="265" r:id="rId6"/>
    <p:sldId id="266" r:id="rId7"/>
    <p:sldId id="269" r:id="rId8"/>
    <p:sldId id="274" r:id="rId9"/>
    <p:sldId id="275" r:id="rId10"/>
    <p:sldId id="276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yingying" initials="jy" lastIdx="1" clrIdx="0">
    <p:extLst>
      <p:ext uri="{19B8F6BF-5375-455C-9EA6-DF929625EA0E}">
        <p15:presenceInfo xmlns:p15="http://schemas.microsoft.com/office/powerpoint/2012/main" userId="56a420f4dd3aef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66952"/>
    <a:srgbClr val="B54C2D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2021/4/22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2021/4/22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2021/4/22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E57879A-0101-4CC1-9318-0AF460693DDC}"/>
              </a:ext>
            </a:extLst>
          </p:cNvPr>
          <p:cNvSpPr/>
          <p:nvPr/>
        </p:nvSpPr>
        <p:spPr>
          <a:xfrm>
            <a:off x="1295655" y="2967335"/>
            <a:ext cx="960070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命令行交互式数据库系统</a:t>
            </a:r>
          </a:p>
        </p:txBody>
      </p:sp>
    </p:spTree>
    <p:extLst>
      <p:ext uri="{BB962C8B-B14F-4D97-AF65-F5344CB8AC3E}">
        <p14:creationId xmlns:p14="http://schemas.microsoft.com/office/powerpoint/2010/main" val="44558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8B3DE-55E3-4020-BDD0-E025BDAD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147960"/>
            <a:ext cx="3302494" cy="997259"/>
          </a:xfrm>
        </p:spPr>
        <p:txBody>
          <a:bodyPr>
            <a:normAutofit/>
          </a:bodyPr>
          <a:lstStyle/>
          <a:p>
            <a:r>
              <a:rPr lang="zh-CN" altLang="en-US" dirty="0"/>
              <a:t>拓展功能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3D5F0-2423-415C-A2F9-658F3D3D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145220"/>
            <a:ext cx="11010105" cy="4645980"/>
          </a:xfrm>
        </p:spPr>
        <p:txBody>
          <a:bodyPr/>
          <a:lstStyle/>
          <a:p>
            <a:r>
              <a:rPr lang="zh-CN" altLang="en-US" dirty="0"/>
              <a:t>一、修改某个表的字段</a:t>
            </a:r>
            <a:endParaRPr lang="en-US" altLang="zh-CN" dirty="0"/>
          </a:p>
          <a:p>
            <a:r>
              <a:rPr lang="zh-CN" altLang="en-US" dirty="0"/>
              <a:t>二、合并某两个表</a:t>
            </a:r>
          </a:p>
        </p:txBody>
      </p:sp>
    </p:spTree>
    <p:extLst>
      <p:ext uri="{BB962C8B-B14F-4D97-AF65-F5344CB8AC3E}">
        <p14:creationId xmlns:p14="http://schemas.microsoft.com/office/powerpoint/2010/main" val="286021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6A408-DF1F-44E2-BDB9-B275A84A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75" y="492126"/>
            <a:ext cx="9940488" cy="5154072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一、需求概述</a:t>
            </a:r>
            <a:endParaRPr lang="en-US" altLang="zh-CN" sz="4800" dirty="0"/>
          </a:p>
          <a:p>
            <a:r>
              <a:rPr lang="zh-CN" altLang="en-US" sz="4800" dirty="0"/>
              <a:t>二、数据结构设计</a:t>
            </a:r>
            <a:endParaRPr lang="en-US" altLang="zh-CN" sz="4800" dirty="0"/>
          </a:p>
          <a:p>
            <a:r>
              <a:rPr lang="zh-CN" altLang="en-US" sz="4800" dirty="0"/>
              <a:t>三、模块划分设计</a:t>
            </a:r>
            <a:endParaRPr lang="en-US" altLang="zh-CN" sz="4800" dirty="0"/>
          </a:p>
          <a:p>
            <a:r>
              <a:rPr lang="zh-CN" altLang="en-US" sz="4800" dirty="0"/>
              <a:t>四、算法描述</a:t>
            </a:r>
            <a:endParaRPr lang="en-US" altLang="zh-CN" sz="4800" dirty="0"/>
          </a:p>
          <a:p>
            <a:r>
              <a:rPr lang="zh-CN" altLang="en-US" sz="4800" dirty="0"/>
              <a:t>五、拓展功能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7441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80E8B-BDD5-4411-98AB-88AB01F6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" y="76940"/>
            <a:ext cx="3033607" cy="1257300"/>
          </a:xfrm>
        </p:spPr>
        <p:txBody>
          <a:bodyPr/>
          <a:lstStyle/>
          <a:p>
            <a:r>
              <a:rPr lang="zh-CN" altLang="en-US" dirty="0"/>
              <a:t>需求概述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48B61-C6DB-40A5-B9FC-F5FC4152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11" y="1437258"/>
            <a:ext cx="11461677" cy="5203239"/>
          </a:xfrm>
        </p:spPr>
        <p:txBody>
          <a:bodyPr/>
          <a:lstStyle/>
          <a:p>
            <a:r>
              <a:rPr lang="zh-CN" altLang="en-US" sz="2800" dirty="0"/>
              <a:t>实现通过</a:t>
            </a:r>
            <a:r>
              <a:rPr lang="en-US" altLang="zh-CN" sz="2800" dirty="0"/>
              <a:t>SQL</a:t>
            </a:r>
            <a:r>
              <a:rPr lang="zh-CN" altLang="en-US" sz="2800" dirty="0"/>
              <a:t>语句进行交互的数据库系统，该系统需具备以下功能：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800" dirty="0"/>
              <a:t>表的创建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800" dirty="0"/>
              <a:t>表的删除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800" dirty="0"/>
              <a:t>展示数据库中现有的所有表（包括表的数目，表名和列名）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800" dirty="0"/>
              <a:t>向表中插入新的数据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800" dirty="0"/>
              <a:t>查看某一特定表的列内容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800" dirty="0"/>
              <a:t>更新表中的数据、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800" dirty="0"/>
              <a:t>删除某一个表的满足特定条件的内容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09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95FCB-4320-4EFD-9F25-912CED73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32"/>
            <a:ext cx="4422874" cy="1032769"/>
          </a:xfrm>
        </p:spPr>
        <p:txBody>
          <a:bodyPr/>
          <a:lstStyle/>
          <a:p>
            <a:r>
              <a:rPr lang="zh-CN" altLang="en-US" dirty="0"/>
              <a:t>数据结构设计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62A10-9AE7-4443-921F-9A6E1899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003178"/>
            <a:ext cx="12076590" cy="5854822"/>
          </a:xfrm>
        </p:spPr>
        <p:txBody>
          <a:bodyPr/>
          <a:lstStyle/>
          <a:p>
            <a:r>
              <a:rPr lang="zh-CN" altLang="en-US" dirty="0"/>
              <a:t>使用链表</a:t>
            </a:r>
            <a:r>
              <a:rPr lang="en-US" altLang="zh-CN" dirty="0"/>
              <a:t>,</a:t>
            </a:r>
            <a:r>
              <a:rPr lang="zh-CN" altLang="en-US" dirty="0"/>
              <a:t>每一个</a:t>
            </a:r>
            <a:r>
              <a:rPr lang="en-US" altLang="zh-CN" dirty="0"/>
              <a:t>Table</a:t>
            </a:r>
            <a:r>
              <a:rPr lang="zh-CN" altLang="en-US" dirty="0"/>
              <a:t>作为链表的一个节点</a:t>
            </a:r>
            <a:endParaRPr lang="en-US" altLang="zh-CN" dirty="0"/>
          </a:p>
          <a:p>
            <a:pPr marL="36900" indent="0">
              <a:buNone/>
            </a:pPr>
            <a:r>
              <a:rPr lang="en-US" altLang="zh-CN" dirty="0"/>
              <a:t>		struct Table</a:t>
            </a:r>
          </a:p>
          <a:p>
            <a:pPr marL="36900" indent="0">
              <a:buNone/>
            </a:pPr>
            <a:r>
              <a:rPr lang="en-US" altLang="zh-CN" dirty="0"/>
              <a:t>		{	string </a:t>
            </a:r>
            <a:r>
              <a:rPr lang="en-US" altLang="zh-CN" dirty="0" err="1"/>
              <a:t>table_name</a:t>
            </a:r>
            <a:r>
              <a:rPr lang="en-US" altLang="zh-CN" dirty="0"/>
              <a:t>;</a:t>
            </a:r>
          </a:p>
          <a:p>
            <a:pPr marL="36900" indent="0">
              <a:buNone/>
            </a:pPr>
            <a:r>
              <a:rPr lang="en-US" altLang="zh-CN" dirty="0"/>
              <a:t>			string </a:t>
            </a:r>
            <a:r>
              <a:rPr lang="en-US" altLang="zh-CN" dirty="0" err="1"/>
              <a:t>column_name</a:t>
            </a:r>
            <a:r>
              <a:rPr lang="en-US" altLang="zh-CN" dirty="0"/>
              <a:t>;</a:t>
            </a:r>
          </a:p>
          <a:p>
            <a:pPr marL="36900" indent="0">
              <a:buNone/>
            </a:pPr>
            <a:r>
              <a:rPr lang="en-US" altLang="zh-CN" dirty="0"/>
              <a:t>		 	map&lt;</a:t>
            </a:r>
            <a:r>
              <a:rPr lang="en-US" altLang="zh-CN" dirty="0" err="1"/>
              <a:t>string,list</a:t>
            </a:r>
            <a:r>
              <a:rPr lang="en-US" altLang="zh-CN" dirty="0"/>
              <a:t>&gt;content;</a:t>
            </a:r>
          </a:p>
          <a:p>
            <a:pPr marL="36900" indent="0">
              <a:buNone/>
            </a:pPr>
            <a:r>
              <a:rPr lang="en-US" altLang="zh-CN" dirty="0"/>
              <a:t>			int </a:t>
            </a:r>
            <a:r>
              <a:rPr lang="en-US" altLang="zh-CN" dirty="0" err="1"/>
              <a:t>major_key</a:t>
            </a:r>
            <a:r>
              <a:rPr lang="en-US" altLang="zh-CN" dirty="0"/>
              <a:t>;}</a:t>
            </a:r>
          </a:p>
          <a:p>
            <a:r>
              <a:rPr lang="zh-CN" altLang="en-US" dirty="0"/>
              <a:t>全局变量 </a:t>
            </a:r>
            <a:r>
              <a:rPr lang="en-US" altLang="zh-CN" dirty="0"/>
              <a:t>int </a:t>
            </a:r>
            <a:r>
              <a:rPr lang="en-US" altLang="zh-CN" dirty="0" err="1"/>
              <a:t>table_amount</a:t>
            </a:r>
            <a:r>
              <a:rPr lang="zh-CN" altLang="en-US" dirty="0"/>
              <a:t>， 用于记录表的总数</a:t>
            </a:r>
            <a:r>
              <a:rPr lang="en-US" altLang="zh-CN" dirty="0"/>
              <a:t>;</a:t>
            </a:r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r>
              <a:rPr lang="en-US" altLang="zh-CN" dirty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8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05855-AFED-40F0-937F-73004940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4" y="122809"/>
            <a:ext cx="4813491" cy="943992"/>
          </a:xfrm>
        </p:spPr>
        <p:txBody>
          <a:bodyPr/>
          <a:lstStyle/>
          <a:p>
            <a:r>
              <a:rPr lang="zh-CN" altLang="en-US" dirty="0"/>
              <a:t>模块划分设计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3927A-2922-4DD2-BB0A-58C5467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4" y="1002252"/>
            <a:ext cx="12023326" cy="6144272"/>
          </a:xfrm>
        </p:spPr>
        <p:txBody>
          <a:bodyPr/>
          <a:lstStyle/>
          <a:p>
            <a:pPr marL="2877600" lvl="8" indent="0">
              <a:buNone/>
            </a:pPr>
            <a:r>
              <a:rPr lang="en-US" altLang="zh-CN" dirty="0"/>
              <a:t>			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C1D8E4-C649-4298-996C-096DADF57676}"/>
              </a:ext>
            </a:extLst>
          </p:cNvPr>
          <p:cNvSpPr txBox="1"/>
          <p:nvPr/>
        </p:nvSpPr>
        <p:spPr>
          <a:xfrm>
            <a:off x="4563122" y="3095779"/>
            <a:ext cx="205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9A923F-2582-4EED-84C1-BD38577FAEF4}"/>
              </a:ext>
            </a:extLst>
          </p:cNvPr>
          <p:cNvSpPr txBox="1"/>
          <p:nvPr/>
        </p:nvSpPr>
        <p:spPr>
          <a:xfrm>
            <a:off x="8779432" y="506425"/>
            <a:ext cx="2574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实现对数据的增删查改等各种操作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void _</a:t>
            </a:r>
            <a:r>
              <a:rPr lang="en-US" altLang="zh-CN" dirty="0" err="1"/>
              <a:t>CreatTable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_</a:t>
            </a:r>
            <a:r>
              <a:rPr lang="en-US" altLang="zh-CN" dirty="0" err="1"/>
              <a:t>ShowTable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_</a:t>
            </a:r>
            <a:r>
              <a:rPr lang="en-US" altLang="zh-CN" dirty="0" err="1"/>
              <a:t>DropTable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_</a:t>
            </a:r>
            <a:r>
              <a:rPr lang="en-US" altLang="zh-CN" dirty="0" err="1"/>
              <a:t>ShowTables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……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805BEE-CB6F-45F5-81F1-00D0CCD274EE}"/>
              </a:ext>
            </a:extLst>
          </p:cNvPr>
          <p:cNvSpPr txBox="1"/>
          <p:nvPr/>
        </p:nvSpPr>
        <p:spPr>
          <a:xfrm>
            <a:off x="5967587" y="973294"/>
            <a:ext cx="197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B66952"/>
                </a:highlight>
              </a:rPr>
              <a:t>基本功能模块：</a:t>
            </a:r>
            <a:endParaRPr lang="en-US" altLang="zh-CN" dirty="0">
              <a:highlight>
                <a:srgbClr val="B66952"/>
              </a:highlight>
            </a:endParaRPr>
          </a:p>
          <a:p>
            <a:r>
              <a:rPr lang="en-US" altLang="zh-CN" dirty="0">
                <a:highlight>
                  <a:srgbClr val="B66952"/>
                </a:highlight>
              </a:rPr>
              <a:t>BasicFunc.cpp</a:t>
            </a:r>
            <a:endParaRPr lang="zh-CN" altLang="en-US" dirty="0">
              <a:highlight>
                <a:srgbClr val="B66952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EF862F-3365-4650-8C33-5CB758944DA7}"/>
              </a:ext>
            </a:extLst>
          </p:cNvPr>
          <p:cNvSpPr txBox="1"/>
          <p:nvPr/>
        </p:nvSpPr>
        <p:spPr>
          <a:xfrm>
            <a:off x="990306" y="1862175"/>
            <a:ext cx="267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B66952"/>
                </a:highlight>
              </a:rPr>
              <a:t>用户输入指令解析模块</a:t>
            </a:r>
            <a:r>
              <a:rPr lang="en-US" altLang="zh-CN" dirty="0">
                <a:highlight>
                  <a:srgbClr val="B66952"/>
                </a:highlight>
              </a:rPr>
              <a:t>:</a:t>
            </a:r>
          </a:p>
          <a:p>
            <a:r>
              <a:rPr lang="en-US" altLang="zh-CN" dirty="0">
                <a:highlight>
                  <a:srgbClr val="B66952"/>
                </a:highlight>
              </a:rPr>
              <a:t>Parse.cpp</a:t>
            </a:r>
            <a:endParaRPr lang="zh-CN" altLang="en-US" dirty="0">
              <a:highlight>
                <a:srgbClr val="B66952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E8119F-2705-47B9-9BB9-6F5303564986}"/>
              </a:ext>
            </a:extLst>
          </p:cNvPr>
          <p:cNvSpPr txBox="1"/>
          <p:nvPr/>
        </p:nvSpPr>
        <p:spPr>
          <a:xfrm>
            <a:off x="3644284" y="5154857"/>
            <a:ext cx="14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B66952"/>
                </a:highlight>
              </a:rPr>
              <a:t>文件模块</a:t>
            </a:r>
            <a:r>
              <a:rPr lang="en-US" altLang="zh-CN" dirty="0">
                <a:highlight>
                  <a:srgbClr val="B66952"/>
                </a:highlight>
              </a:rPr>
              <a:t>:</a:t>
            </a:r>
          </a:p>
          <a:p>
            <a:r>
              <a:rPr lang="en-US" altLang="zh-CN" dirty="0">
                <a:highlight>
                  <a:srgbClr val="B66952"/>
                </a:highlight>
              </a:rPr>
              <a:t>File.cpp</a:t>
            </a:r>
            <a:endParaRPr lang="zh-CN" altLang="en-US" dirty="0">
              <a:highlight>
                <a:srgbClr val="B66952"/>
              </a:highlight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A5AF0B4-0DA3-4ECA-B522-F591599071A8}"/>
              </a:ext>
            </a:extLst>
          </p:cNvPr>
          <p:cNvCxnSpPr/>
          <p:nvPr/>
        </p:nvCxnSpPr>
        <p:spPr>
          <a:xfrm rot="5400000" flipH="1" flipV="1">
            <a:off x="5323427" y="2009529"/>
            <a:ext cx="1116059" cy="10564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id="{4975852F-B240-4498-912F-040266F56C02}"/>
              </a:ext>
            </a:extLst>
          </p:cNvPr>
          <p:cNvSpPr/>
          <p:nvPr/>
        </p:nvSpPr>
        <p:spPr>
          <a:xfrm>
            <a:off x="7914756" y="1181209"/>
            <a:ext cx="710214" cy="2305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6ECCD0EE-30D3-411C-91C6-E154C5E9BAC4}"/>
              </a:ext>
            </a:extLst>
          </p:cNvPr>
          <p:cNvCxnSpPr/>
          <p:nvPr/>
        </p:nvCxnSpPr>
        <p:spPr>
          <a:xfrm rot="10800000">
            <a:off x="2575420" y="2627791"/>
            <a:ext cx="1783517" cy="7295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C97953-8C83-49B5-AD9E-0BA25CB28A95}"/>
              </a:ext>
            </a:extLst>
          </p:cNvPr>
          <p:cNvSpPr/>
          <p:nvPr/>
        </p:nvSpPr>
        <p:spPr>
          <a:xfrm rot="5400000">
            <a:off x="1594757" y="2941704"/>
            <a:ext cx="710214" cy="2305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7330AD-D803-4575-A599-D37FF65065F4}"/>
              </a:ext>
            </a:extLst>
          </p:cNvPr>
          <p:cNvSpPr txBox="1"/>
          <p:nvPr/>
        </p:nvSpPr>
        <p:spPr>
          <a:xfrm>
            <a:off x="990306" y="3858018"/>
            <a:ext cx="2388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对用户输入的指令进行解析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bool _</a:t>
            </a:r>
            <a:r>
              <a:rPr lang="en-US" altLang="zh-CN" dirty="0" err="1"/>
              <a:t>ParCreat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bool _</a:t>
            </a:r>
            <a:r>
              <a:rPr lang="en-US" altLang="zh-CN" dirty="0" err="1"/>
              <a:t>ParShow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bool _</a:t>
            </a:r>
            <a:r>
              <a:rPr lang="en-US" altLang="zh-CN" dirty="0" err="1"/>
              <a:t>ParDrop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bool _</a:t>
            </a:r>
            <a:r>
              <a:rPr lang="en-US" altLang="zh-CN" dirty="0" err="1"/>
              <a:t>ParShow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C721100B-FF78-47BF-B239-82666B82D2E7}"/>
              </a:ext>
            </a:extLst>
          </p:cNvPr>
          <p:cNvCxnSpPr>
            <a:cxnSpLocks/>
          </p:cNvCxnSpPr>
          <p:nvPr/>
        </p:nvCxnSpPr>
        <p:spPr>
          <a:xfrm rot="5400000">
            <a:off x="3920634" y="3902879"/>
            <a:ext cx="1178444" cy="7989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7F1996C-A7A2-4F3D-882F-96ED4536500A}"/>
              </a:ext>
            </a:extLst>
          </p:cNvPr>
          <p:cNvSpPr/>
          <p:nvPr/>
        </p:nvSpPr>
        <p:spPr>
          <a:xfrm>
            <a:off x="5237825" y="5357035"/>
            <a:ext cx="710214" cy="2305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3BA50B-9137-4CDB-A45E-1A1C658A70DD}"/>
              </a:ext>
            </a:extLst>
          </p:cNvPr>
          <p:cNvSpPr txBox="1"/>
          <p:nvPr/>
        </p:nvSpPr>
        <p:spPr>
          <a:xfrm>
            <a:off x="6409678" y="5238375"/>
            <a:ext cx="2059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对文件进行读写操作：</a:t>
            </a:r>
            <a:endParaRPr lang="en-US" altLang="zh-CN" dirty="0"/>
          </a:p>
          <a:p>
            <a:r>
              <a:rPr lang="en-US" altLang="zh-CN" dirty="0"/>
              <a:t>void _</a:t>
            </a:r>
            <a:r>
              <a:rPr lang="en-US" altLang="zh-CN" dirty="0" err="1"/>
              <a:t>FromFile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_</a:t>
            </a:r>
            <a:r>
              <a:rPr lang="en-US" altLang="zh-CN" dirty="0" err="1"/>
              <a:t>IntoFile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24EDF1AE-3A35-429F-A3B8-BEB4E33EFB47}"/>
              </a:ext>
            </a:extLst>
          </p:cNvPr>
          <p:cNvCxnSpPr/>
          <p:nvPr/>
        </p:nvCxnSpPr>
        <p:spPr>
          <a:xfrm flipV="1">
            <a:off x="6180337" y="3204839"/>
            <a:ext cx="1507725" cy="50831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93BFD6E-434E-4865-8FAE-FC3A299ACA6C}"/>
              </a:ext>
            </a:extLst>
          </p:cNvPr>
          <p:cNvSpPr txBox="1"/>
          <p:nvPr/>
        </p:nvSpPr>
        <p:spPr>
          <a:xfrm>
            <a:off x="8059132" y="2699174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B66952"/>
                </a:highlight>
              </a:rPr>
              <a:t>拓展功能模块：</a:t>
            </a:r>
            <a:endParaRPr lang="en-US" altLang="zh-CN" dirty="0">
              <a:highlight>
                <a:srgbClr val="B66952"/>
              </a:highlight>
            </a:endParaRPr>
          </a:p>
          <a:p>
            <a:r>
              <a:rPr lang="en-US" altLang="zh-CN" dirty="0" err="1">
                <a:highlight>
                  <a:srgbClr val="B66952"/>
                </a:highlight>
              </a:rPr>
              <a:t>ExtendedFunc.cp</a:t>
            </a:r>
            <a:endParaRPr lang="zh-CN" altLang="en-US" dirty="0">
              <a:highlight>
                <a:srgbClr val="B66952"/>
              </a:highlight>
            </a:endParaRP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DB0E024-7A3B-419B-98BA-79A3948D07A2}"/>
              </a:ext>
            </a:extLst>
          </p:cNvPr>
          <p:cNvCxnSpPr/>
          <p:nvPr/>
        </p:nvCxnSpPr>
        <p:spPr>
          <a:xfrm>
            <a:off x="5779363" y="3858018"/>
            <a:ext cx="2689936" cy="64633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F1E26C-3DF4-43CD-82E1-AA3905184375}"/>
              </a:ext>
            </a:extLst>
          </p:cNvPr>
          <p:cNvSpPr txBox="1"/>
          <p:nvPr/>
        </p:nvSpPr>
        <p:spPr>
          <a:xfrm>
            <a:off x="8482929" y="4217138"/>
            <a:ext cx="197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B66952"/>
                </a:highlight>
              </a:rPr>
              <a:t>Main.cpp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097E4B-8288-490F-92C8-6B4C0BEFFDB9}"/>
              </a:ext>
            </a:extLst>
          </p:cNvPr>
          <p:cNvSpPr txBox="1"/>
          <p:nvPr/>
        </p:nvSpPr>
        <p:spPr>
          <a:xfrm>
            <a:off x="5672831" y="315157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6A3F8F-9D9B-4C57-A664-79F832BC89E9}"/>
              </a:ext>
            </a:extLst>
          </p:cNvPr>
          <p:cNvSpPr txBox="1"/>
          <p:nvPr/>
        </p:nvSpPr>
        <p:spPr>
          <a:xfrm>
            <a:off x="10066694" y="3022339"/>
            <a:ext cx="212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拓展功能：</a:t>
            </a:r>
            <a:endParaRPr lang="en-US" altLang="zh-CN" dirty="0"/>
          </a:p>
          <a:p>
            <a:r>
              <a:rPr lang="en-US" altLang="zh-CN" dirty="0"/>
              <a:t> void _Alter();</a:t>
            </a:r>
          </a:p>
          <a:p>
            <a:r>
              <a:rPr lang="en-US" altLang="zh-CN" dirty="0"/>
              <a:t> void _</a:t>
            </a:r>
            <a:r>
              <a:rPr lang="en-US" altLang="zh-CN" dirty="0" err="1"/>
              <a:t>JoinTables</a:t>
            </a:r>
            <a:r>
              <a:rPr lang="en-US" altLang="zh-CN" dirty="0"/>
              <a:t>();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77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A71A-AF79-41F8-8180-79B3EF99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90" y="2645545"/>
            <a:ext cx="2798260" cy="1257300"/>
          </a:xfrm>
        </p:spPr>
        <p:txBody>
          <a:bodyPr/>
          <a:lstStyle/>
          <a:p>
            <a:r>
              <a:rPr lang="zh-CN" altLang="en-US" dirty="0"/>
              <a:t>算法描述</a:t>
            </a:r>
          </a:p>
        </p:txBody>
      </p:sp>
    </p:spTree>
    <p:extLst>
      <p:ext uri="{BB962C8B-B14F-4D97-AF65-F5344CB8AC3E}">
        <p14:creationId xmlns:p14="http://schemas.microsoft.com/office/powerpoint/2010/main" val="125286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F6ECE-AFA5-4608-98C7-8D0A7123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07" y="2849454"/>
            <a:ext cx="2798260" cy="115909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highlight>
                  <a:srgbClr val="B66952"/>
                </a:highlight>
              </a:rPr>
              <a:t>BasicFunc.cpp</a:t>
            </a:r>
            <a:endParaRPr lang="zh-CN" altLang="en-US" sz="2400" dirty="0">
              <a:highlight>
                <a:srgbClr val="B66952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831C2C-F005-49CB-B16D-0C8C48292F95}"/>
              </a:ext>
            </a:extLst>
          </p:cNvPr>
          <p:cNvSpPr txBox="1"/>
          <p:nvPr/>
        </p:nvSpPr>
        <p:spPr>
          <a:xfrm>
            <a:off x="7112493" y="4456505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Creat</a:t>
            </a:r>
            <a:r>
              <a:rPr lang="en-US" altLang="zh-CN" dirty="0">
                <a:highlight>
                  <a:srgbClr val="008000"/>
                </a:highlight>
              </a:rPr>
              <a:t>()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04A48-EF09-4B2E-8D8F-B5E75F26DF83}"/>
              </a:ext>
            </a:extLst>
          </p:cNvPr>
          <p:cNvSpPr txBox="1"/>
          <p:nvPr/>
        </p:nvSpPr>
        <p:spPr>
          <a:xfrm>
            <a:off x="8993523" y="4430048"/>
            <a:ext cx="3360181" cy="79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输入指令、解析指令</a:t>
            </a:r>
            <a:endParaRPr lang="en-US" altLang="zh-CN" sz="1100" dirty="0"/>
          </a:p>
          <a:p>
            <a:r>
              <a:rPr lang="zh-CN" altLang="en-US" sz="1100" dirty="0"/>
              <a:t>若指令正确且表不存在，用</a:t>
            </a:r>
            <a:r>
              <a:rPr lang="en-US" altLang="zh-CN" sz="1100" dirty="0" err="1"/>
              <a:t>column_name</a:t>
            </a:r>
            <a:r>
              <a:rPr lang="zh-CN" altLang="en-US" sz="1100" dirty="0"/>
              <a:t>接受列名，</a:t>
            </a:r>
            <a:endParaRPr lang="en-US" altLang="zh-CN" sz="1100" dirty="0"/>
          </a:p>
          <a:p>
            <a:r>
              <a:rPr lang="zh-CN" altLang="en-US" sz="1100" dirty="0"/>
              <a:t>增加链表节点数，更新</a:t>
            </a:r>
            <a:r>
              <a:rPr lang="en-US" altLang="zh-CN" sz="1100" dirty="0"/>
              <a:t>table.txt</a:t>
            </a:r>
          </a:p>
          <a:p>
            <a:r>
              <a:rPr lang="zh-CN" altLang="en-US" sz="1100" dirty="0"/>
              <a:t>否则创建失败提示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FF56DE-9A33-42C7-A1E8-C90227D0885B}"/>
              </a:ext>
            </a:extLst>
          </p:cNvPr>
          <p:cNvSpPr txBox="1"/>
          <p:nvPr/>
        </p:nvSpPr>
        <p:spPr>
          <a:xfrm>
            <a:off x="251534" y="174313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ShowTable</a:t>
            </a:r>
            <a:r>
              <a:rPr lang="en-US" altLang="zh-CN" dirty="0">
                <a:highlight>
                  <a:srgbClr val="008000"/>
                </a:highlight>
              </a:rPr>
              <a:t>()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AFB292-A154-4A36-A165-BD5C38DAD349}"/>
              </a:ext>
            </a:extLst>
          </p:cNvPr>
          <p:cNvSpPr txBox="1"/>
          <p:nvPr/>
        </p:nvSpPr>
        <p:spPr>
          <a:xfrm>
            <a:off x="2186866" y="1506110"/>
            <a:ext cx="56973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输入指令，解析指令</a:t>
            </a:r>
            <a:endParaRPr lang="en-US" altLang="zh-CN" sz="1100" dirty="0"/>
          </a:p>
          <a:p>
            <a:r>
              <a:rPr lang="zh-CN" altLang="en-US" sz="1100" dirty="0"/>
              <a:t>若指令正确且存在表，输入表的数量，所有的表名和对应的列名，若没有表，输出</a:t>
            </a:r>
            <a:r>
              <a:rPr lang="en-US" altLang="zh-CN" sz="1100" dirty="0"/>
              <a:t>0 table</a:t>
            </a:r>
          </a:p>
          <a:p>
            <a:r>
              <a:rPr lang="zh-CN" altLang="en-US" sz="1100" dirty="0"/>
              <a:t>若指令不正确输出错误提示</a:t>
            </a:r>
            <a:endParaRPr lang="en-US" altLang="zh-CN" sz="1100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CAA93A-DE0F-4298-808E-97BFBC74F634}"/>
              </a:ext>
            </a:extLst>
          </p:cNvPr>
          <p:cNvSpPr txBox="1"/>
          <p:nvPr/>
        </p:nvSpPr>
        <p:spPr>
          <a:xfrm>
            <a:off x="7465134" y="1890999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_Drop()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E6531F-1767-46EB-A9D4-73AB9CAA93BF}"/>
              </a:ext>
            </a:extLst>
          </p:cNvPr>
          <p:cNvSpPr txBox="1"/>
          <p:nvPr/>
        </p:nvSpPr>
        <p:spPr>
          <a:xfrm>
            <a:off x="8019249" y="2569936"/>
            <a:ext cx="45526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输入指令，解析指令</a:t>
            </a:r>
            <a:endParaRPr lang="en-US" altLang="zh-CN" sz="1100" dirty="0"/>
          </a:p>
          <a:p>
            <a:r>
              <a:rPr lang="zh-CN" altLang="en-US" sz="1100" dirty="0"/>
              <a:t>若指令正确且表存在，删除该表，更新</a:t>
            </a:r>
            <a:r>
              <a:rPr lang="en-US" altLang="zh-CN" sz="1100" dirty="0"/>
              <a:t>table.txt,</a:t>
            </a:r>
            <a:r>
              <a:rPr lang="zh-CN" altLang="en-US" sz="1100" dirty="0"/>
              <a:t>否则删除失败提示</a:t>
            </a:r>
            <a:endParaRPr lang="en-US" altLang="zh-CN" sz="1100" dirty="0"/>
          </a:p>
          <a:p>
            <a:r>
              <a:rPr lang="zh-CN" altLang="en-US" sz="1100" dirty="0"/>
              <a:t>若指令错误输出提示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B8F8F5-6500-415F-9912-EB0A8F323A85}"/>
              </a:ext>
            </a:extLst>
          </p:cNvPr>
          <p:cNvSpPr txBox="1"/>
          <p:nvPr/>
        </p:nvSpPr>
        <p:spPr>
          <a:xfrm>
            <a:off x="212004" y="3675357"/>
            <a:ext cx="4515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输入指令，解析指令</a:t>
            </a:r>
            <a:endParaRPr lang="en-US" altLang="zh-CN" sz="1100" dirty="0"/>
          </a:p>
          <a:p>
            <a:r>
              <a:rPr lang="zh-CN" altLang="en-US" sz="1100" dirty="0"/>
              <a:t>若指令正确且输入的表名和列名都存在，输出对应的内容</a:t>
            </a:r>
            <a:endParaRPr lang="en-US" altLang="zh-CN" sz="1100" dirty="0"/>
          </a:p>
          <a:p>
            <a:r>
              <a:rPr lang="zh-CN" altLang="en-US" sz="1100" dirty="0"/>
              <a:t>（期间需对用户不同的限定条件做出不同反应，如：</a:t>
            </a:r>
            <a:r>
              <a:rPr lang="en-US" altLang="zh-CN" sz="1100" dirty="0"/>
              <a:t>where</a:t>
            </a:r>
            <a:r>
              <a:rPr lang="zh-CN" altLang="en-US" sz="1100" dirty="0"/>
              <a:t>，</a:t>
            </a:r>
            <a:r>
              <a:rPr lang="en-US" altLang="zh-CN" sz="1100" dirty="0"/>
              <a:t>distinct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r>
              <a:rPr lang="zh-CN" altLang="en-US" sz="1100" dirty="0"/>
              <a:t>若指令不正确或者输入表名列名有误，输出错误提示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106C48-6345-47B4-AA29-F9CA00823E49}"/>
              </a:ext>
            </a:extLst>
          </p:cNvPr>
          <p:cNvSpPr txBox="1"/>
          <p:nvPr/>
        </p:nvSpPr>
        <p:spPr>
          <a:xfrm>
            <a:off x="251534" y="2569936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_Select()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E33650-2B64-4EDD-A3E6-6E2F1F48AEB6}"/>
              </a:ext>
            </a:extLst>
          </p:cNvPr>
          <p:cNvSpPr txBox="1"/>
          <p:nvPr/>
        </p:nvSpPr>
        <p:spPr>
          <a:xfrm>
            <a:off x="3811332" y="4575877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_Insert()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B5A8BA-D40D-4EA3-B1A9-900C8FAC3E48}"/>
              </a:ext>
            </a:extLst>
          </p:cNvPr>
          <p:cNvSpPr txBox="1"/>
          <p:nvPr/>
        </p:nvSpPr>
        <p:spPr>
          <a:xfrm>
            <a:off x="3451860" y="5348568"/>
            <a:ext cx="5499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输入指令，解析指令</a:t>
            </a:r>
            <a:endParaRPr lang="en-US" altLang="zh-CN" sz="1100" dirty="0"/>
          </a:p>
          <a:p>
            <a:r>
              <a:rPr lang="zh-CN" altLang="en-US" sz="1100" dirty="0"/>
              <a:t>若指令正确且插入内容与主键不重复（主键存在情况下），则插入成功更新</a:t>
            </a:r>
            <a:r>
              <a:rPr lang="en-US" altLang="zh-CN" sz="1100" dirty="0"/>
              <a:t>content.txt</a:t>
            </a:r>
          </a:p>
          <a:p>
            <a:r>
              <a:rPr lang="zh-CN" altLang="en-US" sz="1100" dirty="0"/>
              <a:t>若指令错误输出提示</a:t>
            </a: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A36430AB-B92A-4297-A0E3-962321E0CE72}"/>
              </a:ext>
            </a:extLst>
          </p:cNvPr>
          <p:cNvCxnSpPr>
            <a:cxnSpLocks/>
          </p:cNvCxnSpPr>
          <p:nvPr/>
        </p:nvCxnSpPr>
        <p:spPr>
          <a:xfrm rot="10800000">
            <a:off x="1219200" y="2176623"/>
            <a:ext cx="4003040" cy="9983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5B32E09-D1BB-4D75-8A7B-6D712C9D39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9871" y="2437465"/>
            <a:ext cx="881218" cy="548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F5736CF-F768-4208-83C1-A1E280982797}"/>
              </a:ext>
            </a:extLst>
          </p:cNvPr>
          <p:cNvCxnSpPr/>
          <p:nvPr/>
        </p:nvCxnSpPr>
        <p:spPr>
          <a:xfrm rot="10800000" flipV="1">
            <a:off x="4572000" y="3753224"/>
            <a:ext cx="1111250" cy="7557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1FE09EC-14B3-4F9C-A517-43AF433283F3}"/>
              </a:ext>
            </a:extLst>
          </p:cNvPr>
          <p:cNvCxnSpPr/>
          <p:nvPr/>
        </p:nvCxnSpPr>
        <p:spPr>
          <a:xfrm rot="10800000">
            <a:off x="1930302" y="3035329"/>
            <a:ext cx="3197322" cy="584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57EACC7-FB82-46F4-A072-35B3B76C7B75}"/>
              </a:ext>
            </a:extLst>
          </p:cNvPr>
          <p:cNvCxnSpPr/>
          <p:nvPr/>
        </p:nvCxnSpPr>
        <p:spPr>
          <a:xfrm>
            <a:off x="6786880" y="3675357"/>
            <a:ext cx="840814" cy="7915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右 29">
            <a:extLst>
              <a:ext uri="{FF2B5EF4-FFF2-40B4-BE49-F238E27FC236}">
                <a16:creationId xmlns:a16="http://schemas.microsoft.com/office/drawing/2014/main" id="{DD1C62A9-D2D3-4CF8-B580-0227C625BFD9}"/>
              </a:ext>
            </a:extLst>
          </p:cNvPr>
          <p:cNvSpPr/>
          <p:nvPr/>
        </p:nvSpPr>
        <p:spPr>
          <a:xfrm rot="3304262">
            <a:off x="8521121" y="2334206"/>
            <a:ext cx="484439" cy="2232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C83F88B6-2927-40FD-BB62-1ED81F524559}"/>
              </a:ext>
            </a:extLst>
          </p:cNvPr>
          <p:cNvSpPr/>
          <p:nvPr/>
        </p:nvSpPr>
        <p:spPr>
          <a:xfrm rot="3304262">
            <a:off x="4766961" y="5138457"/>
            <a:ext cx="484439" cy="2232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5AAC39D-C1E5-403D-BA90-315838E76E44}"/>
              </a:ext>
            </a:extLst>
          </p:cNvPr>
          <p:cNvSpPr/>
          <p:nvPr/>
        </p:nvSpPr>
        <p:spPr>
          <a:xfrm rot="3304262">
            <a:off x="949583" y="3132589"/>
            <a:ext cx="484439" cy="2232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5D3AF06-3756-4EC4-93E1-7972180110DD}"/>
              </a:ext>
            </a:extLst>
          </p:cNvPr>
          <p:cNvSpPr/>
          <p:nvPr/>
        </p:nvSpPr>
        <p:spPr>
          <a:xfrm>
            <a:off x="1633196" y="1798630"/>
            <a:ext cx="484439" cy="2232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0616A041-1779-45F1-9FE1-BD358A47D0AC}"/>
              </a:ext>
            </a:extLst>
          </p:cNvPr>
          <p:cNvSpPr/>
          <p:nvPr/>
        </p:nvSpPr>
        <p:spPr>
          <a:xfrm>
            <a:off x="8533158" y="4561882"/>
            <a:ext cx="484439" cy="2232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CAF3F3-CB84-4D31-9422-A15B42970284}"/>
              </a:ext>
            </a:extLst>
          </p:cNvPr>
          <p:cNvSpPr txBox="1"/>
          <p:nvPr/>
        </p:nvSpPr>
        <p:spPr>
          <a:xfrm>
            <a:off x="5237084" y="477054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_Update()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8D9725-24F2-4D3D-8593-51772302FCC0}"/>
              </a:ext>
            </a:extLst>
          </p:cNvPr>
          <p:cNvSpPr txBox="1"/>
          <p:nvPr/>
        </p:nvSpPr>
        <p:spPr>
          <a:xfrm>
            <a:off x="0" y="327284"/>
            <a:ext cx="49256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输入指令，解析指令</a:t>
            </a:r>
            <a:endParaRPr lang="en-US" altLang="zh-CN" sz="1100" dirty="0"/>
          </a:p>
          <a:p>
            <a:r>
              <a:rPr lang="zh-CN" altLang="en-US" sz="1100" dirty="0"/>
              <a:t>若指令正确，且对应表存在，将表中满足条件的内容更新，更新</a:t>
            </a:r>
            <a:r>
              <a:rPr lang="en-US" altLang="zh-CN" sz="1100" dirty="0"/>
              <a:t>content.txt</a:t>
            </a:r>
          </a:p>
          <a:p>
            <a:r>
              <a:rPr lang="zh-CN" altLang="en-US" sz="1100" dirty="0"/>
              <a:t>若指令错误输出提示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7AF006-B459-4210-967A-75F82A1EA1BF}"/>
              </a:ext>
            </a:extLst>
          </p:cNvPr>
          <p:cNvSpPr txBox="1"/>
          <p:nvPr/>
        </p:nvSpPr>
        <p:spPr>
          <a:xfrm>
            <a:off x="6916592" y="576054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_Delete()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D19240-1618-4280-9508-9450D5C19D53}"/>
              </a:ext>
            </a:extLst>
          </p:cNvPr>
          <p:cNvSpPr txBox="1"/>
          <p:nvPr/>
        </p:nvSpPr>
        <p:spPr>
          <a:xfrm>
            <a:off x="8587271" y="359148"/>
            <a:ext cx="341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输入指令，解析指令</a:t>
            </a:r>
            <a:endParaRPr lang="en-US" altLang="zh-CN" sz="1100" dirty="0"/>
          </a:p>
          <a:p>
            <a:r>
              <a:rPr lang="zh-CN" altLang="en-US" sz="1100" dirty="0"/>
              <a:t>若指令正确且表存在，删除表中特定内容，更新</a:t>
            </a:r>
            <a:r>
              <a:rPr lang="en-US" altLang="zh-CN" sz="1100" dirty="0"/>
              <a:t>content.txt,</a:t>
            </a:r>
            <a:r>
              <a:rPr lang="zh-CN" altLang="en-US" sz="1100" dirty="0"/>
              <a:t>否则删除失败</a:t>
            </a:r>
            <a:endParaRPr lang="en-US" altLang="zh-CN" sz="1100" dirty="0"/>
          </a:p>
          <a:p>
            <a:r>
              <a:rPr lang="zh-CN" altLang="en-US" sz="1100" dirty="0"/>
              <a:t>若指令错误，输出提示</a:t>
            </a: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05C8A36-F096-4C22-B934-D8150B883FE8}"/>
              </a:ext>
            </a:extLst>
          </p:cNvPr>
          <p:cNvCxnSpPr/>
          <p:nvPr/>
        </p:nvCxnSpPr>
        <p:spPr>
          <a:xfrm rot="16200000" flipV="1">
            <a:off x="4974280" y="2006021"/>
            <a:ext cx="2030277" cy="2131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7B10DDD5-4411-402D-AF0C-796A236DF83A}"/>
              </a:ext>
            </a:extLst>
          </p:cNvPr>
          <p:cNvCxnSpPr/>
          <p:nvPr/>
        </p:nvCxnSpPr>
        <p:spPr>
          <a:xfrm rot="5400000" flipH="1" flipV="1">
            <a:off x="5989236" y="1864826"/>
            <a:ext cx="2044501" cy="5097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右 42">
            <a:extLst>
              <a:ext uri="{FF2B5EF4-FFF2-40B4-BE49-F238E27FC236}">
                <a16:creationId xmlns:a16="http://schemas.microsoft.com/office/drawing/2014/main" id="{4F0131B7-F427-4677-845E-DA17AB0A279B}"/>
              </a:ext>
            </a:extLst>
          </p:cNvPr>
          <p:cNvSpPr/>
          <p:nvPr/>
        </p:nvSpPr>
        <p:spPr>
          <a:xfrm>
            <a:off x="8021742" y="670426"/>
            <a:ext cx="484439" cy="2232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4B8C051D-F67B-42F5-AEE3-9ECB85C38A0B}"/>
              </a:ext>
            </a:extLst>
          </p:cNvPr>
          <p:cNvSpPr/>
          <p:nvPr/>
        </p:nvSpPr>
        <p:spPr>
          <a:xfrm rot="11075466">
            <a:off x="4764497" y="582373"/>
            <a:ext cx="484439" cy="2232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4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0A5507DA-2557-4336-A936-BB01F01C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07" y="2849455"/>
            <a:ext cx="2520173" cy="79798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highlight>
                  <a:srgbClr val="B66952"/>
                </a:highlight>
              </a:rPr>
              <a:t>File.cpp</a:t>
            </a:r>
            <a:endParaRPr lang="zh-CN" altLang="en-US" sz="2400" dirty="0">
              <a:highlight>
                <a:srgbClr val="B66952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C50E18-4F9B-442A-9831-3AF8BCD0ECA5}"/>
              </a:ext>
            </a:extLst>
          </p:cNvPr>
          <p:cNvSpPr txBox="1"/>
          <p:nvPr/>
        </p:nvSpPr>
        <p:spPr>
          <a:xfrm>
            <a:off x="2692400" y="1060214"/>
            <a:ext cx="252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FromFIle</a:t>
            </a:r>
            <a:r>
              <a:rPr lang="en-US" altLang="zh-CN" dirty="0">
                <a:highlight>
                  <a:srgbClr val="008000"/>
                </a:highlight>
              </a:rPr>
              <a:t>(string)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E35692-077F-433D-97C6-CE95C883EDDD}"/>
              </a:ext>
            </a:extLst>
          </p:cNvPr>
          <p:cNvSpPr txBox="1"/>
          <p:nvPr/>
        </p:nvSpPr>
        <p:spPr>
          <a:xfrm>
            <a:off x="7325360" y="4971259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IntoFIle</a:t>
            </a:r>
            <a:r>
              <a:rPr lang="en-US" altLang="zh-CN" dirty="0">
                <a:highlight>
                  <a:srgbClr val="008000"/>
                </a:highlight>
              </a:rPr>
              <a:t>(string)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76200E-6404-4E60-B264-08B0B850BFBA}"/>
              </a:ext>
            </a:extLst>
          </p:cNvPr>
          <p:cNvSpPr txBox="1"/>
          <p:nvPr/>
        </p:nvSpPr>
        <p:spPr>
          <a:xfrm>
            <a:off x="5394960" y="409414"/>
            <a:ext cx="672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打开文件，若不存在则创建文件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string</a:t>
            </a:r>
            <a:r>
              <a:rPr lang="zh-CN" altLang="en-US" dirty="0"/>
              <a:t>为“</a:t>
            </a:r>
            <a:r>
              <a:rPr lang="en-US" altLang="zh-CN" dirty="0"/>
              <a:t>table.txt”</a:t>
            </a:r>
            <a:r>
              <a:rPr lang="zh-CN" altLang="en-US" dirty="0"/>
              <a:t>，将读取到的内容依次赋值给</a:t>
            </a:r>
            <a:r>
              <a:rPr lang="en-US" altLang="zh-CN" dirty="0" err="1"/>
              <a:t>table_name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column_name</a:t>
            </a:r>
            <a:r>
              <a:rPr lang="en-US" altLang="zh-CN" dirty="0"/>
              <a:t>,</a:t>
            </a:r>
            <a:r>
              <a:rPr lang="zh-CN" altLang="en-US" dirty="0"/>
              <a:t>并找到主键在第几列，赋值给</a:t>
            </a:r>
            <a:r>
              <a:rPr lang="en-US" altLang="zh-CN" dirty="0" err="1"/>
              <a:t>major_key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string</a:t>
            </a:r>
            <a:r>
              <a:rPr lang="zh-CN" altLang="en-US" dirty="0"/>
              <a:t>为“</a:t>
            </a:r>
            <a:r>
              <a:rPr lang="en-US" altLang="zh-CN" dirty="0"/>
              <a:t>content.txt”, </a:t>
            </a:r>
            <a:r>
              <a:rPr lang="zh-CN" altLang="en-US" dirty="0"/>
              <a:t>将读取到的内容按一定的顺序存入</a:t>
            </a:r>
            <a:r>
              <a:rPr lang="en-US" altLang="zh-CN" dirty="0"/>
              <a:t>content</a:t>
            </a:r>
          </a:p>
          <a:p>
            <a:r>
              <a:rPr lang="zh-CN" altLang="en-US" dirty="0"/>
              <a:t>关闭文件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D48951B-2CA4-4673-B796-BB60BAB5EBE5}"/>
              </a:ext>
            </a:extLst>
          </p:cNvPr>
          <p:cNvCxnSpPr/>
          <p:nvPr/>
        </p:nvCxnSpPr>
        <p:spPr>
          <a:xfrm rot="16200000" flipV="1">
            <a:off x="4124960" y="1737360"/>
            <a:ext cx="1402080" cy="1320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808083A-9353-4439-A69D-E469933C061B}"/>
              </a:ext>
            </a:extLst>
          </p:cNvPr>
          <p:cNvSpPr/>
          <p:nvPr/>
        </p:nvSpPr>
        <p:spPr>
          <a:xfrm>
            <a:off x="4592320" y="1060213"/>
            <a:ext cx="548640" cy="25042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832EB92-30E0-4146-80CD-A3518D60FB05}"/>
              </a:ext>
            </a:extLst>
          </p:cNvPr>
          <p:cNvCxnSpPr/>
          <p:nvPr/>
        </p:nvCxnSpPr>
        <p:spPr>
          <a:xfrm rot="16200000" flipH="1">
            <a:off x="6649721" y="3683000"/>
            <a:ext cx="1087119" cy="1016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2027813-58D6-4B1B-9709-939DA962C3E1}"/>
              </a:ext>
            </a:extLst>
          </p:cNvPr>
          <p:cNvSpPr txBox="1"/>
          <p:nvPr/>
        </p:nvSpPr>
        <p:spPr>
          <a:xfrm>
            <a:off x="0" y="4463428"/>
            <a:ext cx="6685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打开文件，不存在则创建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string</a:t>
            </a:r>
            <a:r>
              <a:rPr lang="zh-CN" altLang="en-US" dirty="0"/>
              <a:t>为“</a:t>
            </a:r>
            <a:r>
              <a:rPr lang="en-US" altLang="zh-CN" dirty="0"/>
              <a:t>table.txt”, </a:t>
            </a:r>
            <a:r>
              <a:rPr lang="zh-CN" altLang="en-US" dirty="0"/>
              <a:t>将</a:t>
            </a:r>
            <a:r>
              <a:rPr lang="en-US" altLang="zh-CN" dirty="0" err="1"/>
              <a:t>table_name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column_name</a:t>
            </a:r>
            <a:r>
              <a:rPr lang="en-US" altLang="zh-CN" dirty="0"/>
              <a:t> </a:t>
            </a:r>
            <a:r>
              <a:rPr lang="zh-CN" altLang="en-US" dirty="0"/>
              <a:t>写入文件，并在主键后面加上标识</a:t>
            </a:r>
            <a:endParaRPr lang="en-US" altLang="zh-CN" dirty="0"/>
          </a:p>
          <a:p>
            <a:r>
              <a:rPr lang="zh-CN" altLang="en-US" dirty="0"/>
              <a:t>若“</a:t>
            </a:r>
            <a:r>
              <a:rPr lang="en-US" altLang="zh-CN" dirty="0"/>
              <a:t>string</a:t>
            </a:r>
            <a:r>
              <a:rPr lang="zh-CN" altLang="en-US" dirty="0"/>
              <a:t>”为“</a:t>
            </a:r>
            <a:r>
              <a:rPr lang="en-US" altLang="zh-CN" dirty="0"/>
              <a:t>content.txt”,</a:t>
            </a:r>
            <a:r>
              <a:rPr lang="zh-CN" altLang="en-US" dirty="0"/>
              <a:t> 将</a:t>
            </a:r>
            <a:r>
              <a:rPr lang="en-US" altLang="zh-CN" dirty="0"/>
              <a:t>content</a:t>
            </a:r>
            <a:r>
              <a:rPr lang="zh-CN" altLang="en-US" dirty="0"/>
              <a:t>中的内容按一定顺序写入文件，每个表的内容用“</a:t>
            </a:r>
            <a:r>
              <a:rPr lang="en-US" altLang="zh-CN" dirty="0"/>
              <a:t>##############</a:t>
            </a:r>
            <a:r>
              <a:rPr lang="zh-CN" altLang="en-US" dirty="0"/>
              <a:t>”分隔开</a:t>
            </a:r>
            <a:endParaRPr lang="en-US" altLang="zh-CN" dirty="0"/>
          </a:p>
          <a:p>
            <a:r>
              <a:rPr lang="zh-CN" altLang="en-US" dirty="0"/>
              <a:t>关闭文件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145AEC62-D6C5-4313-AF8B-9561C04CCB9F}"/>
              </a:ext>
            </a:extLst>
          </p:cNvPr>
          <p:cNvSpPr/>
          <p:nvPr/>
        </p:nvSpPr>
        <p:spPr>
          <a:xfrm rot="10467380">
            <a:off x="6633827" y="5064249"/>
            <a:ext cx="548640" cy="25042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2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FA55986-1674-4300-9FFC-B39E6445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532" y="2893843"/>
            <a:ext cx="2520173" cy="79798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highlight>
                  <a:srgbClr val="B66952"/>
                </a:highlight>
              </a:rPr>
              <a:t>Parse.cpp</a:t>
            </a:r>
            <a:endParaRPr lang="zh-CN" altLang="en-US" sz="2400" dirty="0">
              <a:highlight>
                <a:srgbClr val="B66952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6822A8-C993-4F4F-94D0-3D4A0225A262}"/>
              </a:ext>
            </a:extLst>
          </p:cNvPr>
          <p:cNvSpPr txBox="1"/>
          <p:nvPr/>
        </p:nvSpPr>
        <p:spPr>
          <a:xfrm>
            <a:off x="2743200" y="1437906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ParCreat</a:t>
            </a:r>
            <a:r>
              <a:rPr lang="en-US" altLang="zh-CN" dirty="0">
                <a:highlight>
                  <a:srgbClr val="008000"/>
                </a:highlight>
              </a:rPr>
              <a:t>(string)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5C6EA8-C68E-475D-AE0B-8BE3543AD975}"/>
              </a:ext>
            </a:extLst>
          </p:cNvPr>
          <p:cNvSpPr txBox="1"/>
          <p:nvPr/>
        </p:nvSpPr>
        <p:spPr>
          <a:xfrm>
            <a:off x="7661429" y="1253240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ParShow</a:t>
            </a:r>
            <a:r>
              <a:rPr lang="en-US" altLang="zh-CN" dirty="0">
                <a:highlight>
                  <a:srgbClr val="008000"/>
                </a:highlight>
              </a:rPr>
              <a:t>(string)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2E51B4-0658-48A6-8557-0A9DC26B9892}"/>
              </a:ext>
            </a:extLst>
          </p:cNvPr>
          <p:cNvSpPr txBox="1"/>
          <p:nvPr/>
        </p:nvSpPr>
        <p:spPr>
          <a:xfrm>
            <a:off x="5504155" y="5097732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ParDrop</a:t>
            </a:r>
            <a:r>
              <a:rPr lang="en-US" altLang="zh-CN" dirty="0">
                <a:highlight>
                  <a:srgbClr val="008000"/>
                </a:highlight>
              </a:rPr>
              <a:t>(string)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0C0B49-7C0C-41C6-8C12-46AAD727A169}"/>
              </a:ext>
            </a:extLst>
          </p:cNvPr>
          <p:cNvSpPr txBox="1"/>
          <p:nvPr/>
        </p:nvSpPr>
        <p:spPr>
          <a:xfrm>
            <a:off x="5049913" y="1373994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ParSelect</a:t>
            </a:r>
            <a:r>
              <a:rPr lang="en-US" altLang="zh-CN" dirty="0">
                <a:highlight>
                  <a:srgbClr val="008000"/>
                </a:highlight>
              </a:rPr>
              <a:t>(string)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40D469-7DF7-42EA-B309-C801FD1BAEAA}"/>
              </a:ext>
            </a:extLst>
          </p:cNvPr>
          <p:cNvSpPr txBox="1"/>
          <p:nvPr/>
        </p:nvSpPr>
        <p:spPr>
          <a:xfrm>
            <a:off x="7726533" y="3957412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ParDelete</a:t>
            </a:r>
            <a:r>
              <a:rPr lang="en-US" altLang="zh-CN" dirty="0">
                <a:highlight>
                  <a:srgbClr val="008000"/>
                </a:highlight>
              </a:rPr>
              <a:t>(string)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9D483B-7184-4C8C-8420-0B66E7581871}"/>
              </a:ext>
            </a:extLst>
          </p:cNvPr>
          <p:cNvSpPr txBox="1"/>
          <p:nvPr/>
        </p:nvSpPr>
        <p:spPr>
          <a:xfrm>
            <a:off x="2805344" y="4326744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ParInsert</a:t>
            </a:r>
            <a:r>
              <a:rPr lang="en-US" altLang="zh-CN" dirty="0">
                <a:highlight>
                  <a:srgbClr val="008000"/>
                </a:highlight>
              </a:rPr>
              <a:t>(string)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ABBEBA-97C0-49AC-AD41-D175C66C9861}"/>
              </a:ext>
            </a:extLst>
          </p:cNvPr>
          <p:cNvSpPr txBox="1"/>
          <p:nvPr/>
        </p:nvSpPr>
        <p:spPr>
          <a:xfrm>
            <a:off x="523783" y="3013970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_</a:t>
            </a:r>
            <a:r>
              <a:rPr lang="en-US" altLang="zh-CN" dirty="0" err="1">
                <a:highlight>
                  <a:srgbClr val="008000"/>
                </a:highlight>
              </a:rPr>
              <a:t>ParUpdate</a:t>
            </a:r>
            <a:r>
              <a:rPr lang="en-US" altLang="zh-CN" dirty="0">
                <a:highlight>
                  <a:srgbClr val="008000"/>
                </a:highlight>
              </a:rPr>
              <a:t>(</a:t>
            </a:r>
            <a:r>
              <a:rPr lang="en-US" altLang="zh-CN" dirty="0" err="1">
                <a:highlight>
                  <a:srgbClr val="008000"/>
                </a:highlight>
              </a:rPr>
              <a:t>tring</a:t>
            </a:r>
            <a:r>
              <a:rPr lang="en-US" altLang="zh-CN" dirty="0">
                <a:highlight>
                  <a:srgbClr val="008000"/>
                </a:highlight>
              </a:rPr>
              <a:t>)</a:t>
            </a:r>
            <a:endParaRPr lang="zh-CN" altLang="en-US" dirty="0">
              <a:highlight>
                <a:srgbClr val="008000"/>
              </a:highlight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FFA7155A-EEE7-4201-BC1B-F0D9725E9506}"/>
              </a:ext>
            </a:extLst>
          </p:cNvPr>
          <p:cNvCxnSpPr/>
          <p:nvPr/>
        </p:nvCxnSpPr>
        <p:spPr>
          <a:xfrm rot="10800000">
            <a:off x="3773010" y="1935332"/>
            <a:ext cx="1438182" cy="11951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A300FC6-28E4-4585-88A3-CE5FECA5389A}"/>
              </a:ext>
            </a:extLst>
          </p:cNvPr>
          <p:cNvCxnSpPr/>
          <p:nvPr/>
        </p:nvCxnSpPr>
        <p:spPr>
          <a:xfrm rot="5400000" flipH="1" flipV="1">
            <a:off x="5235651" y="2324318"/>
            <a:ext cx="1220047" cy="1858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1AC70B2-65E4-4DAA-BDB6-8EA94C453E76}"/>
              </a:ext>
            </a:extLst>
          </p:cNvPr>
          <p:cNvCxnSpPr/>
          <p:nvPr/>
        </p:nvCxnSpPr>
        <p:spPr>
          <a:xfrm flipV="1">
            <a:off x="6507332" y="1743326"/>
            <a:ext cx="1864311" cy="12839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CAF85D5-4B03-4EE4-AE61-CDCD165FFDA6}"/>
              </a:ext>
            </a:extLst>
          </p:cNvPr>
          <p:cNvCxnSpPr/>
          <p:nvPr/>
        </p:nvCxnSpPr>
        <p:spPr>
          <a:xfrm rot="10800000" flipV="1">
            <a:off x="3888420" y="3662168"/>
            <a:ext cx="1535837" cy="606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CAEC444-7F24-4411-AD33-C994A35E5D36}"/>
              </a:ext>
            </a:extLst>
          </p:cNvPr>
          <p:cNvCxnSpPr/>
          <p:nvPr/>
        </p:nvCxnSpPr>
        <p:spPr>
          <a:xfrm rot="5400000">
            <a:off x="5447994" y="4231753"/>
            <a:ext cx="1335960" cy="196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8FD3E15-2D27-48BF-9D36-004D686091AE}"/>
              </a:ext>
            </a:extLst>
          </p:cNvPr>
          <p:cNvCxnSpPr/>
          <p:nvPr/>
        </p:nvCxnSpPr>
        <p:spPr>
          <a:xfrm>
            <a:off x="6906827" y="3292836"/>
            <a:ext cx="1367161" cy="5378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711C52CB-7420-47DB-A829-BB95047CB24E}"/>
              </a:ext>
            </a:extLst>
          </p:cNvPr>
          <p:cNvCxnSpPr/>
          <p:nvPr/>
        </p:nvCxnSpPr>
        <p:spPr>
          <a:xfrm rot="10800000">
            <a:off x="2743200" y="3130492"/>
            <a:ext cx="2081814" cy="2985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7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朴实灵感</Template>
  <TotalTime>241</TotalTime>
  <Words>766</Words>
  <Application>Microsoft Office PowerPoint</Application>
  <PresentationFormat>宽屏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新宋体</vt:lpstr>
      <vt:lpstr>Calibri</vt:lpstr>
      <vt:lpstr>Goudy Old Style</vt:lpstr>
      <vt:lpstr>Wingdings</vt:lpstr>
      <vt:lpstr>Wingdings 2</vt:lpstr>
      <vt:lpstr>SlateVTI</vt:lpstr>
      <vt:lpstr>PowerPoint 演示文稿</vt:lpstr>
      <vt:lpstr>PowerPoint 演示文稿</vt:lpstr>
      <vt:lpstr>需求概述</vt:lpstr>
      <vt:lpstr>数据结构设计</vt:lpstr>
      <vt:lpstr>模块划分设计</vt:lpstr>
      <vt:lpstr>算法描述</vt:lpstr>
      <vt:lpstr>BasicFunc.cpp</vt:lpstr>
      <vt:lpstr>File.cpp</vt:lpstr>
      <vt:lpstr>Parse.cpp</vt:lpstr>
      <vt:lpstr>拓展功能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yingying</dc:creator>
  <cp:lastModifiedBy>jiang yingying</cp:lastModifiedBy>
  <cp:revision>27</cp:revision>
  <dcterms:created xsi:type="dcterms:W3CDTF">2021-04-20T14:23:55Z</dcterms:created>
  <dcterms:modified xsi:type="dcterms:W3CDTF">2021-04-22T01:44:54Z</dcterms:modified>
</cp:coreProperties>
</file>