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28" r:id="rId175"/>
    <p:sldId id="429" r:id="rId176"/>
    <p:sldId id="430" r:id="rId177"/>
    <p:sldId id="431" r:id="rId178"/>
    <p:sldId id="432" r:id="rId179"/>
    <p:sldId id="433" r:id="rId180"/>
    <p:sldId id="434" r:id="rId181"/>
    <p:sldId id="435" r:id="rId182"/>
    <p:sldId id="436" r:id="rId183"/>
    <p:sldId id="437" r:id="rId184"/>
    <p:sldId id="438" r:id="rId185"/>
    <p:sldId id="439" r:id="rId186"/>
    <p:sldId id="440" r:id="rId187"/>
    <p:sldId id="441" r:id="rId188"/>
    <p:sldId id="442" r:id="rId189"/>
    <p:sldId id="443" r:id="rId190"/>
    <p:sldId id="444" r:id="rId191"/>
    <p:sldId id="445" r:id="rId192"/>
    <p:sldId id="446" r:id="rId193"/>
    <p:sldId id="447" r:id="rId194"/>
    <p:sldId id="448" r:id="rId195"/>
    <p:sldId id="449" r:id="rId196"/>
    <p:sldId id="450" r:id="rId197"/>
    <p:sldId id="451" r:id="rId198"/>
    <p:sldId id="452" r:id="rId199"/>
    <p:sldId id="453" r:id="rId200"/>
    <p:sldId id="454" r:id="rId201"/>
    <p:sldId id="455" r:id="rId202"/>
    <p:sldId id="456" r:id="rId203"/>
    <p:sldId id="457" r:id="rId204"/>
    <p:sldId id="458" r:id="rId205"/>
    <p:sldId id="459" r:id="rId206"/>
    <p:sldId id="460" r:id="rId207"/>
    <p:sldId id="461" r:id="rId208"/>
    <p:sldId id="462" r:id="rId209"/>
    <p:sldId id="463" r:id="rId210"/>
    <p:sldId id="464" r:id="rId211"/>
    <p:sldId id="465" r:id="rId212"/>
    <p:sldId id="466" r:id="rId213"/>
    <p:sldId id="467" r:id="rId214"/>
    <p:sldId id="468" r:id="rId215"/>
    <p:sldId id="469" r:id="rId216"/>
    <p:sldId id="470" r:id="rId217"/>
    <p:sldId id="471" r:id="rId218"/>
    <p:sldId id="472" r:id="rId219"/>
    <p:sldId id="473" r:id="rId220"/>
    <p:sldId id="474" r:id="rId221"/>
    <p:sldId id="475" r:id="rId222"/>
    <p:sldId id="476" r:id="rId223"/>
    <p:sldId id="477" r:id="rId224"/>
    <p:sldId id="478" r:id="rId225"/>
    <p:sldId id="479" r:id="rId226"/>
    <p:sldId id="480" r:id="rId227"/>
    <p:sldId id="481" r:id="rId228"/>
    <p:sldId id="482" r:id="rId229"/>
    <p:sldId id="483" r:id="rId230"/>
    <p:sldId id="484" r:id="rId231"/>
    <p:sldId id="485" r:id="rId232"/>
    <p:sldId id="486" r:id="rId233"/>
    <p:sldId id="487" r:id="rId234"/>
    <p:sldId id="488" r:id="rId235"/>
    <p:sldId id="489" r:id="rId236"/>
    <p:sldId id="490" r:id="rId237"/>
    <p:sldId id="491" r:id="rId238"/>
    <p:sldId id="492" r:id="rId239"/>
    <p:sldId id="493" r:id="rId240"/>
    <p:sldId id="494" r:id="rId241"/>
    <p:sldId id="495" r:id="rId242"/>
    <p:sldId id="496" r:id="rId243"/>
    <p:sldId id="497" r:id="rId244"/>
    <p:sldId id="498" r:id="rId245"/>
    <p:sldId id="499" r:id="rId246"/>
    <p:sldId id="500" r:id="rId247"/>
    <p:sldId id="501" r:id="rId248"/>
    <p:sldId id="502" r:id="rId249"/>
    <p:sldId id="503" r:id="rId250"/>
    <p:sldId id="504" r:id="rId251"/>
    <p:sldId id="505" r:id="rId252"/>
    <p:sldId id="506" r:id="rId253"/>
    <p:sldId id="507" r:id="rId254"/>
    <p:sldId id="508" r:id="rId255"/>
    <p:sldId id="509" r:id="rId256"/>
    <p:sldId id="510" r:id="rId257"/>
    <p:sldId id="511" r:id="rId258"/>
    <p:sldId id="512" r:id="rId259"/>
    <p:sldId id="513" r:id="rId260"/>
    <p:sldId id="514" r:id="rId261"/>
    <p:sldId id="515" r:id="rId262"/>
  </p:sldIdLst>
  <p:sldSz cx="9144000" cy="5149850"/>
  <p:notesSz cx="9144000" cy="5149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5" Type="http://schemas.openxmlformats.org/officeDocument/2006/relationships/tableStyles" Target="tableStyles.xml"/><Relationship Id="rId264" Type="http://schemas.openxmlformats.org/officeDocument/2006/relationships/viewProps" Target="viewProps.xml"/><Relationship Id="rId263" Type="http://schemas.openxmlformats.org/officeDocument/2006/relationships/presProps" Target="presProps.xml"/><Relationship Id="rId262" Type="http://schemas.openxmlformats.org/officeDocument/2006/relationships/slide" Target="slides/slide260.xml"/><Relationship Id="rId261" Type="http://schemas.openxmlformats.org/officeDocument/2006/relationships/slide" Target="slides/slide259.xml"/><Relationship Id="rId260" Type="http://schemas.openxmlformats.org/officeDocument/2006/relationships/slide" Target="slides/slide258.xml"/><Relationship Id="rId26" Type="http://schemas.openxmlformats.org/officeDocument/2006/relationships/slide" Target="slides/slide24.xml"/><Relationship Id="rId259" Type="http://schemas.openxmlformats.org/officeDocument/2006/relationships/slide" Target="slides/slide257.xml"/><Relationship Id="rId258" Type="http://schemas.openxmlformats.org/officeDocument/2006/relationships/slide" Target="slides/slide256.xml"/><Relationship Id="rId257" Type="http://schemas.openxmlformats.org/officeDocument/2006/relationships/slide" Target="slides/slide255.xml"/><Relationship Id="rId256" Type="http://schemas.openxmlformats.org/officeDocument/2006/relationships/slide" Target="slides/slide254.xml"/><Relationship Id="rId255" Type="http://schemas.openxmlformats.org/officeDocument/2006/relationships/slide" Target="slides/slide253.xml"/><Relationship Id="rId254" Type="http://schemas.openxmlformats.org/officeDocument/2006/relationships/slide" Target="slides/slide252.xml"/><Relationship Id="rId253" Type="http://schemas.openxmlformats.org/officeDocument/2006/relationships/slide" Target="slides/slide251.xml"/><Relationship Id="rId252" Type="http://schemas.openxmlformats.org/officeDocument/2006/relationships/slide" Target="slides/slide250.xml"/><Relationship Id="rId251" Type="http://schemas.openxmlformats.org/officeDocument/2006/relationships/slide" Target="slides/slide249.xml"/><Relationship Id="rId250" Type="http://schemas.openxmlformats.org/officeDocument/2006/relationships/slide" Target="slides/slide248.xml"/><Relationship Id="rId25" Type="http://schemas.openxmlformats.org/officeDocument/2006/relationships/slide" Target="slides/slide23.xml"/><Relationship Id="rId249" Type="http://schemas.openxmlformats.org/officeDocument/2006/relationships/slide" Target="slides/slide247.xml"/><Relationship Id="rId248" Type="http://schemas.openxmlformats.org/officeDocument/2006/relationships/slide" Target="slides/slide246.xml"/><Relationship Id="rId247" Type="http://schemas.openxmlformats.org/officeDocument/2006/relationships/slide" Target="slides/slide245.xml"/><Relationship Id="rId246" Type="http://schemas.openxmlformats.org/officeDocument/2006/relationships/slide" Target="slides/slide244.xml"/><Relationship Id="rId245" Type="http://schemas.openxmlformats.org/officeDocument/2006/relationships/slide" Target="slides/slide243.xml"/><Relationship Id="rId244" Type="http://schemas.openxmlformats.org/officeDocument/2006/relationships/slide" Target="slides/slide242.xml"/><Relationship Id="rId243" Type="http://schemas.openxmlformats.org/officeDocument/2006/relationships/slide" Target="slides/slide241.xml"/><Relationship Id="rId242" Type="http://schemas.openxmlformats.org/officeDocument/2006/relationships/slide" Target="slides/slide240.xml"/><Relationship Id="rId241" Type="http://schemas.openxmlformats.org/officeDocument/2006/relationships/slide" Target="slides/slide239.xml"/><Relationship Id="rId240" Type="http://schemas.openxmlformats.org/officeDocument/2006/relationships/slide" Target="slides/slide238.xml"/><Relationship Id="rId24" Type="http://schemas.openxmlformats.org/officeDocument/2006/relationships/slide" Target="slides/slide22.xml"/><Relationship Id="rId239" Type="http://schemas.openxmlformats.org/officeDocument/2006/relationships/slide" Target="slides/slide237.xml"/><Relationship Id="rId238" Type="http://schemas.openxmlformats.org/officeDocument/2006/relationships/slide" Target="slides/slide236.xml"/><Relationship Id="rId237" Type="http://schemas.openxmlformats.org/officeDocument/2006/relationships/slide" Target="slides/slide235.xml"/><Relationship Id="rId236" Type="http://schemas.openxmlformats.org/officeDocument/2006/relationships/slide" Target="slides/slide234.xml"/><Relationship Id="rId235" Type="http://schemas.openxmlformats.org/officeDocument/2006/relationships/slide" Target="slides/slide233.xml"/><Relationship Id="rId234" Type="http://schemas.openxmlformats.org/officeDocument/2006/relationships/slide" Target="slides/slide232.xml"/><Relationship Id="rId233" Type="http://schemas.openxmlformats.org/officeDocument/2006/relationships/slide" Target="slides/slide231.xml"/><Relationship Id="rId232" Type="http://schemas.openxmlformats.org/officeDocument/2006/relationships/slide" Target="slides/slide230.xml"/><Relationship Id="rId231" Type="http://schemas.openxmlformats.org/officeDocument/2006/relationships/slide" Target="slides/slide229.xml"/><Relationship Id="rId230" Type="http://schemas.openxmlformats.org/officeDocument/2006/relationships/slide" Target="slides/slide228.xml"/><Relationship Id="rId23" Type="http://schemas.openxmlformats.org/officeDocument/2006/relationships/slide" Target="slides/slide21.xml"/><Relationship Id="rId229" Type="http://schemas.openxmlformats.org/officeDocument/2006/relationships/slide" Target="slides/slide227.xml"/><Relationship Id="rId228" Type="http://schemas.openxmlformats.org/officeDocument/2006/relationships/slide" Target="slides/slide226.xml"/><Relationship Id="rId227" Type="http://schemas.openxmlformats.org/officeDocument/2006/relationships/slide" Target="slides/slide225.xml"/><Relationship Id="rId226" Type="http://schemas.openxmlformats.org/officeDocument/2006/relationships/slide" Target="slides/slide224.xml"/><Relationship Id="rId225" Type="http://schemas.openxmlformats.org/officeDocument/2006/relationships/slide" Target="slides/slide223.xml"/><Relationship Id="rId224" Type="http://schemas.openxmlformats.org/officeDocument/2006/relationships/slide" Target="slides/slide222.xml"/><Relationship Id="rId223" Type="http://schemas.openxmlformats.org/officeDocument/2006/relationships/slide" Target="slides/slide221.xml"/><Relationship Id="rId222" Type="http://schemas.openxmlformats.org/officeDocument/2006/relationships/slide" Target="slides/slide220.xml"/><Relationship Id="rId221" Type="http://schemas.openxmlformats.org/officeDocument/2006/relationships/slide" Target="slides/slide219.xml"/><Relationship Id="rId220" Type="http://schemas.openxmlformats.org/officeDocument/2006/relationships/slide" Target="slides/slide218.xml"/><Relationship Id="rId22" Type="http://schemas.openxmlformats.org/officeDocument/2006/relationships/slide" Target="slides/slide20.xml"/><Relationship Id="rId219" Type="http://schemas.openxmlformats.org/officeDocument/2006/relationships/slide" Target="slides/slide217.xml"/><Relationship Id="rId218" Type="http://schemas.openxmlformats.org/officeDocument/2006/relationships/slide" Target="slides/slide216.xml"/><Relationship Id="rId217" Type="http://schemas.openxmlformats.org/officeDocument/2006/relationships/slide" Target="slides/slide215.xml"/><Relationship Id="rId216" Type="http://schemas.openxmlformats.org/officeDocument/2006/relationships/slide" Target="slides/slide214.xml"/><Relationship Id="rId215" Type="http://schemas.openxmlformats.org/officeDocument/2006/relationships/slide" Target="slides/slide213.xml"/><Relationship Id="rId214" Type="http://schemas.openxmlformats.org/officeDocument/2006/relationships/slide" Target="slides/slide212.xml"/><Relationship Id="rId213" Type="http://schemas.openxmlformats.org/officeDocument/2006/relationships/slide" Target="slides/slide211.xml"/><Relationship Id="rId212" Type="http://schemas.openxmlformats.org/officeDocument/2006/relationships/slide" Target="slides/slide210.xml"/><Relationship Id="rId211" Type="http://schemas.openxmlformats.org/officeDocument/2006/relationships/slide" Target="slides/slide209.xml"/><Relationship Id="rId210" Type="http://schemas.openxmlformats.org/officeDocument/2006/relationships/slide" Target="slides/slide208.xml"/><Relationship Id="rId21" Type="http://schemas.openxmlformats.org/officeDocument/2006/relationships/slide" Target="slides/slide19.xml"/><Relationship Id="rId209" Type="http://schemas.openxmlformats.org/officeDocument/2006/relationships/slide" Target="slides/slide207.xml"/><Relationship Id="rId208" Type="http://schemas.openxmlformats.org/officeDocument/2006/relationships/slide" Target="slides/slide206.xml"/><Relationship Id="rId207" Type="http://schemas.openxmlformats.org/officeDocument/2006/relationships/slide" Target="slides/slide205.xml"/><Relationship Id="rId206" Type="http://schemas.openxmlformats.org/officeDocument/2006/relationships/slide" Target="slides/slide204.xml"/><Relationship Id="rId205" Type="http://schemas.openxmlformats.org/officeDocument/2006/relationships/slide" Target="slides/slide203.xml"/><Relationship Id="rId204" Type="http://schemas.openxmlformats.org/officeDocument/2006/relationships/slide" Target="slides/slide202.xml"/><Relationship Id="rId203" Type="http://schemas.openxmlformats.org/officeDocument/2006/relationships/slide" Target="slides/slide201.xml"/><Relationship Id="rId202" Type="http://schemas.openxmlformats.org/officeDocument/2006/relationships/slide" Target="slides/slide200.xml"/><Relationship Id="rId201" Type="http://schemas.openxmlformats.org/officeDocument/2006/relationships/slide" Target="slides/slide199.xml"/><Relationship Id="rId200" Type="http://schemas.openxmlformats.org/officeDocument/2006/relationships/slide" Target="slides/slide198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7.xml"/><Relationship Id="rId198" Type="http://schemas.openxmlformats.org/officeDocument/2006/relationships/slide" Target="slides/slide196.xml"/><Relationship Id="rId197" Type="http://schemas.openxmlformats.org/officeDocument/2006/relationships/slide" Target="slides/slide195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1718" y="1414094"/>
            <a:ext cx="7960563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2984" y="484631"/>
            <a:ext cx="8638540" cy="4486910"/>
          </a:xfrm>
          <a:custGeom>
            <a:avLst/>
            <a:gdLst/>
            <a:ahLst/>
            <a:cxnLst/>
            <a:rect l="l" t="t" r="r" b="b"/>
            <a:pathLst>
              <a:path w="8638540" h="4486910">
                <a:moveTo>
                  <a:pt x="8638032" y="0"/>
                </a:moveTo>
                <a:lnTo>
                  <a:pt x="0" y="0"/>
                </a:lnTo>
                <a:lnTo>
                  <a:pt x="0" y="4486656"/>
                </a:lnTo>
                <a:lnTo>
                  <a:pt x="8638032" y="4486656"/>
                </a:lnTo>
                <a:lnTo>
                  <a:pt x="8638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52984" y="67055"/>
            <a:ext cx="2407920" cy="344805"/>
          </a:xfrm>
          <a:custGeom>
            <a:avLst/>
            <a:gdLst/>
            <a:ahLst/>
            <a:cxnLst/>
            <a:rect l="l" t="t" r="r" b="b"/>
            <a:pathLst>
              <a:path w="2407920" h="344805">
                <a:moveTo>
                  <a:pt x="2407919" y="0"/>
                </a:moveTo>
                <a:lnTo>
                  <a:pt x="0" y="0"/>
                </a:lnTo>
                <a:lnTo>
                  <a:pt x="0" y="344424"/>
                </a:lnTo>
                <a:lnTo>
                  <a:pt x="2407919" y="344424"/>
                </a:lnTo>
                <a:lnTo>
                  <a:pt x="240791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751789"/>
            <a:ext cx="6210300" cy="347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217" y="1162558"/>
            <a:ext cx="7740015" cy="1786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51@qq.com" TargetMode="Externa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51@qq.com" TargetMode="Externa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jpe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jpeg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jpeg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jpeg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jpeg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7.png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8.jpeg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4565" y="1694129"/>
            <a:ext cx="79622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《</a:t>
            </a:r>
            <a:r>
              <a:rPr sz="5400" b="0" spc="-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6</a:t>
            </a:r>
            <a:r>
              <a:rPr sz="5400" b="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天搞定英语所有语</a:t>
            </a:r>
            <a:r>
              <a:rPr sz="5400" b="0" spc="-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法</a:t>
            </a:r>
            <a:r>
              <a:rPr sz="5400" b="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》</a:t>
            </a:r>
            <a:endParaRPr sz="5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046" y="1751380"/>
            <a:ext cx="6783070" cy="18554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①	</a:t>
            </a:r>
            <a:r>
              <a:rPr sz="2000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love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you.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②	</a:t>
            </a:r>
            <a:r>
              <a:rPr sz="2000" spc="-10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see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believe.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③	</a:t>
            </a:r>
            <a:r>
              <a:rPr sz="2000" spc="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flower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smells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great.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④	</a:t>
            </a:r>
            <a:r>
              <a:rPr sz="2000" spc="-1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Being able </a:t>
            </a:r>
            <a:r>
              <a:rPr sz="2000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spc="-1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love </a:t>
            </a:r>
            <a:r>
              <a:rPr sz="2000" spc="-2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the happiest thing in this</a:t>
            </a:r>
            <a:r>
              <a:rPr sz="2000" spc="4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world.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0046" y="1056513"/>
            <a:ext cx="68199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Noto Sans CJK JP Medium"/>
                <a:cs typeface="Noto Sans CJK JP Medium"/>
              </a:rPr>
              <a:t>定义：</a:t>
            </a:r>
            <a:r>
              <a:rPr sz="2400" b="0" spc="50" dirty="0">
                <a:latin typeface="Noto Sans CJK JP Medium"/>
                <a:cs typeface="Noto Sans CJK JP Medium"/>
              </a:rPr>
              <a:t> 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放在谓语动词之前的成</a:t>
            </a:r>
            <a:r>
              <a:rPr sz="2400" b="0" spc="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分</a:t>
            </a:r>
            <a:r>
              <a:rPr sz="2400" b="0" dirty="0">
                <a:latin typeface="Noto Sans CJK JP Medium"/>
                <a:cs typeface="Noto Sans CJK JP Medium"/>
              </a:rPr>
              <a:t>就叫做主语。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1272920"/>
            <a:ext cx="56534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0" spc="25" dirty="0">
                <a:latin typeface="Noto Sans CJK JP Medium"/>
                <a:cs typeface="Noto Sans CJK JP Medium"/>
              </a:rPr>
              <a:t>请分析下</a:t>
            </a:r>
            <a:r>
              <a:rPr sz="2200" b="0" spc="5" dirty="0">
                <a:latin typeface="Noto Sans CJK JP Medium"/>
                <a:cs typeface="Noto Sans CJK JP Medium"/>
              </a:rPr>
              <a:t>面句子</a:t>
            </a:r>
            <a:r>
              <a:rPr sz="2200" b="0" spc="25" dirty="0">
                <a:latin typeface="Noto Sans CJK JP Medium"/>
                <a:cs typeface="Noto Sans CJK JP Medium"/>
              </a:rPr>
              <a:t>的</a:t>
            </a:r>
            <a:r>
              <a:rPr sz="2200" b="0" spc="5" dirty="0">
                <a:latin typeface="Noto Sans CJK JP Medium"/>
                <a:cs typeface="Noto Sans CJK JP Medium"/>
              </a:rPr>
              <a:t>结构，并找</a:t>
            </a:r>
            <a:r>
              <a:rPr sz="2200" b="0" spc="25" dirty="0">
                <a:latin typeface="Noto Sans CJK JP Medium"/>
                <a:cs typeface="Noto Sans CJK JP Medium"/>
              </a:rPr>
              <a:t>出</a:t>
            </a:r>
            <a:r>
              <a:rPr sz="2200" b="0" spc="5" dirty="0">
                <a:latin typeface="Noto Sans CJK JP Medium"/>
                <a:cs typeface="Noto Sans CJK JP Medium"/>
              </a:rPr>
              <a:t>其中的连</a:t>
            </a:r>
            <a:r>
              <a:rPr sz="2200" b="0" spc="25" dirty="0">
                <a:latin typeface="Noto Sans CJK JP Medium"/>
                <a:cs typeface="Noto Sans CJK JP Medium"/>
              </a:rPr>
              <a:t>词</a:t>
            </a:r>
            <a:r>
              <a:rPr sz="2200" b="0" spc="5" dirty="0">
                <a:latin typeface="Noto Sans CJK JP Medium"/>
                <a:cs typeface="Noto Sans CJK JP Medium"/>
              </a:rPr>
              <a:t>。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882901"/>
            <a:ext cx="7881620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AutoNum type="arabicPeriod" startAt="12"/>
              <a:tabLst>
                <a:tab pos="436880" algn="l"/>
              </a:tabLst>
            </a:pP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Next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time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come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class,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please </a:t>
            </a:r>
            <a:r>
              <a:rPr sz="2000" dirty="0">
                <a:latin typeface="Arial" panose="020B0604020202020204"/>
                <a:cs typeface="Arial" panose="020B0604020202020204"/>
              </a:rPr>
              <a:t>remember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dirty="0">
                <a:latin typeface="Arial" panose="020B0604020202020204"/>
                <a:cs typeface="Arial" panose="020B0604020202020204"/>
              </a:rPr>
              <a:t>take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your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notes.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12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29895" indent="-417830">
              <a:lnSpc>
                <a:spcPct val="100000"/>
              </a:lnSpc>
              <a:buClr>
                <a:srgbClr val="000000"/>
              </a:buClr>
              <a:buAutoNum type="arabicPeriod" startAt="12"/>
              <a:tabLst>
                <a:tab pos="430530" algn="l"/>
              </a:tabLst>
            </a:pP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first time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saw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fell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 with</a:t>
            </a:r>
            <a:r>
              <a:rPr sz="2000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12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6245" indent="-423545">
              <a:lnSpc>
                <a:spcPct val="100000"/>
              </a:lnSpc>
              <a:buAutoNum type="arabicPeriod" startAt="12"/>
              <a:tabLst>
                <a:tab pos="43624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didn’t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tell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news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last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time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saw</a:t>
            </a:r>
            <a:r>
              <a:rPr sz="20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him.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991" y="615695"/>
            <a:ext cx="1758950" cy="421005"/>
            <a:chOff x="316991" y="615695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6135" y="665809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1007440"/>
            <a:ext cx="51523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16" y="1577797"/>
            <a:ext cx="848614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5610" indent="-423545">
              <a:lnSpc>
                <a:spcPct val="100000"/>
              </a:lnSpc>
              <a:spcBef>
                <a:spcPts val="95"/>
              </a:spcBef>
              <a:buAutoNum type="arabicPeriod" startAt="15"/>
              <a:tabLst>
                <a:tab pos="43624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People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check </a:t>
            </a:r>
            <a:r>
              <a:rPr sz="2000" dirty="0">
                <a:latin typeface="Arial" panose="020B0604020202020204"/>
                <a:cs typeface="Arial" panose="020B0604020202020204"/>
              </a:rPr>
              <a:t>messages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as soon as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wake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up.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AutoNum type="arabicPeriod" startAt="1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29895" indent="-417830">
              <a:lnSpc>
                <a:spcPct val="100000"/>
              </a:lnSpc>
              <a:spcBef>
                <a:spcPts val="5"/>
              </a:spcBef>
              <a:buAutoNum type="arabicPeriod" startAt="15"/>
              <a:tabLst>
                <a:tab pos="430530" algn="l"/>
              </a:tabLst>
            </a:pPr>
            <a:r>
              <a:rPr sz="20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children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ran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away </a:t>
            </a:r>
            <a:r>
              <a:rPr sz="2000" dirty="0">
                <a:latin typeface="Arial" panose="020B0604020202020204"/>
                <a:cs typeface="Arial" panose="020B0604020202020204"/>
              </a:rPr>
              <a:t>from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garden the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moment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saw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guard.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1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5610" indent="-423545">
              <a:lnSpc>
                <a:spcPct val="100000"/>
              </a:lnSpc>
              <a:buAutoNum type="arabicPeriod" startAt="15"/>
              <a:tabLst>
                <a:tab pos="43624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want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see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him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minute he</a:t>
            </a:r>
            <a:r>
              <a:rPr sz="20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arrives.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1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5610" indent="-423545">
              <a:lnSpc>
                <a:spcPct val="100000"/>
              </a:lnSpc>
              <a:buAutoNum type="arabicPeriod" startAt="15"/>
              <a:tabLst>
                <a:tab pos="43624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Once 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arrives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we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20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start.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1007440"/>
            <a:ext cx="51523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16" y="1577797"/>
            <a:ext cx="849185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5610" indent="-423545">
              <a:lnSpc>
                <a:spcPct val="100000"/>
              </a:lnSpc>
              <a:spcBef>
                <a:spcPts val="95"/>
              </a:spcBef>
              <a:buAutoNum type="arabicPeriod" startAt="15"/>
              <a:tabLst>
                <a:tab pos="43624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People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check </a:t>
            </a:r>
            <a:r>
              <a:rPr sz="2000" dirty="0">
                <a:latin typeface="Arial" panose="020B0604020202020204"/>
                <a:cs typeface="Arial" panose="020B0604020202020204"/>
              </a:rPr>
              <a:t>messages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as soon as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we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wake</a:t>
            </a:r>
            <a:r>
              <a:rPr sz="2000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up.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AutoNum type="arabicPeriod" startAt="1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29895" indent="-417830">
              <a:lnSpc>
                <a:spcPct val="100000"/>
              </a:lnSpc>
              <a:spcBef>
                <a:spcPts val="5"/>
              </a:spcBef>
              <a:buAutoNum type="arabicPeriod" startAt="15"/>
              <a:tabLst>
                <a:tab pos="430530" algn="l"/>
              </a:tabLst>
            </a:pPr>
            <a:r>
              <a:rPr sz="20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children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ran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away </a:t>
            </a:r>
            <a:r>
              <a:rPr sz="2000" dirty="0">
                <a:latin typeface="Arial" panose="020B0604020202020204"/>
                <a:cs typeface="Arial" panose="020B0604020202020204"/>
              </a:rPr>
              <a:t>from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garden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moment</a:t>
            </a:r>
            <a:r>
              <a:rPr sz="20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saw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guard.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1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5610" indent="-423545">
              <a:lnSpc>
                <a:spcPct val="100000"/>
              </a:lnSpc>
              <a:buAutoNum type="arabicPeriod" startAt="15"/>
              <a:tabLst>
                <a:tab pos="43624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want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see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him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minute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</a:t>
            </a:r>
            <a:r>
              <a:rPr sz="20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arrives.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1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6245" indent="-424180">
              <a:lnSpc>
                <a:spcPct val="100000"/>
              </a:lnSpc>
              <a:buClr>
                <a:srgbClr val="000000"/>
              </a:buClr>
              <a:buAutoNum type="arabicPeriod" startAt="15"/>
              <a:tabLst>
                <a:tab pos="436880" algn="l"/>
              </a:tabLst>
            </a:pP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Once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arrives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we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can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start.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116" y="1007440"/>
            <a:ext cx="7087870" cy="1510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Noto Sans CJK JP Medium"/>
              <a:cs typeface="Noto Sans CJK JP Medium"/>
            </a:endParaRPr>
          </a:p>
          <a:p>
            <a:pPr marL="502920" indent="-490855">
              <a:lnSpc>
                <a:spcPct val="100000"/>
              </a:lnSpc>
              <a:buAutoNum type="arabicPeriod" startAt="19"/>
              <a:tabLst>
                <a:tab pos="502920" algn="l"/>
                <a:tab pos="50355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Hardly had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reached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school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gate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when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bell</a:t>
            </a:r>
            <a:r>
              <a:rPr sz="2000" spc="25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rang.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19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02920" indent="-490855">
              <a:lnSpc>
                <a:spcPct val="100000"/>
              </a:lnSpc>
              <a:buAutoNum type="arabicPeriod" startAt="19"/>
              <a:tabLst>
                <a:tab pos="502920" algn="l"/>
                <a:tab pos="50355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sooner arrived </a:t>
            </a:r>
            <a:r>
              <a:rPr sz="2000" dirty="0">
                <a:latin typeface="Arial" panose="020B0604020202020204"/>
                <a:cs typeface="Arial" panose="020B0604020202020204"/>
              </a:rPr>
              <a:t>home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than it began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rain.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116" y="1007440"/>
            <a:ext cx="7093584" cy="1510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Noto Sans CJK JP Medium"/>
              <a:cs typeface="Noto Sans CJK JP Medium"/>
            </a:endParaRPr>
          </a:p>
          <a:p>
            <a:pPr marL="503555" indent="-491490">
              <a:lnSpc>
                <a:spcPct val="100000"/>
              </a:lnSpc>
              <a:buClr>
                <a:srgbClr val="000000"/>
              </a:buClr>
              <a:buAutoNum type="arabicPeriod" startAt="19"/>
              <a:tabLst>
                <a:tab pos="503555" algn="l"/>
                <a:tab pos="504190" algn="l"/>
              </a:tabLst>
            </a:pP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Hardly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reached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school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gate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when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bell</a:t>
            </a:r>
            <a:r>
              <a:rPr sz="2000" spc="2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rang.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19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02920" indent="-490855">
              <a:lnSpc>
                <a:spcPct val="100000"/>
              </a:lnSpc>
              <a:buAutoNum type="arabicPeriod" startAt="19"/>
              <a:tabLst>
                <a:tab pos="502920" algn="l"/>
                <a:tab pos="50355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no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sooner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arrived </a:t>
            </a:r>
            <a:r>
              <a:rPr sz="2000" dirty="0">
                <a:latin typeface="Arial" panose="020B0604020202020204"/>
                <a:cs typeface="Arial" panose="020B0604020202020204"/>
              </a:rPr>
              <a:t>home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than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it began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rain.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8448675" cy="4302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Noto Sans CJK JP Thin"/>
              <a:cs typeface="Noto Sans CJK JP Thin"/>
            </a:endParaRPr>
          </a:p>
          <a:p>
            <a:pPr marL="291465">
              <a:lnSpc>
                <a:spcPct val="100000"/>
              </a:lnSpc>
            </a:pPr>
            <a:r>
              <a:rPr sz="2000" b="0" spc="-10" dirty="0">
                <a:latin typeface="Noto Sans CJK JP Medium"/>
                <a:cs typeface="Noto Sans CJK JP Medium"/>
              </a:rPr>
              <a:t>小结：</a:t>
            </a:r>
            <a:endParaRPr sz="2000">
              <a:latin typeface="Noto Sans CJK JP Medium"/>
              <a:cs typeface="Noto Sans CJK JP Medium"/>
            </a:endParaRPr>
          </a:p>
          <a:p>
            <a:pPr marL="218440">
              <a:lnSpc>
                <a:spcPct val="100000"/>
              </a:lnSpc>
              <a:spcBef>
                <a:spcPts val="1455"/>
              </a:spcBef>
            </a:pPr>
            <a:r>
              <a:rPr sz="1800" dirty="0">
                <a:latin typeface="UKIJ CJK"/>
                <a:cs typeface="UKIJ CJK"/>
              </a:rPr>
              <a:t>时间状语连词在英文中特别重要，大家一定要熟记这些连词。</a:t>
            </a:r>
            <a:endParaRPr sz="1800">
              <a:latin typeface="UKIJ CJK"/>
              <a:cs typeface="UKIJ CJK"/>
            </a:endParaRPr>
          </a:p>
          <a:p>
            <a:pPr marL="218440">
              <a:lnSpc>
                <a:spcPct val="100000"/>
              </a:lnSpc>
              <a:spcBef>
                <a:spcPts val="1085"/>
              </a:spcBef>
              <a:tabLst>
                <a:tab pos="675640" algn="l"/>
              </a:tabLst>
            </a:pPr>
            <a:r>
              <a:rPr sz="1800" spc="5" dirty="0">
                <a:latin typeface="UKIJ CJK"/>
                <a:cs typeface="UKIJ CJK"/>
              </a:rPr>
              <a:t>1.	</a:t>
            </a:r>
            <a:r>
              <a:rPr sz="1800" spc="-5" dirty="0">
                <a:latin typeface="UKIJ CJK"/>
                <a:cs typeface="UKIJ CJK"/>
              </a:rPr>
              <a:t>常见的简单时间状语连词：</a:t>
            </a:r>
            <a:endParaRPr sz="1800">
              <a:latin typeface="UKIJ CJK"/>
              <a:cs typeface="UKIJ CJK"/>
            </a:endParaRPr>
          </a:p>
          <a:p>
            <a:pPr marL="666750">
              <a:lnSpc>
                <a:spcPct val="100000"/>
              </a:lnSpc>
              <a:spcBef>
                <a:spcPts val="1370"/>
              </a:spcBef>
            </a:pPr>
            <a:r>
              <a:rPr sz="1800" spc="45" dirty="0">
                <a:solidFill>
                  <a:srgbClr val="C00000"/>
                </a:solidFill>
                <a:latin typeface="UKIJ CJK"/>
                <a:cs typeface="UKIJ CJK"/>
              </a:rPr>
              <a:t>when/while/as/before/after/since/till/until/</a:t>
            </a:r>
            <a:endParaRPr sz="1800">
              <a:latin typeface="UKIJ CJK"/>
              <a:cs typeface="UKIJ CJK"/>
            </a:endParaRPr>
          </a:p>
          <a:p>
            <a:pPr marL="218440">
              <a:lnSpc>
                <a:spcPct val="100000"/>
              </a:lnSpc>
              <a:spcBef>
                <a:spcPts val="1155"/>
              </a:spcBef>
              <a:tabLst>
                <a:tab pos="544830" algn="l"/>
              </a:tabLst>
            </a:pPr>
            <a:r>
              <a:rPr sz="1800" dirty="0">
                <a:latin typeface="UKIJ CJK"/>
                <a:cs typeface="UKIJ CJK"/>
              </a:rPr>
              <a:t>2.	</a:t>
            </a:r>
            <a:r>
              <a:rPr sz="1800" spc="1140" dirty="0">
                <a:latin typeface="UKIJ CJK"/>
                <a:cs typeface="UKIJ CJK"/>
              </a:rPr>
              <a:t>“</a:t>
            </a:r>
            <a:r>
              <a:rPr sz="1800" spc="-5" dirty="0">
                <a:latin typeface="UKIJ CJK"/>
                <a:cs typeface="UKIJ CJK"/>
              </a:rPr>
              <a:t>一</a:t>
            </a:r>
            <a:r>
              <a:rPr sz="1800" spc="15" dirty="0">
                <a:latin typeface="UKIJ CJK"/>
                <a:cs typeface="UKIJ CJK"/>
              </a:rPr>
              <a:t>…</a:t>
            </a:r>
            <a:r>
              <a:rPr sz="1800" dirty="0">
                <a:latin typeface="UKIJ CJK"/>
                <a:cs typeface="UKIJ CJK"/>
              </a:rPr>
              <a:t>就</a:t>
            </a:r>
            <a:r>
              <a:rPr sz="1800" spc="480" dirty="0">
                <a:latin typeface="UKIJ CJK"/>
                <a:cs typeface="UKIJ CJK"/>
              </a:rPr>
              <a:t>…”</a:t>
            </a:r>
            <a:r>
              <a:rPr sz="1800" dirty="0">
                <a:latin typeface="UKIJ CJK"/>
                <a:cs typeface="UKIJ CJK"/>
              </a:rPr>
              <a:t>系列：</a:t>
            </a:r>
            <a:endParaRPr sz="1800">
              <a:latin typeface="UKIJ CJK"/>
              <a:cs typeface="UKIJ CJK"/>
            </a:endParaRPr>
          </a:p>
          <a:p>
            <a:pPr marL="666750">
              <a:lnSpc>
                <a:spcPct val="100000"/>
              </a:lnSpc>
              <a:spcBef>
                <a:spcPts val="1370"/>
              </a:spcBef>
            </a:pPr>
            <a:r>
              <a:rPr sz="1800" spc="20" dirty="0">
                <a:solidFill>
                  <a:srgbClr val="C00000"/>
                </a:solidFill>
                <a:latin typeface="UKIJ CJK"/>
                <a:cs typeface="UKIJ CJK"/>
              </a:rPr>
              <a:t>as </a:t>
            </a:r>
            <a:r>
              <a:rPr sz="1800" spc="70" dirty="0">
                <a:solidFill>
                  <a:srgbClr val="C00000"/>
                </a:solidFill>
                <a:latin typeface="UKIJ CJK"/>
                <a:cs typeface="UKIJ CJK"/>
              </a:rPr>
              <a:t>soon </a:t>
            </a:r>
            <a:r>
              <a:rPr sz="1800" spc="45" dirty="0">
                <a:solidFill>
                  <a:srgbClr val="C00000"/>
                </a:solidFill>
                <a:latin typeface="UKIJ CJK"/>
                <a:cs typeface="UKIJ CJK"/>
              </a:rPr>
              <a:t>as/ </a:t>
            </a:r>
            <a:r>
              <a:rPr sz="1800" spc="55" dirty="0">
                <a:solidFill>
                  <a:srgbClr val="C00000"/>
                </a:solidFill>
                <a:latin typeface="UKIJ CJK"/>
                <a:cs typeface="UKIJ CJK"/>
              </a:rPr>
              <a:t>(the</a:t>
            </a:r>
            <a:r>
              <a:rPr sz="1800" spc="16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1800" spc="60" dirty="0">
                <a:solidFill>
                  <a:srgbClr val="C00000"/>
                </a:solidFill>
                <a:latin typeface="UKIJ CJK"/>
                <a:cs typeface="UKIJ CJK"/>
              </a:rPr>
              <a:t>moment/minute/second)/once/</a:t>
            </a:r>
            <a:endParaRPr sz="1800">
              <a:latin typeface="UKIJ CJK"/>
              <a:cs typeface="UKIJ CJK"/>
            </a:endParaRPr>
          </a:p>
          <a:p>
            <a:pPr marL="697230">
              <a:lnSpc>
                <a:spcPct val="100000"/>
              </a:lnSpc>
              <a:spcBef>
                <a:spcPts val="1150"/>
              </a:spcBef>
            </a:pPr>
            <a:r>
              <a:rPr sz="1800" spc="35" dirty="0">
                <a:solidFill>
                  <a:srgbClr val="C00000"/>
                </a:solidFill>
                <a:latin typeface="UKIJ CJK"/>
                <a:cs typeface="UKIJ CJK"/>
              </a:rPr>
              <a:t>hardly…when/no</a:t>
            </a:r>
            <a:r>
              <a:rPr sz="1800" spc="80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1800" spc="30" dirty="0">
                <a:solidFill>
                  <a:srgbClr val="C00000"/>
                </a:solidFill>
                <a:latin typeface="UKIJ CJK"/>
                <a:cs typeface="UKIJ CJK"/>
              </a:rPr>
              <a:t>sooner…than/</a:t>
            </a:r>
            <a:endParaRPr sz="1800">
              <a:latin typeface="UKIJ CJK"/>
              <a:cs typeface="UKIJ CJK"/>
            </a:endParaRPr>
          </a:p>
          <a:p>
            <a:pPr marL="218440">
              <a:lnSpc>
                <a:spcPct val="100000"/>
              </a:lnSpc>
              <a:spcBef>
                <a:spcPts val="1085"/>
              </a:spcBef>
              <a:tabLst>
                <a:tab pos="681990" algn="l"/>
              </a:tabLst>
            </a:pPr>
            <a:r>
              <a:rPr sz="1800" dirty="0">
                <a:latin typeface="UKIJ CJK"/>
                <a:cs typeface="UKIJ CJK"/>
              </a:rPr>
              <a:t>3.	</a:t>
            </a:r>
            <a:r>
              <a:rPr sz="1800" spc="55" dirty="0">
                <a:latin typeface="UKIJ CJK"/>
                <a:cs typeface="UKIJ CJK"/>
              </a:rPr>
              <a:t>Time</a:t>
            </a:r>
            <a:r>
              <a:rPr sz="1800" spc="-5" dirty="0">
                <a:latin typeface="UKIJ CJK"/>
                <a:cs typeface="UKIJ CJK"/>
              </a:rPr>
              <a:t>系列：</a:t>
            </a:r>
            <a:endParaRPr sz="1800">
              <a:latin typeface="UKIJ CJK"/>
              <a:cs typeface="UKIJ CJK"/>
            </a:endParaRPr>
          </a:p>
          <a:p>
            <a:pPr marL="666750">
              <a:lnSpc>
                <a:spcPct val="100000"/>
              </a:lnSpc>
              <a:spcBef>
                <a:spcPts val="1370"/>
              </a:spcBef>
            </a:pPr>
            <a:r>
              <a:rPr sz="1800" spc="60" dirty="0">
                <a:solidFill>
                  <a:srgbClr val="C00000"/>
                </a:solidFill>
                <a:latin typeface="UKIJ CJK"/>
                <a:cs typeface="UKIJ CJK"/>
              </a:rPr>
              <a:t>every </a:t>
            </a:r>
            <a:r>
              <a:rPr sz="1800" spc="55" dirty="0">
                <a:solidFill>
                  <a:srgbClr val="C00000"/>
                </a:solidFill>
                <a:latin typeface="UKIJ CJK"/>
                <a:cs typeface="UKIJ CJK"/>
              </a:rPr>
              <a:t>time/each </a:t>
            </a:r>
            <a:r>
              <a:rPr sz="1800" spc="50" dirty="0">
                <a:solidFill>
                  <a:srgbClr val="C00000"/>
                </a:solidFill>
                <a:latin typeface="UKIJ CJK"/>
                <a:cs typeface="UKIJ CJK"/>
              </a:rPr>
              <a:t>time/next </a:t>
            </a:r>
            <a:r>
              <a:rPr sz="1800" spc="55" dirty="0">
                <a:solidFill>
                  <a:srgbClr val="C00000"/>
                </a:solidFill>
                <a:latin typeface="UKIJ CJK"/>
                <a:cs typeface="UKIJ CJK"/>
              </a:rPr>
              <a:t>time/the </a:t>
            </a:r>
            <a:r>
              <a:rPr sz="1800" spc="25" dirty="0">
                <a:solidFill>
                  <a:srgbClr val="C00000"/>
                </a:solidFill>
                <a:latin typeface="UKIJ CJK"/>
                <a:cs typeface="UKIJ CJK"/>
              </a:rPr>
              <a:t>last </a:t>
            </a:r>
            <a:r>
              <a:rPr sz="1800" spc="55" dirty="0">
                <a:solidFill>
                  <a:srgbClr val="C00000"/>
                </a:solidFill>
                <a:latin typeface="UKIJ CJK"/>
                <a:cs typeface="UKIJ CJK"/>
              </a:rPr>
              <a:t>time/the </a:t>
            </a:r>
            <a:r>
              <a:rPr sz="1800" spc="20" dirty="0">
                <a:solidFill>
                  <a:srgbClr val="C00000"/>
                </a:solidFill>
                <a:latin typeface="UKIJ CJK"/>
                <a:cs typeface="UKIJ CJK"/>
              </a:rPr>
              <a:t>first </a:t>
            </a:r>
            <a:r>
              <a:rPr sz="1800" spc="65" dirty="0">
                <a:solidFill>
                  <a:srgbClr val="C00000"/>
                </a:solidFill>
                <a:latin typeface="UKIJ CJK"/>
                <a:cs typeface="UKIJ CJK"/>
              </a:rPr>
              <a:t>time/by </a:t>
            </a:r>
            <a:r>
              <a:rPr sz="1800" spc="50" dirty="0">
                <a:solidFill>
                  <a:srgbClr val="C00000"/>
                </a:solidFill>
                <a:latin typeface="UKIJ CJK"/>
                <a:cs typeface="UKIJ CJK"/>
              </a:rPr>
              <a:t>the</a:t>
            </a:r>
            <a:r>
              <a:rPr sz="1800" spc="26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1800" spc="50" dirty="0">
                <a:solidFill>
                  <a:srgbClr val="C00000"/>
                </a:solidFill>
                <a:latin typeface="UKIJ CJK"/>
                <a:cs typeface="UKIJ CJK"/>
              </a:rPr>
              <a:t>time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691" y="1112342"/>
            <a:ext cx="51460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1682572"/>
            <a:ext cx="7550784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3555" indent="-491490">
              <a:lnSpc>
                <a:spcPct val="100000"/>
              </a:lnSpc>
              <a:spcBef>
                <a:spcPts val="95"/>
              </a:spcBef>
              <a:buAutoNum type="arabicPeriod" startAt="21"/>
              <a:tabLst>
                <a:tab pos="503555" algn="l"/>
                <a:tab pos="504190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Generally,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air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heavily polluted where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there are</a:t>
            </a:r>
            <a:r>
              <a:rPr sz="2000" spc="4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factories.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21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03555" indent="-491490">
              <a:lnSpc>
                <a:spcPct val="100000"/>
              </a:lnSpc>
              <a:buAutoNum type="arabicPeriod" startAt="21"/>
              <a:tabLst>
                <a:tab pos="503555" algn="l"/>
                <a:tab pos="50419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Wherever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go,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should work</a:t>
            </a:r>
            <a:r>
              <a:rPr sz="200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hard.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21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03555" indent="-491490">
              <a:lnSpc>
                <a:spcPct val="100000"/>
              </a:lnSpc>
              <a:buAutoNum type="arabicPeriod" startAt="21"/>
              <a:tabLst>
                <a:tab pos="503555" algn="l"/>
                <a:tab pos="504190" algn="l"/>
              </a:tabLst>
            </a:pPr>
            <a:r>
              <a:rPr sz="2000" spc="10" dirty="0">
                <a:latin typeface="Arial" panose="020B0604020202020204"/>
                <a:cs typeface="Arial" panose="020B0604020202020204"/>
              </a:rPr>
              <a:t>Where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there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rain, </a:t>
            </a:r>
            <a:r>
              <a:rPr sz="2000" dirty="0">
                <a:latin typeface="Arial" panose="020B0604020202020204"/>
                <a:cs typeface="Arial" panose="020B0604020202020204"/>
              </a:rPr>
              <a:t>farming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difficult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impossible.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691" y="1112342"/>
            <a:ext cx="51460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1682572"/>
            <a:ext cx="755459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3555" indent="-491490">
              <a:lnSpc>
                <a:spcPct val="100000"/>
              </a:lnSpc>
              <a:spcBef>
                <a:spcPts val="95"/>
              </a:spcBef>
              <a:buAutoNum type="arabicPeriod" startAt="21"/>
              <a:tabLst>
                <a:tab pos="503555" algn="l"/>
                <a:tab pos="504190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Generally,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air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heavily polluted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where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there are</a:t>
            </a:r>
            <a:r>
              <a:rPr sz="2000" spc="4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factories.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21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03555" indent="-491490">
              <a:lnSpc>
                <a:spcPct val="100000"/>
              </a:lnSpc>
              <a:buClr>
                <a:srgbClr val="000000"/>
              </a:buClr>
              <a:buAutoNum type="arabicPeriod" startAt="21"/>
              <a:tabLst>
                <a:tab pos="503555" algn="l"/>
                <a:tab pos="504190" algn="l"/>
              </a:tabLst>
            </a:pP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Wherever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go,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should work</a:t>
            </a:r>
            <a:r>
              <a:rPr sz="20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hard.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21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03555" indent="-491490">
              <a:lnSpc>
                <a:spcPct val="100000"/>
              </a:lnSpc>
              <a:buClr>
                <a:srgbClr val="000000"/>
              </a:buClr>
              <a:buAutoNum type="arabicPeriod" startAt="21"/>
              <a:tabLst>
                <a:tab pos="503555" algn="l"/>
                <a:tab pos="504190" algn="l"/>
              </a:tabLst>
            </a:pPr>
            <a:r>
              <a:rPr sz="2000" u="sng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Where</a:t>
            </a:r>
            <a:r>
              <a:rPr sz="20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there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rain, </a:t>
            </a:r>
            <a:r>
              <a:rPr sz="2000" dirty="0">
                <a:latin typeface="Arial" panose="020B0604020202020204"/>
                <a:cs typeface="Arial" panose="020B0604020202020204"/>
              </a:rPr>
              <a:t>farming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difficult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impossible.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92" y="1112342"/>
            <a:ext cx="51460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792" y="1682572"/>
            <a:ext cx="784860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2920" indent="-490855">
              <a:lnSpc>
                <a:spcPct val="100000"/>
              </a:lnSpc>
              <a:spcBef>
                <a:spcPts val="95"/>
              </a:spcBef>
              <a:buAutoNum type="arabicPeriod" startAt="24"/>
              <a:tabLst>
                <a:tab pos="502920" algn="l"/>
                <a:tab pos="50355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My friends dislike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because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I’m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handsome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successful.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24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02920" indent="-490855">
              <a:lnSpc>
                <a:spcPct val="100000"/>
              </a:lnSpc>
              <a:buAutoNum type="arabicPeriod" startAt="24"/>
              <a:tabLst>
                <a:tab pos="502920" algn="l"/>
                <a:tab pos="50355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Now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everybody</a:t>
            </a:r>
            <a:r>
              <a:rPr sz="20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has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come,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let’s</a:t>
            </a:r>
            <a:r>
              <a:rPr sz="20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begin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our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conference.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15" dirty="0">
                <a:latin typeface="Noto Sans CJK JP Black"/>
                <a:cs typeface="Noto Sans CJK JP Black"/>
              </a:rPr>
              <a:t>高级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00380" marR="5080" indent="-487680">
              <a:lnSpc>
                <a:spcPct val="200000"/>
              </a:lnSpc>
              <a:buAutoNum type="arabicPeriod" startAt="24"/>
              <a:tabLst>
                <a:tab pos="499745" algn="l"/>
                <a:tab pos="500380" algn="l"/>
              </a:tabLst>
            </a:pPr>
            <a:r>
              <a:rPr sz="20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higher </a:t>
            </a:r>
            <a:r>
              <a:rPr sz="2000" dirty="0">
                <a:latin typeface="Arial" panose="020B0604020202020204"/>
                <a:cs typeface="Arial" panose="020B0604020202020204"/>
              </a:rPr>
              <a:t>income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tax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is </a:t>
            </a:r>
            <a:r>
              <a:rPr sz="2000" dirty="0">
                <a:latin typeface="Arial" panose="020B0604020202020204"/>
                <a:cs typeface="Arial" panose="020B0604020202020204"/>
              </a:rPr>
              <a:t>harmful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may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discourage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people  </a:t>
            </a:r>
            <a:r>
              <a:rPr sz="2000" dirty="0">
                <a:latin typeface="Arial" panose="020B0604020202020204"/>
                <a:cs typeface="Arial" panose="020B0604020202020204"/>
              </a:rPr>
              <a:t>from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trying</a:t>
            </a:r>
            <a:r>
              <a:rPr sz="2000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earn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more.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10" dirty="0">
                <a:latin typeface="Noto Sans CJK JP Black"/>
                <a:cs typeface="Noto Sans CJK JP Black"/>
              </a:rPr>
              <a:t>高级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92" y="1112342"/>
            <a:ext cx="51460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792" y="1682572"/>
            <a:ext cx="784733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2920" indent="-490855">
              <a:lnSpc>
                <a:spcPct val="100000"/>
              </a:lnSpc>
              <a:spcBef>
                <a:spcPts val="95"/>
              </a:spcBef>
              <a:buAutoNum type="arabicPeriod" startAt="24"/>
              <a:tabLst>
                <a:tab pos="502920" algn="l"/>
                <a:tab pos="50355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My friends dislike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me</a:t>
            </a:r>
            <a:r>
              <a:rPr sz="2000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because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I’m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handsome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successful.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24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02920" indent="-490855">
              <a:lnSpc>
                <a:spcPct val="100000"/>
              </a:lnSpc>
              <a:buClr>
                <a:srgbClr val="000000"/>
              </a:buClr>
              <a:buAutoNum type="arabicPeriod" startAt="24"/>
              <a:tabLst>
                <a:tab pos="502920" algn="l"/>
                <a:tab pos="503555" algn="l"/>
              </a:tabLst>
            </a:pP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Now</a:t>
            </a:r>
            <a:r>
              <a:rPr sz="2000" u="sng" spc="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2000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everybody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has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come,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let’s</a:t>
            </a:r>
            <a:r>
              <a:rPr sz="20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begin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our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conference.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15" dirty="0">
                <a:latin typeface="Noto Sans CJK JP Black"/>
                <a:cs typeface="Noto Sans CJK JP Black"/>
              </a:rPr>
              <a:t>高级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00380" marR="5080" indent="-487680">
              <a:lnSpc>
                <a:spcPct val="200000"/>
              </a:lnSpc>
              <a:buAutoNum type="arabicPeriod" startAt="24"/>
              <a:tabLst>
                <a:tab pos="499745" algn="l"/>
                <a:tab pos="500380" algn="l"/>
              </a:tabLst>
            </a:pPr>
            <a:r>
              <a:rPr sz="20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higher </a:t>
            </a:r>
            <a:r>
              <a:rPr sz="2000" dirty="0">
                <a:latin typeface="Arial" panose="020B0604020202020204"/>
                <a:cs typeface="Arial" panose="020B0604020202020204"/>
              </a:rPr>
              <a:t>income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tax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is </a:t>
            </a:r>
            <a:r>
              <a:rPr sz="2000" dirty="0">
                <a:latin typeface="Arial" panose="020B0604020202020204"/>
                <a:cs typeface="Arial" panose="020B0604020202020204"/>
              </a:rPr>
              <a:t>harmful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in that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may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discourage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people  </a:t>
            </a:r>
            <a:r>
              <a:rPr sz="2000" dirty="0">
                <a:latin typeface="Arial" panose="020B0604020202020204"/>
                <a:cs typeface="Arial" panose="020B0604020202020204"/>
              </a:rPr>
              <a:t>from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trying</a:t>
            </a:r>
            <a:r>
              <a:rPr sz="2000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earn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more.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10" dirty="0">
                <a:latin typeface="Noto Sans CJK JP Black"/>
                <a:cs typeface="Noto Sans CJK JP Black"/>
              </a:rPr>
              <a:t>高级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1302" y="1862150"/>
            <a:ext cx="40290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15" dirty="0">
                <a:latin typeface="Noto Sans CJK JP Medium"/>
                <a:cs typeface="Noto Sans CJK JP Medium"/>
              </a:rPr>
              <a:t>2</a:t>
            </a:r>
            <a:r>
              <a:rPr sz="4000" b="0" spc="10" dirty="0">
                <a:latin typeface="Noto Sans CJK JP Medium"/>
                <a:cs typeface="Noto Sans CJK JP Medium"/>
              </a:rPr>
              <a:t>.</a:t>
            </a:r>
            <a:r>
              <a:rPr sz="4000" b="0" spc="10" dirty="0">
                <a:latin typeface="Noto Sans CJK JP Medium"/>
                <a:cs typeface="Noto Sans CJK JP Medium"/>
              </a:rPr>
              <a:t>什么叫</a:t>
            </a:r>
            <a:r>
              <a:rPr sz="4000" b="0" spc="-25" dirty="0">
                <a:latin typeface="Noto Sans CJK JP Medium"/>
                <a:cs typeface="Noto Sans CJK JP Medium"/>
              </a:rPr>
              <a:t>做</a:t>
            </a:r>
            <a:r>
              <a:rPr sz="4000" b="0" spc="10" dirty="0">
                <a:latin typeface="Noto Sans CJK JP Medium"/>
                <a:cs typeface="Noto Sans CJK JP Medium"/>
              </a:rPr>
              <a:t>谓语？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184274"/>
            <a:ext cx="7290434" cy="2729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  <a:p>
            <a:pPr marL="430530" marR="5080" indent="-430530">
              <a:lnSpc>
                <a:spcPts val="4800"/>
              </a:lnSpc>
              <a:spcBef>
                <a:spcPts val="250"/>
              </a:spcBef>
              <a:buAutoNum type="arabicPeriod" startAt="27"/>
              <a:tabLst>
                <a:tab pos="43053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teacher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uses simple examples so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that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his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students could  understand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him.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35610" indent="-423545">
              <a:lnSpc>
                <a:spcPct val="100000"/>
              </a:lnSpc>
              <a:spcBef>
                <a:spcPts val="1845"/>
              </a:spcBef>
              <a:buAutoNum type="arabicPeriod" startAt="27"/>
              <a:tabLst>
                <a:tab pos="43624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up so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early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caught the </a:t>
            </a:r>
            <a:r>
              <a:rPr sz="2000" dirty="0">
                <a:latin typeface="Arial" panose="020B0604020202020204"/>
                <a:cs typeface="Arial" panose="020B0604020202020204"/>
              </a:rPr>
              <a:t>first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bus.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27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6245" indent="-424180">
              <a:lnSpc>
                <a:spcPct val="100000"/>
              </a:lnSpc>
              <a:buAutoNum type="arabicPeriod" startAt="27"/>
              <a:tabLst>
                <a:tab pos="436880" algn="l"/>
              </a:tabLst>
            </a:pPr>
            <a:r>
              <a:rPr sz="2000" spc="-20" dirty="0">
                <a:latin typeface="Arial" panose="020B0604020202020204"/>
                <a:cs typeface="Arial" panose="020B0604020202020204"/>
              </a:rPr>
              <a:t>It’s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such a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good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chance that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we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must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not </a:t>
            </a:r>
            <a:r>
              <a:rPr sz="2000" dirty="0">
                <a:latin typeface="Arial" panose="020B0604020202020204"/>
                <a:cs typeface="Arial" panose="020B0604020202020204"/>
              </a:rPr>
              <a:t>miss</a:t>
            </a:r>
            <a:r>
              <a:rPr sz="2000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2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 marL="392430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184274"/>
            <a:ext cx="7295515" cy="2729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  <a:p>
            <a:pPr marL="430530" marR="5080" indent="-430530">
              <a:lnSpc>
                <a:spcPts val="4800"/>
              </a:lnSpc>
              <a:spcBef>
                <a:spcPts val="250"/>
              </a:spcBef>
              <a:buAutoNum type="arabicPeriod" startAt="27"/>
              <a:tabLst>
                <a:tab pos="43053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teacher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uses simple examples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so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his students could  understand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him.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35610" indent="-423545">
              <a:lnSpc>
                <a:spcPct val="100000"/>
              </a:lnSpc>
              <a:spcBef>
                <a:spcPts val="1845"/>
              </a:spcBef>
              <a:buAutoNum type="arabicPeriod" startAt="27"/>
              <a:tabLst>
                <a:tab pos="43624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up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so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early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caught the </a:t>
            </a:r>
            <a:r>
              <a:rPr sz="2000" dirty="0">
                <a:latin typeface="Arial" panose="020B0604020202020204"/>
                <a:cs typeface="Arial" panose="020B0604020202020204"/>
              </a:rPr>
              <a:t>first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bus.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27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6245" indent="-424180">
              <a:lnSpc>
                <a:spcPct val="100000"/>
              </a:lnSpc>
              <a:buAutoNum type="arabicPeriod" startAt="27"/>
              <a:tabLst>
                <a:tab pos="436880" algn="l"/>
              </a:tabLst>
            </a:pPr>
            <a:r>
              <a:rPr sz="2000" spc="-20" dirty="0">
                <a:latin typeface="Arial" panose="020B0604020202020204"/>
                <a:cs typeface="Arial" panose="020B0604020202020204"/>
              </a:rPr>
              <a:t>It’s</a:t>
            </a:r>
            <a:r>
              <a:rPr sz="2000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such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good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chance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we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must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not </a:t>
            </a:r>
            <a:r>
              <a:rPr sz="2000" dirty="0">
                <a:latin typeface="Arial" panose="020B0604020202020204"/>
                <a:cs typeface="Arial" panose="020B0604020202020204"/>
              </a:rPr>
              <a:t>miss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2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 marL="392430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184274"/>
            <a:ext cx="6771640" cy="150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15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Noto Sans CJK JP Medium"/>
              <a:cs typeface="Noto Sans CJK JP Medium"/>
            </a:endParaRPr>
          </a:p>
          <a:p>
            <a:pPr marL="433070" indent="-421005">
              <a:lnSpc>
                <a:spcPct val="100000"/>
              </a:lnSpc>
              <a:buAutoNum type="arabicPeriod" startAt="30"/>
              <a:tabLst>
                <a:tab pos="43370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We’ll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start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our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project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president agrees.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30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1165" indent="-419100">
              <a:lnSpc>
                <a:spcPct val="100000"/>
              </a:lnSpc>
              <a:buAutoNum type="arabicPeriod" startAt="30"/>
              <a:tabLst>
                <a:tab pos="431800" algn="l"/>
              </a:tabLst>
            </a:pPr>
            <a:r>
              <a:rPr sz="2000" spc="-8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certainly succeed as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long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dirty="0">
                <a:latin typeface="Arial" panose="020B0604020202020204"/>
                <a:cs typeface="Arial" panose="020B0604020202020204"/>
              </a:rPr>
              <a:t>keep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2000" spc="4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trying.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9166" y="2649981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70103" y="0"/>
                </a:moveTo>
                <a:lnTo>
                  <a:pt x="0" y="0"/>
                </a:lnTo>
                <a:lnTo>
                  <a:pt x="0" y="12192"/>
                </a:lnTo>
                <a:lnTo>
                  <a:pt x="70103" y="12192"/>
                </a:lnTo>
                <a:lnTo>
                  <a:pt x="70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065" y="1184274"/>
            <a:ext cx="6759575" cy="150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15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Noto Sans CJK JP Medium"/>
              <a:cs typeface="Noto Sans CJK JP Medium"/>
            </a:endParaRPr>
          </a:p>
          <a:p>
            <a:pPr marL="433070" indent="-421005">
              <a:lnSpc>
                <a:spcPct val="100000"/>
              </a:lnSpc>
              <a:buAutoNum type="arabicPeriod" startAt="30"/>
              <a:tabLst>
                <a:tab pos="43370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We’ll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start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our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project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if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president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agrees.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30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1165" indent="-419100">
              <a:lnSpc>
                <a:spcPct val="100000"/>
              </a:lnSpc>
              <a:buAutoNum type="arabicPeriod" startAt="30"/>
              <a:tabLst>
                <a:tab pos="431800" algn="l"/>
              </a:tabLst>
            </a:pPr>
            <a:r>
              <a:rPr sz="2000" spc="-8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certainly succeed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as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long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as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dirty="0">
                <a:latin typeface="Arial" panose="020B0604020202020204"/>
                <a:cs typeface="Arial" panose="020B0604020202020204"/>
              </a:rPr>
              <a:t>keep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on</a:t>
            </a:r>
            <a:r>
              <a:rPr sz="2000" spc="3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trying.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792" y="1184274"/>
            <a:ext cx="8380730" cy="2729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Noto Sans CJK JP Medium"/>
              <a:cs typeface="Noto Sans CJK JP Medium"/>
            </a:endParaRPr>
          </a:p>
          <a:p>
            <a:pPr marL="429895" indent="-417830">
              <a:lnSpc>
                <a:spcPct val="100000"/>
              </a:lnSpc>
              <a:buAutoNum type="arabicPeriod" startAt="32"/>
              <a:tabLst>
                <a:tab pos="43053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old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man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always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enjoys </a:t>
            </a:r>
            <a:r>
              <a:rPr sz="2000" dirty="0">
                <a:latin typeface="Arial" panose="020B0604020202020204"/>
                <a:cs typeface="Arial" panose="020B0604020202020204"/>
              </a:rPr>
              <a:t>swimming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even though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weather is</a:t>
            </a:r>
            <a:r>
              <a:rPr sz="2000" spc="3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bad.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32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5610" indent="-423545">
              <a:lnSpc>
                <a:spcPct val="100000"/>
              </a:lnSpc>
              <a:buAutoNum type="arabicPeriod" startAt="32"/>
              <a:tabLst>
                <a:tab pos="43624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No </a:t>
            </a:r>
            <a:r>
              <a:rPr sz="2000" dirty="0">
                <a:latin typeface="Arial" panose="020B0604020202020204"/>
                <a:cs typeface="Arial" panose="020B0604020202020204"/>
              </a:rPr>
              <a:t>matter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how hard he tried,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could not change her</a:t>
            </a:r>
            <a:r>
              <a:rPr sz="20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mind.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32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6245" indent="-424180">
              <a:lnSpc>
                <a:spcPct val="100000"/>
              </a:lnSpc>
              <a:buAutoNum type="arabicPeriod" startAt="32"/>
              <a:tabLst>
                <a:tab pos="43688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won’t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listen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whatever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may</a:t>
            </a:r>
            <a:r>
              <a:rPr sz="20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say.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32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5610" indent="-423545">
              <a:lnSpc>
                <a:spcPct val="100000"/>
              </a:lnSpc>
              <a:buAutoNum type="arabicPeriod" startAt="32"/>
              <a:tabLst>
                <a:tab pos="43624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support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whichever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</a:t>
            </a:r>
            <a:r>
              <a:rPr sz="2000" spc="3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choose.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2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 marL="392430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1112342"/>
            <a:ext cx="51523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请分析下面句子的结构，并找出其中的连词。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682572"/>
            <a:ext cx="8389620" cy="280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0530" indent="-418465">
              <a:lnSpc>
                <a:spcPct val="100000"/>
              </a:lnSpc>
              <a:spcBef>
                <a:spcPts val="95"/>
              </a:spcBef>
              <a:buAutoNum type="arabicPeriod" startAt="32"/>
              <a:tabLst>
                <a:tab pos="431165" algn="l"/>
              </a:tabLst>
            </a:pPr>
            <a:r>
              <a:rPr sz="20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old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man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always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enjoys </a:t>
            </a:r>
            <a:r>
              <a:rPr sz="2000" dirty="0">
                <a:latin typeface="Arial" panose="020B0604020202020204"/>
                <a:cs typeface="Arial" panose="020B0604020202020204"/>
              </a:rPr>
              <a:t>swimming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even though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weather is</a:t>
            </a:r>
            <a:r>
              <a:rPr sz="2000" spc="3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bad.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32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6245" indent="-424180">
              <a:lnSpc>
                <a:spcPct val="100000"/>
              </a:lnSpc>
              <a:buClr>
                <a:srgbClr val="000000"/>
              </a:buClr>
              <a:buAutoNum type="arabicPeriod" startAt="32"/>
              <a:tabLst>
                <a:tab pos="436880" algn="l"/>
              </a:tabLst>
            </a:pP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No matter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how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hard he tried, she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could not change her</a:t>
            </a:r>
            <a:r>
              <a:rPr sz="2000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mind.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36245" indent="-424180">
              <a:lnSpc>
                <a:spcPct val="100000"/>
              </a:lnSpc>
              <a:spcBef>
                <a:spcPts val="1515"/>
              </a:spcBef>
              <a:buAutoNum type="arabicPeriod" startAt="32"/>
              <a:tabLst>
                <a:tab pos="43688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won’t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listen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whatever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may</a:t>
            </a:r>
            <a:r>
              <a:rPr sz="200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say.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won’t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listen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no matter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may</a:t>
            </a:r>
            <a:r>
              <a:rPr sz="2000" spc="1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say.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36880" indent="-424815">
              <a:lnSpc>
                <a:spcPct val="100000"/>
              </a:lnSpc>
              <a:spcBef>
                <a:spcPts val="1200"/>
              </a:spcBef>
              <a:buAutoNum type="arabicPeriod" startAt="35"/>
              <a:tabLst>
                <a:tab pos="43751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support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whichever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</a:t>
            </a:r>
            <a:r>
              <a:rPr sz="2000" spc="3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choose.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= 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support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no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matter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which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</a:t>
            </a:r>
            <a:r>
              <a:rPr sz="20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choose.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91" y="460247"/>
            <a:ext cx="1758950" cy="421005"/>
            <a:chOff x="240791" y="460247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1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7" y="46634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1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8411" y="512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1413459"/>
            <a:ext cx="6950709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30" dirty="0">
                <a:latin typeface="Noto Sans CJK JP Medium"/>
                <a:cs typeface="Noto Sans CJK JP Medium"/>
              </a:rPr>
              <a:t>七</a:t>
            </a:r>
            <a:r>
              <a:rPr sz="4000" b="0" spc="-10" dirty="0">
                <a:latin typeface="Noto Sans CJK JP Medium"/>
                <a:cs typeface="Noto Sans CJK JP Medium"/>
              </a:rPr>
              <a:t>.</a:t>
            </a:r>
            <a:r>
              <a:rPr sz="4000" b="0" spc="-204" dirty="0">
                <a:latin typeface="Noto Sans CJK JP Medium"/>
                <a:cs typeface="Noto Sans CJK JP Medium"/>
              </a:rPr>
              <a:t> </a:t>
            </a:r>
            <a:r>
              <a:rPr sz="4000" b="0" spc="30" dirty="0">
                <a:latin typeface="Noto Sans CJK JP Medium"/>
                <a:cs typeface="Noto Sans CJK JP Medium"/>
              </a:rPr>
              <a:t>长难</a:t>
            </a:r>
            <a:r>
              <a:rPr sz="4000" b="0" spc="10" dirty="0">
                <a:latin typeface="Noto Sans CJK JP Medium"/>
                <a:cs typeface="Noto Sans CJK JP Medium"/>
              </a:rPr>
              <a:t>句必</a:t>
            </a:r>
            <a:r>
              <a:rPr sz="4000" b="0" spc="-15" dirty="0">
                <a:latin typeface="Noto Sans CJK JP Medium"/>
                <a:cs typeface="Noto Sans CJK JP Medium"/>
              </a:rPr>
              <a:t>杀</a:t>
            </a:r>
            <a:r>
              <a:rPr sz="4000" b="0" spc="10" dirty="0">
                <a:latin typeface="Noto Sans CJK JP Medium"/>
                <a:cs typeface="Noto Sans CJK JP Medium"/>
              </a:rPr>
              <a:t>技一</a:t>
            </a:r>
            <a:endParaRPr sz="4000">
              <a:latin typeface="Noto Sans CJK JP Medium"/>
              <a:cs typeface="Noto Sans CJK JP Medium"/>
            </a:endParaRPr>
          </a:p>
          <a:p>
            <a:pPr marL="2860040">
              <a:lnSpc>
                <a:spcPct val="100000"/>
              </a:lnSpc>
            </a:pPr>
            <a:r>
              <a:rPr sz="4000" b="0" spc="430" dirty="0">
                <a:latin typeface="Noto Sans CJK JP Medium"/>
                <a:cs typeface="Noto Sans CJK JP Medium"/>
              </a:rPr>
              <a:t>——</a:t>
            </a:r>
            <a:r>
              <a:rPr sz="4000" b="0" spc="10" dirty="0">
                <a:latin typeface="Noto Sans CJK JP Medium"/>
                <a:cs typeface="Noto Sans CJK JP Medium"/>
              </a:rPr>
              <a:t>左二右</a:t>
            </a:r>
            <a:r>
              <a:rPr sz="4000" b="0" spc="-15" dirty="0">
                <a:latin typeface="Noto Sans CJK JP Medium"/>
                <a:cs typeface="Noto Sans CJK JP Medium"/>
              </a:rPr>
              <a:t>六</a:t>
            </a:r>
            <a:r>
              <a:rPr sz="4000" b="0" spc="10" dirty="0">
                <a:latin typeface="Noto Sans CJK JP Medium"/>
                <a:cs typeface="Noto Sans CJK JP Medium"/>
              </a:rPr>
              <a:t>原则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9282" y="1341831"/>
            <a:ext cx="61334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25" dirty="0">
                <a:latin typeface="Noto Sans CJK JP Medium"/>
                <a:cs typeface="Noto Sans CJK JP Medium"/>
              </a:rPr>
              <a:t>中英</a:t>
            </a:r>
            <a:r>
              <a:rPr sz="4000" b="0" spc="10" dirty="0">
                <a:latin typeface="Noto Sans CJK JP Medium"/>
                <a:cs typeface="Noto Sans CJK JP Medium"/>
              </a:rPr>
              <a:t>文的最</a:t>
            </a:r>
            <a:r>
              <a:rPr sz="4000" b="0" spc="-25" dirty="0">
                <a:latin typeface="Noto Sans CJK JP Medium"/>
                <a:cs typeface="Noto Sans CJK JP Medium"/>
              </a:rPr>
              <a:t>大</a:t>
            </a:r>
            <a:r>
              <a:rPr sz="4000" b="0" spc="10" dirty="0">
                <a:latin typeface="Noto Sans CJK JP Medium"/>
                <a:cs typeface="Noto Sans CJK JP Medium"/>
              </a:rPr>
              <a:t>区别</a:t>
            </a:r>
            <a:r>
              <a:rPr sz="4000" b="0" spc="-25" dirty="0">
                <a:latin typeface="Noto Sans CJK JP Medium"/>
                <a:cs typeface="Noto Sans CJK JP Medium"/>
              </a:rPr>
              <a:t>是</a:t>
            </a:r>
            <a:r>
              <a:rPr sz="4000" b="0" spc="10" dirty="0">
                <a:latin typeface="Noto Sans CJK JP Medium"/>
                <a:cs typeface="Noto Sans CJK JP Medium"/>
              </a:rPr>
              <a:t>什么？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709419"/>
            <a:ext cx="79889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我喜欢那个聪明的漂亮的会做饭的而</a:t>
            </a:r>
            <a:r>
              <a:rPr sz="1800" spc="5" dirty="0">
                <a:latin typeface="UKIJ CJK"/>
                <a:cs typeface="UKIJ CJK"/>
              </a:rPr>
              <a:t>且</a:t>
            </a:r>
            <a:r>
              <a:rPr sz="1800" dirty="0">
                <a:latin typeface="UKIJ CJK"/>
                <a:cs typeface="UKIJ CJK"/>
              </a:rPr>
              <a:t>英语说得很流利的女孩。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spc="-85" dirty="0">
                <a:latin typeface="UKIJ CJK"/>
                <a:cs typeface="UKIJ CJK"/>
              </a:rPr>
              <a:t>I </a:t>
            </a:r>
            <a:r>
              <a:rPr sz="1800" spc="30" dirty="0">
                <a:latin typeface="UKIJ CJK"/>
                <a:cs typeface="UKIJ CJK"/>
              </a:rPr>
              <a:t>like </a:t>
            </a:r>
            <a:r>
              <a:rPr sz="1800" spc="50" dirty="0">
                <a:latin typeface="UKIJ CJK"/>
                <a:cs typeface="UKIJ CJK"/>
              </a:rPr>
              <a:t>the </a:t>
            </a:r>
            <a:r>
              <a:rPr sz="1800" spc="40" dirty="0">
                <a:latin typeface="UKIJ CJK"/>
                <a:cs typeface="UKIJ CJK"/>
              </a:rPr>
              <a:t>clever </a:t>
            </a:r>
            <a:r>
              <a:rPr sz="1800" spc="50" dirty="0">
                <a:latin typeface="UKIJ CJK"/>
                <a:cs typeface="UKIJ CJK"/>
              </a:rPr>
              <a:t>and </a:t>
            </a:r>
            <a:r>
              <a:rPr sz="1800" spc="40" dirty="0">
                <a:latin typeface="UKIJ CJK"/>
                <a:cs typeface="UKIJ CJK"/>
              </a:rPr>
              <a:t>beautiful </a:t>
            </a:r>
            <a:r>
              <a:rPr sz="1800" spc="55" dirty="0">
                <a:latin typeface="UKIJ CJK"/>
                <a:cs typeface="UKIJ CJK"/>
              </a:rPr>
              <a:t>girl </a:t>
            </a:r>
            <a:r>
              <a:rPr sz="1800" spc="70" dirty="0">
                <a:latin typeface="UKIJ CJK"/>
                <a:cs typeface="UKIJ CJK"/>
              </a:rPr>
              <a:t>who </a:t>
            </a:r>
            <a:r>
              <a:rPr sz="1800" spc="45" dirty="0">
                <a:latin typeface="UKIJ CJK"/>
                <a:cs typeface="UKIJ CJK"/>
              </a:rPr>
              <a:t>can </a:t>
            </a:r>
            <a:r>
              <a:rPr sz="1800" spc="90" dirty="0">
                <a:latin typeface="UKIJ CJK"/>
                <a:cs typeface="UKIJ CJK"/>
              </a:rPr>
              <a:t>cook </a:t>
            </a:r>
            <a:r>
              <a:rPr sz="1800" spc="50" dirty="0">
                <a:latin typeface="UKIJ CJK"/>
                <a:cs typeface="UKIJ CJK"/>
              </a:rPr>
              <a:t>and </a:t>
            </a:r>
            <a:r>
              <a:rPr sz="1800" spc="55" dirty="0">
                <a:latin typeface="UKIJ CJK"/>
                <a:cs typeface="UKIJ CJK"/>
              </a:rPr>
              <a:t>speak </a:t>
            </a:r>
            <a:r>
              <a:rPr sz="1800" spc="40" dirty="0">
                <a:latin typeface="UKIJ CJK"/>
                <a:cs typeface="UKIJ CJK"/>
              </a:rPr>
              <a:t>fluent</a:t>
            </a:r>
            <a:r>
              <a:rPr sz="1800" spc="50" dirty="0">
                <a:latin typeface="UKIJ CJK"/>
                <a:cs typeface="UKIJ CJK"/>
              </a:rPr>
              <a:t> </a:t>
            </a:r>
            <a:r>
              <a:rPr sz="1800" spc="35" dirty="0">
                <a:latin typeface="UKIJ CJK"/>
                <a:cs typeface="UKIJ CJK"/>
              </a:rPr>
              <a:t>English.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3450" y="1858213"/>
            <a:ext cx="46088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3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形容</a:t>
            </a:r>
            <a:r>
              <a:rPr sz="40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词的</a:t>
            </a:r>
            <a:r>
              <a:rPr sz="4000" b="0" spc="-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位</a:t>
            </a:r>
            <a:r>
              <a:rPr sz="40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置不</a:t>
            </a:r>
            <a:r>
              <a:rPr sz="4000" b="0" spc="-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一</a:t>
            </a:r>
            <a:r>
              <a:rPr sz="40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样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491" y="549910"/>
            <a:ext cx="7160259" cy="318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10" dirty="0">
                <a:latin typeface="Noto Sans CJK JP Medium"/>
                <a:cs typeface="Noto Sans CJK JP Medium"/>
              </a:rPr>
              <a:t>定义：</a:t>
            </a:r>
            <a:r>
              <a:rPr sz="2000" b="0" spc="130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谓语就是</a:t>
            </a:r>
            <a:r>
              <a:rPr sz="2000" b="0" spc="-1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动词</a:t>
            </a:r>
            <a:r>
              <a:rPr sz="2000" b="0" spc="-10" dirty="0">
                <a:latin typeface="Noto Sans CJK JP Medium"/>
                <a:cs typeface="Noto Sans CJK JP Medium"/>
              </a:rPr>
              <a:t>，动词主要分为</a:t>
            </a:r>
            <a:r>
              <a:rPr sz="2000" b="0" spc="190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实意动词</a:t>
            </a:r>
            <a:r>
              <a:rPr sz="2000" b="0" spc="114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和</a:t>
            </a:r>
            <a:r>
              <a:rPr sz="2000" b="0" spc="90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系动</a:t>
            </a:r>
            <a:r>
              <a:rPr sz="2000" b="0" spc="-1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词</a:t>
            </a:r>
            <a:r>
              <a:rPr sz="2000" b="0" spc="-10" dirty="0">
                <a:latin typeface="Noto Sans CJK JP Medium"/>
                <a:cs typeface="Noto Sans CJK JP Medium"/>
              </a:rPr>
              <a:t>。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491" y="2874901"/>
            <a:ext cx="6782434" cy="18561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539750" algn="l"/>
              </a:tabLst>
            </a:pPr>
            <a:r>
              <a:rPr sz="2000" spc="-10" dirty="0">
                <a:latin typeface="UKIJ CJK"/>
                <a:cs typeface="UKIJ CJ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love</a:t>
            </a:r>
            <a:r>
              <a:rPr sz="2000" spc="3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sz="2000" spc="-10" dirty="0">
                <a:latin typeface="UKIJ CJK"/>
                <a:cs typeface="UKIJ CJK"/>
              </a:rPr>
              <a:t>②	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see </a:t>
            </a:r>
            <a:r>
              <a:rPr sz="2000" spc="-1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believe.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900" algn="l"/>
              </a:tabLst>
            </a:pPr>
            <a:r>
              <a:rPr sz="2000" spc="-10" dirty="0">
                <a:latin typeface="UKIJ CJK"/>
                <a:cs typeface="UKIJ CJK"/>
              </a:rPr>
              <a:t>③	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flower </a:t>
            </a:r>
            <a:r>
              <a:rPr sz="200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smells</a:t>
            </a:r>
            <a:r>
              <a:rPr sz="2000" spc="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great.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900" algn="l"/>
              </a:tabLst>
            </a:pPr>
            <a:r>
              <a:rPr sz="2000" spc="-10" dirty="0">
                <a:latin typeface="UKIJ CJK"/>
                <a:cs typeface="UKIJ CJK"/>
              </a:rPr>
              <a:t>④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Being able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happiest thing in this</a:t>
            </a:r>
            <a:r>
              <a:rPr sz="2000" spc="3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world.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8048" y="1057655"/>
            <a:ext cx="5090159" cy="19781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1629613"/>
            <a:ext cx="78962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6285" algn="l"/>
              </a:tabLst>
            </a:pPr>
            <a:r>
              <a:rPr sz="4000" b="0" spc="-475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1</a:t>
            </a:r>
            <a:r>
              <a:rPr sz="4000" b="0" spc="-254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.</a:t>
            </a:r>
            <a:r>
              <a:rPr sz="4000" b="0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	</a:t>
            </a:r>
            <a:r>
              <a:rPr sz="4000" b="0" spc="30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已经</a:t>
            </a:r>
            <a:r>
              <a:rPr sz="4000" b="0" spc="10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存在</a:t>
            </a:r>
            <a:r>
              <a:rPr sz="4000" b="0" spc="-15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的</a:t>
            </a:r>
            <a:r>
              <a:rPr sz="4000" b="0" spc="10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形容</a:t>
            </a:r>
            <a:r>
              <a:rPr sz="4000" b="0" spc="-15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词</a:t>
            </a:r>
            <a:r>
              <a:rPr sz="4000" b="0" spc="10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放在</a:t>
            </a:r>
            <a:r>
              <a:rPr sz="4000" b="0" spc="-15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名</a:t>
            </a:r>
            <a:r>
              <a:rPr sz="4000" b="0" spc="10" dirty="0">
                <a:solidFill>
                  <a:srgbClr val="001F5F"/>
                </a:solidFill>
                <a:latin typeface="Noto Sans CJK JP Medium"/>
                <a:cs typeface="Noto Sans CJK JP Medium"/>
              </a:rPr>
              <a:t>词前面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2239467"/>
            <a:ext cx="78962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6285" algn="l"/>
              </a:tabLst>
            </a:pPr>
            <a:r>
              <a:rPr sz="4000" b="0" spc="-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2.</a:t>
            </a:r>
            <a:r>
              <a:rPr sz="4000" b="0" spc="-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	</a:t>
            </a:r>
            <a:r>
              <a:rPr sz="4000" b="0" spc="3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人为</a:t>
            </a:r>
            <a:r>
              <a:rPr sz="40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创造</a:t>
            </a:r>
            <a:r>
              <a:rPr sz="4000" b="0" spc="-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的</a:t>
            </a:r>
            <a:r>
              <a:rPr sz="40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形容</a:t>
            </a:r>
            <a:r>
              <a:rPr sz="4000" b="0" spc="-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词</a:t>
            </a:r>
            <a:r>
              <a:rPr sz="40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放在</a:t>
            </a:r>
            <a:r>
              <a:rPr sz="4000" b="0" spc="-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名</a:t>
            </a:r>
            <a:r>
              <a:rPr sz="40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词后面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6551" y="621791"/>
            <a:ext cx="1957070" cy="515620"/>
            <a:chOff x="606551" y="621791"/>
            <a:chExt cx="1957070" cy="515620"/>
          </a:xfrm>
        </p:grpSpPr>
        <p:sp>
          <p:nvSpPr>
            <p:cNvPr id="4" name="object 4"/>
            <p:cNvSpPr/>
            <p:nvPr/>
          </p:nvSpPr>
          <p:spPr>
            <a:xfrm>
              <a:off x="612647" y="627887"/>
              <a:ext cx="1945005" cy="502920"/>
            </a:xfrm>
            <a:custGeom>
              <a:avLst/>
              <a:gdLst/>
              <a:ahLst/>
              <a:cxnLst/>
              <a:rect l="l" t="t" r="r" b="b"/>
              <a:pathLst>
                <a:path w="1945005" h="502919">
                  <a:moveTo>
                    <a:pt x="1860803" y="0"/>
                  </a:moveTo>
                  <a:lnTo>
                    <a:pt x="83820" y="0"/>
                  </a:lnTo>
                  <a:lnTo>
                    <a:pt x="51193" y="6578"/>
                  </a:lnTo>
                  <a:lnTo>
                    <a:pt x="24550" y="24526"/>
                  </a:lnTo>
                  <a:lnTo>
                    <a:pt x="6587" y="51167"/>
                  </a:lnTo>
                  <a:lnTo>
                    <a:pt x="0" y="83820"/>
                  </a:lnTo>
                  <a:lnTo>
                    <a:pt x="0" y="419100"/>
                  </a:lnTo>
                  <a:lnTo>
                    <a:pt x="6587" y="451752"/>
                  </a:lnTo>
                  <a:lnTo>
                    <a:pt x="24550" y="478393"/>
                  </a:lnTo>
                  <a:lnTo>
                    <a:pt x="51193" y="496341"/>
                  </a:lnTo>
                  <a:lnTo>
                    <a:pt x="83820" y="502920"/>
                  </a:lnTo>
                  <a:lnTo>
                    <a:pt x="1860803" y="502920"/>
                  </a:lnTo>
                  <a:lnTo>
                    <a:pt x="1893456" y="496341"/>
                  </a:lnTo>
                  <a:lnTo>
                    <a:pt x="1920097" y="478393"/>
                  </a:lnTo>
                  <a:lnTo>
                    <a:pt x="1938045" y="451752"/>
                  </a:lnTo>
                  <a:lnTo>
                    <a:pt x="1944624" y="419100"/>
                  </a:lnTo>
                  <a:lnTo>
                    <a:pt x="1944624" y="83820"/>
                  </a:lnTo>
                  <a:lnTo>
                    <a:pt x="1938045" y="51167"/>
                  </a:lnTo>
                  <a:lnTo>
                    <a:pt x="1920097" y="24526"/>
                  </a:lnTo>
                  <a:lnTo>
                    <a:pt x="1893456" y="6578"/>
                  </a:lnTo>
                  <a:lnTo>
                    <a:pt x="1860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2647" y="627887"/>
              <a:ext cx="1945005" cy="502920"/>
            </a:xfrm>
            <a:custGeom>
              <a:avLst/>
              <a:gdLst/>
              <a:ahLst/>
              <a:cxnLst/>
              <a:rect l="l" t="t" r="r" b="b"/>
              <a:pathLst>
                <a:path w="1945005" h="502919">
                  <a:moveTo>
                    <a:pt x="0" y="83820"/>
                  </a:moveTo>
                  <a:lnTo>
                    <a:pt x="6587" y="51167"/>
                  </a:lnTo>
                  <a:lnTo>
                    <a:pt x="24550" y="24526"/>
                  </a:lnTo>
                  <a:lnTo>
                    <a:pt x="51193" y="6578"/>
                  </a:lnTo>
                  <a:lnTo>
                    <a:pt x="83820" y="0"/>
                  </a:lnTo>
                  <a:lnTo>
                    <a:pt x="1860803" y="0"/>
                  </a:lnTo>
                  <a:lnTo>
                    <a:pt x="1893456" y="6578"/>
                  </a:lnTo>
                  <a:lnTo>
                    <a:pt x="1920097" y="24526"/>
                  </a:lnTo>
                  <a:lnTo>
                    <a:pt x="1938045" y="51167"/>
                  </a:lnTo>
                  <a:lnTo>
                    <a:pt x="1944624" y="83820"/>
                  </a:lnTo>
                  <a:lnTo>
                    <a:pt x="1944624" y="419100"/>
                  </a:lnTo>
                  <a:lnTo>
                    <a:pt x="1938045" y="451752"/>
                  </a:lnTo>
                  <a:lnTo>
                    <a:pt x="1920097" y="478393"/>
                  </a:lnTo>
                  <a:lnTo>
                    <a:pt x="1893456" y="496341"/>
                  </a:lnTo>
                  <a:lnTo>
                    <a:pt x="1860803" y="502920"/>
                  </a:lnTo>
                  <a:lnTo>
                    <a:pt x="83820" y="502920"/>
                  </a:lnTo>
                  <a:lnTo>
                    <a:pt x="51193" y="496341"/>
                  </a:lnTo>
                  <a:lnTo>
                    <a:pt x="24550" y="478393"/>
                  </a:lnTo>
                  <a:lnTo>
                    <a:pt x="6587" y="451752"/>
                  </a:lnTo>
                  <a:lnTo>
                    <a:pt x="0" y="419100"/>
                  </a:lnTo>
                  <a:lnTo>
                    <a:pt x="0" y="838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8723" y="662762"/>
            <a:ext cx="14522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UmePlus Gothic"/>
                <a:cs typeface="UmePlus Gothic"/>
              </a:rPr>
              <a:t>左二右六</a:t>
            </a:r>
            <a:endParaRPr sz="2800">
              <a:latin typeface="UmePlus Gothic"/>
              <a:cs typeface="UmePlus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83664" y="902207"/>
            <a:ext cx="5394960" cy="3590925"/>
            <a:chOff x="1883664" y="902207"/>
            <a:chExt cx="5394960" cy="3590925"/>
          </a:xfrm>
        </p:grpSpPr>
        <p:sp>
          <p:nvSpPr>
            <p:cNvPr id="8" name="object 8"/>
            <p:cNvSpPr/>
            <p:nvPr/>
          </p:nvSpPr>
          <p:spPr>
            <a:xfrm>
              <a:off x="3227832" y="902207"/>
              <a:ext cx="4050792" cy="359054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83664" y="1706879"/>
              <a:ext cx="1344168" cy="198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7908" y="713613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UKIJ CJK"/>
                <a:cs typeface="UKIJ CJK"/>
              </a:rPr>
              <a:t>什么叫做限定词？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644" y="1241729"/>
            <a:ext cx="7506334" cy="302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95"/>
              </a:spcBef>
            </a:pPr>
            <a:r>
              <a:rPr sz="2100" spc="10" dirty="0">
                <a:latin typeface="UKIJ CJK"/>
                <a:cs typeface="UKIJ CJK"/>
              </a:rPr>
              <a:t>语法：限定词是</a:t>
            </a:r>
            <a:r>
              <a:rPr sz="2100" spc="-15" dirty="0">
                <a:latin typeface="UKIJ CJK"/>
                <a:cs typeface="UKIJ CJK"/>
              </a:rPr>
              <a:t>指</a:t>
            </a:r>
            <a:r>
              <a:rPr sz="2100" spc="10" dirty="0">
                <a:latin typeface="UKIJ CJK"/>
                <a:cs typeface="UKIJ CJK"/>
              </a:rPr>
              <a:t>在</a:t>
            </a:r>
            <a:r>
              <a:rPr sz="2100" spc="-15" dirty="0">
                <a:latin typeface="UKIJ CJK"/>
                <a:cs typeface="UKIJ CJK"/>
              </a:rPr>
              <a:t>名</a:t>
            </a:r>
            <a:r>
              <a:rPr sz="2100" spc="10" dirty="0">
                <a:latin typeface="UKIJ CJK"/>
                <a:cs typeface="UKIJ CJK"/>
              </a:rPr>
              <a:t>词</a:t>
            </a:r>
            <a:r>
              <a:rPr sz="2100" spc="-15" dirty="0">
                <a:latin typeface="UKIJ CJK"/>
                <a:cs typeface="UKIJ CJK"/>
              </a:rPr>
              <a:t>词</a:t>
            </a:r>
            <a:r>
              <a:rPr sz="2100" spc="10" dirty="0">
                <a:latin typeface="UKIJ CJK"/>
                <a:cs typeface="UKIJ CJK"/>
              </a:rPr>
              <a:t>组</a:t>
            </a:r>
            <a:r>
              <a:rPr sz="2100" spc="-15" dirty="0">
                <a:latin typeface="UKIJ CJK"/>
                <a:cs typeface="UKIJ CJK"/>
              </a:rPr>
              <a:t>中</a:t>
            </a:r>
            <a:r>
              <a:rPr sz="2100" spc="10" dirty="0">
                <a:latin typeface="UKIJ CJK"/>
                <a:cs typeface="UKIJ CJK"/>
              </a:rPr>
              <a:t>对</a:t>
            </a:r>
            <a:r>
              <a:rPr sz="2100" spc="-15" dirty="0">
                <a:latin typeface="UKIJ CJK"/>
                <a:cs typeface="UKIJ CJK"/>
              </a:rPr>
              <a:t>中</a:t>
            </a:r>
            <a:r>
              <a:rPr sz="2100" spc="10" dirty="0">
                <a:latin typeface="UKIJ CJK"/>
                <a:cs typeface="UKIJ CJK"/>
              </a:rPr>
              <a:t>心</a:t>
            </a:r>
            <a:r>
              <a:rPr sz="2100" spc="-15" dirty="0">
                <a:latin typeface="UKIJ CJK"/>
                <a:cs typeface="UKIJ CJK"/>
              </a:rPr>
              <a:t>名</a:t>
            </a:r>
            <a:r>
              <a:rPr sz="2100" spc="10" dirty="0">
                <a:latin typeface="UKIJ CJK"/>
                <a:cs typeface="UKIJ CJK"/>
              </a:rPr>
              <a:t>词</a:t>
            </a:r>
            <a:r>
              <a:rPr sz="2100" spc="-15" dirty="0">
                <a:latin typeface="UKIJ CJK"/>
                <a:cs typeface="UKIJ CJK"/>
              </a:rPr>
              <a:t>起</a:t>
            </a:r>
            <a:r>
              <a:rPr sz="2100" spc="10" dirty="0">
                <a:latin typeface="UKIJ CJK"/>
                <a:cs typeface="UKIJ CJK"/>
              </a:rPr>
              <a:t>特</a:t>
            </a:r>
            <a:r>
              <a:rPr sz="2100" spc="-15" dirty="0">
                <a:latin typeface="UKIJ CJK"/>
                <a:cs typeface="UKIJ CJK"/>
              </a:rPr>
              <a:t>指</a:t>
            </a:r>
            <a:r>
              <a:rPr sz="2100" spc="10" dirty="0">
                <a:latin typeface="UKIJ CJK"/>
                <a:cs typeface="UKIJ CJK"/>
              </a:rPr>
              <a:t>，</a:t>
            </a:r>
            <a:r>
              <a:rPr sz="2100" spc="-15" dirty="0">
                <a:latin typeface="UKIJ CJK"/>
                <a:cs typeface="UKIJ CJK"/>
              </a:rPr>
              <a:t>类</a:t>
            </a:r>
            <a:r>
              <a:rPr sz="2100" spc="10" dirty="0">
                <a:latin typeface="UKIJ CJK"/>
                <a:cs typeface="UKIJ CJK"/>
              </a:rPr>
              <a:t>指</a:t>
            </a:r>
            <a:r>
              <a:rPr sz="2100" spc="-15" dirty="0">
                <a:latin typeface="UKIJ CJK"/>
                <a:cs typeface="UKIJ CJK"/>
              </a:rPr>
              <a:t>及</a:t>
            </a:r>
            <a:r>
              <a:rPr sz="2100" spc="5" dirty="0">
                <a:latin typeface="UKIJ CJK"/>
                <a:cs typeface="UKIJ CJK"/>
              </a:rPr>
              <a:t>表示 </a:t>
            </a:r>
            <a:r>
              <a:rPr sz="2100" spc="10" dirty="0">
                <a:latin typeface="UKIJ CJK"/>
                <a:cs typeface="UKIJ CJK"/>
              </a:rPr>
              <a:t>确定数量和非确</a:t>
            </a:r>
            <a:r>
              <a:rPr sz="2100" spc="-15" dirty="0">
                <a:latin typeface="UKIJ CJK"/>
                <a:cs typeface="UKIJ CJK"/>
              </a:rPr>
              <a:t>定</a:t>
            </a:r>
            <a:r>
              <a:rPr sz="2100" spc="10" dirty="0">
                <a:latin typeface="UKIJ CJK"/>
                <a:cs typeface="UKIJ CJK"/>
              </a:rPr>
              <a:t>数</a:t>
            </a:r>
            <a:r>
              <a:rPr sz="2100" spc="-15" dirty="0">
                <a:latin typeface="UKIJ CJK"/>
                <a:cs typeface="UKIJ CJK"/>
              </a:rPr>
              <a:t>量</a:t>
            </a:r>
            <a:r>
              <a:rPr sz="2100" spc="10" dirty="0">
                <a:latin typeface="UKIJ CJK"/>
                <a:cs typeface="UKIJ CJK"/>
              </a:rPr>
              <a:t>作</a:t>
            </a:r>
            <a:r>
              <a:rPr sz="2100" spc="-15" dirty="0">
                <a:latin typeface="UKIJ CJK"/>
                <a:cs typeface="UKIJ CJK"/>
              </a:rPr>
              <a:t>用</a:t>
            </a:r>
            <a:r>
              <a:rPr sz="2100" spc="10" dirty="0">
                <a:latin typeface="UKIJ CJK"/>
                <a:cs typeface="UKIJ CJK"/>
              </a:rPr>
              <a:t>的</a:t>
            </a:r>
            <a:r>
              <a:rPr sz="2100" spc="-15" dirty="0">
                <a:latin typeface="UKIJ CJK"/>
                <a:cs typeface="UKIJ CJK"/>
              </a:rPr>
              <a:t>词</a:t>
            </a:r>
            <a:r>
              <a:rPr sz="2100" spc="10" dirty="0">
                <a:latin typeface="UKIJ CJK"/>
                <a:cs typeface="UKIJ CJK"/>
              </a:rPr>
              <a:t>表。</a:t>
            </a:r>
            <a:endParaRPr sz="21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50">
              <a:latin typeface="UKIJ CJK"/>
              <a:cs typeface="UKIJ CJK"/>
            </a:endParaRPr>
          </a:p>
          <a:p>
            <a:pPr marL="278130" indent="-266065">
              <a:lnSpc>
                <a:spcPct val="100000"/>
              </a:lnSpc>
              <a:buSzPct val="95000"/>
              <a:buFont typeface="Wingdings" panose="05000000000000000000"/>
              <a:buChar char=""/>
              <a:tabLst>
                <a:tab pos="278765" algn="l"/>
              </a:tabLst>
            </a:pPr>
            <a:r>
              <a:rPr sz="2100" spc="10" dirty="0">
                <a:solidFill>
                  <a:srgbClr val="C00000"/>
                </a:solidFill>
                <a:latin typeface="UKIJ CJK"/>
                <a:cs typeface="UKIJ CJK"/>
              </a:rPr>
              <a:t>冠词：</a:t>
            </a:r>
            <a:r>
              <a:rPr sz="2100" spc="40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spc="20" dirty="0">
                <a:solidFill>
                  <a:srgbClr val="C00000"/>
                </a:solidFill>
                <a:latin typeface="UKIJ CJK"/>
                <a:cs typeface="UKIJ CJK"/>
              </a:rPr>
              <a:t>a,</a:t>
            </a:r>
            <a:r>
              <a:rPr sz="2100" spc="4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spc="30" dirty="0">
                <a:solidFill>
                  <a:srgbClr val="C00000"/>
                </a:solidFill>
                <a:latin typeface="UKIJ CJK"/>
                <a:cs typeface="UKIJ CJK"/>
              </a:rPr>
              <a:t>an,</a:t>
            </a:r>
            <a:r>
              <a:rPr sz="2100" spc="3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spc="70" dirty="0">
                <a:solidFill>
                  <a:srgbClr val="C00000"/>
                </a:solidFill>
                <a:latin typeface="UKIJ CJK"/>
                <a:cs typeface="UKIJ CJK"/>
              </a:rPr>
              <a:t>the</a:t>
            </a:r>
            <a:endParaRPr sz="2100">
              <a:latin typeface="UKIJ CJK"/>
              <a:cs typeface="UKIJ CJK"/>
            </a:endParaRPr>
          </a:p>
          <a:p>
            <a:pPr marL="278130" indent="-266065">
              <a:lnSpc>
                <a:spcPct val="100000"/>
              </a:lnSpc>
              <a:spcBef>
                <a:spcPts val="2065"/>
              </a:spcBef>
              <a:buSzPct val="95000"/>
              <a:buFont typeface="Wingdings" panose="05000000000000000000"/>
              <a:buChar char=""/>
              <a:tabLst>
                <a:tab pos="278765" algn="l"/>
              </a:tabLst>
            </a:pPr>
            <a:r>
              <a:rPr sz="2100" spc="10" dirty="0">
                <a:solidFill>
                  <a:srgbClr val="C00000"/>
                </a:solidFill>
                <a:latin typeface="UKIJ CJK"/>
                <a:cs typeface="UKIJ CJK"/>
              </a:rPr>
              <a:t>形容词性代词</a:t>
            </a:r>
            <a:r>
              <a:rPr sz="2100" spc="5" dirty="0">
                <a:solidFill>
                  <a:srgbClr val="C00000"/>
                </a:solidFill>
                <a:latin typeface="UKIJ CJK"/>
                <a:cs typeface="UKIJ CJK"/>
              </a:rPr>
              <a:t>：my,</a:t>
            </a:r>
            <a:r>
              <a:rPr sz="2100" spc="-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spc="10" dirty="0">
                <a:solidFill>
                  <a:srgbClr val="C00000"/>
                </a:solidFill>
                <a:latin typeface="UKIJ CJK"/>
                <a:cs typeface="UKIJ CJK"/>
              </a:rPr>
              <a:t>your,</a:t>
            </a:r>
            <a:r>
              <a:rPr sz="2100" spc="-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spc="15" dirty="0">
                <a:solidFill>
                  <a:srgbClr val="C00000"/>
                </a:solidFill>
                <a:latin typeface="UKIJ CJK"/>
                <a:cs typeface="UKIJ CJK"/>
              </a:rPr>
              <a:t>his,</a:t>
            </a:r>
            <a:r>
              <a:rPr sz="2100" spc="7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spc="-25" dirty="0">
                <a:solidFill>
                  <a:srgbClr val="C00000"/>
                </a:solidFill>
                <a:latin typeface="UKIJ CJK"/>
                <a:cs typeface="UKIJ CJK"/>
              </a:rPr>
              <a:t>her,</a:t>
            </a:r>
            <a:r>
              <a:rPr sz="2100" spc="20" dirty="0">
                <a:solidFill>
                  <a:srgbClr val="C00000"/>
                </a:solidFill>
                <a:latin typeface="UKIJ CJK"/>
                <a:cs typeface="UKIJ CJK"/>
              </a:rPr>
              <a:t> its,</a:t>
            </a:r>
            <a:r>
              <a:rPr sz="2100" spc="6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spc="35" dirty="0">
                <a:solidFill>
                  <a:srgbClr val="C00000"/>
                </a:solidFill>
                <a:latin typeface="UKIJ CJK"/>
                <a:cs typeface="UKIJ CJK"/>
              </a:rPr>
              <a:t>their</a:t>
            </a:r>
            <a:endParaRPr sz="2100">
              <a:latin typeface="UKIJ CJK"/>
              <a:cs typeface="UKIJ CJK"/>
            </a:endParaRPr>
          </a:p>
          <a:p>
            <a:pPr marL="278130" indent="-266065">
              <a:lnSpc>
                <a:spcPct val="100000"/>
              </a:lnSpc>
              <a:spcBef>
                <a:spcPts val="2065"/>
              </a:spcBef>
              <a:buSzPct val="95000"/>
              <a:buFont typeface="Wingdings" panose="05000000000000000000"/>
              <a:buChar char=""/>
              <a:tabLst>
                <a:tab pos="278765" algn="l"/>
              </a:tabLst>
            </a:pPr>
            <a:r>
              <a:rPr sz="2100" spc="10" dirty="0">
                <a:solidFill>
                  <a:srgbClr val="C00000"/>
                </a:solidFill>
                <a:latin typeface="UKIJ CJK"/>
                <a:cs typeface="UKIJ CJK"/>
              </a:rPr>
              <a:t>量词</a:t>
            </a:r>
            <a:r>
              <a:rPr sz="2100" spc="25" dirty="0">
                <a:solidFill>
                  <a:srgbClr val="C00000"/>
                </a:solidFill>
                <a:latin typeface="UKIJ CJK"/>
                <a:cs typeface="UKIJ CJK"/>
              </a:rPr>
              <a:t>：a </a:t>
            </a:r>
            <a:r>
              <a:rPr sz="2100" spc="60" dirty="0">
                <a:solidFill>
                  <a:srgbClr val="C00000"/>
                </a:solidFill>
                <a:latin typeface="UKIJ CJK"/>
                <a:cs typeface="UKIJ CJK"/>
              </a:rPr>
              <a:t>number</a:t>
            </a:r>
            <a:r>
              <a:rPr sz="2100" spc="5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spc="60" dirty="0">
                <a:solidFill>
                  <a:srgbClr val="C00000"/>
                </a:solidFill>
                <a:latin typeface="UKIJ CJK"/>
                <a:cs typeface="UKIJ CJK"/>
              </a:rPr>
              <a:t>of </a:t>
            </a:r>
            <a:r>
              <a:rPr sz="2100" spc="-20" dirty="0">
                <a:solidFill>
                  <a:srgbClr val="C00000"/>
                </a:solidFill>
                <a:latin typeface="UKIJ CJK"/>
                <a:cs typeface="UKIJ CJK"/>
              </a:rPr>
              <a:t>,</a:t>
            </a:r>
            <a:r>
              <a:rPr sz="2100" spc="6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spc="50" dirty="0">
                <a:solidFill>
                  <a:srgbClr val="C00000"/>
                </a:solidFill>
                <a:latin typeface="UKIJ CJK"/>
                <a:cs typeface="UKIJ CJK"/>
              </a:rPr>
              <a:t>a </a:t>
            </a:r>
            <a:r>
              <a:rPr sz="2100" spc="65" dirty="0">
                <a:solidFill>
                  <a:srgbClr val="C00000"/>
                </a:solidFill>
                <a:latin typeface="UKIJ CJK"/>
                <a:cs typeface="UKIJ CJK"/>
              </a:rPr>
              <a:t>plenty</a:t>
            </a:r>
            <a:r>
              <a:rPr sz="2100" spc="5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spc="-10" dirty="0">
                <a:solidFill>
                  <a:srgbClr val="C00000"/>
                </a:solidFill>
                <a:latin typeface="UKIJ CJK"/>
                <a:cs typeface="UKIJ CJK"/>
              </a:rPr>
              <a:t>of,</a:t>
            </a:r>
            <a:r>
              <a:rPr sz="2100" spc="45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100" dirty="0">
                <a:solidFill>
                  <a:srgbClr val="C00000"/>
                </a:solidFill>
                <a:latin typeface="UKIJ CJK"/>
                <a:cs typeface="UKIJ CJK"/>
              </a:rPr>
              <a:t>some.....</a:t>
            </a:r>
            <a:endParaRPr sz="21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590753"/>
            <a:ext cx="412496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75" dirty="0">
                <a:latin typeface="UKIJ CJK"/>
                <a:cs typeface="UKIJ CJK"/>
              </a:rPr>
              <a:t>The </a:t>
            </a:r>
            <a:r>
              <a:rPr spc="55" dirty="0">
                <a:latin typeface="UKIJ CJK"/>
                <a:cs typeface="UKIJ CJK"/>
              </a:rPr>
              <a:t>beautiful </a:t>
            </a:r>
            <a:r>
              <a:rPr spc="60" dirty="0">
                <a:latin typeface="UKIJ CJK"/>
                <a:cs typeface="UKIJ CJK"/>
              </a:rPr>
              <a:t>girl </a:t>
            </a:r>
            <a:r>
              <a:rPr spc="15" dirty="0">
                <a:latin typeface="UKIJ CJK"/>
                <a:cs typeface="UKIJ CJK"/>
              </a:rPr>
              <a:t>is</a:t>
            </a:r>
            <a:r>
              <a:rPr dirty="0">
                <a:latin typeface="UKIJ CJK"/>
                <a:cs typeface="UKIJ CJK"/>
              </a:rPr>
              <a:t> </a:t>
            </a:r>
            <a:r>
              <a:rPr spc="70" dirty="0">
                <a:latin typeface="UKIJ CJK"/>
                <a:cs typeface="UKIJ CJK"/>
              </a:rPr>
              <a:t>Angelababy.</a:t>
            </a:r>
            <a:endParaRPr spc="70" dirty="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039494"/>
            <a:ext cx="604710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80" dirty="0">
                <a:latin typeface="UKIJ CJK"/>
                <a:cs typeface="UKIJ CJK"/>
              </a:rPr>
              <a:t>The </a:t>
            </a:r>
            <a:r>
              <a:rPr sz="2100" spc="55" dirty="0">
                <a:solidFill>
                  <a:srgbClr val="FF0000"/>
                </a:solidFill>
                <a:latin typeface="UKIJ CJK"/>
                <a:cs typeface="UKIJ CJK"/>
              </a:rPr>
              <a:t>beautiful </a:t>
            </a:r>
            <a:r>
              <a:rPr sz="2100" spc="60" dirty="0">
                <a:latin typeface="UKIJ CJK"/>
                <a:cs typeface="UKIJ CJK"/>
              </a:rPr>
              <a:t>girl </a:t>
            </a:r>
            <a:r>
              <a:rPr sz="2100" spc="90" dirty="0">
                <a:solidFill>
                  <a:srgbClr val="FF0000"/>
                </a:solidFill>
                <a:latin typeface="UKIJ CJK"/>
                <a:cs typeface="UKIJ CJK"/>
              </a:rPr>
              <a:t>to </a:t>
            </a:r>
            <a:r>
              <a:rPr sz="2100" spc="130" dirty="0">
                <a:solidFill>
                  <a:srgbClr val="FF0000"/>
                </a:solidFill>
                <a:latin typeface="UKIJ CJK"/>
                <a:cs typeface="UKIJ CJK"/>
              </a:rPr>
              <a:t>get </a:t>
            </a:r>
            <a:r>
              <a:rPr sz="2100" spc="40" dirty="0">
                <a:solidFill>
                  <a:srgbClr val="FF0000"/>
                </a:solidFill>
                <a:latin typeface="UKIJ CJK"/>
                <a:cs typeface="UKIJ CJK"/>
              </a:rPr>
              <a:t>married </a:t>
            </a:r>
            <a:r>
              <a:rPr sz="2100" spc="15" dirty="0">
                <a:latin typeface="UKIJ CJK"/>
                <a:cs typeface="UKIJ CJK"/>
              </a:rPr>
              <a:t>is</a:t>
            </a:r>
            <a:r>
              <a:rPr sz="2100" spc="-70" dirty="0">
                <a:latin typeface="UKIJ CJK"/>
                <a:cs typeface="UKIJ CJK"/>
              </a:rPr>
              <a:t> </a:t>
            </a:r>
            <a:r>
              <a:rPr sz="2100" spc="70" dirty="0">
                <a:latin typeface="UKIJ CJK"/>
                <a:cs typeface="UKIJ CJK"/>
              </a:rPr>
              <a:t>Angelababy.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1487804"/>
            <a:ext cx="666877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80" dirty="0">
                <a:latin typeface="UKIJ CJK"/>
                <a:cs typeface="UKIJ CJK"/>
              </a:rPr>
              <a:t>The </a:t>
            </a:r>
            <a:r>
              <a:rPr sz="2100" spc="55" dirty="0">
                <a:solidFill>
                  <a:srgbClr val="FF0000"/>
                </a:solidFill>
                <a:latin typeface="UKIJ CJK"/>
                <a:cs typeface="UKIJ CJK"/>
              </a:rPr>
              <a:t>beautiful </a:t>
            </a:r>
            <a:r>
              <a:rPr sz="2100" spc="60" dirty="0">
                <a:latin typeface="UKIJ CJK"/>
                <a:cs typeface="UKIJ CJK"/>
              </a:rPr>
              <a:t>girl </a:t>
            </a:r>
            <a:r>
              <a:rPr sz="2100" spc="70" dirty="0">
                <a:solidFill>
                  <a:srgbClr val="FF0000"/>
                </a:solidFill>
                <a:latin typeface="UKIJ CJK"/>
                <a:cs typeface="UKIJ CJK"/>
              </a:rPr>
              <a:t>wearing </a:t>
            </a:r>
            <a:r>
              <a:rPr sz="2100" spc="60" dirty="0">
                <a:solidFill>
                  <a:srgbClr val="FF0000"/>
                </a:solidFill>
                <a:latin typeface="UKIJ CJK"/>
                <a:cs typeface="UKIJ CJK"/>
              </a:rPr>
              <a:t>sunglasses </a:t>
            </a:r>
            <a:r>
              <a:rPr sz="2100" spc="15" dirty="0">
                <a:latin typeface="UKIJ CJK"/>
                <a:cs typeface="UKIJ CJK"/>
              </a:rPr>
              <a:t>is</a:t>
            </a:r>
            <a:r>
              <a:rPr sz="2100" spc="5" dirty="0">
                <a:latin typeface="UKIJ CJK"/>
                <a:cs typeface="UKIJ CJK"/>
              </a:rPr>
              <a:t> </a:t>
            </a:r>
            <a:r>
              <a:rPr sz="2100" spc="70" dirty="0">
                <a:latin typeface="UKIJ CJK"/>
                <a:cs typeface="UKIJ CJK"/>
              </a:rPr>
              <a:t>Angelababy.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1936242"/>
            <a:ext cx="63036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80" dirty="0">
                <a:latin typeface="UKIJ CJK"/>
                <a:cs typeface="UKIJ CJK"/>
              </a:rPr>
              <a:t>The </a:t>
            </a:r>
            <a:r>
              <a:rPr sz="2100" spc="55" dirty="0">
                <a:solidFill>
                  <a:srgbClr val="FF0000"/>
                </a:solidFill>
                <a:latin typeface="UKIJ CJK"/>
                <a:cs typeface="UKIJ CJK"/>
              </a:rPr>
              <a:t>beautiful </a:t>
            </a:r>
            <a:r>
              <a:rPr sz="2100" spc="60" dirty="0">
                <a:latin typeface="UKIJ CJK"/>
                <a:cs typeface="UKIJ CJK"/>
              </a:rPr>
              <a:t>girl </a:t>
            </a:r>
            <a:r>
              <a:rPr sz="2100" spc="130" dirty="0">
                <a:solidFill>
                  <a:srgbClr val="FF0000"/>
                </a:solidFill>
                <a:latin typeface="UKIJ CJK"/>
                <a:cs typeface="UKIJ CJK"/>
              </a:rPr>
              <a:t>hugged </a:t>
            </a:r>
            <a:r>
              <a:rPr sz="2100" spc="105" dirty="0">
                <a:solidFill>
                  <a:srgbClr val="FF0000"/>
                </a:solidFill>
                <a:latin typeface="UKIJ CJK"/>
                <a:cs typeface="UKIJ CJK"/>
              </a:rPr>
              <a:t>by </a:t>
            </a:r>
            <a:r>
              <a:rPr sz="2100" spc="195" dirty="0">
                <a:solidFill>
                  <a:srgbClr val="FF0000"/>
                </a:solidFill>
                <a:latin typeface="UKIJ CJK"/>
                <a:cs typeface="UKIJ CJK"/>
              </a:rPr>
              <a:t>HXM </a:t>
            </a:r>
            <a:r>
              <a:rPr sz="2100" spc="15" dirty="0">
                <a:latin typeface="UKIJ CJK"/>
                <a:cs typeface="UKIJ CJK"/>
              </a:rPr>
              <a:t>is</a:t>
            </a:r>
            <a:r>
              <a:rPr sz="2100" spc="-250" dirty="0">
                <a:latin typeface="UKIJ CJK"/>
                <a:cs typeface="UKIJ CJK"/>
              </a:rPr>
              <a:t> </a:t>
            </a:r>
            <a:r>
              <a:rPr sz="2100" spc="70" dirty="0">
                <a:latin typeface="UKIJ CJK"/>
                <a:cs typeface="UKIJ CJK"/>
              </a:rPr>
              <a:t>Angelababy.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2383993"/>
            <a:ext cx="582104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75" dirty="0">
                <a:latin typeface="UKIJ CJK"/>
                <a:cs typeface="UKIJ CJK"/>
              </a:rPr>
              <a:t>The </a:t>
            </a:r>
            <a:r>
              <a:rPr sz="2100" spc="55" dirty="0">
                <a:solidFill>
                  <a:srgbClr val="FF0000"/>
                </a:solidFill>
                <a:latin typeface="UKIJ CJK"/>
                <a:cs typeface="UKIJ CJK"/>
              </a:rPr>
              <a:t>beautiful </a:t>
            </a:r>
            <a:r>
              <a:rPr sz="2100" spc="60" dirty="0">
                <a:latin typeface="UKIJ CJK"/>
                <a:cs typeface="UKIJ CJK"/>
              </a:rPr>
              <a:t>girl </a:t>
            </a:r>
            <a:r>
              <a:rPr sz="2100" spc="35" dirty="0">
                <a:solidFill>
                  <a:srgbClr val="FF0000"/>
                </a:solidFill>
                <a:latin typeface="UKIJ CJK"/>
                <a:cs typeface="UKIJ CJK"/>
              </a:rPr>
              <a:t>in </a:t>
            </a:r>
            <a:r>
              <a:rPr sz="2100" spc="60" dirty="0">
                <a:solidFill>
                  <a:srgbClr val="FF0000"/>
                </a:solidFill>
                <a:latin typeface="UKIJ CJK"/>
                <a:cs typeface="UKIJ CJK"/>
              </a:rPr>
              <a:t>blue </a:t>
            </a:r>
            <a:r>
              <a:rPr sz="2100" spc="45" dirty="0">
                <a:solidFill>
                  <a:srgbClr val="FF0000"/>
                </a:solidFill>
                <a:latin typeface="UKIJ CJK"/>
                <a:cs typeface="UKIJ CJK"/>
              </a:rPr>
              <a:t>jeans </a:t>
            </a:r>
            <a:r>
              <a:rPr sz="2100" spc="15" dirty="0">
                <a:latin typeface="UKIJ CJK"/>
                <a:cs typeface="UKIJ CJK"/>
              </a:rPr>
              <a:t>is</a:t>
            </a:r>
            <a:r>
              <a:rPr sz="2100" spc="60" dirty="0">
                <a:latin typeface="UKIJ CJK"/>
                <a:cs typeface="UKIJ CJK"/>
              </a:rPr>
              <a:t> </a:t>
            </a:r>
            <a:r>
              <a:rPr sz="2100" spc="75" dirty="0">
                <a:latin typeface="UKIJ CJK"/>
                <a:cs typeface="UKIJ CJK"/>
              </a:rPr>
              <a:t>Angelababy.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42" y="2832303"/>
            <a:ext cx="788860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75" dirty="0">
                <a:latin typeface="UKIJ CJK"/>
                <a:cs typeface="UKIJ CJK"/>
              </a:rPr>
              <a:t>The </a:t>
            </a:r>
            <a:r>
              <a:rPr sz="2100" spc="55" dirty="0">
                <a:solidFill>
                  <a:srgbClr val="FF0000"/>
                </a:solidFill>
                <a:latin typeface="UKIJ CJK"/>
                <a:cs typeface="UKIJ CJK"/>
              </a:rPr>
              <a:t>beautiful </a:t>
            </a:r>
            <a:r>
              <a:rPr sz="2100" spc="60" dirty="0">
                <a:latin typeface="UKIJ CJK"/>
                <a:cs typeface="UKIJ CJK"/>
              </a:rPr>
              <a:t>girl </a:t>
            </a:r>
            <a:r>
              <a:rPr sz="2100" spc="90" dirty="0">
                <a:solidFill>
                  <a:srgbClr val="FF0000"/>
                </a:solidFill>
                <a:latin typeface="UKIJ CJK"/>
                <a:cs typeface="UKIJ CJK"/>
              </a:rPr>
              <a:t>who </a:t>
            </a:r>
            <a:r>
              <a:rPr sz="2100" spc="15" dirty="0">
                <a:solidFill>
                  <a:srgbClr val="FF0000"/>
                </a:solidFill>
                <a:latin typeface="UKIJ CJK"/>
                <a:cs typeface="UKIJ CJK"/>
              </a:rPr>
              <a:t>is </a:t>
            </a:r>
            <a:r>
              <a:rPr sz="2100" spc="65" dirty="0">
                <a:solidFill>
                  <a:srgbClr val="FF0000"/>
                </a:solidFill>
                <a:latin typeface="UKIJ CJK"/>
                <a:cs typeface="UKIJ CJK"/>
              </a:rPr>
              <a:t>the </a:t>
            </a:r>
            <a:r>
              <a:rPr sz="2100" spc="80" dirty="0">
                <a:solidFill>
                  <a:srgbClr val="FF0000"/>
                </a:solidFill>
                <a:latin typeface="UKIJ CJK"/>
                <a:cs typeface="UKIJ CJK"/>
              </a:rPr>
              <a:t>leading </a:t>
            </a:r>
            <a:r>
              <a:rPr sz="2100" spc="35" dirty="0">
                <a:solidFill>
                  <a:srgbClr val="FF0000"/>
                </a:solidFill>
                <a:latin typeface="UKIJ CJK"/>
                <a:cs typeface="UKIJ CJK"/>
              </a:rPr>
              <a:t>actress in </a:t>
            </a:r>
            <a:r>
              <a:rPr sz="2100" spc="65" dirty="0">
                <a:solidFill>
                  <a:srgbClr val="FF0000"/>
                </a:solidFill>
                <a:latin typeface="UKIJ CJK"/>
                <a:cs typeface="UKIJ CJK"/>
              </a:rPr>
              <a:t>running man</a:t>
            </a:r>
            <a:r>
              <a:rPr sz="2100" spc="5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2100" spc="15" dirty="0">
                <a:latin typeface="UKIJ CJK"/>
                <a:cs typeface="UKIJ CJK"/>
              </a:rPr>
              <a:t>is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42" y="3280612"/>
            <a:ext cx="159893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70" dirty="0">
                <a:latin typeface="UKIJ CJK"/>
                <a:cs typeface="UKIJ CJK"/>
              </a:rPr>
              <a:t>Angelababy.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742" y="3729329"/>
            <a:ext cx="578802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80" dirty="0">
                <a:latin typeface="UKIJ CJK"/>
                <a:cs typeface="UKIJ CJK"/>
              </a:rPr>
              <a:t>The </a:t>
            </a:r>
            <a:r>
              <a:rPr sz="2100" spc="55" dirty="0">
                <a:solidFill>
                  <a:srgbClr val="FF0000"/>
                </a:solidFill>
                <a:latin typeface="UKIJ CJK"/>
                <a:cs typeface="UKIJ CJK"/>
              </a:rPr>
              <a:t>beautiful </a:t>
            </a:r>
            <a:r>
              <a:rPr sz="2100" spc="60" dirty="0">
                <a:latin typeface="UKIJ CJK"/>
                <a:cs typeface="UKIJ CJK"/>
              </a:rPr>
              <a:t>girl </a:t>
            </a:r>
            <a:r>
              <a:rPr sz="2100" spc="35" dirty="0">
                <a:solidFill>
                  <a:srgbClr val="FF0000"/>
                </a:solidFill>
                <a:latin typeface="UKIJ CJK"/>
                <a:cs typeface="UKIJ CJK"/>
              </a:rPr>
              <a:t>slim </a:t>
            </a:r>
            <a:r>
              <a:rPr sz="2100" spc="100" dirty="0">
                <a:solidFill>
                  <a:srgbClr val="FF0000"/>
                </a:solidFill>
                <a:latin typeface="UKIJ CJK"/>
                <a:cs typeface="UKIJ CJK"/>
              </a:rPr>
              <a:t>enough </a:t>
            </a:r>
            <a:r>
              <a:rPr sz="2100" spc="15" dirty="0">
                <a:latin typeface="UKIJ CJK"/>
                <a:cs typeface="UKIJ CJK"/>
              </a:rPr>
              <a:t>is</a:t>
            </a:r>
            <a:r>
              <a:rPr sz="2100" spc="-10" dirty="0">
                <a:latin typeface="UKIJ CJK"/>
                <a:cs typeface="UKIJ CJK"/>
              </a:rPr>
              <a:t> </a:t>
            </a:r>
            <a:r>
              <a:rPr sz="2100" spc="75" dirty="0">
                <a:latin typeface="UKIJ CJK"/>
                <a:cs typeface="UKIJ CJK"/>
              </a:rPr>
              <a:t>Angelababy.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742" y="4177690"/>
            <a:ext cx="77914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80" dirty="0">
                <a:latin typeface="UKIJ CJK"/>
                <a:cs typeface="UKIJ CJK"/>
              </a:rPr>
              <a:t>The </a:t>
            </a:r>
            <a:r>
              <a:rPr sz="2100" spc="65" dirty="0">
                <a:latin typeface="UKIJ CJK"/>
                <a:cs typeface="UKIJ CJK"/>
              </a:rPr>
              <a:t>question </a:t>
            </a:r>
            <a:r>
              <a:rPr sz="2100" spc="55" dirty="0">
                <a:solidFill>
                  <a:srgbClr val="FF0000"/>
                </a:solidFill>
                <a:latin typeface="UKIJ CJK"/>
                <a:cs typeface="UKIJ CJK"/>
              </a:rPr>
              <a:t>whether </a:t>
            </a:r>
            <a:r>
              <a:rPr sz="2100" spc="65" dirty="0">
                <a:solidFill>
                  <a:srgbClr val="FF0000"/>
                </a:solidFill>
                <a:latin typeface="UKIJ CJK"/>
                <a:cs typeface="UKIJ CJK"/>
              </a:rPr>
              <a:t>the </a:t>
            </a:r>
            <a:r>
              <a:rPr sz="2100" spc="55" dirty="0">
                <a:solidFill>
                  <a:srgbClr val="FF0000"/>
                </a:solidFill>
                <a:latin typeface="UKIJ CJK"/>
                <a:cs typeface="UKIJ CJK"/>
              </a:rPr>
              <a:t>beautiful </a:t>
            </a:r>
            <a:r>
              <a:rPr sz="2100" spc="60" dirty="0">
                <a:solidFill>
                  <a:srgbClr val="FF0000"/>
                </a:solidFill>
                <a:latin typeface="UKIJ CJK"/>
                <a:cs typeface="UKIJ CJK"/>
              </a:rPr>
              <a:t>girl </a:t>
            </a:r>
            <a:r>
              <a:rPr sz="2100" spc="15" dirty="0">
                <a:solidFill>
                  <a:srgbClr val="FF0000"/>
                </a:solidFill>
                <a:latin typeface="UKIJ CJK"/>
                <a:cs typeface="UKIJ CJK"/>
              </a:rPr>
              <a:t>is </a:t>
            </a:r>
            <a:r>
              <a:rPr sz="2100" spc="100" dirty="0">
                <a:solidFill>
                  <a:srgbClr val="FF0000"/>
                </a:solidFill>
                <a:latin typeface="UKIJ CJK"/>
                <a:cs typeface="UKIJ CJK"/>
              </a:rPr>
              <a:t>Angelababy </a:t>
            </a:r>
            <a:r>
              <a:rPr sz="2100" spc="45" dirty="0">
                <a:latin typeface="UKIJ CJK"/>
                <a:cs typeface="UKIJ CJK"/>
              </a:rPr>
              <a:t>has</a:t>
            </a:r>
            <a:r>
              <a:rPr sz="2100" spc="-65" dirty="0">
                <a:latin typeface="UKIJ CJK"/>
                <a:cs typeface="UKIJ CJK"/>
              </a:rPr>
              <a:t> </a:t>
            </a:r>
            <a:r>
              <a:rPr sz="2100" spc="55" dirty="0">
                <a:latin typeface="UKIJ CJK"/>
                <a:cs typeface="UKIJ CJK"/>
              </a:rPr>
              <a:t>an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742" y="4626050"/>
            <a:ext cx="9709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latin typeface="UKIJ CJK"/>
                <a:cs typeface="UKIJ CJK"/>
              </a:rPr>
              <a:t>answer.</a:t>
            </a:r>
            <a:endParaRPr sz="21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54368" y="1127759"/>
            <a:ext cx="844550" cy="292735"/>
            <a:chOff x="6754368" y="1127759"/>
            <a:chExt cx="844550" cy="292735"/>
          </a:xfrm>
        </p:grpSpPr>
        <p:sp>
          <p:nvSpPr>
            <p:cNvPr id="14" name="object 14"/>
            <p:cNvSpPr/>
            <p:nvPr/>
          </p:nvSpPr>
          <p:spPr>
            <a:xfrm>
              <a:off x="6760464" y="1133855"/>
              <a:ext cx="832485" cy="280670"/>
            </a:xfrm>
            <a:custGeom>
              <a:avLst/>
              <a:gdLst/>
              <a:ahLst/>
              <a:cxnLst/>
              <a:rect l="l" t="t" r="r" b="b"/>
              <a:pathLst>
                <a:path w="832484" h="280669">
                  <a:moveTo>
                    <a:pt x="785367" y="0"/>
                  </a:moveTo>
                  <a:lnTo>
                    <a:pt x="46735" y="0"/>
                  </a:lnTo>
                  <a:lnTo>
                    <a:pt x="28557" y="3677"/>
                  </a:lnTo>
                  <a:lnTo>
                    <a:pt x="13700" y="13700"/>
                  </a:lnTo>
                  <a:lnTo>
                    <a:pt x="3677" y="28557"/>
                  </a:lnTo>
                  <a:lnTo>
                    <a:pt x="0" y="46735"/>
                  </a:lnTo>
                  <a:lnTo>
                    <a:pt x="0" y="233679"/>
                  </a:lnTo>
                  <a:lnTo>
                    <a:pt x="3677" y="251858"/>
                  </a:lnTo>
                  <a:lnTo>
                    <a:pt x="13700" y="266715"/>
                  </a:lnTo>
                  <a:lnTo>
                    <a:pt x="28557" y="276738"/>
                  </a:lnTo>
                  <a:lnTo>
                    <a:pt x="46735" y="280415"/>
                  </a:lnTo>
                  <a:lnTo>
                    <a:pt x="785367" y="280415"/>
                  </a:lnTo>
                  <a:lnTo>
                    <a:pt x="803546" y="276738"/>
                  </a:lnTo>
                  <a:lnTo>
                    <a:pt x="818403" y="266715"/>
                  </a:lnTo>
                  <a:lnTo>
                    <a:pt x="828426" y="251858"/>
                  </a:lnTo>
                  <a:lnTo>
                    <a:pt x="832103" y="233679"/>
                  </a:lnTo>
                  <a:lnTo>
                    <a:pt x="832103" y="46735"/>
                  </a:lnTo>
                  <a:lnTo>
                    <a:pt x="828426" y="28557"/>
                  </a:lnTo>
                  <a:lnTo>
                    <a:pt x="818403" y="13700"/>
                  </a:lnTo>
                  <a:lnTo>
                    <a:pt x="803546" y="3677"/>
                  </a:lnTo>
                  <a:lnTo>
                    <a:pt x="78536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60464" y="1133855"/>
              <a:ext cx="832485" cy="280670"/>
            </a:xfrm>
            <a:custGeom>
              <a:avLst/>
              <a:gdLst/>
              <a:ahLst/>
              <a:cxnLst/>
              <a:rect l="l" t="t" r="r" b="b"/>
              <a:pathLst>
                <a:path w="832484" h="280669">
                  <a:moveTo>
                    <a:pt x="0" y="46735"/>
                  </a:moveTo>
                  <a:lnTo>
                    <a:pt x="3677" y="28557"/>
                  </a:lnTo>
                  <a:lnTo>
                    <a:pt x="13700" y="13700"/>
                  </a:lnTo>
                  <a:lnTo>
                    <a:pt x="28557" y="3677"/>
                  </a:lnTo>
                  <a:lnTo>
                    <a:pt x="46735" y="0"/>
                  </a:lnTo>
                  <a:lnTo>
                    <a:pt x="785367" y="0"/>
                  </a:lnTo>
                  <a:lnTo>
                    <a:pt x="803546" y="3677"/>
                  </a:lnTo>
                  <a:lnTo>
                    <a:pt x="818403" y="13700"/>
                  </a:lnTo>
                  <a:lnTo>
                    <a:pt x="828426" y="28557"/>
                  </a:lnTo>
                  <a:lnTo>
                    <a:pt x="832103" y="46735"/>
                  </a:lnTo>
                  <a:lnTo>
                    <a:pt x="832103" y="233679"/>
                  </a:lnTo>
                  <a:lnTo>
                    <a:pt x="828426" y="251858"/>
                  </a:lnTo>
                  <a:lnTo>
                    <a:pt x="818403" y="266715"/>
                  </a:lnTo>
                  <a:lnTo>
                    <a:pt x="803546" y="276738"/>
                  </a:lnTo>
                  <a:lnTo>
                    <a:pt x="785367" y="280415"/>
                  </a:lnTo>
                  <a:lnTo>
                    <a:pt x="46735" y="280415"/>
                  </a:lnTo>
                  <a:lnTo>
                    <a:pt x="28557" y="276738"/>
                  </a:lnTo>
                  <a:lnTo>
                    <a:pt x="13700" y="266715"/>
                  </a:lnTo>
                  <a:lnTo>
                    <a:pt x="3677" y="251858"/>
                  </a:lnTo>
                  <a:lnTo>
                    <a:pt x="0" y="233679"/>
                  </a:lnTo>
                  <a:lnTo>
                    <a:pt x="0" y="4673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906514" y="1156207"/>
            <a:ext cx="53784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不定式</a:t>
            </a:r>
            <a:endParaRPr sz="1350">
              <a:latin typeface="Noto Sans CJK JP Black"/>
              <a:cs typeface="Noto Sans CJK JP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95743" y="1627631"/>
            <a:ext cx="969644" cy="289560"/>
            <a:chOff x="7095743" y="1627631"/>
            <a:chExt cx="969644" cy="289560"/>
          </a:xfrm>
        </p:grpSpPr>
        <p:sp>
          <p:nvSpPr>
            <p:cNvPr id="18" name="object 18"/>
            <p:cNvSpPr/>
            <p:nvPr/>
          </p:nvSpPr>
          <p:spPr>
            <a:xfrm>
              <a:off x="7101839" y="1633727"/>
              <a:ext cx="957580" cy="277495"/>
            </a:xfrm>
            <a:custGeom>
              <a:avLst/>
              <a:gdLst/>
              <a:ahLst/>
              <a:cxnLst/>
              <a:rect l="l" t="t" r="r" b="b"/>
              <a:pathLst>
                <a:path w="957579" h="277494">
                  <a:moveTo>
                    <a:pt x="910843" y="0"/>
                  </a:moveTo>
                  <a:lnTo>
                    <a:pt x="46227" y="0"/>
                  </a:lnTo>
                  <a:lnTo>
                    <a:pt x="28235" y="3633"/>
                  </a:lnTo>
                  <a:lnTo>
                    <a:pt x="13541" y="13541"/>
                  </a:lnTo>
                  <a:lnTo>
                    <a:pt x="3633" y="28235"/>
                  </a:lnTo>
                  <a:lnTo>
                    <a:pt x="0" y="46228"/>
                  </a:lnTo>
                  <a:lnTo>
                    <a:pt x="0" y="231140"/>
                  </a:lnTo>
                  <a:lnTo>
                    <a:pt x="3633" y="249132"/>
                  </a:lnTo>
                  <a:lnTo>
                    <a:pt x="13541" y="263826"/>
                  </a:lnTo>
                  <a:lnTo>
                    <a:pt x="28235" y="273734"/>
                  </a:lnTo>
                  <a:lnTo>
                    <a:pt x="46227" y="277368"/>
                  </a:lnTo>
                  <a:lnTo>
                    <a:pt x="910843" y="277368"/>
                  </a:lnTo>
                  <a:lnTo>
                    <a:pt x="928836" y="273734"/>
                  </a:lnTo>
                  <a:lnTo>
                    <a:pt x="943530" y="263826"/>
                  </a:lnTo>
                  <a:lnTo>
                    <a:pt x="953438" y="249132"/>
                  </a:lnTo>
                  <a:lnTo>
                    <a:pt x="957071" y="231140"/>
                  </a:lnTo>
                  <a:lnTo>
                    <a:pt x="957071" y="46228"/>
                  </a:lnTo>
                  <a:lnTo>
                    <a:pt x="953438" y="28235"/>
                  </a:lnTo>
                  <a:lnTo>
                    <a:pt x="943530" y="13541"/>
                  </a:lnTo>
                  <a:lnTo>
                    <a:pt x="928836" y="3633"/>
                  </a:lnTo>
                  <a:lnTo>
                    <a:pt x="91084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01839" y="1633727"/>
              <a:ext cx="957580" cy="277495"/>
            </a:xfrm>
            <a:custGeom>
              <a:avLst/>
              <a:gdLst/>
              <a:ahLst/>
              <a:cxnLst/>
              <a:rect l="l" t="t" r="r" b="b"/>
              <a:pathLst>
                <a:path w="957579" h="277494">
                  <a:moveTo>
                    <a:pt x="0" y="46228"/>
                  </a:moveTo>
                  <a:lnTo>
                    <a:pt x="3633" y="28235"/>
                  </a:lnTo>
                  <a:lnTo>
                    <a:pt x="13541" y="13541"/>
                  </a:lnTo>
                  <a:lnTo>
                    <a:pt x="28235" y="3633"/>
                  </a:lnTo>
                  <a:lnTo>
                    <a:pt x="46227" y="0"/>
                  </a:lnTo>
                  <a:lnTo>
                    <a:pt x="910843" y="0"/>
                  </a:lnTo>
                  <a:lnTo>
                    <a:pt x="928836" y="3633"/>
                  </a:lnTo>
                  <a:lnTo>
                    <a:pt x="943530" y="13541"/>
                  </a:lnTo>
                  <a:lnTo>
                    <a:pt x="953438" y="28235"/>
                  </a:lnTo>
                  <a:lnTo>
                    <a:pt x="957071" y="46228"/>
                  </a:lnTo>
                  <a:lnTo>
                    <a:pt x="957071" y="231140"/>
                  </a:lnTo>
                  <a:lnTo>
                    <a:pt x="953438" y="249132"/>
                  </a:lnTo>
                  <a:lnTo>
                    <a:pt x="943530" y="263826"/>
                  </a:lnTo>
                  <a:lnTo>
                    <a:pt x="928836" y="273734"/>
                  </a:lnTo>
                  <a:lnTo>
                    <a:pt x="910843" y="277368"/>
                  </a:lnTo>
                  <a:lnTo>
                    <a:pt x="46227" y="277368"/>
                  </a:lnTo>
                  <a:lnTo>
                    <a:pt x="28235" y="273734"/>
                  </a:lnTo>
                  <a:lnTo>
                    <a:pt x="13541" y="263826"/>
                  </a:lnTo>
                  <a:lnTo>
                    <a:pt x="3633" y="249132"/>
                  </a:lnTo>
                  <a:lnTo>
                    <a:pt x="0" y="231140"/>
                  </a:lnTo>
                  <a:lnTo>
                    <a:pt x="0" y="462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225410" y="1653615"/>
            <a:ext cx="70866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现在分词</a:t>
            </a:r>
            <a:endParaRPr sz="1350">
              <a:latin typeface="Noto Sans CJK JP Black"/>
              <a:cs typeface="Noto Sans CJK JP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94576" y="1993391"/>
            <a:ext cx="966469" cy="289560"/>
            <a:chOff x="6894576" y="1993391"/>
            <a:chExt cx="966469" cy="289560"/>
          </a:xfrm>
        </p:grpSpPr>
        <p:sp>
          <p:nvSpPr>
            <p:cNvPr id="22" name="object 22"/>
            <p:cNvSpPr/>
            <p:nvPr/>
          </p:nvSpPr>
          <p:spPr>
            <a:xfrm>
              <a:off x="6900672" y="1999487"/>
              <a:ext cx="954405" cy="277495"/>
            </a:xfrm>
            <a:custGeom>
              <a:avLst/>
              <a:gdLst/>
              <a:ahLst/>
              <a:cxnLst/>
              <a:rect l="l" t="t" r="r" b="b"/>
              <a:pathLst>
                <a:path w="954404" h="277494">
                  <a:moveTo>
                    <a:pt x="907796" y="0"/>
                  </a:moveTo>
                  <a:lnTo>
                    <a:pt x="46227" y="0"/>
                  </a:lnTo>
                  <a:lnTo>
                    <a:pt x="28235" y="3633"/>
                  </a:lnTo>
                  <a:lnTo>
                    <a:pt x="13541" y="13541"/>
                  </a:lnTo>
                  <a:lnTo>
                    <a:pt x="3633" y="28235"/>
                  </a:lnTo>
                  <a:lnTo>
                    <a:pt x="0" y="46228"/>
                  </a:lnTo>
                  <a:lnTo>
                    <a:pt x="0" y="231140"/>
                  </a:lnTo>
                  <a:lnTo>
                    <a:pt x="3633" y="249132"/>
                  </a:lnTo>
                  <a:lnTo>
                    <a:pt x="13541" y="263826"/>
                  </a:lnTo>
                  <a:lnTo>
                    <a:pt x="28235" y="273734"/>
                  </a:lnTo>
                  <a:lnTo>
                    <a:pt x="46227" y="277368"/>
                  </a:lnTo>
                  <a:lnTo>
                    <a:pt x="907796" y="277368"/>
                  </a:lnTo>
                  <a:lnTo>
                    <a:pt x="925788" y="273734"/>
                  </a:lnTo>
                  <a:lnTo>
                    <a:pt x="940482" y="263826"/>
                  </a:lnTo>
                  <a:lnTo>
                    <a:pt x="950390" y="249132"/>
                  </a:lnTo>
                  <a:lnTo>
                    <a:pt x="954024" y="231140"/>
                  </a:lnTo>
                  <a:lnTo>
                    <a:pt x="954024" y="46228"/>
                  </a:lnTo>
                  <a:lnTo>
                    <a:pt x="950390" y="28235"/>
                  </a:lnTo>
                  <a:lnTo>
                    <a:pt x="940482" y="13541"/>
                  </a:lnTo>
                  <a:lnTo>
                    <a:pt x="925788" y="3633"/>
                  </a:lnTo>
                  <a:lnTo>
                    <a:pt x="90779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00672" y="1999487"/>
              <a:ext cx="954405" cy="277495"/>
            </a:xfrm>
            <a:custGeom>
              <a:avLst/>
              <a:gdLst/>
              <a:ahLst/>
              <a:cxnLst/>
              <a:rect l="l" t="t" r="r" b="b"/>
              <a:pathLst>
                <a:path w="954404" h="277494">
                  <a:moveTo>
                    <a:pt x="0" y="46228"/>
                  </a:moveTo>
                  <a:lnTo>
                    <a:pt x="3633" y="28235"/>
                  </a:lnTo>
                  <a:lnTo>
                    <a:pt x="13541" y="13541"/>
                  </a:lnTo>
                  <a:lnTo>
                    <a:pt x="28235" y="3633"/>
                  </a:lnTo>
                  <a:lnTo>
                    <a:pt x="46227" y="0"/>
                  </a:lnTo>
                  <a:lnTo>
                    <a:pt x="907796" y="0"/>
                  </a:lnTo>
                  <a:lnTo>
                    <a:pt x="925788" y="3633"/>
                  </a:lnTo>
                  <a:lnTo>
                    <a:pt x="940482" y="13541"/>
                  </a:lnTo>
                  <a:lnTo>
                    <a:pt x="950390" y="28235"/>
                  </a:lnTo>
                  <a:lnTo>
                    <a:pt x="954024" y="46228"/>
                  </a:lnTo>
                  <a:lnTo>
                    <a:pt x="954024" y="231140"/>
                  </a:lnTo>
                  <a:lnTo>
                    <a:pt x="950390" y="249132"/>
                  </a:lnTo>
                  <a:lnTo>
                    <a:pt x="940482" y="263826"/>
                  </a:lnTo>
                  <a:lnTo>
                    <a:pt x="925788" y="273734"/>
                  </a:lnTo>
                  <a:lnTo>
                    <a:pt x="907796" y="277368"/>
                  </a:lnTo>
                  <a:lnTo>
                    <a:pt x="46227" y="277368"/>
                  </a:lnTo>
                  <a:lnTo>
                    <a:pt x="28235" y="273734"/>
                  </a:lnTo>
                  <a:lnTo>
                    <a:pt x="13541" y="263826"/>
                  </a:lnTo>
                  <a:lnTo>
                    <a:pt x="3633" y="249132"/>
                  </a:lnTo>
                  <a:lnTo>
                    <a:pt x="0" y="231140"/>
                  </a:lnTo>
                  <a:lnTo>
                    <a:pt x="0" y="462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022083" y="2020315"/>
            <a:ext cx="70866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过去分词</a:t>
            </a:r>
            <a:endParaRPr sz="1350">
              <a:latin typeface="Noto Sans CJK JP Black"/>
              <a:cs typeface="Noto Sans CJK JP Blac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6040" y="2490216"/>
            <a:ext cx="966469" cy="289560"/>
            <a:chOff x="6416040" y="2490216"/>
            <a:chExt cx="966469" cy="289560"/>
          </a:xfrm>
        </p:grpSpPr>
        <p:sp>
          <p:nvSpPr>
            <p:cNvPr id="26" name="object 26"/>
            <p:cNvSpPr/>
            <p:nvPr/>
          </p:nvSpPr>
          <p:spPr>
            <a:xfrm>
              <a:off x="6422136" y="2496312"/>
              <a:ext cx="954405" cy="277495"/>
            </a:xfrm>
            <a:custGeom>
              <a:avLst/>
              <a:gdLst/>
              <a:ahLst/>
              <a:cxnLst/>
              <a:rect l="l" t="t" r="r" b="b"/>
              <a:pathLst>
                <a:path w="954404" h="277494">
                  <a:moveTo>
                    <a:pt x="907795" y="0"/>
                  </a:moveTo>
                  <a:lnTo>
                    <a:pt x="46227" y="0"/>
                  </a:lnTo>
                  <a:lnTo>
                    <a:pt x="28235" y="3633"/>
                  </a:lnTo>
                  <a:lnTo>
                    <a:pt x="13541" y="13541"/>
                  </a:lnTo>
                  <a:lnTo>
                    <a:pt x="3633" y="28235"/>
                  </a:lnTo>
                  <a:lnTo>
                    <a:pt x="0" y="46228"/>
                  </a:lnTo>
                  <a:lnTo>
                    <a:pt x="0" y="231139"/>
                  </a:lnTo>
                  <a:lnTo>
                    <a:pt x="3633" y="249132"/>
                  </a:lnTo>
                  <a:lnTo>
                    <a:pt x="13541" y="263826"/>
                  </a:lnTo>
                  <a:lnTo>
                    <a:pt x="28235" y="273734"/>
                  </a:lnTo>
                  <a:lnTo>
                    <a:pt x="46227" y="277368"/>
                  </a:lnTo>
                  <a:lnTo>
                    <a:pt x="907795" y="277368"/>
                  </a:lnTo>
                  <a:lnTo>
                    <a:pt x="925788" y="273734"/>
                  </a:lnTo>
                  <a:lnTo>
                    <a:pt x="940482" y="263826"/>
                  </a:lnTo>
                  <a:lnTo>
                    <a:pt x="950390" y="249132"/>
                  </a:lnTo>
                  <a:lnTo>
                    <a:pt x="954023" y="231139"/>
                  </a:lnTo>
                  <a:lnTo>
                    <a:pt x="954023" y="46228"/>
                  </a:lnTo>
                  <a:lnTo>
                    <a:pt x="950390" y="28235"/>
                  </a:lnTo>
                  <a:lnTo>
                    <a:pt x="940482" y="13541"/>
                  </a:lnTo>
                  <a:lnTo>
                    <a:pt x="925788" y="3633"/>
                  </a:lnTo>
                  <a:lnTo>
                    <a:pt x="90779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422136" y="2496312"/>
              <a:ext cx="954405" cy="277495"/>
            </a:xfrm>
            <a:custGeom>
              <a:avLst/>
              <a:gdLst/>
              <a:ahLst/>
              <a:cxnLst/>
              <a:rect l="l" t="t" r="r" b="b"/>
              <a:pathLst>
                <a:path w="954404" h="277494">
                  <a:moveTo>
                    <a:pt x="0" y="46228"/>
                  </a:moveTo>
                  <a:lnTo>
                    <a:pt x="3633" y="28235"/>
                  </a:lnTo>
                  <a:lnTo>
                    <a:pt x="13541" y="13541"/>
                  </a:lnTo>
                  <a:lnTo>
                    <a:pt x="28235" y="3633"/>
                  </a:lnTo>
                  <a:lnTo>
                    <a:pt x="46227" y="0"/>
                  </a:lnTo>
                  <a:lnTo>
                    <a:pt x="907795" y="0"/>
                  </a:lnTo>
                  <a:lnTo>
                    <a:pt x="925788" y="3633"/>
                  </a:lnTo>
                  <a:lnTo>
                    <a:pt x="940482" y="13541"/>
                  </a:lnTo>
                  <a:lnTo>
                    <a:pt x="950390" y="28235"/>
                  </a:lnTo>
                  <a:lnTo>
                    <a:pt x="954023" y="46228"/>
                  </a:lnTo>
                  <a:lnTo>
                    <a:pt x="954023" y="231139"/>
                  </a:lnTo>
                  <a:lnTo>
                    <a:pt x="950390" y="249132"/>
                  </a:lnTo>
                  <a:lnTo>
                    <a:pt x="940482" y="263826"/>
                  </a:lnTo>
                  <a:lnTo>
                    <a:pt x="925788" y="273734"/>
                  </a:lnTo>
                  <a:lnTo>
                    <a:pt x="907795" y="277368"/>
                  </a:lnTo>
                  <a:lnTo>
                    <a:pt x="46227" y="277368"/>
                  </a:lnTo>
                  <a:lnTo>
                    <a:pt x="28235" y="273734"/>
                  </a:lnTo>
                  <a:lnTo>
                    <a:pt x="13541" y="263826"/>
                  </a:lnTo>
                  <a:lnTo>
                    <a:pt x="3633" y="249132"/>
                  </a:lnTo>
                  <a:lnTo>
                    <a:pt x="0" y="231139"/>
                  </a:lnTo>
                  <a:lnTo>
                    <a:pt x="0" y="462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544182" y="2518917"/>
            <a:ext cx="70866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介词短语</a:t>
            </a:r>
            <a:endParaRPr sz="1350">
              <a:latin typeface="Noto Sans CJK JP Black"/>
              <a:cs typeface="Noto Sans CJK JP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33600" y="3380232"/>
            <a:ext cx="966469" cy="289560"/>
            <a:chOff x="2133600" y="3380232"/>
            <a:chExt cx="966469" cy="289560"/>
          </a:xfrm>
        </p:grpSpPr>
        <p:sp>
          <p:nvSpPr>
            <p:cNvPr id="30" name="object 30"/>
            <p:cNvSpPr/>
            <p:nvPr/>
          </p:nvSpPr>
          <p:spPr>
            <a:xfrm>
              <a:off x="2139695" y="3386328"/>
              <a:ext cx="954405" cy="277495"/>
            </a:xfrm>
            <a:custGeom>
              <a:avLst/>
              <a:gdLst/>
              <a:ahLst/>
              <a:cxnLst/>
              <a:rect l="l" t="t" r="r" b="b"/>
              <a:pathLst>
                <a:path w="954405" h="277495">
                  <a:moveTo>
                    <a:pt x="907796" y="0"/>
                  </a:moveTo>
                  <a:lnTo>
                    <a:pt x="46228" y="0"/>
                  </a:lnTo>
                  <a:lnTo>
                    <a:pt x="28235" y="3633"/>
                  </a:lnTo>
                  <a:lnTo>
                    <a:pt x="13541" y="13541"/>
                  </a:lnTo>
                  <a:lnTo>
                    <a:pt x="3633" y="28235"/>
                  </a:lnTo>
                  <a:lnTo>
                    <a:pt x="0" y="46228"/>
                  </a:lnTo>
                  <a:lnTo>
                    <a:pt x="0" y="231140"/>
                  </a:lnTo>
                  <a:lnTo>
                    <a:pt x="3633" y="249132"/>
                  </a:lnTo>
                  <a:lnTo>
                    <a:pt x="13541" y="263826"/>
                  </a:lnTo>
                  <a:lnTo>
                    <a:pt x="28235" y="273734"/>
                  </a:lnTo>
                  <a:lnTo>
                    <a:pt x="46228" y="277368"/>
                  </a:lnTo>
                  <a:lnTo>
                    <a:pt x="907796" y="277368"/>
                  </a:lnTo>
                  <a:lnTo>
                    <a:pt x="925788" y="273734"/>
                  </a:lnTo>
                  <a:lnTo>
                    <a:pt x="940482" y="263826"/>
                  </a:lnTo>
                  <a:lnTo>
                    <a:pt x="950390" y="249132"/>
                  </a:lnTo>
                  <a:lnTo>
                    <a:pt x="954024" y="231140"/>
                  </a:lnTo>
                  <a:lnTo>
                    <a:pt x="954024" y="46228"/>
                  </a:lnTo>
                  <a:lnTo>
                    <a:pt x="950390" y="28235"/>
                  </a:lnTo>
                  <a:lnTo>
                    <a:pt x="940482" y="13541"/>
                  </a:lnTo>
                  <a:lnTo>
                    <a:pt x="925788" y="3633"/>
                  </a:lnTo>
                  <a:lnTo>
                    <a:pt x="90779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39695" y="3386328"/>
              <a:ext cx="954405" cy="277495"/>
            </a:xfrm>
            <a:custGeom>
              <a:avLst/>
              <a:gdLst/>
              <a:ahLst/>
              <a:cxnLst/>
              <a:rect l="l" t="t" r="r" b="b"/>
              <a:pathLst>
                <a:path w="954405" h="277495">
                  <a:moveTo>
                    <a:pt x="0" y="46228"/>
                  </a:moveTo>
                  <a:lnTo>
                    <a:pt x="3633" y="28235"/>
                  </a:lnTo>
                  <a:lnTo>
                    <a:pt x="13541" y="13541"/>
                  </a:lnTo>
                  <a:lnTo>
                    <a:pt x="28235" y="3633"/>
                  </a:lnTo>
                  <a:lnTo>
                    <a:pt x="46228" y="0"/>
                  </a:lnTo>
                  <a:lnTo>
                    <a:pt x="907796" y="0"/>
                  </a:lnTo>
                  <a:lnTo>
                    <a:pt x="925788" y="3633"/>
                  </a:lnTo>
                  <a:lnTo>
                    <a:pt x="940482" y="13541"/>
                  </a:lnTo>
                  <a:lnTo>
                    <a:pt x="950390" y="28235"/>
                  </a:lnTo>
                  <a:lnTo>
                    <a:pt x="954024" y="46228"/>
                  </a:lnTo>
                  <a:lnTo>
                    <a:pt x="954024" y="231140"/>
                  </a:lnTo>
                  <a:lnTo>
                    <a:pt x="950390" y="249132"/>
                  </a:lnTo>
                  <a:lnTo>
                    <a:pt x="940482" y="263826"/>
                  </a:lnTo>
                  <a:lnTo>
                    <a:pt x="925788" y="273734"/>
                  </a:lnTo>
                  <a:lnTo>
                    <a:pt x="907796" y="277368"/>
                  </a:lnTo>
                  <a:lnTo>
                    <a:pt x="46228" y="277368"/>
                  </a:lnTo>
                  <a:lnTo>
                    <a:pt x="28235" y="273734"/>
                  </a:lnTo>
                  <a:lnTo>
                    <a:pt x="13541" y="263826"/>
                  </a:lnTo>
                  <a:lnTo>
                    <a:pt x="3633" y="249132"/>
                  </a:lnTo>
                  <a:lnTo>
                    <a:pt x="0" y="231140"/>
                  </a:lnTo>
                  <a:lnTo>
                    <a:pt x="0" y="462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259583" y="3408121"/>
            <a:ext cx="70866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定语从句</a:t>
            </a:r>
            <a:endParaRPr sz="1350">
              <a:latin typeface="Noto Sans CJK JP Black"/>
              <a:cs typeface="Noto Sans CJK JP Blac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75832" y="3816095"/>
            <a:ext cx="1106805" cy="289560"/>
            <a:chOff x="6275832" y="3816095"/>
            <a:chExt cx="1106805" cy="289560"/>
          </a:xfrm>
        </p:grpSpPr>
        <p:sp>
          <p:nvSpPr>
            <p:cNvPr id="34" name="object 34"/>
            <p:cNvSpPr/>
            <p:nvPr/>
          </p:nvSpPr>
          <p:spPr>
            <a:xfrm>
              <a:off x="6281928" y="3822191"/>
              <a:ext cx="1094740" cy="277495"/>
            </a:xfrm>
            <a:custGeom>
              <a:avLst/>
              <a:gdLst/>
              <a:ahLst/>
              <a:cxnLst/>
              <a:rect l="l" t="t" r="r" b="b"/>
              <a:pathLst>
                <a:path w="1094740" h="277495">
                  <a:moveTo>
                    <a:pt x="1048003" y="0"/>
                  </a:moveTo>
                  <a:lnTo>
                    <a:pt x="46227" y="0"/>
                  </a:lnTo>
                  <a:lnTo>
                    <a:pt x="28235" y="3633"/>
                  </a:lnTo>
                  <a:lnTo>
                    <a:pt x="13541" y="13541"/>
                  </a:lnTo>
                  <a:lnTo>
                    <a:pt x="3633" y="28235"/>
                  </a:lnTo>
                  <a:lnTo>
                    <a:pt x="0" y="46227"/>
                  </a:lnTo>
                  <a:lnTo>
                    <a:pt x="0" y="231139"/>
                  </a:lnTo>
                  <a:lnTo>
                    <a:pt x="3633" y="249132"/>
                  </a:lnTo>
                  <a:lnTo>
                    <a:pt x="13541" y="263826"/>
                  </a:lnTo>
                  <a:lnTo>
                    <a:pt x="28235" y="273734"/>
                  </a:lnTo>
                  <a:lnTo>
                    <a:pt x="46227" y="277367"/>
                  </a:lnTo>
                  <a:lnTo>
                    <a:pt x="1048003" y="277367"/>
                  </a:lnTo>
                  <a:lnTo>
                    <a:pt x="1065996" y="273734"/>
                  </a:lnTo>
                  <a:lnTo>
                    <a:pt x="1080690" y="263826"/>
                  </a:lnTo>
                  <a:lnTo>
                    <a:pt x="1090598" y="249132"/>
                  </a:lnTo>
                  <a:lnTo>
                    <a:pt x="1094231" y="231139"/>
                  </a:lnTo>
                  <a:lnTo>
                    <a:pt x="1094231" y="46227"/>
                  </a:lnTo>
                  <a:lnTo>
                    <a:pt x="1090598" y="28235"/>
                  </a:lnTo>
                  <a:lnTo>
                    <a:pt x="1080690" y="13541"/>
                  </a:lnTo>
                  <a:lnTo>
                    <a:pt x="1065996" y="3633"/>
                  </a:lnTo>
                  <a:lnTo>
                    <a:pt x="104800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281928" y="3822191"/>
              <a:ext cx="1094740" cy="277495"/>
            </a:xfrm>
            <a:custGeom>
              <a:avLst/>
              <a:gdLst/>
              <a:ahLst/>
              <a:cxnLst/>
              <a:rect l="l" t="t" r="r" b="b"/>
              <a:pathLst>
                <a:path w="1094740" h="277495">
                  <a:moveTo>
                    <a:pt x="0" y="46227"/>
                  </a:moveTo>
                  <a:lnTo>
                    <a:pt x="3633" y="28235"/>
                  </a:lnTo>
                  <a:lnTo>
                    <a:pt x="13541" y="13541"/>
                  </a:lnTo>
                  <a:lnTo>
                    <a:pt x="28235" y="3633"/>
                  </a:lnTo>
                  <a:lnTo>
                    <a:pt x="46227" y="0"/>
                  </a:lnTo>
                  <a:lnTo>
                    <a:pt x="1048003" y="0"/>
                  </a:lnTo>
                  <a:lnTo>
                    <a:pt x="1065996" y="3633"/>
                  </a:lnTo>
                  <a:lnTo>
                    <a:pt x="1080690" y="13541"/>
                  </a:lnTo>
                  <a:lnTo>
                    <a:pt x="1090598" y="28235"/>
                  </a:lnTo>
                  <a:lnTo>
                    <a:pt x="1094231" y="46227"/>
                  </a:lnTo>
                  <a:lnTo>
                    <a:pt x="1094231" y="231139"/>
                  </a:lnTo>
                  <a:lnTo>
                    <a:pt x="1090598" y="249132"/>
                  </a:lnTo>
                  <a:lnTo>
                    <a:pt x="1080690" y="263826"/>
                  </a:lnTo>
                  <a:lnTo>
                    <a:pt x="1065996" y="273734"/>
                  </a:lnTo>
                  <a:lnTo>
                    <a:pt x="1048003" y="277367"/>
                  </a:lnTo>
                  <a:lnTo>
                    <a:pt x="46227" y="277367"/>
                  </a:lnTo>
                  <a:lnTo>
                    <a:pt x="28235" y="273734"/>
                  </a:lnTo>
                  <a:lnTo>
                    <a:pt x="13541" y="263826"/>
                  </a:lnTo>
                  <a:lnTo>
                    <a:pt x="3633" y="249132"/>
                  </a:lnTo>
                  <a:lnTo>
                    <a:pt x="0" y="231139"/>
                  </a:lnTo>
                  <a:lnTo>
                    <a:pt x="0" y="462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294794" y="3845458"/>
            <a:ext cx="106870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形容词短语</a:t>
            </a:r>
            <a:endParaRPr sz="1350">
              <a:latin typeface="Noto Sans CJK JP Black"/>
              <a:cs typeface="Noto Sans CJK JP Black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14855" y="4636008"/>
            <a:ext cx="1106805" cy="289560"/>
            <a:chOff x="1514855" y="4636008"/>
            <a:chExt cx="1106805" cy="289560"/>
          </a:xfrm>
        </p:grpSpPr>
        <p:sp>
          <p:nvSpPr>
            <p:cNvPr id="38" name="object 38"/>
            <p:cNvSpPr/>
            <p:nvPr/>
          </p:nvSpPr>
          <p:spPr>
            <a:xfrm>
              <a:off x="1520951" y="4642104"/>
              <a:ext cx="1094740" cy="277495"/>
            </a:xfrm>
            <a:custGeom>
              <a:avLst/>
              <a:gdLst/>
              <a:ahLst/>
              <a:cxnLst/>
              <a:rect l="l" t="t" r="r" b="b"/>
              <a:pathLst>
                <a:path w="1094739" h="277495">
                  <a:moveTo>
                    <a:pt x="1048004" y="0"/>
                  </a:moveTo>
                  <a:lnTo>
                    <a:pt x="46228" y="0"/>
                  </a:lnTo>
                  <a:lnTo>
                    <a:pt x="28235" y="3633"/>
                  </a:lnTo>
                  <a:lnTo>
                    <a:pt x="13541" y="13541"/>
                  </a:lnTo>
                  <a:lnTo>
                    <a:pt x="3633" y="28235"/>
                  </a:lnTo>
                  <a:lnTo>
                    <a:pt x="0" y="46228"/>
                  </a:lnTo>
                  <a:lnTo>
                    <a:pt x="0" y="231140"/>
                  </a:lnTo>
                  <a:lnTo>
                    <a:pt x="3633" y="249132"/>
                  </a:lnTo>
                  <a:lnTo>
                    <a:pt x="13541" y="263826"/>
                  </a:lnTo>
                  <a:lnTo>
                    <a:pt x="28235" y="273734"/>
                  </a:lnTo>
                  <a:lnTo>
                    <a:pt x="46228" y="277368"/>
                  </a:lnTo>
                  <a:lnTo>
                    <a:pt x="1048004" y="277368"/>
                  </a:lnTo>
                  <a:lnTo>
                    <a:pt x="1065996" y="273734"/>
                  </a:lnTo>
                  <a:lnTo>
                    <a:pt x="1080690" y="263826"/>
                  </a:lnTo>
                  <a:lnTo>
                    <a:pt x="1090598" y="249132"/>
                  </a:lnTo>
                  <a:lnTo>
                    <a:pt x="1094231" y="231140"/>
                  </a:lnTo>
                  <a:lnTo>
                    <a:pt x="1094231" y="46228"/>
                  </a:lnTo>
                  <a:lnTo>
                    <a:pt x="1090598" y="28235"/>
                  </a:lnTo>
                  <a:lnTo>
                    <a:pt x="1080690" y="13541"/>
                  </a:lnTo>
                  <a:lnTo>
                    <a:pt x="1065996" y="3633"/>
                  </a:lnTo>
                  <a:lnTo>
                    <a:pt x="104800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20951" y="4642104"/>
              <a:ext cx="1094740" cy="277495"/>
            </a:xfrm>
            <a:custGeom>
              <a:avLst/>
              <a:gdLst/>
              <a:ahLst/>
              <a:cxnLst/>
              <a:rect l="l" t="t" r="r" b="b"/>
              <a:pathLst>
                <a:path w="1094739" h="277495">
                  <a:moveTo>
                    <a:pt x="0" y="46228"/>
                  </a:moveTo>
                  <a:lnTo>
                    <a:pt x="3633" y="28235"/>
                  </a:lnTo>
                  <a:lnTo>
                    <a:pt x="13541" y="13541"/>
                  </a:lnTo>
                  <a:lnTo>
                    <a:pt x="28235" y="3633"/>
                  </a:lnTo>
                  <a:lnTo>
                    <a:pt x="46228" y="0"/>
                  </a:lnTo>
                  <a:lnTo>
                    <a:pt x="1048004" y="0"/>
                  </a:lnTo>
                  <a:lnTo>
                    <a:pt x="1065996" y="3633"/>
                  </a:lnTo>
                  <a:lnTo>
                    <a:pt x="1080690" y="13541"/>
                  </a:lnTo>
                  <a:lnTo>
                    <a:pt x="1090598" y="28235"/>
                  </a:lnTo>
                  <a:lnTo>
                    <a:pt x="1094231" y="46228"/>
                  </a:lnTo>
                  <a:lnTo>
                    <a:pt x="1094231" y="231140"/>
                  </a:lnTo>
                  <a:lnTo>
                    <a:pt x="1090598" y="249132"/>
                  </a:lnTo>
                  <a:lnTo>
                    <a:pt x="1080690" y="263826"/>
                  </a:lnTo>
                  <a:lnTo>
                    <a:pt x="1065996" y="273734"/>
                  </a:lnTo>
                  <a:lnTo>
                    <a:pt x="1048004" y="277368"/>
                  </a:lnTo>
                  <a:lnTo>
                    <a:pt x="46228" y="277368"/>
                  </a:lnTo>
                  <a:lnTo>
                    <a:pt x="28235" y="273734"/>
                  </a:lnTo>
                  <a:lnTo>
                    <a:pt x="13541" y="263826"/>
                  </a:lnTo>
                  <a:lnTo>
                    <a:pt x="3633" y="249132"/>
                  </a:lnTo>
                  <a:lnTo>
                    <a:pt x="0" y="231140"/>
                  </a:lnTo>
                  <a:lnTo>
                    <a:pt x="0" y="462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533818" y="4665065"/>
            <a:ext cx="106870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同位语从句</a:t>
            </a:r>
            <a:endParaRPr sz="135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117781"/>
            <a:ext cx="7635240" cy="29324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0" spc="365" dirty="0">
                <a:latin typeface="Noto Sans CJK JP Medium"/>
                <a:cs typeface="Noto Sans CJK JP Medium"/>
              </a:rPr>
              <a:t>请用</a:t>
            </a:r>
            <a:r>
              <a:rPr sz="1800" b="0" spc="195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0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0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0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0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0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0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0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0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0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0" dirty="0">
                <a:latin typeface="Noto Sans CJK JP Medium"/>
                <a:cs typeface="Noto Sans CJK JP Medium"/>
              </a:rPr>
              <a:t>词</a:t>
            </a:r>
            <a:r>
              <a:rPr sz="1800" b="0" dirty="0">
                <a:latin typeface="Noto Sans CJK JP Medium"/>
                <a:cs typeface="Noto Sans CJK JP Medium"/>
              </a:rPr>
              <a:t>。</a:t>
            </a:r>
            <a:endParaRPr sz="1800">
              <a:latin typeface="Noto Sans CJK JP Medium"/>
              <a:cs typeface="Noto Sans CJK JP Medium"/>
            </a:endParaRPr>
          </a:p>
          <a:p>
            <a:pPr marL="469900" indent="-457835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469900" algn="l"/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dirty="0">
                <a:latin typeface="Arial" panose="020B0604020202020204"/>
                <a:cs typeface="Arial" panose="020B0604020202020204"/>
              </a:rPr>
              <a:t>many letters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write.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  <a:tab pos="469900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letter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be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written 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my</a:t>
            </a:r>
            <a:r>
              <a:rPr sz="22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father.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469900" algn="l"/>
                <a:tab pos="469900" algn="l"/>
              </a:tabLst>
            </a:pPr>
            <a:r>
              <a:rPr sz="2200" spc="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dirty="0">
                <a:latin typeface="Arial" panose="020B0604020202020204"/>
                <a:cs typeface="Arial" panose="020B0604020202020204"/>
              </a:rPr>
              <a:t>made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dirty="0">
                <a:latin typeface="Arial" panose="020B0604020202020204"/>
                <a:cs typeface="Arial" panose="020B0604020202020204"/>
              </a:rPr>
              <a:t>plan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learn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Lei</a:t>
            </a:r>
            <a:r>
              <a:rPr sz="22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Feng.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  <a:tab pos="4699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made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dirty="0">
                <a:latin typeface="Arial" panose="020B0604020202020204"/>
                <a:cs typeface="Arial" panose="020B0604020202020204"/>
              </a:rPr>
              <a:t>promise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come </a:t>
            </a:r>
            <a:r>
              <a:rPr sz="2200" dirty="0">
                <a:latin typeface="Arial" panose="020B0604020202020204"/>
                <a:cs typeface="Arial" panose="020B0604020202020204"/>
              </a:rPr>
              <a:t>here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on </a:t>
            </a:r>
            <a:r>
              <a:rPr sz="2200" dirty="0">
                <a:latin typeface="Arial" panose="020B0604020202020204"/>
                <a:cs typeface="Arial" panose="020B0604020202020204"/>
              </a:rPr>
              <a:t>time</a:t>
            </a:r>
            <a:r>
              <a:rPr sz="22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tomorrow.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469900" algn="l"/>
                <a:tab pos="469900" algn="l"/>
              </a:tabLst>
            </a:pPr>
            <a:r>
              <a:rPr sz="2200" spc="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got the </a:t>
            </a:r>
            <a:r>
              <a:rPr sz="2200" dirty="0">
                <a:latin typeface="Arial" panose="020B0604020202020204"/>
                <a:cs typeface="Arial" panose="020B0604020202020204"/>
              </a:rPr>
              <a:t>order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leave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city.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135" y="613359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675" y="1117819"/>
            <a:ext cx="7626984" cy="29317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0" spc="360" dirty="0">
                <a:latin typeface="Noto Sans CJK JP Medium"/>
                <a:cs typeface="Noto Sans CJK JP Medium"/>
              </a:rPr>
              <a:t>请用</a:t>
            </a:r>
            <a:r>
              <a:rPr sz="1800" b="0" spc="200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</a:t>
            </a:r>
            <a:r>
              <a:rPr sz="1800" b="0" spc="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0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0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0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0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0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0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0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0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0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0" dirty="0">
                <a:latin typeface="Noto Sans CJK JP Medium"/>
                <a:cs typeface="Noto Sans CJK JP Medium"/>
              </a:rPr>
              <a:t>词</a:t>
            </a:r>
            <a:r>
              <a:rPr sz="1800" b="0" dirty="0">
                <a:latin typeface="Noto Sans CJK JP Medium"/>
                <a:cs typeface="Noto Sans CJK JP Medium"/>
              </a:rPr>
              <a:t>。</a:t>
            </a:r>
            <a:endParaRPr sz="1800">
              <a:latin typeface="Noto Sans CJK JP Medium"/>
              <a:cs typeface="Noto Sans CJK JP Medium"/>
            </a:endParaRPr>
          </a:p>
          <a:p>
            <a:pPr marL="469900" indent="-457200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dirty="0">
                <a:latin typeface="Arial" panose="020B0604020202020204"/>
                <a:cs typeface="Arial" panose="020B0604020202020204"/>
              </a:rPr>
              <a:t>many letters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200" strike="sngStrike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write.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letter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 be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written</a:t>
            </a:r>
            <a:r>
              <a:rPr sz="2200" strike="no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trike="noStrike" spc="5" dirty="0">
                <a:latin typeface="Arial" panose="020B0604020202020204"/>
                <a:cs typeface="Arial" panose="020B0604020202020204"/>
              </a:rPr>
              <a:t>to my</a:t>
            </a:r>
            <a:r>
              <a:rPr sz="2200" strike="noStrike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10" dirty="0">
                <a:latin typeface="Arial" panose="020B0604020202020204"/>
                <a:cs typeface="Arial" panose="020B0604020202020204"/>
              </a:rPr>
              <a:t>father.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20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dirty="0">
                <a:latin typeface="Arial" panose="020B0604020202020204"/>
                <a:cs typeface="Arial" panose="020B0604020202020204"/>
              </a:rPr>
              <a:t>made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dirty="0">
                <a:latin typeface="Arial" panose="020B0604020202020204"/>
                <a:cs typeface="Arial" panose="020B0604020202020204"/>
              </a:rPr>
              <a:t>plan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2200" strike="sngStrike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Lei</a:t>
            </a:r>
            <a:r>
              <a:rPr sz="2200" strike="sngStrike" spc="-18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Feng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made a </a:t>
            </a:r>
            <a:r>
              <a:rPr sz="2200" dirty="0">
                <a:latin typeface="Arial" panose="020B0604020202020204"/>
                <a:cs typeface="Arial" panose="020B0604020202020204"/>
              </a:rPr>
              <a:t>promise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 come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here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2200" strike="sngStrike" spc="-1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tomorrow</a:t>
            </a:r>
            <a:r>
              <a:rPr sz="2200" strike="noStrike" spc="-10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20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got the </a:t>
            </a:r>
            <a:r>
              <a:rPr sz="2200" dirty="0">
                <a:latin typeface="Arial" panose="020B0604020202020204"/>
                <a:cs typeface="Arial" panose="020B0604020202020204"/>
              </a:rPr>
              <a:t>order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200" strike="sngStrike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leave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200" strike="sngStrike" spc="-17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4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city.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7763509" cy="379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0957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1975"/>
              </a:spcBef>
            </a:pPr>
            <a:r>
              <a:rPr sz="1800" b="0" spc="365" dirty="0">
                <a:latin typeface="Noto Sans CJK JP Medium"/>
                <a:cs typeface="Noto Sans CJK JP Medium"/>
              </a:rPr>
              <a:t>请用</a:t>
            </a:r>
            <a:r>
              <a:rPr sz="1800" b="0" spc="200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85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15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15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15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15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15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15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15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15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15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15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15" dirty="0">
                <a:latin typeface="Noto Sans CJK JP Medium"/>
                <a:cs typeface="Noto Sans CJK JP Medium"/>
              </a:rPr>
              <a:t>词</a:t>
            </a:r>
            <a:r>
              <a:rPr sz="1800" b="0" dirty="0">
                <a:latin typeface="Noto Sans CJK JP Medium"/>
                <a:cs typeface="Noto Sans CJK JP Medium"/>
              </a:rPr>
              <a:t>。</a:t>
            </a:r>
            <a:endParaRPr sz="1800">
              <a:latin typeface="Noto Sans CJK JP Medium"/>
              <a:cs typeface="Noto Sans CJK JP Medium"/>
            </a:endParaRPr>
          </a:p>
          <a:p>
            <a:pPr marL="604520" indent="-458470">
              <a:lnSpc>
                <a:spcPct val="100000"/>
              </a:lnSpc>
              <a:spcBef>
                <a:spcPts val="1230"/>
              </a:spcBef>
              <a:buAutoNum type="arabicPeriod" startAt="6"/>
              <a:tabLst>
                <a:tab pos="604520" algn="l"/>
                <a:tab pos="605155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dog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lying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on the ground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mine.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5"/>
              </a:spcBef>
              <a:buAutoNum type="arabicPeriod" startAt="6"/>
              <a:tabLst>
                <a:tab pos="604520" algn="l"/>
                <a:tab pos="60515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People exercising ever </a:t>
            </a:r>
            <a:r>
              <a:rPr sz="2200" dirty="0">
                <a:latin typeface="Arial" panose="020B0604020202020204"/>
                <a:cs typeface="Arial" panose="020B0604020202020204"/>
              </a:rPr>
              <a:t>day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live</a:t>
            </a:r>
            <a:r>
              <a:rPr sz="22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longer.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604520" algn="l"/>
                <a:tab pos="60515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They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built </a:t>
            </a:r>
            <a:r>
              <a:rPr sz="2200" dirty="0">
                <a:latin typeface="Arial" panose="020B0604020202020204"/>
                <a:cs typeface="Arial" panose="020B0604020202020204"/>
              </a:rPr>
              <a:t>a road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leading into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mountains.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5"/>
              </a:spcBef>
              <a:buAutoNum type="arabicPeriod" startAt="6"/>
              <a:tabLst>
                <a:tab pos="604520" algn="l"/>
                <a:tab pos="605155" algn="l"/>
              </a:tabLst>
            </a:pPr>
            <a:r>
              <a:rPr sz="2200" spc="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met </a:t>
            </a:r>
            <a:r>
              <a:rPr sz="220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group </a:t>
            </a:r>
            <a:r>
              <a:rPr sz="2200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pupils </a:t>
            </a:r>
            <a:r>
              <a:rPr sz="2200" dirty="0">
                <a:latin typeface="Arial" panose="020B0604020202020204"/>
                <a:cs typeface="Arial" panose="020B0604020202020204"/>
              </a:rPr>
              <a:t>returning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from</a:t>
            </a:r>
            <a:r>
              <a:rPr sz="22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school.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605155" algn="l"/>
              </a:tabLst>
            </a:pPr>
            <a:r>
              <a:rPr sz="2200" spc="-30" dirty="0">
                <a:latin typeface="Arial" panose="020B0604020202020204"/>
                <a:cs typeface="Arial" panose="020B0604020202020204"/>
              </a:rPr>
              <a:t>Surely, </a:t>
            </a:r>
            <a:r>
              <a:rPr sz="2200" dirty="0">
                <a:latin typeface="Arial" panose="020B0604020202020204"/>
                <a:cs typeface="Arial" panose="020B0604020202020204"/>
              </a:rPr>
              <a:t>someone passing by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would </a:t>
            </a:r>
            <a:r>
              <a:rPr sz="2200" dirty="0">
                <a:latin typeface="Arial" panose="020B0604020202020204"/>
                <a:cs typeface="Arial" panose="020B0604020202020204"/>
              </a:rPr>
              <a:t>see</a:t>
            </a:r>
            <a:r>
              <a:rPr sz="22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it.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7769859" cy="3796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0957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1970"/>
              </a:spcBef>
            </a:pPr>
            <a:r>
              <a:rPr sz="1800" b="0" spc="360" dirty="0">
                <a:latin typeface="Noto Sans CJK JP Medium"/>
                <a:cs typeface="Noto Sans CJK JP Medium"/>
              </a:rPr>
              <a:t>请用</a:t>
            </a:r>
            <a:r>
              <a:rPr sz="1800" b="0" spc="195" dirty="0">
                <a:latin typeface="Noto Sans CJK JP Medium"/>
                <a:cs typeface="Noto Sans CJK JP Medium"/>
              </a:rPr>
              <a:t>“</a:t>
            </a:r>
            <a:r>
              <a:rPr sz="1800" b="0" spc="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</a:t>
            </a:r>
            <a:r>
              <a:rPr sz="1800" b="0" spc="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5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5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5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5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5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5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5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5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5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5" dirty="0">
                <a:latin typeface="Noto Sans CJK JP Medium"/>
                <a:cs typeface="Noto Sans CJK JP Medium"/>
              </a:rPr>
              <a:t>词</a:t>
            </a:r>
            <a:r>
              <a:rPr sz="1800" b="0" dirty="0">
                <a:latin typeface="Noto Sans CJK JP Medium"/>
                <a:cs typeface="Noto Sans CJK JP Medium"/>
              </a:rPr>
              <a:t>。</a:t>
            </a:r>
            <a:endParaRPr sz="1800">
              <a:latin typeface="Noto Sans CJK JP Medium"/>
              <a:cs typeface="Noto Sans CJK JP Medium"/>
            </a:endParaRPr>
          </a:p>
          <a:p>
            <a:pPr marL="603885" indent="-457835">
              <a:lnSpc>
                <a:spcPct val="100000"/>
              </a:lnSpc>
              <a:spcBef>
                <a:spcPts val="1235"/>
              </a:spcBef>
              <a:buAutoNum type="arabicPeriod" startAt="6"/>
              <a:tabLst>
                <a:tab pos="603885" algn="l"/>
                <a:tab pos="60452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dog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lying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 ground</a:t>
            </a:r>
            <a:r>
              <a:rPr sz="2200" strike="no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strike="noStrike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mine.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3885" indent="-457835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603885" algn="l"/>
                <a:tab pos="60452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People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exercising ever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day</a:t>
            </a:r>
            <a:r>
              <a:rPr sz="2200" strike="no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15" dirty="0">
                <a:latin typeface="Arial" panose="020B0604020202020204"/>
                <a:cs typeface="Arial" panose="020B0604020202020204"/>
              </a:rPr>
              <a:t>live</a:t>
            </a:r>
            <a:r>
              <a:rPr sz="2200" strike="noStrike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15" dirty="0">
                <a:latin typeface="Arial" panose="020B0604020202020204"/>
                <a:cs typeface="Arial" panose="020B0604020202020204"/>
              </a:rPr>
              <a:t>longer.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3885" indent="-457835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603885" algn="l"/>
                <a:tab pos="60452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They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built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dirty="0">
                <a:latin typeface="Arial" panose="020B0604020202020204"/>
                <a:cs typeface="Arial" panose="020B0604020202020204"/>
              </a:rPr>
              <a:t>road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leading into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200" strike="sngStrike" spc="-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mountains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12775" indent="-466725">
              <a:lnSpc>
                <a:spcPct val="100000"/>
              </a:lnSpc>
              <a:spcBef>
                <a:spcPts val="1325"/>
              </a:spcBef>
              <a:buAutoNum type="arabicPeriod" startAt="6"/>
              <a:tabLst>
                <a:tab pos="612775" algn="l"/>
                <a:tab pos="613410" algn="l"/>
              </a:tabLst>
            </a:pPr>
            <a:r>
              <a:rPr sz="2200" spc="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met a group </a:t>
            </a:r>
            <a:r>
              <a:rPr sz="2200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pupils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returning </a:t>
            </a:r>
            <a:r>
              <a:rPr sz="2200" strike="sngStrike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200" strike="sngStrike" spc="-20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school.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12775" indent="-466725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613410" algn="l"/>
              </a:tabLst>
            </a:pPr>
            <a:r>
              <a:rPr sz="2200" spc="-30" dirty="0">
                <a:latin typeface="Arial" panose="020B0604020202020204"/>
                <a:cs typeface="Arial" panose="020B0604020202020204"/>
              </a:rPr>
              <a:t>Surely, </a:t>
            </a:r>
            <a:r>
              <a:rPr sz="2200" dirty="0">
                <a:latin typeface="Arial" panose="020B0604020202020204"/>
                <a:cs typeface="Arial" panose="020B0604020202020204"/>
              </a:rPr>
              <a:t>someone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passing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200" strike="no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10" dirty="0">
                <a:latin typeface="Arial" panose="020B0604020202020204"/>
                <a:cs typeface="Arial" panose="020B0604020202020204"/>
              </a:rPr>
              <a:t>would </a:t>
            </a:r>
            <a:r>
              <a:rPr sz="2200" strike="noStrike" spc="5" dirty="0">
                <a:latin typeface="Arial" panose="020B0604020202020204"/>
                <a:cs typeface="Arial" panose="020B0604020202020204"/>
              </a:rPr>
              <a:t>see</a:t>
            </a:r>
            <a:r>
              <a:rPr sz="2200" strike="noStrike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it.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045152"/>
            <a:ext cx="7871459" cy="29317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0" spc="365" dirty="0">
                <a:latin typeface="Noto Sans CJK JP Medium"/>
                <a:cs typeface="Noto Sans CJK JP Medium"/>
              </a:rPr>
              <a:t>请用</a:t>
            </a:r>
            <a:r>
              <a:rPr sz="1800" b="0" spc="195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</a:t>
            </a:r>
            <a:r>
              <a:rPr sz="1800" b="0" spc="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5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5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5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5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5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5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5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5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5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5" dirty="0">
                <a:latin typeface="Noto Sans CJK JP Medium"/>
                <a:cs typeface="Noto Sans CJK JP Medium"/>
              </a:rPr>
              <a:t>词</a:t>
            </a:r>
            <a:r>
              <a:rPr sz="1800" b="0" dirty="0">
                <a:latin typeface="Noto Sans CJK JP Medium"/>
                <a:cs typeface="Noto Sans CJK JP Medium"/>
              </a:rPr>
              <a:t>。</a:t>
            </a:r>
            <a:endParaRPr sz="1800">
              <a:latin typeface="Noto Sans CJK JP Medium"/>
              <a:cs typeface="Noto Sans CJK JP Medium"/>
            </a:endParaRPr>
          </a:p>
          <a:p>
            <a:pPr marL="469900" indent="-457835">
              <a:lnSpc>
                <a:spcPct val="100000"/>
              </a:lnSpc>
              <a:spcBef>
                <a:spcPts val="1230"/>
              </a:spcBef>
              <a:buAutoNum type="arabicPeriod" startAt="11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a film directed by Feng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Xiaogang.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11"/>
              <a:tabLst>
                <a:tab pos="469900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language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spoken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22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Spain?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1"/>
              <a:tabLst>
                <a:tab pos="4699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People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got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water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by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dropping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bucket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(</a:t>
            </a:r>
            <a:r>
              <a:rPr sz="2200" spc="5" dirty="0">
                <a:latin typeface="Noto Sans CJK JP Black"/>
                <a:cs typeface="Noto Sans CJK JP Black"/>
              </a:rPr>
              <a:t>木桶</a:t>
            </a:r>
            <a:r>
              <a:rPr sz="2200" dirty="0">
                <a:latin typeface="Arial" panose="020B0604020202020204"/>
                <a:cs typeface="Arial" panose="020B0604020202020204"/>
              </a:rPr>
              <a:t>)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tied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rope.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1"/>
              <a:tabLst>
                <a:tab pos="469900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reading time spent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on </a:t>
            </a:r>
            <a:r>
              <a:rPr sz="2200" dirty="0">
                <a:latin typeface="Arial" panose="020B0604020202020204"/>
                <a:cs typeface="Arial" panose="020B0604020202020204"/>
              </a:rPr>
              <a:t>them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getting</a:t>
            </a:r>
            <a:r>
              <a:rPr sz="2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longer.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11"/>
              <a:tabLst>
                <a:tab pos="4699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told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me to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watch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circles created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by the</a:t>
            </a:r>
            <a:r>
              <a:rPr sz="2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stone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0957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079105" cy="3890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0957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UKIJ CJK"/>
              <a:cs typeface="UKIJ CJK"/>
            </a:endParaRPr>
          </a:p>
          <a:p>
            <a:pPr marL="218440">
              <a:lnSpc>
                <a:spcPct val="100000"/>
              </a:lnSpc>
            </a:pPr>
            <a:r>
              <a:rPr sz="1800" b="0" spc="365" dirty="0">
                <a:latin typeface="Noto Sans CJK JP Medium"/>
                <a:cs typeface="Noto Sans CJK JP Medium"/>
              </a:rPr>
              <a:t>请用</a:t>
            </a:r>
            <a:r>
              <a:rPr sz="1800" b="0" spc="200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85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15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15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15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15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15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15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15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15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15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15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15" dirty="0">
                <a:latin typeface="Noto Sans CJK JP Medium"/>
                <a:cs typeface="Noto Sans CJK JP Medium"/>
              </a:rPr>
              <a:t>词</a:t>
            </a:r>
            <a:r>
              <a:rPr sz="1800" b="0" dirty="0">
                <a:latin typeface="Noto Sans CJK JP Medium"/>
                <a:cs typeface="Noto Sans CJK JP Medium"/>
              </a:rPr>
              <a:t>。</a:t>
            </a:r>
            <a:endParaRPr sz="1800">
              <a:latin typeface="Noto Sans CJK JP Medium"/>
              <a:cs typeface="Noto Sans CJK JP Medium"/>
            </a:endParaRPr>
          </a:p>
          <a:p>
            <a:pPr marL="675640" indent="-457835">
              <a:lnSpc>
                <a:spcPct val="100000"/>
              </a:lnSpc>
              <a:spcBef>
                <a:spcPts val="1235"/>
              </a:spcBef>
              <a:buAutoNum type="arabicPeriod" startAt="11"/>
              <a:tabLst>
                <a:tab pos="67627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dirty="0">
                <a:latin typeface="Arial" panose="020B0604020202020204"/>
                <a:cs typeface="Arial" panose="020B0604020202020204"/>
              </a:rPr>
              <a:t>film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directed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Feng</a:t>
            </a:r>
            <a:r>
              <a:rPr sz="2200" strike="sngStrike" spc="-7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Xiaogang.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320"/>
              </a:spcBef>
              <a:buAutoNum type="arabicPeriod" startAt="11"/>
              <a:tabLst>
                <a:tab pos="676275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language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spoken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200" strike="sngStrike" spc="-15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Spain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?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325"/>
              </a:spcBef>
              <a:buAutoNum type="arabicPeriod" startAt="11"/>
              <a:tabLst>
                <a:tab pos="67627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People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got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water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by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dropping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bucket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(</a:t>
            </a:r>
            <a:r>
              <a:rPr sz="2200" spc="5" dirty="0">
                <a:latin typeface="Noto Sans CJK JP Black"/>
                <a:cs typeface="Noto Sans CJK JP Black"/>
              </a:rPr>
              <a:t>木桶</a:t>
            </a:r>
            <a:r>
              <a:rPr sz="2200" dirty="0">
                <a:latin typeface="Arial" panose="020B0604020202020204"/>
                <a:cs typeface="Arial" panose="020B0604020202020204"/>
              </a:rPr>
              <a:t>)</a:t>
            </a:r>
            <a:r>
              <a:rPr sz="2200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tied</a:t>
            </a:r>
            <a:r>
              <a:rPr sz="2200" strike="sngStrike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200" strike="sngStrike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rope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320"/>
              </a:spcBef>
              <a:buAutoNum type="arabicPeriod" startAt="11"/>
              <a:tabLst>
                <a:tab pos="67627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reading time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spent on them</a:t>
            </a:r>
            <a:r>
              <a:rPr sz="2200" strike="no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trike="noStrike" spc="5" dirty="0">
                <a:latin typeface="Arial" panose="020B0604020202020204"/>
                <a:cs typeface="Arial" panose="020B0604020202020204"/>
              </a:rPr>
              <a:t>getting</a:t>
            </a:r>
            <a:r>
              <a:rPr sz="2200" strike="noStrike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15" dirty="0">
                <a:latin typeface="Arial" panose="020B0604020202020204"/>
                <a:cs typeface="Arial" panose="020B0604020202020204"/>
              </a:rPr>
              <a:t>longer.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320"/>
              </a:spcBef>
              <a:buAutoNum type="arabicPeriod" startAt="11"/>
              <a:tabLst>
                <a:tab pos="67627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told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me to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watch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circles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created by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200" strike="sngStrike" spc="-1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stone</a:t>
            </a:r>
            <a:r>
              <a:rPr sz="2000" strike="noStrike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9604" y="1787474"/>
            <a:ext cx="41509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15" dirty="0">
                <a:latin typeface="Noto Sans CJK JP Medium"/>
                <a:cs typeface="Noto Sans CJK JP Medium"/>
              </a:rPr>
              <a:t>3.</a:t>
            </a:r>
            <a:r>
              <a:rPr sz="4000" b="0" spc="-40" dirty="0">
                <a:latin typeface="Noto Sans CJK JP Medium"/>
                <a:cs typeface="Noto Sans CJK JP Medium"/>
              </a:rPr>
              <a:t> </a:t>
            </a:r>
            <a:r>
              <a:rPr sz="4000" b="0" spc="30" dirty="0">
                <a:latin typeface="Noto Sans CJK JP Medium"/>
                <a:cs typeface="Noto Sans CJK JP Medium"/>
              </a:rPr>
              <a:t>什么</a:t>
            </a:r>
            <a:r>
              <a:rPr sz="4000" b="0" spc="10" dirty="0">
                <a:latin typeface="Noto Sans CJK JP Medium"/>
                <a:cs typeface="Noto Sans CJK JP Medium"/>
              </a:rPr>
              <a:t>叫做宾</a:t>
            </a:r>
            <a:r>
              <a:rPr sz="4000" b="0" spc="-15" dirty="0">
                <a:latin typeface="Noto Sans CJK JP Medium"/>
                <a:cs typeface="Noto Sans CJK JP Medium"/>
              </a:rPr>
              <a:t>语</a:t>
            </a:r>
            <a:r>
              <a:rPr sz="4000" b="0" spc="10" dirty="0">
                <a:latin typeface="Noto Sans CJK JP Medium"/>
                <a:cs typeface="Noto Sans CJK JP Medium"/>
              </a:rPr>
              <a:t>？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943" y="952128"/>
            <a:ext cx="8453755" cy="304482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800" b="0" spc="365" dirty="0">
                <a:latin typeface="Noto Sans CJK JP Medium"/>
                <a:cs typeface="Noto Sans CJK JP Medium"/>
              </a:rPr>
              <a:t>请用</a:t>
            </a:r>
            <a:r>
              <a:rPr sz="1800" b="0" spc="200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85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15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15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15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15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15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15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15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15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15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15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15" dirty="0">
                <a:latin typeface="Noto Sans CJK JP Medium"/>
                <a:cs typeface="Noto Sans CJK JP Medium"/>
              </a:rPr>
              <a:t>词</a:t>
            </a:r>
            <a:r>
              <a:rPr sz="1800" b="0" spc="25" dirty="0">
                <a:latin typeface="Noto Sans CJK JP Medium"/>
                <a:cs typeface="Noto Sans CJK JP Medium"/>
              </a:rPr>
              <a:t>。</a:t>
            </a:r>
            <a:r>
              <a:rPr sz="2200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6"/>
              <a:tabLst>
                <a:tab pos="469900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bird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on the tree </a:t>
            </a:r>
            <a:r>
              <a:rPr sz="2200" dirty="0">
                <a:latin typeface="Arial" panose="020B0604020202020204"/>
                <a:cs typeface="Arial" panose="020B0604020202020204"/>
              </a:rPr>
              <a:t>flied</a:t>
            </a:r>
            <a:r>
              <a:rPr sz="22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away.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 startAt="16"/>
              <a:tabLst>
                <a:tab pos="469900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road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the </a:t>
            </a:r>
            <a:r>
              <a:rPr sz="2200" dirty="0">
                <a:latin typeface="Arial" panose="020B0604020202020204"/>
                <a:cs typeface="Arial" panose="020B0604020202020204"/>
              </a:rPr>
              <a:t>school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not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wide.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6"/>
              <a:tabLst>
                <a:tab pos="469900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basic idea behind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festival remains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same.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6"/>
              <a:tabLst>
                <a:tab pos="469900" algn="l"/>
              </a:tabLst>
            </a:pPr>
            <a:r>
              <a:rPr sz="2200" spc="20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know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China 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dirty="0">
                <a:latin typeface="Arial" panose="020B0604020202020204"/>
                <a:cs typeface="Arial" panose="020B0604020202020204"/>
              </a:rPr>
              <a:t>country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with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dirty="0">
                <a:latin typeface="Arial" panose="020B0604020202020204"/>
                <a:cs typeface="Arial" panose="020B0604020202020204"/>
              </a:rPr>
              <a:t>large</a:t>
            </a:r>
            <a:r>
              <a:rPr sz="22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population.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 startAt="16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Questions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about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competition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can be </a:t>
            </a:r>
            <a:r>
              <a:rPr sz="2200" dirty="0">
                <a:latin typeface="Arial" panose="020B0604020202020204"/>
                <a:cs typeface="Arial" panose="020B0604020202020204"/>
              </a:rPr>
              <a:t>emailed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  <a:hlinkClick r:id="rId1"/>
              </a:rPr>
              <a:t>51@qq.com.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333" y="952195"/>
            <a:ext cx="8458200" cy="304546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800" b="0" spc="360" dirty="0">
                <a:latin typeface="Noto Sans CJK JP Medium"/>
                <a:cs typeface="Noto Sans CJK JP Medium"/>
              </a:rPr>
              <a:t>请用</a:t>
            </a:r>
            <a:r>
              <a:rPr sz="1800" b="0" spc="195" dirty="0">
                <a:latin typeface="Noto Sans CJK JP Medium"/>
                <a:cs typeface="Noto Sans CJK JP Medium"/>
              </a:rPr>
              <a:t>“</a:t>
            </a:r>
            <a:r>
              <a:rPr sz="1800" b="0" spc="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</a:t>
            </a:r>
            <a:r>
              <a:rPr sz="1800" b="0" spc="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5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5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5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5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5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5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5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5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5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5" dirty="0">
                <a:latin typeface="Noto Sans CJK JP Medium"/>
                <a:cs typeface="Noto Sans CJK JP Medium"/>
              </a:rPr>
              <a:t>词</a:t>
            </a:r>
            <a:r>
              <a:rPr sz="1800" b="0" spc="-25" dirty="0">
                <a:latin typeface="Noto Sans CJK JP Medium"/>
                <a:cs typeface="Noto Sans CJK JP Medium"/>
              </a:rPr>
              <a:t>。</a:t>
            </a:r>
            <a:r>
              <a:rPr sz="2200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 startAt="16"/>
              <a:tabLst>
                <a:tab pos="4699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bird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 tree</a:t>
            </a:r>
            <a:r>
              <a:rPr sz="2200" strike="no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flied</a:t>
            </a:r>
            <a:r>
              <a:rPr sz="2200" strike="noStrike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45" dirty="0">
                <a:latin typeface="Arial" panose="020B0604020202020204"/>
                <a:cs typeface="Arial" panose="020B0604020202020204"/>
              </a:rPr>
              <a:t>away.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6"/>
              <a:tabLst>
                <a:tab pos="4699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road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 the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school</a:t>
            </a:r>
            <a:r>
              <a:rPr sz="2200" strike="no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not</a:t>
            </a:r>
            <a:r>
              <a:rPr sz="2200" strike="noStrike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10" dirty="0">
                <a:latin typeface="Arial" panose="020B0604020202020204"/>
                <a:cs typeface="Arial" panose="020B0604020202020204"/>
              </a:rPr>
              <a:t>wide.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6"/>
              <a:tabLst>
                <a:tab pos="4699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basic idea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behind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festival</a:t>
            </a:r>
            <a:r>
              <a:rPr sz="2200" strike="no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remains </a:t>
            </a:r>
            <a:r>
              <a:rPr sz="2200" strike="noStrike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trike="noStrike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same.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 startAt="16"/>
              <a:tabLst>
                <a:tab pos="469900" algn="l"/>
              </a:tabLst>
            </a:pPr>
            <a:r>
              <a:rPr sz="2200" spc="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know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China is </a:t>
            </a:r>
            <a:r>
              <a:rPr sz="2200" dirty="0">
                <a:latin typeface="Arial" panose="020B0604020202020204"/>
                <a:cs typeface="Arial" panose="020B0604020202020204"/>
              </a:rPr>
              <a:t>a country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 large</a:t>
            </a:r>
            <a:r>
              <a:rPr sz="2200" strike="sngStrike" spc="-1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population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6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Questions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competition</a:t>
            </a:r>
            <a:r>
              <a:rPr sz="2200" strike="no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can be emailed </a:t>
            </a:r>
            <a:r>
              <a:rPr sz="2200" strike="noStrike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trike="noStrike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5" dirty="0">
                <a:latin typeface="Arial" panose="020B0604020202020204"/>
                <a:cs typeface="Arial" panose="020B0604020202020204"/>
                <a:hlinkClick r:id="rId1"/>
              </a:rPr>
              <a:t>51@qq.com.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391" y="1064463"/>
            <a:ext cx="77114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0" spc="360" dirty="0">
                <a:latin typeface="Noto Sans CJK JP Medium"/>
                <a:cs typeface="Noto Sans CJK JP Medium"/>
              </a:rPr>
              <a:t>请用</a:t>
            </a:r>
            <a:r>
              <a:rPr sz="1800" b="0" spc="200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</a:t>
            </a:r>
            <a:r>
              <a:rPr sz="1800" b="0" spc="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0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0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0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0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0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0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0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0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0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0" dirty="0">
                <a:latin typeface="Noto Sans CJK JP Medium"/>
                <a:cs typeface="Noto Sans CJK JP Medium"/>
              </a:rPr>
              <a:t>词</a:t>
            </a:r>
            <a:r>
              <a:rPr sz="1800" b="0" spc="45" dirty="0">
                <a:latin typeface="Noto Sans CJK JP Medium"/>
                <a:cs typeface="Noto Sans CJK JP Medium"/>
              </a:rPr>
              <a:t>。</a:t>
            </a:r>
            <a:r>
              <a:rPr sz="2200" dirty="0"/>
              <a:t>.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391" y="1400715"/>
            <a:ext cx="8553450" cy="252158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425"/>
              </a:spcBef>
              <a:buAutoNum type="arabicPeriod" startAt="21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Italian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dirty="0">
                <a:latin typeface="Arial" panose="020B0604020202020204"/>
                <a:cs typeface="Arial" panose="020B0604020202020204"/>
              </a:rPr>
              <a:t>language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very difficult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learn.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21"/>
              <a:tabLst>
                <a:tab pos="4699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looked at 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eyes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full </a:t>
            </a:r>
            <a:r>
              <a:rPr sz="2200" dirty="0">
                <a:latin typeface="Arial" panose="020B0604020202020204"/>
                <a:cs typeface="Arial" panose="020B0604020202020204"/>
              </a:rPr>
              <a:t>of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tears.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21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know the </a:t>
            </a:r>
            <a:r>
              <a:rPr sz="2200" dirty="0">
                <a:latin typeface="Arial" panose="020B0604020202020204"/>
                <a:cs typeface="Arial" panose="020B0604020202020204"/>
              </a:rPr>
              <a:t>actor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suitable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role.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21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know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it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a city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famous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for</a:t>
            </a:r>
            <a:r>
              <a:rPr sz="22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kites.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280"/>
              </a:spcBef>
              <a:buAutoNum type="arabicPeriod" startAt="21"/>
              <a:tabLst>
                <a:tab pos="4699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know</a:t>
            </a:r>
            <a:r>
              <a:rPr sz="21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now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that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am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not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the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only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one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uncertain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about</a:t>
            </a:r>
            <a:r>
              <a:rPr sz="21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future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studies.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391" y="1065402"/>
            <a:ext cx="77108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0" spc="360" dirty="0">
                <a:latin typeface="Noto Sans CJK JP Medium"/>
                <a:cs typeface="Noto Sans CJK JP Medium"/>
              </a:rPr>
              <a:t>请用</a:t>
            </a:r>
            <a:r>
              <a:rPr sz="1800" b="0" spc="195" dirty="0">
                <a:latin typeface="Noto Sans CJK JP Medium"/>
                <a:cs typeface="Noto Sans CJK JP Medium"/>
              </a:rPr>
              <a:t>“</a:t>
            </a:r>
            <a:r>
              <a:rPr sz="1800" b="0" spc="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</a:t>
            </a:r>
            <a:r>
              <a:rPr sz="1800" b="0" spc="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5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5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5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5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5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5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5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5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5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5" dirty="0">
                <a:latin typeface="Noto Sans CJK JP Medium"/>
                <a:cs typeface="Noto Sans CJK JP Medium"/>
              </a:rPr>
              <a:t>词</a:t>
            </a:r>
            <a:r>
              <a:rPr sz="1800" b="0" spc="-25" dirty="0">
                <a:latin typeface="Noto Sans CJK JP Medium"/>
                <a:cs typeface="Noto Sans CJK JP Medium"/>
              </a:rPr>
              <a:t>。</a:t>
            </a:r>
            <a:r>
              <a:rPr sz="2200" dirty="0"/>
              <a:t>.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391" y="1402318"/>
            <a:ext cx="8561070" cy="242887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70"/>
              </a:spcBef>
              <a:buAutoNum type="arabicPeriod" startAt="21"/>
              <a:tabLst>
                <a:tab pos="4699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Italian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is a </a:t>
            </a:r>
            <a:r>
              <a:rPr sz="2100" dirty="0">
                <a:latin typeface="Arial" panose="020B0604020202020204"/>
                <a:cs typeface="Arial" panose="020B0604020202020204"/>
              </a:rPr>
              <a:t>language</a:t>
            </a:r>
            <a:r>
              <a:rPr sz="21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very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difficult </a:t>
            </a:r>
            <a:r>
              <a:rPr sz="21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100" strike="sngStrike" spc="-2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learn</a:t>
            </a:r>
            <a:r>
              <a:rPr sz="2100" strike="noStrike" spc="5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AutoNum type="arabicPeriod" startAt="21"/>
              <a:tabLst>
                <a:tab pos="469900" algn="l"/>
              </a:tabLst>
            </a:pPr>
            <a:r>
              <a:rPr sz="2100" spc="10" dirty="0">
                <a:latin typeface="Arial" panose="020B0604020202020204"/>
                <a:cs typeface="Arial" panose="020B0604020202020204"/>
              </a:rPr>
              <a:t>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looked at her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eyes</a:t>
            </a:r>
            <a:r>
              <a:rPr sz="21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full of</a:t>
            </a:r>
            <a:r>
              <a:rPr sz="2100" strike="sngStrike" spc="-25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tears</a:t>
            </a:r>
            <a:r>
              <a:rPr sz="2100" strike="noStrike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250"/>
              </a:spcBef>
              <a:buAutoNum type="arabicPeriod" startAt="21"/>
              <a:tabLst>
                <a:tab pos="4699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know </a:t>
            </a:r>
            <a:r>
              <a:rPr sz="2100" dirty="0">
                <a:latin typeface="Arial" panose="020B0604020202020204"/>
                <a:cs typeface="Arial" panose="020B0604020202020204"/>
              </a:rPr>
              <a:t>the actor</a:t>
            </a:r>
            <a:r>
              <a:rPr sz="21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suitable for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100" strike="sngStrike" spc="-25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role</a:t>
            </a:r>
            <a:r>
              <a:rPr sz="2100" strike="noStrike" spc="5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AutoNum type="arabicPeriod" startAt="21"/>
              <a:tabLst>
                <a:tab pos="4699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know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it is a </a:t>
            </a:r>
            <a:r>
              <a:rPr sz="2100" dirty="0">
                <a:latin typeface="Arial" panose="020B0604020202020204"/>
                <a:cs typeface="Arial" panose="020B0604020202020204"/>
              </a:rPr>
              <a:t>city</a:t>
            </a:r>
            <a:r>
              <a:rPr sz="21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famous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100" strike="sngStrike" spc="-27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kites.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250"/>
              </a:spcBef>
              <a:buAutoNum type="arabicPeriod" startAt="21"/>
              <a:tabLst>
                <a:tab pos="4699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know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now </a:t>
            </a:r>
            <a:r>
              <a:rPr sz="2100" dirty="0">
                <a:latin typeface="Arial" panose="020B0604020202020204"/>
                <a:cs typeface="Arial" panose="020B0604020202020204"/>
              </a:rPr>
              <a:t>that I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am not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only one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uncertain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2100" strike="sngStrike" spc="-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studies</a:t>
            </a:r>
            <a:r>
              <a:rPr sz="2100" strike="noStrike" spc="5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1047368"/>
            <a:ext cx="77114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0" spc="360" dirty="0">
                <a:latin typeface="Noto Sans CJK JP Medium"/>
                <a:cs typeface="Noto Sans CJK JP Medium"/>
              </a:rPr>
              <a:t>请用</a:t>
            </a:r>
            <a:r>
              <a:rPr sz="1800" b="0" spc="200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</a:t>
            </a:r>
            <a:r>
              <a:rPr sz="1800" b="0" spc="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0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0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0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0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0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0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0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0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0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0" dirty="0">
                <a:latin typeface="Noto Sans CJK JP Medium"/>
                <a:cs typeface="Noto Sans CJK JP Medium"/>
              </a:rPr>
              <a:t>词</a:t>
            </a:r>
            <a:r>
              <a:rPr sz="1800" b="0" spc="45" dirty="0">
                <a:latin typeface="Noto Sans CJK JP Medium"/>
                <a:cs typeface="Noto Sans CJK JP Medium"/>
              </a:rPr>
              <a:t>。</a:t>
            </a:r>
            <a:r>
              <a:rPr sz="2200" dirty="0"/>
              <a:t>.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384604"/>
            <a:ext cx="8316595" cy="291084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370"/>
              </a:spcBef>
              <a:buAutoNum type="arabicPeriod" startAt="26"/>
              <a:tabLst>
                <a:tab pos="46990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The fact </a:t>
            </a:r>
            <a:r>
              <a:rPr sz="2100" dirty="0">
                <a:latin typeface="Arial" panose="020B0604020202020204"/>
                <a:cs typeface="Arial" panose="020B0604020202020204"/>
              </a:rPr>
              <a:t>that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she didn't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like me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really </a:t>
            </a:r>
            <a:r>
              <a:rPr sz="2100" dirty="0">
                <a:latin typeface="Arial" panose="020B0604020202020204"/>
                <a:cs typeface="Arial" panose="020B0604020202020204"/>
              </a:rPr>
              <a:t>hurts</a:t>
            </a:r>
            <a:r>
              <a:rPr sz="2100" spc="-40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me..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275"/>
              </a:spcBef>
              <a:buAutoNum type="arabicPeriod" startAt="26"/>
              <a:tabLst>
                <a:tab pos="46990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100" dirty="0">
                <a:latin typeface="Arial" panose="020B0604020202020204"/>
                <a:cs typeface="Arial" panose="020B0604020202020204"/>
              </a:rPr>
              <a:t>general gave 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order </a:t>
            </a:r>
            <a:r>
              <a:rPr sz="2100" dirty="0">
                <a:latin typeface="Arial" panose="020B0604020202020204"/>
                <a:cs typeface="Arial" panose="020B0604020202020204"/>
              </a:rPr>
              <a:t>that the soldiers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should </a:t>
            </a:r>
            <a:r>
              <a:rPr sz="2100" dirty="0">
                <a:latin typeface="Arial" panose="020B0604020202020204"/>
                <a:cs typeface="Arial" panose="020B0604020202020204"/>
              </a:rPr>
              <a:t>cross</a:t>
            </a:r>
            <a:r>
              <a:rPr sz="2100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the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34035">
              <a:lnSpc>
                <a:spcPct val="100000"/>
              </a:lnSpc>
              <a:spcBef>
                <a:spcPts val="1245"/>
              </a:spcBef>
            </a:pPr>
            <a:r>
              <a:rPr sz="2100" spc="-5" dirty="0">
                <a:latin typeface="Arial" panose="020B0604020202020204"/>
                <a:cs typeface="Arial" panose="020B0604020202020204"/>
              </a:rPr>
              <a:t>river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at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once.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30225" indent="-518160">
              <a:lnSpc>
                <a:spcPct val="100000"/>
              </a:lnSpc>
              <a:spcBef>
                <a:spcPts val="1275"/>
              </a:spcBef>
              <a:buAutoNum type="arabicPeriod" startAt="28"/>
              <a:tabLst>
                <a:tab pos="530225" algn="l"/>
                <a:tab pos="53086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received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message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 </a:t>
            </a:r>
            <a:r>
              <a:rPr sz="2100" dirty="0">
                <a:latin typeface="Arial" panose="020B0604020202020204"/>
                <a:cs typeface="Arial" panose="020B0604020202020204"/>
              </a:rPr>
              <a:t>won’t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 able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see </a:t>
            </a:r>
            <a:r>
              <a:rPr sz="2100" spc="15" dirty="0">
                <a:latin typeface="Arial" panose="020B0604020202020204"/>
                <a:cs typeface="Arial" panose="020B0604020202020204"/>
              </a:rPr>
              <a:t>me</a:t>
            </a:r>
            <a:r>
              <a:rPr sz="2100" spc="-4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tomorrow.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34035" marR="111125" indent="-521970">
              <a:lnSpc>
                <a:spcPts val="3790"/>
              </a:lnSpc>
              <a:spcBef>
                <a:spcPts val="320"/>
              </a:spcBef>
              <a:buAutoNum type="arabicPeriod" startAt="28"/>
              <a:tabLst>
                <a:tab pos="527050" algn="l"/>
                <a:tab pos="52832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100" dirty="0">
                <a:latin typeface="Arial" panose="020B0604020202020204"/>
                <a:cs typeface="Arial" panose="020B0604020202020204"/>
              </a:rPr>
              <a:t>suggestion that 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plan should be </a:t>
            </a:r>
            <a:r>
              <a:rPr sz="2100" dirty="0">
                <a:latin typeface="Arial" panose="020B0604020202020204"/>
                <a:cs typeface="Arial" panose="020B0604020202020204"/>
              </a:rPr>
              <a:t>delayed will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</a:t>
            </a:r>
            <a:r>
              <a:rPr sz="2100" spc="-39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discussed  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tomorrow.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1047368"/>
            <a:ext cx="77108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0" spc="360" dirty="0">
                <a:latin typeface="Noto Sans CJK JP Medium"/>
                <a:cs typeface="Noto Sans CJK JP Medium"/>
              </a:rPr>
              <a:t>请用</a:t>
            </a:r>
            <a:r>
              <a:rPr sz="1800" b="0" spc="195" dirty="0">
                <a:latin typeface="Noto Sans CJK JP Medium"/>
                <a:cs typeface="Noto Sans CJK JP Medium"/>
              </a:rPr>
              <a:t>“</a:t>
            </a:r>
            <a:r>
              <a:rPr sz="1800" b="0" spc="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</a:t>
            </a:r>
            <a:r>
              <a:rPr sz="1800" b="0" spc="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5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5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5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5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5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5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5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5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5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5" dirty="0">
                <a:latin typeface="Noto Sans CJK JP Medium"/>
                <a:cs typeface="Noto Sans CJK JP Medium"/>
              </a:rPr>
              <a:t>词</a:t>
            </a:r>
            <a:r>
              <a:rPr sz="1800" b="0" spc="-25" dirty="0">
                <a:latin typeface="Noto Sans CJK JP Medium"/>
                <a:cs typeface="Noto Sans CJK JP Medium"/>
              </a:rPr>
              <a:t>。</a:t>
            </a:r>
            <a:r>
              <a:rPr sz="2200" dirty="0"/>
              <a:t>.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50" y="1384604"/>
            <a:ext cx="8323580" cy="291084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370"/>
              </a:spcBef>
              <a:buAutoNum type="arabicPeriod" startAt="26"/>
              <a:tabLst>
                <a:tab pos="46990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The fact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she didn't </a:t>
            </a:r>
            <a:r>
              <a:rPr sz="2100" strike="sngStrike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like me</a:t>
            </a:r>
            <a:r>
              <a:rPr sz="2100" strike="noStrike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noStrike" spc="5" dirty="0">
                <a:latin typeface="Arial" panose="020B0604020202020204"/>
                <a:cs typeface="Arial" panose="020B0604020202020204"/>
              </a:rPr>
              <a:t>really </a:t>
            </a:r>
            <a:r>
              <a:rPr sz="2100" strike="noStrike" dirty="0">
                <a:latin typeface="Arial" panose="020B0604020202020204"/>
                <a:cs typeface="Arial" panose="020B0604020202020204"/>
              </a:rPr>
              <a:t>hurts</a:t>
            </a:r>
            <a:r>
              <a:rPr sz="2100" strike="noStrike" spc="-380" dirty="0">
                <a:latin typeface="Arial" panose="020B0604020202020204"/>
                <a:cs typeface="Arial" panose="020B0604020202020204"/>
              </a:rPr>
              <a:t> </a:t>
            </a:r>
            <a:r>
              <a:rPr sz="2100" strike="noStrike" spc="5" dirty="0">
                <a:latin typeface="Arial" panose="020B0604020202020204"/>
                <a:cs typeface="Arial" panose="020B0604020202020204"/>
              </a:rPr>
              <a:t>me..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275"/>
              </a:spcBef>
              <a:buAutoNum type="arabicPeriod" startAt="26"/>
              <a:tabLst>
                <a:tab pos="46990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100" dirty="0">
                <a:latin typeface="Arial" panose="020B0604020202020204"/>
                <a:cs typeface="Arial" panose="020B0604020202020204"/>
              </a:rPr>
              <a:t>general gave 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order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 the soldiers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cross</a:t>
            </a:r>
            <a:r>
              <a:rPr sz="2100" strike="sngStrike" spc="-36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534035" algn="l"/>
              </a:tabLst>
            </a:pP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1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river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2100" strike="sngStrike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once.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30860" indent="-518795">
              <a:lnSpc>
                <a:spcPct val="100000"/>
              </a:lnSpc>
              <a:spcBef>
                <a:spcPts val="1275"/>
              </a:spcBef>
              <a:buAutoNum type="arabicPeriod" startAt="28"/>
              <a:tabLst>
                <a:tab pos="530860" algn="l"/>
                <a:tab pos="531495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received 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message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he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won’t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be able </a:t>
            </a:r>
            <a:r>
              <a:rPr sz="21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see </a:t>
            </a:r>
            <a:r>
              <a:rPr sz="2100" strike="sngStrike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100" strike="sngStrike" spc="-39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tomorrow</a:t>
            </a:r>
            <a:r>
              <a:rPr sz="2100" strike="noStrike" spc="-10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34035" marR="111125" indent="-521335">
              <a:lnSpc>
                <a:spcPts val="3790"/>
              </a:lnSpc>
              <a:spcBef>
                <a:spcPts val="320"/>
              </a:spcBef>
              <a:buAutoNum type="arabicPeriod" startAt="28"/>
              <a:tabLst>
                <a:tab pos="527685" algn="l"/>
                <a:tab pos="52832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100" dirty="0">
                <a:latin typeface="Arial" panose="020B0604020202020204"/>
                <a:cs typeface="Arial" panose="020B0604020202020204"/>
              </a:rPr>
              <a:t>suggestion</a:t>
            </a:r>
            <a:r>
              <a:rPr sz="21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 the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plan should be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delayed</a:t>
            </a:r>
            <a:r>
              <a:rPr sz="2100" strike="no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noStrike" spc="5" dirty="0">
                <a:latin typeface="Arial" panose="020B0604020202020204"/>
                <a:cs typeface="Arial" panose="020B0604020202020204"/>
              </a:rPr>
              <a:t>will be</a:t>
            </a:r>
            <a:r>
              <a:rPr sz="2100" strike="noStrike" spc="-365" dirty="0">
                <a:latin typeface="Arial" panose="020B0604020202020204"/>
                <a:cs typeface="Arial" panose="020B0604020202020204"/>
              </a:rPr>
              <a:t> </a:t>
            </a:r>
            <a:r>
              <a:rPr sz="2100" strike="noStrike" spc="5" dirty="0">
                <a:latin typeface="Arial" panose="020B0604020202020204"/>
                <a:cs typeface="Arial" panose="020B0604020202020204"/>
              </a:rPr>
              <a:t>discussed  </a:t>
            </a:r>
            <a:r>
              <a:rPr sz="2100" strike="noStrike" spc="-15" dirty="0">
                <a:latin typeface="Arial" panose="020B0604020202020204"/>
                <a:cs typeface="Arial" panose="020B0604020202020204"/>
              </a:rPr>
              <a:t>tomorrow.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391" y="1047368"/>
            <a:ext cx="77114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0" spc="360" dirty="0">
                <a:latin typeface="Noto Sans CJK JP Medium"/>
                <a:cs typeface="Noto Sans CJK JP Medium"/>
              </a:rPr>
              <a:t>请用</a:t>
            </a:r>
            <a:r>
              <a:rPr sz="1800" b="0" spc="200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</a:t>
            </a:r>
            <a:r>
              <a:rPr sz="1800" b="0" spc="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0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0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0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0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0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0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0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0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0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0" dirty="0">
                <a:latin typeface="Noto Sans CJK JP Medium"/>
                <a:cs typeface="Noto Sans CJK JP Medium"/>
              </a:rPr>
              <a:t>词</a:t>
            </a:r>
            <a:r>
              <a:rPr sz="1800" b="0" spc="45" dirty="0">
                <a:latin typeface="Noto Sans CJK JP Medium"/>
                <a:cs typeface="Noto Sans CJK JP Medium"/>
              </a:rPr>
              <a:t>。</a:t>
            </a:r>
            <a:r>
              <a:rPr sz="2200" dirty="0"/>
              <a:t>.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391" y="1384604"/>
            <a:ext cx="8582660" cy="291084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370"/>
              </a:spcBef>
              <a:buAutoNum type="arabicPeriod" startAt="30"/>
              <a:tabLst>
                <a:tab pos="46990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100" dirty="0">
                <a:latin typeface="Arial" panose="020B0604020202020204"/>
                <a:cs typeface="Arial" panose="020B0604020202020204"/>
              </a:rPr>
              <a:t>news that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our </a:t>
            </a:r>
            <a:r>
              <a:rPr sz="2100" dirty="0">
                <a:latin typeface="Arial" panose="020B0604020202020204"/>
                <a:cs typeface="Arial" panose="020B0604020202020204"/>
              </a:rPr>
              <a:t>team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has </a:t>
            </a:r>
            <a:r>
              <a:rPr sz="2100" dirty="0">
                <a:latin typeface="Arial" panose="020B0604020202020204"/>
                <a:cs typeface="Arial" panose="020B0604020202020204"/>
              </a:rPr>
              <a:t>won the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game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is</a:t>
            </a:r>
            <a:r>
              <a:rPr sz="21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true.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275"/>
              </a:spcBef>
              <a:buAutoNum type="arabicPeriod" startAt="30"/>
              <a:tabLst>
                <a:tab pos="46990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They expressed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hope </a:t>
            </a:r>
            <a:r>
              <a:rPr sz="2100" dirty="0">
                <a:latin typeface="Arial" panose="020B0604020202020204"/>
                <a:cs typeface="Arial" panose="020B0604020202020204"/>
              </a:rPr>
              <a:t>that they would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come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100" dirty="0">
                <a:latin typeface="Arial" panose="020B0604020202020204"/>
                <a:cs typeface="Arial" panose="020B0604020202020204"/>
              </a:rPr>
              <a:t>visit Beijing</a:t>
            </a:r>
            <a:r>
              <a:rPr sz="2100" spc="-434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again.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1010" marR="330835" indent="-448945">
              <a:lnSpc>
                <a:spcPts val="3790"/>
              </a:lnSpc>
              <a:spcBef>
                <a:spcPts val="315"/>
              </a:spcBef>
              <a:buAutoNum type="arabicPeriod" startAt="30"/>
              <a:tabLst>
                <a:tab pos="4699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Many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British </a:t>
            </a:r>
            <a:r>
              <a:rPr sz="2100" dirty="0">
                <a:latin typeface="Arial" panose="020B0604020202020204"/>
                <a:cs typeface="Arial" panose="020B0604020202020204"/>
              </a:rPr>
              <a:t>parents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hold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view that </a:t>
            </a:r>
            <a:r>
              <a:rPr sz="2100" dirty="0">
                <a:latin typeface="Arial" panose="020B0604020202020204"/>
                <a:cs typeface="Arial" panose="020B0604020202020204"/>
              </a:rPr>
              <a:t>teenagers shouldn’t</a:t>
            </a:r>
            <a:r>
              <a:rPr sz="2100" spc="-3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spend  </a:t>
            </a:r>
            <a:r>
              <a:rPr sz="2100" dirty="0">
                <a:latin typeface="Arial" panose="020B0604020202020204"/>
                <a:cs typeface="Arial" panose="020B0604020202020204"/>
              </a:rPr>
              <a:t>too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much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time</a:t>
            </a:r>
            <a:r>
              <a:rPr sz="21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online.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57200" indent="-445135">
              <a:lnSpc>
                <a:spcPct val="100000"/>
              </a:lnSpc>
              <a:spcBef>
                <a:spcPts val="915"/>
              </a:spcBef>
              <a:buAutoNum type="arabicPeriod" startAt="30"/>
              <a:tabLst>
                <a:tab pos="4572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We’ll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discuss</a:t>
            </a:r>
            <a:r>
              <a:rPr sz="21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the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problem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whether</a:t>
            </a:r>
            <a:r>
              <a:rPr sz="21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the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sports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meeting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will</a:t>
            </a:r>
            <a:r>
              <a:rPr sz="21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held</a:t>
            </a:r>
            <a:r>
              <a:rPr sz="21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on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1010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time.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391" y="1047368"/>
            <a:ext cx="77108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0" spc="360" dirty="0">
                <a:latin typeface="Noto Sans CJK JP Medium"/>
                <a:cs typeface="Noto Sans CJK JP Medium"/>
              </a:rPr>
              <a:t>请用</a:t>
            </a:r>
            <a:r>
              <a:rPr sz="1800" b="0" spc="195" dirty="0">
                <a:latin typeface="Noto Sans CJK JP Medium"/>
                <a:cs typeface="Noto Sans CJK JP Medium"/>
              </a:rPr>
              <a:t>“</a:t>
            </a:r>
            <a:r>
              <a:rPr sz="1800" b="0" spc="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左二右</a:t>
            </a:r>
            <a:r>
              <a:rPr sz="1800" b="0" spc="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六</a:t>
            </a:r>
            <a:r>
              <a:rPr sz="1800" b="0" spc="295" dirty="0">
                <a:latin typeface="Noto Sans CJK JP Medium"/>
                <a:cs typeface="Noto Sans CJK JP Medium"/>
              </a:rPr>
              <a:t>”</a:t>
            </a:r>
            <a:r>
              <a:rPr sz="1800" b="0" spc="595" dirty="0">
                <a:latin typeface="Noto Sans CJK JP Medium"/>
                <a:cs typeface="Noto Sans CJK JP Medium"/>
              </a:rPr>
              <a:t>原</a:t>
            </a:r>
            <a:r>
              <a:rPr sz="1800" b="0" dirty="0">
                <a:latin typeface="Noto Sans CJK JP Medium"/>
                <a:cs typeface="Noto Sans CJK JP Medium"/>
              </a:rPr>
              <a:t>则</a:t>
            </a:r>
            <a:r>
              <a:rPr sz="1800" b="0" spc="25" dirty="0">
                <a:latin typeface="Noto Sans CJK JP Medium"/>
                <a:cs typeface="Noto Sans CJK JP Medium"/>
              </a:rPr>
              <a:t>分</a:t>
            </a:r>
            <a:r>
              <a:rPr sz="1800" b="0" dirty="0">
                <a:latin typeface="Noto Sans CJK JP Medium"/>
                <a:cs typeface="Noto Sans CJK JP Medium"/>
              </a:rPr>
              <a:t>析</a:t>
            </a:r>
            <a:r>
              <a:rPr sz="1800" b="0" spc="25" dirty="0">
                <a:latin typeface="Noto Sans CJK JP Medium"/>
                <a:cs typeface="Noto Sans CJK JP Medium"/>
              </a:rPr>
              <a:t>下</a:t>
            </a:r>
            <a:r>
              <a:rPr sz="1800" b="0" dirty="0">
                <a:latin typeface="Noto Sans CJK JP Medium"/>
                <a:cs typeface="Noto Sans CJK JP Medium"/>
              </a:rPr>
              <a:t>面</a:t>
            </a:r>
            <a:r>
              <a:rPr sz="1800" b="0" spc="25" dirty="0">
                <a:latin typeface="Noto Sans CJK JP Medium"/>
                <a:cs typeface="Noto Sans CJK JP Medium"/>
              </a:rPr>
              <a:t>的</a:t>
            </a:r>
            <a:r>
              <a:rPr sz="1800" b="0" dirty="0">
                <a:latin typeface="Noto Sans CJK JP Medium"/>
                <a:cs typeface="Noto Sans CJK JP Medium"/>
              </a:rPr>
              <a:t>句</a:t>
            </a:r>
            <a:r>
              <a:rPr sz="1800" b="0" spc="25" dirty="0">
                <a:latin typeface="Noto Sans CJK JP Medium"/>
                <a:cs typeface="Noto Sans CJK JP Medium"/>
              </a:rPr>
              <a:t>子</a:t>
            </a:r>
            <a:r>
              <a:rPr sz="1800" b="0" dirty="0">
                <a:latin typeface="Noto Sans CJK JP Medium"/>
                <a:cs typeface="Noto Sans CJK JP Medium"/>
              </a:rPr>
              <a:t>结</a:t>
            </a:r>
            <a:r>
              <a:rPr sz="1800" b="0" spc="25" dirty="0">
                <a:latin typeface="Noto Sans CJK JP Medium"/>
                <a:cs typeface="Noto Sans CJK JP Medium"/>
              </a:rPr>
              <a:t>构</a:t>
            </a:r>
            <a:r>
              <a:rPr sz="1800" b="0" dirty="0">
                <a:latin typeface="Noto Sans CJK JP Medium"/>
                <a:cs typeface="Noto Sans CJK JP Medium"/>
              </a:rPr>
              <a:t>，</a:t>
            </a:r>
            <a:r>
              <a:rPr sz="1800" b="0" spc="25" dirty="0">
                <a:latin typeface="Noto Sans CJK JP Medium"/>
                <a:cs typeface="Noto Sans CJK JP Medium"/>
              </a:rPr>
              <a:t>找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人为</a:t>
            </a:r>
            <a:r>
              <a:rPr sz="1800" b="0" dirty="0">
                <a:latin typeface="Noto Sans CJK JP Medium"/>
                <a:cs typeface="Noto Sans CJK JP Medium"/>
              </a:rPr>
              <a:t>创</a:t>
            </a:r>
            <a:r>
              <a:rPr sz="1800" b="0" spc="25" dirty="0">
                <a:latin typeface="Noto Sans CJK JP Medium"/>
                <a:cs typeface="Noto Sans CJK JP Medium"/>
              </a:rPr>
              <a:t>造</a:t>
            </a:r>
            <a:r>
              <a:rPr sz="1800" b="0" dirty="0">
                <a:latin typeface="Noto Sans CJK JP Medium"/>
                <a:cs typeface="Noto Sans CJK JP Medium"/>
              </a:rPr>
              <a:t>出</a:t>
            </a:r>
            <a:r>
              <a:rPr sz="1800" b="0" spc="25" dirty="0">
                <a:latin typeface="Noto Sans CJK JP Medium"/>
                <a:cs typeface="Noto Sans CJK JP Medium"/>
              </a:rPr>
              <a:t>来</a:t>
            </a:r>
            <a:r>
              <a:rPr sz="1800" b="0" dirty="0">
                <a:latin typeface="Noto Sans CJK JP Medium"/>
                <a:cs typeface="Noto Sans CJK JP Medium"/>
              </a:rPr>
              <a:t>的</a:t>
            </a:r>
            <a:r>
              <a:rPr sz="1800" b="0" spc="25" dirty="0">
                <a:latin typeface="Noto Sans CJK JP Medium"/>
                <a:cs typeface="Noto Sans CJK JP Medium"/>
              </a:rPr>
              <a:t>形</a:t>
            </a:r>
            <a:r>
              <a:rPr sz="1800" b="0" dirty="0">
                <a:latin typeface="Noto Sans CJK JP Medium"/>
                <a:cs typeface="Noto Sans CJK JP Medium"/>
              </a:rPr>
              <a:t>容</a:t>
            </a:r>
            <a:r>
              <a:rPr sz="1800" b="0" spc="25" dirty="0">
                <a:latin typeface="Noto Sans CJK JP Medium"/>
                <a:cs typeface="Noto Sans CJK JP Medium"/>
              </a:rPr>
              <a:t>词</a:t>
            </a:r>
            <a:r>
              <a:rPr sz="1800" b="0" spc="-25" dirty="0">
                <a:latin typeface="Noto Sans CJK JP Medium"/>
                <a:cs typeface="Noto Sans CJK JP Medium"/>
              </a:rPr>
              <a:t>。</a:t>
            </a:r>
            <a:r>
              <a:rPr sz="2200" dirty="0"/>
              <a:t>.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125" y="1384604"/>
            <a:ext cx="8589010" cy="291084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370"/>
              </a:spcBef>
              <a:buAutoNum type="arabicPeriod" startAt="30"/>
              <a:tabLst>
                <a:tab pos="46990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100" dirty="0">
                <a:latin typeface="Arial" panose="020B0604020202020204"/>
                <a:cs typeface="Arial" panose="020B0604020202020204"/>
              </a:rPr>
              <a:t>news</a:t>
            </a:r>
            <a:r>
              <a:rPr sz="21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our team has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won the </a:t>
            </a:r>
            <a:r>
              <a:rPr sz="2100" strike="sngStrike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game</a:t>
            </a:r>
            <a:r>
              <a:rPr sz="2100" strike="noStrike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noStrike" spc="5" dirty="0">
                <a:latin typeface="Arial" panose="020B0604020202020204"/>
                <a:cs typeface="Arial" panose="020B0604020202020204"/>
              </a:rPr>
              <a:t>is</a:t>
            </a:r>
            <a:r>
              <a:rPr sz="2100" strike="noStrike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2100" strike="noStrike" spc="-5" dirty="0">
                <a:latin typeface="Arial" panose="020B0604020202020204"/>
                <a:cs typeface="Arial" panose="020B0604020202020204"/>
              </a:rPr>
              <a:t>true.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275"/>
              </a:spcBef>
              <a:buAutoNum type="arabicPeriod" startAt="30"/>
              <a:tabLst>
                <a:tab pos="46990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They expressed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hope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 they would </a:t>
            </a:r>
            <a:r>
              <a:rPr sz="2100" strike="sngStrike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come </a:t>
            </a:r>
            <a:r>
              <a:rPr sz="21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visit Beijing</a:t>
            </a:r>
            <a:r>
              <a:rPr sz="2100" strike="sngStrike" spc="-4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again</a:t>
            </a:r>
            <a:r>
              <a:rPr sz="2100" strike="noStrike" spc="10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245"/>
              </a:spcBef>
              <a:buAutoNum type="arabicPeriod" startAt="30"/>
              <a:tabLst>
                <a:tab pos="46990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Many </a:t>
            </a:r>
            <a:r>
              <a:rPr sz="2100" dirty="0">
                <a:latin typeface="Arial" panose="020B0604020202020204"/>
                <a:cs typeface="Arial" panose="020B0604020202020204"/>
              </a:rPr>
              <a:t>British parents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hold </a:t>
            </a:r>
            <a:r>
              <a:rPr sz="2100" dirty="0">
                <a:latin typeface="Arial" panose="020B0604020202020204"/>
                <a:cs typeface="Arial" panose="020B0604020202020204"/>
              </a:rPr>
              <a:t>the view</a:t>
            </a:r>
            <a:r>
              <a:rPr sz="21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teenagers shouldn’t</a:t>
            </a:r>
            <a:r>
              <a:rPr sz="2100" strike="sngStrike" spc="-3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spend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460375" algn="l"/>
              </a:tabLst>
            </a:pP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too </a:t>
            </a:r>
            <a:r>
              <a:rPr sz="2100" strike="sngStrike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much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2100" strike="sngStrike" spc="-1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online.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57835" indent="-445135">
              <a:lnSpc>
                <a:spcPct val="100000"/>
              </a:lnSpc>
              <a:spcBef>
                <a:spcPts val="1250"/>
              </a:spcBef>
              <a:buAutoNum type="arabicPeriod" startAt="33"/>
              <a:tabLst>
                <a:tab pos="4572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We’ll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discuss </a:t>
            </a:r>
            <a:r>
              <a:rPr sz="2100" dirty="0">
                <a:latin typeface="Arial" panose="020B0604020202020204"/>
                <a:cs typeface="Arial" panose="020B0604020202020204"/>
              </a:rPr>
              <a:t>the problem</a:t>
            </a:r>
            <a:r>
              <a:rPr sz="21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whether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 sports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meeting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be held</a:t>
            </a:r>
            <a:r>
              <a:rPr sz="2100" strike="sngStrike" spc="-37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460375" algn="l"/>
              </a:tabLst>
            </a:pP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1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time.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43" y="1023696"/>
            <a:ext cx="8329930" cy="153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5465" algn="just">
              <a:lnSpc>
                <a:spcPct val="150000"/>
              </a:lnSpc>
              <a:spcBef>
                <a:spcPts val="95"/>
              </a:spcBef>
            </a:pPr>
            <a:r>
              <a:rPr sz="2200" spc="5" dirty="0">
                <a:latin typeface="Arial" panose="020B0604020202020204"/>
                <a:cs typeface="Arial" panose="020B0604020202020204"/>
              </a:rPr>
              <a:t>In 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video, young </a:t>
            </a:r>
            <a:r>
              <a:rPr sz="2200" dirty="0">
                <a:latin typeface="Arial" panose="020B0604020202020204"/>
                <a:cs typeface="Arial" panose="020B0604020202020204"/>
              </a:rPr>
              <a:t>people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from </a:t>
            </a:r>
            <a:r>
              <a:rPr sz="2200" dirty="0">
                <a:latin typeface="Arial" panose="020B0604020202020204"/>
                <a:cs typeface="Arial" panose="020B0604020202020204"/>
              </a:rPr>
              <a:t>20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countries along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Belt  </a:t>
            </a:r>
            <a:r>
              <a:rPr sz="2200" dirty="0">
                <a:latin typeface="Arial" panose="020B0604020202020204"/>
                <a:cs typeface="Arial" panose="020B0604020202020204"/>
              </a:rPr>
              <a:t>and</a:t>
            </a:r>
            <a:r>
              <a:rPr sz="2200" spc="26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Road(</a:t>
            </a:r>
            <a:r>
              <a:rPr sz="2200" spc="5" dirty="0">
                <a:latin typeface="UKIJ CJK"/>
                <a:cs typeface="UKIJ CJK"/>
              </a:rPr>
              <a:t>一带一</a:t>
            </a:r>
            <a:r>
              <a:rPr sz="2200" spc="-25" dirty="0">
                <a:latin typeface="UKIJ CJK"/>
                <a:cs typeface="UKIJ CJK"/>
              </a:rPr>
              <a:t>路</a:t>
            </a:r>
            <a:r>
              <a:rPr sz="2200" dirty="0">
                <a:latin typeface="Arial" panose="020B0604020202020204"/>
                <a:cs typeface="Arial" panose="020B0604020202020204"/>
              </a:rPr>
              <a:t>)</a:t>
            </a:r>
            <a:r>
              <a:rPr sz="2200" spc="28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routes</a:t>
            </a:r>
            <a:r>
              <a:rPr sz="2200" spc="2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were</a:t>
            </a:r>
            <a:r>
              <a:rPr sz="2200" spc="2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asked</a:t>
            </a:r>
            <a:r>
              <a:rPr sz="22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26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name</a:t>
            </a:r>
            <a:r>
              <a:rPr sz="22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great</a:t>
            </a:r>
            <a:r>
              <a:rPr sz="2200" spc="29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inventions  </a:t>
            </a:r>
            <a:r>
              <a:rPr sz="2200" dirty="0">
                <a:latin typeface="Arial" panose="020B0604020202020204"/>
                <a:cs typeface="Arial" panose="020B0604020202020204"/>
              </a:rPr>
              <a:t>that had influenced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their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lives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China.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综合练习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0552" y="2825495"/>
            <a:ext cx="2520696" cy="17190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0992" y="1897900"/>
            <a:ext cx="3557270" cy="30480"/>
          </a:xfrm>
          <a:custGeom>
            <a:avLst/>
            <a:gdLst/>
            <a:ahLst/>
            <a:cxnLst/>
            <a:rect l="l" t="t" r="r" b="b"/>
            <a:pathLst>
              <a:path w="3557270" h="30480">
                <a:moveTo>
                  <a:pt x="1341120" y="15227"/>
                </a:moveTo>
                <a:lnTo>
                  <a:pt x="0" y="15227"/>
                </a:lnTo>
                <a:lnTo>
                  <a:pt x="0" y="30467"/>
                </a:lnTo>
                <a:lnTo>
                  <a:pt x="1341120" y="30467"/>
                </a:lnTo>
                <a:lnTo>
                  <a:pt x="1341120" y="15227"/>
                </a:lnTo>
                <a:close/>
              </a:path>
              <a:path w="3557270" h="30480">
                <a:moveTo>
                  <a:pt x="2459736" y="0"/>
                </a:moveTo>
                <a:lnTo>
                  <a:pt x="1341132" y="0"/>
                </a:lnTo>
                <a:lnTo>
                  <a:pt x="1341132" y="15227"/>
                </a:lnTo>
                <a:lnTo>
                  <a:pt x="2459736" y="15227"/>
                </a:lnTo>
                <a:lnTo>
                  <a:pt x="2459736" y="0"/>
                </a:lnTo>
                <a:close/>
              </a:path>
              <a:path w="3557270" h="30480">
                <a:moveTo>
                  <a:pt x="3557028" y="15227"/>
                </a:moveTo>
                <a:lnTo>
                  <a:pt x="2459748" y="15227"/>
                </a:lnTo>
                <a:lnTo>
                  <a:pt x="2459748" y="30467"/>
                </a:lnTo>
                <a:lnTo>
                  <a:pt x="3557028" y="30467"/>
                </a:lnTo>
                <a:lnTo>
                  <a:pt x="3557028" y="1522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8533" y="1024391"/>
            <a:ext cx="8330565" cy="153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5465" algn="just">
              <a:lnSpc>
                <a:spcPct val="150000"/>
              </a:lnSpc>
              <a:spcBef>
                <a:spcPts val="95"/>
              </a:spcBef>
            </a:pPr>
            <a:r>
              <a:rPr sz="2200" spc="5" dirty="0">
                <a:latin typeface="Arial" panose="020B0604020202020204"/>
                <a:cs typeface="Arial" panose="020B0604020202020204"/>
              </a:rPr>
              <a:t>In 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video, young people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20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countries </a:t>
            </a:r>
            <a:r>
              <a:rPr sz="2200" strike="sngStrike" spc="-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along </a:t>
            </a:r>
            <a:r>
              <a:rPr sz="2200" strike="sngStrike" spc="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200" strike="sngStrike" spc="-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Belt </a:t>
            </a:r>
            <a:r>
              <a:rPr sz="2200" strike="noStrike" spc="-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200" strike="noStrike" spc="26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Road(</a:t>
            </a:r>
            <a:r>
              <a:rPr sz="2200" strike="noStrike" spc="10" dirty="0">
                <a:solidFill>
                  <a:srgbClr val="006FC0"/>
                </a:solidFill>
                <a:latin typeface="UKIJ CJK"/>
                <a:cs typeface="UKIJ CJK"/>
              </a:rPr>
              <a:t>一带一</a:t>
            </a:r>
            <a:r>
              <a:rPr sz="2200" strike="noStrike" spc="-25" dirty="0">
                <a:solidFill>
                  <a:srgbClr val="006FC0"/>
                </a:solidFill>
                <a:latin typeface="UKIJ CJK"/>
                <a:cs typeface="UKIJ CJK"/>
              </a:rPr>
              <a:t>路</a:t>
            </a:r>
            <a:r>
              <a:rPr sz="2200" strike="noStrike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200" strike="noStrike" spc="28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2200" strike="noStrike" spc="27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were</a:t>
            </a:r>
            <a:r>
              <a:rPr sz="2200" strike="noStrike" spc="270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5" dirty="0">
                <a:latin typeface="Arial" panose="020B0604020202020204"/>
                <a:cs typeface="Arial" panose="020B0604020202020204"/>
              </a:rPr>
              <a:t>asked</a:t>
            </a:r>
            <a:r>
              <a:rPr sz="2200" strike="noStrike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trike="noStrike" spc="270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name</a:t>
            </a:r>
            <a:r>
              <a:rPr sz="2200" strike="noStrike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great</a:t>
            </a:r>
            <a:r>
              <a:rPr sz="2200" strike="noStrike" spc="285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inventions 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 had influenced their </a:t>
            </a:r>
            <a:r>
              <a:rPr sz="2200" strike="sngStrike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lives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China.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综合练习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0552" y="2825495"/>
            <a:ext cx="2520696" cy="17190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272" y="721614"/>
            <a:ext cx="6514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Noto Sans CJK JP Medium"/>
                <a:cs typeface="Noto Sans CJK JP Medium"/>
              </a:rPr>
              <a:t>宇哥定义：</a:t>
            </a:r>
            <a:r>
              <a:rPr sz="2400" b="0" spc="45" dirty="0">
                <a:latin typeface="Noto Sans CJK JP Medium"/>
                <a:cs typeface="Noto Sans CJK JP Medium"/>
              </a:rPr>
              <a:t> 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放在实意动词之后的成</a:t>
            </a:r>
            <a:r>
              <a:rPr sz="2400" b="0" spc="-1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分</a:t>
            </a:r>
            <a:r>
              <a:rPr sz="2400" b="0" dirty="0">
                <a:latin typeface="Noto Sans CJK JP Medium"/>
                <a:cs typeface="Noto Sans CJK JP Medium"/>
              </a:rPr>
              <a:t>就叫做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宾语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272" y="1403207"/>
            <a:ext cx="6778625" cy="24257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69265" algn="l"/>
              </a:tabLst>
            </a:pPr>
            <a:r>
              <a:rPr sz="2000" spc="-10" dirty="0">
                <a:latin typeface="UKIJ CJK"/>
                <a:cs typeface="UKIJ CJ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latin typeface="UKIJ CJK"/>
                <a:cs typeface="UKIJ CJK"/>
              </a:rPr>
              <a:t>②	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see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believe.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UKIJ CJK"/>
                <a:cs typeface="UKIJ CJK"/>
              </a:rPr>
              <a:t>③	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flower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smells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great.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latin typeface="UKIJ CJK"/>
                <a:cs typeface="UKIJ CJK"/>
              </a:rPr>
              <a:t>④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Being able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the happiest thing in this</a:t>
            </a:r>
            <a:r>
              <a:rPr sz="2000" spc="3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world.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000" spc="-10" dirty="0">
                <a:latin typeface="UKIJ CJK"/>
                <a:cs typeface="UKIJ CJK"/>
              </a:rPr>
              <a:t>问：</a:t>
            </a:r>
            <a:r>
              <a:rPr sz="2000" spc="70" dirty="0">
                <a:latin typeface="UKIJ CJK"/>
                <a:cs typeface="UKIJ CJK"/>
              </a:rPr>
              <a:t> </a:t>
            </a:r>
            <a:r>
              <a:rPr sz="2000" spc="-10" dirty="0">
                <a:latin typeface="UKIJ CJK"/>
                <a:cs typeface="UKIJ CJK"/>
              </a:rPr>
              <a:t>以上哪个句子中含有宾语？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966479"/>
            <a:ext cx="817880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6090">
              <a:lnSpc>
                <a:spcPct val="150000"/>
              </a:lnSpc>
              <a:spcBef>
                <a:spcPts val="95"/>
              </a:spcBef>
            </a:pPr>
            <a:r>
              <a:rPr sz="2200" spc="-15" dirty="0">
                <a:latin typeface="Arial" panose="020B0604020202020204"/>
                <a:cs typeface="Arial" panose="020B0604020202020204"/>
              </a:rPr>
              <a:t>People’s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knowledge and ideas about </a:t>
            </a:r>
            <a:r>
              <a:rPr sz="2200" dirty="0">
                <a:latin typeface="Arial" panose="020B0604020202020204"/>
                <a:cs typeface="Arial" panose="020B0604020202020204"/>
              </a:rPr>
              <a:t>Scotsmen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wearing </a:t>
            </a:r>
            <a:r>
              <a:rPr sz="2200" dirty="0">
                <a:latin typeface="Arial" panose="020B0604020202020204"/>
                <a:cs typeface="Arial" panose="020B0604020202020204"/>
              </a:rPr>
              <a:t>these 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funny </a:t>
            </a:r>
            <a:r>
              <a:rPr sz="2200" dirty="0">
                <a:latin typeface="Arial" panose="020B0604020202020204"/>
                <a:cs typeface="Arial" panose="020B0604020202020204"/>
              </a:rPr>
              <a:t>kilts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come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films and</a:t>
            </a:r>
            <a:r>
              <a:rPr sz="22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television.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综合练习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17207" y="2048255"/>
            <a:ext cx="1889759" cy="26944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396605" cy="1910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0957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综合练习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UKIJ CJK"/>
              <a:cs typeface="UKIJ CJK"/>
            </a:endParaRPr>
          </a:p>
          <a:p>
            <a:pPr marL="6851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People‘s knowledge and ideas </a:t>
            </a:r>
            <a:r>
              <a:rPr sz="2200" strike="sngStrike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Scotsmen</a:t>
            </a:r>
            <a:r>
              <a:rPr sz="2200" strike="no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-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wearing</a:t>
            </a:r>
            <a:r>
              <a:rPr sz="2200" strike="sngStrike" spc="6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these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18440">
              <a:lnSpc>
                <a:spcPct val="100000"/>
              </a:lnSpc>
              <a:spcBef>
                <a:spcPts val="1320"/>
              </a:spcBef>
            </a:pPr>
            <a:r>
              <a:rPr sz="2200" strike="sngStrike" spc="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funny </a:t>
            </a:r>
            <a:r>
              <a:rPr sz="2200" strike="sngStrike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kilts</a:t>
            </a:r>
            <a:r>
              <a:rPr sz="2200" strike="noStrike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5" dirty="0">
                <a:latin typeface="Arial" panose="020B0604020202020204"/>
                <a:cs typeface="Arial" panose="020B0604020202020204"/>
              </a:rPr>
              <a:t>come </a:t>
            </a:r>
            <a:r>
              <a:rPr sz="2200" strike="noStrike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2200" strike="noStrike" spc="5" dirty="0">
                <a:latin typeface="Arial" panose="020B0604020202020204"/>
                <a:cs typeface="Arial" panose="020B0604020202020204"/>
              </a:rPr>
              <a:t>films </a:t>
            </a:r>
            <a:r>
              <a:rPr sz="2200" strike="noStrike" dirty="0">
                <a:latin typeface="Arial" panose="020B0604020202020204"/>
                <a:cs typeface="Arial" panose="020B0604020202020204"/>
              </a:rPr>
              <a:t>and</a:t>
            </a:r>
            <a:r>
              <a:rPr sz="2200" strike="noStrike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200" strike="noStrike" spc="-5" dirty="0">
                <a:latin typeface="Arial" panose="020B0604020202020204"/>
                <a:cs typeface="Arial" panose="020B0604020202020204"/>
              </a:rPr>
              <a:t>television.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7207" y="2048255"/>
            <a:ext cx="1889759" cy="26944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474075" cy="192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0957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综合练习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50">
              <a:latin typeface="UKIJ CJK"/>
              <a:cs typeface="UKIJ CJK"/>
            </a:endParaRPr>
          </a:p>
          <a:p>
            <a:pPr marL="5708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This book can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give you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answers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the </a:t>
            </a:r>
            <a:r>
              <a:rPr sz="2200" dirty="0">
                <a:latin typeface="Arial" panose="020B0604020202020204"/>
                <a:cs typeface="Arial" panose="020B0604020202020204"/>
              </a:rPr>
              <a:t>questions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most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often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10490">
              <a:lnSpc>
                <a:spcPct val="100000"/>
              </a:lnSpc>
              <a:spcBef>
                <a:spcPts val="1320"/>
              </a:spcBef>
            </a:pPr>
            <a:r>
              <a:rPr sz="2200" spc="5" dirty="0">
                <a:latin typeface="Arial" panose="020B0604020202020204"/>
                <a:cs typeface="Arial" panose="020B0604020202020204"/>
              </a:rPr>
              <a:t>asked by </a:t>
            </a:r>
            <a:r>
              <a:rPr sz="2200" dirty="0">
                <a:latin typeface="Arial" panose="020B0604020202020204"/>
                <a:cs typeface="Arial" panose="020B0604020202020204"/>
              </a:rPr>
              <a:t>parents, teachers and students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themselves.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27064" y="2560319"/>
            <a:ext cx="2243328" cy="18227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471" y="983436"/>
            <a:ext cx="8380095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75">
              <a:lnSpc>
                <a:spcPct val="150000"/>
              </a:lnSpc>
              <a:spcBef>
                <a:spcPts val="95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This book can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give you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answers </a:t>
            </a:r>
            <a:r>
              <a:rPr sz="2200" strike="sngStrike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 the </a:t>
            </a:r>
            <a:r>
              <a:rPr sz="2200" strike="sng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questions</a:t>
            </a:r>
            <a:r>
              <a:rPr sz="2200" strike="noStrike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most often </a:t>
            </a:r>
            <a:r>
              <a:rPr sz="2200" strike="noStrike" spc="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spc="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asked </a:t>
            </a:r>
            <a:r>
              <a:rPr sz="2200" strike="sngStrike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by parents, teachers and students</a:t>
            </a:r>
            <a:r>
              <a:rPr sz="2200" strike="sngStrike" spc="-13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trike="sngStrike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themselves.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65784" y="5530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综合练习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27064" y="2560319"/>
            <a:ext cx="2243328" cy="18227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3192" y="2762630"/>
            <a:ext cx="2192020" cy="15240"/>
          </a:xfrm>
          <a:custGeom>
            <a:avLst/>
            <a:gdLst/>
            <a:ahLst/>
            <a:cxnLst/>
            <a:rect l="l" t="t" r="r" b="b"/>
            <a:pathLst>
              <a:path w="2192020" h="15239">
                <a:moveTo>
                  <a:pt x="2191511" y="0"/>
                </a:moveTo>
                <a:lnTo>
                  <a:pt x="0" y="0"/>
                </a:lnTo>
                <a:lnTo>
                  <a:pt x="0" y="15240"/>
                </a:lnTo>
                <a:lnTo>
                  <a:pt x="2191511" y="15240"/>
                </a:lnTo>
                <a:lnTo>
                  <a:pt x="219151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6166" y="1257426"/>
            <a:ext cx="808164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R="159385" algn="ctr">
              <a:lnSpc>
                <a:spcPct val="100000"/>
              </a:lnSpc>
              <a:tabLst>
                <a:tab pos="2496820" algn="l"/>
              </a:tabLst>
            </a:pPr>
            <a:r>
              <a:rPr sz="2000" spc="-10" dirty="0">
                <a:latin typeface="UKIJ CJK"/>
                <a:cs typeface="UKIJ CJK"/>
              </a:rPr>
              <a:t>一辆车撞了那个男人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car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man.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222885">
              <a:lnSpc>
                <a:spcPct val="100000"/>
              </a:lnSpc>
            </a:pPr>
            <a:r>
              <a:rPr sz="2000" spc="-10" dirty="0">
                <a:latin typeface="UKIJ CJK"/>
                <a:cs typeface="UKIJ CJK"/>
              </a:rPr>
              <a:t>扩写句子：</a:t>
            </a:r>
            <a:r>
              <a:rPr sz="2000" spc="10" dirty="0">
                <a:latin typeface="UKIJ CJK"/>
                <a:cs typeface="UKIJ CJK"/>
              </a:rPr>
              <a:t> </a:t>
            </a:r>
            <a:r>
              <a:rPr sz="2000" spc="-10" dirty="0">
                <a:latin typeface="UKIJ CJK"/>
                <a:cs typeface="UKIJ CJK"/>
              </a:rPr>
              <a:t>一辆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价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值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200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万元的豪华</a:t>
            </a:r>
            <a:r>
              <a:rPr sz="2000" spc="-10" dirty="0">
                <a:latin typeface="UKIJ CJK"/>
                <a:cs typeface="UKIJ CJK"/>
              </a:rPr>
              <a:t>轿车</a:t>
            </a:r>
            <a:r>
              <a:rPr sz="2000" spc="10" dirty="0">
                <a:latin typeface="UKIJ CJK"/>
                <a:cs typeface="UKIJ CJK"/>
              </a:rPr>
              <a:t>撞</a:t>
            </a:r>
            <a:r>
              <a:rPr sz="2000" spc="-10" dirty="0">
                <a:latin typeface="UKIJ CJK"/>
                <a:cs typeface="UKIJ CJK"/>
              </a:rPr>
              <a:t>了那</a:t>
            </a:r>
            <a:r>
              <a:rPr sz="2000" dirty="0">
                <a:latin typeface="UKIJ CJK"/>
                <a:cs typeface="UKIJ CJK"/>
              </a:rPr>
              <a:t>个</a:t>
            </a:r>
            <a:r>
              <a:rPr sz="2000" u="heavy" spc="-509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 </a:t>
            </a:r>
            <a:r>
              <a:rPr sz="2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在路</a:t>
            </a:r>
            <a:r>
              <a:rPr sz="20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边</a:t>
            </a:r>
            <a:r>
              <a:rPr sz="2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乞讨</a:t>
            </a:r>
            <a:r>
              <a:rPr sz="2000" u="heavy" spc="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的</a:t>
            </a:r>
            <a:r>
              <a:rPr sz="2000" spc="-10" dirty="0">
                <a:latin typeface="UKIJ CJK"/>
                <a:cs typeface="UKIJ CJK"/>
              </a:rPr>
              <a:t>男人。</a:t>
            </a:r>
            <a:endParaRPr sz="2000">
              <a:latin typeface="UKIJ CJK"/>
              <a:cs typeface="UKIJ CJ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0957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综合练习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7792" y="2192781"/>
            <a:ext cx="2192020" cy="15240"/>
          </a:xfrm>
          <a:custGeom>
            <a:avLst/>
            <a:gdLst/>
            <a:ahLst/>
            <a:cxnLst/>
            <a:rect l="l" t="t" r="r" b="b"/>
            <a:pathLst>
              <a:path w="2192020" h="15239">
                <a:moveTo>
                  <a:pt x="2191511" y="0"/>
                </a:moveTo>
                <a:lnTo>
                  <a:pt x="0" y="0"/>
                </a:lnTo>
                <a:lnTo>
                  <a:pt x="0" y="15240"/>
                </a:lnTo>
                <a:lnTo>
                  <a:pt x="2191511" y="15240"/>
                </a:lnTo>
                <a:lnTo>
                  <a:pt x="219151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1180" y="1297050"/>
            <a:ext cx="8030209" cy="1893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28320" algn="ctr">
              <a:lnSpc>
                <a:spcPct val="100000"/>
              </a:lnSpc>
              <a:spcBef>
                <a:spcPts val="90"/>
              </a:spcBef>
              <a:tabLst>
                <a:tab pos="2496820" algn="l"/>
              </a:tabLst>
            </a:pPr>
            <a:r>
              <a:rPr sz="2000" spc="-10" dirty="0">
                <a:latin typeface="UKIJ CJK"/>
                <a:cs typeface="UKIJ CJK"/>
              </a:rPr>
              <a:t>一辆车撞了那个男人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car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man.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UKIJ CJK"/>
                <a:cs typeface="UKIJ CJK"/>
              </a:rPr>
              <a:t>扩写句子</a:t>
            </a:r>
            <a:r>
              <a:rPr sz="2000" spc="-10" dirty="0">
                <a:latin typeface="UKIJ CJK"/>
                <a:cs typeface="UKIJ CJK"/>
              </a:rPr>
              <a:t>：</a:t>
            </a:r>
            <a:r>
              <a:rPr sz="2000" spc="60" dirty="0">
                <a:latin typeface="UKIJ CJK"/>
                <a:cs typeface="UKIJ CJK"/>
              </a:rPr>
              <a:t> </a:t>
            </a:r>
            <a:r>
              <a:rPr sz="2000" spc="-15" dirty="0">
                <a:latin typeface="UKIJ CJK"/>
                <a:cs typeface="UKIJ CJK"/>
              </a:rPr>
              <a:t>一辆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价值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200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万元的豪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华</a:t>
            </a:r>
            <a:r>
              <a:rPr sz="2000" spc="-10" dirty="0">
                <a:latin typeface="UKIJ CJK"/>
                <a:cs typeface="UKIJ CJK"/>
              </a:rPr>
              <a:t>轿车</a:t>
            </a:r>
            <a:r>
              <a:rPr sz="2000" dirty="0">
                <a:latin typeface="UKIJ CJK"/>
                <a:cs typeface="UKIJ CJK"/>
              </a:rPr>
              <a:t>撞</a:t>
            </a:r>
            <a:r>
              <a:rPr sz="2000" spc="-10" dirty="0">
                <a:latin typeface="UKIJ CJK"/>
                <a:cs typeface="UKIJ CJK"/>
              </a:rPr>
              <a:t>了那</a:t>
            </a:r>
            <a:r>
              <a:rPr sz="2000" spc="-5" dirty="0">
                <a:latin typeface="UKIJ CJK"/>
                <a:cs typeface="UKIJ CJK"/>
              </a:rPr>
              <a:t>个</a:t>
            </a:r>
            <a:r>
              <a:rPr sz="2000" u="heavy" spc="-509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 </a:t>
            </a:r>
            <a:r>
              <a:rPr sz="2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在路</a:t>
            </a:r>
            <a:r>
              <a:rPr sz="20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边</a:t>
            </a:r>
            <a:r>
              <a:rPr sz="2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乞讨</a:t>
            </a:r>
            <a:r>
              <a:rPr sz="2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的</a:t>
            </a:r>
            <a:r>
              <a:rPr sz="2000" spc="-15" dirty="0">
                <a:latin typeface="UKIJ CJK"/>
                <a:cs typeface="UKIJ CJK"/>
              </a:rPr>
              <a:t>男人。</a:t>
            </a:r>
            <a:endParaRPr sz="2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UKIJ CJK"/>
              <a:cs typeface="UKIJ CJK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fancy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car </a:t>
            </a:r>
            <a:r>
              <a:rPr sz="2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worth </a:t>
            </a:r>
            <a:r>
              <a:rPr sz="20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two </a:t>
            </a: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million </a:t>
            </a:r>
            <a:r>
              <a:rPr sz="20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yuan</a:t>
            </a:r>
            <a:r>
              <a:rPr sz="2000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dirty="0">
                <a:latin typeface="Arial" panose="020B0604020202020204"/>
                <a:cs typeface="Arial" panose="020B0604020202020204"/>
              </a:rPr>
              <a:t>man</a:t>
            </a:r>
            <a:r>
              <a:rPr sz="20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begging </a:t>
            </a: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on the</a:t>
            </a:r>
            <a:r>
              <a:rPr sz="2000" u="heavy" spc="1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street.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031" y="502919"/>
            <a:ext cx="1758950" cy="421005"/>
            <a:chOff x="256031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2127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0957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综合练习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1413459"/>
            <a:ext cx="667639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30" dirty="0">
                <a:latin typeface="Noto Sans CJK JP Medium"/>
                <a:cs typeface="Noto Sans CJK JP Medium"/>
              </a:rPr>
              <a:t>八、</a:t>
            </a:r>
            <a:r>
              <a:rPr sz="4000" b="0" spc="10" dirty="0">
                <a:latin typeface="Noto Sans CJK JP Medium"/>
                <a:cs typeface="Noto Sans CJK JP Medium"/>
              </a:rPr>
              <a:t>长难</a:t>
            </a:r>
            <a:r>
              <a:rPr sz="4000" b="0" spc="-15" dirty="0">
                <a:latin typeface="Noto Sans CJK JP Medium"/>
                <a:cs typeface="Noto Sans CJK JP Medium"/>
              </a:rPr>
              <a:t>句</a:t>
            </a:r>
            <a:r>
              <a:rPr sz="4000" b="0" spc="10" dirty="0">
                <a:latin typeface="Noto Sans CJK JP Medium"/>
                <a:cs typeface="Noto Sans CJK JP Medium"/>
              </a:rPr>
              <a:t>必杀</a:t>
            </a:r>
            <a:r>
              <a:rPr sz="4000" b="0" spc="-15" dirty="0">
                <a:latin typeface="Noto Sans CJK JP Medium"/>
                <a:cs typeface="Noto Sans CJK JP Medium"/>
              </a:rPr>
              <a:t>技</a:t>
            </a:r>
            <a:r>
              <a:rPr sz="4000" b="0" spc="10" dirty="0">
                <a:latin typeface="Noto Sans CJK JP Medium"/>
                <a:cs typeface="Noto Sans CJK JP Medium"/>
              </a:rPr>
              <a:t>二</a:t>
            </a:r>
            <a:endParaRPr sz="4000">
              <a:latin typeface="Noto Sans CJK JP Medium"/>
              <a:cs typeface="Noto Sans CJK JP Medium"/>
            </a:endParaRPr>
          </a:p>
          <a:p>
            <a:pPr marL="3604260">
              <a:lnSpc>
                <a:spcPct val="100000"/>
              </a:lnSpc>
            </a:pPr>
            <a:r>
              <a:rPr sz="4000" b="0" spc="430" dirty="0">
                <a:latin typeface="Noto Sans CJK JP Medium"/>
                <a:cs typeface="Noto Sans CJK JP Medium"/>
              </a:rPr>
              <a:t>——</a:t>
            </a:r>
            <a:r>
              <a:rPr sz="4000" b="0" spc="10" dirty="0">
                <a:latin typeface="Noto Sans CJK JP Medium"/>
                <a:cs typeface="Noto Sans CJK JP Medium"/>
              </a:rPr>
              <a:t>悬挂</a:t>
            </a:r>
            <a:r>
              <a:rPr sz="4000" b="0" spc="-15" dirty="0">
                <a:latin typeface="Noto Sans CJK JP Medium"/>
                <a:cs typeface="Noto Sans CJK JP Medium"/>
              </a:rPr>
              <a:t>结</a:t>
            </a:r>
            <a:r>
              <a:rPr sz="4000" b="0" spc="10" dirty="0">
                <a:latin typeface="Noto Sans CJK JP Medium"/>
                <a:cs typeface="Noto Sans CJK JP Medium"/>
              </a:rPr>
              <a:t>构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721" y="836752"/>
            <a:ext cx="51149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25" dirty="0">
                <a:latin typeface="Noto Sans CJK JP Medium"/>
                <a:cs typeface="Noto Sans CJK JP Medium"/>
              </a:rPr>
              <a:t>悬挂</a:t>
            </a:r>
            <a:r>
              <a:rPr sz="4000" b="0" spc="10" dirty="0">
                <a:latin typeface="Noto Sans CJK JP Medium"/>
                <a:cs typeface="Noto Sans CJK JP Medium"/>
              </a:rPr>
              <a:t>结构</a:t>
            </a:r>
            <a:r>
              <a:rPr sz="4000" b="0" spc="-25" dirty="0">
                <a:latin typeface="Noto Sans CJK JP Medium"/>
                <a:cs typeface="Noto Sans CJK JP Medium"/>
              </a:rPr>
              <a:t>的</a:t>
            </a:r>
            <a:r>
              <a:rPr sz="4000" b="0" spc="10" dirty="0">
                <a:latin typeface="Noto Sans CJK JP Medium"/>
                <a:cs typeface="Noto Sans CJK JP Medium"/>
              </a:rPr>
              <a:t>表现</a:t>
            </a:r>
            <a:r>
              <a:rPr sz="4000" b="0" spc="-25" dirty="0">
                <a:latin typeface="Noto Sans CJK JP Medium"/>
                <a:cs typeface="Noto Sans CJK JP Medium"/>
              </a:rPr>
              <a:t>形</a:t>
            </a:r>
            <a:r>
              <a:rPr sz="4000" b="0" spc="10" dirty="0">
                <a:latin typeface="Noto Sans CJK JP Medium"/>
                <a:cs typeface="Noto Sans CJK JP Medium"/>
              </a:rPr>
              <a:t>式：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9992" y="2361641"/>
            <a:ext cx="44977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  <a:tab pos="2045970" algn="l"/>
                <a:tab pos="2902585" algn="l"/>
                <a:tab pos="4213860" algn="l"/>
              </a:tabLst>
            </a:pP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X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2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32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2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3200" b="0" spc="-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或</a:t>
            </a:r>
            <a:r>
              <a:rPr sz="3200" b="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	</a:t>
            </a:r>
            <a:r>
              <a:rPr sz="32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2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2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X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2583" y="694943"/>
            <a:ext cx="7418832" cy="4008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1137361"/>
            <a:ext cx="20243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6580" algn="l"/>
              </a:tabLst>
            </a:pPr>
            <a:r>
              <a:rPr sz="3200" spc="-5" dirty="0"/>
              <a:t>1.	n. +</a:t>
            </a:r>
            <a:r>
              <a:rPr sz="3200" spc="-90" dirty="0"/>
              <a:t> </a:t>
            </a:r>
            <a:r>
              <a:rPr sz="3200" dirty="0"/>
              <a:t>svo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34644" y="2036444"/>
            <a:ext cx="7634605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6080" algn="l"/>
              </a:tabLst>
            </a:pPr>
            <a:r>
              <a:rPr sz="2200" spc="580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2200" u="heavy" spc="5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summer</a:t>
            </a:r>
            <a:r>
              <a:rPr sz="22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palace,	</a:t>
            </a:r>
            <a:r>
              <a:rPr sz="2200" b="1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park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beautiful.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2978785" algn="l"/>
              </a:tabLst>
            </a:pPr>
            <a:r>
              <a:rPr sz="2200" spc="115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2200" spc="1150" dirty="0">
                <a:latin typeface="Arial" panose="020B0604020202020204"/>
                <a:cs typeface="Arial" panose="020B0604020202020204"/>
              </a:rPr>
              <a:t>I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like </a:t>
            </a:r>
            <a:r>
              <a:rPr sz="2200" b="1" spc="5" dirty="0">
                <a:latin typeface="Arial" panose="020B0604020202020204"/>
                <a:cs typeface="Arial" panose="020B0604020202020204"/>
              </a:rPr>
              <a:t>the Great</a:t>
            </a:r>
            <a:r>
              <a:rPr sz="2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0" dirty="0">
                <a:latin typeface="Arial" panose="020B0604020202020204"/>
                <a:cs typeface="Arial" panose="020B0604020202020204"/>
              </a:rPr>
              <a:t>Wall</a:t>
            </a:r>
            <a:r>
              <a:rPr sz="2200" spc="-10" dirty="0">
                <a:solidFill>
                  <a:srgbClr val="C55A11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one of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eight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wonders in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</a:t>
            </a:r>
            <a:r>
              <a:rPr sz="2200" u="heavy" spc="-11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world.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4129" y="1716100"/>
            <a:ext cx="42748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98500" algn="l"/>
              </a:tabLst>
            </a:pPr>
            <a:r>
              <a:rPr sz="4000" b="0" spc="20" dirty="0">
                <a:latin typeface="Noto Sans CJK JP Medium"/>
                <a:cs typeface="Noto Sans CJK JP Medium"/>
              </a:rPr>
              <a:t>4</a:t>
            </a:r>
            <a:r>
              <a:rPr sz="4000" b="0" spc="-50" dirty="0">
                <a:latin typeface="Noto Sans CJK JP Medium"/>
                <a:cs typeface="Noto Sans CJK JP Medium"/>
              </a:rPr>
              <a:t>.</a:t>
            </a:r>
            <a:r>
              <a:rPr sz="4000" b="0" dirty="0">
                <a:latin typeface="Noto Sans CJK JP Medium"/>
                <a:cs typeface="Noto Sans CJK JP Medium"/>
              </a:rPr>
              <a:t>	</a:t>
            </a:r>
            <a:r>
              <a:rPr sz="4000" b="0" spc="25" dirty="0">
                <a:latin typeface="Noto Sans CJK JP Medium"/>
                <a:cs typeface="Noto Sans CJK JP Medium"/>
              </a:rPr>
              <a:t>什</a:t>
            </a:r>
            <a:r>
              <a:rPr sz="4000" b="0" spc="10" dirty="0">
                <a:latin typeface="Noto Sans CJK JP Medium"/>
                <a:cs typeface="Noto Sans CJK JP Medium"/>
              </a:rPr>
              <a:t>么叫做</a:t>
            </a:r>
            <a:r>
              <a:rPr sz="4000" b="0" spc="-25" dirty="0">
                <a:latin typeface="Noto Sans CJK JP Medium"/>
                <a:cs typeface="Noto Sans CJK JP Medium"/>
              </a:rPr>
              <a:t>表</a:t>
            </a:r>
            <a:r>
              <a:rPr sz="4000" b="0" spc="10" dirty="0">
                <a:latin typeface="Noto Sans CJK JP Medium"/>
                <a:cs typeface="Noto Sans CJK JP Medium"/>
              </a:rPr>
              <a:t>语？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471" y="1011758"/>
            <a:ext cx="22275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5945" algn="l"/>
              </a:tabLst>
            </a:pPr>
            <a:r>
              <a:rPr sz="3200" spc="-5" dirty="0"/>
              <a:t>2.	adj +</a:t>
            </a:r>
            <a:r>
              <a:rPr sz="3200" spc="-85" dirty="0"/>
              <a:t> </a:t>
            </a:r>
            <a:r>
              <a:rPr sz="3200" dirty="0"/>
              <a:t>svo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67918" y="2036444"/>
            <a:ext cx="8116570" cy="1704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285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2200" u="heavy" spc="2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Mindful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of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2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danger</a:t>
            </a:r>
            <a:r>
              <a:rPr sz="2200" spc="-15" dirty="0">
                <a:solidFill>
                  <a:srgbClr val="38562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200" b="1" spc="30" dirty="0">
                <a:latin typeface="Arial" panose="020B0604020202020204"/>
                <a:cs typeface="Arial" panose="020B0604020202020204"/>
              </a:rPr>
              <a:t>we</a:t>
            </a:r>
            <a:r>
              <a:rPr sz="2200" b="1" spc="-43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stopped climbing.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47015" marR="5080" indent="-234950">
              <a:lnSpc>
                <a:spcPct val="200000"/>
              </a:lnSpc>
            </a:pPr>
            <a:r>
              <a:rPr sz="2200" spc="229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2200" u="heavy" spc="229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Beautiful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as Fan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Bingbing</a:t>
            </a:r>
            <a:r>
              <a:rPr sz="2200" dirty="0">
                <a:solidFill>
                  <a:srgbClr val="38562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200" b="1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girl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most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welcomed</a:t>
            </a:r>
            <a:r>
              <a:rPr sz="2200" spc="-38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65" dirty="0">
                <a:latin typeface="Arial" panose="020B0604020202020204"/>
                <a:cs typeface="Arial" panose="020B0604020202020204"/>
              </a:rPr>
              <a:t>one  </a:t>
            </a:r>
            <a:r>
              <a:rPr sz="2200" dirty="0">
                <a:latin typeface="Arial" panose="020B0604020202020204"/>
                <a:cs typeface="Arial" panose="020B0604020202020204"/>
              </a:rPr>
              <a:t>in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her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school.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68" y="918159"/>
            <a:ext cx="24752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3. to do +</a:t>
            </a:r>
            <a:r>
              <a:rPr sz="3200" spc="-85" dirty="0"/>
              <a:t> </a:t>
            </a:r>
            <a:r>
              <a:rPr sz="3200" dirty="0"/>
              <a:t>svo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90168" y="2036444"/>
            <a:ext cx="6217285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690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2200" u="heavy" spc="6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To</a:t>
            </a:r>
            <a:r>
              <a:rPr sz="2200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become beautiful,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5" dirty="0">
                <a:latin typeface="Arial" panose="020B0604020202020204"/>
                <a:cs typeface="Arial" panose="020B0604020202020204"/>
              </a:rPr>
              <a:t>Vic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losing weight.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200" spc="695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2200" u="heavy" spc="6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To</a:t>
            </a:r>
            <a:r>
              <a:rPr sz="2200" u="heavy" spc="-2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improve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English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I </a:t>
            </a:r>
            <a:r>
              <a:rPr sz="2200" dirty="0">
                <a:latin typeface="Arial" panose="020B0604020202020204"/>
                <a:cs typeface="Arial" panose="020B0604020202020204"/>
              </a:rPr>
              <a:t>choose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learn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2200" spc="-465" dirty="0">
                <a:latin typeface="Arial" panose="020B0604020202020204"/>
                <a:cs typeface="Arial" panose="020B0604020202020204"/>
              </a:rPr>
              <a:t>Allen.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415" y="1710943"/>
            <a:ext cx="7825740" cy="237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385622"/>
              </a:buClr>
              <a:buFont typeface="Wingdings" panose="05000000000000000000"/>
              <a:buChar char="⚫"/>
              <a:tabLst>
                <a:tab pos="299720" algn="l"/>
              </a:tabLst>
            </a:pP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Standing on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top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of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mountain</a:t>
            </a:r>
            <a:r>
              <a:rPr sz="2200" dirty="0">
                <a:solidFill>
                  <a:srgbClr val="38562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I </a:t>
            </a:r>
            <a:r>
              <a:rPr sz="2200" dirty="0">
                <a:latin typeface="Arial" panose="020B0604020202020204"/>
                <a:cs typeface="Arial" panose="020B0604020202020204"/>
              </a:rPr>
              <a:t>saw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whole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45" dirty="0">
                <a:latin typeface="Arial" panose="020B0604020202020204"/>
                <a:cs typeface="Arial" panose="020B0604020202020204"/>
              </a:rPr>
              <a:t>Beijing.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Char char="⚫"/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⚫"/>
              <a:tabLst>
                <a:tab pos="299720" algn="l"/>
              </a:tabLst>
            </a:pPr>
            <a:r>
              <a:rPr sz="2200" b="1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sat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under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tree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reading a</a:t>
            </a:r>
            <a:r>
              <a:rPr sz="2200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book.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⚫"/>
            </a:pPr>
            <a:endParaRPr sz="225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⚫"/>
              <a:tabLst>
                <a:tab pos="299720" algn="l"/>
              </a:tabLst>
            </a:pPr>
            <a:r>
              <a:rPr sz="2200" b="1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song </a:t>
            </a:r>
            <a:r>
              <a:rPr sz="2200" b="1" spc="5" dirty="0">
                <a:latin typeface="Arial" panose="020B0604020202020204"/>
                <a:cs typeface="Arial" panose="020B0604020202020204"/>
              </a:rPr>
              <a:t>is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sung all 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over </a:t>
            </a:r>
            <a:r>
              <a:rPr sz="2200" b="1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b="1" spc="-30" dirty="0">
                <a:latin typeface="Arial" panose="020B0604020202020204"/>
                <a:cs typeface="Arial" panose="020B0604020202020204"/>
              </a:rPr>
              <a:t>country,</a:t>
            </a:r>
            <a:r>
              <a:rPr sz="2200" b="1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making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it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</a:t>
            </a:r>
            <a:r>
              <a:rPr sz="2200" u="heavy" spc="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-4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most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23850" algn="l"/>
              </a:tabLst>
            </a:pP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popular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song.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693" y="823721"/>
            <a:ext cx="307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980" algn="l"/>
              </a:tabLst>
            </a:pPr>
            <a:r>
              <a:rPr sz="3600" spc="125" dirty="0">
                <a:latin typeface="UKIJ CJK"/>
                <a:cs typeface="UKIJ CJK"/>
              </a:rPr>
              <a:t>4</a:t>
            </a:r>
            <a:r>
              <a:rPr sz="1600" spc="180" dirty="0">
                <a:latin typeface="UKIJ CJK"/>
                <a:cs typeface="UKIJ CJK"/>
              </a:rPr>
              <a:t>-</a:t>
            </a:r>
            <a:r>
              <a:rPr sz="1600" spc="60" dirty="0">
                <a:latin typeface="UKIJ CJK"/>
                <a:cs typeface="UKIJ CJK"/>
              </a:rPr>
              <a:t>1</a:t>
            </a:r>
            <a:r>
              <a:rPr sz="1600" spc="60" dirty="0">
                <a:latin typeface="UKIJ CJK"/>
                <a:cs typeface="UKIJ CJK"/>
              </a:rPr>
              <a:t>	</a:t>
            </a:r>
            <a:r>
              <a:rPr sz="3200" spc="165" dirty="0">
                <a:latin typeface="UKIJ CJK"/>
                <a:cs typeface="UKIJ CJK"/>
              </a:rPr>
              <a:t>doing</a:t>
            </a:r>
            <a:r>
              <a:rPr sz="3200" spc="140" dirty="0">
                <a:latin typeface="UKIJ CJK"/>
                <a:cs typeface="UKIJ CJK"/>
              </a:rPr>
              <a:t> </a:t>
            </a:r>
            <a:r>
              <a:rPr sz="3200" spc="605" dirty="0">
                <a:latin typeface="UKIJ CJK"/>
                <a:cs typeface="UKIJ CJK"/>
              </a:rPr>
              <a:t>+</a:t>
            </a:r>
            <a:r>
              <a:rPr sz="3200" spc="105" dirty="0">
                <a:latin typeface="UKIJ CJK"/>
                <a:cs typeface="UKIJ CJK"/>
              </a:rPr>
              <a:t> </a:t>
            </a:r>
            <a:r>
              <a:rPr sz="3200" spc="80" dirty="0">
                <a:latin typeface="UKIJ CJK"/>
                <a:cs typeface="UKIJ CJK"/>
              </a:rPr>
              <a:t>s</a:t>
            </a:r>
            <a:r>
              <a:rPr sz="3200" spc="75" dirty="0">
                <a:latin typeface="UKIJ CJK"/>
                <a:cs typeface="UKIJ CJK"/>
              </a:rPr>
              <a:t>v</a:t>
            </a:r>
            <a:r>
              <a:rPr sz="3200" spc="175" dirty="0">
                <a:latin typeface="UKIJ CJK"/>
                <a:cs typeface="UKIJ CJK"/>
              </a:rPr>
              <a:t>o</a:t>
            </a:r>
            <a:endParaRPr sz="3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272" y="1040713"/>
            <a:ext cx="42024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3735" algn="l"/>
              </a:tabLst>
            </a:pPr>
            <a:r>
              <a:rPr sz="3200" spc="105" dirty="0">
                <a:latin typeface="UKIJ CJK"/>
                <a:cs typeface="UKIJ CJK"/>
              </a:rPr>
              <a:t>4</a:t>
            </a:r>
            <a:r>
              <a:rPr sz="1400" spc="145" dirty="0">
                <a:latin typeface="UKIJ CJK"/>
                <a:cs typeface="UKIJ CJK"/>
              </a:rPr>
              <a:t>-</a:t>
            </a:r>
            <a:r>
              <a:rPr sz="1400" spc="45" dirty="0">
                <a:latin typeface="UKIJ CJK"/>
                <a:cs typeface="UKIJ CJK"/>
              </a:rPr>
              <a:t>2</a:t>
            </a:r>
            <a:r>
              <a:rPr sz="1400" dirty="0">
                <a:latin typeface="UKIJ CJK"/>
                <a:cs typeface="UKIJ CJK"/>
              </a:rPr>
              <a:t>	</a:t>
            </a:r>
            <a:r>
              <a:rPr sz="3200" spc="95" dirty="0">
                <a:latin typeface="UKIJ CJK"/>
                <a:cs typeface="UKIJ CJK"/>
              </a:rPr>
              <a:t>when</a:t>
            </a:r>
            <a:r>
              <a:rPr sz="3200" spc="140" dirty="0">
                <a:latin typeface="UKIJ CJK"/>
                <a:cs typeface="UKIJ CJK"/>
              </a:rPr>
              <a:t> </a:t>
            </a:r>
            <a:r>
              <a:rPr sz="3200" spc="165" dirty="0">
                <a:latin typeface="UKIJ CJK"/>
                <a:cs typeface="UKIJ CJK"/>
              </a:rPr>
              <a:t>doing</a:t>
            </a:r>
            <a:r>
              <a:rPr sz="3200" spc="145" dirty="0">
                <a:latin typeface="UKIJ CJK"/>
                <a:cs typeface="UKIJ CJK"/>
              </a:rPr>
              <a:t> </a:t>
            </a:r>
            <a:r>
              <a:rPr sz="3200" spc="605" dirty="0">
                <a:latin typeface="UKIJ CJK"/>
                <a:cs typeface="UKIJ CJK"/>
              </a:rPr>
              <a:t>+</a:t>
            </a:r>
            <a:r>
              <a:rPr sz="3200" spc="110" dirty="0">
                <a:latin typeface="UKIJ CJK"/>
                <a:cs typeface="UKIJ CJK"/>
              </a:rPr>
              <a:t> </a:t>
            </a:r>
            <a:r>
              <a:rPr sz="3200" spc="30" dirty="0">
                <a:latin typeface="UKIJ CJK"/>
                <a:cs typeface="UKIJ CJK"/>
              </a:rPr>
              <a:t>s</a:t>
            </a:r>
            <a:r>
              <a:rPr sz="3200" spc="114" dirty="0">
                <a:latin typeface="UKIJ CJK"/>
                <a:cs typeface="UKIJ CJK"/>
              </a:rPr>
              <a:t>v</a:t>
            </a:r>
            <a:r>
              <a:rPr sz="3200" spc="180" dirty="0">
                <a:latin typeface="UKIJ CJK"/>
                <a:cs typeface="UKIJ CJK"/>
              </a:rPr>
              <a:t>o</a:t>
            </a:r>
            <a:endParaRPr sz="32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468" y="2107513"/>
            <a:ext cx="5783580" cy="1033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110"/>
              </a:spcBef>
              <a:buSzPct val="95000"/>
              <a:buFont typeface="Wingdings" panose="05000000000000000000"/>
              <a:buChar char="⚫"/>
              <a:tabLst>
                <a:tab pos="223520" algn="l"/>
                <a:tab pos="3392170" algn="l"/>
              </a:tabLst>
            </a:pPr>
            <a:r>
              <a:rPr sz="22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When</a:t>
            </a:r>
            <a:r>
              <a:rPr sz="2200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doing</a:t>
            </a:r>
            <a:r>
              <a:rPr sz="2200" u="heavy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homework,	</a:t>
            </a:r>
            <a:r>
              <a:rPr sz="2200" b="1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felt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sleepy.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/>
              <a:buChar char="⚫"/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L="222250" indent="-210185">
              <a:lnSpc>
                <a:spcPct val="100000"/>
              </a:lnSpc>
              <a:buSzPct val="95000"/>
              <a:buFont typeface="Wingdings" panose="05000000000000000000"/>
              <a:buChar char="⚫"/>
              <a:tabLst>
                <a:tab pos="222885" algn="l"/>
                <a:tab pos="3703320" algn="l"/>
              </a:tabLst>
            </a:pPr>
            <a:r>
              <a:rPr sz="22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When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crossing</a:t>
            </a:r>
            <a:r>
              <a:rPr sz="22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bridge,	</a:t>
            </a:r>
            <a:r>
              <a:rPr sz="2200" b="1" dirty="0">
                <a:latin typeface="Arial" panose="020B0604020202020204"/>
                <a:cs typeface="Arial" panose="020B0604020202020204"/>
              </a:rPr>
              <a:t>I </a:t>
            </a:r>
            <a:r>
              <a:rPr sz="2200" dirty="0">
                <a:latin typeface="Arial" panose="020B0604020202020204"/>
                <a:cs typeface="Arial" panose="020B0604020202020204"/>
              </a:rPr>
              <a:t>saw 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Wu</a:t>
            </a:r>
            <a:r>
              <a:rPr sz="22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Yanzu.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668" y="1002614"/>
            <a:ext cx="3431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940" algn="l"/>
              </a:tabLst>
            </a:pPr>
            <a:r>
              <a:rPr sz="3600" spc="125" dirty="0">
                <a:latin typeface="UKIJ CJK"/>
                <a:cs typeface="UKIJ CJK"/>
              </a:rPr>
              <a:t>4</a:t>
            </a:r>
            <a:r>
              <a:rPr sz="1600" spc="175" dirty="0">
                <a:latin typeface="UKIJ CJK"/>
                <a:cs typeface="UKIJ CJK"/>
              </a:rPr>
              <a:t>-</a:t>
            </a:r>
            <a:r>
              <a:rPr sz="1600" spc="60" dirty="0">
                <a:latin typeface="UKIJ CJK"/>
                <a:cs typeface="UKIJ CJK"/>
              </a:rPr>
              <a:t>3</a:t>
            </a:r>
            <a:r>
              <a:rPr sz="1600" dirty="0">
                <a:latin typeface="UKIJ CJK"/>
                <a:cs typeface="UKIJ CJK"/>
              </a:rPr>
              <a:t>	</a:t>
            </a:r>
            <a:r>
              <a:rPr sz="3200" spc="-5" dirty="0"/>
              <a:t>by</a:t>
            </a:r>
            <a:r>
              <a:rPr sz="3200" spc="-25" dirty="0"/>
              <a:t> </a:t>
            </a:r>
            <a:r>
              <a:rPr sz="3200" spc="-5" dirty="0"/>
              <a:t>do</a:t>
            </a:r>
            <a:r>
              <a:rPr sz="3200" dirty="0"/>
              <a:t>i</a:t>
            </a:r>
            <a:r>
              <a:rPr sz="3200" spc="-5" dirty="0"/>
              <a:t>ng</a:t>
            </a:r>
            <a:r>
              <a:rPr sz="3200" spc="-5" dirty="0"/>
              <a:t> </a:t>
            </a:r>
            <a:r>
              <a:rPr sz="3200" spc="-5" dirty="0"/>
              <a:t>+</a:t>
            </a:r>
            <a:r>
              <a:rPr sz="3200" spc="-5" dirty="0"/>
              <a:t> </a:t>
            </a:r>
            <a:r>
              <a:rPr sz="3200" spc="5" dirty="0"/>
              <a:t>s</a:t>
            </a:r>
            <a:r>
              <a:rPr sz="3200" dirty="0"/>
              <a:t>v</a:t>
            </a:r>
            <a:r>
              <a:rPr sz="3200" spc="-5" dirty="0"/>
              <a:t>o</a:t>
            </a:r>
            <a:endParaRPr sz="32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218" y="2179447"/>
            <a:ext cx="6167755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765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2200" u="heavy" spc="7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By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learning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cooking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skill</a:t>
            </a:r>
            <a:r>
              <a:rPr sz="2200" spc="-5" dirty="0">
                <a:solidFill>
                  <a:srgbClr val="38562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she </a:t>
            </a:r>
            <a:r>
              <a:rPr sz="2200" dirty="0">
                <a:latin typeface="Arial" panose="020B0604020202020204"/>
                <a:cs typeface="Arial" panose="020B0604020202020204"/>
              </a:rPr>
              <a:t>can cook  </a:t>
            </a:r>
            <a:r>
              <a:rPr sz="2200" spc="-715" dirty="0">
                <a:latin typeface="Arial" panose="020B0604020202020204"/>
                <a:cs typeface="Arial" panose="020B0604020202020204"/>
              </a:rPr>
              <a:t>now.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200" spc="765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2200" u="heavy" spc="7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By</a:t>
            </a:r>
            <a:r>
              <a:rPr sz="2200" u="heavy" spc="-1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studying English </a:t>
            </a:r>
            <a:r>
              <a:rPr sz="22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from </a:t>
            </a:r>
            <a:r>
              <a:rPr sz="22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Allen</a:t>
            </a:r>
            <a:r>
              <a:rPr sz="2200" spc="-10" dirty="0">
                <a:solidFill>
                  <a:srgbClr val="38562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improved it.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897" y="1946275"/>
            <a:ext cx="549211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5305" algn="l"/>
                <a:tab pos="4356100" algn="l"/>
              </a:tabLst>
            </a:pP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Built</a:t>
            </a:r>
            <a:r>
              <a:rPr sz="2200" u="heavy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in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1979</a:t>
            </a:r>
            <a:r>
              <a:rPr sz="2400" spc="-5" dirty="0">
                <a:solidFill>
                  <a:srgbClr val="2E5496"/>
                </a:solidFill>
                <a:latin typeface="UKIJ CJK"/>
                <a:cs typeface="UKIJ CJK"/>
              </a:rPr>
              <a:t>,	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our shool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an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old	school.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200" spc="231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entered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room,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followed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by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his  </a:t>
            </a:r>
            <a:r>
              <a:rPr sz="2200" u="heavy" spc="-6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dog.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4897" y="948385"/>
            <a:ext cx="26695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5" dirty="0">
                <a:latin typeface="UKIJ CJK"/>
                <a:cs typeface="UKIJ CJK"/>
              </a:rPr>
              <a:t>5</a:t>
            </a:r>
            <a:r>
              <a:rPr sz="3200" spc="-15" dirty="0">
                <a:latin typeface="UKIJ CJK"/>
                <a:cs typeface="UKIJ CJK"/>
              </a:rPr>
              <a:t>、</a:t>
            </a:r>
            <a:r>
              <a:rPr sz="3200" spc="-5" dirty="0"/>
              <a:t>done</a:t>
            </a:r>
            <a:r>
              <a:rPr sz="3200" spc="-50" dirty="0"/>
              <a:t> </a:t>
            </a:r>
            <a:r>
              <a:rPr sz="3200" spc="-5" dirty="0"/>
              <a:t>+</a:t>
            </a:r>
            <a:r>
              <a:rPr sz="3200" spc="-25" dirty="0"/>
              <a:t> </a:t>
            </a:r>
            <a:r>
              <a:rPr sz="3200" dirty="0"/>
              <a:t>svo</a:t>
            </a:r>
            <a:endParaRPr sz="3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68" y="1153794"/>
            <a:ext cx="39319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105" dirty="0">
                <a:latin typeface="UKIJ CJK"/>
                <a:cs typeface="UKIJ CJK"/>
              </a:rPr>
              <a:t>6</a:t>
            </a:r>
            <a:r>
              <a:rPr sz="3200" spc="-10" dirty="0">
                <a:latin typeface="UKIJ CJK"/>
                <a:cs typeface="UKIJ CJK"/>
              </a:rPr>
              <a:t>、</a:t>
            </a:r>
            <a:r>
              <a:rPr sz="3200" spc="-5" dirty="0"/>
              <a:t>Having</a:t>
            </a:r>
            <a:r>
              <a:rPr sz="3200" spc="-40" dirty="0"/>
              <a:t> </a:t>
            </a:r>
            <a:r>
              <a:rPr sz="3200" spc="-5" dirty="0"/>
              <a:t>done+</a:t>
            </a:r>
            <a:r>
              <a:rPr sz="3200" spc="-20" dirty="0"/>
              <a:t> </a:t>
            </a:r>
            <a:r>
              <a:rPr sz="3200" spc="-5" dirty="0"/>
              <a:t>svo</a:t>
            </a:r>
            <a:endParaRPr sz="32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168" y="2156917"/>
            <a:ext cx="6616700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320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2200" u="heavy" spc="3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Having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handed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in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2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paper</a:t>
            </a:r>
            <a:r>
              <a:rPr sz="2200" spc="-1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left the</a:t>
            </a:r>
            <a:r>
              <a:rPr sz="2200" spc="-4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room.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200" spc="320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2200" u="heavy" spc="3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Having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given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map</a:t>
            </a:r>
            <a:r>
              <a:rPr sz="220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200" b="1" spc="30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found </a:t>
            </a:r>
            <a:r>
              <a:rPr sz="2200" dirty="0">
                <a:latin typeface="Arial" panose="020B0604020202020204"/>
                <a:cs typeface="Arial" panose="020B0604020202020204"/>
              </a:rPr>
              <a:t>our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way</a:t>
            </a:r>
            <a:r>
              <a:rPr sz="2200" spc="-4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25" dirty="0">
                <a:latin typeface="Arial" panose="020B0604020202020204"/>
                <a:cs typeface="Arial" panose="020B0604020202020204"/>
              </a:rPr>
              <a:t>easily.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320" y="2446477"/>
            <a:ext cx="1425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8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X,</a:t>
            </a:r>
            <a:r>
              <a:rPr sz="3200" b="0" spc="1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3200" b="0" u="heavy" spc="18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Noto Sans CJK JP Medium"/>
                <a:cs typeface="Noto Sans CJK JP Medium"/>
              </a:rPr>
              <a:t>SVO</a:t>
            </a:r>
            <a:endParaRPr sz="3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1511" y="999743"/>
            <a:ext cx="6550152" cy="35387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432800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218440">
              <a:lnSpc>
                <a:spcPct val="100000"/>
              </a:lnSpc>
              <a:spcBef>
                <a:spcPts val="1910"/>
              </a:spcBef>
            </a:pPr>
            <a:r>
              <a:rPr sz="1800" b="0" spc="365" dirty="0">
                <a:latin typeface="Noto Sans CJK JP Medium"/>
                <a:cs typeface="Noto Sans CJK JP Medium"/>
              </a:rPr>
              <a:t>请用</a:t>
            </a:r>
            <a:r>
              <a:rPr sz="1800" b="0" spc="195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1800" b="0" spc="869" dirty="0">
                <a:latin typeface="Noto Sans CJK JP Medium"/>
                <a:cs typeface="Noto Sans CJK JP Medium"/>
              </a:rPr>
              <a:t>”</a:t>
            </a:r>
            <a:r>
              <a:rPr sz="1800" b="0" spc="20" dirty="0">
                <a:latin typeface="Noto Sans CJK JP Medium"/>
                <a:cs typeface="Noto Sans CJK JP Medium"/>
              </a:rPr>
              <a:t> 分析下面的句子</a:t>
            </a:r>
            <a:r>
              <a:rPr sz="1800" b="0" spc="-5" dirty="0">
                <a:latin typeface="Noto Sans CJK JP Medium"/>
                <a:cs typeface="Noto Sans CJK JP Medium"/>
              </a:rPr>
              <a:t>中</a:t>
            </a:r>
            <a:r>
              <a:rPr sz="1800" b="0" spc="20" dirty="0">
                <a:latin typeface="Noto Sans CJK JP Medium"/>
                <a:cs typeface="Noto Sans CJK JP Medium"/>
              </a:rPr>
              <a:t>悬</a:t>
            </a:r>
            <a:r>
              <a:rPr sz="1800" b="0" spc="-5" dirty="0">
                <a:latin typeface="Noto Sans CJK JP Medium"/>
                <a:cs typeface="Noto Sans CJK JP Medium"/>
              </a:rPr>
              <a:t>挂</a:t>
            </a:r>
            <a:r>
              <a:rPr sz="1800" b="0" spc="20" dirty="0">
                <a:latin typeface="Noto Sans CJK JP Medium"/>
                <a:cs typeface="Noto Sans CJK JP Medium"/>
              </a:rPr>
              <a:t>部</a:t>
            </a:r>
            <a:r>
              <a:rPr sz="1800" b="0" spc="-5" dirty="0">
                <a:latin typeface="Noto Sans CJK JP Medium"/>
                <a:cs typeface="Noto Sans CJK JP Medium"/>
              </a:rPr>
              <a:t>分</a:t>
            </a:r>
            <a:r>
              <a:rPr sz="1800" b="0" spc="20" dirty="0">
                <a:latin typeface="Noto Sans CJK JP Medium"/>
                <a:cs typeface="Noto Sans CJK JP Medium"/>
              </a:rPr>
              <a:t>和</a:t>
            </a:r>
            <a:r>
              <a:rPr sz="1800" b="0" spc="-5" dirty="0">
                <a:latin typeface="Noto Sans CJK JP Medium"/>
                <a:cs typeface="Noto Sans CJK JP Medium"/>
              </a:rPr>
              <a:t>主</a:t>
            </a:r>
            <a:r>
              <a:rPr sz="1800" b="0" spc="20" dirty="0">
                <a:latin typeface="Noto Sans CJK JP Medium"/>
                <a:cs typeface="Noto Sans CJK JP Medium"/>
              </a:rPr>
              <a:t>干</a:t>
            </a:r>
            <a:r>
              <a:rPr sz="1800" b="0" spc="-5" dirty="0">
                <a:latin typeface="Noto Sans CJK JP Medium"/>
                <a:cs typeface="Noto Sans CJK JP Medium"/>
              </a:rPr>
              <a:t>的</a:t>
            </a:r>
            <a:r>
              <a:rPr sz="1800" b="0" spc="20" dirty="0">
                <a:latin typeface="Noto Sans CJK JP Medium"/>
                <a:cs typeface="Noto Sans CJK JP Medium"/>
              </a:rPr>
              <a:t>关</a:t>
            </a:r>
            <a:r>
              <a:rPr sz="1800" b="0" spc="-5" dirty="0">
                <a:latin typeface="Noto Sans CJK JP Medium"/>
                <a:cs typeface="Noto Sans CJK JP Medium"/>
              </a:rPr>
              <a:t>系</a:t>
            </a:r>
            <a:r>
              <a:rPr sz="1800" b="0" dirty="0">
                <a:latin typeface="Noto Sans CJK JP Medium"/>
                <a:cs typeface="Noto Sans CJK JP Medium"/>
              </a:rPr>
              <a:t>。</a:t>
            </a:r>
            <a:endParaRPr sz="1800">
              <a:latin typeface="Noto Sans CJK JP Medium"/>
              <a:cs typeface="Noto Sans CJK JP Medium"/>
            </a:endParaRPr>
          </a:p>
          <a:p>
            <a:pPr marL="675640" indent="-45783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675640" algn="l"/>
                <a:tab pos="67627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She sent 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Henry,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eldest son,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1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school.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675640" algn="l"/>
                <a:tab pos="676275" algn="l"/>
                <a:tab pos="218948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I'm</a:t>
            </a:r>
            <a:r>
              <a:rPr sz="21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r>
              <a:rPr sz="21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Wei,	an exchange </a:t>
            </a:r>
            <a:r>
              <a:rPr sz="2100" dirty="0">
                <a:latin typeface="Arial" panose="020B0604020202020204"/>
                <a:cs typeface="Arial" panose="020B0604020202020204"/>
              </a:rPr>
              <a:t>student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from</a:t>
            </a:r>
            <a:r>
              <a:rPr sz="21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China.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675640" algn="l"/>
                <a:tab pos="67627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Lin 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Tao,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100" dirty="0">
                <a:latin typeface="Arial" panose="020B0604020202020204"/>
                <a:cs typeface="Arial" panose="020B0604020202020204"/>
              </a:rPr>
              <a:t>14-year-old 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schoolboy,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still didn't show up at</a:t>
            </a:r>
            <a:r>
              <a:rPr sz="21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school.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75640" marR="5080" indent="-457835">
              <a:lnSpc>
                <a:spcPct val="150000"/>
              </a:lnSpc>
              <a:spcBef>
                <a:spcPts val="25"/>
              </a:spcBef>
              <a:buAutoNum type="arabicPeriod"/>
              <a:tabLst>
                <a:tab pos="675640" algn="l"/>
                <a:tab pos="67627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Recently</a:t>
            </a:r>
            <a:r>
              <a:rPr sz="21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Reader,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very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 popular</a:t>
            </a:r>
            <a:r>
              <a:rPr sz="21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TV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program,</a:t>
            </a:r>
            <a:r>
              <a:rPr sz="21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is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staged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in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the 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form of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reading.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675640" algn="l"/>
                <a:tab pos="676275" algn="l"/>
                <a:tab pos="145859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C919	is </a:t>
            </a:r>
            <a:r>
              <a:rPr sz="2100" dirty="0">
                <a:latin typeface="Arial" panose="020B0604020202020204"/>
                <a:cs typeface="Arial" panose="020B0604020202020204"/>
              </a:rPr>
              <a:t>developed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by </a:t>
            </a:r>
            <a:r>
              <a:rPr sz="2100" dirty="0">
                <a:latin typeface="Arial" panose="020B0604020202020204"/>
                <a:cs typeface="Arial" panose="020B0604020202020204"/>
              </a:rPr>
              <a:t>COMAC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,a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Chinese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aircraft</a:t>
            </a:r>
            <a:r>
              <a:rPr sz="21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company.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437880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218440">
              <a:lnSpc>
                <a:spcPct val="100000"/>
              </a:lnSpc>
              <a:spcBef>
                <a:spcPts val="1910"/>
              </a:spcBef>
            </a:pPr>
            <a:r>
              <a:rPr sz="1800" b="0" spc="365" dirty="0">
                <a:latin typeface="Noto Sans CJK JP Medium"/>
                <a:cs typeface="Noto Sans CJK JP Medium"/>
              </a:rPr>
              <a:t>请用</a:t>
            </a:r>
            <a:r>
              <a:rPr sz="1800" b="0" spc="195" dirty="0">
                <a:latin typeface="Noto Sans CJK JP Medium"/>
                <a:cs typeface="Noto Sans CJK JP Medium"/>
              </a:rPr>
              <a:t>“</a:t>
            </a:r>
            <a:r>
              <a:rPr sz="18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1800" b="0" spc="869" dirty="0">
                <a:latin typeface="Noto Sans CJK JP Medium"/>
                <a:cs typeface="Noto Sans CJK JP Medium"/>
              </a:rPr>
              <a:t>”</a:t>
            </a:r>
            <a:r>
              <a:rPr sz="1800" b="0" spc="20" dirty="0">
                <a:latin typeface="Noto Sans CJK JP Medium"/>
                <a:cs typeface="Noto Sans CJK JP Medium"/>
              </a:rPr>
              <a:t> 分析下面的句子</a:t>
            </a:r>
            <a:r>
              <a:rPr sz="1800" b="0" spc="-5" dirty="0">
                <a:latin typeface="Noto Sans CJK JP Medium"/>
                <a:cs typeface="Noto Sans CJK JP Medium"/>
              </a:rPr>
              <a:t>中</a:t>
            </a:r>
            <a:r>
              <a:rPr sz="1800" b="0" spc="20" dirty="0">
                <a:latin typeface="Noto Sans CJK JP Medium"/>
                <a:cs typeface="Noto Sans CJK JP Medium"/>
              </a:rPr>
              <a:t>悬</a:t>
            </a:r>
            <a:r>
              <a:rPr sz="1800" b="0" spc="-5" dirty="0">
                <a:latin typeface="Noto Sans CJK JP Medium"/>
                <a:cs typeface="Noto Sans CJK JP Medium"/>
              </a:rPr>
              <a:t>挂</a:t>
            </a:r>
            <a:r>
              <a:rPr sz="1800" b="0" spc="20" dirty="0">
                <a:latin typeface="Noto Sans CJK JP Medium"/>
                <a:cs typeface="Noto Sans CJK JP Medium"/>
              </a:rPr>
              <a:t>部</a:t>
            </a:r>
            <a:r>
              <a:rPr sz="1800" b="0" spc="-5" dirty="0">
                <a:latin typeface="Noto Sans CJK JP Medium"/>
                <a:cs typeface="Noto Sans CJK JP Medium"/>
              </a:rPr>
              <a:t>分</a:t>
            </a:r>
            <a:r>
              <a:rPr sz="1800" b="0" spc="20" dirty="0">
                <a:latin typeface="Noto Sans CJK JP Medium"/>
                <a:cs typeface="Noto Sans CJK JP Medium"/>
              </a:rPr>
              <a:t>和</a:t>
            </a:r>
            <a:r>
              <a:rPr sz="1800" b="0" spc="-5" dirty="0">
                <a:latin typeface="Noto Sans CJK JP Medium"/>
                <a:cs typeface="Noto Sans CJK JP Medium"/>
              </a:rPr>
              <a:t>主</a:t>
            </a:r>
            <a:r>
              <a:rPr sz="1800" b="0" spc="20" dirty="0">
                <a:latin typeface="Noto Sans CJK JP Medium"/>
                <a:cs typeface="Noto Sans CJK JP Medium"/>
              </a:rPr>
              <a:t>干</a:t>
            </a:r>
            <a:r>
              <a:rPr sz="1800" b="0" spc="-5" dirty="0">
                <a:latin typeface="Noto Sans CJK JP Medium"/>
                <a:cs typeface="Noto Sans CJK JP Medium"/>
              </a:rPr>
              <a:t>的</a:t>
            </a:r>
            <a:r>
              <a:rPr sz="1800" b="0" spc="20" dirty="0">
                <a:latin typeface="Noto Sans CJK JP Medium"/>
                <a:cs typeface="Noto Sans CJK JP Medium"/>
              </a:rPr>
              <a:t>关</a:t>
            </a:r>
            <a:r>
              <a:rPr sz="1800" b="0" spc="-5" dirty="0">
                <a:latin typeface="Noto Sans CJK JP Medium"/>
                <a:cs typeface="Noto Sans CJK JP Medium"/>
              </a:rPr>
              <a:t>系</a:t>
            </a:r>
            <a:r>
              <a:rPr sz="1800" b="0" dirty="0">
                <a:latin typeface="Noto Sans CJK JP Medium"/>
                <a:cs typeface="Noto Sans CJK JP Medium"/>
              </a:rPr>
              <a:t>。</a:t>
            </a:r>
            <a:endParaRPr sz="1800">
              <a:latin typeface="Noto Sans CJK JP Medium"/>
              <a:cs typeface="Noto Sans CJK JP Medium"/>
            </a:endParaRPr>
          </a:p>
          <a:p>
            <a:pPr marL="675640" indent="-45783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675640" algn="l"/>
                <a:tab pos="67627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She sent </a:t>
            </a:r>
            <a:r>
              <a:rPr sz="2100" u="dbl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Henry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,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el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des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t son,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1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school.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675640" algn="l"/>
                <a:tab pos="676275" algn="l"/>
                <a:tab pos="219075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I'm</a:t>
            </a:r>
            <a:r>
              <a:rPr sz="21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100" u="dbl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He</a:t>
            </a:r>
            <a:r>
              <a:rPr sz="2100" u="dbl" spc="-4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Wei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,	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a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n exchan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g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 </a:t>
            </a:r>
            <a:r>
              <a:rPr sz="2100" dirty="0">
                <a:latin typeface="Arial" panose="020B0604020202020204"/>
                <a:cs typeface="Arial" panose="020B0604020202020204"/>
              </a:rPr>
              <a:t>stude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100" dirty="0">
                <a:latin typeface="Arial" panose="020B0604020202020204"/>
                <a:cs typeface="Arial" panose="020B0604020202020204"/>
              </a:rPr>
              <a:t>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fr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</a:t>
            </a:r>
            <a:r>
              <a:rPr sz="21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China.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675640" algn="l"/>
                <a:tab pos="676275" algn="l"/>
              </a:tabLst>
            </a:pP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Lin </a:t>
            </a:r>
            <a:r>
              <a:rPr sz="2100" u="dbl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Tao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, </a:t>
            </a: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14-year-old </a:t>
            </a:r>
            <a:r>
              <a:rPr sz="2100" u="dbl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schoolboy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, </a:t>
            </a:r>
            <a:r>
              <a:rPr sz="2100" dirty="0">
                <a:latin typeface="Arial" panose="020B0604020202020204"/>
                <a:cs typeface="Arial" panose="020B0604020202020204"/>
              </a:rPr>
              <a:t>still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didn't show up at</a:t>
            </a:r>
            <a:r>
              <a:rPr sz="2100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school.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75640" marR="5080" indent="-457835">
              <a:lnSpc>
                <a:spcPct val="150000"/>
              </a:lnSpc>
              <a:spcBef>
                <a:spcPts val="25"/>
              </a:spcBef>
              <a:buAutoNum type="arabicPeriod"/>
              <a:tabLst>
                <a:tab pos="675640" algn="l"/>
                <a:tab pos="676275" algn="l"/>
              </a:tabLst>
            </a:pP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R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ecentl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y</a:t>
            </a:r>
            <a:r>
              <a:rPr sz="21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Reader,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</a:t>
            </a:r>
            <a:r>
              <a:rPr sz="2100" u="dbl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v</a:t>
            </a:r>
            <a:r>
              <a:rPr sz="21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er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y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 popul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21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V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program,</a:t>
            </a:r>
            <a:r>
              <a:rPr sz="21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is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staged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in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the 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form of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reading.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675640" algn="l"/>
                <a:tab pos="676275" algn="l"/>
                <a:tab pos="145859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C919	is </a:t>
            </a:r>
            <a:r>
              <a:rPr sz="2100" dirty="0">
                <a:latin typeface="Arial" panose="020B0604020202020204"/>
                <a:cs typeface="Arial" panose="020B0604020202020204"/>
              </a:rPr>
              <a:t>developed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by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COMAC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1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 </a:t>
            </a: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Chi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nes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aircraft</a:t>
            </a:r>
            <a:r>
              <a:rPr sz="21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company.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0869" y="820369"/>
            <a:ext cx="6210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Noto Sans CJK JP Medium"/>
                <a:cs typeface="Noto Sans CJK JP Medium"/>
              </a:rPr>
              <a:t>宇哥定义</a:t>
            </a:r>
            <a:r>
              <a:rPr sz="2400" b="0" dirty="0">
                <a:latin typeface="Noto Sans CJK JP Medium"/>
                <a:cs typeface="Noto Sans CJK JP Medium"/>
              </a:rPr>
              <a:t>：</a:t>
            </a:r>
            <a:r>
              <a:rPr sz="2400" b="0" spc="85" dirty="0">
                <a:latin typeface="Noto Sans CJK JP Medium"/>
                <a:cs typeface="Noto Sans CJK JP Medium"/>
              </a:rPr>
              <a:t> 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放在系动词之后的成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分</a:t>
            </a:r>
            <a:r>
              <a:rPr sz="2400" b="0" dirty="0">
                <a:latin typeface="Noto Sans CJK JP Medium"/>
                <a:cs typeface="Noto Sans CJK JP Medium"/>
              </a:rPr>
              <a:t>就叫做表语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869" y="1503204"/>
            <a:ext cx="6781165" cy="24250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900" algn="l"/>
              </a:tabLst>
            </a:pPr>
            <a:r>
              <a:rPr sz="2000" spc="-10" dirty="0">
                <a:latin typeface="UKIJ CJK"/>
                <a:cs typeface="UKIJ CJ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sz="2000" spc="-10" dirty="0">
                <a:latin typeface="UKIJ CJK"/>
                <a:cs typeface="UKIJ CJK"/>
              </a:rPr>
              <a:t>②	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see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believe.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900" algn="l"/>
              </a:tabLst>
            </a:pPr>
            <a:r>
              <a:rPr sz="2000" spc="-10" dirty="0">
                <a:latin typeface="UKIJ CJK"/>
                <a:cs typeface="UKIJ CJK"/>
              </a:rPr>
              <a:t>③	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flower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smells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great.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sz="2000" spc="-10" dirty="0">
                <a:latin typeface="UKIJ CJK"/>
                <a:cs typeface="UKIJ CJK"/>
              </a:rPr>
              <a:t>④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Being able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the happiest thing in this</a:t>
            </a:r>
            <a:r>
              <a:rPr sz="2000" spc="4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world.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000" spc="-15" dirty="0">
                <a:latin typeface="UKIJ CJK"/>
                <a:cs typeface="UKIJ CJK"/>
              </a:rPr>
              <a:t>问</a:t>
            </a:r>
            <a:r>
              <a:rPr sz="2000" spc="-10" dirty="0">
                <a:latin typeface="UKIJ CJK"/>
                <a:cs typeface="UKIJ CJK"/>
              </a:rPr>
              <a:t>：</a:t>
            </a:r>
            <a:r>
              <a:rPr sz="2000" spc="70" dirty="0">
                <a:latin typeface="UKIJ CJK"/>
                <a:cs typeface="UKIJ CJK"/>
              </a:rPr>
              <a:t> </a:t>
            </a:r>
            <a:r>
              <a:rPr sz="2000" spc="-15" dirty="0">
                <a:latin typeface="UKIJ CJK"/>
                <a:cs typeface="UKIJ CJK"/>
              </a:rPr>
              <a:t>以上哪个句子中含有表语？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568690" cy="4244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1695"/>
              </a:spcBef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40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100" dirty="0">
                <a:latin typeface="Noto Sans CJK JP Medium"/>
                <a:cs typeface="Noto Sans CJK JP Medium"/>
              </a:rPr>
              <a:t> </a:t>
            </a:r>
            <a:r>
              <a:rPr sz="2100" b="0" spc="30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04520" marR="5080" indent="-457835">
              <a:lnSpc>
                <a:spcPct val="150000"/>
              </a:lnSpc>
              <a:spcBef>
                <a:spcPts val="25"/>
              </a:spcBef>
              <a:buAutoNum type="arabicPeriod" startAt="6"/>
              <a:tabLst>
                <a:tab pos="604520" algn="l"/>
                <a:tab pos="605155" algn="l"/>
              </a:tabLst>
            </a:pPr>
            <a:r>
              <a:rPr sz="2100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2100" dirty="0">
                <a:latin typeface="Arial" panose="020B0604020202020204"/>
                <a:cs typeface="Arial" panose="020B0604020202020204"/>
              </a:rPr>
              <a:t>this video, the little girl wore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 qipao, a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kind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of </a:t>
            </a:r>
            <a:r>
              <a:rPr sz="2100" dirty="0">
                <a:latin typeface="Arial" panose="020B0604020202020204"/>
                <a:cs typeface="Arial" panose="020B0604020202020204"/>
              </a:rPr>
              <a:t>traditional</a:t>
            </a:r>
            <a:r>
              <a:rPr sz="2100" spc="-39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Chinese 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dress.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04520" marR="602615" indent="-457835">
              <a:lnSpc>
                <a:spcPct val="150000"/>
              </a:lnSpc>
              <a:spcBef>
                <a:spcPts val="20"/>
              </a:spcBef>
              <a:buAutoNum type="arabicPeriod" startAt="6"/>
              <a:tabLst>
                <a:tab pos="604520" algn="l"/>
                <a:tab pos="605155" algn="l"/>
              </a:tabLst>
            </a:pPr>
            <a:r>
              <a:rPr sz="2100" spc="-55" dirty="0">
                <a:latin typeface="Arial" panose="020B0604020202020204"/>
                <a:cs typeface="Arial" panose="020B0604020202020204"/>
              </a:rPr>
              <a:t>Tong </a:t>
            </a:r>
            <a:r>
              <a:rPr sz="2100" dirty="0">
                <a:latin typeface="Arial" panose="020B0604020202020204"/>
                <a:cs typeface="Arial" panose="020B0604020202020204"/>
              </a:rPr>
              <a:t>Xiaojun,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100" dirty="0">
                <a:latin typeface="Arial" panose="020B0604020202020204"/>
                <a:cs typeface="Arial" panose="020B0604020202020204"/>
              </a:rPr>
              <a:t>director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from a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university, </a:t>
            </a:r>
            <a:r>
              <a:rPr sz="2100" dirty="0">
                <a:latin typeface="Arial" panose="020B0604020202020204"/>
                <a:cs typeface="Arial" panose="020B0604020202020204"/>
              </a:rPr>
              <a:t>told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CCTV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“we</a:t>
            </a:r>
            <a:r>
              <a:rPr sz="21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need 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support from </a:t>
            </a:r>
            <a:r>
              <a:rPr sz="2100" dirty="0">
                <a:latin typeface="Arial" panose="020B0604020202020204"/>
                <a:cs typeface="Arial" panose="020B0604020202020204"/>
              </a:rPr>
              <a:t>the whole society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100" dirty="0">
                <a:latin typeface="Arial" panose="020B0604020202020204"/>
                <a:cs typeface="Arial" panose="020B0604020202020204"/>
              </a:rPr>
              <a:t>solve the</a:t>
            </a:r>
            <a:r>
              <a:rPr sz="21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problems.”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04520" marR="690245" indent="-457835">
              <a:lnSpc>
                <a:spcPct val="150000"/>
              </a:lnSpc>
              <a:spcBef>
                <a:spcPts val="25"/>
              </a:spcBef>
              <a:buAutoNum type="arabicPeriod" startAt="6"/>
              <a:tabLst>
                <a:tab pos="604520" algn="l"/>
                <a:tab pos="605155" algn="l"/>
                <a:tab pos="131445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Lucy	is on her </a:t>
            </a:r>
            <a:r>
              <a:rPr sz="2100" dirty="0">
                <a:latin typeface="Arial" panose="020B0604020202020204"/>
                <a:cs typeface="Arial" panose="020B0604020202020204"/>
              </a:rPr>
              <a:t>way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100" dirty="0">
                <a:latin typeface="Arial" panose="020B0604020202020204"/>
                <a:cs typeface="Arial" panose="020B0604020202020204"/>
              </a:rPr>
              <a:t>Harvard,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one of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eight</a:t>
            </a:r>
            <a:r>
              <a:rPr sz="21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world-famous  universities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2100" dirty="0">
                <a:latin typeface="Arial" panose="020B0604020202020204"/>
                <a:cs typeface="Arial" panose="020B0604020202020204"/>
              </a:rPr>
              <a:t>the eastern</a:t>
            </a:r>
            <a:r>
              <a:rPr sz="21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US.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571865" cy="4244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1695"/>
              </a:spcBef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40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100" dirty="0">
                <a:latin typeface="Noto Sans CJK JP Medium"/>
                <a:cs typeface="Noto Sans CJK JP Medium"/>
              </a:rPr>
              <a:t> </a:t>
            </a:r>
            <a:r>
              <a:rPr sz="2100" b="0" spc="30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04520" marR="5080" indent="-457835">
              <a:lnSpc>
                <a:spcPct val="150000"/>
              </a:lnSpc>
              <a:spcBef>
                <a:spcPts val="25"/>
              </a:spcBef>
              <a:buAutoNum type="arabicPeriod" startAt="6"/>
              <a:tabLst>
                <a:tab pos="604520" algn="l"/>
                <a:tab pos="605155" algn="l"/>
              </a:tabLst>
            </a:pPr>
            <a:r>
              <a:rPr sz="2100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2100" dirty="0">
                <a:latin typeface="Arial" panose="020B0604020202020204"/>
                <a:cs typeface="Arial" panose="020B0604020202020204"/>
              </a:rPr>
              <a:t>this video, the little girl wore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qipao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, </a:t>
            </a: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 </a:t>
            </a:r>
            <a:r>
              <a:rPr sz="2100" u="dbl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ki</a:t>
            </a:r>
            <a:r>
              <a:rPr sz="2100" u="sng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d 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 </a:t>
            </a:r>
            <a:r>
              <a:rPr sz="2100" dirty="0">
                <a:latin typeface="Arial" panose="020B0604020202020204"/>
                <a:cs typeface="Arial" panose="020B0604020202020204"/>
              </a:rPr>
              <a:t>traditi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ona</a:t>
            </a:r>
            <a:r>
              <a:rPr sz="2100" dirty="0">
                <a:latin typeface="Arial" panose="020B0604020202020204"/>
                <a:cs typeface="Arial" panose="020B0604020202020204"/>
              </a:rPr>
              <a:t>l</a:t>
            </a:r>
            <a:r>
              <a:rPr sz="2100" spc="-36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Chinese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dress.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04520" marR="601980" indent="-457835">
              <a:lnSpc>
                <a:spcPct val="150000"/>
              </a:lnSpc>
              <a:spcBef>
                <a:spcPts val="20"/>
              </a:spcBef>
              <a:buAutoNum type="arabicPeriod" startAt="6"/>
              <a:tabLst>
                <a:tab pos="604520" algn="l"/>
                <a:tab pos="605155" algn="l"/>
              </a:tabLst>
            </a:pPr>
            <a:r>
              <a:rPr sz="2100" u="dbl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100" u="sng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on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g </a:t>
            </a:r>
            <a:r>
              <a:rPr sz="2100" dirty="0">
                <a:latin typeface="Arial" panose="020B0604020202020204"/>
                <a:cs typeface="Arial" panose="020B0604020202020204"/>
              </a:rPr>
              <a:t>Xiaojun, </a:t>
            </a: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direct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</a:t>
            </a:r>
            <a:r>
              <a:rPr sz="2100" dirty="0">
                <a:latin typeface="Arial" panose="020B0604020202020204"/>
                <a:cs typeface="Arial" panose="020B0604020202020204"/>
              </a:rPr>
              <a:t>r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fr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 a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university, </a:t>
            </a:r>
            <a:r>
              <a:rPr sz="2100" dirty="0">
                <a:latin typeface="Arial" panose="020B0604020202020204"/>
                <a:cs typeface="Arial" panose="020B0604020202020204"/>
              </a:rPr>
              <a:t>told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CCTV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“we</a:t>
            </a:r>
            <a:r>
              <a:rPr sz="21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need 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support from </a:t>
            </a:r>
            <a:r>
              <a:rPr sz="2100" dirty="0">
                <a:latin typeface="Arial" panose="020B0604020202020204"/>
                <a:cs typeface="Arial" panose="020B0604020202020204"/>
              </a:rPr>
              <a:t>the whole society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100" dirty="0">
                <a:latin typeface="Arial" panose="020B0604020202020204"/>
                <a:cs typeface="Arial" panose="020B0604020202020204"/>
              </a:rPr>
              <a:t>solve the</a:t>
            </a:r>
            <a:r>
              <a:rPr sz="21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problems.”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04520" marR="694055" indent="-457835">
              <a:lnSpc>
                <a:spcPct val="150000"/>
              </a:lnSpc>
              <a:spcBef>
                <a:spcPts val="25"/>
              </a:spcBef>
              <a:buAutoNum type="arabicPeriod" startAt="6"/>
              <a:tabLst>
                <a:tab pos="604520" algn="l"/>
                <a:tab pos="605155" algn="l"/>
                <a:tab pos="131445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Lucy	is on her </a:t>
            </a:r>
            <a:r>
              <a:rPr sz="2100" dirty="0">
                <a:latin typeface="Arial" panose="020B0604020202020204"/>
                <a:cs typeface="Arial" panose="020B0604020202020204"/>
              </a:rPr>
              <a:t>way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Harvard</a:t>
            </a:r>
            <a:r>
              <a:rPr sz="2100" dirty="0">
                <a:latin typeface="Arial" panose="020B0604020202020204"/>
                <a:cs typeface="Arial" panose="020B0604020202020204"/>
              </a:rPr>
              <a:t>,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on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 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 </a:t>
            </a:r>
            <a:r>
              <a:rPr sz="2100" dirty="0">
                <a:latin typeface="Arial" panose="020B0604020202020204"/>
                <a:cs typeface="Arial" panose="020B0604020202020204"/>
              </a:rPr>
              <a:t>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ei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gh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1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world-famous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universiti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100" dirty="0">
                <a:latin typeface="Arial" panose="020B0604020202020204"/>
                <a:cs typeface="Arial" panose="020B0604020202020204"/>
              </a:rPr>
              <a:t>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2100" dirty="0">
                <a:latin typeface="Arial" panose="020B0604020202020204"/>
                <a:cs typeface="Arial" panose="020B0604020202020204"/>
              </a:rPr>
              <a:t>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 eastern</a:t>
            </a:r>
            <a:r>
              <a:rPr sz="21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US.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1150441"/>
            <a:ext cx="735520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0" spc="434" dirty="0">
                <a:latin typeface="Noto Sans CJK JP Medium"/>
                <a:cs typeface="Noto Sans CJK JP Medium"/>
              </a:rPr>
              <a:t>请用</a:t>
            </a:r>
            <a:r>
              <a:rPr b="0" spc="235" dirty="0">
                <a:latin typeface="Noto Sans CJK JP Medium"/>
                <a:cs typeface="Noto Sans CJK JP Medium"/>
              </a:rPr>
              <a:t>“</a:t>
            </a:r>
            <a:r>
              <a:rPr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</a:t>
            </a:r>
            <a:r>
              <a:rPr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构</a:t>
            </a:r>
            <a:r>
              <a:rPr b="0" spc="1025" dirty="0">
                <a:latin typeface="Noto Sans CJK JP Medium"/>
                <a:cs typeface="Noto Sans CJK JP Medium"/>
              </a:rPr>
              <a:t>”</a:t>
            </a:r>
            <a:r>
              <a:rPr b="0" spc="110" dirty="0">
                <a:latin typeface="Noto Sans CJK JP Medium"/>
                <a:cs typeface="Noto Sans CJK JP Medium"/>
              </a:rPr>
              <a:t> </a:t>
            </a:r>
            <a:r>
              <a:rPr b="0" spc="25" dirty="0">
                <a:latin typeface="Noto Sans CJK JP Medium"/>
                <a:cs typeface="Noto Sans CJK JP Medium"/>
              </a:rPr>
              <a:t>分</a:t>
            </a:r>
            <a:r>
              <a:rPr b="0" spc="10" dirty="0">
                <a:latin typeface="Noto Sans CJK JP Medium"/>
                <a:cs typeface="Noto Sans CJK JP Medium"/>
              </a:rPr>
              <a:t>析下</a:t>
            </a:r>
            <a:r>
              <a:rPr b="0" dirty="0">
                <a:latin typeface="Noto Sans CJK JP Medium"/>
                <a:cs typeface="Noto Sans CJK JP Medium"/>
              </a:rPr>
              <a:t>面</a:t>
            </a:r>
            <a:r>
              <a:rPr b="0" spc="10" dirty="0">
                <a:latin typeface="Noto Sans CJK JP Medium"/>
                <a:cs typeface="Noto Sans CJK JP Medium"/>
              </a:rPr>
              <a:t>的句</a:t>
            </a:r>
            <a:r>
              <a:rPr b="0" dirty="0">
                <a:latin typeface="Noto Sans CJK JP Medium"/>
                <a:cs typeface="Noto Sans CJK JP Medium"/>
              </a:rPr>
              <a:t>子</a:t>
            </a:r>
            <a:r>
              <a:rPr b="0" spc="10" dirty="0">
                <a:latin typeface="Noto Sans CJK JP Medium"/>
                <a:cs typeface="Noto Sans CJK JP Medium"/>
              </a:rPr>
              <a:t>中悬</a:t>
            </a:r>
            <a:r>
              <a:rPr b="0" dirty="0">
                <a:latin typeface="Noto Sans CJK JP Medium"/>
                <a:cs typeface="Noto Sans CJK JP Medium"/>
              </a:rPr>
              <a:t>挂</a:t>
            </a:r>
            <a:r>
              <a:rPr b="0" spc="10" dirty="0">
                <a:latin typeface="Noto Sans CJK JP Medium"/>
                <a:cs typeface="Noto Sans CJK JP Medium"/>
              </a:rPr>
              <a:t>部分</a:t>
            </a:r>
            <a:r>
              <a:rPr b="0" dirty="0">
                <a:latin typeface="Noto Sans CJK JP Medium"/>
                <a:cs typeface="Noto Sans CJK JP Medium"/>
              </a:rPr>
              <a:t>和</a:t>
            </a:r>
            <a:r>
              <a:rPr b="0" spc="10" dirty="0">
                <a:latin typeface="Noto Sans CJK JP Medium"/>
                <a:cs typeface="Noto Sans CJK JP Medium"/>
              </a:rPr>
              <a:t>主干</a:t>
            </a:r>
            <a:r>
              <a:rPr b="0" dirty="0">
                <a:latin typeface="Noto Sans CJK JP Medium"/>
                <a:cs typeface="Noto Sans CJK JP Medium"/>
              </a:rPr>
              <a:t>的</a:t>
            </a:r>
            <a:r>
              <a:rPr b="0" spc="10" dirty="0">
                <a:latin typeface="Noto Sans CJK JP Medium"/>
                <a:cs typeface="Noto Sans CJK JP Medium"/>
              </a:rPr>
              <a:t>关系。</a:t>
            </a:r>
            <a:endParaRPr b="0" spc="10" dirty="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475597"/>
            <a:ext cx="8058150" cy="242633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345"/>
              </a:spcBef>
              <a:buAutoNum type="arabicPeriod" startAt="9"/>
              <a:tabLst>
                <a:tab pos="469900" algn="l"/>
                <a:tab pos="4699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went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home, </a:t>
            </a:r>
            <a:r>
              <a:rPr sz="2100" dirty="0">
                <a:latin typeface="Arial" panose="020B0604020202020204"/>
                <a:cs typeface="Arial" panose="020B0604020202020204"/>
              </a:rPr>
              <a:t>tired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and</a:t>
            </a:r>
            <a:r>
              <a:rPr sz="21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exhausted.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255"/>
              </a:spcBef>
              <a:buAutoNum type="arabicPeriod" startAt="9"/>
              <a:tabLst>
                <a:tab pos="469900" algn="l"/>
                <a:tab pos="3003550" algn="l"/>
                <a:tab pos="363982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play tennis</a:t>
            </a:r>
            <a:r>
              <a:rPr sz="21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with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my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best	friend, happy and</a:t>
            </a:r>
            <a:r>
              <a:rPr sz="21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excited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270"/>
              </a:spcBef>
              <a:buAutoNum type="arabicPeriod" startAt="9"/>
              <a:tabLst>
                <a:tab pos="4699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Confident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of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victory, </a:t>
            </a:r>
            <a:r>
              <a:rPr sz="2100" dirty="0">
                <a:latin typeface="Arial" panose="020B0604020202020204"/>
                <a:cs typeface="Arial" panose="020B0604020202020204"/>
              </a:rPr>
              <a:t>the players are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fighting</a:t>
            </a:r>
            <a:r>
              <a:rPr sz="21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hard.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marR="5080" indent="-457835">
              <a:lnSpc>
                <a:spcPts val="3800"/>
              </a:lnSpc>
              <a:spcBef>
                <a:spcPts val="310"/>
              </a:spcBef>
              <a:buAutoNum type="arabicPeriod" startAt="9"/>
              <a:tabLst>
                <a:tab pos="469900" algn="l"/>
              </a:tabLst>
            </a:pPr>
            <a:r>
              <a:rPr sz="2100" spc="-114" dirty="0">
                <a:latin typeface="Arial" panose="020B0604020202020204"/>
                <a:cs typeface="Arial" panose="020B0604020202020204"/>
              </a:rPr>
              <a:t>To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deal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with </a:t>
            </a:r>
            <a:r>
              <a:rPr sz="2100" dirty="0">
                <a:latin typeface="Arial" panose="020B0604020202020204"/>
                <a:cs typeface="Arial" panose="020B0604020202020204"/>
              </a:rPr>
              <a:t>this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problem, </a:t>
            </a:r>
            <a:r>
              <a:rPr sz="2100" dirty="0">
                <a:latin typeface="Arial" panose="020B0604020202020204"/>
                <a:cs typeface="Arial" panose="020B0604020202020204"/>
              </a:rPr>
              <a:t>the Chinese government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worked out</a:t>
            </a:r>
            <a:r>
              <a:rPr sz="21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  draft </a:t>
            </a:r>
            <a:r>
              <a:rPr sz="2100" dirty="0">
                <a:latin typeface="Arial" panose="020B0604020202020204"/>
                <a:cs typeface="Arial" panose="020B0604020202020204"/>
              </a:rPr>
              <a:t>regulation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January </a:t>
            </a:r>
            <a:r>
              <a:rPr sz="2100" dirty="0">
                <a:latin typeface="Arial" panose="020B0604020202020204"/>
                <a:cs typeface="Arial" panose="020B0604020202020204"/>
              </a:rPr>
              <a:t>this</a:t>
            </a:r>
            <a:r>
              <a:rPr sz="21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year.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6135" y="613359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1150441"/>
            <a:ext cx="735520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0" spc="434" dirty="0">
                <a:latin typeface="Noto Sans CJK JP Medium"/>
                <a:cs typeface="Noto Sans CJK JP Medium"/>
              </a:rPr>
              <a:t>请用</a:t>
            </a:r>
            <a:r>
              <a:rPr b="0" spc="235" dirty="0">
                <a:latin typeface="Noto Sans CJK JP Medium"/>
                <a:cs typeface="Noto Sans CJK JP Medium"/>
              </a:rPr>
              <a:t>“</a:t>
            </a:r>
            <a:r>
              <a:rPr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</a:t>
            </a:r>
            <a:r>
              <a:rPr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构</a:t>
            </a:r>
            <a:r>
              <a:rPr b="0" spc="1025" dirty="0">
                <a:latin typeface="Noto Sans CJK JP Medium"/>
                <a:cs typeface="Noto Sans CJK JP Medium"/>
              </a:rPr>
              <a:t>”</a:t>
            </a:r>
            <a:r>
              <a:rPr b="0" spc="110" dirty="0">
                <a:latin typeface="Noto Sans CJK JP Medium"/>
                <a:cs typeface="Noto Sans CJK JP Medium"/>
              </a:rPr>
              <a:t> </a:t>
            </a:r>
            <a:r>
              <a:rPr b="0" spc="25" dirty="0">
                <a:latin typeface="Noto Sans CJK JP Medium"/>
                <a:cs typeface="Noto Sans CJK JP Medium"/>
              </a:rPr>
              <a:t>分</a:t>
            </a:r>
            <a:r>
              <a:rPr b="0" spc="10" dirty="0">
                <a:latin typeface="Noto Sans CJK JP Medium"/>
                <a:cs typeface="Noto Sans CJK JP Medium"/>
              </a:rPr>
              <a:t>析下</a:t>
            </a:r>
            <a:r>
              <a:rPr b="0" dirty="0">
                <a:latin typeface="Noto Sans CJK JP Medium"/>
                <a:cs typeface="Noto Sans CJK JP Medium"/>
              </a:rPr>
              <a:t>面</a:t>
            </a:r>
            <a:r>
              <a:rPr b="0" spc="10" dirty="0">
                <a:latin typeface="Noto Sans CJK JP Medium"/>
                <a:cs typeface="Noto Sans CJK JP Medium"/>
              </a:rPr>
              <a:t>的句</a:t>
            </a:r>
            <a:r>
              <a:rPr b="0" dirty="0">
                <a:latin typeface="Noto Sans CJK JP Medium"/>
                <a:cs typeface="Noto Sans CJK JP Medium"/>
              </a:rPr>
              <a:t>子</a:t>
            </a:r>
            <a:r>
              <a:rPr b="0" spc="10" dirty="0">
                <a:latin typeface="Noto Sans CJK JP Medium"/>
                <a:cs typeface="Noto Sans CJK JP Medium"/>
              </a:rPr>
              <a:t>中悬</a:t>
            </a:r>
            <a:r>
              <a:rPr b="0" dirty="0">
                <a:latin typeface="Noto Sans CJK JP Medium"/>
                <a:cs typeface="Noto Sans CJK JP Medium"/>
              </a:rPr>
              <a:t>挂</a:t>
            </a:r>
            <a:r>
              <a:rPr b="0" spc="10" dirty="0">
                <a:latin typeface="Noto Sans CJK JP Medium"/>
                <a:cs typeface="Noto Sans CJK JP Medium"/>
              </a:rPr>
              <a:t>部分</a:t>
            </a:r>
            <a:r>
              <a:rPr b="0" dirty="0">
                <a:latin typeface="Noto Sans CJK JP Medium"/>
                <a:cs typeface="Noto Sans CJK JP Medium"/>
              </a:rPr>
              <a:t>和</a:t>
            </a:r>
            <a:r>
              <a:rPr b="0" spc="10" dirty="0">
                <a:latin typeface="Noto Sans CJK JP Medium"/>
                <a:cs typeface="Noto Sans CJK JP Medium"/>
              </a:rPr>
              <a:t>主干</a:t>
            </a:r>
            <a:r>
              <a:rPr b="0" dirty="0">
                <a:latin typeface="Noto Sans CJK JP Medium"/>
                <a:cs typeface="Noto Sans CJK JP Medium"/>
              </a:rPr>
              <a:t>的</a:t>
            </a:r>
            <a:r>
              <a:rPr b="0" spc="10" dirty="0">
                <a:latin typeface="Noto Sans CJK JP Medium"/>
                <a:cs typeface="Noto Sans CJK JP Medium"/>
              </a:rPr>
              <a:t>关系。</a:t>
            </a:r>
            <a:endParaRPr b="0" spc="10" dirty="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2489" y="191858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59" h="36830">
                <a:moveTo>
                  <a:pt x="73151" y="0"/>
                </a:moveTo>
                <a:lnTo>
                  <a:pt x="0" y="0"/>
                </a:lnTo>
                <a:lnTo>
                  <a:pt x="0" y="9143"/>
                </a:lnTo>
                <a:lnTo>
                  <a:pt x="73151" y="9143"/>
                </a:lnTo>
                <a:lnTo>
                  <a:pt x="73151" y="0"/>
                </a:lnTo>
                <a:close/>
              </a:path>
              <a:path w="73659" h="36830">
                <a:moveTo>
                  <a:pt x="73151" y="27432"/>
                </a:moveTo>
                <a:lnTo>
                  <a:pt x="0" y="27432"/>
                </a:lnTo>
                <a:lnTo>
                  <a:pt x="0" y="36576"/>
                </a:lnTo>
                <a:lnTo>
                  <a:pt x="73151" y="36576"/>
                </a:lnTo>
                <a:lnTo>
                  <a:pt x="73151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2489" y="2397125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59" h="36830">
                <a:moveTo>
                  <a:pt x="73151" y="0"/>
                </a:moveTo>
                <a:lnTo>
                  <a:pt x="0" y="0"/>
                </a:lnTo>
                <a:lnTo>
                  <a:pt x="0" y="9143"/>
                </a:lnTo>
                <a:lnTo>
                  <a:pt x="73151" y="9143"/>
                </a:lnTo>
                <a:lnTo>
                  <a:pt x="73151" y="0"/>
                </a:lnTo>
                <a:close/>
              </a:path>
              <a:path w="73659" h="36830">
                <a:moveTo>
                  <a:pt x="73151" y="27431"/>
                </a:moveTo>
                <a:lnTo>
                  <a:pt x="0" y="27431"/>
                </a:lnTo>
                <a:lnTo>
                  <a:pt x="0" y="36575"/>
                </a:lnTo>
                <a:lnTo>
                  <a:pt x="73151" y="36575"/>
                </a:lnTo>
                <a:lnTo>
                  <a:pt x="73151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742" y="1475597"/>
            <a:ext cx="8061959" cy="242633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345"/>
              </a:spcBef>
              <a:buAutoNum type="arabicPeriod" startAt="9"/>
              <a:tabLst>
                <a:tab pos="469900" algn="l"/>
                <a:tab pos="46990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went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home,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tir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100" dirty="0">
                <a:latin typeface="Arial" panose="020B0604020202020204"/>
                <a:cs typeface="Arial" panose="020B0604020202020204"/>
              </a:rPr>
              <a:t>d 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an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</a:t>
            </a:r>
            <a:r>
              <a:rPr sz="2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exhausted.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255"/>
              </a:spcBef>
              <a:buAutoNum type="arabicPeriod" startAt="9"/>
              <a:tabLst>
                <a:tab pos="469900" algn="l"/>
                <a:tab pos="3003550" algn="l"/>
                <a:tab pos="363982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play tennis</a:t>
            </a:r>
            <a:r>
              <a:rPr sz="21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with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my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best	friend,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happ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y 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an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</a:t>
            </a:r>
            <a:r>
              <a:rPr sz="21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excited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270"/>
              </a:spcBef>
              <a:buAutoNum type="arabicPeriod" startAt="9"/>
              <a:tabLst>
                <a:tab pos="469900" algn="l"/>
              </a:tabLst>
            </a:pP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Confident 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 </a:t>
            </a:r>
            <a:r>
              <a:rPr sz="2100" dirty="0">
                <a:latin typeface="Arial" panose="020B0604020202020204"/>
                <a:cs typeface="Arial" panose="020B0604020202020204"/>
              </a:rPr>
              <a:t>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 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victory,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 players are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fighting</a:t>
            </a:r>
            <a:r>
              <a:rPr sz="21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hard.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9900" marR="5080" indent="-457835">
              <a:lnSpc>
                <a:spcPts val="3800"/>
              </a:lnSpc>
              <a:spcBef>
                <a:spcPts val="310"/>
              </a:spcBef>
              <a:buAutoNum type="arabicPeriod" startAt="9"/>
              <a:tabLst>
                <a:tab pos="469900" algn="l"/>
              </a:tabLst>
            </a:pPr>
            <a:r>
              <a:rPr sz="2100" u="dbl" spc="-114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To 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dea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l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with </a:t>
            </a:r>
            <a:r>
              <a:rPr sz="2100" dirty="0">
                <a:latin typeface="Arial" panose="020B0604020202020204"/>
                <a:cs typeface="Arial" panose="020B0604020202020204"/>
              </a:rPr>
              <a:t>this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problem,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 Chinese government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worked out</a:t>
            </a:r>
            <a:r>
              <a:rPr sz="21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  draft </a:t>
            </a:r>
            <a:r>
              <a:rPr sz="2100" dirty="0">
                <a:latin typeface="Arial" panose="020B0604020202020204"/>
                <a:cs typeface="Arial" panose="020B0604020202020204"/>
              </a:rPr>
              <a:t>regulation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January </a:t>
            </a:r>
            <a:r>
              <a:rPr sz="2100" dirty="0">
                <a:latin typeface="Arial" panose="020B0604020202020204"/>
                <a:cs typeface="Arial" panose="020B0604020202020204"/>
              </a:rPr>
              <a:t>this</a:t>
            </a:r>
            <a:r>
              <a:rPr sz="21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year.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8" name="object 8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26135" y="613359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328025" cy="439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83515">
              <a:lnSpc>
                <a:spcPct val="100000"/>
              </a:lnSpc>
              <a:spcBef>
                <a:spcPts val="1870"/>
              </a:spcBef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40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95" dirty="0">
                <a:latin typeface="Noto Sans CJK JP Medium"/>
                <a:cs typeface="Noto Sans CJK JP Medium"/>
              </a:rPr>
              <a:t> </a:t>
            </a:r>
            <a:r>
              <a:rPr sz="2100" b="0" spc="35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49605" marR="5080" indent="-466725">
              <a:lnSpc>
                <a:spcPts val="3960"/>
              </a:lnSpc>
              <a:spcBef>
                <a:spcPts val="325"/>
              </a:spcBef>
              <a:buAutoNum type="arabicPeriod" startAt="13"/>
              <a:tabLst>
                <a:tab pos="643890" algn="l"/>
              </a:tabLst>
            </a:pPr>
            <a:r>
              <a:rPr sz="2200" spc="-11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continue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production,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company plants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more </a:t>
            </a:r>
            <a:r>
              <a:rPr sz="2200" dirty="0">
                <a:latin typeface="Arial" panose="020B0604020202020204"/>
                <a:cs typeface="Arial" panose="020B0604020202020204"/>
              </a:rPr>
              <a:t>bamboo  than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it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cuts.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49605" indent="-466725">
              <a:lnSpc>
                <a:spcPct val="100000"/>
              </a:lnSpc>
              <a:spcBef>
                <a:spcPts val="975"/>
              </a:spcBef>
              <a:buAutoNum type="arabicPeriod" startAt="13"/>
              <a:tabLst>
                <a:tab pos="650240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Having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will, </a:t>
            </a:r>
            <a:r>
              <a:rPr sz="2200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always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found the</a:t>
            </a:r>
            <a:r>
              <a:rPr sz="22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way.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49605" indent="-466725">
              <a:lnSpc>
                <a:spcPct val="100000"/>
              </a:lnSpc>
              <a:spcBef>
                <a:spcPts val="1320"/>
              </a:spcBef>
              <a:buAutoNum type="arabicPeriod" startAt="13"/>
              <a:tabLst>
                <a:tab pos="65024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Feeling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sorry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for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chrysalis(</a:t>
            </a:r>
            <a:r>
              <a:rPr sz="2200" spc="5" dirty="0">
                <a:latin typeface="UKIJ CJK"/>
                <a:cs typeface="UKIJ CJK"/>
              </a:rPr>
              <a:t>蛹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),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man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decides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help.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49605" marR="508635" indent="-466725">
              <a:lnSpc>
                <a:spcPts val="3960"/>
              </a:lnSpc>
              <a:spcBef>
                <a:spcPts val="355"/>
              </a:spcBef>
              <a:buAutoNum type="arabicPeriod" startAt="13"/>
              <a:tabLst>
                <a:tab pos="64960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also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writes </a:t>
            </a:r>
            <a:r>
              <a:rPr sz="2200" dirty="0">
                <a:latin typeface="Arial" panose="020B0604020202020204"/>
                <a:cs typeface="Arial" panose="020B0604020202020204"/>
              </a:rPr>
              <a:t>articles,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hoping </a:t>
            </a:r>
            <a:r>
              <a:rPr sz="2200" dirty="0">
                <a:latin typeface="Arial" panose="020B0604020202020204"/>
                <a:cs typeface="Arial" panose="020B0604020202020204"/>
              </a:rPr>
              <a:t>that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more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people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dirty="0">
                <a:latin typeface="Arial" panose="020B0604020202020204"/>
                <a:cs typeface="Arial" panose="020B0604020202020204"/>
              </a:rPr>
              <a:t>join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  </a:t>
            </a:r>
            <a:r>
              <a:rPr sz="2200" dirty="0">
                <a:latin typeface="Arial" panose="020B0604020202020204"/>
                <a:cs typeface="Arial" panose="020B0604020202020204"/>
              </a:rPr>
              <a:t>protecting natural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ecosystems.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093075" cy="4382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83515">
              <a:lnSpc>
                <a:spcPct val="100000"/>
              </a:lnSpc>
              <a:spcBef>
                <a:spcPts val="1870"/>
              </a:spcBef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40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90" dirty="0">
                <a:latin typeface="Noto Sans CJK JP Medium"/>
                <a:cs typeface="Noto Sans CJK JP Medium"/>
              </a:rPr>
              <a:t> </a:t>
            </a:r>
            <a:r>
              <a:rPr sz="2100" b="0" spc="35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49605" marR="5080" indent="-466725">
              <a:lnSpc>
                <a:spcPts val="3960"/>
              </a:lnSpc>
              <a:spcBef>
                <a:spcPts val="325"/>
              </a:spcBef>
              <a:buSzPct val="105000"/>
              <a:buAutoNum type="arabicPeriod" startAt="13"/>
              <a:tabLst>
                <a:tab pos="650240" algn="l"/>
              </a:tabLst>
            </a:pPr>
            <a:r>
              <a:rPr sz="2100" u="dbl" spc="-114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To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conti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nu</a:t>
            </a:r>
            <a:r>
              <a:rPr sz="2100" dirty="0">
                <a:latin typeface="Arial" panose="020B0604020202020204"/>
                <a:cs typeface="Arial" panose="020B0604020202020204"/>
              </a:rPr>
              <a:t>e 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 production</a:t>
            </a:r>
            <a:r>
              <a:rPr sz="2200" dirty="0">
                <a:latin typeface="Arial" panose="020B0604020202020204"/>
                <a:cs typeface="Arial" panose="020B0604020202020204"/>
              </a:rPr>
              <a:t>,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company </a:t>
            </a:r>
            <a:r>
              <a:rPr sz="2200" dirty="0">
                <a:latin typeface="Arial" panose="020B0604020202020204"/>
                <a:cs typeface="Arial" panose="020B0604020202020204"/>
              </a:rPr>
              <a:t>plants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more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bamboo  than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it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cuts.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49605" indent="-466725">
              <a:lnSpc>
                <a:spcPct val="100000"/>
              </a:lnSpc>
              <a:spcBef>
                <a:spcPts val="975"/>
              </a:spcBef>
              <a:buSzPct val="105000"/>
              <a:buAutoNum type="arabicPeriod" startAt="13"/>
              <a:tabLst>
                <a:tab pos="650240" algn="l"/>
              </a:tabLst>
            </a:pP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Havi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100" dirty="0">
                <a:latin typeface="Arial" panose="020B0604020202020204"/>
                <a:cs typeface="Arial" panose="020B0604020202020204"/>
              </a:rPr>
              <a:t>g 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will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, </a:t>
            </a: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he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always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found the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way.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49605" indent="-466725">
              <a:lnSpc>
                <a:spcPct val="100000"/>
              </a:lnSpc>
              <a:spcBef>
                <a:spcPts val="1320"/>
              </a:spcBef>
              <a:buSzPct val="105000"/>
              <a:buAutoNum type="arabicPeriod" startAt="13"/>
              <a:tabLst>
                <a:tab pos="650240" algn="l"/>
              </a:tabLst>
            </a:pP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Feeli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sorry</a:t>
            </a:r>
            <a:r>
              <a:rPr sz="21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 chrysalis(</a:t>
            </a:r>
            <a:r>
              <a:rPr sz="2100" spc="10" dirty="0">
                <a:latin typeface="UKIJ CJK"/>
                <a:cs typeface="UKIJ CJK"/>
              </a:rPr>
              <a:t>蛹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),</a:t>
            </a:r>
            <a:r>
              <a:rPr sz="21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e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man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decides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help.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49605" indent="-466725">
              <a:lnSpc>
                <a:spcPct val="100000"/>
              </a:lnSpc>
              <a:spcBef>
                <a:spcPts val="1320"/>
              </a:spcBef>
              <a:buSzPct val="105000"/>
              <a:buAutoNum type="arabicPeriod" startAt="13"/>
              <a:tabLst>
                <a:tab pos="650240" algn="l"/>
              </a:tabLst>
            </a:pPr>
            <a:r>
              <a:rPr sz="2100" u="dbl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He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also writes </a:t>
            </a:r>
            <a:r>
              <a:rPr sz="2200" dirty="0">
                <a:latin typeface="Arial" panose="020B0604020202020204"/>
                <a:cs typeface="Arial" panose="020B0604020202020204"/>
              </a:rPr>
              <a:t>articles, </a:t>
            </a:r>
            <a:r>
              <a:rPr sz="21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hopi</a:t>
            </a:r>
            <a:r>
              <a:rPr sz="21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 </a:t>
            </a:r>
            <a:r>
              <a:rPr sz="2100" dirty="0">
                <a:latin typeface="Arial" panose="020B0604020202020204"/>
                <a:cs typeface="Arial" panose="020B0604020202020204"/>
              </a:rPr>
              <a:t>t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ha</a:t>
            </a:r>
            <a:r>
              <a:rPr sz="2100" dirty="0">
                <a:latin typeface="Arial" panose="020B0604020202020204"/>
                <a:cs typeface="Arial" panose="020B0604020202020204"/>
              </a:rPr>
              <a:t>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more people </a:t>
            </a:r>
            <a:r>
              <a:rPr sz="2100" dirty="0">
                <a:latin typeface="Arial" panose="020B0604020202020204"/>
                <a:cs typeface="Arial" panose="020B0604020202020204"/>
              </a:rPr>
              <a:t>will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join</a:t>
            </a:r>
            <a:r>
              <a:rPr sz="2100" spc="-35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in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82880">
              <a:lnSpc>
                <a:spcPct val="100000"/>
              </a:lnSpc>
              <a:spcBef>
                <a:spcPts val="1305"/>
              </a:spcBef>
              <a:tabLst>
                <a:tab pos="631190" algn="l"/>
              </a:tabLst>
            </a:pP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protecti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100" dirty="0">
                <a:latin typeface="Arial" panose="020B0604020202020204"/>
                <a:cs typeface="Arial" panose="020B0604020202020204"/>
              </a:rPr>
              <a:t>g natur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</a:t>
            </a:r>
            <a:r>
              <a:rPr sz="2100" dirty="0">
                <a:latin typeface="Arial" panose="020B0604020202020204"/>
                <a:cs typeface="Arial" panose="020B0604020202020204"/>
              </a:rPr>
              <a:t>l</a:t>
            </a:r>
            <a:r>
              <a:rPr sz="21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ecosystems.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564245" cy="440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1945"/>
              </a:spcBef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40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100" dirty="0">
                <a:latin typeface="Noto Sans CJK JP Medium"/>
                <a:cs typeface="Noto Sans CJK JP Medium"/>
              </a:rPr>
              <a:t> </a:t>
            </a:r>
            <a:r>
              <a:rPr sz="2100" b="0" spc="30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13410" marR="5080" indent="-466725">
              <a:lnSpc>
                <a:spcPts val="3960"/>
              </a:lnSpc>
              <a:spcBef>
                <a:spcPts val="325"/>
              </a:spcBef>
              <a:buAutoNum type="arabicPeriod" startAt="17"/>
              <a:tabLst>
                <a:tab pos="60769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helmet(</a:t>
            </a:r>
            <a:r>
              <a:rPr sz="2200" spc="5" dirty="0">
                <a:latin typeface="UKIJ CJK"/>
                <a:cs typeface="UKIJ CJK"/>
              </a:rPr>
              <a:t>头</a:t>
            </a:r>
            <a:r>
              <a:rPr sz="2200" dirty="0">
                <a:latin typeface="UKIJ CJK"/>
                <a:cs typeface="UKIJ CJK"/>
              </a:rPr>
              <a:t>盔</a:t>
            </a:r>
            <a:r>
              <a:rPr sz="2200" dirty="0">
                <a:latin typeface="Arial" panose="020B0604020202020204"/>
                <a:cs typeface="Arial" panose="020B0604020202020204"/>
              </a:rPr>
              <a:t>)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can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be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folded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almost completely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flat,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making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it 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easier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carry.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13410" marR="494030" indent="-466725">
              <a:lnSpc>
                <a:spcPts val="3960"/>
              </a:lnSpc>
              <a:spcBef>
                <a:spcPts val="5"/>
              </a:spcBef>
              <a:buAutoNum type="arabicPeriod" startAt="17"/>
              <a:tabLst>
                <a:tab pos="61404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worked as a border keeper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while </a:t>
            </a:r>
            <a:r>
              <a:rPr sz="2200" dirty="0">
                <a:latin typeface="Arial" panose="020B0604020202020204"/>
                <a:cs typeface="Arial" panose="020B0604020202020204"/>
              </a:rPr>
              <a:t>keeping some sheep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 </a:t>
            </a:r>
            <a:r>
              <a:rPr sz="2200" dirty="0">
                <a:latin typeface="Arial" panose="020B0604020202020204"/>
                <a:cs typeface="Arial" panose="020B0604020202020204"/>
              </a:rPr>
              <a:t>support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his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family.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37210" marR="490220" indent="-390525">
              <a:lnSpc>
                <a:spcPts val="3960"/>
              </a:lnSpc>
              <a:spcBef>
                <a:spcPts val="5"/>
              </a:spcBef>
              <a:buAutoNum type="arabicPeriod" startAt="17"/>
              <a:tabLst>
                <a:tab pos="61404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She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swept </a:t>
            </a:r>
            <a:r>
              <a:rPr sz="2200" dirty="0">
                <a:latin typeface="Arial" panose="020B0604020202020204"/>
                <a:cs typeface="Arial" panose="020B0604020202020204"/>
              </a:rPr>
              <a:t>floors and picked up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trash </a:t>
            </a:r>
            <a:r>
              <a:rPr sz="2200" dirty="0">
                <a:latin typeface="Arial" panose="020B0604020202020204"/>
                <a:cs typeface="Arial" panose="020B0604020202020204"/>
              </a:rPr>
              <a:t>again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afternoon,  before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diving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(</a:t>
            </a:r>
            <a:r>
              <a:rPr sz="2200" spc="5" dirty="0">
                <a:latin typeface="UKIJ CJK"/>
                <a:cs typeface="UKIJ CJK"/>
              </a:rPr>
              <a:t>跳</a:t>
            </a:r>
            <a:r>
              <a:rPr sz="2200" dirty="0">
                <a:latin typeface="UKIJ CJK"/>
                <a:cs typeface="UKIJ CJK"/>
              </a:rPr>
              <a:t>水</a:t>
            </a:r>
            <a:r>
              <a:rPr sz="2200" dirty="0">
                <a:latin typeface="Arial" panose="020B0604020202020204"/>
                <a:cs typeface="Arial" panose="020B0604020202020204"/>
              </a:rPr>
              <a:t>)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her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studies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evenings.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564245" cy="440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1945"/>
              </a:spcBef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40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100" dirty="0">
                <a:latin typeface="Noto Sans CJK JP Medium"/>
                <a:cs typeface="Noto Sans CJK JP Medium"/>
              </a:rPr>
              <a:t> </a:t>
            </a:r>
            <a:r>
              <a:rPr sz="2100" b="0" spc="30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07060" indent="-461010">
              <a:lnSpc>
                <a:spcPct val="100000"/>
              </a:lnSpc>
              <a:spcBef>
                <a:spcPts val="1295"/>
              </a:spcBef>
              <a:buAutoNum type="arabicPeriod" startAt="17"/>
              <a:tabLst>
                <a:tab pos="607695" algn="l"/>
              </a:tabLst>
            </a:pPr>
            <a:r>
              <a:rPr sz="22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helmet(</a:t>
            </a:r>
            <a:r>
              <a:rPr sz="2200" spc="5" dirty="0">
                <a:latin typeface="UKIJ CJK"/>
                <a:cs typeface="UKIJ CJK"/>
              </a:rPr>
              <a:t>头</a:t>
            </a:r>
            <a:r>
              <a:rPr sz="2200" dirty="0">
                <a:latin typeface="UKIJ CJK"/>
                <a:cs typeface="UKIJ CJK"/>
              </a:rPr>
              <a:t>盔</a:t>
            </a:r>
            <a:r>
              <a:rPr sz="2200" dirty="0">
                <a:latin typeface="Arial" panose="020B0604020202020204"/>
                <a:cs typeface="Arial" panose="020B0604020202020204"/>
              </a:rPr>
              <a:t>)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ca</a:t>
            </a:r>
            <a:r>
              <a:rPr sz="2200" dirty="0">
                <a:latin typeface="Arial" panose="020B0604020202020204"/>
                <a:cs typeface="Arial" panose="020B0604020202020204"/>
              </a:rPr>
              <a:t>n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</a:t>
            </a:r>
            <a:r>
              <a:rPr sz="2200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folded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alm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os</a:t>
            </a:r>
            <a:r>
              <a:rPr sz="2200" dirty="0">
                <a:latin typeface="Arial" panose="020B0604020202020204"/>
                <a:cs typeface="Arial" panose="020B0604020202020204"/>
              </a:rPr>
              <a:t>t completely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fl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at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,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maki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dirty="0">
                <a:latin typeface="Arial" panose="020B0604020202020204"/>
                <a:cs typeface="Arial" panose="020B0604020202020204"/>
              </a:rPr>
              <a:t>g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it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46685">
              <a:lnSpc>
                <a:spcPct val="100000"/>
              </a:lnSpc>
              <a:spcBef>
                <a:spcPts val="1320"/>
              </a:spcBef>
              <a:tabLst>
                <a:tab pos="613410" algn="l"/>
              </a:tabLst>
            </a:pP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2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easi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carry.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13410" indent="-467360">
              <a:lnSpc>
                <a:spcPct val="100000"/>
              </a:lnSpc>
              <a:spcBef>
                <a:spcPts val="1325"/>
              </a:spcBef>
              <a:buAutoNum type="arabicPeriod" startAt="18"/>
              <a:tabLst>
                <a:tab pos="614045" algn="l"/>
              </a:tabLst>
            </a:pPr>
            <a:r>
              <a:rPr sz="22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He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worked as a border keeper </a:t>
            </a:r>
            <a:r>
              <a:rPr sz="2200" u="dbl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while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keepi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dirty="0">
                <a:latin typeface="Arial" panose="020B0604020202020204"/>
                <a:cs typeface="Arial" panose="020B0604020202020204"/>
              </a:rPr>
              <a:t>g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som</a:t>
            </a:r>
            <a:r>
              <a:rPr sz="2200" dirty="0">
                <a:latin typeface="Arial" panose="020B0604020202020204"/>
                <a:cs typeface="Arial" panose="020B0604020202020204"/>
              </a:rPr>
              <a:t>e she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p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46685">
              <a:lnSpc>
                <a:spcPct val="100000"/>
              </a:lnSpc>
              <a:spcBef>
                <a:spcPts val="1320"/>
              </a:spcBef>
              <a:tabLst>
                <a:tab pos="613410" algn="l"/>
              </a:tabLst>
            </a:pP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support </a:t>
            </a:r>
            <a:r>
              <a:rPr sz="22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his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dbl" spc="-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family.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37210" marR="489585" indent="-390525">
              <a:lnSpc>
                <a:spcPct val="150000"/>
              </a:lnSpc>
              <a:buAutoNum type="arabicPeriod" startAt="19"/>
              <a:tabLst>
                <a:tab pos="614045" algn="l"/>
              </a:tabLst>
            </a:pP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She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swept </a:t>
            </a:r>
            <a:r>
              <a:rPr sz="2200" dirty="0">
                <a:latin typeface="Arial" panose="020B0604020202020204"/>
                <a:cs typeface="Arial" panose="020B0604020202020204"/>
              </a:rPr>
              <a:t>floors and picked up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trash </a:t>
            </a:r>
            <a:r>
              <a:rPr sz="2200" dirty="0">
                <a:latin typeface="Arial" panose="020B0604020202020204"/>
                <a:cs typeface="Arial" panose="020B0604020202020204"/>
              </a:rPr>
              <a:t>again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afternoon, </a:t>
            </a:r>
            <a:r>
              <a:rPr sz="22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before</a:t>
            </a:r>
            <a:r>
              <a:rPr sz="2200" u="dbl" spc="-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dbl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divi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g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(</a:t>
            </a:r>
            <a:r>
              <a:rPr sz="2200" spc="5" dirty="0">
                <a:latin typeface="UKIJ CJK"/>
                <a:cs typeface="UKIJ CJK"/>
              </a:rPr>
              <a:t>跳</a:t>
            </a:r>
            <a:r>
              <a:rPr sz="2200" dirty="0">
                <a:latin typeface="UKIJ CJK"/>
                <a:cs typeface="UKIJ CJK"/>
              </a:rPr>
              <a:t>水</a:t>
            </a:r>
            <a:r>
              <a:rPr sz="2200" dirty="0">
                <a:latin typeface="Arial" panose="020B0604020202020204"/>
                <a:cs typeface="Arial" panose="020B0604020202020204"/>
              </a:rPr>
              <a:t>)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nt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her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studi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s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evenings.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321040" cy="443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UKIJ CJK"/>
              <a:cs typeface="UKIJ CJK"/>
            </a:endParaRPr>
          </a:p>
          <a:p>
            <a:pPr marL="177165">
              <a:lnSpc>
                <a:spcPct val="100000"/>
              </a:lnSpc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40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95" dirty="0">
                <a:latin typeface="Noto Sans CJK JP Medium"/>
                <a:cs typeface="Noto Sans CJK JP Medium"/>
              </a:rPr>
              <a:t> </a:t>
            </a:r>
            <a:r>
              <a:rPr sz="2100" b="0" spc="35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34365" indent="-457835">
              <a:lnSpc>
                <a:spcPct val="100000"/>
              </a:lnSpc>
              <a:spcBef>
                <a:spcPts val="1295"/>
              </a:spcBef>
              <a:buAutoNum type="arabicPeriod" startAt="20"/>
              <a:tabLst>
                <a:tab pos="6350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After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saying </a:t>
            </a:r>
            <a:r>
              <a:rPr sz="2200" dirty="0">
                <a:latin typeface="Arial" panose="020B0604020202020204"/>
                <a:cs typeface="Arial" panose="020B0604020202020204"/>
              </a:rPr>
              <a:t>that,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student threw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potato</a:t>
            </a:r>
            <a:r>
              <a:rPr sz="22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away.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34365" indent="-457835">
              <a:lnSpc>
                <a:spcPct val="100000"/>
              </a:lnSpc>
              <a:spcBef>
                <a:spcPts val="1320"/>
              </a:spcBef>
              <a:buAutoNum type="arabicPeriod" startAt="20"/>
              <a:tabLst>
                <a:tab pos="6350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water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taxi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run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for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day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after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being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recharged(</a:t>
            </a:r>
            <a:r>
              <a:rPr sz="2200" spc="5" dirty="0">
                <a:latin typeface="UKIJ CJK"/>
                <a:cs typeface="UKIJ CJK"/>
              </a:rPr>
              <a:t>充电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).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34365" marR="5080" indent="-457835">
              <a:lnSpc>
                <a:spcPct val="150000"/>
              </a:lnSpc>
              <a:buAutoNum type="arabicPeriod" startAt="20"/>
              <a:tabLst>
                <a:tab pos="6350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200" dirty="0">
                <a:latin typeface="Arial" panose="020B0604020202020204"/>
                <a:cs typeface="Arial" panose="020B0604020202020204"/>
              </a:rPr>
              <a:t>making bamboo bikes,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company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offers </a:t>
            </a:r>
            <a:r>
              <a:rPr sz="2200" dirty="0">
                <a:latin typeface="Arial" panose="020B0604020202020204"/>
                <a:cs typeface="Arial" panose="020B0604020202020204"/>
              </a:rPr>
              <a:t>jobs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the</a:t>
            </a:r>
            <a:r>
              <a:rPr sz="22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local  people.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34365" indent="-457835">
              <a:lnSpc>
                <a:spcPct val="100000"/>
              </a:lnSpc>
              <a:spcBef>
                <a:spcPts val="1325"/>
              </a:spcBef>
              <a:buAutoNum type="arabicPeriod" startAt="20"/>
              <a:tabLst>
                <a:tab pos="6350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200" dirty="0">
                <a:latin typeface="Arial" panose="020B0604020202020204"/>
                <a:cs typeface="Arial" panose="020B0604020202020204"/>
              </a:rPr>
              <a:t>calming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down </a:t>
            </a:r>
            <a:r>
              <a:rPr sz="2200" dirty="0">
                <a:latin typeface="Arial" panose="020B0604020202020204"/>
                <a:cs typeface="Arial" panose="020B0604020202020204"/>
              </a:rPr>
              <a:t>and going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slowly,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give your </a:t>
            </a:r>
            <a:r>
              <a:rPr sz="2200" dirty="0">
                <a:latin typeface="Arial" panose="020B0604020202020204"/>
                <a:cs typeface="Arial" panose="020B0604020202020204"/>
              </a:rPr>
              <a:t>brain</a:t>
            </a:r>
            <a:r>
              <a:rPr sz="2200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67055">
              <a:lnSpc>
                <a:spcPct val="100000"/>
              </a:lnSpc>
              <a:spcBef>
                <a:spcPts val="1320"/>
              </a:spcBef>
            </a:pPr>
            <a:r>
              <a:rPr sz="2200" spc="5" dirty="0">
                <a:latin typeface="Arial" panose="020B0604020202020204"/>
                <a:cs typeface="Arial" panose="020B0604020202020204"/>
              </a:rPr>
              <a:t>chance to </a:t>
            </a:r>
            <a:r>
              <a:rPr sz="2200" dirty="0">
                <a:latin typeface="Arial" panose="020B0604020202020204"/>
                <a:cs typeface="Arial" panose="020B0604020202020204"/>
              </a:rPr>
              <a:t>think about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what it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has </a:t>
            </a:r>
            <a:r>
              <a:rPr sz="2200" dirty="0">
                <a:latin typeface="Arial" panose="020B0604020202020204"/>
                <a:cs typeface="Arial" panose="020B0604020202020204"/>
              </a:rPr>
              <a:t>already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received.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324215" cy="443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UKIJ CJK"/>
              <a:cs typeface="UKIJ CJK"/>
            </a:endParaRPr>
          </a:p>
          <a:p>
            <a:pPr marL="177165">
              <a:lnSpc>
                <a:spcPct val="100000"/>
              </a:lnSpc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40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95" dirty="0">
                <a:latin typeface="Noto Sans CJK JP Medium"/>
                <a:cs typeface="Noto Sans CJK JP Medium"/>
              </a:rPr>
              <a:t> </a:t>
            </a:r>
            <a:r>
              <a:rPr sz="2100" b="0" spc="35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34365" indent="-457835">
              <a:lnSpc>
                <a:spcPct val="100000"/>
              </a:lnSpc>
              <a:spcBef>
                <a:spcPts val="1295"/>
              </a:spcBef>
              <a:buAutoNum type="arabicPeriod" startAt="20"/>
              <a:tabLst>
                <a:tab pos="635000" algn="l"/>
              </a:tabLst>
            </a:pPr>
            <a:r>
              <a:rPr sz="22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Aft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sayi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that, </a:t>
            </a:r>
            <a:r>
              <a:rPr sz="22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 </a:t>
            </a:r>
            <a:r>
              <a:rPr sz="2200" dirty="0">
                <a:latin typeface="Arial" panose="020B0604020202020204"/>
                <a:cs typeface="Arial" panose="020B0604020202020204"/>
              </a:rPr>
              <a:t>student threw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potato</a:t>
            </a:r>
            <a:r>
              <a:rPr sz="22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away.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34365" indent="-457835">
              <a:lnSpc>
                <a:spcPct val="100000"/>
              </a:lnSpc>
              <a:spcBef>
                <a:spcPts val="1320"/>
              </a:spcBef>
              <a:buAutoNum type="arabicPeriod" startAt="20"/>
              <a:tabLst>
                <a:tab pos="635000" algn="l"/>
              </a:tabLst>
            </a:pPr>
            <a:r>
              <a:rPr sz="22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ate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taxi</a:t>
            </a:r>
            <a:r>
              <a:rPr sz="2200" dirty="0">
                <a:latin typeface="Arial" panose="020B0604020202020204"/>
                <a:cs typeface="Arial" panose="020B0604020202020204"/>
              </a:rPr>
              <a:t> can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run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for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day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aft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bei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g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recharged(</a:t>
            </a:r>
            <a:r>
              <a:rPr sz="2200" spc="5" dirty="0">
                <a:latin typeface="UKIJ CJK"/>
                <a:cs typeface="UKIJ CJK"/>
              </a:rPr>
              <a:t>充电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).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34365" marR="5080" indent="-457835">
              <a:lnSpc>
                <a:spcPct val="150000"/>
              </a:lnSpc>
              <a:buAutoNum type="arabicPeriod" startAt="20"/>
              <a:tabLst>
                <a:tab pos="635000" algn="l"/>
              </a:tabLst>
            </a:pPr>
            <a:r>
              <a:rPr sz="22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By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maki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dirty="0">
                <a:latin typeface="Arial" panose="020B0604020202020204"/>
                <a:cs typeface="Arial" panose="020B0604020202020204"/>
              </a:rPr>
              <a:t>g bamboo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bikes, </a:t>
            </a:r>
            <a:r>
              <a:rPr sz="22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 </a:t>
            </a:r>
            <a:r>
              <a:rPr sz="2200" dirty="0">
                <a:latin typeface="Arial" panose="020B0604020202020204"/>
                <a:cs typeface="Arial" panose="020B0604020202020204"/>
              </a:rPr>
              <a:t>company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offers </a:t>
            </a:r>
            <a:r>
              <a:rPr sz="2200" dirty="0">
                <a:latin typeface="Arial" panose="020B0604020202020204"/>
                <a:cs typeface="Arial" panose="020B0604020202020204"/>
              </a:rPr>
              <a:t>jobs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the</a:t>
            </a:r>
            <a:r>
              <a:rPr sz="22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local  people.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34365" indent="-457835">
              <a:lnSpc>
                <a:spcPct val="100000"/>
              </a:lnSpc>
              <a:spcBef>
                <a:spcPts val="1325"/>
              </a:spcBef>
              <a:buAutoNum type="arabicPeriod" startAt="20"/>
              <a:tabLst>
                <a:tab pos="635000" algn="l"/>
              </a:tabLst>
            </a:pPr>
            <a:r>
              <a:rPr sz="22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By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calmi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dirty="0">
                <a:latin typeface="Arial" panose="020B0604020202020204"/>
                <a:cs typeface="Arial" panose="020B0604020202020204"/>
              </a:rPr>
              <a:t>g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down </a:t>
            </a:r>
            <a:r>
              <a:rPr sz="2200" dirty="0">
                <a:latin typeface="Arial" panose="020B0604020202020204"/>
                <a:cs typeface="Arial" panose="020B0604020202020204"/>
              </a:rPr>
              <a:t>and goi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dirty="0">
                <a:latin typeface="Arial" panose="020B0604020202020204"/>
                <a:cs typeface="Arial" panose="020B0604020202020204"/>
              </a:rPr>
              <a:t>g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slowly, </a:t>
            </a:r>
            <a:r>
              <a:rPr sz="22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you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give your </a:t>
            </a:r>
            <a:r>
              <a:rPr sz="2200" dirty="0">
                <a:latin typeface="Arial" panose="020B0604020202020204"/>
                <a:cs typeface="Arial" panose="020B0604020202020204"/>
              </a:rPr>
              <a:t>brain</a:t>
            </a:r>
            <a:r>
              <a:rPr sz="22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67055">
              <a:lnSpc>
                <a:spcPct val="100000"/>
              </a:lnSpc>
              <a:spcBef>
                <a:spcPts val="1320"/>
              </a:spcBef>
            </a:pPr>
            <a:r>
              <a:rPr sz="2200" spc="5" dirty="0">
                <a:latin typeface="Arial" panose="020B0604020202020204"/>
                <a:cs typeface="Arial" panose="020B0604020202020204"/>
              </a:rPr>
              <a:t>chance to </a:t>
            </a:r>
            <a:r>
              <a:rPr sz="2200" dirty="0">
                <a:latin typeface="Arial" panose="020B0604020202020204"/>
                <a:cs typeface="Arial" panose="020B0604020202020204"/>
              </a:rPr>
              <a:t>think about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what it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has </a:t>
            </a:r>
            <a:r>
              <a:rPr sz="2200" dirty="0">
                <a:latin typeface="Arial" panose="020B0604020202020204"/>
                <a:cs typeface="Arial" panose="020B0604020202020204"/>
              </a:rPr>
              <a:t>already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received.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2879" y="1716100"/>
            <a:ext cx="41490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15" dirty="0">
                <a:latin typeface="Noto Sans CJK JP Medium"/>
                <a:cs typeface="Noto Sans CJK JP Medium"/>
              </a:rPr>
              <a:t>5.</a:t>
            </a:r>
            <a:r>
              <a:rPr sz="4000" b="0" spc="-40" dirty="0">
                <a:latin typeface="Noto Sans CJK JP Medium"/>
                <a:cs typeface="Noto Sans CJK JP Medium"/>
              </a:rPr>
              <a:t> </a:t>
            </a:r>
            <a:r>
              <a:rPr sz="4000" b="0" spc="25" dirty="0">
                <a:latin typeface="Noto Sans CJK JP Medium"/>
                <a:cs typeface="Noto Sans CJK JP Medium"/>
              </a:rPr>
              <a:t>什么</a:t>
            </a:r>
            <a:r>
              <a:rPr sz="4000" b="0" spc="10" dirty="0">
                <a:latin typeface="Noto Sans CJK JP Medium"/>
                <a:cs typeface="Noto Sans CJK JP Medium"/>
              </a:rPr>
              <a:t>叫做宾</a:t>
            </a:r>
            <a:r>
              <a:rPr sz="4000" b="0" spc="-25" dirty="0">
                <a:latin typeface="Noto Sans CJK JP Medium"/>
                <a:cs typeface="Noto Sans CJK JP Medium"/>
              </a:rPr>
              <a:t>补</a:t>
            </a:r>
            <a:r>
              <a:rPr sz="4000" b="0" spc="10" dirty="0">
                <a:latin typeface="Noto Sans CJK JP Medium"/>
                <a:cs typeface="Noto Sans CJK JP Medium"/>
              </a:rPr>
              <a:t>？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096884" cy="3896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1870"/>
              </a:spcBef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40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100" dirty="0">
                <a:latin typeface="Noto Sans CJK JP Medium"/>
                <a:cs typeface="Noto Sans CJK JP Medium"/>
              </a:rPr>
              <a:t> </a:t>
            </a:r>
            <a:r>
              <a:rPr sz="2100" b="0" spc="30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04520" indent="-458470">
              <a:lnSpc>
                <a:spcPct val="100000"/>
              </a:lnSpc>
              <a:spcBef>
                <a:spcPts val="1295"/>
              </a:spcBef>
              <a:buAutoNum type="arabicPeriod" startAt="24"/>
              <a:tabLst>
                <a:tab pos="60515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hurried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the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hall,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followed </a:t>
            </a:r>
            <a:r>
              <a:rPr sz="2200" dirty="0">
                <a:latin typeface="Arial" panose="020B0604020202020204"/>
                <a:cs typeface="Arial" panose="020B0604020202020204"/>
              </a:rPr>
              <a:t>by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two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guards..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0"/>
              </a:spcBef>
              <a:buAutoNum type="arabicPeriod" startAt="24"/>
              <a:tabLst>
                <a:tab pos="60515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film star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got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off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train, surrounded by her</a:t>
            </a:r>
            <a:r>
              <a:rPr sz="2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fans.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5"/>
              </a:spcBef>
              <a:buAutoNum type="arabicPeriod" startAt="24"/>
              <a:tabLst>
                <a:tab pos="60515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old woman walked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slowly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the </a:t>
            </a:r>
            <a:r>
              <a:rPr sz="2200" dirty="0">
                <a:latin typeface="Arial" panose="020B0604020202020204"/>
                <a:cs typeface="Arial" panose="020B0604020202020204"/>
              </a:rPr>
              <a:t>lift, assisted by her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son.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0"/>
              </a:spcBef>
              <a:buAutoNum type="arabicPeriod" startAt="24"/>
              <a:tabLst>
                <a:tab pos="60515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president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went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into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lobby, </a:t>
            </a:r>
            <a:r>
              <a:rPr sz="2200" dirty="0">
                <a:latin typeface="Arial" panose="020B0604020202020204"/>
                <a:cs typeface="Arial" panose="020B0604020202020204"/>
              </a:rPr>
              <a:t>accompanied by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high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1341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officials </a:t>
            </a:r>
            <a:r>
              <a:rPr sz="2200" dirty="0">
                <a:latin typeface="Arial" panose="020B0604020202020204"/>
                <a:cs typeface="Arial" panose="020B0604020202020204"/>
              </a:rPr>
              <a:t>and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reporters.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168640" cy="3935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UKIJ CJK"/>
              <a:cs typeface="UKIJ CJK"/>
            </a:endParaRPr>
          </a:p>
          <a:p>
            <a:pPr marL="218440">
              <a:lnSpc>
                <a:spcPct val="100000"/>
              </a:lnSpc>
            </a:pPr>
            <a:r>
              <a:rPr sz="2100" b="0" spc="440" dirty="0">
                <a:latin typeface="Noto Sans CJK JP Medium"/>
                <a:cs typeface="Noto Sans CJK JP Medium"/>
              </a:rPr>
              <a:t>请用</a:t>
            </a:r>
            <a:r>
              <a:rPr sz="2100" b="0" spc="235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</a:t>
            </a:r>
            <a:r>
              <a:rPr sz="2100"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95" dirty="0">
                <a:latin typeface="Noto Sans CJK JP Medium"/>
                <a:cs typeface="Noto Sans CJK JP Medium"/>
              </a:rPr>
              <a:t> </a:t>
            </a:r>
            <a:r>
              <a:rPr sz="2100" b="0" spc="30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75640" indent="-457835">
              <a:lnSpc>
                <a:spcPct val="100000"/>
              </a:lnSpc>
              <a:spcBef>
                <a:spcPts val="1295"/>
              </a:spcBef>
              <a:buAutoNum type="arabicPeriod" startAt="24"/>
              <a:tabLst>
                <a:tab pos="676275" algn="l"/>
              </a:tabLst>
            </a:pPr>
            <a:r>
              <a:rPr sz="22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He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hurried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hall, </a:t>
            </a:r>
            <a:r>
              <a:rPr sz="22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follow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</a:t>
            </a:r>
            <a:r>
              <a:rPr sz="2200" dirty="0">
                <a:latin typeface="Arial" panose="020B0604020202020204"/>
                <a:cs typeface="Arial" panose="020B0604020202020204"/>
              </a:rPr>
              <a:t>y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two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guards..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320"/>
              </a:spcBef>
              <a:buAutoNum type="arabicPeriod" startAt="24"/>
              <a:tabLst>
                <a:tab pos="676275" algn="l"/>
              </a:tabLst>
            </a:pPr>
            <a:r>
              <a:rPr sz="22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 </a:t>
            </a:r>
            <a:r>
              <a:rPr sz="2200" dirty="0">
                <a:latin typeface="Arial" panose="020B0604020202020204"/>
                <a:cs typeface="Arial" panose="020B0604020202020204"/>
              </a:rPr>
              <a:t>film st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</a:t>
            </a:r>
            <a:r>
              <a:rPr sz="2200" dirty="0">
                <a:latin typeface="Arial" panose="020B0604020202020204"/>
                <a:cs typeface="Arial" panose="020B0604020202020204"/>
              </a:rPr>
              <a:t>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got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off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train,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surround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d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</a:t>
            </a:r>
            <a:r>
              <a:rPr sz="2200" dirty="0">
                <a:latin typeface="Arial" panose="020B0604020202020204"/>
                <a:cs typeface="Arial" panose="020B0604020202020204"/>
              </a:rPr>
              <a:t>y her</a:t>
            </a:r>
            <a:r>
              <a:rPr sz="22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fans.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325"/>
              </a:spcBef>
              <a:buAutoNum type="arabicPeriod" startAt="24"/>
              <a:tabLst>
                <a:tab pos="676275" algn="l"/>
              </a:tabLst>
            </a:pPr>
            <a:r>
              <a:rPr sz="22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old w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oma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 walked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slowly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the </a:t>
            </a:r>
            <a:r>
              <a:rPr sz="2200" dirty="0">
                <a:latin typeface="Arial" panose="020B0604020202020204"/>
                <a:cs typeface="Arial" panose="020B0604020202020204"/>
              </a:rPr>
              <a:t>lift,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assist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d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</a:t>
            </a:r>
            <a:r>
              <a:rPr sz="2200" dirty="0">
                <a:latin typeface="Arial" panose="020B0604020202020204"/>
                <a:cs typeface="Arial" panose="020B0604020202020204"/>
              </a:rPr>
              <a:t>y her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son.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5640" indent="-457835">
              <a:lnSpc>
                <a:spcPct val="100000"/>
              </a:lnSpc>
              <a:spcBef>
                <a:spcPts val="1320"/>
              </a:spcBef>
              <a:buAutoNum type="arabicPeriod" startAt="24"/>
              <a:tabLst>
                <a:tab pos="676275" algn="l"/>
              </a:tabLst>
            </a:pPr>
            <a:r>
              <a:rPr sz="2200" u="dbl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 </a:t>
            </a:r>
            <a:r>
              <a:rPr sz="2200" dirty="0">
                <a:latin typeface="Arial" panose="020B0604020202020204"/>
                <a:cs typeface="Arial" panose="020B0604020202020204"/>
              </a:rPr>
              <a:t>president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went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into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lobby,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accompani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d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</a:t>
            </a:r>
            <a:r>
              <a:rPr sz="2200" dirty="0">
                <a:latin typeface="Arial" panose="020B0604020202020204"/>
                <a:cs typeface="Arial" panose="020B0604020202020204"/>
              </a:rPr>
              <a:t>y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high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17805">
              <a:lnSpc>
                <a:spcPct val="100000"/>
              </a:lnSpc>
              <a:spcBef>
                <a:spcPts val="1325"/>
              </a:spcBef>
              <a:tabLst>
                <a:tab pos="684530" algn="l"/>
              </a:tabLst>
            </a:pP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200" u="dbl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officials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and</a:t>
            </a:r>
            <a:r>
              <a:rPr sz="2200" u="dbl" spc="-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reporters.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484235" cy="3896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1870"/>
              </a:spcBef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40" dirty="0">
                <a:latin typeface="Noto Sans CJK JP Medium"/>
                <a:cs typeface="Noto Sans CJK JP Medium"/>
              </a:rPr>
              <a:t>“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悬挂结构</a:t>
            </a:r>
            <a:r>
              <a:rPr sz="2100" b="0" spc="1019" dirty="0">
                <a:latin typeface="Noto Sans CJK JP Medium"/>
                <a:cs typeface="Noto Sans CJK JP Medium"/>
              </a:rPr>
              <a:t>”</a:t>
            </a:r>
            <a:r>
              <a:rPr sz="2100" b="0" spc="100" dirty="0">
                <a:latin typeface="Noto Sans CJK JP Medium"/>
                <a:cs typeface="Noto Sans CJK JP Medium"/>
              </a:rPr>
              <a:t> </a:t>
            </a:r>
            <a:r>
              <a:rPr sz="2100" b="0" spc="30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析下面的句子中悬挂部分和主干的关系。</a:t>
            </a:r>
            <a:endParaRPr sz="2100">
              <a:latin typeface="Noto Sans CJK JP Medium"/>
              <a:cs typeface="Noto Sans CJK JP Medium"/>
            </a:endParaRPr>
          </a:p>
          <a:p>
            <a:pPr marL="604520" indent="-458470">
              <a:lnSpc>
                <a:spcPct val="100000"/>
              </a:lnSpc>
              <a:spcBef>
                <a:spcPts val="1295"/>
              </a:spcBef>
              <a:buAutoNum type="arabicPeriod" startAt="28"/>
              <a:tabLst>
                <a:tab pos="60515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Having </a:t>
            </a:r>
            <a:r>
              <a:rPr sz="2200" dirty="0">
                <a:latin typeface="Arial" panose="020B0604020202020204"/>
                <a:cs typeface="Arial" panose="020B0604020202020204"/>
              </a:rPr>
              <a:t>worked hard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all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day, </a:t>
            </a: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went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dirty="0">
                <a:latin typeface="Arial" panose="020B0604020202020204"/>
                <a:cs typeface="Arial" panose="020B0604020202020204"/>
              </a:rPr>
              <a:t>bed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early.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13410" marR="5080" indent="-466725">
              <a:lnSpc>
                <a:spcPct val="150000"/>
              </a:lnSpc>
              <a:buAutoNum type="arabicPeriod" startAt="28"/>
              <a:tabLst>
                <a:tab pos="60515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Having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experienced </a:t>
            </a:r>
            <a:r>
              <a:rPr sz="2200" dirty="0">
                <a:latin typeface="Arial" panose="020B0604020202020204"/>
                <a:cs typeface="Arial" panose="020B0604020202020204"/>
              </a:rPr>
              <a:t>quite a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few </a:t>
            </a:r>
            <a:r>
              <a:rPr sz="2200" dirty="0">
                <a:latin typeface="Arial" panose="020B0604020202020204"/>
                <a:cs typeface="Arial" panose="020B0604020202020204"/>
              </a:rPr>
              <a:t>earthquakes, I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didn’t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take </a:t>
            </a:r>
            <a:r>
              <a:rPr sz="2200" dirty="0">
                <a:latin typeface="Arial" panose="020B0604020202020204"/>
                <a:cs typeface="Arial" panose="020B0604020202020204"/>
              </a:rPr>
              <a:t>much  notice.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0"/>
              </a:spcBef>
              <a:buAutoNum type="arabicPeriod" startAt="28"/>
              <a:tabLst>
                <a:tab pos="60515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Having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lost all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my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old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friends, </a:t>
            </a: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felt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lonely </a:t>
            </a:r>
            <a:r>
              <a:rPr sz="2200" dirty="0">
                <a:latin typeface="Arial" panose="020B0604020202020204"/>
                <a:cs typeface="Arial" panose="020B0604020202020204"/>
              </a:rPr>
              <a:t>at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new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school.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0"/>
              </a:spcBef>
              <a:buAutoNum type="arabicPeriod" startAt="28"/>
              <a:tabLst>
                <a:tab pos="60515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Having </a:t>
            </a:r>
            <a:r>
              <a:rPr sz="2200" dirty="0">
                <a:latin typeface="Arial" panose="020B0604020202020204"/>
                <a:cs typeface="Arial" panose="020B0604020202020204"/>
              </a:rPr>
              <a:t>succeeded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 exam,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became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more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confident.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7866" y="2428875"/>
            <a:ext cx="79375" cy="36830"/>
          </a:xfrm>
          <a:custGeom>
            <a:avLst/>
            <a:gdLst/>
            <a:ahLst/>
            <a:cxnLst/>
            <a:rect l="l" t="t" r="r" b="b"/>
            <a:pathLst>
              <a:path w="79375" h="36830">
                <a:moveTo>
                  <a:pt x="79248" y="0"/>
                </a:moveTo>
                <a:lnTo>
                  <a:pt x="0" y="0"/>
                </a:lnTo>
                <a:lnTo>
                  <a:pt x="0" y="9143"/>
                </a:lnTo>
                <a:lnTo>
                  <a:pt x="79248" y="9143"/>
                </a:lnTo>
                <a:lnTo>
                  <a:pt x="79248" y="0"/>
                </a:lnTo>
                <a:close/>
              </a:path>
              <a:path w="79375" h="36830">
                <a:moveTo>
                  <a:pt x="79248" y="27431"/>
                </a:moveTo>
                <a:lnTo>
                  <a:pt x="0" y="27431"/>
                </a:lnTo>
                <a:lnTo>
                  <a:pt x="0" y="36575"/>
                </a:lnTo>
                <a:lnTo>
                  <a:pt x="79248" y="36575"/>
                </a:lnTo>
                <a:lnTo>
                  <a:pt x="79248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8002" y="3434714"/>
            <a:ext cx="79375" cy="36830"/>
          </a:xfrm>
          <a:custGeom>
            <a:avLst/>
            <a:gdLst/>
            <a:ahLst/>
            <a:cxnLst/>
            <a:rect l="l" t="t" r="r" b="b"/>
            <a:pathLst>
              <a:path w="79375" h="36829">
                <a:moveTo>
                  <a:pt x="79248" y="0"/>
                </a:moveTo>
                <a:lnTo>
                  <a:pt x="0" y="0"/>
                </a:lnTo>
                <a:lnTo>
                  <a:pt x="0" y="9143"/>
                </a:lnTo>
                <a:lnTo>
                  <a:pt x="79248" y="9143"/>
                </a:lnTo>
                <a:lnTo>
                  <a:pt x="79248" y="0"/>
                </a:lnTo>
                <a:close/>
              </a:path>
              <a:path w="79375" h="36829">
                <a:moveTo>
                  <a:pt x="79248" y="27431"/>
                </a:moveTo>
                <a:lnTo>
                  <a:pt x="0" y="27431"/>
                </a:lnTo>
                <a:lnTo>
                  <a:pt x="0" y="36575"/>
                </a:lnTo>
                <a:lnTo>
                  <a:pt x="79248" y="36575"/>
                </a:lnTo>
                <a:lnTo>
                  <a:pt x="79248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8325" y="86994"/>
            <a:ext cx="8488680" cy="391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2020"/>
              </a:spcBef>
            </a:pPr>
            <a:r>
              <a:rPr sz="2100" b="0" spc="434" dirty="0">
                <a:latin typeface="Noto Sans CJK JP Medium"/>
                <a:cs typeface="Noto Sans CJK JP Medium"/>
              </a:rPr>
              <a:t>请用</a:t>
            </a:r>
            <a:r>
              <a:rPr sz="2100" b="0" spc="235" dirty="0">
                <a:latin typeface="Noto Sans CJK JP Medium"/>
                <a:cs typeface="Noto Sans CJK JP Medium"/>
              </a:rPr>
              <a:t>“</a:t>
            </a:r>
            <a:r>
              <a:rPr sz="2100"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悬挂结</a:t>
            </a:r>
            <a:r>
              <a:rPr sz="21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构</a:t>
            </a:r>
            <a:r>
              <a:rPr sz="2100" b="0" spc="1025" dirty="0">
                <a:latin typeface="Noto Sans CJK JP Medium"/>
                <a:cs typeface="Noto Sans CJK JP Medium"/>
              </a:rPr>
              <a:t>”</a:t>
            </a:r>
            <a:r>
              <a:rPr sz="2100" b="0" spc="100" dirty="0">
                <a:latin typeface="Noto Sans CJK JP Medium"/>
                <a:cs typeface="Noto Sans CJK JP Medium"/>
              </a:rPr>
              <a:t> </a:t>
            </a:r>
            <a:r>
              <a:rPr sz="2100" b="0" spc="25" dirty="0">
                <a:latin typeface="Noto Sans CJK JP Medium"/>
                <a:cs typeface="Noto Sans CJK JP Medium"/>
              </a:rPr>
              <a:t>分</a:t>
            </a:r>
            <a:r>
              <a:rPr sz="2100" b="0" spc="10" dirty="0">
                <a:latin typeface="Noto Sans CJK JP Medium"/>
                <a:cs typeface="Noto Sans CJK JP Medium"/>
              </a:rPr>
              <a:t>析下</a:t>
            </a:r>
            <a:r>
              <a:rPr sz="2100" b="0" dirty="0">
                <a:latin typeface="Noto Sans CJK JP Medium"/>
                <a:cs typeface="Noto Sans CJK JP Medium"/>
              </a:rPr>
              <a:t>面</a:t>
            </a:r>
            <a:r>
              <a:rPr sz="2100" b="0" spc="10" dirty="0">
                <a:latin typeface="Noto Sans CJK JP Medium"/>
                <a:cs typeface="Noto Sans CJK JP Medium"/>
              </a:rPr>
              <a:t>的句</a:t>
            </a:r>
            <a:r>
              <a:rPr sz="2100" b="0" dirty="0">
                <a:latin typeface="Noto Sans CJK JP Medium"/>
                <a:cs typeface="Noto Sans CJK JP Medium"/>
              </a:rPr>
              <a:t>子</a:t>
            </a:r>
            <a:r>
              <a:rPr sz="2100" b="0" spc="10" dirty="0">
                <a:latin typeface="Noto Sans CJK JP Medium"/>
                <a:cs typeface="Noto Sans CJK JP Medium"/>
              </a:rPr>
              <a:t>中悬</a:t>
            </a:r>
            <a:r>
              <a:rPr sz="2100" b="0" dirty="0">
                <a:latin typeface="Noto Sans CJK JP Medium"/>
                <a:cs typeface="Noto Sans CJK JP Medium"/>
              </a:rPr>
              <a:t>挂</a:t>
            </a:r>
            <a:r>
              <a:rPr sz="2100" b="0" spc="10" dirty="0">
                <a:latin typeface="Noto Sans CJK JP Medium"/>
                <a:cs typeface="Noto Sans CJK JP Medium"/>
              </a:rPr>
              <a:t>部分</a:t>
            </a:r>
            <a:r>
              <a:rPr sz="2100" b="0" dirty="0">
                <a:latin typeface="Noto Sans CJK JP Medium"/>
                <a:cs typeface="Noto Sans CJK JP Medium"/>
              </a:rPr>
              <a:t>和</a:t>
            </a:r>
            <a:r>
              <a:rPr sz="2100" b="0" spc="10" dirty="0">
                <a:latin typeface="Noto Sans CJK JP Medium"/>
                <a:cs typeface="Noto Sans CJK JP Medium"/>
              </a:rPr>
              <a:t>主干</a:t>
            </a:r>
            <a:r>
              <a:rPr sz="2100" b="0" dirty="0">
                <a:latin typeface="Noto Sans CJK JP Medium"/>
                <a:cs typeface="Noto Sans CJK JP Medium"/>
              </a:rPr>
              <a:t>的</a:t>
            </a:r>
            <a:r>
              <a:rPr sz="2100" b="0" spc="10" dirty="0">
                <a:latin typeface="Noto Sans CJK JP Medium"/>
                <a:cs typeface="Noto Sans CJK JP Medium"/>
              </a:rPr>
              <a:t>关系。</a:t>
            </a:r>
            <a:endParaRPr sz="2100">
              <a:latin typeface="Noto Sans CJK JP Medium"/>
              <a:cs typeface="Noto Sans CJK JP Medium"/>
            </a:endParaRPr>
          </a:p>
          <a:p>
            <a:pPr marL="604520" indent="-458470">
              <a:lnSpc>
                <a:spcPct val="100000"/>
              </a:lnSpc>
              <a:spcBef>
                <a:spcPts val="1295"/>
              </a:spcBef>
              <a:buAutoNum type="arabicPeriod" startAt="28"/>
              <a:tabLst>
                <a:tab pos="605155" algn="l"/>
              </a:tabLst>
            </a:pPr>
            <a:r>
              <a:rPr sz="2200" u="dbl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Havi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g </a:t>
            </a:r>
            <a:r>
              <a:rPr sz="2200" dirty="0">
                <a:latin typeface="Arial" panose="020B0604020202020204"/>
                <a:cs typeface="Arial" panose="020B0604020202020204"/>
              </a:rPr>
              <a:t>work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d hard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all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day,</a:t>
            </a:r>
            <a:r>
              <a:rPr sz="2200" u="dbl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I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went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dirty="0">
                <a:latin typeface="Arial" panose="020B0604020202020204"/>
                <a:cs typeface="Arial" panose="020B0604020202020204"/>
              </a:rPr>
              <a:t>bed</a:t>
            </a:r>
            <a:r>
              <a:rPr sz="22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early.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13410" marR="5080" indent="-466725">
              <a:lnSpc>
                <a:spcPct val="150000"/>
              </a:lnSpc>
              <a:buAutoNum type="arabicPeriod" startAt="28"/>
              <a:tabLst>
                <a:tab pos="605155" algn="l"/>
              </a:tabLst>
            </a:pPr>
            <a:r>
              <a:rPr sz="2200" u="dbl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Havi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g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experien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ce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 </a:t>
            </a:r>
            <a:r>
              <a:rPr sz="2200" dirty="0">
                <a:latin typeface="Arial" panose="020B0604020202020204"/>
                <a:cs typeface="Arial" panose="020B0604020202020204"/>
              </a:rPr>
              <a:t>quite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f</a:t>
            </a:r>
            <a:r>
              <a:rPr sz="2200" u="sng" spc="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w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earthquakes, </a:t>
            </a: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didn’t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take </a:t>
            </a:r>
            <a:r>
              <a:rPr sz="2200" dirty="0">
                <a:latin typeface="Arial" panose="020B0604020202020204"/>
                <a:cs typeface="Arial" panose="020B0604020202020204"/>
              </a:rPr>
              <a:t>much  notice.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0"/>
              </a:spcBef>
              <a:buAutoNum type="arabicPeriod" startAt="28"/>
              <a:tabLst>
                <a:tab pos="605155" algn="l"/>
              </a:tabLst>
            </a:pPr>
            <a:r>
              <a:rPr sz="2200" u="dbl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Havi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g </a:t>
            </a:r>
            <a:r>
              <a:rPr sz="2200" dirty="0">
                <a:latin typeface="Arial" panose="020B0604020202020204"/>
                <a:cs typeface="Arial" panose="020B0604020202020204"/>
              </a:rPr>
              <a:t>l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os</a:t>
            </a:r>
            <a:r>
              <a:rPr sz="2200" dirty="0">
                <a:latin typeface="Arial" panose="020B0604020202020204"/>
                <a:cs typeface="Arial" panose="020B0604020202020204"/>
              </a:rPr>
              <a:t>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my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old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friends, </a:t>
            </a: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felt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lonely </a:t>
            </a:r>
            <a:r>
              <a:rPr sz="2200" dirty="0">
                <a:latin typeface="Arial" panose="020B0604020202020204"/>
                <a:cs typeface="Arial" panose="020B0604020202020204"/>
              </a:rPr>
              <a:t>at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new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school.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04520" indent="-458470">
              <a:lnSpc>
                <a:spcPct val="100000"/>
              </a:lnSpc>
              <a:spcBef>
                <a:spcPts val="1320"/>
              </a:spcBef>
              <a:buAutoNum type="arabicPeriod" startAt="28"/>
              <a:tabLst>
                <a:tab pos="605155" algn="l"/>
              </a:tabLst>
            </a:pPr>
            <a:r>
              <a:rPr sz="2200" u="dbl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Havi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g </a:t>
            </a:r>
            <a:r>
              <a:rPr sz="2200" dirty="0">
                <a:latin typeface="Arial" panose="020B0604020202020204"/>
                <a:cs typeface="Arial" panose="020B0604020202020204"/>
              </a:rPr>
              <a:t>succeed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2200" dirty="0">
                <a:latin typeface="Arial" panose="020B0604020202020204"/>
                <a:cs typeface="Arial" panose="020B0604020202020204"/>
              </a:rPr>
              <a:t>exam, </a:t>
            </a:r>
            <a:r>
              <a:rPr sz="2200" u="dbl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he</a:t>
            </a:r>
            <a:r>
              <a:rPr sz="2200" dirty="0">
                <a:latin typeface="Arial" panose="020B0604020202020204"/>
                <a:cs typeface="Arial" panose="020B0604020202020204"/>
              </a:rPr>
              <a:t> became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more</a:t>
            </a:r>
            <a:r>
              <a:rPr sz="2200" dirty="0">
                <a:latin typeface="Arial" panose="020B0604020202020204"/>
                <a:cs typeface="Arial" panose="020B0604020202020204"/>
              </a:rPr>
              <a:t> confident.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7803" y="1756994"/>
            <a:ext cx="2468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10" dirty="0">
                <a:latin typeface="Noto Sans CJK JP Medium"/>
                <a:cs typeface="Noto Sans CJK JP Medium"/>
              </a:rPr>
              <a:t>实战</a:t>
            </a:r>
            <a:r>
              <a:rPr sz="4800" b="0" dirty="0">
                <a:latin typeface="Noto Sans CJK JP Medium"/>
                <a:cs typeface="Noto Sans CJK JP Medium"/>
              </a:rPr>
              <a:t>演练</a:t>
            </a:r>
            <a:endParaRPr sz="4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419" y="2655112"/>
            <a:ext cx="842137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4980" algn="just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 girl </a:t>
            </a:r>
            <a:r>
              <a:rPr sz="2000" dirty="0">
                <a:latin typeface="Arial" panose="020B0604020202020204"/>
                <a:cs typeface="Arial" panose="020B0604020202020204"/>
              </a:rPr>
              <a:t>smiles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after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receiving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winter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clothes and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toys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Dadang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Primary 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School in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Yongshan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county, Yunnan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province,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 Dec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12. 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school's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179  pupils, </a:t>
            </a:r>
            <a:r>
              <a:rPr sz="2000" dirty="0">
                <a:latin typeface="Arial" panose="020B0604020202020204"/>
                <a:cs typeface="Arial" panose="020B0604020202020204"/>
              </a:rPr>
              <a:t>many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whom live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poverty,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were given winter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clothes donated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 charity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organizations.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2383" y="533399"/>
            <a:ext cx="3012186" cy="20642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2247" y="716279"/>
            <a:ext cx="3088386" cy="20124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742" y="2903984"/>
            <a:ext cx="8443595" cy="139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 coach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wipes away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tears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dirty="0">
                <a:latin typeface="Arial" panose="020B0604020202020204"/>
                <a:cs typeface="Arial" panose="020B0604020202020204"/>
              </a:rPr>
              <a:t>comforts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girl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who was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feeling tired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during  gymnastics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lessons at 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Shanghai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Yangpu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Youth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Amateur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Athletic School  in Shanghai, May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4,</a:t>
            </a:r>
            <a:r>
              <a:rPr sz="2000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2016.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68417" y="1040129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</a:rPr>
              <a:t>wipe </a:t>
            </a:r>
            <a:r>
              <a:rPr sz="1800" spc="-160" dirty="0">
                <a:solidFill>
                  <a:srgbClr val="C00000"/>
                </a:solidFill>
              </a:rPr>
              <a:t>[waɪp] </a:t>
            </a:r>
            <a:r>
              <a:rPr sz="1800" spc="-80" dirty="0">
                <a:solidFill>
                  <a:srgbClr val="C00000"/>
                </a:solidFill>
              </a:rPr>
              <a:t>v.</a:t>
            </a:r>
            <a:r>
              <a:rPr sz="1800" spc="-235" dirty="0">
                <a:solidFill>
                  <a:srgbClr val="C00000"/>
                </a:solidFill>
              </a:rPr>
              <a:t> </a:t>
            </a:r>
            <a:r>
              <a:rPr sz="1800" spc="-15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擦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8417" y="1314450"/>
            <a:ext cx="3517265" cy="84899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comfort</a:t>
            </a:r>
            <a:r>
              <a:rPr sz="1800" spc="-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v.</a:t>
            </a:r>
            <a:r>
              <a:rPr sz="180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安慰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gymnastics</a:t>
            </a:r>
            <a:r>
              <a:rPr sz="1800" spc="-8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6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[dʒɪm'næstɪks]</a:t>
            </a:r>
            <a:r>
              <a:rPr sz="1800" spc="-8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n.</a:t>
            </a:r>
            <a:r>
              <a:rPr sz="18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体</a:t>
            </a:r>
            <a:r>
              <a:rPr sz="1800" spc="-73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操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6216" y="512063"/>
            <a:ext cx="3085338" cy="20093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4791" y="541481"/>
            <a:ext cx="8350884" cy="417893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4695825">
              <a:lnSpc>
                <a:spcPct val="100000"/>
              </a:lnSpc>
              <a:spcBef>
                <a:spcPts val="1185"/>
              </a:spcBef>
            </a:pP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anchor</a:t>
            </a:r>
            <a:r>
              <a:rPr sz="1800" spc="-5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['æŋkə(r)]</a:t>
            </a:r>
            <a:r>
              <a:rPr sz="1800" spc="-5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n. </a:t>
            </a:r>
            <a:r>
              <a:rPr sz="1800" spc="-5" dirty="0">
                <a:solidFill>
                  <a:srgbClr val="C00000"/>
                </a:solidFill>
                <a:latin typeface="Noto Sans CJK JP Black"/>
                <a:cs typeface="Noto Sans CJK JP Black"/>
              </a:rPr>
              <a:t>主持人</a:t>
            </a:r>
            <a:endParaRPr sz="1800">
              <a:latin typeface="Noto Sans CJK JP Black"/>
              <a:cs typeface="Noto Sans CJK JP Black"/>
            </a:endParaRPr>
          </a:p>
          <a:p>
            <a:pPr marL="4695825" marR="1397000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award</a:t>
            </a:r>
            <a:r>
              <a:rPr sz="1800" spc="-30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v. </a:t>
            </a:r>
            <a:r>
              <a:rPr sz="180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奖 励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celebrity</a:t>
            </a:r>
            <a:r>
              <a:rPr sz="1800" spc="-1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n.</a:t>
            </a:r>
            <a:r>
              <a:rPr sz="180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名人，明星 </a:t>
            </a:r>
            <a:r>
              <a:rPr sz="18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worth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adj.</a:t>
            </a:r>
            <a:r>
              <a:rPr sz="1800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Noto Sans CJK JP Black"/>
                <a:cs typeface="Noto Sans CJK JP Black"/>
              </a:rPr>
              <a:t>值得的</a:t>
            </a:r>
            <a:endParaRPr sz="1800">
              <a:latin typeface="Noto Sans CJK JP Black"/>
              <a:cs typeface="Noto Sans CJK JP Black"/>
            </a:endParaRPr>
          </a:p>
          <a:p>
            <a:pPr marL="12700" marR="210185">
              <a:lnSpc>
                <a:spcPct val="150000"/>
              </a:lnSpc>
              <a:spcBef>
                <a:spcPts val="1720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22-year-old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online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anchor Xiaomili cries </a:t>
            </a:r>
            <a:r>
              <a:rPr sz="2000" dirty="0">
                <a:latin typeface="Arial" panose="020B0604020202020204"/>
                <a:cs typeface="Arial" panose="020B0604020202020204"/>
              </a:rPr>
              <a:t>after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her </a:t>
            </a:r>
            <a:r>
              <a:rPr sz="2000" dirty="0">
                <a:latin typeface="Arial" panose="020B0604020202020204"/>
                <a:cs typeface="Arial" panose="020B0604020202020204"/>
              </a:rPr>
              <a:t>company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awards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her 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with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prize.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online celebrity training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course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worth 500,000 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yuan.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born 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village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started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out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working as a</a:t>
            </a:r>
            <a:r>
              <a:rPr sz="2000" spc="3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waitress.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After the professional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training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course, she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could </a:t>
            </a:r>
            <a:r>
              <a:rPr sz="2000" dirty="0">
                <a:latin typeface="Arial" panose="020B0604020202020204"/>
                <a:cs typeface="Arial" panose="020B0604020202020204"/>
              </a:rPr>
              <a:t>become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big</a:t>
            </a:r>
            <a:r>
              <a:rPr sz="2000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and lead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very different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life.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543431"/>
            <a:ext cx="8423910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20370">
              <a:lnSpc>
                <a:spcPct val="150000"/>
              </a:lnSpc>
              <a:spcBef>
                <a:spcPts val="10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Liu Shichang </a:t>
            </a:r>
            <a:r>
              <a:rPr sz="2000" dirty="0">
                <a:latin typeface="Arial" panose="020B0604020202020204"/>
                <a:cs typeface="Arial" panose="020B0604020202020204"/>
              </a:rPr>
              <a:t>(left),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Feng Xue (center) and Ma Lujun,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all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grew up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 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orphanage in Zhaoxian, Hebei province, and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gave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up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their well-paid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jobs  to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work 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orphanage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as teachers. 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institution has offered aid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157  orphans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since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it opened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16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</a:t>
            </a:r>
            <a:r>
              <a:rPr sz="20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ago.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8991" y="676655"/>
            <a:ext cx="2731770" cy="17838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8990" y="1162253"/>
            <a:ext cx="3257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</a:rPr>
              <a:t>orphanage </a:t>
            </a:r>
            <a:r>
              <a:rPr sz="1800" spc="-185" dirty="0">
                <a:solidFill>
                  <a:srgbClr val="C00000"/>
                </a:solidFill>
              </a:rPr>
              <a:t>['ɔrfənɪdʒ] </a:t>
            </a:r>
            <a:r>
              <a:rPr sz="1800" dirty="0">
                <a:solidFill>
                  <a:srgbClr val="C00000"/>
                </a:solidFill>
              </a:rPr>
              <a:t>n.</a:t>
            </a:r>
            <a:r>
              <a:rPr sz="1800" spc="-270" dirty="0">
                <a:solidFill>
                  <a:srgbClr val="C00000"/>
                </a:solidFill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Noto Sans CJK JP Black"/>
                <a:cs typeface="Noto Sans CJK JP Black"/>
              </a:rPr>
              <a:t>孤 儿 </a:t>
            </a:r>
            <a:r>
              <a:rPr sz="1800" spc="-775" dirty="0">
                <a:solidFill>
                  <a:srgbClr val="C00000"/>
                </a:solidFill>
                <a:latin typeface="Noto Sans CJK JP Black"/>
                <a:cs typeface="Noto Sans CJK JP Black"/>
              </a:rPr>
              <a:t>院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718" y="1414094"/>
            <a:ext cx="61334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30" dirty="0">
                <a:latin typeface="Noto Sans CJK JP Medium"/>
                <a:cs typeface="Noto Sans CJK JP Medium"/>
              </a:rPr>
              <a:t>九、</a:t>
            </a:r>
            <a:r>
              <a:rPr sz="4000" b="0" spc="10" dirty="0">
                <a:latin typeface="Noto Sans CJK JP Medium"/>
                <a:cs typeface="Noto Sans CJK JP Medium"/>
              </a:rPr>
              <a:t>那些</a:t>
            </a:r>
            <a:r>
              <a:rPr sz="4000" b="0" spc="-15" dirty="0">
                <a:latin typeface="Noto Sans CJK JP Medium"/>
                <a:cs typeface="Noto Sans CJK JP Medium"/>
              </a:rPr>
              <a:t>年</a:t>
            </a:r>
            <a:r>
              <a:rPr sz="4000" b="0" spc="10" dirty="0">
                <a:latin typeface="Noto Sans CJK JP Medium"/>
                <a:cs typeface="Noto Sans CJK JP Medium"/>
              </a:rPr>
              <a:t>我们</a:t>
            </a:r>
            <a:r>
              <a:rPr sz="4000" b="0" spc="-15" dirty="0">
                <a:latin typeface="Noto Sans CJK JP Medium"/>
                <a:cs typeface="Noto Sans CJK JP Medium"/>
              </a:rPr>
              <a:t>经</a:t>
            </a:r>
            <a:r>
              <a:rPr sz="4000" b="0" spc="10" dirty="0">
                <a:latin typeface="Noto Sans CJK JP Medium"/>
                <a:cs typeface="Noto Sans CJK JP Medium"/>
              </a:rPr>
              <a:t>历过</a:t>
            </a:r>
            <a:r>
              <a:rPr sz="4000" b="0" spc="-15" dirty="0">
                <a:latin typeface="Noto Sans CJK JP Medium"/>
                <a:cs typeface="Noto Sans CJK JP Medium"/>
              </a:rPr>
              <a:t>的</a:t>
            </a:r>
            <a:r>
              <a:rPr sz="4000" b="0" spc="10" dirty="0">
                <a:latin typeface="Noto Sans CJK JP Medium"/>
                <a:cs typeface="Noto Sans CJK JP Medium"/>
              </a:rPr>
              <a:t>痛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5722" y="2328748"/>
            <a:ext cx="72561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409" dirty="0">
                <a:latin typeface="Noto Sans CJK JP Medium"/>
                <a:cs typeface="Noto Sans CJK JP Medium"/>
              </a:rPr>
              <a:t>—</a:t>
            </a:r>
            <a:r>
              <a:rPr sz="4000" b="0" spc="-45" dirty="0">
                <a:latin typeface="Noto Sans CJK JP Medium"/>
                <a:cs typeface="Noto Sans CJK JP Medium"/>
              </a:rPr>
              <a:t> </a:t>
            </a:r>
            <a:r>
              <a:rPr sz="4000" b="0" spc="-330" dirty="0">
                <a:latin typeface="Noto Sans CJK JP Medium"/>
                <a:cs typeface="Noto Sans CJK JP Medium"/>
              </a:rPr>
              <a:t>15</a:t>
            </a:r>
            <a:r>
              <a:rPr sz="4000" b="0" spc="30" dirty="0">
                <a:latin typeface="Noto Sans CJK JP Medium"/>
                <a:cs typeface="Noto Sans CJK JP Medium"/>
              </a:rPr>
              <a:t>个</a:t>
            </a:r>
            <a:r>
              <a:rPr sz="4000" b="0" spc="10" dirty="0">
                <a:latin typeface="Noto Sans CJK JP Medium"/>
                <a:cs typeface="Noto Sans CJK JP Medium"/>
              </a:rPr>
              <a:t>最常</a:t>
            </a:r>
            <a:r>
              <a:rPr sz="4000" b="0" spc="-15" dirty="0">
                <a:latin typeface="Noto Sans CJK JP Medium"/>
                <a:cs typeface="Noto Sans CJK JP Medium"/>
              </a:rPr>
              <a:t>见</a:t>
            </a:r>
            <a:r>
              <a:rPr sz="4000" b="0" spc="10" dirty="0">
                <a:latin typeface="Noto Sans CJK JP Medium"/>
                <a:cs typeface="Noto Sans CJK JP Medium"/>
              </a:rPr>
              <a:t>介词</a:t>
            </a:r>
            <a:r>
              <a:rPr sz="4000" b="0" spc="-15" dirty="0">
                <a:latin typeface="Noto Sans CJK JP Medium"/>
                <a:cs typeface="Noto Sans CJK JP Medium"/>
              </a:rPr>
              <a:t>的</a:t>
            </a:r>
            <a:r>
              <a:rPr sz="4000" b="0" spc="10" dirty="0">
                <a:latin typeface="Noto Sans CJK JP Medium"/>
                <a:cs typeface="Noto Sans CJK JP Medium"/>
              </a:rPr>
              <a:t>深层</a:t>
            </a:r>
            <a:r>
              <a:rPr sz="4000" b="0" spc="-15" dirty="0">
                <a:latin typeface="Noto Sans CJK JP Medium"/>
                <a:cs typeface="Noto Sans CJK JP Medium"/>
              </a:rPr>
              <a:t>次</a:t>
            </a:r>
            <a:r>
              <a:rPr sz="4000" b="0" spc="10" dirty="0">
                <a:latin typeface="Noto Sans CJK JP Medium"/>
                <a:cs typeface="Noto Sans CJK JP Medium"/>
              </a:rPr>
              <a:t>含义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116" y="675512"/>
            <a:ext cx="57092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0" spc="5" dirty="0">
                <a:latin typeface="Noto Sans CJK JP Medium"/>
                <a:cs typeface="Noto Sans CJK JP Medium"/>
              </a:rPr>
              <a:t>宇哥定义：</a:t>
            </a:r>
            <a:r>
              <a:rPr sz="2200" b="0" spc="65" dirty="0">
                <a:latin typeface="Noto Sans CJK JP Medium"/>
                <a:cs typeface="Noto Sans CJK JP Medium"/>
              </a:rPr>
              <a:t> </a:t>
            </a:r>
            <a:r>
              <a:rPr sz="2200" b="0" spc="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补充说明宾语的成</a:t>
            </a:r>
            <a:r>
              <a:rPr sz="2200" b="0" spc="1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分</a:t>
            </a:r>
            <a:r>
              <a:rPr sz="2200" b="0" spc="5" dirty="0">
                <a:latin typeface="Noto Sans CJK JP Medium"/>
                <a:cs typeface="Noto Sans CJK JP Medium"/>
              </a:rPr>
              <a:t>就叫</a:t>
            </a:r>
            <a:r>
              <a:rPr sz="2200" b="0" spc="-20" dirty="0">
                <a:latin typeface="Noto Sans CJK JP Medium"/>
                <a:cs typeface="Noto Sans CJK JP Medium"/>
              </a:rPr>
              <a:t>做</a:t>
            </a:r>
            <a:r>
              <a:rPr sz="2200" b="0" spc="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宾补</a:t>
            </a:r>
            <a:r>
              <a:rPr sz="2200" b="0" spc="5" dirty="0">
                <a:latin typeface="Noto Sans CJK JP Medium"/>
                <a:cs typeface="Noto Sans CJK JP Medium"/>
              </a:rPr>
              <a:t>。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002" y="1312732"/>
            <a:ext cx="7682230" cy="30587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1540"/>
              </a:spcBef>
              <a:buFont typeface="Wingdings" panose="05000000000000000000"/>
              <a:buChar char="⚫"/>
              <a:tabLst>
                <a:tab pos="375285" algn="l"/>
                <a:tab pos="3759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I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find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you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beautiful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75285" indent="-36322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⚫"/>
              <a:tabLst>
                <a:tab pos="375285" algn="l"/>
                <a:tab pos="3759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I consider him </a:t>
            </a:r>
            <a:r>
              <a:rPr sz="240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-4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liar</a:t>
            </a:r>
            <a:r>
              <a:rPr sz="2000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75285" indent="-363220">
              <a:lnSpc>
                <a:spcPct val="100000"/>
              </a:lnSpc>
              <a:spcBef>
                <a:spcPts val="1445"/>
              </a:spcBef>
              <a:buFont typeface="Wingdings" panose="05000000000000000000"/>
              <a:buChar char="⚫"/>
              <a:tabLst>
                <a:tab pos="375285" algn="l"/>
                <a:tab pos="3759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I hear her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singing.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000" b="0" spc="-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小技</a:t>
            </a:r>
            <a:r>
              <a:rPr sz="2000" b="0" spc="-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巧</a:t>
            </a:r>
            <a:r>
              <a:rPr sz="2000" b="0" spc="-1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：</a:t>
            </a:r>
            <a:endParaRPr sz="20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505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u="heavy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如果宾语和宾语之后成分</a:t>
            </a:r>
            <a:r>
              <a:rPr sz="2000" u="heavy" spc="-3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加</a:t>
            </a:r>
            <a:r>
              <a:rPr sz="2000" u="heavy" spc="75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be</a:t>
            </a:r>
            <a:r>
              <a:rPr sz="2000" u="heavy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动</a:t>
            </a:r>
            <a:r>
              <a:rPr sz="2000" u="heavy" spc="5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词</a:t>
            </a:r>
            <a:r>
              <a:rPr sz="2000" u="heavy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后能</a:t>
            </a:r>
            <a:r>
              <a:rPr sz="2000" u="heavy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够</a:t>
            </a:r>
            <a:r>
              <a:rPr sz="2000" u="heavy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构成</a:t>
            </a:r>
            <a:r>
              <a:rPr sz="2000" u="heavy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一</a:t>
            </a:r>
            <a:r>
              <a:rPr sz="2000" u="heavy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个逻</a:t>
            </a:r>
            <a:r>
              <a:rPr sz="2000" u="heavy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辑</a:t>
            </a:r>
            <a:r>
              <a:rPr sz="2000" u="heavy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完整</a:t>
            </a:r>
            <a:r>
              <a:rPr sz="2000" u="heavy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的</a:t>
            </a:r>
            <a:r>
              <a:rPr sz="2000" u="heavy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句子</a:t>
            </a:r>
            <a:r>
              <a:rPr sz="2000" u="heavy" spc="-15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，</a:t>
            </a:r>
            <a:endParaRPr sz="2000">
              <a:latin typeface="UKIJ CJK"/>
              <a:cs typeface="UKIJ CJK"/>
            </a:endParaRPr>
          </a:p>
          <a:p>
            <a:pPr marL="15240">
              <a:lnSpc>
                <a:spcPct val="100000"/>
              </a:lnSpc>
              <a:spcBef>
                <a:spcPts val="1205"/>
              </a:spcBef>
            </a:pPr>
            <a:r>
              <a:rPr sz="2000" u="heavy" spc="-505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u="heavy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UKIJ CJK"/>
                <a:cs typeface="UKIJ CJK"/>
              </a:rPr>
              <a:t>则宾语之后的成分为宾补。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0082" y="1060195"/>
            <a:ext cx="44913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10" dirty="0">
                <a:latin typeface="Noto Sans CJK JP Medium"/>
                <a:cs typeface="Noto Sans CJK JP Medium"/>
              </a:rPr>
              <a:t>英文</a:t>
            </a:r>
            <a:r>
              <a:rPr sz="3200" b="0" spc="15" dirty="0">
                <a:latin typeface="Noto Sans CJK JP Medium"/>
                <a:cs typeface="Noto Sans CJK JP Medium"/>
              </a:rPr>
              <a:t>中</a:t>
            </a:r>
            <a:r>
              <a:rPr sz="3200" b="0" spc="-270" dirty="0">
                <a:latin typeface="Noto Sans CJK JP Medium"/>
                <a:cs typeface="Noto Sans CJK JP Medium"/>
              </a:rPr>
              <a:t>15</a:t>
            </a:r>
            <a:r>
              <a:rPr sz="3200" b="0" spc="10" dirty="0">
                <a:latin typeface="Noto Sans CJK JP Medium"/>
                <a:cs typeface="Noto Sans CJK JP Medium"/>
              </a:rPr>
              <a:t>个</a:t>
            </a:r>
            <a:r>
              <a:rPr sz="3200" b="0" spc="-10" dirty="0">
                <a:latin typeface="Noto Sans CJK JP Medium"/>
                <a:cs typeface="Noto Sans CJK JP Medium"/>
              </a:rPr>
              <a:t>最常</a:t>
            </a:r>
            <a:r>
              <a:rPr sz="3200" b="0" spc="10" dirty="0">
                <a:latin typeface="Noto Sans CJK JP Medium"/>
                <a:cs typeface="Noto Sans CJK JP Medium"/>
              </a:rPr>
              <a:t>见</a:t>
            </a:r>
            <a:r>
              <a:rPr sz="3200" b="0" spc="-10" dirty="0">
                <a:latin typeface="Noto Sans CJK JP Medium"/>
                <a:cs typeface="Noto Sans CJK JP Medium"/>
              </a:rPr>
              <a:t>的介词</a:t>
            </a:r>
            <a:endParaRPr sz="3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453" y="2036191"/>
            <a:ext cx="7040245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in / on / at / of / for / by </a:t>
            </a:r>
            <a:r>
              <a:rPr sz="3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/with </a:t>
            </a:r>
            <a:r>
              <a:rPr sz="3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/ from /</a:t>
            </a:r>
            <a:r>
              <a:rPr sz="3200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as / about / around / </a:t>
            </a:r>
            <a:r>
              <a:rPr sz="3200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off </a:t>
            </a:r>
            <a:r>
              <a:rPr sz="3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/ through /</a:t>
            </a:r>
            <a:r>
              <a:rPr sz="3200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over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40" y="771143"/>
            <a:ext cx="8503920" cy="33131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847" y="1277111"/>
            <a:ext cx="8528304" cy="20299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0663" y="1277111"/>
            <a:ext cx="7662672" cy="21762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2751" y="1203959"/>
            <a:ext cx="7598664" cy="21061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8" y="1130807"/>
            <a:ext cx="8497824" cy="2520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695" y="917447"/>
            <a:ext cx="8674608" cy="29413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648" y="664463"/>
            <a:ext cx="8104632" cy="3816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" y="554735"/>
            <a:ext cx="8135111" cy="42001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648" y="832103"/>
            <a:ext cx="8278368" cy="34777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4792" y="701040"/>
            <a:ext cx="4943855" cy="35082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8" y="1493519"/>
            <a:ext cx="8497824" cy="16550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" y="655319"/>
            <a:ext cx="7848600" cy="38313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391" y="1033271"/>
            <a:ext cx="8205216" cy="30754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808" y="844295"/>
            <a:ext cx="8406384" cy="3023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984" y="1130807"/>
            <a:ext cx="8561832" cy="2621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700" y="1627073"/>
            <a:ext cx="55206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15" dirty="0">
                <a:latin typeface="Noto Sans CJK JP Medium"/>
                <a:cs typeface="Noto Sans CJK JP Medium"/>
              </a:rPr>
              <a:t>十、四</a:t>
            </a:r>
            <a:r>
              <a:rPr sz="5400" b="0" dirty="0">
                <a:latin typeface="Noto Sans CJK JP Medium"/>
                <a:cs typeface="Noto Sans CJK JP Medium"/>
              </a:rPr>
              <a:t>大特殊句型</a:t>
            </a:r>
            <a:endParaRPr sz="5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1872" y="844295"/>
            <a:ext cx="5346191" cy="31516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5301" y="1750517"/>
            <a:ext cx="5521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15" dirty="0">
                <a:latin typeface="Noto Sans CJK JP Medium"/>
                <a:cs typeface="Noto Sans CJK JP Medium"/>
              </a:rPr>
              <a:t>为什么</a:t>
            </a:r>
            <a:r>
              <a:rPr sz="4800" b="0" dirty="0">
                <a:latin typeface="Noto Sans CJK JP Medium"/>
                <a:cs typeface="Noto Sans CJK JP Medium"/>
              </a:rPr>
              <a:t>会有强调句？</a:t>
            </a:r>
            <a:endParaRPr sz="4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747" y="928242"/>
            <a:ext cx="67271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5" dirty="0">
                <a:solidFill>
                  <a:srgbClr val="A31A82"/>
                </a:solidFill>
                <a:latin typeface="UKIJ CJK"/>
                <a:cs typeface="UKIJ CJK"/>
              </a:rPr>
              <a:t>It</a:t>
            </a:r>
            <a:r>
              <a:rPr sz="2800" spc="65" dirty="0">
                <a:solidFill>
                  <a:srgbClr val="A31A82"/>
                </a:solidFill>
                <a:latin typeface="UKIJ CJK"/>
                <a:cs typeface="UKIJ CJK"/>
              </a:rPr>
              <a:t> </a:t>
            </a:r>
            <a:r>
              <a:rPr sz="2800" spc="135" dirty="0">
                <a:solidFill>
                  <a:srgbClr val="A31A82"/>
                </a:solidFill>
                <a:latin typeface="UKIJ CJK"/>
                <a:cs typeface="UKIJ CJK"/>
              </a:rPr>
              <a:t>is/was</a:t>
            </a:r>
            <a:r>
              <a:rPr sz="2800" spc="135" dirty="0">
                <a:latin typeface="UKIJ CJK"/>
                <a:cs typeface="UKIJ CJK"/>
              </a:rPr>
              <a:t>+</a:t>
            </a:r>
            <a:r>
              <a:rPr sz="2800" spc="5" dirty="0">
                <a:latin typeface="UKIJ CJK"/>
                <a:cs typeface="UKIJ CJK"/>
              </a:rPr>
              <a:t>强调部分</a:t>
            </a:r>
            <a:r>
              <a:rPr sz="2800" spc="150" dirty="0">
                <a:solidFill>
                  <a:srgbClr val="A31A82"/>
                </a:solidFill>
                <a:latin typeface="UKIJ CJK"/>
                <a:cs typeface="UKIJ CJK"/>
              </a:rPr>
              <a:t>+that/who</a:t>
            </a:r>
            <a:r>
              <a:rPr sz="2800" spc="-10" dirty="0">
                <a:solidFill>
                  <a:srgbClr val="A31A82"/>
                </a:solidFill>
                <a:latin typeface="UKIJ CJK"/>
                <a:cs typeface="UKIJ CJK"/>
              </a:rPr>
              <a:t> </a:t>
            </a:r>
            <a:r>
              <a:rPr sz="2800" spc="545" dirty="0">
                <a:latin typeface="UKIJ CJK"/>
                <a:cs typeface="UKIJ CJK"/>
              </a:rPr>
              <a:t>+</a:t>
            </a:r>
            <a:r>
              <a:rPr sz="2800" spc="5" dirty="0">
                <a:latin typeface="UKIJ CJK"/>
                <a:cs typeface="UKIJ CJK"/>
              </a:rPr>
              <a:t>其他部分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692" y="1805482"/>
            <a:ext cx="7571740" cy="2312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Wingdings" panose="05000000000000000000"/>
              <a:buChar char="⚫"/>
              <a:tabLst>
                <a:tab pos="299720" algn="l"/>
              </a:tabLst>
            </a:pPr>
            <a:r>
              <a:rPr sz="2000" u="heavy" spc="70" dirty="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They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will </a:t>
            </a:r>
            <a:r>
              <a:rPr sz="2000" u="heavy" spc="55" dirty="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have </a:t>
            </a:r>
            <a:r>
              <a:rPr sz="2000" u="heavy" spc="35" dirty="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a </a:t>
            </a:r>
            <a:r>
              <a:rPr sz="2000" u="heavy" spc="75" dirty="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meeting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in </a:t>
            </a:r>
            <a:r>
              <a:rPr sz="2000" u="heavy" spc="55" dirty="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the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hall</a:t>
            </a:r>
            <a:r>
              <a:rPr sz="2000" u="heavy" spc="310" dirty="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 </a:t>
            </a:r>
            <a:r>
              <a:rPr sz="2000" u="heavy" spc="30" dirty="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tomorrow.</a:t>
            </a:r>
            <a:endParaRPr sz="200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Wingdings" panose="05000000000000000000"/>
              <a:buChar char="⚫"/>
              <a:tabLst>
                <a:tab pos="299720" algn="l"/>
              </a:tabLst>
            </a:pPr>
            <a:r>
              <a:rPr sz="2000" spc="-25" dirty="0">
                <a:solidFill>
                  <a:srgbClr val="A31A82"/>
                </a:solidFill>
                <a:latin typeface="UKIJ CJK"/>
                <a:cs typeface="UKIJ CJK"/>
              </a:rPr>
              <a:t>It 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is </a:t>
            </a:r>
            <a:r>
              <a:rPr sz="2000" spc="60" dirty="0">
                <a:latin typeface="UKIJ CJK"/>
                <a:cs typeface="UKIJ CJK"/>
              </a:rPr>
              <a:t>they </a:t>
            </a:r>
            <a:r>
              <a:rPr sz="2000" spc="65" dirty="0">
                <a:solidFill>
                  <a:srgbClr val="A31A82"/>
                </a:solidFill>
                <a:latin typeface="UKIJ CJK"/>
                <a:cs typeface="UKIJ CJK"/>
              </a:rPr>
              <a:t>that/who </a:t>
            </a:r>
            <a:r>
              <a:rPr sz="2000" spc="25" dirty="0">
                <a:latin typeface="UKIJ CJK"/>
                <a:cs typeface="UKIJ CJK"/>
              </a:rPr>
              <a:t>will </a:t>
            </a:r>
            <a:r>
              <a:rPr sz="2000" spc="55" dirty="0">
                <a:latin typeface="UKIJ CJK"/>
                <a:cs typeface="UKIJ CJK"/>
              </a:rPr>
              <a:t>have </a:t>
            </a:r>
            <a:r>
              <a:rPr sz="2000" spc="35" dirty="0">
                <a:latin typeface="UKIJ CJK"/>
                <a:cs typeface="UKIJ CJK"/>
              </a:rPr>
              <a:t>a </a:t>
            </a:r>
            <a:r>
              <a:rPr sz="2000" spc="75" dirty="0">
                <a:latin typeface="UKIJ CJK"/>
                <a:cs typeface="UKIJ CJK"/>
              </a:rPr>
              <a:t>meeting </a:t>
            </a:r>
            <a:r>
              <a:rPr sz="2000" spc="25" dirty="0">
                <a:latin typeface="UKIJ CJK"/>
                <a:cs typeface="UKIJ CJK"/>
              </a:rPr>
              <a:t>in </a:t>
            </a:r>
            <a:r>
              <a:rPr sz="2000" spc="55" dirty="0">
                <a:latin typeface="UKIJ CJK"/>
                <a:cs typeface="UKIJ CJK"/>
              </a:rPr>
              <a:t>the </a:t>
            </a:r>
            <a:r>
              <a:rPr sz="2000" spc="25" dirty="0">
                <a:latin typeface="UKIJ CJK"/>
                <a:cs typeface="UKIJ CJK"/>
              </a:rPr>
              <a:t>hall</a:t>
            </a:r>
            <a:r>
              <a:rPr sz="2000" spc="45" dirty="0">
                <a:latin typeface="UKIJ CJK"/>
                <a:cs typeface="UKIJ CJK"/>
              </a:rPr>
              <a:t> </a:t>
            </a:r>
            <a:r>
              <a:rPr sz="2000" spc="-245" dirty="0">
                <a:latin typeface="UKIJ CJK"/>
                <a:cs typeface="UKIJ CJK"/>
              </a:rPr>
              <a:t>tomorrow.</a:t>
            </a:r>
            <a:endParaRPr sz="200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⚫"/>
              <a:tabLst>
                <a:tab pos="299720" algn="l"/>
              </a:tabLst>
            </a:pPr>
            <a:r>
              <a:rPr sz="2000" spc="-25" dirty="0">
                <a:solidFill>
                  <a:srgbClr val="A31A82"/>
                </a:solidFill>
                <a:latin typeface="UKIJ CJK"/>
                <a:cs typeface="UKIJ CJK"/>
              </a:rPr>
              <a:t>It 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is </a:t>
            </a:r>
            <a:r>
              <a:rPr sz="2000" spc="35" dirty="0">
                <a:latin typeface="UKIJ CJK"/>
                <a:cs typeface="UKIJ CJK"/>
              </a:rPr>
              <a:t>a </a:t>
            </a:r>
            <a:r>
              <a:rPr sz="2000" spc="75" dirty="0">
                <a:latin typeface="UKIJ CJK"/>
                <a:cs typeface="UKIJ CJK"/>
              </a:rPr>
              <a:t>meeting </a:t>
            </a:r>
            <a:r>
              <a:rPr sz="2000" spc="50" dirty="0">
                <a:solidFill>
                  <a:srgbClr val="A31A82"/>
                </a:solidFill>
                <a:latin typeface="UKIJ CJK"/>
                <a:cs typeface="UKIJ CJK"/>
              </a:rPr>
              <a:t>that </a:t>
            </a:r>
            <a:r>
              <a:rPr sz="2000" spc="60" dirty="0">
                <a:latin typeface="UKIJ CJK"/>
                <a:cs typeface="UKIJ CJK"/>
              </a:rPr>
              <a:t>they </a:t>
            </a:r>
            <a:r>
              <a:rPr sz="2000" spc="25" dirty="0">
                <a:latin typeface="UKIJ CJK"/>
                <a:cs typeface="UKIJ CJK"/>
              </a:rPr>
              <a:t>will </a:t>
            </a:r>
            <a:r>
              <a:rPr sz="2000" spc="55" dirty="0">
                <a:latin typeface="UKIJ CJK"/>
                <a:cs typeface="UKIJ CJK"/>
              </a:rPr>
              <a:t>have </a:t>
            </a:r>
            <a:r>
              <a:rPr sz="2000" spc="25" dirty="0">
                <a:latin typeface="UKIJ CJK"/>
                <a:cs typeface="UKIJ CJK"/>
              </a:rPr>
              <a:t>in </a:t>
            </a:r>
            <a:r>
              <a:rPr sz="2000" spc="55" dirty="0">
                <a:latin typeface="UKIJ CJK"/>
                <a:cs typeface="UKIJ CJK"/>
              </a:rPr>
              <a:t>the </a:t>
            </a:r>
            <a:r>
              <a:rPr sz="2000" spc="25" dirty="0">
                <a:latin typeface="UKIJ CJK"/>
                <a:cs typeface="UKIJ CJK"/>
              </a:rPr>
              <a:t>hall </a:t>
            </a:r>
            <a:r>
              <a:rPr sz="2000" spc="60" dirty="0">
                <a:latin typeface="UKIJ CJK"/>
                <a:cs typeface="UKIJ CJK"/>
              </a:rPr>
              <a:t> </a:t>
            </a:r>
            <a:r>
              <a:rPr sz="2000" spc="30" dirty="0">
                <a:latin typeface="UKIJ CJK"/>
                <a:cs typeface="UKIJ CJK"/>
              </a:rPr>
              <a:t>tomorrow.</a:t>
            </a:r>
            <a:endParaRPr sz="200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⚫"/>
              <a:tabLst>
                <a:tab pos="299720" algn="l"/>
              </a:tabLst>
            </a:pPr>
            <a:r>
              <a:rPr sz="2000" spc="-25" dirty="0">
                <a:solidFill>
                  <a:srgbClr val="A31A82"/>
                </a:solidFill>
                <a:latin typeface="UKIJ CJK"/>
                <a:cs typeface="UKIJ CJK"/>
              </a:rPr>
              <a:t>It 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is </a:t>
            </a:r>
            <a:r>
              <a:rPr sz="2000" spc="25" dirty="0">
                <a:latin typeface="UKIJ CJK"/>
                <a:cs typeface="UKIJ CJK"/>
              </a:rPr>
              <a:t>in </a:t>
            </a:r>
            <a:r>
              <a:rPr sz="2000" spc="55" dirty="0">
                <a:latin typeface="UKIJ CJK"/>
                <a:cs typeface="UKIJ CJK"/>
              </a:rPr>
              <a:t>the </a:t>
            </a:r>
            <a:r>
              <a:rPr sz="2000" spc="25" dirty="0">
                <a:latin typeface="UKIJ CJK"/>
                <a:cs typeface="UKIJ CJK"/>
              </a:rPr>
              <a:t>hall </a:t>
            </a:r>
            <a:r>
              <a:rPr sz="2000" spc="50" dirty="0">
                <a:solidFill>
                  <a:srgbClr val="A31A82"/>
                </a:solidFill>
                <a:latin typeface="UKIJ CJK"/>
                <a:cs typeface="UKIJ CJK"/>
              </a:rPr>
              <a:t>that </a:t>
            </a:r>
            <a:r>
              <a:rPr sz="2000" spc="60" dirty="0">
                <a:latin typeface="UKIJ CJK"/>
                <a:cs typeface="UKIJ CJK"/>
              </a:rPr>
              <a:t>they </a:t>
            </a:r>
            <a:r>
              <a:rPr sz="2000" spc="30" dirty="0">
                <a:latin typeface="UKIJ CJK"/>
                <a:cs typeface="UKIJ CJK"/>
              </a:rPr>
              <a:t>will </a:t>
            </a:r>
            <a:r>
              <a:rPr sz="2000" spc="50" dirty="0">
                <a:latin typeface="UKIJ CJK"/>
                <a:cs typeface="UKIJ CJK"/>
              </a:rPr>
              <a:t>have </a:t>
            </a:r>
            <a:r>
              <a:rPr sz="2000" spc="35" dirty="0">
                <a:latin typeface="UKIJ CJK"/>
                <a:cs typeface="UKIJ CJK"/>
              </a:rPr>
              <a:t>a </a:t>
            </a:r>
            <a:r>
              <a:rPr sz="2000" spc="75" dirty="0">
                <a:latin typeface="UKIJ CJK"/>
                <a:cs typeface="UKIJ CJK"/>
              </a:rPr>
              <a:t>meeting</a:t>
            </a:r>
            <a:r>
              <a:rPr sz="2000" spc="645" dirty="0">
                <a:latin typeface="UKIJ CJK"/>
                <a:cs typeface="UKIJ CJK"/>
              </a:rPr>
              <a:t> </a:t>
            </a:r>
            <a:r>
              <a:rPr sz="2000" spc="30" dirty="0">
                <a:latin typeface="UKIJ CJK"/>
                <a:cs typeface="UKIJ CJK"/>
              </a:rPr>
              <a:t>tomorrow.</a:t>
            </a:r>
            <a:endParaRPr sz="200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Wingdings" panose="05000000000000000000"/>
              <a:buChar char="⚫"/>
              <a:tabLst>
                <a:tab pos="299720" algn="l"/>
              </a:tabLst>
            </a:pPr>
            <a:r>
              <a:rPr sz="2000" spc="-25" dirty="0">
                <a:solidFill>
                  <a:srgbClr val="A31A82"/>
                </a:solidFill>
                <a:latin typeface="UKIJ CJK"/>
                <a:cs typeface="UKIJ CJK"/>
              </a:rPr>
              <a:t>It 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is </a:t>
            </a:r>
            <a:r>
              <a:rPr sz="2000" spc="55" dirty="0">
                <a:latin typeface="UKIJ CJK"/>
                <a:cs typeface="UKIJ CJK"/>
              </a:rPr>
              <a:t>tomorrow </a:t>
            </a:r>
            <a:r>
              <a:rPr sz="2000" spc="50" dirty="0">
                <a:solidFill>
                  <a:srgbClr val="A31A82"/>
                </a:solidFill>
                <a:latin typeface="UKIJ CJK"/>
                <a:cs typeface="UKIJ CJK"/>
              </a:rPr>
              <a:t>that </a:t>
            </a:r>
            <a:r>
              <a:rPr sz="2000" spc="60" dirty="0">
                <a:latin typeface="UKIJ CJK"/>
                <a:cs typeface="UKIJ CJK"/>
              </a:rPr>
              <a:t>they </a:t>
            </a:r>
            <a:r>
              <a:rPr sz="2000" spc="30" dirty="0">
                <a:latin typeface="UKIJ CJK"/>
                <a:cs typeface="UKIJ CJK"/>
              </a:rPr>
              <a:t>will </a:t>
            </a:r>
            <a:r>
              <a:rPr sz="2000" spc="50" dirty="0">
                <a:latin typeface="UKIJ CJK"/>
                <a:cs typeface="UKIJ CJK"/>
              </a:rPr>
              <a:t>have </a:t>
            </a:r>
            <a:r>
              <a:rPr sz="2000" spc="35" dirty="0">
                <a:latin typeface="UKIJ CJK"/>
                <a:cs typeface="UKIJ CJK"/>
              </a:rPr>
              <a:t>a </a:t>
            </a:r>
            <a:r>
              <a:rPr sz="2000" spc="75" dirty="0">
                <a:latin typeface="UKIJ CJK"/>
                <a:cs typeface="UKIJ CJK"/>
              </a:rPr>
              <a:t>meeting </a:t>
            </a:r>
            <a:r>
              <a:rPr sz="2000" spc="25" dirty="0">
                <a:latin typeface="UKIJ CJK"/>
                <a:cs typeface="UKIJ CJK"/>
              </a:rPr>
              <a:t>in </a:t>
            </a:r>
            <a:r>
              <a:rPr sz="2000" spc="55" dirty="0">
                <a:latin typeface="UKIJ CJK"/>
                <a:cs typeface="UKIJ CJK"/>
              </a:rPr>
              <a:t>the</a:t>
            </a:r>
            <a:r>
              <a:rPr sz="2000" spc="550" dirty="0">
                <a:latin typeface="UKIJ CJK"/>
                <a:cs typeface="UKIJ CJK"/>
              </a:rPr>
              <a:t> </a:t>
            </a:r>
            <a:r>
              <a:rPr sz="2000" spc="5" dirty="0">
                <a:latin typeface="UKIJ CJK"/>
                <a:cs typeface="UKIJ CJK"/>
              </a:rPr>
              <a:t>hall.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419" y="591576"/>
            <a:ext cx="841883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2590" marR="5080" indent="-390525">
              <a:lnSpc>
                <a:spcPct val="150000"/>
              </a:lnSpc>
              <a:spcBef>
                <a:spcPts val="95"/>
              </a:spcBef>
              <a:tabLst>
                <a:tab pos="401955" algn="l"/>
                <a:tab pos="4794885" algn="l"/>
              </a:tabLst>
            </a:pPr>
            <a:r>
              <a:rPr sz="2200" dirty="0"/>
              <a:t>1.	</a:t>
            </a:r>
            <a:r>
              <a:rPr sz="2200" spc="5" dirty="0"/>
              <a:t>It </a:t>
            </a:r>
            <a:r>
              <a:rPr sz="2200" spc="-5" dirty="0"/>
              <a:t>is </a:t>
            </a:r>
            <a:r>
              <a:rPr sz="2200" spc="5" dirty="0"/>
              <a:t>the </a:t>
            </a:r>
            <a:r>
              <a:rPr sz="2200" spc="-5" dirty="0"/>
              <a:t>ability </a:t>
            </a:r>
            <a:r>
              <a:rPr sz="2200" spc="5" dirty="0"/>
              <a:t>to do</a:t>
            </a:r>
            <a:r>
              <a:rPr sz="2200" spc="-60" dirty="0"/>
              <a:t> </a:t>
            </a:r>
            <a:r>
              <a:rPr sz="2200" spc="5" dirty="0"/>
              <a:t>the</a:t>
            </a:r>
            <a:r>
              <a:rPr sz="2200" spc="-20" dirty="0"/>
              <a:t> </a:t>
            </a:r>
            <a:r>
              <a:rPr sz="2200" spc="5" dirty="0"/>
              <a:t>job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z="2200" spc="5" dirty="0"/>
              <a:t>matters, </a:t>
            </a:r>
            <a:r>
              <a:rPr sz="2200" spc="-5" dirty="0"/>
              <a:t>not where you</a:t>
            </a:r>
            <a:r>
              <a:rPr sz="2200" spc="-75" dirty="0"/>
              <a:t> </a:t>
            </a:r>
            <a:r>
              <a:rPr sz="2200" spc="5" dirty="0"/>
              <a:t>come  </a:t>
            </a:r>
            <a:r>
              <a:rPr sz="2200" spc="10" dirty="0"/>
              <a:t>from </a:t>
            </a:r>
            <a:r>
              <a:rPr sz="2200" dirty="0"/>
              <a:t>or </a:t>
            </a:r>
            <a:r>
              <a:rPr sz="2200" spc="-10" dirty="0"/>
              <a:t>what </a:t>
            </a:r>
            <a:r>
              <a:rPr sz="2200" spc="-5" dirty="0"/>
              <a:t>you</a:t>
            </a:r>
            <a:r>
              <a:rPr sz="2200" spc="-40" dirty="0"/>
              <a:t> </a:t>
            </a:r>
            <a:r>
              <a:rPr sz="2200" dirty="0"/>
              <a:t>are.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31419" y="1597796"/>
            <a:ext cx="8452485" cy="254190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420"/>
              </a:spcBef>
              <a:tabLst>
                <a:tab pos="2061210" algn="l"/>
                <a:tab pos="3566795" algn="l"/>
                <a:tab pos="544322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A.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which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B. </a:t>
            </a:r>
            <a:r>
              <a:rPr sz="2200" dirty="0">
                <a:latin typeface="Arial" panose="020B0604020202020204"/>
                <a:cs typeface="Arial" panose="020B0604020202020204"/>
              </a:rPr>
              <a:t>that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C.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what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D.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who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01955" indent="-389890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401955" algn="l"/>
                <a:tab pos="402590" algn="l"/>
                <a:tab pos="456120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It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until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midnight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dirty="0">
                <a:latin typeface="Arial" panose="020B0604020202020204"/>
                <a:cs typeface="Arial" panose="020B0604020202020204"/>
              </a:rPr>
              <a:t>they reached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camp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site.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804545" lvl="1" indent="-341630">
              <a:lnSpc>
                <a:spcPct val="100000"/>
              </a:lnSpc>
              <a:spcBef>
                <a:spcPts val="1325"/>
              </a:spcBef>
              <a:buAutoNum type="alphaUcPeriod"/>
              <a:tabLst>
                <a:tab pos="805180" algn="l"/>
                <a:tab pos="2123440" algn="l"/>
                <a:tab pos="3676015" algn="l"/>
                <a:tab pos="552259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that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B.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when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C.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while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D.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01955" indent="-389890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401955" algn="l"/>
                <a:tab pos="402590" algn="l"/>
                <a:tab pos="1334135" algn="l"/>
                <a:tab pos="3676650" algn="l"/>
              </a:tabLst>
            </a:pP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very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dirty="0">
                <a:latin typeface="Arial" panose="020B0604020202020204"/>
                <a:cs typeface="Arial" panose="020B0604020202020204"/>
              </a:rPr>
              <a:t>that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little </a:t>
            </a:r>
            <a:r>
              <a:rPr sz="2200" dirty="0">
                <a:latin typeface="Arial" panose="020B0604020202020204"/>
                <a:cs typeface="Arial" panose="020B0604020202020204"/>
              </a:rPr>
              <a:t>Jim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wrote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letter.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728345" lvl="1" indent="-341630">
              <a:lnSpc>
                <a:spcPct val="100000"/>
              </a:lnSpc>
              <a:spcBef>
                <a:spcPts val="1325"/>
              </a:spcBef>
              <a:buAutoNum type="alphaUcPeriod"/>
              <a:tabLst>
                <a:tab pos="728980" algn="l"/>
                <a:tab pos="2345690" algn="l"/>
                <a:tab pos="4502785" algn="l"/>
                <a:tab pos="652462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It;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careful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B.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It;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carefully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C.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He;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careful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D. He;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carefully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7336" y="981278"/>
            <a:ext cx="30816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25" dirty="0">
                <a:latin typeface="Noto Sans CJK JP Medium"/>
                <a:cs typeface="Noto Sans CJK JP Medium"/>
              </a:rPr>
              <a:t>语法</a:t>
            </a:r>
            <a:r>
              <a:rPr sz="4000" b="0" spc="10" dirty="0">
                <a:latin typeface="Noto Sans CJK JP Medium"/>
                <a:cs typeface="Noto Sans CJK JP Medium"/>
              </a:rPr>
              <a:t>是什</a:t>
            </a:r>
            <a:r>
              <a:rPr sz="4000" b="0" spc="-25" dirty="0">
                <a:latin typeface="Noto Sans CJK JP Medium"/>
                <a:cs typeface="Noto Sans CJK JP Medium"/>
              </a:rPr>
              <a:t>么</a:t>
            </a:r>
            <a:r>
              <a:rPr sz="4000" b="0" spc="10" dirty="0">
                <a:latin typeface="Noto Sans CJK JP Medium"/>
                <a:cs typeface="Noto Sans CJK JP Medium"/>
              </a:rPr>
              <a:t>？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3134" y="2522153"/>
            <a:ext cx="6737984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C00000"/>
                </a:solidFill>
                <a:latin typeface="UKIJ CJK"/>
                <a:cs typeface="UKIJ CJK"/>
              </a:rPr>
              <a:t>如果把英语比作一串项链，</a:t>
            </a:r>
            <a:endParaRPr sz="24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C00000"/>
                </a:solidFill>
                <a:latin typeface="UKIJ CJK"/>
                <a:cs typeface="UKIJ CJK"/>
              </a:rPr>
              <a:t>单词就是珍珠，语法就是链子，口语就是包装盒！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9604" y="1702384"/>
            <a:ext cx="40989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5" dirty="0">
                <a:latin typeface="Noto Sans CJK JP Medium"/>
                <a:cs typeface="Noto Sans CJK JP Medium"/>
              </a:rPr>
              <a:t>二</a:t>
            </a:r>
            <a:r>
              <a:rPr sz="4000" b="0" spc="-15" dirty="0">
                <a:latin typeface="Noto Sans CJK JP Medium"/>
                <a:cs typeface="Noto Sans CJK JP Medium"/>
              </a:rPr>
              <a:t>．</a:t>
            </a:r>
            <a:r>
              <a:rPr sz="4000" b="0" spc="30" dirty="0">
                <a:latin typeface="Noto Sans CJK JP Medium"/>
                <a:cs typeface="Noto Sans CJK JP Medium"/>
              </a:rPr>
              <a:t>五大</a:t>
            </a:r>
            <a:r>
              <a:rPr sz="4000" b="0" spc="10" dirty="0">
                <a:latin typeface="Noto Sans CJK JP Medium"/>
                <a:cs typeface="Noto Sans CJK JP Medium"/>
              </a:rPr>
              <a:t>基本</a:t>
            </a:r>
            <a:r>
              <a:rPr sz="4000" b="0" spc="-15" dirty="0">
                <a:latin typeface="Noto Sans CJK JP Medium"/>
                <a:cs typeface="Noto Sans CJK JP Medium"/>
              </a:rPr>
              <a:t>句</a:t>
            </a:r>
            <a:r>
              <a:rPr sz="4000" b="0" spc="10" dirty="0">
                <a:latin typeface="Noto Sans CJK JP Medium"/>
                <a:cs typeface="Noto Sans CJK JP Medium"/>
              </a:rPr>
              <a:t>型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419" y="591576"/>
            <a:ext cx="841883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2590" marR="5080" indent="-390525">
              <a:lnSpc>
                <a:spcPct val="150000"/>
              </a:lnSpc>
              <a:spcBef>
                <a:spcPts val="95"/>
              </a:spcBef>
              <a:tabLst>
                <a:tab pos="401955" algn="l"/>
                <a:tab pos="4794885" algn="l"/>
              </a:tabLst>
            </a:pPr>
            <a:r>
              <a:rPr sz="2200" dirty="0"/>
              <a:t>1.	</a:t>
            </a:r>
            <a:r>
              <a:rPr sz="2200" spc="5" dirty="0"/>
              <a:t>It </a:t>
            </a:r>
            <a:r>
              <a:rPr sz="2200" spc="-5" dirty="0"/>
              <a:t>is </a:t>
            </a:r>
            <a:r>
              <a:rPr sz="2200" spc="5" dirty="0"/>
              <a:t>the </a:t>
            </a:r>
            <a:r>
              <a:rPr sz="2200" spc="-5" dirty="0"/>
              <a:t>ability </a:t>
            </a:r>
            <a:r>
              <a:rPr sz="2200" spc="5" dirty="0"/>
              <a:t>to do</a:t>
            </a:r>
            <a:r>
              <a:rPr sz="2200" spc="-60" dirty="0"/>
              <a:t> </a:t>
            </a:r>
            <a:r>
              <a:rPr sz="2200" spc="5" dirty="0"/>
              <a:t>the</a:t>
            </a:r>
            <a:r>
              <a:rPr sz="2200" spc="-20" dirty="0"/>
              <a:t> </a:t>
            </a:r>
            <a:r>
              <a:rPr sz="2200" spc="5" dirty="0"/>
              <a:t>job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z="2200" spc="5" dirty="0"/>
              <a:t>matters, </a:t>
            </a:r>
            <a:r>
              <a:rPr sz="2200" spc="-5" dirty="0"/>
              <a:t>not where you</a:t>
            </a:r>
            <a:r>
              <a:rPr sz="2200" spc="-75" dirty="0"/>
              <a:t> </a:t>
            </a:r>
            <a:r>
              <a:rPr sz="2200" spc="5" dirty="0"/>
              <a:t>come  </a:t>
            </a:r>
            <a:r>
              <a:rPr sz="2200" spc="10" dirty="0"/>
              <a:t>from </a:t>
            </a:r>
            <a:r>
              <a:rPr sz="2200" dirty="0"/>
              <a:t>or </a:t>
            </a:r>
            <a:r>
              <a:rPr sz="2200" spc="-10" dirty="0"/>
              <a:t>what </a:t>
            </a:r>
            <a:r>
              <a:rPr sz="2200" spc="-5" dirty="0"/>
              <a:t>you</a:t>
            </a:r>
            <a:r>
              <a:rPr sz="2200" spc="-40" dirty="0"/>
              <a:t> </a:t>
            </a:r>
            <a:r>
              <a:rPr sz="2200" dirty="0"/>
              <a:t>are.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31419" y="1597796"/>
            <a:ext cx="8456295" cy="254190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420"/>
              </a:spcBef>
              <a:tabLst>
                <a:tab pos="2064385" algn="l"/>
                <a:tab pos="3573145" algn="l"/>
                <a:tab pos="545020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A.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which	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B.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C.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what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D.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who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01955" marR="447040" indent="-401955">
              <a:lnSpc>
                <a:spcPct val="150000"/>
              </a:lnSpc>
              <a:buAutoNum type="arabicPeriod" startAt="2"/>
              <a:tabLst>
                <a:tab pos="401955" algn="l"/>
                <a:tab pos="402590" algn="l"/>
                <a:tab pos="2127885" algn="l"/>
                <a:tab pos="3680460" algn="l"/>
                <a:tab pos="4561205" algn="l"/>
                <a:tab pos="552704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It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not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until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midnight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	</a:t>
            </a:r>
            <a:r>
              <a:rPr sz="2200" dirty="0">
                <a:latin typeface="Arial" panose="020B0604020202020204"/>
                <a:cs typeface="Arial" panose="020B0604020202020204"/>
              </a:rPr>
              <a:t>they reached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camp</a:t>
            </a:r>
            <a:r>
              <a:rPr sz="22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site.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A.</a:t>
            </a:r>
            <a:r>
              <a:rPr sz="22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B.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when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C.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while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D.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01955" indent="-389890">
              <a:lnSpc>
                <a:spcPct val="100000"/>
              </a:lnSpc>
              <a:spcBef>
                <a:spcPts val="1325"/>
              </a:spcBef>
              <a:buAutoNum type="arabicPeriod" startAt="2"/>
              <a:tabLst>
                <a:tab pos="401955" algn="l"/>
                <a:tab pos="402590" algn="l"/>
                <a:tab pos="1334135" algn="l"/>
                <a:tab pos="3676650" algn="l"/>
              </a:tabLst>
            </a:pP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very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dirty="0">
                <a:latin typeface="Arial" panose="020B0604020202020204"/>
                <a:cs typeface="Arial" panose="020B0604020202020204"/>
              </a:rPr>
              <a:t>that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little </a:t>
            </a:r>
            <a:r>
              <a:rPr sz="2200" dirty="0">
                <a:latin typeface="Arial" panose="020B0604020202020204"/>
                <a:cs typeface="Arial" panose="020B0604020202020204"/>
              </a:rPr>
              <a:t>Jim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wrote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letter.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87350">
              <a:lnSpc>
                <a:spcPct val="100000"/>
              </a:lnSpc>
              <a:spcBef>
                <a:spcPts val="1320"/>
              </a:spcBef>
              <a:tabLst>
                <a:tab pos="2347595" algn="l"/>
                <a:tab pos="4506595" algn="l"/>
                <a:tab pos="652970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A.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It;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careful	</a:t>
            </a:r>
            <a:r>
              <a:rPr sz="2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B.</a:t>
            </a:r>
            <a:r>
              <a:rPr sz="22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It;</a:t>
            </a:r>
            <a:r>
              <a:rPr sz="22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carefully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C.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He;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careful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D. He;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carefully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2495" y="1057655"/>
            <a:ext cx="5346191" cy="3154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7573" y="1750517"/>
            <a:ext cx="5521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15" dirty="0">
                <a:latin typeface="Noto Sans CJK JP Medium"/>
                <a:cs typeface="Noto Sans CJK JP Medium"/>
              </a:rPr>
              <a:t>为什么</a:t>
            </a:r>
            <a:r>
              <a:rPr sz="4800" b="0" dirty="0">
                <a:latin typeface="Noto Sans CJK JP Medium"/>
                <a:cs typeface="Noto Sans CJK JP Medium"/>
              </a:rPr>
              <a:t>会有倒装句？</a:t>
            </a:r>
            <a:endParaRPr sz="4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6008" y="1347215"/>
            <a:ext cx="7720583" cy="22311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1951" y="844295"/>
            <a:ext cx="5340096" cy="3124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845" y="968120"/>
            <a:ext cx="75692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0045" algn="l"/>
              </a:tabLst>
            </a:pPr>
            <a:r>
              <a:rPr sz="2000" spc="-5" dirty="0"/>
              <a:t>1,	</a:t>
            </a:r>
            <a:r>
              <a:rPr sz="2000" spc="-5" dirty="0">
                <a:solidFill>
                  <a:srgbClr val="FF0000"/>
                </a:solidFill>
              </a:rPr>
              <a:t>There</a:t>
            </a:r>
            <a:r>
              <a:rPr sz="2000" spc="-50" dirty="0">
                <a:solidFill>
                  <a:srgbClr val="FF0000"/>
                </a:solidFill>
              </a:rPr>
              <a:t> </a:t>
            </a:r>
            <a:r>
              <a:rPr sz="2000" spc="-5" dirty="0">
                <a:solidFill>
                  <a:srgbClr val="FF0000"/>
                </a:solidFill>
              </a:rPr>
              <a:t>be</a:t>
            </a:r>
            <a:r>
              <a:rPr sz="2000" spc="10" dirty="0">
                <a:solidFill>
                  <a:srgbClr val="FF0000"/>
                </a:solidFill>
              </a:rPr>
              <a:t> </a:t>
            </a:r>
            <a:r>
              <a:rPr sz="2000" spc="-10" dirty="0">
                <a:latin typeface="UKIJ CJK"/>
                <a:cs typeface="UKIJ CJK"/>
              </a:rPr>
              <a:t>结构。另外，在此结构中可以用来</a:t>
            </a:r>
            <a:r>
              <a:rPr sz="2000" spc="10" dirty="0">
                <a:latin typeface="UKIJ CJK"/>
                <a:cs typeface="UKIJ CJK"/>
              </a:rPr>
              <a:t>代</a:t>
            </a:r>
            <a:r>
              <a:rPr sz="2000" dirty="0">
                <a:latin typeface="UKIJ CJK"/>
                <a:cs typeface="UKIJ CJK"/>
              </a:rPr>
              <a:t>替</a:t>
            </a:r>
            <a:r>
              <a:rPr sz="2000" dirty="0"/>
              <a:t>be</a:t>
            </a:r>
            <a:r>
              <a:rPr sz="2000" spc="-10" dirty="0">
                <a:latin typeface="UKIJ CJK"/>
                <a:cs typeface="UKIJ CJK"/>
              </a:rPr>
              <a:t>动词</a:t>
            </a:r>
            <a:r>
              <a:rPr sz="2000" spc="15" dirty="0">
                <a:latin typeface="UKIJ CJK"/>
                <a:cs typeface="UKIJ CJK"/>
              </a:rPr>
              <a:t>的</a:t>
            </a:r>
            <a:r>
              <a:rPr sz="2000" spc="-10" dirty="0">
                <a:latin typeface="UKIJ CJK"/>
                <a:cs typeface="UKIJ CJK"/>
              </a:rPr>
              <a:t>动词有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845" y="1271828"/>
            <a:ext cx="5861685" cy="27705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exist,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appear,</a:t>
            </a:r>
            <a:r>
              <a:rPr sz="2000" spc="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stand</a:t>
            </a:r>
            <a:r>
              <a:rPr sz="2000" spc="-10" dirty="0">
                <a:latin typeface="UKIJ CJK"/>
                <a:cs typeface="UKIJ CJK"/>
              </a:rPr>
              <a:t>等。</a:t>
            </a:r>
            <a:endParaRPr sz="2000">
              <a:latin typeface="UKIJ CJK"/>
              <a:cs typeface="UKIJ CJK"/>
            </a:endParaRPr>
          </a:p>
          <a:p>
            <a:pPr marL="213995" indent="-201930">
              <a:lnSpc>
                <a:spcPct val="100000"/>
              </a:lnSpc>
              <a:spcBef>
                <a:spcPts val="1205"/>
              </a:spcBef>
              <a:buSzPct val="95000"/>
              <a:buFont typeface="Wingdings" panose="05000000000000000000"/>
              <a:buChar char=""/>
              <a:tabLst>
                <a:tab pos="21399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stood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a</a:t>
            </a:r>
            <a:r>
              <a:rPr sz="2000" u="heavy" spc="-2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dog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13995" indent="-201930">
              <a:lnSpc>
                <a:spcPct val="100000"/>
              </a:lnSpc>
              <a:spcBef>
                <a:spcPts val="1200"/>
              </a:spcBef>
              <a:buSzPct val="95000"/>
              <a:buFont typeface="Wingdings" panose="05000000000000000000"/>
              <a:buChar char=""/>
              <a:tabLst>
                <a:tab pos="21399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exist </a:t>
            </a:r>
            <a:r>
              <a:rPr sz="2000" u="heavy" spc="-1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different </a:t>
            </a:r>
            <a:r>
              <a:rPr sz="2000" u="heavy" spc="-1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opinions</a:t>
            </a:r>
            <a:r>
              <a:rPr sz="2000" spc="-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this</a:t>
            </a:r>
            <a:r>
              <a:rPr sz="2000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question.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2</a:t>
            </a:r>
            <a:r>
              <a:rPr sz="2000" spc="-10" dirty="0">
                <a:latin typeface="UKIJ CJK"/>
                <a:cs typeface="UKIJ CJK"/>
              </a:rPr>
              <a:t>，</a:t>
            </a:r>
            <a:r>
              <a:rPr sz="2000" spc="-15" dirty="0">
                <a:latin typeface="UKIJ CJK"/>
                <a:cs typeface="UKIJ CJK"/>
              </a:rPr>
              <a:t>分词前置</a:t>
            </a:r>
            <a:endParaRPr sz="2000">
              <a:latin typeface="UKIJ CJK"/>
              <a:cs typeface="UKIJ CJK"/>
            </a:endParaRPr>
          </a:p>
          <a:p>
            <a:pPr marL="101600" indent="-89535">
              <a:lnSpc>
                <a:spcPct val="100000"/>
              </a:lnSpc>
              <a:spcBef>
                <a:spcPts val="1205"/>
              </a:spcBef>
              <a:buSzPct val="95000"/>
              <a:buChar char="•"/>
              <a:tabLst>
                <a:tab pos="102235" algn="l"/>
              </a:tabLst>
            </a:pP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Standing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beside 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desk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was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a</a:t>
            </a:r>
            <a:r>
              <a:rPr sz="2000" u="heavy" spc="17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2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teacher.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1600" indent="-89535">
              <a:lnSpc>
                <a:spcPct val="100000"/>
              </a:lnSpc>
              <a:spcBef>
                <a:spcPts val="1200"/>
              </a:spcBef>
              <a:buSzPct val="95000"/>
              <a:buChar char="•"/>
              <a:tabLst>
                <a:tab pos="102235" algn="l"/>
              </a:tabLst>
            </a:pP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Seated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ground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are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a </a:t>
            </a:r>
            <a:r>
              <a:rPr sz="2000" u="heavy" spc="-1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group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of </a:t>
            </a:r>
            <a:r>
              <a:rPr sz="2000" u="heavy" spc="-2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young</a:t>
            </a:r>
            <a:r>
              <a:rPr sz="2000" u="heavy" spc="17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people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68" y="694692"/>
            <a:ext cx="2669540" cy="139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220" marR="5080" indent="-350520">
              <a:lnSpc>
                <a:spcPct val="150000"/>
              </a:lnSpc>
              <a:spcBef>
                <a:spcPts val="105"/>
              </a:spcBef>
              <a:tabLst>
                <a:tab pos="362585" algn="l"/>
              </a:tabLst>
            </a:pPr>
            <a:r>
              <a:rPr sz="2000" spc="-5" dirty="0"/>
              <a:t>3,	</a:t>
            </a:r>
            <a:r>
              <a:rPr sz="2000" spc="-10" dirty="0">
                <a:latin typeface="UKIJ CJK"/>
                <a:cs typeface="UKIJ CJK"/>
              </a:rPr>
              <a:t>介词或者介词短语 </a:t>
            </a:r>
            <a:r>
              <a:rPr sz="2000" spc="-10" dirty="0"/>
              <a:t>In </a:t>
            </a:r>
            <a:r>
              <a:rPr sz="20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came</a:t>
            </a:r>
            <a:r>
              <a:rPr sz="2000" spc="5" dirty="0">
                <a:solidFill>
                  <a:srgbClr val="FF0000"/>
                </a:solidFill>
              </a:rPr>
              <a:t>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the</a:t>
            </a:r>
            <a:r>
              <a:rPr sz="2000" u="heavy" spc="-1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 </a:t>
            </a:r>
            <a:r>
              <a:rPr sz="2000" u="heavy" spc="-2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teacher</a:t>
            </a:r>
            <a:r>
              <a:rPr sz="2000" spc="-20" dirty="0"/>
              <a:t>.  </a:t>
            </a:r>
            <a:r>
              <a:rPr sz="2000" spc="-5" dirty="0"/>
              <a:t>Out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rushed</a:t>
            </a:r>
            <a:r>
              <a:rPr sz="2000" spc="-5" dirty="0">
                <a:solidFill>
                  <a:srgbClr val="FF0000"/>
                </a:solidFill>
              </a:rPr>
              <a:t>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the</a:t>
            </a:r>
            <a:r>
              <a:rPr sz="2000" u="heavy" spc="-4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 </a:t>
            </a:r>
            <a:r>
              <a:rPr sz="2000" u="heavy" spc="-6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boy</a:t>
            </a:r>
            <a:r>
              <a:rPr sz="2000" spc="-60" dirty="0"/>
              <a:t>.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6547" y="1764029"/>
            <a:ext cx="25292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41375" algn="l"/>
              </a:tabLst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VS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Out </a:t>
            </a:r>
            <a:r>
              <a:rPr sz="2000" u="heavy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he</a:t>
            </a:r>
            <a:r>
              <a:rPr sz="2000" spc="-8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rushed.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2067610"/>
            <a:ext cx="728281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1992630" indent="-1524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foot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hill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lies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a </a:t>
            </a:r>
            <a:r>
              <a:rPr sz="2000" u="heavy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beautiful </a:t>
            </a:r>
            <a:r>
              <a:rPr sz="2000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lake</a:t>
            </a:r>
            <a:r>
              <a:rPr sz="2000" dirty="0">
                <a:latin typeface="Arial" panose="020B0604020202020204"/>
                <a:cs typeface="Arial" panose="020B0604020202020204"/>
              </a:rPr>
              <a:t>. 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Under the tree </a:t>
            </a:r>
            <a:r>
              <a:rPr sz="20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was </a:t>
            </a:r>
            <a:r>
              <a:rPr sz="20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lying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a </a:t>
            </a:r>
            <a:r>
              <a:rPr sz="2000" u="heavy" spc="-1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wounded</a:t>
            </a:r>
            <a:r>
              <a:rPr sz="2000" u="heavy" spc="204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2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soldier.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4,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UKIJ CJK"/>
                <a:cs typeface="UKIJ CJK"/>
              </a:rPr>
              <a:t>形容词短语</a:t>
            </a:r>
            <a:endParaRPr sz="2000">
              <a:latin typeface="UKIJ CJK"/>
              <a:cs typeface="UKIJ CJK"/>
            </a:endParaRPr>
          </a:p>
          <a:p>
            <a:pPr marL="292735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Present 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meeting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were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Mr </a:t>
            </a:r>
            <a:r>
              <a:rPr sz="2000" u="heavy" spc="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White </a:t>
            </a:r>
            <a:r>
              <a:rPr sz="2000" u="heavy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and </a:t>
            </a:r>
            <a:r>
              <a:rPr sz="2000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many </a:t>
            </a:r>
            <a:r>
              <a:rPr sz="2000" u="heavy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other</a:t>
            </a:r>
            <a:r>
              <a:rPr sz="2000" u="heavy" spc="2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guests</a:t>
            </a:r>
            <a:r>
              <a:rPr sz="2000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7216" y="1432559"/>
            <a:ext cx="6449568" cy="22768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845" y="785622"/>
            <a:ext cx="19246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3220" algn="l"/>
              </a:tabLst>
            </a:pPr>
            <a:r>
              <a:rPr sz="2000" spc="-5" dirty="0"/>
              <a:t>1,	</a:t>
            </a:r>
            <a:r>
              <a:rPr sz="2000" spc="-10" dirty="0"/>
              <a:t>only</a:t>
            </a:r>
            <a:r>
              <a:rPr sz="2000" spc="-45" dirty="0"/>
              <a:t> </a:t>
            </a:r>
            <a:r>
              <a:rPr sz="2000" spc="-10" dirty="0">
                <a:latin typeface="UKIJ CJK"/>
                <a:cs typeface="UKIJ CJK"/>
              </a:rPr>
              <a:t>短语前置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845" y="1243075"/>
            <a:ext cx="6875145" cy="307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3995" indent="-201930">
              <a:lnSpc>
                <a:spcPct val="100000"/>
              </a:lnSpc>
              <a:spcBef>
                <a:spcPts val="90"/>
              </a:spcBef>
              <a:buSzPct val="95000"/>
              <a:buFont typeface="Wingdings" panose="05000000000000000000"/>
              <a:buChar char=""/>
              <a:tabLst>
                <a:tab pos="21399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Only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this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way</a:t>
            </a:r>
            <a:r>
              <a:rPr sz="20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can</a:t>
            </a:r>
            <a:r>
              <a:rPr sz="20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3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you</a:t>
            </a:r>
            <a:r>
              <a:rPr sz="2000" u="heavy" spc="-35" dirty="0">
                <a:solidFill>
                  <a:srgbClr val="FF0000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000099"/>
                  </a:solidFill>
                </a:uFill>
                <a:latin typeface="Arial" panose="020B0604020202020204"/>
                <a:cs typeface="Arial" panose="020B0604020202020204"/>
              </a:rPr>
              <a:t>learn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</a:t>
            </a:r>
            <a:r>
              <a:rPr sz="2000" spc="3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well.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"/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"/>
            </a:pP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2</a:t>
            </a:r>
            <a:r>
              <a:rPr sz="2000" spc="-10" dirty="0">
                <a:latin typeface="UKIJ CJK"/>
                <a:cs typeface="UKIJ CJK"/>
              </a:rPr>
              <a:t>，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Not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until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UKIJ CJK"/>
                <a:cs typeface="UKIJ CJK"/>
              </a:rPr>
              <a:t>短语前</a:t>
            </a:r>
            <a:r>
              <a:rPr sz="2000" spc="-10" dirty="0">
                <a:latin typeface="UKIJ CJK"/>
                <a:cs typeface="UKIJ CJK"/>
              </a:rPr>
              <a:t>置</a:t>
            </a:r>
            <a:r>
              <a:rPr sz="2000" spc="75" dirty="0">
                <a:latin typeface="UKIJ CJK"/>
                <a:cs typeface="UKIJ CJK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10" dirty="0">
                <a:latin typeface="UKIJ CJK"/>
                <a:cs typeface="UKIJ CJK"/>
              </a:rPr>
              <a:t>属于否定词前置）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685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2000" spc="685" dirty="0">
                <a:latin typeface="Arial" panose="020B0604020202020204"/>
                <a:cs typeface="Arial" panose="020B0604020202020204"/>
              </a:rPr>
              <a:t>He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didn't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finish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homework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until his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mother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came 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back.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13995" indent="-201930">
              <a:lnSpc>
                <a:spcPct val="100000"/>
              </a:lnSpc>
              <a:spcBef>
                <a:spcPts val="1200"/>
              </a:spcBef>
              <a:buSzPct val="95000"/>
              <a:buFont typeface="Wingdings" panose="05000000000000000000"/>
              <a:buChar char=""/>
              <a:tabLst>
                <a:tab pos="21399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Not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until his </a:t>
            </a:r>
            <a:r>
              <a:rPr sz="2000" dirty="0">
                <a:latin typeface="Arial" panose="020B0604020202020204"/>
                <a:cs typeface="Arial" panose="020B0604020202020204"/>
              </a:rPr>
              <a:t>mother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came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back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did </a:t>
            </a:r>
            <a:r>
              <a:rPr sz="2000" u="heavy" spc="-2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he</a:t>
            </a:r>
            <a:r>
              <a:rPr sz="20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finish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his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homework.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207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20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The mother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didn't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leave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room until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child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fell </a:t>
            </a:r>
            <a:r>
              <a:rPr sz="2000" spc="-305" dirty="0">
                <a:latin typeface="Arial" panose="020B0604020202020204"/>
                <a:cs typeface="Arial" panose="020B0604020202020204"/>
              </a:rPr>
              <a:t>asleep.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13995" indent="-201930">
              <a:lnSpc>
                <a:spcPct val="100000"/>
              </a:lnSpc>
              <a:spcBef>
                <a:spcPts val="1200"/>
              </a:spcBef>
              <a:buSzPct val="95000"/>
              <a:buFont typeface="Wingdings" panose="05000000000000000000"/>
              <a:buChar char=""/>
              <a:tabLst>
                <a:tab pos="21399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Not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until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child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fell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asleep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did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000" u="heavy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mother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leave</a:t>
            </a:r>
            <a:r>
              <a:rPr sz="20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room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320" y="1027633"/>
            <a:ext cx="16840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/>
              <a:t>3</a:t>
            </a:r>
            <a:r>
              <a:rPr sz="2000" spc="-10" dirty="0">
                <a:latin typeface="UKIJ CJK"/>
                <a:cs typeface="UKIJ CJK"/>
              </a:rPr>
              <a:t>，</a:t>
            </a:r>
            <a:r>
              <a:rPr sz="2000" spc="-15" dirty="0">
                <a:latin typeface="UKIJ CJK"/>
                <a:cs typeface="UKIJ CJK"/>
              </a:rPr>
              <a:t>否定词前置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851405"/>
            <a:ext cx="659447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3995" indent="-201930">
              <a:lnSpc>
                <a:spcPct val="100000"/>
              </a:lnSpc>
              <a:spcBef>
                <a:spcPts val="90"/>
              </a:spcBef>
              <a:buSzPct val="95000"/>
              <a:buFont typeface="Wingdings" panose="05000000000000000000"/>
              <a:buChar char=""/>
              <a:tabLst>
                <a:tab pos="21399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Never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have</a:t>
            </a:r>
            <a:r>
              <a:rPr sz="2000" u="heavy" spc="-1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I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seen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such a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beautiful</a:t>
            </a:r>
            <a:r>
              <a:rPr sz="20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place.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anose="05000000000000000000"/>
              <a:buChar char="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213995" indent="-201930">
              <a:lnSpc>
                <a:spcPct val="100000"/>
              </a:lnSpc>
              <a:buSzPct val="95000"/>
              <a:buFont typeface="Wingdings" panose="05000000000000000000"/>
              <a:buChar char=""/>
              <a:tabLst>
                <a:tab pos="213995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Seldom</a:t>
            </a:r>
            <a:r>
              <a:rPr sz="20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do</a:t>
            </a:r>
            <a:r>
              <a:rPr sz="2000" u="heavy" spc="-1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go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the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cinema.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anose="05000000000000000000"/>
              <a:buChar char="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213995" indent="-201930">
              <a:lnSpc>
                <a:spcPct val="100000"/>
              </a:lnSpc>
              <a:buSzPct val="95000"/>
              <a:buFont typeface="Wingdings" panose="05000000000000000000"/>
              <a:buChar char=""/>
              <a:tabLst>
                <a:tab pos="21399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Not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single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mistake</a:t>
            </a:r>
            <a:r>
              <a:rPr sz="20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did</a:t>
            </a:r>
            <a:r>
              <a:rPr sz="2000" u="heavy" spc="-1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10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he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make</a:t>
            </a:r>
            <a:r>
              <a:rPr sz="2000" spc="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at the exam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yesterday.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1507" y="1009649"/>
            <a:ext cx="38582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71955" algn="l"/>
                <a:tab pos="187642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eg</a:t>
            </a:r>
            <a:r>
              <a:rPr sz="2000" spc="-10" dirty="0">
                <a:latin typeface="Noto Sans CJK JP Black"/>
                <a:cs typeface="Noto Sans CJK JP Black"/>
              </a:rPr>
              <a:t>：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arrived.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	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rain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stopped.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9898" y="1619504"/>
            <a:ext cx="16617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355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eg: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3803" y="2229357"/>
            <a:ext cx="365950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609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eg:	My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mum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bought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drink.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4283" y="2839034"/>
            <a:ext cx="26396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292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eg: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find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beautiful.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119" y="1009649"/>
            <a:ext cx="2202815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0"/>
              </a:spcBef>
              <a:buFont typeface="Wingdings" panose="05000000000000000000"/>
              <a:buChar char=""/>
              <a:tabLst>
                <a:tab pos="336550" algn="l"/>
              </a:tabLst>
            </a:pP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主</a:t>
            </a:r>
            <a:r>
              <a:rPr sz="2000" spc="385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谓</a:t>
            </a:r>
            <a:endParaRPr sz="2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31A82"/>
              </a:buClr>
              <a:buFont typeface="Wingdings" panose="05000000000000000000"/>
              <a:buChar char=""/>
            </a:pPr>
            <a:endParaRPr sz="1300">
              <a:latin typeface="UKIJ CJK"/>
              <a:cs typeface="UKIJ CJK"/>
            </a:endParaRPr>
          </a:p>
          <a:p>
            <a:pPr marL="356870" indent="-344805">
              <a:lnSpc>
                <a:spcPct val="100000"/>
              </a:lnSpc>
              <a:buFont typeface="Wingdings" panose="05000000000000000000"/>
              <a:buChar char=""/>
              <a:tabLst>
                <a:tab pos="357505" algn="l"/>
              </a:tabLst>
            </a:pP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主</a:t>
            </a:r>
            <a:r>
              <a:rPr sz="2000" spc="385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谓</a:t>
            </a:r>
            <a:r>
              <a:rPr sz="2000" spc="385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宾</a:t>
            </a:r>
            <a:endParaRPr sz="2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31A82"/>
              </a:buClr>
              <a:buFont typeface="Wingdings" panose="05000000000000000000"/>
              <a:buChar char=""/>
            </a:pPr>
            <a:endParaRPr sz="1300">
              <a:latin typeface="UKIJ CJK"/>
              <a:cs typeface="UKIJ CJK"/>
            </a:endParaRPr>
          </a:p>
          <a:p>
            <a:pPr marL="356870" indent="-344805">
              <a:lnSpc>
                <a:spcPct val="100000"/>
              </a:lnSpc>
              <a:buFont typeface="Wingdings" panose="05000000000000000000"/>
              <a:buChar char=""/>
              <a:tabLst>
                <a:tab pos="357505" algn="l"/>
              </a:tabLst>
            </a:pP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主</a:t>
            </a:r>
            <a:r>
              <a:rPr sz="2000" spc="385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谓</a:t>
            </a:r>
            <a:r>
              <a:rPr sz="2000" spc="385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宾</a:t>
            </a:r>
            <a:r>
              <a:rPr sz="2000" spc="385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宾</a:t>
            </a:r>
            <a:endParaRPr sz="2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31A82"/>
              </a:buClr>
              <a:buFont typeface="Wingdings" panose="05000000000000000000"/>
              <a:buChar char=""/>
            </a:pPr>
            <a:endParaRPr sz="1300">
              <a:latin typeface="UKIJ CJK"/>
              <a:cs typeface="UKIJ CJK"/>
            </a:endParaRPr>
          </a:p>
          <a:p>
            <a:pPr marL="356870" indent="-344805">
              <a:lnSpc>
                <a:spcPct val="100000"/>
              </a:lnSpc>
              <a:buFont typeface="Wingdings" panose="05000000000000000000"/>
              <a:buChar char=""/>
              <a:tabLst>
                <a:tab pos="357505" algn="l"/>
              </a:tabLst>
            </a:pPr>
            <a:r>
              <a:rPr sz="2000" spc="-15" dirty="0">
                <a:solidFill>
                  <a:srgbClr val="A31A82"/>
                </a:solidFill>
                <a:latin typeface="UKIJ CJK"/>
                <a:cs typeface="UKIJ CJK"/>
              </a:rPr>
              <a:t>主</a:t>
            </a:r>
            <a:r>
              <a:rPr sz="2000" spc="380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5" dirty="0">
                <a:solidFill>
                  <a:srgbClr val="A31A82"/>
                </a:solidFill>
                <a:latin typeface="UKIJ CJK"/>
                <a:cs typeface="UKIJ CJK"/>
              </a:rPr>
              <a:t>谓</a:t>
            </a:r>
            <a:r>
              <a:rPr sz="2000" spc="385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5" dirty="0">
                <a:solidFill>
                  <a:srgbClr val="A31A82"/>
                </a:solidFill>
                <a:latin typeface="UKIJ CJK"/>
                <a:cs typeface="UKIJ CJK"/>
              </a:rPr>
              <a:t>宾</a:t>
            </a:r>
            <a:r>
              <a:rPr sz="2000" spc="380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5" dirty="0">
                <a:solidFill>
                  <a:srgbClr val="A31A82"/>
                </a:solidFill>
                <a:latin typeface="UKIJ CJK"/>
                <a:cs typeface="UKIJ CJK"/>
              </a:rPr>
              <a:t>宾补</a:t>
            </a:r>
            <a:endParaRPr sz="2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31A82"/>
              </a:buClr>
              <a:buFont typeface="Wingdings" panose="05000000000000000000"/>
              <a:buChar char=""/>
            </a:pPr>
            <a:endParaRPr sz="1300">
              <a:latin typeface="UKIJ CJK"/>
              <a:cs typeface="UKIJ CJK"/>
            </a:endParaRPr>
          </a:p>
          <a:p>
            <a:pPr marL="262890" indent="-250825">
              <a:lnSpc>
                <a:spcPct val="100000"/>
              </a:lnSpc>
              <a:buFont typeface="Wingdings" panose="05000000000000000000"/>
              <a:buChar char=""/>
              <a:tabLst>
                <a:tab pos="263525" algn="l"/>
              </a:tabLst>
            </a:pPr>
            <a:r>
              <a:rPr sz="2000" spc="-15" dirty="0">
                <a:solidFill>
                  <a:srgbClr val="A31A82"/>
                </a:solidFill>
                <a:latin typeface="UKIJ CJK"/>
                <a:cs typeface="UKIJ CJK"/>
              </a:rPr>
              <a:t>主</a:t>
            </a:r>
            <a:r>
              <a:rPr sz="2000" spc="380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5" dirty="0">
                <a:solidFill>
                  <a:srgbClr val="A31A82"/>
                </a:solidFill>
                <a:latin typeface="UKIJ CJK"/>
                <a:cs typeface="UKIJ CJK"/>
              </a:rPr>
              <a:t>系</a:t>
            </a:r>
            <a:r>
              <a:rPr sz="2000" spc="385" dirty="0">
                <a:solidFill>
                  <a:srgbClr val="A31A82"/>
                </a:solidFill>
                <a:latin typeface="UKIJ CJK"/>
                <a:cs typeface="UKIJ CJK"/>
              </a:rPr>
              <a:t>+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表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7915" y="3448888"/>
            <a:ext cx="29387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eg</a:t>
            </a:r>
            <a:r>
              <a:rPr sz="2000" spc="-10" dirty="0">
                <a:latin typeface="Noto Sans CJK JP Black"/>
                <a:cs typeface="Noto Sans CJK JP Black"/>
              </a:rPr>
              <a:t>：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am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good/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student.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751789"/>
            <a:ext cx="579945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84175" algn="l"/>
              </a:tabLst>
            </a:pPr>
            <a:r>
              <a:rPr spc="5" dirty="0"/>
              <a:t>1.	</a:t>
            </a:r>
            <a:r>
              <a:rPr spc="10" dirty="0"/>
              <a:t>–Do </a:t>
            </a:r>
            <a:r>
              <a:rPr spc="-5" dirty="0"/>
              <a:t>you </a:t>
            </a:r>
            <a:r>
              <a:rPr spc="10" dirty="0"/>
              <a:t>know </a:t>
            </a:r>
            <a:r>
              <a:rPr spc="5" dirty="0"/>
              <a:t>Jim </a:t>
            </a:r>
            <a:r>
              <a:rPr dirty="0"/>
              <a:t>quarreled with </a:t>
            </a:r>
            <a:r>
              <a:rPr spc="5" dirty="0"/>
              <a:t>his</a:t>
            </a:r>
            <a:r>
              <a:rPr spc="-325" dirty="0"/>
              <a:t> </a:t>
            </a:r>
            <a:r>
              <a:rPr dirty="0"/>
              <a:t>brother?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9378" y="1233627"/>
            <a:ext cx="274193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653665" algn="l"/>
              </a:tabLst>
            </a:pPr>
            <a:r>
              <a:rPr sz="2100" spc="-10" dirty="0">
                <a:latin typeface="Arial" panose="020B0604020202020204"/>
                <a:cs typeface="Arial" panose="020B0604020202020204"/>
              </a:rPr>
              <a:t>--</a:t>
            </a:r>
            <a:r>
              <a:rPr sz="2100" dirty="0">
                <a:latin typeface="Arial" panose="020B0604020202020204"/>
                <a:cs typeface="Arial" panose="020B0604020202020204"/>
              </a:rPr>
              <a:t>I</a:t>
            </a:r>
            <a:r>
              <a:rPr sz="21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don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’</a:t>
            </a:r>
            <a:r>
              <a:rPr sz="2100" dirty="0">
                <a:latin typeface="Arial" panose="020B0604020202020204"/>
                <a:cs typeface="Arial" panose="020B0604020202020204"/>
              </a:rPr>
              <a:t>t</a:t>
            </a:r>
            <a:r>
              <a:rPr sz="21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25" dirty="0">
                <a:latin typeface="Arial" panose="020B0604020202020204"/>
                <a:cs typeface="Arial" panose="020B0604020202020204"/>
              </a:rPr>
              <a:t>k</a:t>
            </a:r>
            <a:r>
              <a:rPr sz="2100" dirty="0">
                <a:latin typeface="Arial" panose="020B0604020202020204"/>
                <a:cs typeface="Arial" panose="020B0604020202020204"/>
              </a:rPr>
              <a:t>no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w</a:t>
            </a:r>
            <a:r>
              <a:rPr sz="2100" dirty="0">
                <a:latin typeface="Arial" panose="020B0604020202020204"/>
                <a:cs typeface="Arial" panose="020B0604020202020204"/>
              </a:rPr>
              <a:t>;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7186" y="1552200"/>
            <a:ext cx="2592070" cy="98996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 </a:t>
            </a:r>
            <a:r>
              <a:rPr sz="2100" dirty="0">
                <a:latin typeface="Arial" panose="020B0604020202020204"/>
                <a:cs typeface="Arial" panose="020B0604020202020204"/>
              </a:rPr>
              <a:t>nor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don’t </a:t>
            </a:r>
            <a:r>
              <a:rPr sz="2100" dirty="0">
                <a:latin typeface="Arial" panose="020B0604020202020204"/>
                <a:cs typeface="Arial" panose="020B0604020202020204"/>
              </a:rPr>
              <a:t>I</a:t>
            </a:r>
            <a:r>
              <a:rPr sz="21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care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</a:t>
            </a:r>
            <a:r>
              <a:rPr sz="2100" dirty="0">
                <a:latin typeface="Arial" panose="020B0604020202020204"/>
                <a:cs typeface="Arial" panose="020B0604020202020204"/>
              </a:rPr>
              <a:t>I don’t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care</a:t>
            </a:r>
            <a:r>
              <a:rPr sz="2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neither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0244" y="1552200"/>
            <a:ext cx="2263140" cy="98996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 nor do </a:t>
            </a:r>
            <a:r>
              <a:rPr sz="2100" dirty="0">
                <a:latin typeface="Arial" panose="020B0604020202020204"/>
                <a:cs typeface="Arial" panose="020B0604020202020204"/>
              </a:rPr>
              <a:t>I</a:t>
            </a:r>
            <a:r>
              <a:rPr sz="21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care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5400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</a:t>
            </a:r>
            <a:r>
              <a:rPr sz="2100" dirty="0">
                <a:latin typeface="Arial" panose="020B0604020202020204"/>
                <a:cs typeface="Arial" panose="020B0604020202020204"/>
              </a:rPr>
              <a:t>I don’t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care</a:t>
            </a:r>
            <a:r>
              <a:rPr sz="21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also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2513380"/>
            <a:ext cx="4262755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384175" algn="l"/>
                <a:tab pos="214566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2.	–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Here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!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Where is</a:t>
            </a:r>
            <a:r>
              <a:rPr sz="21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David?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84810">
              <a:lnSpc>
                <a:spcPct val="100000"/>
              </a:lnSpc>
              <a:spcBef>
                <a:spcPts val="1275"/>
              </a:spcBef>
              <a:tabLst>
                <a:tab pos="222758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--There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378" y="3474211"/>
            <a:ext cx="2858770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37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comes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bus; is</a:t>
            </a:r>
            <a:r>
              <a:rPr sz="21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bus comes; is</a:t>
            </a:r>
            <a:r>
              <a:rPr sz="21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2377" y="3474211"/>
            <a:ext cx="2840990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comes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bus; he</a:t>
            </a:r>
            <a:r>
              <a:rPr sz="21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is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2545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bus comes; he</a:t>
            </a:r>
            <a:r>
              <a:rPr sz="21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is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751789"/>
            <a:ext cx="579945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84175" algn="l"/>
              </a:tabLst>
            </a:pPr>
            <a:r>
              <a:rPr spc="5" dirty="0"/>
              <a:t>1.	</a:t>
            </a:r>
            <a:r>
              <a:rPr spc="10" dirty="0"/>
              <a:t>–Do </a:t>
            </a:r>
            <a:r>
              <a:rPr spc="-5" dirty="0"/>
              <a:t>you </a:t>
            </a:r>
            <a:r>
              <a:rPr spc="10" dirty="0"/>
              <a:t>know </a:t>
            </a:r>
            <a:r>
              <a:rPr spc="5" dirty="0"/>
              <a:t>Jim </a:t>
            </a:r>
            <a:r>
              <a:rPr dirty="0"/>
              <a:t>quarreled with </a:t>
            </a:r>
            <a:r>
              <a:rPr spc="5" dirty="0"/>
              <a:t>his</a:t>
            </a:r>
            <a:r>
              <a:rPr spc="-325" dirty="0"/>
              <a:t> </a:t>
            </a:r>
            <a:r>
              <a:rPr dirty="0"/>
              <a:t>brother?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9378" y="1233627"/>
            <a:ext cx="274193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653665" algn="l"/>
              </a:tabLst>
            </a:pPr>
            <a:r>
              <a:rPr sz="2100" spc="-10" dirty="0">
                <a:latin typeface="Arial" panose="020B0604020202020204"/>
                <a:cs typeface="Arial" panose="020B0604020202020204"/>
              </a:rPr>
              <a:t>--</a:t>
            </a:r>
            <a:r>
              <a:rPr sz="2100" dirty="0">
                <a:latin typeface="Arial" panose="020B0604020202020204"/>
                <a:cs typeface="Arial" panose="020B0604020202020204"/>
              </a:rPr>
              <a:t>I</a:t>
            </a:r>
            <a:r>
              <a:rPr sz="21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don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’</a:t>
            </a:r>
            <a:r>
              <a:rPr sz="2100" dirty="0">
                <a:latin typeface="Arial" panose="020B0604020202020204"/>
                <a:cs typeface="Arial" panose="020B0604020202020204"/>
              </a:rPr>
              <a:t>t</a:t>
            </a:r>
            <a:r>
              <a:rPr sz="21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25" dirty="0">
                <a:latin typeface="Arial" panose="020B0604020202020204"/>
                <a:cs typeface="Arial" panose="020B0604020202020204"/>
              </a:rPr>
              <a:t>k</a:t>
            </a:r>
            <a:r>
              <a:rPr sz="2100" dirty="0">
                <a:latin typeface="Arial" panose="020B0604020202020204"/>
                <a:cs typeface="Arial" panose="020B0604020202020204"/>
              </a:rPr>
              <a:t>no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w</a:t>
            </a:r>
            <a:r>
              <a:rPr sz="2100" dirty="0">
                <a:latin typeface="Arial" panose="020B0604020202020204"/>
                <a:cs typeface="Arial" panose="020B0604020202020204"/>
              </a:rPr>
              <a:t>;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7186" y="1552200"/>
            <a:ext cx="2592070" cy="98996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 </a:t>
            </a:r>
            <a:r>
              <a:rPr sz="2100" dirty="0">
                <a:latin typeface="Arial" panose="020B0604020202020204"/>
                <a:cs typeface="Arial" panose="020B0604020202020204"/>
              </a:rPr>
              <a:t>nor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don’t </a:t>
            </a:r>
            <a:r>
              <a:rPr sz="2100" dirty="0">
                <a:latin typeface="Arial" panose="020B0604020202020204"/>
                <a:cs typeface="Arial" panose="020B0604020202020204"/>
              </a:rPr>
              <a:t>I</a:t>
            </a:r>
            <a:r>
              <a:rPr sz="21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care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</a:t>
            </a:r>
            <a:r>
              <a:rPr sz="2100" dirty="0">
                <a:latin typeface="Arial" panose="020B0604020202020204"/>
                <a:cs typeface="Arial" panose="020B0604020202020204"/>
              </a:rPr>
              <a:t>I don’t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care</a:t>
            </a:r>
            <a:r>
              <a:rPr sz="2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neither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3585" y="1552200"/>
            <a:ext cx="2259330" cy="98996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B. nor do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</a:t>
            </a:r>
            <a:r>
              <a:rPr sz="2100" u="heavy" spc="-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care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2225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</a:t>
            </a:r>
            <a:r>
              <a:rPr sz="2100" dirty="0">
                <a:latin typeface="Arial" panose="020B0604020202020204"/>
                <a:cs typeface="Arial" panose="020B0604020202020204"/>
              </a:rPr>
              <a:t>I don’t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care</a:t>
            </a:r>
            <a:r>
              <a:rPr sz="21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also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2513380"/>
            <a:ext cx="4262755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384175" algn="l"/>
                <a:tab pos="214566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2.	–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Here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!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Where is</a:t>
            </a:r>
            <a:r>
              <a:rPr sz="21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David?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84810">
              <a:lnSpc>
                <a:spcPct val="100000"/>
              </a:lnSpc>
              <a:spcBef>
                <a:spcPts val="1275"/>
              </a:spcBef>
              <a:tabLst>
                <a:tab pos="222758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--There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378" y="3474211"/>
            <a:ext cx="2858770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37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comes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bus; is</a:t>
            </a:r>
            <a:r>
              <a:rPr sz="21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bus comes; is</a:t>
            </a:r>
            <a:r>
              <a:rPr sz="21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338" y="3474211"/>
            <a:ext cx="2839085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B. comes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bus; he</a:t>
            </a:r>
            <a:r>
              <a:rPr sz="2100" u="heavy" spc="-20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is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0640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bus comes; he</a:t>
            </a:r>
            <a:r>
              <a:rPr sz="21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is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680720"/>
            <a:ext cx="48253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8935" algn="l"/>
                <a:tab pos="1490980" algn="l"/>
                <a:tab pos="1982470" algn="l"/>
                <a:tab pos="3122930" algn="l"/>
                <a:tab pos="3874770" algn="l"/>
                <a:tab pos="4156075" algn="l"/>
              </a:tabLst>
            </a:pPr>
            <a:r>
              <a:rPr spc="5" dirty="0"/>
              <a:t>3.</a:t>
            </a:r>
            <a:r>
              <a:rPr spc="5" dirty="0"/>
              <a:t>	</a:t>
            </a:r>
            <a:r>
              <a:rPr spc="10" dirty="0"/>
              <a:t>N</a:t>
            </a:r>
            <a:r>
              <a:rPr spc="5" dirty="0"/>
              <a:t>e</a:t>
            </a:r>
            <a:r>
              <a:rPr spc="-20" dirty="0"/>
              <a:t>v</a:t>
            </a:r>
            <a:r>
              <a:rPr spc="5" dirty="0"/>
              <a:t>er</a:t>
            </a:r>
            <a:r>
              <a:rPr spc="-40" dirty="0"/>
              <a:t> </a:t>
            </a:r>
            <a:r>
              <a:rPr spc="5" dirty="0"/>
              <a:t>i</a:t>
            </a:r>
            <a:r>
              <a:rPr spc="5" dirty="0"/>
              <a:t>n</a:t>
            </a:r>
            <a:r>
              <a:rPr dirty="0"/>
              <a:t>	</a:t>
            </a:r>
            <a:r>
              <a:rPr spc="25" dirty="0"/>
              <a:t>m</a:t>
            </a:r>
            <a:r>
              <a:rPr spc="5" dirty="0"/>
              <a:t>y</a:t>
            </a:r>
            <a:r>
              <a:rPr dirty="0"/>
              <a:t>	</a:t>
            </a:r>
            <a:r>
              <a:rPr spc="5" dirty="0"/>
              <a:t>li</a:t>
            </a:r>
            <a:r>
              <a:rPr spc="10" dirty="0"/>
              <a:t>f</a:t>
            </a:r>
            <a:r>
              <a:rPr spc="5" dirty="0"/>
              <a:t>e</a:t>
            </a:r>
            <a:r>
              <a:rPr dirty="0"/>
              <a:t> </a:t>
            </a:r>
            <a:r>
              <a:rPr spc="-175" dirty="0"/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spc="-135" dirty="0"/>
              <a:t> </a:t>
            </a:r>
            <a:r>
              <a:rPr spc="5" dirty="0"/>
              <a:t>such</a:t>
            </a:r>
            <a:r>
              <a:rPr dirty="0"/>
              <a:t>	</a:t>
            </a:r>
            <a:r>
              <a:rPr spc="5" dirty="0"/>
              <a:t>a</a:t>
            </a:r>
            <a:r>
              <a:rPr dirty="0"/>
              <a:t>	</a:t>
            </a:r>
            <a:r>
              <a:rPr spc="-15" dirty="0"/>
              <a:t>t</a:t>
            </a:r>
            <a:r>
              <a:rPr spc="5" dirty="0"/>
              <a:t>h</a:t>
            </a:r>
            <a:r>
              <a:rPr spc="10" dirty="0"/>
              <a:t>i</a:t>
            </a:r>
            <a:r>
              <a:rPr spc="5" dirty="0"/>
              <a:t>ng.</a:t>
            </a:r>
            <a:endParaRPr spc="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8784" y="1200665"/>
          <a:ext cx="3844924" cy="1260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240"/>
                <a:gridCol w="1183640"/>
                <a:gridCol w="711834"/>
                <a:gridCol w="664210"/>
              </a:tblGrid>
              <a:tr h="389286">
                <a:tc>
                  <a:txBody>
                    <a:bodyPr/>
                    <a:lstStyle/>
                    <a:p>
                      <a:pPr marL="31750">
                        <a:lnSpc>
                          <a:spcPts val="2330"/>
                        </a:lnSpc>
                        <a:tabLst>
                          <a:tab pos="418465" algn="l"/>
                          <a:tab pos="625475" algn="l"/>
                        </a:tabLst>
                      </a:pP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A.	</a:t>
                      </a:r>
                      <a:r>
                        <a:rPr sz="2100" dirty="0">
                          <a:latin typeface="Arial" panose="020B0604020202020204"/>
                          <a:cs typeface="Arial" panose="020B0604020202020204"/>
                        </a:rPr>
                        <a:t>I	have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330"/>
                        </a:lnSpc>
                      </a:pP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heard</a:t>
                      </a:r>
                      <a:r>
                        <a:rPr sz="2100" spc="3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30"/>
                        </a:lnSpc>
                      </a:pPr>
                      <a:r>
                        <a:rPr sz="2100" dirty="0">
                          <a:latin typeface="Arial" panose="020B0604020202020204"/>
                          <a:cs typeface="Arial" panose="020B0604020202020204"/>
                        </a:rPr>
                        <a:t>have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seen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87093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15"/>
                        </a:spcBef>
                        <a:tabLst>
                          <a:tab pos="430530" algn="l"/>
                          <a:tab pos="1141095" algn="l"/>
                        </a:tabLst>
                      </a:pP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B.	</a:t>
                      </a:r>
                      <a:r>
                        <a:rPr sz="2100" dirty="0">
                          <a:latin typeface="Arial" panose="020B0604020202020204"/>
                          <a:cs typeface="Arial" panose="020B0604020202020204"/>
                        </a:rPr>
                        <a:t>have	I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46990">
                        <a:lnSpc>
                          <a:spcPts val="2450"/>
                        </a:lnSpc>
                        <a:spcBef>
                          <a:spcPts val="1275"/>
                        </a:spcBef>
                        <a:tabLst>
                          <a:tab pos="445770" algn="l"/>
                          <a:tab pos="653415" algn="l"/>
                        </a:tabLst>
                      </a:pP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C.	</a:t>
                      </a:r>
                      <a:r>
                        <a:rPr sz="2100" dirty="0">
                          <a:latin typeface="Arial" panose="020B0604020202020204"/>
                          <a:cs typeface="Arial" panose="020B0604020202020204"/>
                        </a:rPr>
                        <a:t>I	have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54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heard</a:t>
                      </a:r>
                      <a:r>
                        <a:rPr sz="2100" spc="3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8740">
                        <a:lnSpc>
                          <a:spcPts val="2450"/>
                        </a:lnSpc>
                        <a:spcBef>
                          <a:spcPts val="1275"/>
                        </a:spcBef>
                        <a:tabLst>
                          <a:tab pos="892810" algn="l"/>
                        </a:tabLst>
                      </a:pP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heard	or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54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seen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8740">
                        <a:lnSpc>
                          <a:spcPts val="2450"/>
                        </a:lnSpc>
                        <a:spcBef>
                          <a:spcPts val="1275"/>
                        </a:spcBef>
                      </a:pPr>
                      <a:r>
                        <a:rPr sz="2100" spc="5" dirty="0">
                          <a:latin typeface="Arial" panose="020B0604020202020204"/>
                          <a:cs typeface="Arial" panose="020B0604020202020204"/>
                        </a:rPr>
                        <a:t>seen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54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4065" y="2441813"/>
            <a:ext cx="7578090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370"/>
              </a:spcBef>
              <a:tabLst>
                <a:tab pos="710565" algn="l"/>
                <a:tab pos="1198880" algn="l"/>
                <a:tab pos="1405890" algn="l"/>
                <a:tab pos="2073910" algn="l"/>
                <a:tab pos="244221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	did	</a:t>
            </a:r>
            <a:r>
              <a:rPr sz="2100" dirty="0">
                <a:latin typeface="Arial" panose="020B0604020202020204"/>
                <a:cs typeface="Arial" panose="020B0604020202020204"/>
              </a:rPr>
              <a:t>I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hear	or	see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368935" algn="l"/>
                <a:tab pos="1064260" algn="l"/>
                <a:tab pos="1881505" algn="l"/>
                <a:tab pos="3208020" algn="l"/>
                <a:tab pos="3829685" algn="l"/>
                <a:tab pos="6061710" algn="l"/>
                <a:tab pos="6668770" algn="l"/>
                <a:tab pos="730567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4.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L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tt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l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about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w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n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hea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l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hough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w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as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v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y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ill.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834" y="3402645"/>
            <a:ext cx="1525905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399415" algn="l"/>
                <a:tab pos="82613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	he	cared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  <a:spcBef>
                <a:spcPts val="1275"/>
              </a:spcBef>
              <a:tabLst>
                <a:tab pos="426720" algn="l"/>
                <a:tab pos="857250" algn="l"/>
              </a:tabLst>
            </a:pPr>
            <a:r>
              <a:rPr sz="2100" spc="15" dirty="0">
                <a:latin typeface="Arial" panose="020B0604020202020204"/>
                <a:cs typeface="Arial" panose="020B0604020202020204"/>
              </a:rPr>
              <a:t>C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ca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es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9705" y="3402645"/>
            <a:ext cx="2101850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399415" algn="l"/>
                <a:tab pos="887730" algn="l"/>
                <a:tab pos="131699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	did	he	</a:t>
            </a:r>
            <a:r>
              <a:rPr sz="2100" dirty="0">
                <a:latin typeface="Arial" panose="020B0604020202020204"/>
                <a:cs typeface="Arial" panose="020B0604020202020204"/>
              </a:rPr>
              <a:t>care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  <a:spcBef>
                <a:spcPts val="1275"/>
              </a:spcBef>
              <a:tabLst>
                <a:tab pos="429895" algn="l"/>
                <a:tab pos="1567180" algn="l"/>
              </a:tabLst>
            </a:pPr>
            <a:r>
              <a:rPr sz="2100" spc="15" dirty="0">
                <a:latin typeface="Arial" panose="020B0604020202020204"/>
                <a:cs typeface="Arial" panose="020B0604020202020204"/>
              </a:rPr>
              <a:t>D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does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ca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680720"/>
            <a:ext cx="48253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8935" algn="l"/>
                <a:tab pos="1490980" algn="l"/>
                <a:tab pos="1982470" algn="l"/>
                <a:tab pos="3122930" algn="l"/>
                <a:tab pos="3874770" algn="l"/>
                <a:tab pos="4156075" algn="l"/>
              </a:tabLst>
            </a:pPr>
            <a:r>
              <a:rPr spc="5" dirty="0"/>
              <a:t>3.</a:t>
            </a:r>
            <a:r>
              <a:rPr spc="5" dirty="0"/>
              <a:t>	</a:t>
            </a:r>
            <a:r>
              <a:rPr spc="10" dirty="0"/>
              <a:t>N</a:t>
            </a:r>
            <a:r>
              <a:rPr spc="5" dirty="0"/>
              <a:t>e</a:t>
            </a:r>
            <a:r>
              <a:rPr spc="-20" dirty="0"/>
              <a:t>v</a:t>
            </a:r>
            <a:r>
              <a:rPr spc="5" dirty="0"/>
              <a:t>er</a:t>
            </a:r>
            <a:r>
              <a:rPr spc="-40" dirty="0"/>
              <a:t> </a:t>
            </a:r>
            <a:r>
              <a:rPr spc="5" dirty="0"/>
              <a:t>i</a:t>
            </a:r>
            <a:r>
              <a:rPr spc="5" dirty="0"/>
              <a:t>n</a:t>
            </a:r>
            <a:r>
              <a:rPr dirty="0"/>
              <a:t>	</a:t>
            </a:r>
            <a:r>
              <a:rPr spc="25" dirty="0"/>
              <a:t>m</a:t>
            </a:r>
            <a:r>
              <a:rPr spc="5" dirty="0"/>
              <a:t>y</a:t>
            </a:r>
            <a:r>
              <a:rPr dirty="0"/>
              <a:t>	</a:t>
            </a:r>
            <a:r>
              <a:rPr spc="5" dirty="0"/>
              <a:t>li</a:t>
            </a:r>
            <a:r>
              <a:rPr spc="10" dirty="0"/>
              <a:t>f</a:t>
            </a:r>
            <a:r>
              <a:rPr spc="5" dirty="0"/>
              <a:t>e</a:t>
            </a:r>
            <a:r>
              <a:rPr dirty="0"/>
              <a:t> </a:t>
            </a:r>
            <a:r>
              <a:rPr spc="-175" dirty="0"/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spc="-135" dirty="0"/>
              <a:t> </a:t>
            </a:r>
            <a:r>
              <a:rPr spc="5" dirty="0"/>
              <a:t>such</a:t>
            </a:r>
            <a:r>
              <a:rPr dirty="0"/>
              <a:t>	</a:t>
            </a:r>
            <a:r>
              <a:rPr spc="5" dirty="0"/>
              <a:t>a</a:t>
            </a:r>
            <a:r>
              <a:rPr dirty="0"/>
              <a:t>	</a:t>
            </a:r>
            <a:r>
              <a:rPr spc="-15" dirty="0"/>
              <a:t>t</a:t>
            </a:r>
            <a:r>
              <a:rPr spc="5" dirty="0"/>
              <a:t>h</a:t>
            </a:r>
            <a:r>
              <a:rPr spc="10" dirty="0"/>
              <a:t>i</a:t>
            </a:r>
            <a:r>
              <a:rPr spc="5" dirty="0"/>
              <a:t>ng.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474065" y="1005509"/>
            <a:ext cx="7578090" cy="242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marR="3493770" indent="-15240">
              <a:lnSpc>
                <a:spcPct val="150000"/>
              </a:lnSpc>
              <a:spcBef>
                <a:spcPts val="95"/>
              </a:spcBef>
              <a:tabLst>
                <a:tab pos="683260" algn="l"/>
                <a:tab pos="889635" algn="l"/>
                <a:tab pos="1405890" algn="l"/>
                <a:tab pos="1600835" algn="l"/>
                <a:tab pos="2783840" algn="l"/>
                <a:tab pos="3493770" algn="l"/>
              </a:tabLst>
            </a:pPr>
            <a:r>
              <a:rPr sz="2100" spc="10" dirty="0">
                <a:latin typeface="Arial" panose="020B0604020202020204"/>
                <a:cs typeface="Arial" panose="020B0604020202020204"/>
              </a:rPr>
              <a:t>A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dirty="0">
                <a:latin typeface="Arial" panose="020B0604020202020204"/>
                <a:cs typeface="Arial" panose="020B0604020202020204"/>
              </a:rPr>
              <a:t>I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a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v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heard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or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ha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v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seen 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B.	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	I	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heard</a:t>
            </a:r>
            <a:r>
              <a:rPr sz="2100" u="heavy" spc="4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or	seen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11150">
              <a:lnSpc>
                <a:spcPct val="100000"/>
              </a:lnSpc>
              <a:spcBef>
                <a:spcPts val="1275"/>
              </a:spcBef>
              <a:tabLst>
                <a:tab pos="710565" algn="l"/>
                <a:tab pos="917575" algn="l"/>
                <a:tab pos="1627505" algn="l"/>
                <a:tab pos="2442210" algn="l"/>
                <a:tab pos="281178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	</a:t>
            </a:r>
            <a:r>
              <a:rPr sz="2100" dirty="0">
                <a:latin typeface="Arial" panose="020B0604020202020204"/>
                <a:cs typeface="Arial" panose="020B0604020202020204"/>
              </a:rPr>
              <a:t>I	have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heard	or	seen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11150">
              <a:lnSpc>
                <a:spcPct val="100000"/>
              </a:lnSpc>
              <a:spcBef>
                <a:spcPts val="1250"/>
              </a:spcBef>
              <a:tabLst>
                <a:tab pos="710565" algn="l"/>
                <a:tab pos="1198880" algn="l"/>
                <a:tab pos="1405890" algn="l"/>
                <a:tab pos="2073910" algn="l"/>
                <a:tab pos="244221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	did	</a:t>
            </a:r>
            <a:r>
              <a:rPr sz="2100" dirty="0">
                <a:latin typeface="Arial" panose="020B0604020202020204"/>
                <a:cs typeface="Arial" panose="020B0604020202020204"/>
              </a:rPr>
              <a:t>I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hear	or	see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368935" algn="l"/>
                <a:tab pos="1064260" algn="l"/>
                <a:tab pos="1881505" algn="l"/>
                <a:tab pos="3208020" algn="l"/>
                <a:tab pos="3829685" algn="l"/>
                <a:tab pos="6061710" algn="l"/>
                <a:tab pos="6668770" algn="l"/>
                <a:tab pos="730567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4.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L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tt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l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about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w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n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hea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l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hough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w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as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v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y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ill.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834" y="3402645"/>
            <a:ext cx="1525905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399415" algn="l"/>
                <a:tab pos="82613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	he	cared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  <a:spcBef>
                <a:spcPts val="1275"/>
              </a:spcBef>
              <a:tabLst>
                <a:tab pos="426720" algn="l"/>
                <a:tab pos="857250" algn="l"/>
              </a:tabLst>
            </a:pPr>
            <a:r>
              <a:rPr sz="2100" spc="15" dirty="0">
                <a:latin typeface="Arial" panose="020B0604020202020204"/>
                <a:cs typeface="Arial" panose="020B0604020202020204"/>
              </a:rPr>
              <a:t>C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ca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es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9705" y="3402645"/>
            <a:ext cx="2101850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399415" algn="l"/>
                <a:tab pos="887730" algn="l"/>
                <a:tab pos="1316990" algn="l"/>
              </a:tabLst>
            </a:pP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B.	did	he	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care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  <a:spcBef>
                <a:spcPts val="1275"/>
              </a:spcBef>
              <a:tabLst>
                <a:tab pos="429895" algn="l"/>
                <a:tab pos="1567180" algn="l"/>
              </a:tabLst>
            </a:pPr>
            <a:r>
              <a:rPr sz="2100" spc="15" dirty="0">
                <a:latin typeface="Arial" panose="020B0604020202020204"/>
                <a:cs typeface="Arial" panose="020B0604020202020204"/>
              </a:rPr>
              <a:t>D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does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r>
              <a:rPr sz="2100" dirty="0"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ca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5232" y="996695"/>
            <a:ext cx="5349240" cy="31516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7825" y="1836496"/>
            <a:ext cx="6130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10" dirty="0">
                <a:latin typeface="Noto Sans CJK JP Medium"/>
                <a:cs typeface="Noto Sans CJK JP Medium"/>
              </a:rPr>
              <a:t>为什么</a:t>
            </a:r>
            <a:r>
              <a:rPr sz="4800" b="0" dirty="0">
                <a:latin typeface="Noto Sans CJK JP Medium"/>
                <a:cs typeface="Noto Sans CJK JP Medium"/>
              </a:rPr>
              <a:t>会有虚拟语气？</a:t>
            </a:r>
            <a:endParaRPr sz="4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191" y="987551"/>
            <a:ext cx="8357616" cy="2785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468" y="683463"/>
            <a:ext cx="49618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UKIJ CJK"/>
                <a:cs typeface="UKIJ CJK"/>
              </a:rPr>
              <a:t>1.If </a:t>
            </a:r>
            <a:r>
              <a:rPr sz="2000" spc="-95" dirty="0">
                <a:latin typeface="UKIJ CJK"/>
                <a:cs typeface="UKIJ CJK"/>
              </a:rPr>
              <a:t>I </a:t>
            </a:r>
            <a:r>
              <a:rPr sz="2000" spc="35" dirty="0">
                <a:solidFill>
                  <a:srgbClr val="C00000"/>
                </a:solidFill>
                <a:latin typeface="UKIJ CJK"/>
                <a:cs typeface="UKIJ CJK"/>
              </a:rPr>
              <a:t>were </a:t>
            </a:r>
            <a:r>
              <a:rPr sz="2000" spc="50" dirty="0">
                <a:latin typeface="UKIJ CJK"/>
                <a:cs typeface="UKIJ CJK"/>
              </a:rPr>
              <a:t>you, </a:t>
            </a:r>
            <a:r>
              <a:rPr sz="2000" spc="-95" dirty="0">
                <a:latin typeface="UKIJ CJK"/>
                <a:cs typeface="UKIJ CJK"/>
              </a:rPr>
              <a:t>I </a:t>
            </a:r>
            <a:r>
              <a:rPr sz="2000" spc="70" dirty="0">
                <a:solidFill>
                  <a:srgbClr val="C00000"/>
                </a:solidFill>
                <a:latin typeface="UKIJ CJK"/>
                <a:cs typeface="UKIJ CJK"/>
              </a:rPr>
              <a:t>would </a:t>
            </a:r>
            <a:r>
              <a:rPr sz="2000" spc="65" dirty="0">
                <a:solidFill>
                  <a:srgbClr val="C00000"/>
                </a:solidFill>
                <a:latin typeface="UKIJ CJK"/>
                <a:cs typeface="UKIJ CJK"/>
              </a:rPr>
              <a:t>accept </a:t>
            </a:r>
            <a:r>
              <a:rPr sz="2000" spc="20" dirty="0">
                <a:latin typeface="UKIJ CJK"/>
                <a:cs typeface="UKIJ CJK"/>
              </a:rPr>
              <a:t>his</a:t>
            </a:r>
            <a:r>
              <a:rPr sz="2000" spc="495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advice.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468" y="987221"/>
            <a:ext cx="7920990" cy="36855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305"/>
              </a:spcBef>
            </a:pPr>
            <a:r>
              <a:rPr sz="2000" spc="-10" dirty="0">
                <a:latin typeface="UKIJ CJK"/>
                <a:cs typeface="UKIJ CJK"/>
              </a:rPr>
              <a:t>如果我是你，我会接受他的建议。</a:t>
            </a:r>
            <a:endParaRPr sz="2000">
              <a:latin typeface="UKIJ CJK"/>
              <a:cs typeface="UKIJ CJK"/>
            </a:endParaRPr>
          </a:p>
          <a:p>
            <a:pPr marL="161925">
              <a:lnSpc>
                <a:spcPct val="100000"/>
              </a:lnSpc>
              <a:spcBef>
                <a:spcPts val="1200"/>
              </a:spcBef>
            </a:pPr>
            <a:r>
              <a:rPr sz="2000" spc="375" dirty="0">
                <a:latin typeface="UKIJ CJK"/>
                <a:cs typeface="UKIJ CJK"/>
              </a:rPr>
              <a:t>= </a:t>
            </a:r>
            <a:r>
              <a:rPr sz="2000" spc="65" dirty="0">
                <a:solidFill>
                  <a:srgbClr val="006FC0"/>
                </a:solidFill>
                <a:latin typeface="UKIJ CJK"/>
                <a:cs typeface="UKIJ CJK"/>
              </a:rPr>
              <a:t>Were </a:t>
            </a:r>
            <a:r>
              <a:rPr sz="2000" spc="-95" dirty="0">
                <a:latin typeface="UKIJ CJK"/>
                <a:cs typeface="UKIJ CJK"/>
              </a:rPr>
              <a:t>I </a:t>
            </a:r>
            <a:r>
              <a:rPr sz="2000" spc="50" dirty="0">
                <a:latin typeface="UKIJ CJK"/>
                <a:cs typeface="UKIJ CJK"/>
              </a:rPr>
              <a:t>you, </a:t>
            </a:r>
            <a:r>
              <a:rPr sz="2000" spc="-95" dirty="0">
                <a:latin typeface="UKIJ CJK"/>
                <a:cs typeface="UKIJ CJK"/>
              </a:rPr>
              <a:t>I </a:t>
            </a:r>
            <a:r>
              <a:rPr sz="2000" spc="70" dirty="0">
                <a:latin typeface="UKIJ CJK"/>
                <a:cs typeface="UKIJ CJK"/>
              </a:rPr>
              <a:t>would </a:t>
            </a:r>
            <a:r>
              <a:rPr sz="2000" spc="65" dirty="0">
                <a:latin typeface="UKIJ CJK"/>
                <a:cs typeface="UKIJ CJK"/>
              </a:rPr>
              <a:t>accept </a:t>
            </a:r>
            <a:r>
              <a:rPr sz="2000" spc="25" dirty="0">
                <a:latin typeface="UKIJ CJK"/>
                <a:cs typeface="UKIJ CJK"/>
              </a:rPr>
              <a:t>his</a:t>
            </a:r>
            <a:r>
              <a:rPr sz="2000" spc="125" dirty="0">
                <a:latin typeface="UKIJ CJK"/>
                <a:cs typeface="UKIJ CJK"/>
              </a:rPr>
              <a:t> </a:t>
            </a:r>
            <a:r>
              <a:rPr sz="2000" spc="40" dirty="0">
                <a:latin typeface="UKIJ CJK"/>
                <a:cs typeface="UKIJ CJK"/>
              </a:rPr>
              <a:t>advice.</a:t>
            </a:r>
            <a:endParaRPr sz="2000">
              <a:latin typeface="UKIJ CJK"/>
              <a:cs typeface="UKIJ CJK"/>
            </a:endParaRPr>
          </a:p>
          <a:p>
            <a:pPr marL="223520" indent="-211455">
              <a:lnSpc>
                <a:spcPct val="100000"/>
              </a:lnSpc>
              <a:spcBef>
                <a:spcPts val="1205"/>
              </a:spcBef>
              <a:buSzPct val="95000"/>
              <a:buAutoNum type="arabicPeriod" startAt="2"/>
              <a:tabLst>
                <a:tab pos="223520" algn="l"/>
              </a:tabLst>
            </a:pPr>
            <a:r>
              <a:rPr sz="2000" spc="-35" dirty="0">
                <a:latin typeface="UKIJ CJK"/>
                <a:cs typeface="UKIJ CJK"/>
              </a:rPr>
              <a:t>If </a:t>
            </a:r>
            <a:r>
              <a:rPr sz="2000" spc="35" dirty="0">
                <a:latin typeface="UKIJ CJK"/>
                <a:cs typeface="UKIJ CJK"/>
              </a:rPr>
              <a:t>it </a:t>
            </a:r>
            <a:r>
              <a:rPr sz="2000" spc="35" dirty="0">
                <a:solidFill>
                  <a:srgbClr val="C00000"/>
                </a:solidFill>
                <a:latin typeface="UKIJ CJK"/>
                <a:cs typeface="UKIJ CJK"/>
              </a:rPr>
              <a:t>were </a:t>
            </a:r>
            <a:r>
              <a:rPr sz="2000" spc="70" dirty="0">
                <a:solidFill>
                  <a:srgbClr val="C00000"/>
                </a:solidFill>
                <a:latin typeface="UKIJ CJK"/>
                <a:cs typeface="UKIJ CJK"/>
              </a:rPr>
              <a:t>to </a:t>
            </a:r>
            <a:r>
              <a:rPr sz="2000" spc="15" dirty="0">
                <a:solidFill>
                  <a:srgbClr val="C00000"/>
                </a:solidFill>
                <a:latin typeface="UKIJ CJK"/>
                <a:cs typeface="UKIJ CJK"/>
              </a:rPr>
              <a:t>rain </a:t>
            </a:r>
            <a:r>
              <a:rPr sz="2000" spc="35" dirty="0">
                <a:latin typeface="UKIJ CJK"/>
                <a:cs typeface="UKIJ CJK"/>
              </a:rPr>
              <a:t>tomorrow, </a:t>
            </a:r>
            <a:r>
              <a:rPr sz="2000" spc="-95" dirty="0">
                <a:latin typeface="UKIJ CJK"/>
                <a:cs typeface="UKIJ CJK"/>
              </a:rPr>
              <a:t>I </a:t>
            </a:r>
            <a:r>
              <a:rPr sz="2000" spc="70" dirty="0">
                <a:solidFill>
                  <a:srgbClr val="C00000"/>
                </a:solidFill>
                <a:latin typeface="UKIJ CJK"/>
                <a:cs typeface="UKIJ CJK"/>
              </a:rPr>
              <a:t>would </a:t>
            </a:r>
            <a:r>
              <a:rPr sz="2000" spc="45" dirty="0">
                <a:solidFill>
                  <a:srgbClr val="C00000"/>
                </a:solidFill>
                <a:latin typeface="UKIJ CJK"/>
                <a:cs typeface="UKIJ CJK"/>
              </a:rPr>
              <a:t>stay </a:t>
            </a:r>
            <a:r>
              <a:rPr sz="2000" spc="50" dirty="0">
                <a:latin typeface="UKIJ CJK"/>
                <a:cs typeface="UKIJ CJK"/>
              </a:rPr>
              <a:t>at</a:t>
            </a:r>
            <a:r>
              <a:rPr sz="2000" spc="125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home.</a:t>
            </a:r>
            <a:endParaRPr sz="2000">
              <a:latin typeface="UKIJ CJK"/>
              <a:cs typeface="UKIJ CJK"/>
            </a:endParaRPr>
          </a:p>
          <a:p>
            <a:pPr marL="38417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UKIJ CJK"/>
                <a:cs typeface="UKIJ CJK"/>
              </a:rPr>
              <a:t>如果明天下雨，我将会待在家里。</a:t>
            </a:r>
            <a:endParaRPr sz="2000">
              <a:latin typeface="UKIJ CJK"/>
              <a:cs typeface="UKIJ CJK"/>
            </a:endParaRPr>
          </a:p>
          <a:p>
            <a:pPr marL="161925">
              <a:lnSpc>
                <a:spcPct val="100000"/>
              </a:lnSpc>
              <a:spcBef>
                <a:spcPts val="1200"/>
              </a:spcBef>
            </a:pPr>
            <a:r>
              <a:rPr sz="2000" spc="375" dirty="0">
                <a:latin typeface="UKIJ CJK"/>
                <a:cs typeface="UKIJ CJK"/>
              </a:rPr>
              <a:t>= </a:t>
            </a:r>
            <a:r>
              <a:rPr sz="2000" spc="65" dirty="0">
                <a:solidFill>
                  <a:srgbClr val="006FC0"/>
                </a:solidFill>
                <a:latin typeface="UKIJ CJK"/>
                <a:cs typeface="UKIJ CJK"/>
              </a:rPr>
              <a:t>Should </a:t>
            </a:r>
            <a:r>
              <a:rPr sz="2000" spc="35" dirty="0">
                <a:latin typeface="UKIJ CJK"/>
                <a:cs typeface="UKIJ CJK"/>
              </a:rPr>
              <a:t>it </a:t>
            </a:r>
            <a:r>
              <a:rPr sz="2000" spc="45" dirty="0">
                <a:latin typeface="UKIJ CJK"/>
                <a:cs typeface="UKIJ CJK"/>
              </a:rPr>
              <a:t>rain/</a:t>
            </a:r>
            <a:r>
              <a:rPr sz="2000" spc="45" dirty="0">
                <a:solidFill>
                  <a:srgbClr val="006FC0"/>
                </a:solidFill>
                <a:latin typeface="UKIJ CJK"/>
                <a:cs typeface="UKIJ CJK"/>
              </a:rPr>
              <a:t>Were </a:t>
            </a:r>
            <a:r>
              <a:rPr sz="2000" spc="35" dirty="0">
                <a:latin typeface="UKIJ CJK"/>
                <a:cs typeface="UKIJ CJK"/>
              </a:rPr>
              <a:t>it </a:t>
            </a:r>
            <a:r>
              <a:rPr sz="2000" spc="75" dirty="0">
                <a:latin typeface="UKIJ CJK"/>
                <a:cs typeface="UKIJ CJK"/>
              </a:rPr>
              <a:t>to </a:t>
            </a:r>
            <a:r>
              <a:rPr sz="2000" spc="15" dirty="0">
                <a:latin typeface="UKIJ CJK"/>
                <a:cs typeface="UKIJ CJK"/>
              </a:rPr>
              <a:t>rain </a:t>
            </a:r>
            <a:r>
              <a:rPr sz="2000" spc="35" dirty="0">
                <a:latin typeface="UKIJ CJK"/>
                <a:cs typeface="UKIJ CJK"/>
              </a:rPr>
              <a:t>tomorrow, </a:t>
            </a:r>
            <a:r>
              <a:rPr sz="2000" spc="-95" dirty="0">
                <a:latin typeface="UKIJ CJK"/>
                <a:cs typeface="UKIJ CJK"/>
              </a:rPr>
              <a:t>I </a:t>
            </a:r>
            <a:r>
              <a:rPr sz="2000" spc="70" dirty="0">
                <a:latin typeface="UKIJ CJK"/>
                <a:cs typeface="UKIJ CJK"/>
              </a:rPr>
              <a:t>would </a:t>
            </a:r>
            <a:r>
              <a:rPr sz="2000" spc="45" dirty="0">
                <a:latin typeface="UKIJ CJK"/>
                <a:cs typeface="UKIJ CJK"/>
              </a:rPr>
              <a:t>stay </a:t>
            </a:r>
            <a:r>
              <a:rPr sz="2000" spc="50" dirty="0">
                <a:latin typeface="UKIJ CJK"/>
                <a:cs typeface="UKIJ CJK"/>
              </a:rPr>
              <a:t>at</a:t>
            </a:r>
            <a:r>
              <a:rPr sz="2000" spc="240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home.</a:t>
            </a:r>
            <a:endParaRPr sz="2000">
              <a:latin typeface="UKIJ CJK"/>
              <a:cs typeface="UKIJ CJK"/>
            </a:endParaRPr>
          </a:p>
          <a:p>
            <a:pPr marL="223520" indent="-211455">
              <a:lnSpc>
                <a:spcPct val="100000"/>
              </a:lnSpc>
              <a:spcBef>
                <a:spcPts val="1205"/>
              </a:spcBef>
              <a:buSzPct val="95000"/>
              <a:buAutoNum type="arabicPeriod" startAt="3"/>
              <a:tabLst>
                <a:tab pos="223520" algn="l"/>
              </a:tabLst>
            </a:pPr>
            <a:r>
              <a:rPr sz="2000" spc="-35" dirty="0">
                <a:latin typeface="UKIJ CJK"/>
                <a:cs typeface="UKIJ CJK"/>
              </a:rPr>
              <a:t>If </a:t>
            </a:r>
            <a:r>
              <a:rPr sz="2000" spc="-95" dirty="0">
                <a:latin typeface="UKIJ CJK"/>
                <a:cs typeface="UKIJ CJK"/>
              </a:rPr>
              <a:t>I </a:t>
            </a:r>
            <a:r>
              <a:rPr sz="2000" spc="60" dirty="0">
                <a:solidFill>
                  <a:srgbClr val="C00000"/>
                </a:solidFill>
                <a:latin typeface="UKIJ CJK"/>
                <a:cs typeface="UKIJ CJK"/>
              </a:rPr>
              <a:t>had </a:t>
            </a:r>
            <a:r>
              <a:rPr sz="2000" spc="50" dirty="0">
                <a:solidFill>
                  <a:srgbClr val="C00000"/>
                </a:solidFill>
                <a:latin typeface="UKIJ CJK"/>
                <a:cs typeface="UKIJ CJK"/>
              </a:rPr>
              <a:t>studied </a:t>
            </a:r>
            <a:r>
              <a:rPr sz="2000" spc="25" dirty="0">
                <a:latin typeface="UKIJ CJK"/>
                <a:cs typeface="UKIJ CJK"/>
              </a:rPr>
              <a:t>harder </a:t>
            </a:r>
            <a:r>
              <a:rPr sz="2000" spc="40" dirty="0">
                <a:latin typeface="UKIJ CJK"/>
                <a:cs typeface="UKIJ CJK"/>
              </a:rPr>
              <a:t>before, </a:t>
            </a:r>
            <a:r>
              <a:rPr sz="2000" spc="-95" dirty="0">
                <a:latin typeface="UKIJ CJK"/>
                <a:cs typeface="UKIJ CJK"/>
              </a:rPr>
              <a:t>I </a:t>
            </a:r>
            <a:r>
              <a:rPr sz="2000" spc="70" dirty="0">
                <a:solidFill>
                  <a:srgbClr val="C00000"/>
                </a:solidFill>
                <a:latin typeface="UKIJ CJK"/>
                <a:cs typeface="UKIJ CJK"/>
              </a:rPr>
              <a:t>would </a:t>
            </a:r>
            <a:r>
              <a:rPr sz="2000" spc="50" dirty="0">
                <a:solidFill>
                  <a:srgbClr val="C00000"/>
                </a:solidFill>
                <a:latin typeface="UKIJ CJK"/>
                <a:cs typeface="UKIJ CJK"/>
              </a:rPr>
              <a:t>have </a:t>
            </a:r>
            <a:r>
              <a:rPr sz="2000" spc="45" dirty="0">
                <a:solidFill>
                  <a:srgbClr val="C00000"/>
                </a:solidFill>
                <a:latin typeface="UKIJ CJK"/>
                <a:cs typeface="UKIJ CJK"/>
              </a:rPr>
              <a:t>passed </a:t>
            </a:r>
            <a:r>
              <a:rPr sz="2000" spc="55" dirty="0">
                <a:latin typeface="UKIJ CJK"/>
                <a:cs typeface="UKIJ CJK"/>
              </a:rPr>
              <a:t>the</a:t>
            </a:r>
            <a:r>
              <a:rPr sz="2000" spc="-114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exam.</a:t>
            </a:r>
            <a:endParaRPr sz="2000">
              <a:latin typeface="UKIJ CJK"/>
              <a:cs typeface="UKIJ CJK"/>
            </a:endParaRPr>
          </a:p>
          <a:p>
            <a:pPr marL="38417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UKIJ CJK"/>
                <a:cs typeface="UKIJ CJK"/>
              </a:rPr>
              <a:t>如果我以前更努力地学习，我会</a:t>
            </a:r>
            <a:r>
              <a:rPr sz="2000" spc="10" dirty="0">
                <a:latin typeface="UKIJ CJK"/>
                <a:cs typeface="UKIJ CJK"/>
              </a:rPr>
              <a:t>通</a:t>
            </a:r>
            <a:r>
              <a:rPr sz="2000" spc="-10" dirty="0">
                <a:latin typeface="UKIJ CJK"/>
                <a:cs typeface="UKIJ CJK"/>
              </a:rPr>
              <a:t>过考</a:t>
            </a:r>
            <a:r>
              <a:rPr sz="2000" spc="10" dirty="0">
                <a:latin typeface="UKIJ CJK"/>
                <a:cs typeface="UKIJ CJK"/>
              </a:rPr>
              <a:t>试</a:t>
            </a:r>
            <a:r>
              <a:rPr sz="2000" spc="-10" dirty="0">
                <a:latin typeface="UKIJ CJK"/>
                <a:cs typeface="UKIJ CJK"/>
              </a:rPr>
              <a:t>。</a:t>
            </a:r>
            <a:endParaRPr sz="2000">
              <a:latin typeface="UKIJ CJK"/>
              <a:cs typeface="UKIJ CJK"/>
            </a:endParaRPr>
          </a:p>
          <a:p>
            <a:pPr marL="161925">
              <a:lnSpc>
                <a:spcPct val="100000"/>
              </a:lnSpc>
              <a:spcBef>
                <a:spcPts val="1205"/>
              </a:spcBef>
            </a:pPr>
            <a:r>
              <a:rPr sz="2000" spc="375" dirty="0">
                <a:latin typeface="UKIJ CJK"/>
                <a:cs typeface="UKIJ CJK"/>
              </a:rPr>
              <a:t>= </a:t>
            </a:r>
            <a:r>
              <a:rPr sz="2000" spc="85" dirty="0">
                <a:solidFill>
                  <a:srgbClr val="006FC0"/>
                </a:solidFill>
                <a:latin typeface="UKIJ CJK"/>
                <a:cs typeface="UKIJ CJK"/>
              </a:rPr>
              <a:t>Had </a:t>
            </a:r>
            <a:r>
              <a:rPr sz="2000" spc="-95" dirty="0">
                <a:latin typeface="UKIJ CJK"/>
                <a:cs typeface="UKIJ CJK"/>
              </a:rPr>
              <a:t>I </a:t>
            </a:r>
            <a:r>
              <a:rPr sz="2000" spc="50" dirty="0">
                <a:latin typeface="UKIJ CJK"/>
                <a:cs typeface="UKIJ CJK"/>
              </a:rPr>
              <a:t>studied </a:t>
            </a:r>
            <a:r>
              <a:rPr sz="2000" spc="25" dirty="0">
                <a:latin typeface="UKIJ CJK"/>
                <a:cs typeface="UKIJ CJK"/>
              </a:rPr>
              <a:t>harder </a:t>
            </a:r>
            <a:r>
              <a:rPr sz="2000" spc="40" dirty="0">
                <a:latin typeface="UKIJ CJK"/>
                <a:cs typeface="UKIJ CJK"/>
              </a:rPr>
              <a:t>before, </a:t>
            </a:r>
            <a:r>
              <a:rPr sz="2000" spc="-95" dirty="0">
                <a:latin typeface="UKIJ CJK"/>
                <a:cs typeface="UKIJ CJK"/>
              </a:rPr>
              <a:t>I </a:t>
            </a:r>
            <a:r>
              <a:rPr sz="2000" spc="70" dirty="0">
                <a:latin typeface="UKIJ CJK"/>
                <a:cs typeface="UKIJ CJK"/>
              </a:rPr>
              <a:t>would </a:t>
            </a:r>
            <a:r>
              <a:rPr sz="2000" spc="50" dirty="0">
                <a:latin typeface="UKIJ CJK"/>
                <a:cs typeface="UKIJ CJK"/>
              </a:rPr>
              <a:t>have </a:t>
            </a:r>
            <a:r>
              <a:rPr sz="2000" spc="45" dirty="0">
                <a:latin typeface="UKIJ CJK"/>
                <a:cs typeface="UKIJ CJK"/>
              </a:rPr>
              <a:t>passed </a:t>
            </a:r>
            <a:r>
              <a:rPr sz="2000" spc="55" dirty="0">
                <a:latin typeface="UKIJ CJK"/>
                <a:cs typeface="UKIJ CJK"/>
              </a:rPr>
              <a:t>the</a:t>
            </a:r>
            <a:r>
              <a:rPr sz="2000" spc="285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exam.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952128"/>
            <a:ext cx="8329930" cy="306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3345">
              <a:lnSpc>
                <a:spcPct val="150000"/>
              </a:lnSpc>
              <a:spcBef>
                <a:spcPts val="95"/>
              </a:spcBef>
            </a:pPr>
            <a:r>
              <a:rPr sz="2200" spc="10" dirty="0">
                <a:latin typeface="Noto Sans CJK JP Black"/>
                <a:cs typeface="Noto Sans CJK JP Black"/>
              </a:rPr>
              <a:t>在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suggest,</a:t>
            </a:r>
            <a:r>
              <a:rPr sz="2200" spc="-8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demand,</a:t>
            </a:r>
            <a:r>
              <a:rPr sz="22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order,</a:t>
            </a:r>
            <a:r>
              <a:rPr sz="2200" spc="-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insist</a:t>
            </a:r>
            <a:r>
              <a:rPr sz="2200" spc="5" dirty="0">
                <a:latin typeface="Noto Sans CJK JP Black"/>
                <a:cs typeface="Noto Sans CJK JP Black"/>
              </a:rPr>
              <a:t>等动词之后的宾语从句中</a:t>
            </a:r>
            <a:r>
              <a:rPr sz="2200" spc="-20" dirty="0">
                <a:latin typeface="Noto Sans CJK JP Black"/>
                <a:cs typeface="Noto Sans CJK JP Black"/>
              </a:rPr>
              <a:t>用</a:t>
            </a:r>
            <a:r>
              <a:rPr sz="2200" spc="5" dirty="0">
                <a:latin typeface="Noto Sans CJK JP Black"/>
                <a:cs typeface="Noto Sans CJK JP Black"/>
              </a:rPr>
              <a:t>虚拟语 </a:t>
            </a:r>
            <a:r>
              <a:rPr sz="2200" spc="10" dirty="0">
                <a:latin typeface="Noto Sans CJK JP Black"/>
                <a:cs typeface="Noto Sans CJK JP Black"/>
              </a:rPr>
              <a:t>气，即</a:t>
            </a:r>
            <a:r>
              <a:rPr sz="2200" spc="85" dirty="0">
                <a:latin typeface="Noto Sans CJK JP Black"/>
                <a:cs typeface="Noto Sans CJK JP Black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“(should)+</a:t>
            </a:r>
            <a:r>
              <a:rPr sz="2200" spc="18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动词原形</a:t>
            </a:r>
            <a:r>
              <a:rPr sz="2200" spc="1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”</a:t>
            </a:r>
            <a:endParaRPr sz="2200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Noto Sans CJK JP Black"/>
              <a:cs typeface="Noto Sans CJK JP Black"/>
            </a:endParaRPr>
          </a:p>
          <a:p>
            <a:pPr marL="323850" indent="-311785">
              <a:lnSpc>
                <a:spcPct val="100000"/>
              </a:lnSpc>
              <a:buAutoNum type="arabicPeriod"/>
              <a:tabLst>
                <a:tab pos="32448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suggested </a:t>
            </a:r>
            <a:r>
              <a:rPr sz="2200" dirty="0">
                <a:latin typeface="Arial" panose="020B0604020202020204"/>
                <a:cs typeface="Arial" panose="020B0604020202020204"/>
              </a:rPr>
              <a:t>that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(should) set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about doing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work </a:t>
            </a:r>
            <a:r>
              <a:rPr sz="2200" dirty="0">
                <a:latin typeface="Arial" panose="020B0604020202020204"/>
                <a:cs typeface="Arial" panose="020B0604020202020204"/>
              </a:rPr>
              <a:t>at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once.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23850" indent="-31178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32448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insist </a:t>
            </a:r>
            <a:r>
              <a:rPr sz="2200" dirty="0">
                <a:latin typeface="Arial" panose="020B0604020202020204"/>
                <a:cs typeface="Arial" panose="020B0604020202020204"/>
              </a:rPr>
              <a:t>that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she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(should) 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her work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alone.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17500" indent="-305435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318135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leader 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ordered </a:t>
            </a:r>
            <a:r>
              <a:rPr sz="2200" dirty="0">
                <a:latin typeface="Arial" panose="020B0604020202020204"/>
                <a:cs typeface="Arial" panose="020B0604020202020204"/>
              </a:rPr>
              <a:t>that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army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(should) set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off </a:t>
            </a:r>
            <a:r>
              <a:rPr sz="2200" dirty="0">
                <a:latin typeface="Arial" panose="020B0604020202020204"/>
                <a:cs typeface="Arial" panose="020B0604020202020204"/>
              </a:rPr>
              <a:t>at</a:t>
            </a:r>
            <a:r>
              <a:rPr sz="2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once.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32" y="553034"/>
            <a:ext cx="9410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UKIJ CJK"/>
                <a:cs typeface="UKIJ CJK"/>
              </a:rPr>
              <a:t>注意事项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751789"/>
            <a:ext cx="775335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77825" algn="l"/>
                <a:tab pos="4584700" algn="l"/>
                <a:tab pos="6787515" algn="l"/>
              </a:tabLst>
            </a:pPr>
            <a:r>
              <a:rPr dirty="0"/>
              <a:t>1.	</a:t>
            </a:r>
            <a:r>
              <a:rPr spc="-65" dirty="0"/>
              <a:t>You </a:t>
            </a:r>
            <a:r>
              <a:rPr dirty="0"/>
              <a:t>didn’t </a:t>
            </a:r>
            <a:r>
              <a:rPr spc="5" dirty="0"/>
              <a:t>let </a:t>
            </a:r>
            <a:r>
              <a:rPr spc="15" dirty="0"/>
              <a:t>me </a:t>
            </a:r>
            <a:r>
              <a:rPr spc="-5" dirty="0"/>
              <a:t>drive.</a:t>
            </a:r>
            <a:r>
              <a:rPr spc="-95" dirty="0"/>
              <a:t> </a:t>
            </a:r>
            <a:r>
              <a:rPr spc="-5" dirty="0"/>
              <a:t>If</a:t>
            </a:r>
            <a:r>
              <a:rPr spc="30" dirty="0"/>
              <a:t> </a:t>
            </a:r>
            <a:r>
              <a:rPr spc="-5" dirty="0"/>
              <a:t>we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5" dirty="0"/>
              <a:t>in</a:t>
            </a:r>
            <a:r>
              <a:rPr dirty="0"/>
              <a:t> </a:t>
            </a:r>
            <a:r>
              <a:rPr spc="-5" dirty="0"/>
              <a:t>turn,</a:t>
            </a:r>
            <a:r>
              <a:rPr spc="-15" dirty="0"/>
              <a:t> </a:t>
            </a:r>
            <a:r>
              <a:rPr spc="-5" dirty="0"/>
              <a:t>you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5" dirty="0"/>
              <a:t>so</a:t>
            </a:r>
            <a:r>
              <a:rPr spc="-85" dirty="0"/>
              <a:t> </a:t>
            </a:r>
            <a:r>
              <a:rPr spc="-5" dirty="0"/>
              <a:t>tired.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2406" y="1077071"/>
            <a:ext cx="3373120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345"/>
              </a:spcBef>
              <a:buAutoNum type="alphaUcPeriod"/>
              <a:tabLst>
                <a:tab pos="339090" algn="l"/>
              </a:tabLst>
            </a:pPr>
            <a:r>
              <a:rPr sz="2100" spc="-5" dirty="0">
                <a:latin typeface="Arial" panose="020B0604020202020204"/>
                <a:cs typeface="Arial" panose="020B0604020202020204"/>
              </a:rPr>
              <a:t>drove;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didn’t</a:t>
            </a:r>
            <a:r>
              <a:rPr sz="21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get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53695" indent="-329565">
              <a:lnSpc>
                <a:spcPct val="100000"/>
              </a:lnSpc>
              <a:spcBef>
                <a:spcPts val="1250"/>
              </a:spcBef>
              <a:buAutoNum type="alphaUcPeriod"/>
              <a:tabLst>
                <a:tab pos="35433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were driving; wouldn’t</a:t>
            </a:r>
            <a:r>
              <a:rPr sz="21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get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2410" y="1077071"/>
            <a:ext cx="3841115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drove; </a:t>
            </a:r>
            <a:r>
              <a:rPr sz="2100" dirty="0">
                <a:latin typeface="Arial" panose="020B0604020202020204"/>
                <a:cs typeface="Arial" panose="020B0604020202020204"/>
              </a:rPr>
              <a:t>wouldn’t</a:t>
            </a:r>
            <a:r>
              <a:rPr sz="21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get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9050">
              <a:lnSpc>
                <a:spcPct val="100000"/>
              </a:lnSpc>
              <a:spcBef>
                <a:spcPts val="1250"/>
              </a:spcBef>
            </a:pPr>
            <a:r>
              <a:rPr sz="2100" spc="10" dirty="0">
                <a:latin typeface="Arial" panose="020B0604020202020204"/>
                <a:cs typeface="Arial" panose="020B0604020202020204"/>
              </a:rPr>
              <a:t>D. </a:t>
            </a:r>
            <a:r>
              <a:rPr sz="2100" dirty="0">
                <a:latin typeface="Arial" panose="020B0604020202020204"/>
                <a:cs typeface="Arial" panose="020B0604020202020204"/>
              </a:rPr>
              <a:t>had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driven; </a:t>
            </a:r>
            <a:r>
              <a:rPr sz="2100" dirty="0">
                <a:latin typeface="Arial" panose="020B0604020202020204"/>
                <a:cs typeface="Arial" panose="020B0604020202020204"/>
              </a:rPr>
              <a:t>wouldn’t have</a:t>
            </a:r>
            <a:r>
              <a:rPr sz="21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got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2449372"/>
            <a:ext cx="7966709" cy="146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010" marR="5080" indent="-448945">
              <a:lnSpc>
                <a:spcPct val="150000"/>
              </a:lnSpc>
              <a:spcBef>
                <a:spcPts val="95"/>
              </a:spcBef>
              <a:buAutoNum type="arabicPeriod" startAt="2"/>
              <a:tabLst>
                <a:tab pos="469900" algn="l"/>
                <a:tab pos="469900" algn="l"/>
                <a:tab pos="6605905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did not see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your </a:t>
            </a:r>
            <a:r>
              <a:rPr sz="2100" dirty="0">
                <a:latin typeface="Arial" panose="020B0604020202020204"/>
                <a:cs typeface="Arial" panose="020B0604020202020204"/>
              </a:rPr>
              <a:t>sister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at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meeting.</a:t>
            </a:r>
            <a:r>
              <a:rPr sz="21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If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 she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,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she</a:t>
            </a:r>
            <a:r>
              <a:rPr sz="21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would  have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met my</a:t>
            </a:r>
            <a:r>
              <a:rPr sz="21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brother.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45135">
              <a:lnSpc>
                <a:spcPct val="100000"/>
              </a:lnSpc>
              <a:spcBef>
                <a:spcPts val="1275"/>
              </a:spcBef>
              <a:tabLst>
                <a:tab pos="2451735" algn="l"/>
                <a:tab pos="4384040" algn="l"/>
                <a:tab pos="657034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has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come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B.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did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come	C.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had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come	D.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came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5750" y="1766138"/>
            <a:ext cx="1549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UKIJ CJK"/>
                <a:cs typeface="UKIJ CJK"/>
              </a:rPr>
              <a:t>重要结论：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5750" y="2132136"/>
            <a:ext cx="5971540" cy="11239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C00000"/>
                </a:solidFill>
                <a:latin typeface="UKIJ CJK"/>
                <a:cs typeface="UKIJ CJK"/>
              </a:rPr>
              <a:t>五大简单基本句型是万句之源；</a:t>
            </a:r>
            <a:endParaRPr sz="2400"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C00000"/>
                </a:solidFill>
                <a:latin typeface="UKIJ CJK"/>
                <a:cs typeface="UKIJ CJK"/>
              </a:rPr>
              <a:t>一个句子的主干有且仅有一个谓语动</a:t>
            </a:r>
            <a:r>
              <a:rPr sz="2400" spc="10" dirty="0">
                <a:solidFill>
                  <a:srgbClr val="C00000"/>
                </a:solidFill>
                <a:latin typeface="UKIJ CJK"/>
                <a:cs typeface="UKIJ CJK"/>
              </a:rPr>
              <a:t>词</a:t>
            </a:r>
            <a:r>
              <a:rPr sz="2400" dirty="0">
                <a:latin typeface="UKIJ CJK"/>
                <a:cs typeface="UKIJ CJK"/>
              </a:rPr>
              <a:t>。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831" y="585215"/>
            <a:ext cx="1036319" cy="1039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751789"/>
            <a:ext cx="775335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77825" algn="l"/>
                <a:tab pos="4584700" algn="l"/>
                <a:tab pos="6787515" algn="l"/>
              </a:tabLst>
            </a:pPr>
            <a:r>
              <a:rPr dirty="0"/>
              <a:t>1.	</a:t>
            </a:r>
            <a:r>
              <a:rPr spc="-65" dirty="0"/>
              <a:t>You </a:t>
            </a:r>
            <a:r>
              <a:rPr dirty="0"/>
              <a:t>didn’t </a:t>
            </a:r>
            <a:r>
              <a:rPr spc="5" dirty="0"/>
              <a:t>let </a:t>
            </a:r>
            <a:r>
              <a:rPr spc="15" dirty="0"/>
              <a:t>me </a:t>
            </a:r>
            <a:r>
              <a:rPr spc="-5" dirty="0"/>
              <a:t>drive.</a:t>
            </a:r>
            <a:r>
              <a:rPr spc="-95" dirty="0"/>
              <a:t> </a:t>
            </a:r>
            <a:r>
              <a:rPr spc="-5" dirty="0"/>
              <a:t>If</a:t>
            </a:r>
            <a:r>
              <a:rPr spc="30" dirty="0"/>
              <a:t> </a:t>
            </a:r>
            <a:r>
              <a:rPr spc="-5" dirty="0"/>
              <a:t>we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5" dirty="0"/>
              <a:t>in</a:t>
            </a:r>
            <a:r>
              <a:rPr dirty="0"/>
              <a:t> </a:t>
            </a:r>
            <a:r>
              <a:rPr spc="-5" dirty="0"/>
              <a:t>turn,</a:t>
            </a:r>
            <a:r>
              <a:rPr spc="-15" dirty="0"/>
              <a:t> </a:t>
            </a:r>
            <a:r>
              <a:rPr spc="-5" dirty="0"/>
              <a:t>you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5" dirty="0"/>
              <a:t>so</a:t>
            </a:r>
            <a:r>
              <a:rPr spc="-85" dirty="0"/>
              <a:t> </a:t>
            </a:r>
            <a:r>
              <a:rPr spc="-5" dirty="0"/>
              <a:t>tired.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2406" y="1077071"/>
            <a:ext cx="3373120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345"/>
              </a:spcBef>
              <a:buAutoNum type="alphaUcPeriod"/>
              <a:tabLst>
                <a:tab pos="339090" algn="l"/>
              </a:tabLst>
            </a:pPr>
            <a:r>
              <a:rPr sz="2100" spc="-5" dirty="0">
                <a:latin typeface="Arial" panose="020B0604020202020204"/>
                <a:cs typeface="Arial" panose="020B0604020202020204"/>
              </a:rPr>
              <a:t>drove;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didn’t</a:t>
            </a:r>
            <a:r>
              <a:rPr sz="21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get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53695" indent="-329565">
              <a:lnSpc>
                <a:spcPct val="100000"/>
              </a:lnSpc>
              <a:spcBef>
                <a:spcPts val="1250"/>
              </a:spcBef>
              <a:buAutoNum type="alphaUcPeriod"/>
              <a:tabLst>
                <a:tab pos="354330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were driving; wouldn’t</a:t>
            </a:r>
            <a:r>
              <a:rPr sz="21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get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2410" y="1077071"/>
            <a:ext cx="3835400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drove; </a:t>
            </a:r>
            <a:r>
              <a:rPr sz="2100" dirty="0">
                <a:latin typeface="Arial" panose="020B0604020202020204"/>
                <a:cs typeface="Arial" panose="020B0604020202020204"/>
              </a:rPr>
              <a:t>wouldn’t</a:t>
            </a:r>
            <a:r>
              <a:rPr sz="21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get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9050">
              <a:lnSpc>
                <a:spcPct val="100000"/>
              </a:lnSpc>
              <a:spcBef>
                <a:spcPts val="1250"/>
              </a:spcBef>
            </a:pP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D.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 </a:t>
            </a:r>
            <a:r>
              <a:rPr sz="21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driven;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wouldn’t </a:t>
            </a:r>
            <a:r>
              <a:rPr sz="21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</a:t>
            </a:r>
            <a:r>
              <a:rPr sz="2100" u="heavy" spc="-2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got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2449372"/>
            <a:ext cx="7966709" cy="146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010" marR="5080" indent="-448945">
              <a:lnSpc>
                <a:spcPct val="150000"/>
              </a:lnSpc>
              <a:spcBef>
                <a:spcPts val="95"/>
              </a:spcBef>
              <a:buAutoNum type="arabicPeriod" startAt="2"/>
              <a:tabLst>
                <a:tab pos="469900" algn="l"/>
                <a:tab pos="469900" algn="l"/>
                <a:tab pos="6605905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did not see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your </a:t>
            </a:r>
            <a:r>
              <a:rPr sz="2100" dirty="0">
                <a:latin typeface="Arial" panose="020B0604020202020204"/>
                <a:cs typeface="Arial" panose="020B0604020202020204"/>
              </a:rPr>
              <a:t>sister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at </a:t>
            </a:r>
            <a:r>
              <a:rPr sz="2100" dirty="0">
                <a:latin typeface="Arial" panose="020B0604020202020204"/>
                <a:cs typeface="Arial" panose="020B0604020202020204"/>
              </a:rPr>
              <a:t>the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meeting.</a:t>
            </a:r>
            <a:r>
              <a:rPr sz="21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If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 she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,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she</a:t>
            </a:r>
            <a:r>
              <a:rPr sz="21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would  have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met my</a:t>
            </a:r>
            <a:r>
              <a:rPr sz="21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brother.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45135">
              <a:lnSpc>
                <a:spcPct val="100000"/>
              </a:lnSpc>
              <a:spcBef>
                <a:spcPts val="1275"/>
              </a:spcBef>
              <a:tabLst>
                <a:tab pos="2451735" algn="l"/>
                <a:tab pos="4378325" algn="l"/>
                <a:tab pos="656145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has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come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B.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did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come	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C.</a:t>
            </a:r>
            <a:r>
              <a:rPr sz="21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</a:t>
            </a:r>
            <a:r>
              <a:rPr sz="21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come</a:t>
            </a:r>
            <a:r>
              <a:rPr sz="21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D.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came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741045"/>
            <a:ext cx="842391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3. </a:t>
            </a:r>
            <a:r>
              <a:rPr dirty="0"/>
              <a:t>—It rained cats and dogs this morning. I’m </a:t>
            </a:r>
            <a:r>
              <a:rPr spc="5" dirty="0"/>
              <a:t>glad </a:t>
            </a:r>
            <a:r>
              <a:rPr dirty="0"/>
              <a:t>we </a:t>
            </a:r>
            <a:r>
              <a:rPr spc="-5" dirty="0"/>
              <a:t>took </a:t>
            </a:r>
            <a:r>
              <a:rPr dirty="0"/>
              <a:t>an</a:t>
            </a:r>
            <a:r>
              <a:rPr spc="-370" dirty="0"/>
              <a:t> </a:t>
            </a:r>
            <a:r>
              <a:rPr dirty="0"/>
              <a:t>umbrella.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742" y="1066088"/>
            <a:ext cx="8075295" cy="290449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345"/>
              </a:spcBef>
              <a:tabLst>
                <a:tab pos="6389370" algn="l"/>
              </a:tabLst>
            </a:pPr>
            <a:r>
              <a:rPr sz="2100" spc="-30" dirty="0">
                <a:latin typeface="Arial" panose="020B0604020202020204"/>
                <a:cs typeface="Arial" panose="020B0604020202020204"/>
              </a:rPr>
              <a:t>—Yeah,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we </a:t>
            </a:r>
            <a:r>
              <a:rPr sz="2100" dirty="0">
                <a:latin typeface="Arial" panose="020B0604020202020204"/>
                <a:cs typeface="Arial" panose="020B0604020202020204"/>
              </a:rPr>
              <a:t>would have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got </a:t>
            </a:r>
            <a:r>
              <a:rPr sz="2100" dirty="0">
                <a:latin typeface="Arial" panose="020B0604020202020204"/>
                <a:cs typeface="Arial" panose="020B0604020202020204"/>
              </a:rPr>
              <a:t>wet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all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over</a:t>
            </a:r>
            <a:r>
              <a:rPr sz="21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if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we</a:t>
            </a:r>
            <a:r>
              <a:rPr sz="21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72110">
              <a:lnSpc>
                <a:spcPct val="100000"/>
              </a:lnSpc>
              <a:spcBef>
                <a:spcPts val="1250"/>
              </a:spcBef>
              <a:tabLst>
                <a:tab pos="2316480" algn="l"/>
                <a:tab pos="4246245" algn="l"/>
                <a:tab pos="582104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hadn’t	B.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haven’t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didn’t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D.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don’t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buAutoNum type="arabicPeriod" startAt="4"/>
              <a:tabLst>
                <a:tab pos="469900" algn="l"/>
                <a:tab pos="469900" algn="l"/>
              </a:tabLst>
            </a:pPr>
            <a:r>
              <a:rPr sz="21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 had spent more time </a:t>
            </a:r>
            <a:r>
              <a:rPr sz="2100" dirty="0">
                <a:latin typeface="Arial" panose="020B0604020202020204"/>
                <a:cs typeface="Arial" panose="020B0604020202020204"/>
              </a:rPr>
              <a:t>practicing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speaking </a:t>
            </a:r>
            <a:r>
              <a:rPr sz="2100" dirty="0">
                <a:latin typeface="Arial" panose="020B0604020202020204"/>
                <a:cs typeface="Arial" panose="020B0604020202020204"/>
              </a:rPr>
              <a:t>English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before,</a:t>
            </a:r>
            <a:r>
              <a:rPr sz="2100" spc="-3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1010">
              <a:lnSpc>
                <a:spcPct val="100000"/>
              </a:lnSpc>
              <a:spcBef>
                <a:spcPts val="1275"/>
              </a:spcBef>
              <a:tabLst>
                <a:tab pos="1207135" algn="l"/>
              </a:tabLst>
            </a:pPr>
            <a:r>
              <a:rPr sz="21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able to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speak it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much </a:t>
            </a:r>
            <a:r>
              <a:rPr sz="2100" dirty="0">
                <a:latin typeface="Arial" panose="020B0604020202020204"/>
                <a:cs typeface="Arial" panose="020B0604020202020204"/>
              </a:rPr>
              <a:t>better</a:t>
            </a:r>
            <a:r>
              <a:rPr sz="21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now.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45135">
              <a:lnSpc>
                <a:spcPct val="100000"/>
              </a:lnSpc>
              <a:spcBef>
                <a:spcPts val="1250"/>
              </a:spcBef>
              <a:tabLst>
                <a:tab pos="1887220" algn="l"/>
                <a:tab pos="3655695" algn="l"/>
                <a:tab pos="539115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will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	B.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would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C.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has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been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D.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would </a:t>
            </a:r>
            <a:r>
              <a:rPr sz="2100" dirty="0">
                <a:latin typeface="Arial" panose="020B0604020202020204"/>
                <a:cs typeface="Arial" panose="020B0604020202020204"/>
              </a:rPr>
              <a:t>have</a:t>
            </a:r>
            <a:r>
              <a:rPr sz="21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been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815" y="580949"/>
            <a:ext cx="8423910" cy="146812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pc="5" dirty="0"/>
              <a:t>3. </a:t>
            </a:r>
            <a:r>
              <a:rPr dirty="0"/>
              <a:t>—It rained cats and dogs this morning. I’m </a:t>
            </a:r>
            <a:r>
              <a:rPr spc="5" dirty="0"/>
              <a:t>glad </a:t>
            </a:r>
            <a:r>
              <a:rPr dirty="0"/>
              <a:t>we </a:t>
            </a:r>
            <a:r>
              <a:rPr spc="-5" dirty="0"/>
              <a:t>took </a:t>
            </a:r>
            <a:r>
              <a:rPr dirty="0"/>
              <a:t>an</a:t>
            </a:r>
            <a:r>
              <a:rPr spc="-365" dirty="0"/>
              <a:t> </a:t>
            </a:r>
            <a:r>
              <a:rPr dirty="0"/>
              <a:t>umbrella.</a:t>
            </a:r>
            <a:endParaRPr dirty="0"/>
          </a:p>
          <a:p>
            <a:pPr marL="372110" marR="1671320" indent="-60960">
              <a:lnSpc>
                <a:spcPct val="150000"/>
              </a:lnSpc>
              <a:spcBef>
                <a:spcPts val="25"/>
              </a:spcBef>
              <a:tabLst>
                <a:tab pos="2317750" algn="l"/>
                <a:tab pos="4245610" algn="l"/>
                <a:tab pos="5819775" algn="l"/>
                <a:tab pos="6389370" algn="l"/>
              </a:tabLst>
            </a:pPr>
            <a:r>
              <a:rPr spc="-30" dirty="0"/>
              <a:t>—Yeah, </a:t>
            </a:r>
            <a:r>
              <a:rPr spc="-5" dirty="0"/>
              <a:t>we </a:t>
            </a:r>
            <a:r>
              <a:rPr dirty="0"/>
              <a:t>would have </a:t>
            </a:r>
            <a:r>
              <a:rPr spc="5" dirty="0"/>
              <a:t>got </a:t>
            </a:r>
            <a:r>
              <a:rPr dirty="0"/>
              <a:t>wet </a:t>
            </a:r>
            <a:r>
              <a:rPr spc="5" dirty="0"/>
              <a:t>all </a:t>
            </a:r>
            <a:r>
              <a:rPr spc="-5" dirty="0"/>
              <a:t>over</a:t>
            </a:r>
            <a:r>
              <a:rPr spc="-105" dirty="0"/>
              <a:t> </a:t>
            </a:r>
            <a:r>
              <a:rPr spc="5" dirty="0"/>
              <a:t>if</a:t>
            </a:r>
            <a:r>
              <a:rPr spc="-15" dirty="0"/>
              <a:t> </a:t>
            </a:r>
            <a:r>
              <a:rPr spc="-5" dirty="0"/>
              <a:t>we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 		</a:t>
            </a:r>
            <a:r>
              <a:rPr dirty="0"/>
              <a:t>.  </a:t>
            </a:r>
            <a:r>
              <a:rPr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A.</a:t>
            </a:r>
            <a:r>
              <a:rPr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hadn’t</a:t>
            </a:r>
            <a:r>
              <a:rPr dirty="0">
                <a:solidFill>
                  <a:srgbClr val="C00000"/>
                </a:solidFill>
              </a:rPr>
              <a:t>	</a:t>
            </a:r>
            <a:r>
              <a:rPr spc="5" dirty="0"/>
              <a:t>B.</a:t>
            </a:r>
            <a:r>
              <a:rPr spc="-20" dirty="0"/>
              <a:t> </a:t>
            </a:r>
            <a:r>
              <a:rPr dirty="0"/>
              <a:t>haven’t	</a:t>
            </a:r>
            <a:r>
              <a:rPr spc="5" dirty="0"/>
              <a:t>C.</a:t>
            </a:r>
            <a:r>
              <a:rPr spc="-15" dirty="0"/>
              <a:t> </a:t>
            </a:r>
            <a:r>
              <a:rPr spc="5" dirty="0"/>
              <a:t>didn’t	D.</a:t>
            </a:r>
            <a:r>
              <a:rPr spc="-85" dirty="0"/>
              <a:t> </a:t>
            </a:r>
            <a:r>
              <a:rPr dirty="0"/>
              <a:t>don’t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5815" y="2502138"/>
            <a:ext cx="8075295" cy="146875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370"/>
              </a:spcBef>
              <a:buAutoNum type="arabicPeriod" startAt="4"/>
              <a:tabLst>
                <a:tab pos="469900" algn="l"/>
                <a:tab pos="469900" algn="l"/>
              </a:tabLst>
            </a:pPr>
            <a:r>
              <a:rPr sz="21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 had spent more time </a:t>
            </a:r>
            <a:r>
              <a:rPr sz="2100" dirty="0">
                <a:latin typeface="Arial" panose="020B0604020202020204"/>
                <a:cs typeface="Arial" panose="020B0604020202020204"/>
              </a:rPr>
              <a:t>practicing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speaking </a:t>
            </a:r>
            <a:r>
              <a:rPr sz="2100" dirty="0">
                <a:latin typeface="Arial" panose="020B0604020202020204"/>
                <a:cs typeface="Arial" panose="020B0604020202020204"/>
              </a:rPr>
              <a:t>English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before,</a:t>
            </a:r>
            <a:r>
              <a:rPr sz="2100" spc="-38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61010">
              <a:lnSpc>
                <a:spcPct val="100000"/>
              </a:lnSpc>
              <a:spcBef>
                <a:spcPts val="1275"/>
              </a:spcBef>
              <a:tabLst>
                <a:tab pos="1207135" algn="l"/>
              </a:tabLst>
            </a:pPr>
            <a:r>
              <a:rPr sz="21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able to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speak it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much </a:t>
            </a:r>
            <a:r>
              <a:rPr sz="2100" dirty="0">
                <a:latin typeface="Arial" panose="020B0604020202020204"/>
                <a:cs typeface="Arial" panose="020B0604020202020204"/>
              </a:rPr>
              <a:t>better</a:t>
            </a:r>
            <a:r>
              <a:rPr sz="21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now.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45770">
              <a:lnSpc>
                <a:spcPct val="100000"/>
              </a:lnSpc>
              <a:spcBef>
                <a:spcPts val="1250"/>
              </a:spcBef>
              <a:tabLst>
                <a:tab pos="1882775" algn="l"/>
                <a:tab pos="3646170" algn="l"/>
                <a:tab pos="538162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will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	B.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would</a:t>
            </a:r>
            <a:r>
              <a:rPr sz="21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	C.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has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been	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D. would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</a:t>
            </a:r>
            <a:r>
              <a:rPr sz="2100" u="heavy" spc="-1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680720"/>
            <a:ext cx="68783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4175" algn="l"/>
                <a:tab pos="5142230" algn="l"/>
              </a:tabLst>
            </a:pPr>
            <a:r>
              <a:rPr dirty="0"/>
              <a:t>5.	I’m really </a:t>
            </a:r>
            <a:r>
              <a:rPr spc="-5" dirty="0"/>
              <a:t>very busy;</a:t>
            </a:r>
            <a:r>
              <a:rPr spc="-60" dirty="0"/>
              <a:t> </a:t>
            </a:r>
            <a:r>
              <a:rPr dirty="0"/>
              <a:t>otherwise,</a:t>
            </a:r>
            <a:r>
              <a:rPr spc="-60" dirty="0"/>
              <a:t> </a:t>
            </a:r>
            <a:r>
              <a:rPr dirty="0"/>
              <a:t>I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-5" dirty="0"/>
              <a:t>there with</a:t>
            </a:r>
            <a:r>
              <a:rPr spc="-150" dirty="0"/>
              <a:t> </a:t>
            </a:r>
            <a:r>
              <a:rPr spc="-5" dirty="0"/>
              <a:t>you.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02742" y="1162558"/>
            <a:ext cx="6879590" cy="17868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10"/>
              </a:spcBef>
              <a:tabLst>
                <a:tab pos="2210435" algn="l"/>
                <a:tab pos="4020185" algn="l"/>
                <a:tab pos="570103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would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	B.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will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D.</a:t>
            </a:r>
            <a:r>
              <a:rPr sz="21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gone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6.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—Do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100" dirty="0">
                <a:latin typeface="Arial" panose="020B0604020202020204"/>
                <a:cs typeface="Arial" panose="020B0604020202020204"/>
              </a:rPr>
              <a:t>think George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has passed </a:t>
            </a:r>
            <a:r>
              <a:rPr sz="2100" dirty="0">
                <a:latin typeface="Arial" panose="020B0604020202020204"/>
                <a:cs typeface="Arial" panose="020B0604020202020204"/>
              </a:rPr>
              <a:t>the driving</a:t>
            </a:r>
            <a:r>
              <a:rPr sz="210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test?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84175">
              <a:lnSpc>
                <a:spcPct val="100000"/>
              </a:lnSpc>
              <a:spcBef>
                <a:spcPts val="1250"/>
              </a:spcBef>
              <a:tabLst>
                <a:tab pos="3123565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---No.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If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so,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his car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our college</a:t>
            </a:r>
            <a:r>
              <a:rPr sz="2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yesterday.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063" y="2926953"/>
            <a:ext cx="2526665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 would</a:t>
            </a:r>
            <a:r>
              <a:rPr sz="21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drive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would </a:t>
            </a:r>
            <a:r>
              <a:rPr sz="2100" dirty="0">
                <a:latin typeface="Arial" panose="020B0604020202020204"/>
                <a:cs typeface="Arial" panose="020B0604020202020204"/>
              </a:rPr>
              <a:t>have</a:t>
            </a:r>
            <a:r>
              <a:rPr sz="21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driven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2110" y="2926953"/>
            <a:ext cx="1619885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drove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9685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had</a:t>
            </a:r>
            <a:r>
              <a:rPr sz="21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driven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680720"/>
            <a:ext cx="68783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4175" algn="l"/>
                <a:tab pos="5142230" algn="l"/>
              </a:tabLst>
            </a:pPr>
            <a:r>
              <a:rPr dirty="0"/>
              <a:t>5.	I’m really </a:t>
            </a:r>
            <a:r>
              <a:rPr spc="-5" dirty="0"/>
              <a:t>very busy;</a:t>
            </a:r>
            <a:r>
              <a:rPr spc="-60" dirty="0"/>
              <a:t> </a:t>
            </a:r>
            <a:r>
              <a:rPr dirty="0"/>
              <a:t>otherwise,</a:t>
            </a:r>
            <a:r>
              <a:rPr spc="-60" dirty="0"/>
              <a:t> </a:t>
            </a:r>
            <a:r>
              <a:rPr dirty="0"/>
              <a:t>I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-5" dirty="0"/>
              <a:t>there with</a:t>
            </a:r>
            <a:r>
              <a:rPr spc="-150" dirty="0"/>
              <a:t> </a:t>
            </a:r>
            <a:r>
              <a:rPr spc="-5" dirty="0"/>
              <a:t>you.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02742" y="1162558"/>
            <a:ext cx="6879590" cy="17868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10"/>
              </a:spcBef>
              <a:tabLst>
                <a:tab pos="2210435" algn="l"/>
                <a:tab pos="4023995" algn="l"/>
                <a:tab pos="571055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</a:t>
            </a:r>
            <a:r>
              <a:rPr sz="2100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go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will</a:t>
            </a:r>
            <a:r>
              <a:rPr sz="21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C.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D.</a:t>
            </a:r>
            <a:r>
              <a:rPr sz="21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gone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6.	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—Do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100" dirty="0">
                <a:latin typeface="Arial" panose="020B0604020202020204"/>
                <a:cs typeface="Arial" panose="020B0604020202020204"/>
              </a:rPr>
              <a:t>think George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has passed </a:t>
            </a:r>
            <a:r>
              <a:rPr sz="2100" dirty="0">
                <a:latin typeface="Arial" panose="020B0604020202020204"/>
                <a:cs typeface="Arial" panose="020B0604020202020204"/>
              </a:rPr>
              <a:t>the driving</a:t>
            </a:r>
            <a:r>
              <a:rPr sz="210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test?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84175">
              <a:lnSpc>
                <a:spcPct val="100000"/>
              </a:lnSpc>
              <a:spcBef>
                <a:spcPts val="1250"/>
              </a:spcBef>
              <a:tabLst>
                <a:tab pos="3123565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---No.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If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so,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his car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our college</a:t>
            </a:r>
            <a:r>
              <a:rPr sz="2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yesterday.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063" y="2926953"/>
            <a:ext cx="2527300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 would</a:t>
            </a:r>
            <a:r>
              <a:rPr sz="21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drive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</a:t>
            </a:r>
            <a:r>
              <a:rPr sz="2100" u="heavy" spc="-1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driven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2110" y="2926953"/>
            <a:ext cx="1623695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drove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3495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had</a:t>
            </a:r>
            <a:r>
              <a:rPr sz="21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driven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680720"/>
            <a:ext cx="62293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4175" algn="l"/>
                <a:tab pos="4547870" algn="l"/>
              </a:tabLst>
            </a:pPr>
            <a:r>
              <a:rPr dirty="0"/>
              <a:t>7.	</a:t>
            </a:r>
            <a:r>
              <a:rPr spc="5" dirty="0"/>
              <a:t>Don’t </a:t>
            </a:r>
            <a:r>
              <a:rPr dirty="0"/>
              <a:t>handle </a:t>
            </a:r>
            <a:r>
              <a:rPr spc="-5" dirty="0"/>
              <a:t>the vase </a:t>
            </a:r>
            <a:r>
              <a:rPr dirty="0"/>
              <a:t>as</a:t>
            </a:r>
            <a:r>
              <a:rPr spc="-165" dirty="0"/>
              <a:t> </a:t>
            </a:r>
            <a:r>
              <a:rPr spc="5" dirty="0"/>
              <a:t>if</a:t>
            </a:r>
            <a:r>
              <a:rPr spc="10" dirty="0"/>
              <a:t> </a:t>
            </a:r>
            <a:r>
              <a:rPr spc="5" dirty="0"/>
              <a:t>it</a:t>
            </a:r>
            <a:r>
              <a:rPr u="heavy" spc="5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-5" dirty="0"/>
              <a:t>made </a:t>
            </a:r>
            <a:r>
              <a:rPr dirty="0"/>
              <a:t>of</a:t>
            </a:r>
            <a:r>
              <a:rPr spc="-155" dirty="0"/>
              <a:t> </a:t>
            </a:r>
            <a:r>
              <a:rPr dirty="0"/>
              <a:t>steel.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10"/>
              </a:spcBef>
              <a:tabLst>
                <a:tab pos="1708785" algn="l"/>
                <a:tab pos="3356610" algn="l"/>
                <a:tab pos="5461635" algn="l"/>
              </a:tabLst>
            </a:pPr>
            <a:r>
              <a:rPr dirty="0"/>
              <a:t>A.is	</a:t>
            </a:r>
            <a:r>
              <a:rPr spc="5" dirty="0"/>
              <a:t>B.</a:t>
            </a:r>
            <a:r>
              <a:rPr spc="-20" dirty="0"/>
              <a:t> </a:t>
            </a:r>
            <a:r>
              <a:rPr dirty="0"/>
              <a:t>were	</a:t>
            </a:r>
            <a:r>
              <a:rPr spc="5" dirty="0"/>
              <a:t>C.</a:t>
            </a:r>
            <a:r>
              <a:rPr spc="-15" dirty="0"/>
              <a:t> </a:t>
            </a:r>
            <a:r>
              <a:rPr spc="5" dirty="0"/>
              <a:t>has</a:t>
            </a:r>
            <a:r>
              <a:rPr spc="-25" dirty="0"/>
              <a:t> </a:t>
            </a:r>
            <a:r>
              <a:rPr spc="5" dirty="0"/>
              <a:t>been	D. had</a:t>
            </a:r>
            <a:r>
              <a:rPr spc="-70" dirty="0"/>
              <a:t> </a:t>
            </a:r>
            <a:r>
              <a:rPr spc="5" dirty="0"/>
              <a:t>been</a:t>
            </a:r>
            <a:endParaRPr spc="5" dirty="0"/>
          </a:p>
          <a:p>
            <a:pPr>
              <a:lnSpc>
                <a:spcPct val="100000"/>
              </a:lnSpc>
            </a:pPr>
            <a:endParaRPr sz="3300"/>
          </a:p>
          <a:p>
            <a:pPr marL="461010" marR="5080" indent="-448945">
              <a:lnSpc>
                <a:spcPct val="150000"/>
              </a:lnSpc>
              <a:tabLst>
                <a:tab pos="381000" algn="l"/>
                <a:tab pos="7117080" algn="l"/>
              </a:tabLst>
            </a:pPr>
            <a:r>
              <a:rPr spc="5" dirty="0"/>
              <a:t>8.</a:t>
            </a:r>
            <a:r>
              <a:rPr spc="5" dirty="0"/>
              <a:t>	</a:t>
            </a:r>
            <a:r>
              <a:rPr spc="50" dirty="0"/>
              <a:t>W</a:t>
            </a:r>
            <a:r>
              <a:rPr spc="5" dirty="0"/>
              <a:t>e</a:t>
            </a:r>
            <a:r>
              <a:rPr spc="-80" dirty="0"/>
              <a:t> </a:t>
            </a:r>
            <a:r>
              <a:rPr spc="5" dirty="0"/>
              <a:t>l</a:t>
            </a:r>
            <a:r>
              <a:rPr spc="5" dirty="0"/>
              <a:t>ost</a:t>
            </a:r>
            <a:r>
              <a:rPr spc="-45" dirty="0"/>
              <a:t> </a:t>
            </a:r>
            <a:r>
              <a:rPr spc="5" dirty="0"/>
              <a:t>our</a:t>
            </a:r>
            <a:r>
              <a:rPr spc="-15" dirty="0"/>
              <a:t> </a:t>
            </a:r>
            <a:r>
              <a:rPr spc="-5" dirty="0"/>
              <a:t>w</a:t>
            </a:r>
            <a:r>
              <a:rPr spc="5" dirty="0"/>
              <a:t>ay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5" dirty="0"/>
              <a:t>n</a:t>
            </a:r>
            <a:r>
              <a:rPr spc="-35" dirty="0"/>
              <a:t> </a:t>
            </a:r>
            <a:r>
              <a:rPr spc="-15" dirty="0"/>
              <a:t>t</a:t>
            </a:r>
            <a:r>
              <a:rPr spc="5" dirty="0"/>
              <a:t>hat</a:t>
            </a:r>
            <a:r>
              <a:rPr spc="-20" dirty="0"/>
              <a:t> </a:t>
            </a:r>
            <a:r>
              <a:rPr spc="5" dirty="0"/>
              <a:t>s</a:t>
            </a:r>
            <a:r>
              <a:rPr spc="20" dirty="0"/>
              <a:t>m</a:t>
            </a:r>
            <a:r>
              <a:rPr spc="5" dirty="0"/>
              <a:t>a</a:t>
            </a:r>
            <a:r>
              <a:rPr spc="5" dirty="0"/>
              <a:t>l</a:t>
            </a:r>
            <a:r>
              <a:rPr dirty="0"/>
              <a:t>l</a:t>
            </a:r>
            <a:r>
              <a:rPr spc="-75" dirty="0"/>
              <a:t> </a:t>
            </a:r>
            <a:r>
              <a:rPr spc="-25" dirty="0"/>
              <a:t>v</a:t>
            </a:r>
            <a:r>
              <a:rPr spc="5" dirty="0"/>
              <a:t>ill</a:t>
            </a:r>
            <a:r>
              <a:rPr spc="5" dirty="0"/>
              <a:t>age,</a:t>
            </a:r>
            <a:r>
              <a:rPr spc="-70" dirty="0"/>
              <a:t> </a:t>
            </a:r>
            <a:r>
              <a:rPr spc="5" dirty="0"/>
              <a:t>o</a:t>
            </a:r>
            <a:r>
              <a:rPr spc="-15" dirty="0"/>
              <a:t>t</a:t>
            </a:r>
            <a:r>
              <a:rPr spc="5" dirty="0"/>
              <a:t>he</a:t>
            </a:r>
            <a:r>
              <a:rPr spc="-10" dirty="0"/>
              <a:t>r</a:t>
            </a:r>
            <a:r>
              <a:rPr spc="-5" dirty="0"/>
              <a:t>w</a:t>
            </a:r>
            <a:r>
              <a:rPr spc="5" dirty="0"/>
              <a:t>i</a:t>
            </a:r>
            <a:r>
              <a:rPr spc="5" dirty="0"/>
              <a:t>se</a:t>
            </a:r>
            <a:r>
              <a:rPr spc="-60" dirty="0"/>
              <a:t> </a:t>
            </a:r>
            <a:r>
              <a:rPr spc="-5" dirty="0"/>
              <a:t>w</a:t>
            </a:r>
            <a:r>
              <a:rPr spc="5" dirty="0"/>
              <a:t>e</a:t>
            </a:r>
            <a:r>
              <a:rPr spc="-10" dirty="0"/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/>
              <a:t>m</a:t>
            </a:r>
            <a:r>
              <a:rPr spc="5" dirty="0"/>
              <a:t>o</a:t>
            </a:r>
            <a:r>
              <a:rPr spc="-10" dirty="0"/>
              <a:t>r</a:t>
            </a:r>
            <a:r>
              <a:rPr spc="5" dirty="0"/>
              <a:t>e  </a:t>
            </a:r>
            <a:r>
              <a:rPr spc="5" dirty="0"/>
              <a:t>places of </a:t>
            </a:r>
            <a:r>
              <a:rPr dirty="0"/>
              <a:t>interest</a:t>
            </a:r>
            <a:r>
              <a:rPr spc="-145" dirty="0"/>
              <a:t> </a:t>
            </a:r>
            <a:r>
              <a:rPr spc="-20" dirty="0"/>
              <a:t>yesterday.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980338" y="2926953"/>
            <a:ext cx="1610360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visited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would</a:t>
            </a:r>
            <a:r>
              <a:rPr sz="21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visit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3798" y="2926953"/>
            <a:ext cx="2544445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 had</a:t>
            </a:r>
            <a:r>
              <a:rPr sz="21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visited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would </a:t>
            </a:r>
            <a:r>
              <a:rPr sz="2100" dirty="0">
                <a:latin typeface="Arial" panose="020B0604020202020204"/>
                <a:cs typeface="Arial" panose="020B0604020202020204"/>
              </a:rPr>
              <a:t>have</a:t>
            </a:r>
            <a:r>
              <a:rPr sz="21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visited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680720"/>
            <a:ext cx="62293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4175" algn="l"/>
                <a:tab pos="4547870" algn="l"/>
              </a:tabLst>
            </a:pPr>
            <a:r>
              <a:rPr dirty="0"/>
              <a:t>7.	</a:t>
            </a:r>
            <a:r>
              <a:rPr spc="5" dirty="0"/>
              <a:t>Don’t </a:t>
            </a:r>
            <a:r>
              <a:rPr dirty="0"/>
              <a:t>handle </a:t>
            </a:r>
            <a:r>
              <a:rPr spc="-5" dirty="0"/>
              <a:t>the vase </a:t>
            </a:r>
            <a:r>
              <a:rPr dirty="0"/>
              <a:t>as</a:t>
            </a:r>
            <a:r>
              <a:rPr spc="-165" dirty="0"/>
              <a:t> </a:t>
            </a:r>
            <a:r>
              <a:rPr spc="5" dirty="0"/>
              <a:t>if</a:t>
            </a:r>
            <a:r>
              <a:rPr spc="10" dirty="0"/>
              <a:t> </a:t>
            </a:r>
            <a:r>
              <a:rPr spc="5" dirty="0"/>
              <a:t>it</a:t>
            </a:r>
            <a:r>
              <a:rPr u="heavy" spc="5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-5" dirty="0"/>
              <a:t>made </a:t>
            </a:r>
            <a:r>
              <a:rPr dirty="0"/>
              <a:t>of</a:t>
            </a:r>
            <a:r>
              <a:rPr spc="-155" dirty="0"/>
              <a:t> </a:t>
            </a:r>
            <a:r>
              <a:rPr dirty="0"/>
              <a:t>steel.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10"/>
              </a:spcBef>
              <a:tabLst>
                <a:tab pos="1710055" algn="l"/>
                <a:tab pos="3360420" algn="l"/>
                <a:tab pos="5465445" algn="l"/>
              </a:tabLst>
            </a:pPr>
            <a:r>
              <a:rPr dirty="0"/>
              <a:t>A.is	</a:t>
            </a:r>
            <a:r>
              <a:rPr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B.</a:t>
            </a:r>
            <a:r>
              <a:rPr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were</a:t>
            </a:r>
            <a:r>
              <a:rPr dirty="0">
                <a:solidFill>
                  <a:srgbClr val="C00000"/>
                </a:solidFill>
              </a:rPr>
              <a:t>	</a:t>
            </a:r>
            <a:r>
              <a:rPr spc="5" dirty="0"/>
              <a:t>C.</a:t>
            </a:r>
            <a:r>
              <a:rPr spc="-15" dirty="0"/>
              <a:t> </a:t>
            </a:r>
            <a:r>
              <a:rPr spc="5" dirty="0"/>
              <a:t>has</a:t>
            </a:r>
            <a:r>
              <a:rPr spc="-25" dirty="0"/>
              <a:t> </a:t>
            </a:r>
            <a:r>
              <a:rPr spc="5" dirty="0"/>
              <a:t>been	D. had</a:t>
            </a:r>
            <a:r>
              <a:rPr spc="-70" dirty="0"/>
              <a:t> </a:t>
            </a:r>
            <a:r>
              <a:rPr spc="5" dirty="0"/>
              <a:t>been</a:t>
            </a:r>
            <a:endParaRPr spc="5" dirty="0"/>
          </a:p>
          <a:p>
            <a:pPr>
              <a:lnSpc>
                <a:spcPct val="100000"/>
              </a:lnSpc>
            </a:pPr>
            <a:endParaRPr sz="3300"/>
          </a:p>
          <a:p>
            <a:pPr marL="461010" marR="5080" indent="-448945">
              <a:lnSpc>
                <a:spcPct val="150000"/>
              </a:lnSpc>
              <a:tabLst>
                <a:tab pos="381000" algn="l"/>
                <a:tab pos="7117080" algn="l"/>
              </a:tabLst>
            </a:pPr>
            <a:r>
              <a:rPr spc="5" dirty="0"/>
              <a:t>8.</a:t>
            </a:r>
            <a:r>
              <a:rPr spc="5" dirty="0"/>
              <a:t>	</a:t>
            </a:r>
            <a:r>
              <a:rPr spc="50" dirty="0"/>
              <a:t>W</a:t>
            </a:r>
            <a:r>
              <a:rPr spc="5" dirty="0"/>
              <a:t>e</a:t>
            </a:r>
            <a:r>
              <a:rPr spc="-80" dirty="0"/>
              <a:t> </a:t>
            </a:r>
            <a:r>
              <a:rPr spc="5" dirty="0"/>
              <a:t>l</a:t>
            </a:r>
            <a:r>
              <a:rPr spc="5" dirty="0"/>
              <a:t>ost</a:t>
            </a:r>
            <a:r>
              <a:rPr spc="-45" dirty="0"/>
              <a:t> </a:t>
            </a:r>
            <a:r>
              <a:rPr spc="5" dirty="0"/>
              <a:t>our</a:t>
            </a:r>
            <a:r>
              <a:rPr spc="-15" dirty="0"/>
              <a:t> </a:t>
            </a:r>
            <a:r>
              <a:rPr spc="-5" dirty="0"/>
              <a:t>w</a:t>
            </a:r>
            <a:r>
              <a:rPr spc="5" dirty="0"/>
              <a:t>ay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5" dirty="0"/>
              <a:t>n</a:t>
            </a:r>
            <a:r>
              <a:rPr spc="-35" dirty="0"/>
              <a:t> </a:t>
            </a:r>
            <a:r>
              <a:rPr spc="-15" dirty="0"/>
              <a:t>t</a:t>
            </a:r>
            <a:r>
              <a:rPr spc="5" dirty="0"/>
              <a:t>hat</a:t>
            </a:r>
            <a:r>
              <a:rPr spc="-20" dirty="0"/>
              <a:t> </a:t>
            </a:r>
            <a:r>
              <a:rPr spc="5" dirty="0"/>
              <a:t>s</a:t>
            </a:r>
            <a:r>
              <a:rPr spc="20" dirty="0"/>
              <a:t>m</a:t>
            </a:r>
            <a:r>
              <a:rPr spc="5" dirty="0"/>
              <a:t>a</a:t>
            </a:r>
            <a:r>
              <a:rPr spc="5" dirty="0"/>
              <a:t>l</a:t>
            </a:r>
            <a:r>
              <a:rPr dirty="0"/>
              <a:t>l</a:t>
            </a:r>
            <a:r>
              <a:rPr spc="-75" dirty="0"/>
              <a:t> </a:t>
            </a:r>
            <a:r>
              <a:rPr spc="-25" dirty="0"/>
              <a:t>v</a:t>
            </a:r>
            <a:r>
              <a:rPr spc="5" dirty="0"/>
              <a:t>ill</a:t>
            </a:r>
            <a:r>
              <a:rPr spc="5" dirty="0"/>
              <a:t>age,</a:t>
            </a:r>
            <a:r>
              <a:rPr spc="-70" dirty="0"/>
              <a:t> </a:t>
            </a:r>
            <a:r>
              <a:rPr spc="5" dirty="0"/>
              <a:t>o</a:t>
            </a:r>
            <a:r>
              <a:rPr spc="-15" dirty="0"/>
              <a:t>t</a:t>
            </a:r>
            <a:r>
              <a:rPr spc="5" dirty="0"/>
              <a:t>he</a:t>
            </a:r>
            <a:r>
              <a:rPr spc="-10" dirty="0"/>
              <a:t>r</a:t>
            </a:r>
            <a:r>
              <a:rPr spc="-5" dirty="0"/>
              <a:t>w</a:t>
            </a:r>
            <a:r>
              <a:rPr spc="5" dirty="0"/>
              <a:t>i</a:t>
            </a:r>
            <a:r>
              <a:rPr spc="5" dirty="0"/>
              <a:t>se</a:t>
            </a:r>
            <a:r>
              <a:rPr spc="-60" dirty="0"/>
              <a:t> </a:t>
            </a:r>
            <a:r>
              <a:rPr spc="-5" dirty="0"/>
              <a:t>w</a:t>
            </a:r>
            <a:r>
              <a:rPr spc="5" dirty="0"/>
              <a:t>e</a:t>
            </a:r>
            <a:r>
              <a:rPr spc="-10" dirty="0"/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/>
              <a:t>m</a:t>
            </a:r>
            <a:r>
              <a:rPr spc="5" dirty="0"/>
              <a:t>o</a:t>
            </a:r>
            <a:r>
              <a:rPr spc="-10" dirty="0"/>
              <a:t>r</a:t>
            </a:r>
            <a:r>
              <a:rPr spc="5" dirty="0"/>
              <a:t>e  </a:t>
            </a:r>
            <a:r>
              <a:rPr spc="5" dirty="0"/>
              <a:t>places of </a:t>
            </a:r>
            <a:r>
              <a:rPr dirty="0"/>
              <a:t>interest</a:t>
            </a:r>
            <a:r>
              <a:rPr spc="-145" dirty="0"/>
              <a:t> </a:t>
            </a:r>
            <a:r>
              <a:rPr spc="-20" dirty="0"/>
              <a:t>yesterday.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980338" y="2926953"/>
            <a:ext cx="1610360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visited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would</a:t>
            </a:r>
            <a:r>
              <a:rPr sz="21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visit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578" y="2926953"/>
            <a:ext cx="2544445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 had</a:t>
            </a:r>
            <a:r>
              <a:rPr sz="21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visited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D. would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</a:t>
            </a:r>
            <a:r>
              <a:rPr sz="2100" u="heavy" spc="-1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visited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632535"/>
            <a:ext cx="7531734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84175" algn="l"/>
                <a:tab pos="1279525" algn="l"/>
              </a:tabLst>
            </a:pPr>
            <a:r>
              <a:rPr spc="5" dirty="0"/>
              <a:t>9.	</a:t>
            </a:r>
            <a:r>
              <a:rPr dirty="0"/>
              <a:t>I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-5" dirty="0"/>
              <a:t>through </a:t>
            </a:r>
            <a:r>
              <a:rPr dirty="0"/>
              <a:t>that bitter </a:t>
            </a:r>
            <a:r>
              <a:rPr spc="5" dirty="0"/>
              <a:t>period </a:t>
            </a:r>
            <a:r>
              <a:rPr dirty="0"/>
              <a:t>without </a:t>
            </a:r>
            <a:r>
              <a:rPr spc="-5" dirty="0"/>
              <a:t>your </a:t>
            </a:r>
            <a:r>
              <a:rPr spc="5" dirty="0"/>
              <a:t>generous</a:t>
            </a:r>
            <a:r>
              <a:rPr spc="-335" dirty="0"/>
              <a:t> </a:t>
            </a:r>
            <a:r>
              <a:rPr spc="5" dirty="0"/>
              <a:t>help.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835558" y="957945"/>
            <a:ext cx="2597150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 couldn’t </a:t>
            </a:r>
            <a:r>
              <a:rPr sz="2100" dirty="0">
                <a:latin typeface="Arial" panose="020B0604020202020204"/>
                <a:cs typeface="Arial" panose="020B0604020202020204"/>
              </a:rPr>
              <a:t>have</a:t>
            </a:r>
            <a:r>
              <a:rPr sz="21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gone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</a:t>
            </a:r>
            <a:r>
              <a:rPr sz="2100" dirty="0">
                <a:latin typeface="Arial" panose="020B0604020202020204"/>
                <a:cs typeface="Arial" panose="020B0604020202020204"/>
              </a:rPr>
              <a:t>wouldn’t</a:t>
            </a:r>
            <a:r>
              <a:rPr sz="21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go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4000" y="957945"/>
            <a:ext cx="1786255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 didn’t</a:t>
            </a:r>
            <a:r>
              <a:rPr sz="21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go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6195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</a:t>
            </a:r>
            <a:r>
              <a:rPr sz="2100" dirty="0">
                <a:latin typeface="Arial" panose="020B0604020202020204"/>
                <a:cs typeface="Arial" panose="020B0604020202020204"/>
              </a:rPr>
              <a:t>hadn’t</a:t>
            </a:r>
            <a:r>
              <a:rPr sz="2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gone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2393956"/>
            <a:ext cx="7624445" cy="98996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  <a:tabLst>
                <a:tab pos="542925" algn="l"/>
                <a:tab pos="182562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10.	</a:t>
            </a:r>
            <a:r>
              <a:rPr sz="2100" spc="30" dirty="0">
                <a:latin typeface="Arial" panose="020B0604020202020204"/>
                <a:cs typeface="Arial" panose="020B0604020202020204"/>
              </a:rPr>
              <a:t>We</a:t>
            </a:r>
            <a:r>
              <a:rPr sz="2100" u="heavy" spc="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John’s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name on </a:t>
            </a:r>
            <a:r>
              <a:rPr sz="2100" dirty="0">
                <a:latin typeface="Arial" panose="020B0604020202020204"/>
                <a:cs typeface="Arial" panose="020B0604020202020204"/>
              </a:rPr>
              <a:t>the race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list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yesterday </a:t>
            </a:r>
            <a:r>
              <a:rPr sz="2100" dirty="0">
                <a:latin typeface="Arial" panose="020B0604020202020204"/>
                <a:cs typeface="Arial" panose="020B0604020202020204"/>
              </a:rPr>
              <a:t>but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for</a:t>
            </a:r>
            <a:r>
              <a:rPr sz="2100" spc="-35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his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34035">
              <a:lnSpc>
                <a:spcPct val="100000"/>
              </a:lnSpc>
              <a:spcBef>
                <a:spcPts val="127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recent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injury.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215" y="3355136"/>
            <a:ext cx="1522730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 </a:t>
            </a:r>
            <a:r>
              <a:rPr sz="2100" dirty="0">
                <a:latin typeface="Arial" panose="020B0604020202020204"/>
                <a:cs typeface="Arial" panose="020B0604020202020204"/>
              </a:rPr>
              <a:t>will</a:t>
            </a:r>
            <a:r>
              <a:rPr sz="21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put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</a:t>
            </a:r>
            <a:r>
              <a:rPr sz="2100" dirty="0">
                <a:latin typeface="Arial" panose="020B0604020202020204"/>
                <a:cs typeface="Arial" panose="020B0604020202020204"/>
              </a:rPr>
              <a:t>would</a:t>
            </a:r>
            <a:r>
              <a:rPr sz="2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put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4055" y="3355136"/>
            <a:ext cx="2160270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37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 </a:t>
            </a:r>
            <a:r>
              <a:rPr sz="2100" dirty="0">
                <a:latin typeface="Arial" panose="020B0604020202020204"/>
                <a:cs typeface="Arial" panose="020B0604020202020204"/>
              </a:rPr>
              <a:t>will have</a:t>
            </a:r>
            <a:r>
              <a:rPr sz="21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put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</a:t>
            </a:r>
            <a:r>
              <a:rPr sz="2100" dirty="0">
                <a:latin typeface="Arial" panose="020B0604020202020204"/>
                <a:cs typeface="Arial" panose="020B0604020202020204"/>
              </a:rPr>
              <a:t>would have</a:t>
            </a:r>
            <a:r>
              <a:rPr sz="2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put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632535"/>
            <a:ext cx="7531734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84175" algn="l"/>
                <a:tab pos="1279525" algn="l"/>
              </a:tabLst>
            </a:pPr>
            <a:r>
              <a:rPr spc="5" dirty="0"/>
              <a:t>9.	</a:t>
            </a:r>
            <a:r>
              <a:rPr dirty="0"/>
              <a:t>I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-5" dirty="0"/>
              <a:t>through </a:t>
            </a:r>
            <a:r>
              <a:rPr dirty="0"/>
              <a:t>that bitter </a:t>
            </a:r>
            <a:r>
              <a:rPr spc="5" dirty="0"/>
              <a:t>period </a:t>
            </a:r>
            <a:r>
              <a:rPr dirty="0"/>
              <a:t>without </a:t>
            </a:r>
            <a:r>
              <a:rPr spc="-5" dirty="0"/>
              <a:t>your </a:t>
            </a:r>
            <a:r>
              <a:rPr spc="5" dirty="0"/>
              <a:t>generous</a:t>
            </a:r>
            <a:r>
              <a:rPr spc="-335" dirty="0"/>
              <a:t> </a:t>
            </a:r>
            <a:r>
              <a:rPr spc="5" dirty="0"/>
              <a:t>help.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835558" y="957945"/>
            <a:ext cx="2597150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A. couldn’t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</a:t>
            </a:r>
            <a:r>
              <a:rPr sz="2100" u="heavy" spc="-1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gone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</a:t>
            </a:r>
            <a:r>
              <a:rPr sz="2100" dirty="0">
                <a:latin typeface="Arial" panose="020B0604020202020204"/>
                <a:cs typeface="Arial" panose="020B0604020202020204"/>
              </a:rPr>
              <a:t>wouldn’t</a:t>
            </a:r>
            <a:r>
              <a:rPr sz="21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go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7034" y="957945"/>
            <a:ext cx="1792605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 </a:t>
            </a:r>
            <a:r>
              <a:rPr sz="2100" dirty="0">
                <a:latin typeface="Arial" panose="020B0604020202020204"/>
                <a:cs typeface="Arial" panose="020B0604020202020204"/>
              </a:rPr>
              <a:t>didn’t</a:t>
            </a:r>
            <a:r>
              <a:rPr sz="21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go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</a:t>
            </a:r>
            <a:r>
              <a:rPr sz="2100" dirty="0">
                <a:latin typeface="Arial" panose="020B0604020202020204"/>
                <a:cs typeface="Arial" panose="020B0604020202020204"/>
              </a:rPr>
              <a:t>hadn’t</a:t>
            </a:r>
            <a:r>
              <a:rPr sz="2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gone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2393956"/>
            <a:ext cx="7624445" cy="98996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  <a:tabLst>
                <a:tab pos="542925" algn="l"/>
                <a:tab pos="182562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10.	</a:t>
            </a:r>
            <a:r>
              <a:rPr sz="2100" spc="30" dirty="0">
                <a:latin typeface="Arial" panose="020B0604020202020204"/>
                <a:cs typeface="Arial" panose="020B0604020202020204"/>
              </a:rPr>
              <a:t>We</a:t>
            </a:r>
            <a:r>
              <a:rPr sz="2100" u="heavy" spc="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John’s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name on </a:t>
            </a:r>
            <a:r>
              <a:rPr sz="2100" dirty="0">
                <a:latin typeface="Arial" panose="020B0604020202020204"/>
                <a:cs typeface="Arial" panose="020B0604020202020204"/>
              </a:rPr>
              <a:t>the race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list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yesterday </a:t>
            </a:r>
            <a:r>
              <a:rPr sz="2100" dirty="0">
                <a:latin typeface="Arial" panose="020B0604020202020204"/>
                <a:cs typeface="Arial" panose="020B0604020202020204"/>
              </a:rPr>
              <a:t>but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for</a:t>
            </a:r>
            <a:r>
              <a:rPr sz="2100" spc="-35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his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534035">
              <a:lnSpc>
                <a:spcPct val="100000"/>
              </a:lnSpc>
              <a:spcBef>
                <a:spcPts val="127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recent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injury.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215" y="3355136"/>
            <a:ext cx="1522730" cy="9893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 </a:t>
            </a:r>
            <a:r>
              <a:rPr sz="2100" dirty="0">
                <a:latin typeface="Arial" panose="020B0604020202020204"/>
                <a:cs typeface="Arial" panose="020B0604020202020204"/>
              </a:rPr>
              <a:t>will</a:t>
            </a:r>
            <a:r>
              <a:rPr sz="21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put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  <a:spcBef>
                <a:spcPts val="127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 </a:t>
            </a:r>
            <a:r>
              <a:rPr sz="2100" dirty="0">
                <a:latin typeface="Arial" panose="020B0604020202020204"/>
                <a:cs typeface="Arial" panose="020B0604020202020204"/>
              </a:rPr>
              <a:t>would</a:t>
            </a:r>
            <a:r>
              <a:rPr sz="2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put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995" y="3355136"/>
            <a:ext cx="2160270" cy="989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">
              <a:lnSpc>
                <a:spcPct val="151000"/>
              </a:lnSpc>
              <a:spcBef>
                <a:spcPts val="9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 </a:t>
            </a:r>
            <a:r>
              <a:rPr sz="2100" dirty="0">
                <a:latin typeface="Arial" panose="020B0604020202020204"/>
                <a:cs typeface="Arial" panose="020B0604020202020204"/>
              </a:rPr>
              <a:t>will have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put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D.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 have</a:t>
            </a:r>
            <a:r>
              <a:rPr sz="2100" u="heavy" spc="-1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put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419" y="896873"/>
            <a:ext cx="851027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18330" algn="l"/>
              </a:tabLst>
            </a:pPr>
            <a:r>
              <a:rPr spc="-55" dirty="0"/>
              <a:t>11. </a:t>
            </a:r>
            <a:r>
              <a:rPr dirty="0"/>
              <a:t>My </a:t>
            </a:r>
            <a:r>
              <a:rPr spc="10" dirty="0"/>
              <a:t>mom </a:t>
            </a:r>
            <a:r>
              <a:rPr dirty="0"/>
              <a:t>suggests</a:t>
            </a:r>
            <a:r>
              <a:rPr spc="-50" dirty="0"/>
              <a:t> </a:t>
            </a:r>
            <a:r>
              <a:rPr dirty="0"/>
              <a:t>that</a:t>
            </a:r>
            <a:r>
              <a:rPr spc="15" dirty="0"/>
              <a:t> </a:t>
            </a:r>
            <a:r>
              <a:rPr spc="-5" dirty="0"/>
              <a:t>we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5" dirty="0"/>
              <a:t>eat out for a change </a:t>
            </a:r>
            <a:r>
              <a:rPr dirty="0"/>
              <a:t>this</a:t>
            </a:r>
            <a:r>
              <a:rPr spc="-260" dirty="0"/>
              <a:t> </a:t>
            </a:r>
            <a:r>
              <a:rPr spc="5" dirty="0"/>
              <a:t>weekend.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31419" y="1378153"/>
            <a:ext cx="8191500" cy="22694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45135">
              <a:lnSpc>
                <a:spcPct val="100000"/>
              </a:lnSpc>
              <a:spcBef>
                <a:spcPts val="115"/>
              </a:spcBef>
              <a:tabLst>
                <a:tab pos="2150745" algn="l"/>
                <a:tab pos="3874135" algn="l"/>
                <a:tab pos="551815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should	B.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might	C.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could	D.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would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marL="384175" marR="5080" indent="-372110">
              <a:lnSpc>
                <a:spcPct val="150000"/>
              </a:lnSpc>
              <a:buAutoNum type="arabicPeriod" startAt="12"/>
              <a:tabLst>
                <a:tab pos="457200" algn="l"/>
                <a:tab pos="7507605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Eye doctors recommend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100" dirty="0">
                <a:latin typeface="Arial" panose="020B0604020202020204"/>
                <a:cs typeface="Arial" panose="020B0604020202020204"/>
              </a:rPr>
              <a:t>child’s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first</a:t>
            </a:r>
            <a:r>
              <a:rPr sz="21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eye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exam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at</a:t>
            </a:r>
            <a:r>
              <a:rPr sz="21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age of six months</a:t>
            </a:r>
            <a:r>
              <a:rPr sz="2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old.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45135">
              <a:lnSpc>
                <a:spcPct val="100000"/>
              </a:lnSpc>
              <a:spcBef>
                <a:spcPts val="1275"/>
              </a:spcBef>
              <a:tabLst>
                <a:tab pos="1871980" algn="l"/>
                <a:tab pos="3312795" algn="l"/>
                <a:tab pos="4975225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A.as	B.be	C.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were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D.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is.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4892" y="684733"/>
            <a:ext cx="24765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0" dirty="0">
                <a:latin typeface="Noto Sans CJK JP Medium"/>
                <a:cs typeface="Noto Sans CJK JP Medium"/>
              </a:rPr>
              <a:t>什么是状语？</a:t>
            </a:r>
            <a:endParaRPr sz="3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1211122"/>
            <a:ext cx="7632700" cy="24041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75285" algn="l"/>
              </a:tabLst>
            </a:pPr>
            <a:r>
              <a:rPr sz="2000" spc="207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2000" spc="207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10" dirty="0">
                <a:latin typeface="UKIJ CJK"/>
                <a:cs typeface="UKIJ CJK"/>
              </a:rPr>
              <a:t>教科书定义：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UKIJ CJK"/>
                <a:cs typeface="UKIJ CJK"/>
              </a:rPr>
              <a:t>说明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地点、时间、原因、目的、结</a:t>
            </a:r>
            <a:r>
              <a:rPr sz="2000" spc="10" dirty="0">
                <a:solidFill>
                  <a:srgbClr val="C00000"/>
                </a:solidFill>
                <a:latin typeface="UKIJ CJK"/>
                <a:cs typeface="UKIJ CJK"/>
              </a:rPr>
              <a:t>果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、条</a:t>
            </a:r>
            <a:r>
              <a:rPr sz="2000" spc="10" dirty="0">
                <a:solidFill>
                  <a:srgbClr val="C00000"/>
                </a:solidFill>
                <a:latin typeface="UKIJ CJK"/>
                <a:cs typeface="UKIJ CJK"/>
              </a:rPr>
              <a:t>件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、方</a:t>
            </a:r>
            <a:r>
              <a:rPr sz="2000" spc="10" dirty="0">
                <a:solidFill>
                  <a:srgbClr val="C00000"/>
                </a:solidFill>
                <a:latin typeface="UKIJ CJK"/>
                <a:cs typeface="UKIJ CJK"/>
              </a:rPr>
              <a:t>向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、程</a:t>
            </a:r>
            <a:r>
              <a:rPr sz="2000" spc="10" dirty="0">
                <a:solidFill>
                  <a:srgbClr val="C00000"/>
                </a:solidFill>
                <a:latin typeface="UKIJ CJK"/>
                <a:cs typeface="UKIJ CJK"/>
              </a:rPr>
              <a:t>度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、方</a:t>
            </a:r>
            <a:r>
              <a:rPr sz="2000" spc="-20" dirty="0">
                <a:solidFill>
                  <a:srgbClr val="C00000"/>
                </a:solidFill>
                <a:latin typeface="UKIJ CJK"/>
                <a:cs typeface="UKIJ CJK"/>
              </a:rPr>
              <a:t>式</a:t>
            </a:r>
            <a:r>
              <a:rPr sz="2000" spc="-10" dirty="0">
                <a:latin typeface="UKIJ CJK"/>
                <a:cs typeface="UKIJ CJK"/>
              </a:rPr>
              <a:t>和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伴</a:t>
            </a:r>
            <a:endParaRPr sz="2000">
              <a:latin typeface="UKIJ CJK"/>
              <a:cs typeface="UKIJ CJK"/>
            </a:endParaRPr>
          </a:p>
          <a:p>
            <a:pPr marL="15240">
              <a:lnSpc>
                <a:spcPct val="100000"/>
              </a:lnSpc>
              <a:spcBef>
                <a:spcPts val="1330"/>
              </a:spcBef>
            </a:pP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随状况</a:t>
            </a:r>
            <a:r>
              <a:rPr sz="2000" spc="-10" dirty="0">
                <a:latin typeface="UKIJ CJK"/>
                <a:cs typeface="UKIJ CJK"/>
              </a:rPr>
              <a:t>等的句子成分叫做状</a:t>
            </a:r>
            <a:r>
              <a:rPr sz="2000" spc="-5" dirty="0">
                <a:latin typeface="UKIJ CJK"/>
                <a:cs typeface="UKIJ CJK"/>
              </a:rPr>
              <a:t>语</a:t>
            </a:r>
            <a:r>
              <a:rPr sz="2400" b="0" dirty="0">
                <a:latin typeface="Noto Sans CJK JP Medium"/>
                <a:cs typeface="Noto Sans CJK JP Medium"/>
              </a:rPr>
              <a:t>。</a:t>
            </a:r>
            <a:endParaRPr sz="2400">
              <a:latin typeface="Noto Sans CJK JP Medium"/>
              <a:cs typeface="Noto Sans CJK JP Medium"/>
            </a:endParaRPr>
          </a:p>
          <a:p>
            <a:pPr marL="375285" indent="-363220">
              <a:lnSpc>
                <a:spcPct val="100000"/>
              </a:lnSpc>
              <a:spcBef>
                <a:spcPts val="1315"/>
              </a:spcBef>
              <a:buFont typeface="Wingdings" panose="05000000000000000000"/>
              <a:buChar char=""/>
              <a:tabLst>
                <a:tab pos="375920" algn="l"/>
              </a:tabLst>
            </a:pPr>
            <a:r>
              <a:rPr sz="2000" spc="-10" dirty="0">
                <a:latin typeface="UKIJ CJK"/>
                <a:cs typeface="UKIJ CJK"/>
              </a:rPr>
              <a:t>宇哥定义：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UKIJ CJK"/>
                <a:cs typeface="UKIJ CJK"/>
              </a:rPr>
              <a:t>除去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五大基本概</a:t>
            </a:r>
            <a:r>
              <a:rPr sz="2000" spc="-20" dirty="0">
                <a:solidFill>
                  <a:srgbClr val="C00000"/>
                </a:solidFill>
                <a:latin typeface="UKIJ CJK"/>
                <a:cs typeface="UKIJ CJK"/>
              </a:rPr>
              <a:t>念</a:t>
            </a:r>
            <a:r>
              <a:rPr sz="2000" spc="-15" dirty="0">
                <a:latin typeface="UKIJ CJK"/>
                <a:cs typeface="UKIJ CJK"/>
              </a:rPr>
              <a:t>和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形容词（定语</a:t>
            </a:r>
            <a:r>
              <a:rPr sz="2000" dirty="0">
                <a:solidFill>
                  <a:srgbClr val="C00000"/>
                </a:solidFill>
                <a:latin typeface="UKIJ CJK"/>
                <a:cs typeface="UKIJ CJK"/>
              </a:rPr>
              <a:t>）</a:t>
            </a:r>
            <a:r>
              <a:rPr sz="2000" spc="-10" dirty="0">
                <a:latin typeface="UKIJ CJK"/>
                <a:cs typeface="UKIJ CJK"/>
              </a:rPr>
              <a:t>剩下</a:t>
            </a:r>
            <a:r>
              <a:rPr sz="2000" spc="10" dirty="0">
                <a:latin typeface="UKIJ CJK"/>
                <a:cs typeface="UKIJ CJK"/>
              </a:rPr>
              <a:t>的</a:t>
            </a:r>
            <a:r>
              <a:rPr sz="2000" spc="-10" dirty="0">
                <a:latin typeface="UKIJ CJK"/>
                <a:cs typeface="UKIJ CJK"/>
              </a:rPr>
              <a:t>成分</a:t>
            </a:r>
            <a:r>
              <a:rPr sz="2000" spc="10" dirty="0">
                <a:latin typeface="UKIJ CJK"/>
                <a:cs typeface="UKIJ CJK"/>
              </a:rPr>
              <a:t>就</a:t>
            </a:r>
            <a:r>
              <a:rPr sz="2000" spc="-20" dirty="0">
                <a:latin typeface="UKIJ CJK"/>
                <a:cs typeface="UKIJ CJK"/>
              </a:rPr>
              <a:t>是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状</a:t>
            </a:r>
            <a:r>
              <a:rPr sz="2000" spc="10" dirty="0">
                <a:solidFill>
                  <a:srgbClr val="C00000"/>
                </a:solidFill>
                <a:latin typeface="UKIJ CJK"/>
                <a:cs typeface="UKIJ CJK"/>
              </a:rPr>
              <a:t>语</a:t>
            </a:r>
            <a:r>
              <a:rPr sz="2000" spc="-10" dirty="0">
                <a:latin typeface="UKIJ CJK"/>
                <a:cs typeface="UKIJ CJK"/>
              </a:rPr>
              <a:t>。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419" y="896873"/>
            <a:ext cx="851027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18330" algn="l"/>
              </a:tabLst>
            </a:pPr>
            <a:r>
              <a:rPr spc="-55" dirty="0"/>
              <a:t>11. </a:t>
            </a:r>
            <a:r>
              <a:rPr dirty="0"/>
              <a:t>My </a:t>
            </a:r>
            <a:r>
              <a:rPr spc="10" dirty="0"/>
              <a:t>mom </a:t>
            </a:r>
            <a:r>
              <a:rPr dirty="0"/>
              <a:t>suggests</a:t>
            </a:r>
            <a:r>
              <a:rPr spc="-50" dirty="0"/>
              <a:t> </a:t>
            </a:r>
            <a:r>
              <a:rPr dirty="0"/>
              <a:t>that</a:t>
            </a:r>
            <a:r>
              <a:rPr spc="15" dirty="0"/>
              <a:t> </a:t>
            </a:r>
            <a:r>
              <a:rPr spc="-5" dirty="0"/>
              <a:t>we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pc="5" dirty="0"/>
              <a:t>eat out for a change </a:t>
            </a:r>
            <a:r>
              <a:rPr dirty="0"/>
              <a:t>this</a:t>
            </a:r>
            <a:r>
              <a:rPr spc="-260" dirty="0"/>
              <a:t> </a:t>
            </a:r>
            <a:r>
              <a:rPr spc="5" dirty="0"/>
              <a:t>weekend.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31419" y="1378153"/>
            <a:ext cx="8191500" cy="22694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45135">
              <a:lnSpc>
                <a:spcPct val="100000"/>
              </a:lnSpc>
              <a:spcBef>
                <a:spcPts val="115"/>
              </a:spcBef>
              <a:tabLst>
                <a:tab pos="2152650" algn="l"/>
                <a:tab pos="3876040" algn="l"/>
                <a:tab pos="5520055" algn="l"/>
              </a:tabLst>
            </a:pP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A.</a:t>
            </a:r>
            <a:r>
              <a:rPr sz="21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should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B.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might	C.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could	D.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would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marL="384175" marR="5080" indent="-372110">
              <a:lnSpc>
                <a:spcPct val="150000"/>
              </a:lnSpc>
              <a:buAutoNum type="arabicPeriod" startAt="12"/>
              <a:tabLst>
                <a:tab pos="457200" algn="l"/>
                <a:tab pos="7507605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Eye doctors recommend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100" dirty="0">
                <a:latin typeface="Arial" panose="020B0604020202020204"/>
                <a:cs typeface="Arial" panose="020B0604020202020204"/>
              </a:rPr>
              <a:t>child’s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first</a:t>
            </a:r>
            <a:r>
              <a:rPr sz="21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eye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exam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at</a:t>
            </a:r>
            <a:r>
              <a:rPr sz="21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age of six months</a:t>
            </a:r>
            <a:r>
              <a:rPr sz="2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old.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45135">
              <a:lnSpc>
                <a:spcPct val="100000"/>
              </a:lnSpc>
              <a:spcBef>
                <a:spcPts val="1275"/>
              </a:spcBef>
              <a:tabLst>
                <a:tab pos="1875155" algn="l"/>
                <a:tab pos="3317240" algn="l"/>
                <a:tab pos="497967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A.as	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B.be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C.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were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D.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is.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0096" y="996695"/>
            <a:ext cx="5346191" cy="31516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173" y="1836496"/>
            <a:ext cx="61321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15" dirty="0">
                <a:latin typeface="Noto Sans CJK JP Medium"/>
                <a:cs typeface="Noto Sans CJK JP Medium"/>
              </a:rPr>
              <a:t>独立主</a:t>
            </a:r>
            <a:r>
              <a:rPr sz="4800" b="0" dirty="0">
                <a:latin typeface="Noto Sans CJK JP Medium"/>
                <a:cs typeface="Noto Sans CJK JP Medium"/>
              </a:rPr>
              <a:t>格结构是什么？</a:t>
            </a:r>
            <a:endParaRPr sz="4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7537450" cy="4398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Noto Sans CJK JP Thin"/>
              <a:cs typeface="Noto Sans CJK JP Thin"/>
            </a:endParaRPr>
          </a:p>
          <a:p>
            <a:pPr marL="720725" indent="-287020">
              <a:lnSpc>
                <a:spcPct val="100000"/>
              </a:lnSpc>
              <a:buFont typeface="Wingdings" panose="05000000000000000000"/>
              <a:buChar char="⚫"/>
              <a:tabLst>
                <a:tab pos="721360" algn="l"/>
              </a:tabLst>
            </a:pPr>
            <a:r>
              <a:rPr sz="20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Standing </a:t>
            </a:r>
            <a:r>
              <a:rPr sz="20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0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the top </a:t>
            </a:r>
            <a:r>
              <a:rPr sz="20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mountain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saw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whole</a:t>
            </a:r>
            <a:r>
              <a:rPr sz="2000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20" dirty="0">
                <a:latin typeface="Arial" panose="020B0604020202020204"/>
                <a:cs typeface="Arial" panose="020B0604020202020204"/>
              </a:rPr>
              <a:t>Beijing.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20725" indent="-287020">
              <a:lnSpc>
                <a:spcPct val="100000"/>
              </a:lnSpc>
              <a:spcBef>
                <a:spcPts val="1205"/>
              </a:spcBef>
              <a:buFont typeface="Wingdings" panose="05000000000000000000"/>
              <a:buChar char="⚫"/>
              <a:tabLst>
                <a:tab pos="721360" algn="l"/>
                <a:tab pos="4460875" algn="l"/>
              </a:tabLst>
            </a:pPr>
            <a:r>
              <a:rPr sz="2000" spc="-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Built </a:t>
            </a:r>
            <a:r>
              <a:rPr sz="20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in 1979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shool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old	school.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L="191135" algn="ctr">
              <a:lnSpc>
                <a:spcPct val="100000"/>
              </a:lnSpc>
              <a:spcBef>
                <a:spcPts val="5"/>
              </a:spcBef>
            </a:pPr>
            <a:r>
              <a:rPr sz="2400" b="0" spc="-5" dirty="0">
                <a:latin typeface="Noto Sans CJK JP Medium"/>
                <a:cs typeface="Noto Sans CJK JP Medium"/>
              </a:rPr>
              <a:t>独立主格结构</a:t>
            </a:r>
            <a:endParaRPr sz="2400">
              <a:latin typeface="Noto Sans CJK JP Medium"/>
              <a:cs typeface="Noto Sans CJK JP Medium"/>
            </a:endParaRPr>
          </a:p>
          <a:p>
            <a:pPr marL="720725" indent="-287020">
              <a:lnSpc>
                <a:spcPct val="100000"/>
              </a:lnSpc>
              <a:spcBef>
                <a:spcPts val="810"/>
              </a:spcBef>
              <a:buFont typeface="Wingdings" panose="05000000000000000000"/>
              <a:buChar char=""/>
              <a:tabLst>
                <a:tab pos="721360" algn="l"/>
              </a:tabLst>
            </a:pPr>
            <a:r>
              <a:rPr sz="20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girl </a:t>
            </a:r>
            <a:r>
              <a:rPr sz="20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staring at </a:t>
            </a:r>
            <a:r>
              <a:rPr sz="20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him</a:t>
            </a:r>
            <a:r>
              <a:rPr sz="200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didn't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know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say.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20725" indent="-28702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721360" algn="l"/>
              </a:tabLst>
            </a:pPr>
            <a:r>
              <a:rPr sz="20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20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solved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we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went</a:t>
            </a:r>
            <a:r>
              <a:rPr sz="20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home.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Arial" panose="020B0604020202020204"/>
              <a:cs typeface="Arial" panose="020B0604020202020204"/>
            </a:endParaRPr>
          </a:p>
          <a:p>
            <a:pPr marL="434340">
              <a:lnSpc>
                <a:spcPct val="100000"/>
              </a:lnSpc>
            </a:pPr>
            <a:r>
              <a:rPr sz="1800" spc="-5" dirty="0">
                <a:latin typeface="UKIJ CJK"/>
                <a:cs typeface="UKIJ CJK"/>
              </a:rPr>
              <a:t>独立主格结构和悬挂结构的区</a:t>
            </a:r>
            <a:r>
              <a:rPr sz="1800" spc="5" dirty="0">
                <a:latin typeface="UKIJ CJK"/>
                <a:cs typeface="UKIJ CJK"/>
              </a:rPr>
              <a:t>别</a:t>
            </a:r>
            <a:r>
              <a:rPr sz="2000" spc="-10" dirty="0">
                <a:latin typeface="Noto Sans CJK JP Black"/>
                <a:cs typeface="Noto Sans CJK JP Black"/>
              </a:rPr>
              <a:t>：</a:t>
            </a:r>
            <a:endParaRPr sz="2000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Noto Sans CJK JP Black"/>
              <a:cs typeface="Noto Sans CJK JP Black"/>
            </a:endParaRPr>
          </a:p>
          <a:p>
            <a:pPr marL="1553210">
              <a:lnSpc>
                <a:spcPct val="100000"/>
              </a:lnSpc>
            </a:pPr>
            <a:r>
              <a:rPr sz="2400" b="0" dirty="0">
                <a:latin typeface="Noto Sans CJK JP Medium"/>
                <a:cs typeface="Noto Sans CJK JP Medium"/>
              </a:rPr>
              <a:t>独立主格结构中有自己</a:t>
            </a:r>
            <a:r>
              <a:rPr sz="2400" b="0" spc="-15" dirty="0">
                <a:latin typeface="Noto Sans CJK JP Medium"/>
                <a:cs typeface="Noto Sans CJK JP Medium"/>
              </a:rPr>
              <a:t>的</a:t>
            </a:r>
            <a:r>
              <a:rPr sz="2400" b="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独立的逻辑主</a:t>
            </a:r>
            <a:r>
              <a:rPr sz="2400"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语</a:t>
            </a:r>
            <a:r>
              <a:rPr sz="2400" b="0" dirty="0">
                <a:latin typeface="Noto Sans CJK JP Medium"/>
                <a:cs typeface="Noto Sans CJK JP Medium"/>
              </a:rPr>
              <a:t>！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987415" algn="l"/>
              </a:tabLst>
            </a:pPr>
            <a:r>
              <a:rPr spc="5" dirty="0"/>
              <a:t>1.</a:t>
            </a:r>
            <a:r>
              <a:rPr spc="-1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30" dirty="0"/>
              <a:t> </a:t>
            </a:r>
            <a:r>
              <a:rPr spc="10" dirty="0"/>
              <a:t>i</a:t>
            </a:r>
            <a:r>
              <a:rPr spc="5" dirty="0"/>
              <a:t>s</a:t>
            </a:r>
            <a:r>
              <a:rPr spc="-30" dirty="0"/>
              <a:t> </a:t>
            </a:r>
            <a:r>
              <a:rPr spc="5" dirty="0"/>
              <a:t>a</a:t>
            </a:r>
            <a:r>
              <a:rPr spc="-5" dirty="0"/>
              <a:t> </a:t>
            </a:r>
            <a:r>
              <a:rPr spc="5" dirty="0"/>
              <a:t>be</a:t>
            </a:r>
            <a:r>
              <a:rPr spc="10" dirty="0"/>
              <a:t>a</a:t>
            </a:r>
            <a:r>
              <a:rPr spc="5" dirty="0"/>
              <a:t>u</a:t>
            </a:r>
            <a:r>
              <a:rPr spc="-10" dirty="0"/>
              <a:t>t</a:t>
            </a:r>
            <a:r>
              <a:rPr spc="10" dirty="0"/>
              <a:t>i</a:t>
            </a:r>
            <a:r>
              <a:rPr spc="10" dirty="0"/>
              <a:t>f</a:t>
            </a:r>
            <a:r>
              <a:rPr spc="5" dirty="0"/>
              <a:t>ul</a:t>
            </a:r>
            <a:r>
              <a:rPr spc="-85" dirty="0"/>
              <a:t> </a:t>
            </a:r>
            <a:r>
              <a:rPr spc="-20" dirty="0"/>
              <a:t>v</a:t>
            </a:r>
            <a:r>
              <a:rPr spc="10" dirty="0"/>
              <a:t>ill</a:t>
            </a:r>
            <a:r>
              <a:rPr spc="5" dirty="0"/>
              <a:t>age</a:t>
            </a:r>
            <a:r>
              <a:rPr spc="-50" dirty="0"/>
              <a:t> </a:t>
            </a:r>
            <a:r>
              <a:rPr spc="-5" dirty="0"/>
              <a:t>w</a:t>
            </a:r>
            <a:r>
              <a:rPr spc="10" dirty="0"/>
              <a:t>i</a:t>
            </a:r>
            <a:r>
              <a:rPr spc="-10" dirty="0"/>
              <a:t>t</a:t>
            </a:r>
            <a:r>
              <a:rPr spc="5" dirty="0"/>
              <a:t>h</a:t>
            </a:r>
            <a:r>
              <a:rPr spc="-30" dirty="0"/>
              <a:t> </a:t>
            </a:r>
            <a:r>
              <a:rPr spc="5" dirty="0"/>
              <a:t>a</a:t>
            </a:r>
            <a:r>
              <a:rPr spc="-5" dirty="0"/>
              <a:t> </a:t>
            </a:r>
            <a:r>
              <a:rPr spc="20" dirty="0"/>
              <a:t>m</a:t>
            </a:r>
            <a:r>
              <a:rPr spc="5" dirty="0"/>
              <a:t>ou</a:t>
            </a:r>
            <a:r>
              <a:rPr spc="10" dirty="0"/>
              <a:t>n</a:t>
            </a:r>
            <a:r>
              <a:rPr spc="-10" dirty="0"/>
              <a:t>t</a:t>
            </a:r>
            <a:r>
              <a:rPr spc="5" dirty="0"/>
              <a:t>a</a:t>
            </a:r>
            <a:r>
              <a:rPr spc="10" dirty="0"/>
              <a:t>i</a:t>
            </a:r>
            <a:r>
              <a:rPr spc="5" dirty="0"/>
              <a:t>n</a:t>
            </a:r>
            <a:r>
              <a:rPr spc="-30" dirty="0"/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spc="10" dirty="0"/>
              <a:t>i</a:t>
            </a:r>
            <a:r>
              <a:rPr spc="-10" dirty="0"/>
              <a:t>t</a:t>
            </a:r>
            <a:r>
              <a:rPr dirty="0"/>
              <a:t>.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34034" y="1077071"/>
            <a:ext cx="1792605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</a:t>
            </a:r>
            <a:r>
              <a:rPr sz="21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surrounds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C.</a:t>
            </a:r>
            <a:r>
              <a:rPr sz="21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surrounding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8473" y="1077071"/>
            <a:ext cx="2677795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surrounded.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9370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</a:t>
            </a:r>
            <a:r>
              <a:rPr sz="2100" dirty="0">
                <a:latin typeface="Arial" panose="020B0604020202020204"/>
                <a:cs typeface="Arial" panose="020B0604020202020204"/>
              </a:rPr>
              <a:t>having</a:t>
            </a:r>
            <a:r>
              <a:rPr sz="21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surrounded.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65" y="2037765"/>
            <a:ext cx="7974330" cy="194373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1345"/>
              </a:spcBef>
              <a:buAutoNum type="arabicPeriod" startAt="2"/>
              <a:tabLst>
                <a:tab pos="309880" algn="l"/>
                <a:tab pos="6491605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couldn't do </a:t>
            </a:r>
            <a:r>
              <a:rPr sz="2100" spc="15" dirty="0">
                <a:latin typeface="Arial" panose="020B0604020202020204"/>
                <a:cs typeface="Arial" panose="020B0604020202020204"/>
              </a:rPr>
              <a:t>my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homework </a:t>
            </a:r>
            <a:r>
              <a:rPr sz="2100" dirty="0">
                <a:latin typeface="Arial" panose="020B0604020202020204"/>
                <a:cs typeface="Arial" panose="020B0604020202020204"/>
              </a:rPr>
              <a:t>with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all</a:t>
            </a:r>
            <a:r>
              <a:rPr sz="21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that</a:t>
            </a:r>
            <a:r>
              <a:rPr sz="21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noise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98500" lvl="1" indent="-327025">
              <a:lnSpc>
                <a:spcPct val="100000"/>
              </a:lnSpc>
              <a:spcBef>
                <a:spcPts val="1250"/>
              </a:spcBef>
              <a:buAutoNum type="alphaUcPeriod"/>
              <a:tabLst>
                <a:tab pos="699135" algn="l"/>
                <a:tab pos="2239645" algn="l"/>
                <a:tab pos="4106545" algn="l"/>
                <a:tab pos="5901055" algn="l"/>
                <a:tab pos="631825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going</a:t>
            </a:r>
            <a:r>
              <a:rPr sz="21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	B.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goes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	C.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went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	D.	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70205" indent="-358140">
              <a:lnSpc>
                <a:spcPct val="100000"/>
              </a:lnSpc>
              <a:spcBef>
                <a:spcPts val="1275"/>
              </a:spcBef>
              <a:buAutoNum type="arabicPeriod" startAt="2"/>
              <a:tabLst>
                <a:tab pos="370205" algn="l"/>
                <a:tab pos="370840" algn="l"/>
                <a:tab pos="815340" algn="l"/>
                <a:tab pos="283718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All	his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work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,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left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his </a:t>
            </a:r>
            <a:r>
              <a:rPr sz="2100" dirty="0">
                <a:latin typeface="Arial" panose="020B0604020202020204"/>
                <a:cs typeface="Arial" panose="020B0604020202020204"/>
              </a:rPr>
              <a:t>office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at</a:t>
            </a:r>
            <a:r>
              <a:rPr sz="21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ease.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98500" lvl="1" indent="-327025">
              <a:lnSpc>
                <a:spcPct val="100000"/>
              </a:lnSpc>
              <a:spcBef>
                <a:spcPts val="1250"/>
              </a:spcBef>
              <a:buAutoNum type="alphaUcPeriod"/>
              <a:tabLst>
                <a:tab pos="699135" algn="l"/>
                <a:tab pos="2208530" algn="l"/>
                <a:tab pos="5003800" algn="l"/>
                <a:tab pos="669417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finished	B. had</a:t>
            </a:r>
            <a:r>
              <a:rPr sz="21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been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finished	C.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finishing	D.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1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finish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987415" algn="l"/>
              </a:tabLst>
            </a:pPr>
            <a:r>
              <a:rPr spc="5" dirty="0"/>
              <a:t>1.</a:t>
            </a:r>
            <a:r>
              <a:rPr spc="-1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30" dirty="0"/>
              <a:t> </a:t>
            </a:r>
            <a:r>
              <a:rPr spc="10" dirty="0"/>
              <a:t>i</a:t>
            </a:r>
            <a:r>
              <a:rPr spc="5" dirty="0"/>
              <a:t>s</a:t>
            </a:r>
            <a:r>
              <a:rPr spc="-30" dirty="0"/>
              <a:t> </a:t>
            </a:r>
            <a:r>
              <a:rPr spc="5" dirty="0"/>
              <a:t>a</a:t>
            </a:r>
            <a:r>
              <a:rPr spc="-5" dirty="0"/>
              <a:t> </a:t>
            </a:r>
            <a:r>
              <a:rPr spc="5" dirty="0"/>
              <a:t>be</a:t>
            </a:r>
            <a:r>
              <a:rPr spc="10" dirty="0"/>
              <a:t>a</a:t>
            </a:r>
            <a:r>
              <a:rPr spc="5" dirty="0"/>
              <a:t>u</a:t>
            </a:r>
            <a:r>
              <a:rPr spc="-10" dirty="0"/>
              <a:t>t</a:t>
            </a:r>
            <a:r>
              <a:rPr spc="10" dirty="0"/>
              <a:t>i</a:t>
            </a:r>
            <a:r>
              <a:rPr spc="10" dirty="0"/>
              <a:t>f</a:t>
            </a:r>
            <a:r>
              <a:rPr spc="5" dirty="0"/>
              <a:t>ul</a:t>
            </a:r>
            <a:r>
              <a:rPr spc="-85" dirty="0"/>
              <a:t> </a:t>
            </a:r>
            <a:r>
              <a:rPr spc="-20" dirty="0"/>
              <a:t>v</a:t>
            </a:r>
            <a:r>
              <a:rPr spc="10" dirty="0"/>
              <a:t>ill</a:t>
            </a:r>
            <a:r>
              <a:rPr spc="5" dirty="0"/>
              <a:t>age</a:t>
            </a:r>
            <a:r>
              <a:rPr spc="-50" dirty="0"/>
              <a:t> </a:t>
            </a:r>
            <a:r>
              <a:rPr spc="-5" dirty="0"/>
              <a:t>w</a:t>
            </a:r>
            <a:r>
              <a:rPr spc="10" dirty="0"/>
              <a:t>i</a:t>
            </a:r>
            <a:r>
              <a:rPr spc="-10" dirty="0"/>
              <a:t>t</a:t>
            </a:r>
            <a:r>
              <a:rPr spc="5" dirty="0"/>
              <a:t>h</a:t>
            </a:r>
            <a:r>
              <a:rPr spc="-30" dirty="0"/>
              <a:t> </a:t>
            </a:r>
            <a:r>
              <a:rPr spc="5" dirty="0"/>
              <a:t>a</a:t>
            </a:r>
            <a:r>
              <a:rPr spc="-5" dirty="0"/>
              <a:t> </a:t>
            </a:r>
            <a:r>
              <a:rPr spc="20" dirty="0"/>
              <a:t>m</a:t>
            </a:r>
            <a:r>
              <a:rPr spc="5" dirty="0"/>
              <a:t>ou</a:t>
            </a:r>
            <a:r>
              <a:rPr spc="10" dirty="0"/>
              <a:t>n</a:t>
            </a:r>
            <a:r>
              <a:rPr spc="-10" dirty="0"/>
              <a:t>t</a:t>
            </a:r>
            <a:r>
              <a:rPr spc="5" dirty="0"/>
              <a:t>a</a:t>
            </a:r>
            <a:r>
              <a:rPr spc="10" dirty="0"/>
              <a:t>i</a:t>
            </a:r>
            <a:r>
              <a:rPr spc="5" dirty="0"/>
              <a:t>n</a:t>
            </a:r>
            <a:r>
              <a:rPr spc="-30" dirty="0"/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spc="10" dirty="0"/>
              <a:t>i</a:t>
            </a:r>
            <a:r>
              <a:rPr spc="-10" dirty="0"/>
              <a:t>t</a:t>
            </a:r>
            <a:r>
              <a:rPr dirty="0"/>
              <a:t>.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34034" y="1077071"/>
            <a:ext cx="1792605" cy="982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marR="5080" indent="-12700">
              <a:lnSpc>
                <a:spcPct val="150000"/>
              </a:lnSpc>
              <a:spcBef>
                <a:spcPts val="9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A. </a:t>
            </a:r>
            <a:r>
              <a:rPr sz="2100" dirty="0">
                <a:latin typeface="Arial" panose="020B0604020202020204"/>
                <a:cs typeface="Arial" panose="020B0604020202020204"/>
              </a:rPr>
              <a:t>surrounds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C.</a:t>
            </a:r>
            <a:r>
              <a:rPr sz="2100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surrounding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8473" y="1077071"/>
            <a:ext cx="2680970" cy="9829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B.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surrounded.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1250"/>
              </a:spcBef>
            </a:pPr>
            <a:r>
              <a:rPr sz="2100" spc="5" dirty="0">
                <a:latin typeface="Arial" panose="020B0604020202020204"/>
                <a:cs typeface="Arial" panose="020B0604020202020204"/>
              </a:rPr>
              <a:t>D. </a:t>
            </a:r>
            <a:r>
              <a:rPr sz="2100" dirty="0">
                <a:latin typeface="Arial" panose="020B0604020202020204"/>
                <a:cs typeface="Arial" panose="020B0604020202020204"/>
              </a:rPr>
              <a:t>having</a:t>
            </a:r>
            <a:r>
              <a:rPr sz="21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surrounded.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65" y="2037765"/>
            <a:ext cx="7976870" cy="267906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1345"/>
              </a:spcBef>
              <a:buAutoNum type="arabicPeriod" startAt="2"/>
              <a:tabLst>
                <a:tab pos="309880" algn="l"/>
                <a:tab pos="6491605" algn="l"/>
              </a:tabLst>
            </a:pPr>
            <a:r>
              <a:rPr sz="2100" dirty="0">
                <a:latin typeface="Arial" panose="020B0604020202020204"/>
                <a:cs typeface="Arial" panose="020B0604020202020204"/>
              </a:rPr>
              <a:t>I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couldn't do </a:t>
            </a:r>
            <a:r>
              <a:rPr sz="2100" spc="15" dirty="0">
                <a:latin typeface="Arial" panose="020B0604020202020204"/>
                <a:cs typeface="Arial" panose="020B0604020202020204"/>
              </a:rPr>
              <a:t>my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homework </a:t>
            </a:r>
            <a:r>
              <a:rPr sz="2100" dirty="0">
                <a:latin typeface="Arial" panose="020B0604020202020204"/>
                <a:cs typeface="Arial" panose="020B0604020202020204"/>
              </a:rPr>
              <a:t>with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all</a:t>
            </a:r>
            <a:r>
              <a:rPr sz="21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that</a:t>
            </a:r>
            <a:r>
              <a:rPr sz="21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noise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698500" lvl="1" indent="-327025">
              <a:lnSpc>
                <a:spcPct val="100000"/>
              </a:lnSpc>
              <a:spcBef>
                <a:spcPts val="1250"/>
              </a:spcBef>
              <a:buAutoNum type="alphaUcPeriod"/>
              <a:tabLst>
                <a:tab pos="699135" algn="l"/>
                <a:tab pos="2241550" algn="l"/>
                <a:tab pos="4108450" algn="l"/>
                <a:tab pos="5902960" algn="l"/>
                <a:tab pos="6320155" algn="l"/>
              </a:tabLst>
            </a:pP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going</a:t>
            </a:r>
            <a:r>
              <a:rPr sz="2100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on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goes</a:t>
            </a:r>
            <a:r>
              <a:rPr sz="21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	C.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>
                <a:latin typeface="Arial" panose="020B0604020202020204"/>
                <a:cs typeface="Arial" panose="020B0604020202020204"/>
              </a:rPr>
              <a:t>went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	D.	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go</a:t>
            </a:r>
            <a:r>
              <a:rPr sz="21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on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70205" indent="-358140">
              <a:lnSpc>
                <a:spcPct val="100000"/>
              </a:lnSpc>
              <a:spcBef>
                <a:spcPts val="1275"/>
              </a:spcBef>
              <a:buAutoNum type="arabicPeriod" startAt="2"/>
              <a:tabLst>
                <a:tab pos="370205" algn="l"/>
                <a:tab pos="370840" algn="l"/>
                <a:tab pos="815340" algn="l"/>
                <a:tab pos="2837180" algn="l"/>
              </a:tabLst>
            </a:pPr>
            <a:r>
              <a:rPr sz="2100" spc="5" dirty="0">
                <a:latin typeface="Arial" panose="020B0604020202020204"/>
                <a:cs typeface="Arial" panose="020B0604020202020204"/>
              </a:rPr>
              <a:t>All	his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work</a:t>
            </a:r>
            <a:r>
              <a:rPr sz="21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100" dirty="0">
                <a:latin typeface="Arial" panose="020B0604020202020204"/>
                <a:cs typeface="Arial" panose="020B0604020202020204"/>
              </a:rPr>
              <a:t>,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he 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left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his </a:t>
            </a:r>
            <a:r>
              <a:rPr sz="2100" dirty="0">
                <a:latin typeface="Arial" panose="020B0604020202020204"/>
                <a:cs typeface="Arial" panose="020B0604020202020204"/>
              </a:rPr>
              <a:t>office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at</a:t>
            </a:r>
            <a:r>
              <a:rPr sz="21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ease.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AutoNum type="arabicPeriod" startAt="2"/>
            </a:pPr>
            <a:endParaRPr sz="1900">
              <a:latin typeface="Arial" panose="020B0604020202020204"/>
              <a:cs typeface="Arial" panose="020B0604020202020204"/>
            </a:endParaRPr>
          </a:p>
          <a:p>
            <a:pPr marL="698500" lvl="1" indent="-327025">
              <a:lnSpc>
                <a:spcPct val="100000"/>
              </a:lnSpc>
              <a:buAutoNum type="alphaUcPeriod"/>
              <a:tabLst>
                <a:tab pos="699135" algn="l"/>
                <a:tab pos="2211070" algn="l"/>
                <a:tab pos="5006340" algn="l"/>
                <a:tab pos="6696075" algn="l"/>
              </a:tabLst>
            </a:pPr>
            <a:r>
              <a:rPr sz="21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finished</a:t>
            </a:r>
            <a:r>
              <a:rPr sz="21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B. had</a:t>
            </a:r>
            <a:r>
              <a:rPr sz="21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been</a:t>
            </a:r>
            <a:r>
              <a:rPr sz="21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finished	C.</a:t>
            </a:r>
            <a:r>
              <a:rPr sz="2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finishing	D. </a:t>
            </a:r>
            <a:r>
              <a:rPr sz="21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1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finish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 panose="020B0604020202020204"/>
              <a:cs typeface="Arial" panose="020B0604020202020204"/>
            </a:endParaRPr>
          </a:p>
          <a:p>
            <a:pPr marL="293370">
              <a:lnSpc>
                <a:spcPct val="100000"/>
              </a:lnSpc>
            </a:pPr>
            <a:r>
              <a:rPr sz="2000" spc="-15" dirty="0">
                <a:latin typeface="UKIJ CJK"/>
                <a:cs typeface="UKIJ CJK"/>
              </a:rPr>
              <a:t>注意</a:t>
            </a:r>
            <a:r>
              <a:rPr sz="2000" spc="-10" dirty="0">
                <a:latin typeface="UKIJ CJK"/>
                <a:cs typeface="UKIJ CJK"/>
              </a:rPr>
              <a:t>：</a:t>
            </a:r>
            <a:r>
              <a:rPr sz="2000" spc="45" dirty="0">
                <a:latin typeface="UKIJ CJK"/>
                <a:cs typeface="UKIJ CJK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with=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逗号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2269" y="1194256"/>
            <a:ext cx="752094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5" dirty="0">
                <a:latin typeface="Noto Sans CJK JP Medium"/>
                <a:cs typeface="Noto Sans CJK JP Medium"/>
              </a:rPr>
              <a:t>十一、宇哥</a:t>
            </a:r>
            <a:r>
              <a:rPr sz="4400" b="0" spc="-10" dirty="0">
                <a:latin typeface="Noto Sans CJK JP Medium"/>
                <a:cs typeface="Noto Sans CJK JP Medium"/>
              </a:rPr>
              <a:t>时态轴</a:t>
            </a:r>
            <a:endParaRPr sz="4400">
              <a:latin typeface="Noto Sans CJK JP Medium"/>
              <a:cs typeface="Noto Sans CJK JP Medium"/>
            </a:endParaRPr>
          </a:p>
          <a:p>
            <a:pPr marL="2473325">
              <a:lnSpc>
                <a:spcPct val="100000"/>
              </a:lnSpc>
              <a:spcBef>
                <a:spcPts val="5"/>
              </a:spcBef>
            </a:pPr>
            <a:r>
              <a:rPr sz="4400" b="0" spc="450" dirty="0">
                <a:latin typeface="Noto Sans CJK JP Medium"/>
                <a:cs typeface="Noto Sans CJK JP Medium"/>
              </a:rPr>
              <a:t>——</a:t>
            </a:r>
            <a:r>
              <a:rPr sz="4400" b="0" spc="5" dirty="0">
                <a:latin typeface="Noto Sans CJK JP Medium"/>
                <a:cs typeface="Noto Sans CJK JP Medium"/>
              </a:rPr>
              <a:t>英语</a:t>
            </a:r>
            <a:r>
              <a:rPr sz="4400" b="0" spc="-10" dirty="0">
                <a:latin typeface="Noto Sans CJK JP Medium"/>
                <a:cs typeface="Noto Sans CJK JP Medium"/>
              </a:rPr>
              <a:t>时态</a:t>
            </a:r>
            <a:r>
              <a:rPr sz="4400" b="0" dirty="0">
                <a:latin typeface="Noto Sans CJK JP Medium"/>
                <a:cs typeface="Noto Sans CJK JP Medium"/>
              </a:rPr>
              <a:t>的</a:t>
            </a:r>
            <a:r>
              <a:rPr sz="4400" b="0" spc="-10" dirty="0">
                <a:latin typeface="Noto Sans CJK JP Medium"/>
                <a:cs typeface="Noto Sans CJK JP Medium"/>
              </a:rPr>
              <a:t>秘密</a:t>
            </a:r>
            <a:endParaRPr sz="4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0640" y="1383728"/>
            <a:ext cx="6740525" cy="2804795"/>
            <a:chOff x="1060640" y="1383728"/>
            <a:chExt cx="6740525" cy="2804795"/>
          </a:xfrm>
        </p:grpSpPr>
        <p:sp>
          <p:nvSpPr>
            <p:cNvPr id="3" name="object 3"/>
            <p:cNvSpPr/>
            <p:nvPr/>
          </p:nvSpPr>
          <p:spPr>
            <a:xfrm>
              <a:off x="1094231" y="1392935"/>
              <a:ext cx="6697980" cy="1602740"/>
            </a:xfrm>
            <a:custGeom>
              <a:avLst/>
              <a:gdLst/>
              <a:ahLst/>
              <a:cxnLst/>
              <a:rect l="l" t="t" r="r" b="b"/>
              <a:pathLst>
                <a:path w="6697980" h="1602739">
                  <a:moveTo>
                    <a:pt x="6697599" y="1456944"/>
                  </a:moveTo>
                  <a:lnTo>
                    <a:pt x="0" y="1456944"/>
                  </a:lnTo>
                </a:path>
                <a:path w="6697980" h="1602739">
                  <a:moveTo>
                    <a:pt x="3316224" y="1532508"/>
                  </a:moveTo>
                  <a:lnTo>
                    <a:pt x="3316224" y="1243583"/>
                  </a:lnTo>
                </a:path>
                <a:path w="6697980" h="1602739">
                  <a:moveTo>
                    <a:pt x="5327904" y="1602613"/>
                  </a:moveTo>
                  <a:lnTo>
                    <a:pt x="5327904" y="1313688"/>
                  </a:lnTo>
                </a:path>
                <a:path w="6697980" h="1602739">
                  <a:moveTo>
                    <a:pt x="1322832" y="1601851"/>
                  </a:moveTo>
                  <a:lnTo>
                    <a:pt x="1346581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34439" y="1831847"/>
              <a:ext cx="6556375" cy="216535"/>
            </a:xfrm>
            <a:custGeom>
              <a:avLst/>
              <a:gdLst/>
              <a:ahLst/>
              <a:cxnLst/>
              <a:rect l="l" t="t" r="r" b="b"/>
              <a:pathLst>
                <a:path w="6556375" h="216535">
                  <a:moveTo>
                    <a:pt x="6556248" y="216407"/>
                  </a:moveTo>
                  <a:lnTo>
                    <a:pt x="6554823" y="174265"/>
                  </a:lnTo>
                  <a:lnTo>
                    <a:pt x="6550945" y="139874"/>
                  </a:lnTo>
                  <a:lnTo>
                    <a:pt x="6545210" y="116699"/>
                  </a:lnTo>
                  <a:lnTo>
                    <a:pt x="6538213" y="108203"/>
                  </a:lnTo>
                  <a:lnTo>
                    <a:pt x="3296158" y="108203"/>
                  </a:lnTo>
                  <a:lnTo>
                    <a:pt x="3289161" y="99708"/>
                  </a:lnTo>
                  <a:lnTo>
                    <a:pt x="3283426" y="76533"/>
                  </a:lnTo>
                  <a:lnTo>
                    <a:pt x="3279548" y="42142"/>
                  </a:lnTo>
                  <a:lnTo>
                    <a:pt x="3278124" y="0"/>
                  </a:lnTo>
                  <a:lnTo>
                    <a:pt x="3276699" y="42142"/>
                  </a:lnTo>
                  <a:lnTo>
                    <a:pt x="3272821" y="76533"/>
                  </a:lnTo>
                  <a:lnTo>
                    <a:pt x="3267086" y="99708"/>
                  </a:lnTo>
                  <a:lnTo>
                    <a:pt x="3260090" y="108203"/>
                  </a:lnTo>
                  <a:lnTo>
                    <a:pt x="18034" y="108203"/>
                  </a:lnTo>
                  <a:lnTo>
                    <a:pt x="11015" y="116699"/>
                  </a:lnTo>
                  <a:lnTo>
                    <a:pt x="5283" y="139874"/>
                  </a:lnTo>
                  <a:lnTo>
                    <a:pt x="1417" y="174265"/>
                  </a:lnTo>
                  <a:lnTo>
                    <a:pt x="0" y="216407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9847" y="3739895"/>
              <a:ext cx="3313429" cy="439420"/>
            </a:xfrm>
            <a:custGeom>
              <a:avLst/>
              <a:gdLst/>
              <a:ahLst/>
              <a:cxnLst/>
              <a:rect l="l" t="t" r="r" b="b"/>
              <a:pathLst>
                <a:path w="3313429" h="439420">
                  <a:moveTo>
                    <a:pt x="0" y="0"/>
                  </a:moveTo>
                  <a:lnTo>
                    <a:pt x="1864" y="69348"/>
                  </a:lnTo>
                  <a:lnTo>
                    <a:pt x="7055" y="129588"/>
                  </a:lnTo>
                  <a:lnTo>
                    <a:pt x="14972" y="177100"/>
                  </a:lnTo>
                  <a:lnTo>
                    <a:pt x="36576" y="219455"/>
                  </a:lnTo>
                  <a:lnTo>
                    <a:pt x="1620012" y="219455"/>
                  </a:lnTo>
                  <a:lnTo>
                    <a:pt x="1631570" y="230643"/>
                  </a:lnTo>
                  <a:lnTo>
                    <a:pt x="1641610" y="261796"/>
                  </a:lnTo>
                  <a:lnTo>
                    <a:pt x="1649528" y="309301"/>
                  </a:lnTo>
                  <a:lnTo>
                    <a:pt x="1654722" y="369544"/>
                  </a:lnTo>
                  <a:lnTo>
                    <a:pt x="1656588" y="438911"/>
                  </a:lnTo>
                  <a:lnTo>
                    <a:pt x="1658453" y="369544"/>
                  </a:lnTo>
                  <a:lnTo>
                    <a:pt x="1663647" y="309301"/>
                  </a:lnTo>
                  <a:lnTo>
                    <a:pt x="1671565" y="261796"/>
                  </a:lnTo>
                  <a:lnTo>
                    <a:pt x="1681605" y="230643"/>
                  </a:lnTo>
                  <a:lnTo>
                    <a:pt x="1693164" y="219455"/>
                  </a:lnTo>
                  <a:lnTo>
                    <a:pt x="3276600" y="219455"/>
                  </a:lnTo>
                  <a:lnTo>
                    <a:pt x="3288158" y="208263"/>
                  </a:lnTo>
                  <a:lnTo>
                    <a:pt x="3298198" y="177100"/>
                  </a:lnTo>
                  <a:lnTo>
                    <a:pt x="3306116" y="129588"/>
                  </a:lnTo>
                  <a:lnTo>
                    <a:pt x="3311310" y="69348"/>
                  </a:lnTo>
                  <a:lnTo>
                    <a:pt x="331317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34872" y="4214266"/>
            <a:ext cx="313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3.</a:t>
            </a:r>
            <a:r>
              <a:rPr sz="1800" b="0" dirty="0">
                <a:latin typeface="Noto Sans CJK JP Medium"/>
                <a:cs typeface="Noto Sans CJK JP Medium"/>
              </a:rPr>
              <a:t>一般过去时</a:t>
            </a:r>
            <a:r>
              <a:rPr sz="1800" b="0" spc="50" dirty="0">
                <a:latin typeface="Noto Sans CJK JP Medium"/>
                <a:cs typeface="Noto Sans CJK JP Medium"/>
              </a:rPr>
              <a:t>(did/was/were)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98264" y="3755135"/>
            <a:ext cx="3313429" cy="441959"/>
          </a:xfrm>
          <a:custGeom>
            <a:avLst/>
            <a:gdLst/>
            <a:ahLst/>
            <a:cxnLst/>
            <a:rect l="l" t="t" r="r" b="b"/>
            <a:pathLst>
              <a:path w="3313429" h="441960">
                <a:moveTo>
                  <a:pt x="0" y="0"/>
                </a:moveTo>
                <a:lnTo>
                  <a:pt x="1879" y="69847"/>
                </a:lnTo>
                <a:lnTo>
                  <a:pt x="7112" y="130509"/>
                </a:lnTo>
                <a:lnTo>
                  <a:pt x="15087" y="178344"/>
                </a:lnTo>
                <a:lnTo>
                  <a:pt x="36830" y="220979"/>
                </a:lnTo>
                <a:lnTo>
                  <a:pt x="1619758" y="220979"/>
                </a:lnTo>
                <a:lnTo>
                  <a:pt x="1631391" y="232245"/>
                </a:lnTo>
                <a:lnTo>
                  <a:pt x="1641500" y="263615"/>
                </a:lnTo>
                <a:lnTo>
                  <a:pt x="1649476" y="311450"/>
                </a:lnTo>
                <a:lnTo>
                  <a:pt x="1654708" y="372112"/>
                </a:lnTo>
                <a:lnTo>
                  <a:pt x="1656588" y="441959"/>
                </a:lnTo>
                <a:lnTo>
                  <a:pt x="1658467" y="372112"/>
                </a:lnTo>
                <a:lnTo>
                  <a:pt x="1663700" y="311450"/>
                </a:lnTo>
                <a:lnTo>
                  <a:pt x="1671675" y="263615"/>
                </a:lnTo>
                <a:lnTo>
                  <a:pt x="1681784" y="232245"/>
                </a:lnTo>
                <a:lnTo>
                  <a:pt x="1693418" y="220979"/>
                </a:lnTo>
                <a:lnTo>
                  <a:pt x="3276345" y="220979"/>
                </a:lnTo>
                <a:lnTo>
                  <a:pt x="3287979" y="209714"/>
                </a:lnTo>
                <a:lnTo>
                  <a:pt x="3298088" y="178344"/>
                </a:lnTo>
                <a:lnTo>
                  <a:pt x="3306064" y="130509"/>
                </a:lnTo>
                <a:lnTo>
                  <a:pt x="3311296" y="69847"/>
                </a:lnTo>
                <a:lnTo>
                  <a:pt x="33131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72661" y="2139822"/>
            <a:ext cx="117475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2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现在进行时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4950" y="2354707"/>
            <a:ext cx="9544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20" dirty="0">
                <a:latin typeface="Noto Sans CJK JP Medium"/>
                <a:cs typeface="Noto Sans CJK JP Medium"/>
              </a:rPr>
              <a:t>（was/wer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0710" y="2141347"/>
            <a:ext cx="143065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5.</a:t>
            </a:r>
            <a:r>
              <a:rPr sz="1400" b="0" spc="-10" dirty="0">
                <a:latin typeface="Noto Sans CJK JP Medium"/>
                <a:cs typeface="Noto Sans CJK JP Medium"/>
              </a:rPr>
              <a:t>过去进行时</a:t>
            </a:r>
            <a:endParaRPr sz="1400">
              <a:latin typeface="Noto Sans CJK JP Medium"/>
              <a:cs typeface="Noto Sans CJK JP Medium"/>
            </a:endParaRPr>
          </a:p>
          <a:p>
            <a:pPr marL="577215">
              <a:lnSpc>
                <a:spcPct val="100000"/>
              </a:lnSpc>
            </a:pPr>
            <a:r>
              <a:rPr sz="1400" b="0" spc="70" dirty="0">
                <a:latin typeface="Noto Sans CJK JP Medium"/>
                <a:cs typeface="Noto Sans CJK JP Medium"/>
              </a:rPr>
              <a:t>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6321" y="2144394"/>
            <a:ext cx="158877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6.</a:t>
            </a:r>
            <a:r>
              <a:rPr sz="1400" b="0" spc="-10" dirty="0">
                <a:latin typeface="Noto Sans CJK JP Medium"/>
                <a:cs typeface="Noto Sans CJK JP Medium"/>
              </a:rPr>
              <a:t>将来进行时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0" spc="55" dirty="0">
                <a:latin typeface="Noto Sans CJK JP Medium"/>
                <a:cs typeface="Noto Sans CJK JP Medium"/>
              </a:rPr>
              <a:t>（will+be+doing)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3289" y="1933320"/>
            <a:ext cx="412750" cy="1816100"/>
          </a:xfrm>
          <a:custGeom>
            <a:avLst/>
            <a:gdLst/>
            <a:ahLst/>
            <a:cxnLst/>
            <a:rect l="l" t="t" r="r" b="b"/>
            <a:pathLst>
              <a:path w="412750" h="1816100">
                <a:moveTo>
                  <a:pt x="0" y="0"/>
                </a:moveTo>
                <a:lnTo>
                  <a:pt x="34694" y="31615"/>
                </a:lnTo>
                <a:lnTo>
                  <a:pt x="67877" y="64293"/>
                </a:lnTo>
                <a:lnTo>
                  <a:pt x="99547" y="97991"/>
                </a:lnTo>
                <a:lnTo>
                  <a:pt x="129700" y="132664"/>
                </a:lnTo>
                <a:lnTo>
                  <a:pt x="158337" y="168269"/>
                </a:lnTo>
                <a:lnTo>
                  <a:pt x="185454" y="204762"/>
                </a:lnTo>
                <a:lnTo>
                  <a:pt x="211050" y="242099"/>
                </a:lnTo>
                <a:lnTo>
                  <a:pt x="235124" y="280236"/>
                </a:lnTo>
                <a:lnTo>
                  <a:pt x="257674" y="319130"/>
                </a:lnTo>
                <a:lnTo>
                  <a:pt x="278698" y="358735"/>
                </a:lnTo>
                <a:lnTo>
                  <a:pt x="298194" y="399010"/>
                </a:lnTo>
                <a:lnTo>
                  <a:pt x="316160" y="439909"/>
                </a:lnTo>
                <a:lnTo>
                  <a:pt x="332594" y="481388"/>
                </a:lnTo>
                <a:lnTo>
                  <a:pt x="347496" y="523405"/>
                </a:lnTo>
                <a:lnTo>
                  <a:pt x="360863" y="565914"/>
                </a:lnTo>
                <a:lnTo>
                  <a:pt x="372693" y="608873"/>
                </a:lnTo>
                <a:lnTo>
                  <a:pt x="382985" y="652237"/>
                </a:lnTo>
                <a:lnTo>
                  <a:pt x="391736" y="695962"/>
                </a:lnTo>
                <a:lnTo>
                  <a:pt x="398946" y="740005"/>
                </a:lnTo>
                <a:lnTo>
                  <a:pt x="404611" y="784322"/>
                </a:lnTo>
                <a:lnTo>
                  <a:pt x="408732" y="828868"/>
                </a:lnTo>
                <a:lnTo>
                  <a:pt x="411305" y="873601"/>
                </a:lnTo>
                <a:lnTo>
                  <a:pt x="412329" y="918475"/>
                </a:lnTo>
                <a:lnTo>
                  <a:pt x="411802" y="963448"/>
                </a:lnTo>
                <a:lnTo>
                  <a:pt x="409723" y="1008475"/>
                </a:lnTo>
                <a:lnTo>
                  <a:pt x="406090" y="1053513"/>
                </a:lnTo>
                <a:lnTo>
                  <a:pt x="400900" y="1098517"/>
                </a:lnTo>
                <a:lnTo>
                  <a:pt x="394153" y="1143444"/>
                </a:lnTo>
                <a:lnTo>
                  <a:pt x="385846" y="1188250"/>
                </a:lnTo>
                <a:lnTo>
                  <a:pt x="375978" y="1232891"/>
                </a:lnTo>
                <a:lnTo>
                  <a:pt x="364547" y="1277323"/>
                </a:lnTo>
                <a:lnTo>
                  <a:pt x="351551" y="1321502"/>
                </a:lnTo>
                <a:lnTo>
                  <a:pt x="336988" y="1365384"/>
                </a:lnTo>
                <a:lnTo>
                  <a:pt x="320857" y="1408927"/>
                </a:lnTo>
                <a:lnTo>
                  <a:pt x="303156" y="1452085"/>
                </a:lnTo>
                <a:lnTo>
                  <a:pt x="283883" y="1494814"/>
                </a:lnTo>
                <a:lnTo>
                  <a:pt x="263036" y="1537072"/>
                </a:lnTo>
                <a:lnTo>
                  <a:pt x="240614" y="1578814"/>
                </a:lnTo>
                <a:lnTo>
                  <a:pt x="216614" y="1619995"/>
                </a:lnTo>
                <a:lnTo>
                  <a:pt x="191036" y="1660574"/>
                </a:lnTo>
                <a:lnTo>
                  <a:pt x="163877" y="1700504"/>
                </a:lnTo>
                <a:lnTo>
                  <a:pt x="135135" y="1739744"/>
                </a:lnTo>
                <a:lnTo>
                  <a:pt x="104809" y="1778248"/>
                </a:lnTo>
                <a:lnTo>
                  <a:pt x="72898" y="1815972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89557" y="2857626"/>
            <a:ext cx="10712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8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过去完成时</a:t>
            </a:r>
            <a:endParaRPr sz="1400">
              <a:latin typeface="Noto Sans CJK JP Medium"/>
              <a:cs typeface="Noto Sans CJK JP Medi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80564" y="1828545"/>
            <a:ext cx="4427220" cy="1930400"/>
            <a:chOff x="1980564" y="1828545"/>
            <a:chExt cx="4427220" cy="1930400"/>
          </a:xfrm>
        </p:grpSpPr>
        <p:sp>
          <p:nvSpPr>
            <p:cNvPr id="15" name="object 15"/>
            <p:cNvSpPr/>
            <p:nvPr/>
          </p:nvSpPr>
          <p:spPr>
            <a:xfrm>
              <a:off x="1990089" y="1838070"/>
              <a:ext cx="412750" cy="1816100"/>
            </a:xfrm>
            <a:custGeom>
              <a:avLst/>
              <a:gdLst/>
              <a:ahLst/>
              <a:cxnLst/>
              <a:rect l="l" t="t" r="r" b="b"/>
              <a:pathLst>
                <a:path w="412750" h="1816100">
                  <a:moveTo>
                    <a:pt x="0" y="0"/>
                  </a:moveTo>
                  <a:lnTo>
                    <a:pt x="34686" y="31615"/>
                  </a:lnTo>
                  <a:lnTo>
                    <a:pt x="67861" y="64293"/>
                  </a:lnTo>
                  <a:lnTo>
                    <a:pt x="99522" y="97991"/>
                  </a:lnTo>
                  <a:lnTo>
                    <a:pt x="129669" y="132664"/>
                  </a:lnTo>
                  <a:lnTo>
                    <a:pt x="158298" y="168269"/>
                  </a:lnTo>
                  <a:lnTo>
                    <a:pt x="185409" y="204762"/>
                  </a:lnTo>
                  <a:lnTo>
                    <a:pt x="210999" y="242099"/>
                  </a:lnTo>
                  <a:lnTo>
                    <a:pt x="235067" y="280236"/>
                  </a:lnTo>
                  <a:lnTo>
                    <a:pt x="257611" y="319130"/>
                  </a:lnTo>
                  <a:lnTo>
                    <a:pt x="278629" y="358735"/>
                  </a:lnTo>
                  <a:lnTo>
                    <a:pt x="298120" y="399010"/>
                  </a:lnTo>
                  <a:lnTo>
                    <a:pt x="316082" y="439909"/>
                  </a:lnTo>
                  <a:lnTo>
                    <a:pt x="332512" y="481388"/>
                  </a:lnTo>
                  <a:lnTo>
                    <a:pt x="347409" y="523405"/>
                  </a:lnTo>
                  <a:lnTo>
                    <a:pt x="360772" y="565914"/>
                  </a:lnTo>
                  <a:lnTo>
                    <a:pt x="372599" y="608873"/>
                  </a:lnTo>
                  <a:lnTo>
                    <a:pt x="382887" y="652237"/>
                  </a:lnTo>
                  <a:lnTo>
                    <a:pt x="391635" y="695962"/>
                  </a:lnTo>
                  <a:lnTo>
                    <a:pt x="398842" y="740005"/>
                  </a:lnTo>
                  <a:lnTo>
                    <a:pt x="404505" y="784322"/>
                  </a:lnTo>
                  <a:lnTo>
                    <a:pt x="408623" y="828868"/>
                  </a:lnTo>
                  <a:lnTo>
                    <a:pt x="411194" y="873601"/>
                  </a:lnTo>
                  <a:lnTo>
                    <a:pt x="412216" y="918475"/>
                  </a:lnTo>
                  <a:lnTo>
                    <a:pt x="411687" y="963448"/>
                  </a:lnTo>
                  <a:lnTo>
                    <a:pt x="409606" y="1008475"/>
                  </a:lnTo>
                  <a:lnTo>
                    <a:pt x="405972" y="1053513"/>
                  </a:lnTo>
                  <a:lnTo>
                    <a:pt x="400781" y="1098517"/>
                  </a:lnTo>
                  <a:lnTo>
                    <a:pt x="394032" y="1143444"/>
                  </a:lnTo>
                  <a:lnTo>
                    <a:pt x="385724" y="1188250"/>
                  </a:lnTo>
                  <a:lnTo>
                    <a:pt x="375855" y="1232891"/>
                  </a:lnTo>
                  <a:lnTo>
                    <a:pt x="364423" y="1277323"/>
                  </a:lnTo>
                  <a:lnTo>
                    <a:pt x="351426" y="1321502"/>
                  </a:lnTo>
                  <a:lnTo>
                    <a:pt x="336863" y="1365384"/>
                  </a:lnTo>
                  <a:lnTo>
                    <a:pt x="320731" y="1408927"/>
                  </a:lnTo>
                  <a:lnTo>
                    <a:pt x="303030" y="1452085"/>
                  </a:lnTo>
                  <a:lnTo>
                    <a:pt x="283756" y="1494814"/>
                  </a:lnTo>
                  <a:lnTo>
                    <a:pt x="262909" y="1537072"/>
                  </a:lnTo>
                  <a:lnTo>
                    <a:pt x="240487" y="1578814"/>
                  </a:lnTo>
                  <a:lnTo>
                    <a:pt x="216487" y="1619995"/>
                  </a:lnTo>
                  <a:lnTo>
                    <a:pt x="190909" y="1660574"/>
                  </a:lnTo>
                  <a:lnTo>
                    <a:pt x="163750" y="1700504"/>
                  </a:lnTo>
                  <a:lnTo>
                    <a:pt x="135008" y="1739744"/>
                  </a:lnTo>
                  <a:lnTo>
                    <a:pt x="104682" y="1778248"/>
                  </a:lnTo>
                  <a:lnTo>
                    <a:pt x="72771" y="1815972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85763" y="1933320"/>
              <a:ext cx="412750" cy="1816100"/>
            </a:xfrm>
            <a:custGeom>
              <a:avLst/>
              <a:gdLst/>
              <a:ahLst/>
              <a:cxnLst/>
              <a:rect l="l" t="t" r="r" b="b"/>
              <a:pathLst>
                <a:path w="412750" h="1816100">
                  <a:moveTo>
                    <a:pt x="0" y="0"/>
                  </a:moveTo>
                  <a:lnTo>
                    <a:pt x="34694" y="31615"/>
                  </a:lnTo>
                  <a:lnTo>
                    <a:pt x="67877" y="64293"/>
                  </a:lnTo>
                  <a:lnTo>
                    <a:pt x="99547" y="97991"/>
                  </a:lnTo>
                  <a:lnTo>
                    <a:pt x="129700" y="132664"/>
                  </a:lnTo>
                  <a:lnTo>
                    <a:pt x="158337" y="168269"/>
                  </a:lnTo>
                  <a:lnTo>
                    <a:pt x="185454" y="204762"/>
                  </a:lnTo>
                  <a:lnTo>
                    <a:pt x="211050" y="242099"/>
                  </a:lnTo>
                  <a:lnTo>
                    <a:pt x="235124" y="280236"/>
                  </a:lnTo>
                  <a:lnTo>
                    <a:pt x="257674" y="319130"/>
                  </a:lnTo>
                  <a:lnTo>
                    <a:pt x="278698" y="358735"/>
                  </a:lnTo>
                  <a:lnTo>
                    <a:pt x="298194" y="399010"/>
                  </a:lnTo>
                  <a:lnTo>
                    <a:pt x="316160" y="439909"/>
                  </a:lnTo>
                  <a:lnTo>
                    <a:pt x="332594" y="481388"/>
                  </a:lnTo>
                  <a:lnTo>
                    <a:pt x="347496" y="523405"/>
                  </a:lnTo>
                  <a:lnTo>
                    <a:pt x="360863" y="565914"/>
                  </a:lnTo>
                  <a:lnTo>
                    <a:pt x="372693" y="608873"/>
                  </a:lnTo>
                  <a:lnTo>
                    <a:pt x="382985" y="652237"/>
                  </a:lnTo>
                  <a:lnTo>
                    <a:pt x="391736" y="695962"/>
                  </a:lnTo>
                  <a:lnTo>
                    <a:pt x="398946" y="740005"/>
                  </a:lnTo>
                  <a:lnTo>
                    <a:pt x="404611" y="784322"/>
                  </a:lnTo>
                  <a:lnTo>
                    <a:pt x="408732" y="828868"/>
                  </a:lnTo>
                  <a:lnTo>
                    <a:pt x="411305" y="873601"/>
                  </a:lnTo>
                  <a:lnTo>
                    <a:pt x="412329" y="918475"/>
                  </a:lnTo>
                  <a:lnTo>
                    <a:pt x="411802" y="963448"/>
                  </a:lnTo>
                  <a:lnTo>
                    <a:pt x="409723" y="1008475"/>
                  </a:lnTo>
                  <a:lnTo>
                    <a:pt x="406090" y="1053513"/>
                  </a:lnTo>
                  <a:lnTo>
                    <a:pt x="400900" y="1098517"/>
                  </a:lnTo>
                  <a:lnTo>
                    <a:pt x="394153" y="1143444"/>
                  </a:lnTo>
                  <a:lnTo>
                    <a:pt x="385846" y="1188250"/>
                  </a:lnTo>
                  <a:lnTo>
                    <a:pt x="375978" y="1232891"/>
                  </a:lnTo>
                  <a:lnTo>
                    <a:pt x="364547" y="1277323"/>
                  </a:lnTo>
                  <a:lnTo>
                    <a:pt x="351551" y="1321502"/>
                  </a:lnTo>
                  <a:lnTo>
                    <a:pt x="336988" y="1365384"/>
                  </a:lnTo>
                  <a:lnTo>
                    <a:pt x="320857" y="1408927"/>
                  </a:lnTo>
                  <a:lnTo>
                    <a:pt x="303156" y="1452085"/>
                  </a:lnTo>
                  <a:lnTo>
                    <a:pt x="283883" y="1494814"/>
                  </a:lnTo>
                  <a:lnTo>
                    <a:pt x="263036" y="1537072"/>
                  </a:lnTo>
                  <a:lnTo>
                    <a:pt x="240614" y="1578814"/>
                  </a:lnTo>
                  <a:lnTo>
                    <a:pt x="216614" y="1619995"/>
                  </a:lnTo>
                  <a:lnTo>
                    <a:pt x="191036" y="1660574"/>
                  </a:lnTo>
                  <a:lnTo>
                    <a:pt x="163877" y="1700504"/>
                  </a:lnTo>
                  <a:lnTo>
                    <a:pt x="135135" y="1739744"/>
                  </a:lnTo>
                  <a:lnTo>
                    <a:pt x="104809" y="1778248"/>
                  </a:lnTo>
                  <a:lnTo>
                    <a:pt x="72898" y="1815972"/>
                  </a:lnTo>
                </a:path>
              </a:pathLst>
            </a:custGeom>
            <a:ln w="190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788278" y="2882595"/>
            <a:ext cx="10712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0" spc="20" dirty="0">
                <a:latin typeface="Noto Sans CJK JP Medium"/>
                <a:cs typeface="Noto Sans CJK JP Medium"/>
              </a:rPr>
              <a:t>9.</a:t>
            </a:r>
            <a:r>
              <a:rPr sz="1400" b="0" spc="-15" dirty="0">
                <a:latin typeface="Noto Sans CJK JP Medium"/>
                <a:cs typeface="Noto Sans CJK JP Medium"/>
              </a:rPr>
              <a:t>将来完成时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5232" y="3272027"/>
            <a:ext cx="1646555" cy="76200"/>
          </a:xfrm>
          <a:custGeom>
            <a:avLst/>
            <a:gdLst/>
            <a:ahLst/>
            <a:cxnLst/>
            <a:rect l="l" t="t" r="r" b="b"/>
            <a:pathLst>
              <a:path w="1646555" h="76200">
                <a:moveTo>
                  <a:pt x="1569974" y="0"/>
                </a:moveTo>
                <a:lnTo>
                  <a:pt x="1569974" y="76200"/>
                </a:lnTo>
                <a:lnTo>
                  <a:pt x="1627886" y="47244"/>
                </a:lnTo>
                <a:lnTo>
                  <a:pt x="1582674" y="47244"/>
                </a:lnTo>
                <a:lnTo>
                  <a:pt x="1582674" y="28956"/>
                </a:lnTo>
                <a:lnTo>
                  <a:pt x="1627886" y="28956"/>
                </a:lnTo>
                <a:lnTo>
                  <a:pt x="1569974" y="0"/>
                </a:lnTo>
                <a:close/>
              </a:path>
              <a:path w="1646555" h="76200">
                <a:moveTo>
                  <a:pt x="1569974" y="28956"/>
                </a:moveTo>
                <a:lnTo>
                  <a:pt x="0" y="28956"/>
                </a:lnTo>
                <a:lnTo>
                  <a:pt x="0" y="47244"/>
                </a:lnTo>
                <a:lnTo>
                  <a:pt x="1569974" y="47244"/>
                </a:lnTo>
                <a:lnTo>
                  <a:pt x="1569974" y="28956"/>
                </a:lnTo>
                <a:close/>
              </a:path>
              <a:path w="1646555" h="76200">
                <a:moveTo>
                  <a:pt x="1627886" y="28956"/>
                </a:moveTo>
                <a:lnTo>
                  <a:pt x="1582674" y="28956"/>
                </a:lnTo>
                <a:lnTo>
                  <a:pt x="1582674" y="47244"/>
                </a:lnTo>
                <a:lnTo>
                  <a:pt x="1627886" y="47244"/>
                </a:lnTo>
                <a:lnTo>
                  <a:pt x="1646174" y="38100"/>
                </a:lnTo>
                <a:lnTo>
                  <a:pt x="162788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52499" y="2955915"/>
            <a:ext cx="1838960" cy="89281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995"/>
              </a:spcBef>
            </a:pPr>
            <a:r>
              <a:rPr sz="1400" b="0" spc="50" dirty="0">
                <a:latin typeface="Noto Sans CJK JP Medium"/>
                <a:cs typeface="Noto Sans CJK JP Medium"/>
              </a:rPr>
              <a:t>（had+done)</a:t>
            </a:r>
            <a:endParaRPr sz="1400">
              <a:latin typeface="Noto Sans CJK JP Medium"/>
              <a:cs typeface="Noto Sans CJK JP Medium"/>
            </a:endParaRPr>
          </a:p>
          <a:p>
            <a:pPr marL="116205">
              <a:lnSpc>
                <a:spcPct val="100000"/>
              </a:lnSpc>
              <a:spcBef>
                <a:spcPts val="895"/>
              </a:spcBef>
            </a:pPr>
            <a:r>
              <a:rPr sz="1400" b="0" spc="40" dirty="0">
                <a:latin typeface="Noto Sans CJK JP Medium"/>
                <a:cs typeface="Noto Sans CJK JP Medium"/>
              </a:rPr>
              <a:t>11.</a:t>
            </a:r>
            <a:r>
              <a:rPr sz="1400" b="0" spc="-10" dirty="0">
                <a:latin typeface="Noto Sans CJK JP Medium"/>
                <a:cs typeface="Noto Sans CJK JP Medium"/>
              </a:rPr>
              <a:t>过去完成进行时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（had+been+doing)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7109" y="2907029"/>
            <a:ext cx="1920875" cy="925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9939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7.</a:t>
            </a:r>
            <a:r>
              <a:rPr sz="1400" b="0" spc="-10" dirty="0">
                <a:latin typeface="Noto Sans CJK JP Medium"/>
                <a:cs typeface="Noto Sans CJK JP Medium"/>
              </a:rPr>
              <a:t>现在完成时</a:t>
            </a:r>
            <a:endParaRPr sz="1400">
              <a:latin typeface="Noto Sans CJK JP Medium"/>
              <a:cs typeface="Noto Sans CJK JP Medium"/>
            </a:endParaRPr>
          </a:p>
          <a:p>
            <a:pPr marR="200025" algn="ctr">
              <a:lnSpc>
                <a:spcPct val="100000"/>
              </a:lnSpc>
            </a:pPr>
            <a:r>
              <a:rPr sz="1400" b="0" spc="45" dirty="0">
                <a:latin typeface="Noto Sans CJK JP Medium"/>
                <a:cs typeface="Noto Sans CJK JP Medium"/>
              </a:rPr>
              <a:t>（have+done)</a:t>
            </a:r>
            <a:endParaRPr sz="1400">
              <a:latin typeface="Noto Sans CJK JP Medium"/>
              <a:cs typeface="Noto Sans CJK JP Medium"/>
            </a:endParaRPr>
          </a:p>
          <a:p>
            <a:pPr marR="168910" algn="ctr">
              <a:lnSpc>
                <a:spcPct val="100000"/>
              </a:lnSpc>
              <a:spcBef>
                <a:spcPts val="380"/>
              </a:spcBef>
            </a:pPr>
            <a:r>
              <a:rPr sz="1400" b="0" spc="40" dirty="0">
                <a:latin typeface="Noto Sans CJK JP Medium"/>
                <a:cs typeface="Noto Sans CJK JP Medium"/>
              </a:rPr>
              <a:t>10.</a:t>
            </a:r>
            <a:r>
              <a:rPr sz="1400" b="0" spc="-10" dirty="0">
                <a:latin typeface="Noto Sans CJK JP Medium"/>
                <a:cs typeface="Noto Sans CJK JP Medium"/>
              </a:rPr>
              <a:t>现在完成进行时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55" dirty="0">
                <a:latin typeface="Noto Sans CJK JP Medium"/>
                <a:cs typeface="Noto Sans CJK JP Medium"/>
              </a:rPr>
              <a:t>（have+been+doing)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8446" y="3015411"/>
            <a:ext cx="23602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13715" indent="-27940">
              <a:lnSpc>
                <a:spcPct val="137000"/>
              </a:lnSpc>
              <a:spcBef>
                <a:spcPts val="100"/>
              </a:spcBef>
            </a:pPr>
            <a:r>
              <a:rPr sz="1400" b="0" spc="-5" dirty="0">
                <a:latin typeface="Noto Sans CJK JP Medium"/>
                <a:cs typeface="Noto Sans CJK JP Medium"/>
              </a:rPr>
              <a:t>（will </a:t>
            </a:r>
            <a:r>
              <a:rPr sz="1400" b="0" spc="70" dirty="0">
                <a:latin typeface="Noto Sans CJK JP Medium"/>
                <a:cs typeface="Noto Sans CJK JP Medium"/>
              </a:rPr>
              <a:t>+have+done)  </a:t>
            </a:r>
            <a:r>
              <a:rPr sz="1400" b="0" spc="40" dirty="0">
                <a:latin typeface="Noto Sans CJK JP Medium"/>
                <a:cs typeface="Noto Sans CJK JP Medium"/>
              </a:rPr>
              <a:t>12.</a:t>
            </a:r>
            <a:r>
              <a:rPr sz="1400" b="0" spc="-10" dirty="0">
                <a:latin typeface="Noto Sans CJK JP Medium"/>
                <a:cs typeface="Noto Sans CJK JP Medium"/>
              </a:rPr>
              <a:t>将来完成进行时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55" dirty="0">
                <a:latin typeface="Noto Sans CJK JP Medium"/>
                <a:cs typeface="Noto Sans CJK JP Medium"/>
              </a:rPr>
              <a:t>（will+have+been+doing)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85032" y="3272027"/>
            <a:ext cx="3768090" cy="128270"/>
          </a:xfrm>
          <a:custGeom>
            <a:avLst/>
            <a:gdLst/>
            <a:ahLst/>
            <a:cxnLst/>
            <a:rect l="l" t="t" r="r" b="b"/>
            <a:pathLst>
              <a:path w="3768090" h="128270">
                <a:moveTo>
                  <a:pt x="1644650" y="38100"/>
                </a:moveTo>
                <a:lnTo>
                  <a:pt x="1626362" y="28956"/>
                </a:lnTo>
                <a:lnTo>
                  <a:pt x="1568450" y="0"/>
                </a:lnTo>
                <a:lnTo>
                  <a:pt x="1568450" y="28956"/>
                </a:lnTo>
                <a:lnTo>
                  <a:pt x="0" y="28956"/>
                </a:lnTo>
                <a:lnTo>
                  <a:pt x="0" y="47244"/>
                </a:lnTo>
                <a:lnTo>
                  <a:pt x="1568450" y="47244"/>
                </a:lnTo>
                <a:lnTo>
                  <a:pt x="1568450" y="76200"/>
                </a:lnTo>
                <a:lnTo>
                  <a:pt x="1626362" y="47244"/>
                </a:lnTo>
                <a:lnTo>
                  <a:pt x="1644650" y="38100"/>
                </a:lnTo>
                <a:close/>
              </a:path>
              <a:path w="3768090" h="128270">
                <a:moveTo>
                  <a:pt x="3767582" y="89916"/>
                </a:moveTo>
                <a:lnTo>
                  <a:pt x="3749294" y="80772"/>
                </a:lnTo>
                <a:lnTo>
                  <a:pt x="3691382" y="51816"/>
                </a:lnTo>
                <a:lnTo>
                  <a:pt x="3691382" y="80772"/>
                </a:lnTo>
                <a:lnTo>
                  <a:pt x="2121408" y="80772"/>
                </a:lnTo>
                <a:lnTo>
                  <a:pt x="2121408" y="99060"/>
                </a:lnTo>
                <a:lnTo>
                  <a:pt x="3691382" y="99060"/>
                </a:lnTo>
                <a:lnTo>
                  <a:pt x="3691382" y="128016"/>
                </a:lnTo>
                <a:lnTo>
                  <a:pt x="3749294" y="99060"/>
                </a:lnTo>
                <a:lnTo>
                  <a:pt x="3767582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8325" y="86994"/>
            <a:ext cx="5771515" cy="157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 marL="1696720" indent="-278765">
              <a:lnSpc>
                <a:spcPct val="100000"/>
              </a:lnSpc>
              <a:spcBef>
                <a:spcPts val="1230"/>
              </a:spcBef>
              <a:buAutoNum type="arabicPeriod" startAt="13"/>
              <a:tabLst>
                <a:tab pos="1697355" algn="l"/>
              </a:tabLst>
            </a:pPr>
            <a:r>
              <a:rPr sz="1200" b="0" dirty="0">
                <a:latin typeface="Noto Sans CJK JP Medium"/>
                <a:cs typeface="Noto Sans CJK JP Medium"/>
              </a:rPr>
              <a:t>过去将来时</a:t>
            </a:r>
            <a:r>
              <a:rPr sz="1200" b="0" spc="85" dirty="0">
                <a:latin typeface="Noto Sans CJK JP Medium"/>
                <a:cs typeface="Noto Sans CJK JP Medium"/>
              </a:rPr>
              <a:t> </a:t>
            </a:r>
            <a:r>
              <a:rPr sz="1200" b="0" spc="25" dirty="0">
                <a:latin typeface="Noto Sans CJK JP Medium"/>
                <a:cs typeface="Noto Sans CJK JP Medium"/>
              </a:rPr>
              <a:t>(would</a:t>
            </a:r>
            <a:r>
              <a:rPr sz="1200" b="0" spc="80" dirty="0">
                <a:latin typeface="Noto Sans CJK JP Medium"/>
                <a:cs typeface="Noto Sans CJK JP Medium"/>
              </a:rPr>
              <a:t> </a:t>
            </a:r>
            <a:r>
              <a:rPr sz="1200" b="0" spc="40" dirty="0">
                <a:latin typeface="Noto Sans CJK JP Medium"/>
                <a:cs typeface="Noto Sans CJK JP Medium"/>
              </a:rPr>
              <a:t>do)</a:t>
            </a:r>
            <a:endParaRPr sz="1200">
              <a:latin typeface="Noto Sans CJK JP Medium"/>
              <a:cs typeface="Noto Sans CJK JP Medium"/>
            </a:endParaRPr>
          </a:p>
          <a:p>
            <a:pPr marL="1696720" indent="-278765">
              <a:lnSpc>
                <a:spcPct val="100000"/>
              </a:lnSpc>
              <a:buAutoNum type="arabicPeriod" startAt="13"/>
              <a:tabLst>
                <a:tab pos="1697355" algn="l"/>
              </a:tabLst>
            </a:pPr>
            <a:r>
              <a:rPr sz="1200" b="0" dirty="0">
                <a:latin typeface="Noto Sans CJK JP Medium"/>
                <a:cs typeface="Noto Sans CJK JP Medium"/>
              </a:rPr>
              <a:t>过去将来进行时</a:t>
            </a:r>
            <a:r>
              <a:rPr sz="1200" b="0" spc="25" dirty="0">
                <a:latin typeface="Noto Sans CJK JP Medium"/>
                <a:cs typeface="Noto Sans CJK JP Medium"/>
              </a:rPr>
              <a:t>(would</a:t>
            </a:r>
            <a:r>
              <a:rPr sz="1200" b="0" spc="55" dirty="0">
                <a:latin typeface="Noto Sans CJK JP Medium"/>
                <a:cs typeface="Noto Sans CJK JP Medium"/>
              </a:rPr>
              <a:t> </a:t>
            </a:r>
            <a:r>
              <a:rPr sz="1200" b="0" spc="25" dirty="0">
                <a:latin typeface="Noto Sans CJK JP Medium"/>
                <a:cs typeface="Noto Sans CJK JP Medium"/>
              </a:rPr>
              <a:t>be</a:t>
            </a:r>
            <a:r>
              <a:rPr sz="1200" b="0" spc="110" dirty="0">
                <a:latin typeface="Noto Sans CJK JP Medium"/>
                <a:cs typeface="Noto Sans CJK JP Medium"/>
              </a:rPr>
              <a:t> </a:t>
            </a:r>
            <a:r>
              <a:rPr sz="1200" b="0" spc="40" dirty="0">
                <a:latin typeface="Noto Sans CJK JP Medium"/>
                <a:cs typeface="Noto Sans CJK JP Medium"/>
              </a:rPr>
              <a:t>doing)</a:t>
            </a:r>
            <a:endParaRPr sz="1200">
              <a:latin typeface="Noto Sans CJK JP Medium"/>
              <a:cs typeface="Noto Sans CJK JP Medium"/>
            </a:endParaRPr>
          </a:p>
          <a:p>
            <a:pPr marL="1696720" indent="-278765">
              <a:lnSpc>
                <a:spcPct val="100000"/>
              </a:lnSpc>
              <a:buAutoNum type="arabicPeriod" startAt="13"/>
              <a:tabLst>
                <a:tab pos="1697355" algn="l"/>
              </a:tabLst>
            </a:pPr>
            <a:r>
              <a:rPr sz="1200" b="0" spc="-5" dirty="0">
                <a:latin typeface="Noto Sans CJK JP Medium"/>
                <a:cs typeface="Noto Sans CJK JP Medium"/>
              </a:rPr>
              <a:t>过去将来完成时</a:t>
            </a:r>
            <a:r>
              <a:rPr sz="1200" b="0" spc="25" dirty="0">
                <a:latin typeface="Noto Sans CJK JP Medium"/>
                <a:cs typeface="Noto Sans CJK JP Medium"/>
              </a:rPr>
              <a:t>(would</a:t>
            </a:r>
            <a:r>
              <a:rPr sz="1200" b="0" spc="50" dirty="0">
                <a:latin typeface="Noto Sans CJK JP Medium"/>
                <a:cs typeface="Noto Sans CJK JP Medium"/>
              </a:rPr>
              <a:t> </a:t>
            </a:r>
            <a:r>
              <a:rPr sz="1200" b="0" spc="15" dirty="0">
                <a:latin typeface="Noto Sans CJK JP Medium"/>
                <a:cs typeface="Noto Sans CJK JP Medium"/>
              </a:rPr>
              <a:t>have</a:t>
            </a:r>
            <a:r>
              <a:rPr sz="1200" b="0" spc="105" dirty="0">
                <a:latin typeface="Noto Sans CJK JP Medium"/>
                <a:cs typeface="Noto Sans CJK JP Medium"/>
              </a:rPr>
              <a:t> </a:t>
            </a:r>
            <a:r>
              <a:rPr sz="1200" b="0" spc="30" dirty="0">
                <a:latin typeface="Noto Sans CJK JP Medium"/>
                <a:cs typeface="Noto Sans CJK JP Medium"/>
              </a:rPr>
              <a:t>done)</a:t>
            </a:r>
            <a:endParaRPr sz="1200">
              <a:latin typeface="Noto Sans CJK JP Medium"/>
              <a:cs typeface="Noto Sans CJK JP Medium"/>
            </a:endParaRPr>
          </a:p>
          <a:p>
            <a:pPr marL="1696720" indent="-278765">
              <a:lnSpc>
                <a:spcPct val="100000"/>
              </a:lnSpc>
              <a:buAutoNum type="arabicPeriod" startAt="13"/>
              <a:tabLst>
                <a:tab pos="1697355" algn="l"/>
              </a:tabLst>
            </a:pPr>
            <a:r>
              <a:rPr sz="1200" b="0" dirty="0">
                <a:latin typeface="Noto Sans CJK JP Medium"/>
                <a:cs typeface="Noto Sans CJK JP Medium"/>
              </a:rPr>
              <a:t>过去将来完成进行时</a:t>
            </a:r>
            <a:r>
              <a:rPr sz="1200" b="0" spc="85" dirty="0">
                <a:latin typeface="Noto Sans CJK JP Medium"/>
                <a:cs typeface="Noto Sans CJK JP Medium"/>
              </a:rPr>
              <a:t> </a:t>
            </a:r>
            <a:r>
              <a:rPr sz="1200" b="0" spc="25" dirty="0">
                <a:latin typeface="Noto Sans CJK JP Medium"/>
                <a:cs typeface="Noto Sans CJK JP Medium"/>
              </a:rPr>
              <a:t>(would</a:t>
            </a:r>
            <a:r>
              <a:rPr sz="1200" b="0" spc="80" dirty="0">
                <a:latin typeface="Noto Sans CJK JP Medium"/>
                <a:cs typeface="Noto Sans CJK JP Medium"/>
              </a:rPr>
              <a:t> </a:t>
            </a:r>
            <a:r>
              <a:rPr sz="1200" b="0" spc="15" dirty="0">
                <a:latin typeface="Noto Sans CJK JP Medium"/>
                <a:cs typeface="Noto Sans CJK JP Medium"/>
              </a:rPr>
              <a:t>have</a:t>
            </a:r>
            <a:r>
              <a:rPr sz="1200" b="0" spc="80" dirty="0">
                <a:latin typeface="Noto Sans CJK JP Medium"/>
                <a:cs typeface="Noto Sans CJK JP Medium"/>
              </a:rPr>
              <a:t> </a:t>
            </a:r>
            <a:r>
              <a:rPr sz="1200" b="0" spc="20" dirty="0">
                <a:latin typeface="Noto Sans CJK JP Medium"/>
                <a:cs typeface="Noto Sans CJK JP Medium"/>
              </a:rPr>
              <a:t>been</a:t>
            </a:r>
            <a:r>
              <a:rPr sz="1200" b="0" spc="100" dirty="0">
                <a:latin typeface="Noto Sans CJK JP Medium"/>
                <a:cs typeface="Noto Sans CJK JP Medium"/>
              </a:rPr>
              <a:t> </a:t>
            </a:r>
            <a:r>
              <a:rPr sz="1200" b="0" spc="40" dirty="0">
                <a:latin typeface="Noto Sans CJK JP Medium"/>
                <a:cs typeface="Noto Sans CJK JP Medium"/>
              </a:rPr>
              <a:t>doing)</a:t>
            </a:r>
            <a:endParaRPr sz="1200">
              <a:latin typeface="Noto Sans CJK JP Medium"/>
              <a:cs typeface="Noto Sans CJK JP Medium"/>
            </a:endParaRPr>
          </a:p>
          <a:p>
            <a:pPr marL="3603625" lvl="1" indent="-207010">
              <a:lnSpc>
                <a:spcPct val="100000"/>
              </a:lnSpc>
              <a:spcBef>
                <a:spcPts val="1135"/>
              </a:spcBef>
              <a:buSzPct val="94000"/>
              <a:buAutoNum type="arabicPeriod"/>
              <a:tabLst>
                <a:tab pos="3604260" algn="l"/>
              </a:tabLst>
            </a:pPr>
            <a:r>
              <a:rPr sz="1800" b="0" dirty="0">
                <a:latin typeface="Noto Sans CJK JP Medium"/>
                <a:cs typeface="Noto Sans CJK JP Medium"/>
              </a:rPr>
              <a:t>一般现在时</a:t>
            </a:r>
            <a:r>
              <a:rPr sz="1800" b="0" spc="-10" dirty="0">
                <a:latin typeface="Noto Sans CJK JP Medium"/>
                <a:cs typeface="Noto Sans CJK JP Medium"/>
              </a:rPr>
              <a:t>（</a:t>
            </a:r>
            <a:r>
              <a:rPr sz="1800" b="0" spc="105" dirty="0">
                <a:latin typeface="Noto Sans CJK JP Medium"/>
                <a:cs typeface="Noto Sans CJK JP Medium"/>
              </a:rPr>
              <a:t>do</a:t>
            </a:r>
            <a:r>
              <a:rPr sz="1800" b="0" spc="50" dirty="0">
                <a:latin typeface="Noto Sans CJK JP Medium"/>
                <a:cs typeface="Noto Sans CJK JP Medium"/>
              </a:rPr>
              <a:t>/</a:t>
            </a:r>
            <a:r>
              <a:rPr sz="1800" b="0" spc="50" dirty="0">
                <a:latin typeface="Noto Sans CJK JP Medium"/>
                <a:cs typeface="Noto Sans CJK JP Medium"/>
              </a:rPr>
              <a:t>b</a:t>
            </a:r>
            <a:r>
              <a:rPr sz="1800" b="0" spc="50" dirty="0">
                <a:latin typeface="Noto Sans CJK JP Medium"/>
                <a:cs typeface="Noto Sans CJK JP Medium"/>
              </a:rPr>
              <a:t>e</a:t>
            </a:r>
            <a:r>
              <a:rPr sz="1800" b="0" spc="60" dirty="0">
                <a:latin typeface="Noto Sans CJK JP Medium"/>
                <a:cs typeface="Noto Sans CJK JP Medium"/>
              </a:rPr>
              <a:t>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52365" y="4223410"/>
            <a:ext cx="4140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4.</a:t>
            </a:r>
            <a:r>
              <a:rPr sz="1800" b="0" spc="-5" dirty="0">
                <a:latin typeface="Noto Sans CJK JP Medium"/>
                <a:cs typeface="Noto Sans CJK JP Medium"/>
              </a:rPr>
              <a:t>一般过去时</a:t>
            </a:r>
            <a:r>
              <a:rPr sz="1800" b="0" spc="15" dirty="0">
                <a:latin typeface="Noto Sans CJK JP Medium"/>
                <a:cs typeface="Noto Sans CJK JP Medium"/>
              </a:rPr>
              <a:t>(will</a:t>
            </a:r>
            <a:r>
              <a:rPr sz="1800" b="0" spc="180" dirty="0">
                <a:latin typeface="Noto Sans CJK JP Medium"/>
                <a:cs typeface="Noto Sans CJK JP Medium"/>
              </a:rPr>
              <a:t> </a:t>
            </a:r>
            <a:r>
              <a:rPr sz="1800" b="0" spc="70" dirty="0">
                <a:latin typeface="Noto Sans CJK JP Medium"/>
                <a:cs typeface="Noto Sans CJK JP Medium"/>
              </a:rPr>
              <a:t>do/be</a:t>
            </a:r>
            <a:r>
              <a:rPr sz="1800" b="0" spc="145" dirty="0">
                <a:latin typeface="Noto Sans CJK JP Medium"/>
                <a:cs typeface="Noto Sans CJK JP Medium"/>
              </a:rPr>
              <a:t> </a:t>
            </a:r>
            <a:r>
              <a:rPr sz="1800" b="0" spc="85" dirty="0">
                <a:latin typeface="Noto Sans CJK JP Medium"/>
                <a:cs typeface="Noto Sans CJK JP Medium"/>
              </a:rPr>
              <a:t>going</a:t>
            </a:r>
            <a:r>
              <a:rPr sz="1800" b="0" spc="125" dirty="0">
                <a:latin typeface="Noto Sans CJK JP Medium"/>
                <a:cs typeface="Noto Sans CJK JP Medium"/>
              </a:rPr>
              <a:t> </a:t>
            </a:r>
            <a:r>
              <a:rPr sz="1800" b="0" spc="50" dirty="0">
                <a:latin typeface="Noto Sans CJK JP Medium"/>
                <a:cs typeface="Noto Sans CJK JP Medium"/>
              </a:rPr>
              <a:t>to</a:t>
            </a:r>
            <a:r>
              <a:rPr sz="1800" b="0" spc="125" dirty="0">
                <a:latin typeface="Noto Sans CJK JP Medium"/>
                <a:cs typeface="Noto Sans CJK JP Medium"/>
              </a:rPr>
              <a:t> </a:t>
            </a:r>
            <a:r>
              <a:rPr sz="1800" b="0" spc="65" dirty="0">
                <a:latin typeface="Noto Sans CJK JP Medium"/>
                <a:cs typeface="Noto Sans CJK JP Medium"/>
              </a:rPr>
              <a:t>do)</a:t>
            </a:r>
            <a:endParaRPr sz="1800">
              <a:latin typeface="Noto Sans CJK JP Medium"/>
              <a:cs typeface="Noto Sans CJK JP Medi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20111" y="1289303"/>
            <a:ext cx="935990" cy="1717675"/>
            <a:chOff x="2420111" y="1289303"/>
            <a:chExt cx="935990" cy="1717675"/>
          </a:xfrm>
        </p:grpSpPr>
        <p:sp>
          <p:nvSpPr>
            <p:cNvPr id="26" name="object 26"/>
            <p:cNvSpPr/>
            <p:nvPr/>
          </p:nvSpPr>
          <p:spPr>
            <a:xfrm>
              <a:off x="3310127" y="1395983"/>
              <a:ext cx="24130" cy="1602105"/>
            </a:xfrm>
            <a:custGeom>
              <a:avLst/>
              <a:gdLst/>
              <a:ahLst/>
              <a:cxnLst/>
              <a:rect l="l" t="t" r="r" b="b"/>
              <a:pathLst>
                <a:path w="24129" h="1602105">
                  <a:moveTo>
                    <a:pt x="0" y="1601851"/>
                  </a:moveTo>
                  <a:lnTo>
                    <a:pt x="23875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29255" y="1298447"/>
              <a:ext cx="917575" cy="213360"/>
            </a:xfrm>
            <a:custGeom>
              <a:avLst/>
              <a:gdLst/>
              <a:ahLst/>
              <a:cxnLst/>
              <a:rect l="l" t="t" r="r" b="b"/>
              <a:pathLst>
                <a:path w="917575" h="213359">
                  <a:moveTo>
                    <a:pt x="917447" y="213360"/>
                  </a:moveTo>
                  <a:lnTo>
                    <a:pt x="916045" y="171830"/>
                  </a:lnTo>
                  <a:lnTo>
                    <a:pt x="912225" y="137921"/>
                  </a:lnTo>
                  <a:lnTo>
                    <a:pt x="906571" y="115061"/>
                  </a:lnTo>
                  <a:lnTo>
                    <a:pt x="899668" y="106679"/>
                  </a:lnTo>
                  <a:lnTo>
                    <a:pt x="476504" y="106679"/>
                  </a:lnTo>
                  <a:lnTo>
                    <a:pt x="469600" y="98297"/>
                  </a:lnTo>
                  <a:lnTo>
                    <a:pt x="463946" y="75437"/>
                  </a:lnTo>
                  <a:lnTo>
                    <a:pt x="460126" y="41528"/>
                  </a:lnTo>
                  <a:lnTo>
                    <a:pt x="458724" y="0"/>
                  </a:lnTo>
                  <a:lnTo>
                    <a:pt x="457321" y="41528"/>
                  </a:lnTo>
                  <a:lnTo>
                    <a:pt x="453501" y="75437"/>
                  </a:lnTo>
                  <a:lnTo>
                    <a:pt x="447847" y="98298"/>
                  </a:lnTo>
                  <a:lnTo>
                    <a:pt x="440944" y="106679"/>
                  </a:lnTo>
                  <a:lnTo>
                    <a:pt x="17780" y="106679"/>
                  </a:lnTo>
                  <a:lnTo>
                    <a:pt x="10876" y="115062"/>
                  </a:lnTo>
                  <a:lnTo>
                    <a:pt x="5222" y="137922"/>
                  </a:lnTo>
                  <a:lnTo>
                    <a:pt x="1402" y="171831"/>
                  </a:lnTo>
                  <a:lnTo>
                    <a:pt x="0" y="21336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4232" y="284987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6697599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7760" y="1722119"/>
            <a:ext cx="6629400" cy="216535"/>
          </a:xfrm>
          <a:custGeom>
            <a:avLst/>
            <a:gdLst/>
            <a:ahLst/>
            <a:cxnLst/>
            <a:rect l="l" t="t" r="r" b="b"/>
            <a:pathLst>
              <a:path w="6629400" h="216535">
                <a:moveTo>
                  <a:pt x="6629400" y="216407"/>
                </a:moveTo>
                <a:lnTo>
                  <a:pt x="6627975" y="174265"/>
                </a:lnTo>
                <a:lnTo>
                  <a:pt x="6624097" y="139874"/>
                </a:lnTo>
                <a:lnTo>
                  <a:pt x="6618362" y="116699"/>
                </a:lnTo>
                <a:lnTo>
                  <a:pt x="6611366" y="108203"/>
                </a:lnTo>
                <a:lnTo>
                  <a:pt x="3332734" y="108203"/>
                </a:lnTo>
                <a:lnTo>
                  <a:pt x="3325737" y="99708"/>
                </a:lnTo>
                <a:lnTo>
                  <a:pt x="3320002" y="76533"/>
                </a:lnTo>
                <a:lnTo>
                  <a:pt x="3316124" y="42142"/>
                </a:lnTo>
                <a:lnTo>
                  <a:pt x="3314700" y="0"/>
                </a:lnTo>
                <a:lnTo>
                  <a:pt x="3313275" y="42142"/>
                </a:lnTo>
                <a:lnTo>
                  <a:pt x="3309397" y="76533"/>
                </a:lnTo>
                <a:lnTo>
                  <a:pt x="3303662" y="99708"/>
                </a:lnTo>
                <a:lnTo>
                  <a:pt x="3296666" y="108203"/>
                </a:lnTo>
                <a:lnTo>
                  <a:pt x="18034" y="108203"/>
                </a:lnTo>
                <a:lnTo>
                  <a:pt x="11015" y="116699"/>
                </a:lnTo>
                <a:lnTo>
                  <a:pt x="5283" y="139874"/>
                </a:lnTo>
                <a:lnTo>
                  <a:pt x="1417" y="174265"/>
                </a:lnTo>
                <a:lnTo>
                  <a:pt x="0" y="21640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99484" y="1300683"/>
            <a:ext cx="238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1.</a:t>
            </a:r>
            <a:r>
              <a:rPr sz="1800" b="0" spc="-5" dirty="0">
                <a:latin typeface="Noto Sans CJK JP Medium"/>
                <a:cs typeface="Noto Sans CJK JP Medium"/>
              </a:rPr>
              <a:t>一般现在时</a:t>
            </a:r>
            <a:r>
              <a:rPr sz="1800" b="0" spc="60" dirty="0">
                <a:latin typeface="Noto Sans CJK JP Medium"/>
                <a:cs typeface="Noto Sans CJK JP Medium"/>
              </a:rPr>
              <a:t>（do/be)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618236"/>
            <a:ext cx="3479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30" dirty="0">
                <a:latin typeface="Noto Sans CJK JP Medium"/>
                <a:cs typeface="Noto Sans CJK JP Medium"/>
              </a:rPr>
              <a:t>1.</a:t>
            </a:r>
            <a:r>
              <a:rPr sz="2000" b="0" spc="-10" dirty="0">
                <a:latin typeface="Noto Sans CJK JP Medium"/>
                <a:cs typeface="Noto Sans CJK JP Medium"/>
              </a:rPr>
              <a:t>一般现在时</a:t>
            </a:r>
            <a:r>
              <a:rPr sz="2000" b="0" spc="50" dirty="0">
                <a:latin typeface="Noto Sans CJK JP Medium"/>
                <a:cs typeface="Noto Sans CJK JP Medium"/>
              </a:rPr>
              <a:t>（do/is</a:t>
            </a:r>
            <a:r>
              <a:rPr sz="2000" b="0" spc="190" dirty="0">
                <a:latin typeface="Noto Sans CJK JP Medium"/>
                <a:cs typeface="Noto Sans CJK JP Medium"/>
              </a:rPr>
              <a:t> </a:t>
            </a:r>
            <a:r>
              <a:rPr sz="2000" b="0" spc="35" dirty="0">
                <a:latin typeface="Noto Sans CJK JP Medium"/>
                <a:cs typeface="Noto Sans CJK JP Medium"/>
              </a:rPr>
              <a:t>am</a:t>
            </a:r>
            <a:r>
              <a:rPr sz="2000" b="0" spc="110" dirty="0">
                <a:latin typeface="Noto Sans CJK JP Medium"/>
                <a:cs typeface="Noto Sans CJK JP Medium"/>
              </a:rPr>
              <a:t> </a:t>
            </a:r>
            <a:r>
              <a:rPr sz="2000" b="0" spc="25" dirty="0">
                <a:latin typeface="Noto Sans CJK JP Medium"/>
                <a:cs typeface="Noto Sans CJK JP Medium"/>
              </a:rPr>
              <a:t>are)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052626"/>
            <a:ext cx="4631690" cy="33191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get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up at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6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o’clock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everyday.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Beijing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capital of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China.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③	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get up at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6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o’clock</a:t>
            </a:r>
            <a:r>
              <a:rPr sz="2000" spc="1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everyday?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④	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Beijing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capital of</a:t>
            </a:r>
            <a:r>
              <a:rPr sz="20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China?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When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get up</a:t>
            </a:r>
            <a:r>
              <a:rPr sz="20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everyday?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Which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city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is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capital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China?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711" y="584641"/>
            <a:ext cx="4403725" cy="33191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469900" algn="l"/>
              </a:tabLst>
            </a:pPr>
            <a:r>
              <a:rPr sz="2400" b="0" spc="4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1.	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主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谓</a:t>
            </a:r>
            <a:endParaRPr sz="2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612775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①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cried.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②	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The bus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stopped.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③	</a:t>
            </a:r>
            <a:r>
              <a:rPr sz="2400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400" dirty="0">
                <a:latin typeface="Arial" panose="020B0604020202020204"/>
                <a:cs typeface="Arial" panose="020B0604020202020204"/>
              </a:rPr>
              <a:t>raining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spc="-40" dirty="0">
                <a:latin typeface="Arial" panose="020B0604020202020204"/>
                <a:cs typeface="Arial" panose="020B0604020202020204"/>
              </a:rPr>
              <a:t>now</a:t>
            </a:r>
            <a:r>
              <a:rPr sz="2400" strike="noStrike" spc="-40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④	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We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worked </a:t>
            </a:r>
            <a:r>
              <a:rPr sz="2400" strike="sngStrike" spc="1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5</a:t>
            </a:r>
            <a:r>
              <a:rPr sz="2400" strike="sngStrike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spc="-5" dirty="0">
                <a:latin typeface="Arial" panose="020B0604020202020204"/>
                <a:cs typeface="Arial" panose="020B0604020202020204"/>
              </a:rPr>
              <a:t>days</a:t>
            </a:r>
            <a:r>
              <a:rPr sz="2400" strike="noStrike" spc="-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⑤	</a:t>
            </a:r>
            <a:r>
              <a:rPr sz="2400" dirty="0">
                <a:latin typeface="Arial" panose="020B0604020202020204"/>
                <a:cs typeface="Arial" panose="020B0604020202020204"/>
              </a:rPr>
              <a:t>Dark clouds hung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spc="-5" dirty="0">
                <a:latin typeface="Arial" panose="020B0604020202020204"/>
                <a:cs typeface="Arial" panose="020B0604020202020204"/>
              </a:rPr>
              <a:t>overhead</a:t>
            </a:r>
            <a:r>
              <a:rPr sz="2400" strike="noStrike" spc="-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2144" y="2295144"/>
            <a:ext cx="6697980" cy="288925"/>
          </a:xfrm>
          <a:custGeom>
            <a:avLst/>
            <a:gdLst/>
            <a:ahLst/>
            <a:cxnLst/>
            <a:rect l="l" t="t" r="r" b="b"/>
            <a:pathLst>
              <a:path w="6697980" h="288925">
                <a:moveTo>
                  <a:pt x="6697599" y="216407"/>
                </a:moveTo>
                <a:lnTo>
                  <a:pt x="0" y="216407"/>
                </a:lnTo>
              </a:path>
              <a:path w="6697980" h="288925">
                <a:moveTo>
                  <a:pt x="3307079" y="288925"/>
                </a:moveTo>
                <a:lnTo>
                  <a:pt x="33070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2352" y="1493519"/>
            <a:ext cx="6559550" cy="213360"/>
          </a:xfrm>
          <a:custGeom>
            <a:avLst/>
            <a:gdLst/>
            <a:ahLst/>
            <a:cxnLst/>
            <a:rect l="l" t="t" r="r" b="b"/>
            <a:pathLst>
              <a:path w="6559550" h="213360">
                <a:moveTo>
                  <a:pt x="6559296" y="213359"/>
                </a:moveTo>
                <a:lnTo>
                  <a:pt x="6557893" y="171830"/>
                </a:lnTo>
                <a:lnTo>
                  <a:pt x="6554073" y="137921"/>
                </a:lnTo>
                <a:lnTo>
                  <a:pt x="6548419" y="115061"/>
                </a:lnTo>
                <a:lnTo>
                  <a:pt x="6541516" y="106679"/>
                </a:lnTo>
                <a:lnTo>
                  <a:pt x="3297428" y="106679"/>
                </a:lnTo>
                <a:lnTo>
                  <a:pt x="3290524" y="98297"/>
                </a:lnTo>
                <a:lnTo>
                  <a:pt x="3284870" y="75437"/>
                </a:lnTo>
                <a:lnTo>
                  <a:pt x="3281050" y="41528"/>
                </a:lnTo>
                <a:lnTo>
                  <a:pt x="3279648" y="0"/>
                </a:lnTo>
                <a:lnTo>
                  <a:pt x="3278245" y="41528"/>
                </a:lnTo>
                <a:lnTo>
                  <a:pt x="3274425" y="75437"/>
                </a:lnTo>
                <a:lnTo>
                  <a:pt x="3268771" y="98298"/>
                </a:lnTo>
                <a:lnTo>
                  <a:pt x="3261868" y="106679"/>
                </a:lnTo>
                <a:lnTo>
                  <a:pt x="17779" y="106679"/>
                </a:lnTo>
                <a:lnTo>
                  <a:pt x="10876" y="115062"/>
                </a:lnTo>
                <a:lnTo>
                  <a:pt x="5222" y="137922"/>
                </a:lnTo>
                <a:lnTo>
                  <a:pt x="1402" y="171831"/>
                </a:lnTo>
                <a:lnTo>
                  <a:pt x="0" y="2133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2209" y="1022680"/>
            <a:ext cx="2386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1.</a:t>
            </a:r>
            <a:r>
              <a:rPr sz="1800" b="0" spc="-5" dirty="0">
                <a:latin typeface="Noto Sans CJK JP Medium"/>
                <a:cs typeface="Noto Sans CJK JP Medium"/>
              </a:rPr>
              <a:t>一般现在时</a:t>
            </a:r>
            <a:r>
              <a:rPr sz="1800" b="0" spc="60" dirty="0">
                <a:latin typeface="Noto Sans CJK JP Medium"/>
                <a:cs typeface="Noto Sans CJK JP Medium"/>
              </a:rPr>
              <a:t>（do/be)</a:t>
            </a:r>
            <a:endParaRPr sz="1800">
              <a:latin typeface="Noto Sans CJK JP Medium"/>
              <a:cs typeface="Noto Sans CJK JP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18616" y="3392423"/>
            <a:ext cx="6659880" cy="472440"/>
            <a:chOff x="1118616" y="3392423"/>
            <a:chExt cx="6659880" cy="472440"/>
          </a:xfrm>
        </p:grpSpPr>
        <p:sp>
          <p:nvSpPr>
            <p:cNvPr id="7" name="object 7"/>
            <p:cNvSpPr/>
            <p:nvPr/>
          </p:nvSpPr>
          <p:spPr>
            <a:xfrm>
              <a:off x="1127760" y="3401567"/>
              <a:ext cx="3313429" cy="439420"/>
            </a:xfrm>
            <a:custGeom>
              <a:avLst/>
              <a:gdLst/>
              <a:ahLst/>
              <a:cxnLst/>
              <a:rect l="l" t="t" r="r" b="b"/>
              <a:pathLst>
                <a:path w="3313429" h="439420">
                  <a:moveTo>
                    <a:pt x="0" y="0"/>
                  </a:moveTo>
                  <a:lnTo>
                    <a:pt x="1864" y="69348"/>
                  </a:lnTo>
                  <a:lnTo>
                    <a:pt x="7055" y="129588"/>
                  </a:lnTo>
                  <a:lnTo>
                    <a:pt x="14972" y="177100"/>
                  </a:lnTo>
                  <a:lnTo>
                    <a:pt x="36576" y="219455"/>
                  </a:lnTo>
                  <a:lnTo>
                    <a:pt x="1620012" y="219455"/>
                  </a:lnTo>
                  <a:lnTo>
                    <a:pt x="1631570" y="230648"/>
                  </a:lnTo>
                  <a:lnTo>
                    <a:pt x="1641610" y="261811"/>
                  </a:lnTo>
                  <a:lnTo>
                    <a:pt x="1649528" y="309323"/>
                  </a:lnTo>
                  <a:lnTo>
                    <a:pt x="1654722" y="369563"/>
                  </a:lnTo>
                  <a:lnTo>
                    <a:pt x="1656588" y="438911"/>
                  </a:lnTo>
                  <a:lnTo>
                    <a:pt x="1658453" y="369563"/>
                  </a:lnTo>
                  <a:lnTo>
                    <a:pt x="1663647" y="309323"/>
                  </a:lnTo>
                  <a:lnTo>
                    <a:pt x="1671565" y="261811"/>
                  </a:lnTo>
                  <a:lnTo>
                    <a:pt x="1681605" y="230648"/>
                  </a:lnTo>
                  <a:lnTo>
                    <a:pt x="1693164" y="219455"/>
                  </a:lnTo>
                  <a:lnTo>
                    <a:pt x="3276600" y="219455"/>
                  </a:lnTo>
                  <a:lnTo>
                    <a:pt x="3288158" y="208263"/>
                  </a:lnTo>
                  <a:lnTo>
                    <a:pt x="3298198" y="177100"/>
                  </a:lnTo>
                  <a:lnTo>
                    <a:pt x="3306116" y="129588"/>
                  </a:lnTo>
                  <a:lnTo>
                    <a:pt x="3311310" y="69348"/>
                  </a:lnTo>
                  <a:lnTo>
                    <a:pt x="331317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56175" y="3416807"/>
              <a:ext cx="3313429" cy="439420"/>
            </a:xfrm>
            <a:custGeom>
              <a:avLst/>
              <a:gdLst/>
              <a:ahLst/>
              <a:cxnLst/>
              <a:rect l="l" t="t" r="r" b="b"/>
              <a:pathLst>
                <a:path w="3313429" h="439420">
                  <a:moveTo>
                    <a:pt x="0" y="0"/>
                  </a:moveTo>
                  <a:lnTo>
                    <a:pt x="1865" y="69348"/>
                  </a:lnTo>
                  <a:lnTo>
                    <a:pt x="7059" y="129588"/>
                  </a:lnTo>
                  <a:lnTo>
                    <a:pt x="14977" y="177100"/>
                  </a:lnTo>
                  <a:lnTo>
                    <a:pt x="36575" y="219456"/>
                  </a:lnTo>
                  <a:lnTo>
                    <a:pt x="1620012" y="219456"/>
                  </a:lnTo>
                  <a:lnTo>
                    <a:pt x="1631570" y="230648"/>
                  </a:lnTo>
                  <a:lnTo>
                    <a:pt x="1641610" y="261811"/>
                  </a:lnTo>
                  <a:lnTo>
                    <a:pt x="1649528" y="309323"/>
                  </a:lnTo>
                  <a:lnTo>
                    <a:pt x="1654722" y="369563"/>
                  </a:lnTo>
                  <a:lnTo>
                    <a:pt x="1656588" y="438912"/>
                  </a:lnTo>
                  <a:lnTo>
                    <a:pt x="1658453" y="369563"/>
                  </a:lnTo>
                  <a:lnTo>
                    <a:pt x="1663647" y="309323"/>
                  </a:lnTo>
                  <a:lnTo>
                    <a:pt x="1671565" y="261811"/>
                  </a:lnTo>
                  <a:lnTo>
                    <a:pt x="1681605" y="230648"/>
                  </a:lnTo>
                  <a:lnTo>
                    <a:pt x="1693164" y="219456"/>
                  </a:lnTo>
                  <a:lnTo>
                    <a:pt x="3276600" y="219456"/>
                  </a:lnTo>
                  <a:lnTo>
                    <a:pt x="3288158" y="208263"/>
                  </a:lnTo>
                  <a:lnTo>
                    <a:pt x="3298198" y="177100"/>
                  </a:lnTo>
                  <a:lnTo>
                    <a:pt x="3306116" y="129588"/>
                  </a:lnTo>
                  <a:lnTo>
                    <a:pt x="3311310" y="69348"/>
                  </a:lnTo>
                  <a:lnTo>
                    <a:pt x="331317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831463" y="1799285"/>
            <a:ext cx="117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1400" b="0" spc="20" dirty="0">
                <a:latin typeface="Noto Sans CJK JP Medium"/>
                <a:cs typeface="Noto Sans CJK JP Medium"/>
              </a:rPr>
              <a:t>2.</a:t>
            </a:r>
            <a:r>
              <a:rPr sz="1400" b="0" spc="-15" dirty="0">
                <a:latin typeface="Noto Sans CJK JP Medium"/>
                <a:cs typeface="Noto Sans CJK JP Medium"/>
              </a:rPr>
              <a:t>现在进行时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3698" y="3890264"/>
            <a:ext cx="738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5010" algn="l"/>
              </a:tabLst>
            </a:pPr>
            <a:r>
              <a:rPr sz="2700" b="0" spc="22" baseline="3000" dirty="0">
                <a:latin typeface="Noto Sans CJK JP Medium"/>
                <a:cs typeface="Noto Sans CJK JP Medium"/>
              </a:rPr>
              <a:t>3.</a:t>
            </a:r>
            <a:r>
              <a:rPr sz="2700" b="0" baseline="3000" dirty="0">
                <a:latin typeface="Noto Sans CJK JP Medium"/>
                <a:cs typeface="Noto Sans CJK JP Medium"/>
              </a:rPr>
              <a:t>一般过去时</a:t>
            </a:r>
            <a:r>
              <a:rPr sz="2700" b="0" spc="75" baseline="3000" dirty="0">
                <a:latin typeface="Noto Sans CJK JP Medium"/>
                <a:cs typeface="Noto Sans CJK JP Medium"/>
              </a:rPr>
              <a:t>(did/was/were)	</a:t>
            </a:r>
            <a:r>
              <a:rPr sz="1800" b="0" spc="15" dirty="0">
                <a:latin typeface="Noto Sans CJK JP Medium"/>
                <a:cs typeface="Noto Sans CJK JP Medium"/>
              </a:rPr>
              <a:t>4.</a:t>
            </a:r>
            <a:r>
              <a:rPr sz="1800" b="0" dirty="0">
                <a:latin typeface="Noto Sans CJK JP Medium"/>
                <a:cs typeface="Noto Sans CJK JP Medium"/>
              </a:rPr>
              <a:t>一般过去时</a:t>
            </a:r>
            <a:r>
              <a:rPr sz="1800" b="0" spc="15" dirty="0">
                <a:latin typeface="Noto Sans CJK JP Medium"/>
                <a:cs typeface="Noto Sans CJK JP Medium"/>
              </a:rPr>
              <a:t>(will</a:t>
            </a:r>
            <a:r>
              <a:rPr sz="1800" b="0" spc="180" dirty="0">
                <a:latin typeface="Noto Sans CJK JP Medium"/>
                <a:cs typeface="Noto Sans CJK JP Medium"/>
              </a:rPr>
              <a:t> </a:t>
            </a:r>
            <a:r>
              <a:rPr sz="1800" b="0" spc="70" dirty="0">
                <a:latin typeface="Noto Sans CJK JP Medium"/>
                <a:cs typeface="Noto Sans CJK JP Medium"/>
              </a:rPr>
              <a:t>do/be</a:t>
            </a:r>
            <a:r>
              <a:rPr sz="1800" b="0" spc="145" dirty="0">
                <a:latin typeface="Noto Sans CJK JP Medium"/>
                <a:cs typeface="Noto Sans CJK JP Medium"/>
              </a:rPr>
              <a:t> </a:t>
            </a:r>
            <a:r>
              <a:rPr sz="1800" b="0" spc="85" dirty="0">
                <a:latin typeface="Noto Sans CJK JP Medium"/>
                <a:cs typeface="Noto Sans CJK JP Medium"/>
              </a:rPr>
              <a:t>going</a:t>
            </a:r>
            <a:r>
              <a:rPr sz="1800" b="0" spc="120" dirty="0">
                <a:latin typeface="Noto Sans CJK JP Medium"/>
                <a:cs typeface="Noto Sans CJK JP Medium"/>
              </a:rPr>
              <a:t> </a:t>
            </a:r>
            <a:r>
              <a:rPr sz="1800" b="0" spc="50" dirty="0">
                <a:latin typeface="Noto Sans CJK JP Medium"/>
                <a:cs typeface="Noto Sans CJK JP Medium"/>
              </a:rPr>
              <a:t>to</a:t>
            </a:r>
            <a:r>
              <a:rPr sz="1800" b="0" spc="130" dirty="0">
                <a:latin typeface="Noto Sans CJK JP Medium"/>
                <a:cs typeface="Noto Sans CJK JP Medium"/>
              </a:rPr>
              <a:t> </a:t>
            </a:r>
            <a:r>
              <a:rPr sz="1800" b="0" spc="65" dirty="0">
                <a:latin typeface="Noto Sans CJK JP Medium"/>
                <a:cs typeface="Noto Sans CJK JP Medium"/>
              </a:rPr>
              <a:t>do)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644" y="575310"/>
            <a:ext cx="45612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64970" algn="l"/>
              </a:tabLst>
            </a:pPr>
            <a:r>
              <a:rPr sz="2000" b="0" spc="30" dirty="0">
                <a:latin typeface="Noto Sans CJK JP Medium"/>
                <a:cs typeface="Noto Sans CJK JP Medium"/>
              </a:rPr>
              <a:t>2.</a:t>
            </a:r>
            <a:r>
              <a:rPr sz="2000" b="0" spc="-10" dirty="0">
                <a:latin typeface="Noto Sans CJK JP Medium"/>
                <a:cs typeface="Noto Sans CJK JP Medium"/>
              </a:rPr>
              <a:t>现在进行时	</a:t>
            </a:r>
            <a:r>
              <a:rPr sz="2000" b="0" spc="55" dirty="0">
                <a:latin typeface="Noto Sans CJK JP Medium"/>
                <a:cs typeface="Noto Sans CJK JP Medium"/>
              </a:rPr>
              <a:t>(is/am/are/be</a:t>
            </a:r>
            <a:r>
              <a:rPr sz="2000" b="0" spc="170" dirty="0">
                <a:latin typeface="Noto Sans CJK JP Medium"/>
                <a:cs typeface="Noto Sans CJK JP Medium"/>
              </a:rPr>
              <a:t> </a:t>
            </a:r>
            <a:r>
              <a:rPr sz="2000" b="0" spc="114" dirty="0">
                <a:latin typeface="Noto Sans CJK JP Medium"/>
                <a:cs typeface="Noto Sans CJK JP Medium"/>
              </a:rPr>
              <a:t>+doing)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007395"/>
            <a:ext cx="4959985" cy="348615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am doing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homework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now.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is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playing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basketball 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moment.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915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③	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Are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doing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homework</a:t>
            </a:r>
            <a:r>
              <a:rPr sz="20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now?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④	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Is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playing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basketball at the</a:t>
            </a:r>
            <a:r>
              <a:rPr sz="20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moment?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are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doing</a:t>
            </a:r>
            <a:r>
              <a:rPr sz="2000" u="sng" spc="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now?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is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doing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at the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moment?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618236"/>
            <a:ext cx="3623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30" dirty="0">
                <a:latin typeface="Noto Sans CJK JP Medium"/>
                <a:cs typeface="Noto Sans CJK JP Medium"/>
              </a:rPr>
              <a:t>3.</a:t>
            </a:r>
            <a:r>
              <a:rPr sz="2000" b="0" spc="-10" dirty="0">
                <a:latin typeface="Noto Sans CJK JP Medium"/>
                <a:cs typeface="Noto Sans CJK JP Medium"/>
              </a:rPr>
              <a:t>一般过去时</a:t>
            </a:r>
            <a:r>
              <a:rPr sz="2000" b="0" spc="45" dirty="0">
                <a:latin typeface="Noto Sans CJK JP Medium"/>
                <a:cs typeface="Noto Sans CJK JP Medium"/>
              </a:rPr>
              <a:t>（did/was/were)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052626"/>
            <a:ext cx="4559935" cy="33191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watched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movie last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Sunday.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was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salesman 2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</a:t>
            </a:r>
            <a:r>
              <a:rPr sz="20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ago.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③	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Did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watch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movie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last</a:t>
            </a:r>
            <a:r>
              <a:rPr sz="20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Sunday?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④	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Were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salesman 2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</a:t>
            </a:r>
            <a:r>
              <a:rPr sz="20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ago?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did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do last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Sunday?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were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2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</a:t>
            </a:r>
            <a:r>
              <a:rPr sz="2000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ago?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618236"/>
            <a:ext cx="51447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30" dirty="0">
                <a:latin typeface="Noto Sans CJK JP Medium"/>
                <a:cs typeface="Noto Sans CJK JP Medium"/>
              </a:rPr>
              <a:t>4.</a:t>
            </a:r>
            <a:r>
              <a:rPr sz="2000" b="0" spc="-10" dirty="0">
                <a:latin typeface="Noto Sans CJK JP Medium"/>
                <a:cs typeface="Noto Sans CJK JP Medium"/>
              </a:rPr>
              <a:t>一般将来时</a:t>
            </a:r>
            <a:r>
              <a:rPr sz="2000" b="0" spc="30" dirty="0">
                <a:latin typeface="Noto Sans CJK JP Medium"/>
                <a:cs typeface="Noto Sans CJK JP Medium"/>
              </a:rPr>
              <a:t>（is/are</a:t>
            </a:r>
            <a:r>
              <a:rPr sz="2000" b="0" spc="195" dirty="0">
                <a:latin typeface="Noto Sans CJK JP Medium"/>
                <a:cs typeface="Noto Sans CJK JP Medium"/>
              </a:rPr>
              <a:t> </a:t>
            </a:r>
            <a:r>
              <a:rPr sz="2000" b="0" spc="95" dirty="0">
                <a:latin typeface="Noto Sans CJK JP Medium"/>
                <a:cs typeface="Noto Sans CJK JP Medium"/>
              </a:rPr>
              <a:t>going</a:t>
            </a:r>
            <a:r>
              <a:rPr sz="2000" b="0" spc="145" dirty="0">
                <a:latin typeface="Noto Sans CJK JP Medium"/>
                <a:cs typeface="Noto Sans CJK JP Medium"/>
              </a:rPr>
              <a:t> </a:t>
            </a:r>
            <a:r>
              <a:rPr sz="2000" b="0" spc="50" dirty="0">
                <a:latin typeface="Noto Sans CJK JP Medium"/>
                <a:cs typeface="Noto Sans CJK JP Medium"/>
              </a:rPr>
              <a:t>to</a:t>
            </a:r>
            <a:r>
              <a:rPr sz="2000" b="0" spc="150" dirty="0">
                <a:latin typeface="Noto Sans CJK JP Medium"/>
                <a:cs typeface="Noto Sans CJK JP Medium"/>
              </a:rPr>
              <a:t> </a:t>
            </a:r>
            <a:r>
              <a:rPr sz="2000" b="0" spc="45" dirty="0">
                <a:latin typeface="Noto Sans CJK JP Medium"/>
                <a:cs typeface="Noto Sans CJK JP Medium"/>
              </a:rPr>
              <a:t>do/will</a:t>
            </a:r>
            <a:r>
              <a:rPr sz="2000" b="0" spc="105" dirty="0">
                <a:latin typeface="Noto Sans CJK JP Medium"/>
                <a:cs typeface="Noto Sans CJK JP Medium"/>
              </a:rPr>
              <a:t> </a:t>
            </a:r>
            <a:r>
              <a:rPr sz="2000" b="0" spc="70" dirty="0">
                <a:latin typeface="Noto Sans CJK JP Medium"/>
                <a:cs typeface="Noto Sans CJK JP Medium"/>
              </a:rPr>
              <a:t>do)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964996"/>
            <a:ext cx="4896485" cy="348742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is going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to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get </a:t>
            </a:r>
            <a:r>
              <a:rPr sz="2000" dirty="0">
                <a:latin typeface="Arial" panose="020B0604020202020204"/>
                <a:cs typeface="Arial" panose="020B0604020202020204"/>
              </a:rPr>
              <a:t>married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month.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marry</a:t>
            </a:r>
            <a:r>
              <a:rPr sz="20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when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grow</a:t>
            </a:r>
            <a:r>
              <a:rPr sz="20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up.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915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③	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Is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going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to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get </a:t>
            </a:r>
            <a:r>
              <a:rPr sz="2000" dirty="0">
                <a:latin typeface="Arial" panose="020B0604020202020204"/>
                <a:cs typeface="Arial" panose="020B0604020202020204"/>
              </a:rPr>
              <a:t>married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month?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④	</a:t>
            </a:r>
            <a:r>
              <a:rPr sz="2000" u="sng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marry</a:t>
            </a:r>
            <a:r>
              <a:rPr sz="20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when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grow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up?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is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going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to do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month?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Who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marry</a:t>
            </a:r>
            <a:r>
              <a:rPr sz="20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when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grow</a:t>
            </a:r>
            <a:r>
              <a:rPr sz="20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up?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8447" y="1408175"/>
            <a:ext cx="6556375" cy="216535"/>
          </a:xfrm>
          <a:custGeom>
            <a:avLst/>
            <a:gdLst/>
            <a:ahLst/>
            <a:cxnLst/>
            <a:rect l="l" t="t" r="r" b="b"/>
            <a:pathLst>
              <a:path w="6556375" h="216534">
                <a:moveTo>
                  <a:pt x="6556248" y="216408"/>
                </a:moveTo>
                <a:lnTo>
                  <a:pt x="6554823" y="174265"/>
                </a:lnTo>
                <a:lnTo>
                  <a:pt x="6550945" y="139874"/>
                </a:lnTo>
                <a:lnTo>
                  <a:pt x="6545210" y="116699"/>
                </a:lnTo>
                <a:lnTo>
                  <a:pt x="6538213" y="108203"/>
                </a:lnTo>
                <a:lnTo>
                  <a:pt x="3296157" y="108203"/>
                </a:lnTo>
                <a:lnTo>
                  <a:pt x="3289161" y="99708"/>
                </a:lnTo>
                <a:lnTo>
                  <a:pt x="3283426" y="76533"/>
                </a:lnTo>
                <a:lnTo>
                  <a:pt x="3279548" y="42142"/>
                </a:lnTo>
                <a:lnTo>
                  <a:pt x="3278124" y="0"/>
                </a:lnTo>
                <a:lnTo>
                  <a:pt x="3276699" y="42142"/>
                </a:lnTo>
                <a:lnTo>
                  <a:pt x="3272821" y="76533"/>
                </a:lnTo>
                <a:lnTo>
                  <a:pt x="3267086" y="99708"/>
                </a:lnTo>
                <a:lnTo>
                  <a:pt x="3260090" y="108203"/>
                </a:lnTo>
                <a:lnTo>
                  <a:pt x="18034" y="108203"/>
                </a:lnTo>
                <a:lnTo>
                  <a:pt x="11037" y="116699"/>
                </a:lnTo>
                <a:lnTo>
                  <a:pt x="5302" y="139874"/>
                </a:lnTo>
                <a:lnTo>
                  <a:pt x="1424" y="174265"/>
                </a:lnTo>
                <a:lnTo>
                  <a:pt x="0" y="2164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55191" y="2212847"/>
            <a:ext cx="6697980" cy="351790"/>
          </a:xfrm>
          <a:custGeom>
            <a:avLst/>
            <a:gdLst/>
            <a:ahLst/>
            <a:cxnLst/>
            <a:rect l="l" t="t" r="r" b="b"/>
            <a:pathLst>
              <a:path w="6697980" h="351789">
                <a:moveTo>
                  <a:pt x="6697726" y="216407"/>
                </a:moveTo>
                <a:lnTo>
                  <a:pt x="0" y="216407"/>
                </a:lnTo>
              </a:path>
              <a:path w="6697980" h="351789">
                <a:moveTo>
                  <a:pt x="3307080" y="288925"/>
                </a:moveTo>
                <a:lnTo>
                  <a:pt x="3307080" y="0"/>
                </a:lnTo>
              </a:path>
              <a:path w="6697980" h="351789">
                <a:moveTo>
                  <a:pt x="5422392" y="329945"/>
                </a:moveTo>
                <a:lnTo>
                  <a:pt x="5422392" y="42671"/>
                </a:lnTo>
              </a:path>
              <a:path w="6697980" h="351789">
                <a:moveTo>
                  <a:pt x="1316736" y="351408"/>
                </a:moveTo>
                <a:lnTo>
                  <a:pt x="1316736" y="640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5258" y="940130"/>
            <a:ext cx="2386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0" dirty="0">
                <a:latin typeface="Noto Sans CJK JP Medium"/>
                <a:cs typeface="Noto Sans CJK JP Medium"/>
              </a:rPr>
              <a:t>1.</a:t>
            </a:r>
            <a:r>
              <a:rPr sz="1800" b="0" spc="-5" dirty="0">
                <a:latin typeface="Noto Sans CJK JP Medium"/>
                <a:cs typeface="Noto Sans CJK JP Medium"/>
              </a:rPr>
              <a:t>一般现在时</a:t>
            </a:r>
            <a:r>
              <a:rPr sz="1800" b="0" spc="60" dirty="0">
                <a:latin typeface="Noto Sans CJK JP Medium"/>
                <a:cs typeface="Noto Sans CJK JP Medium"/>
              </a:rPr>
              <a:t>（do/be)</a:t>
            </a:r>
            <a:endParaRPr sz="1800">
              <a:latin typeface="Noto Sans CJK JP Medium"/>
              <a:cs typeface="Noto Sans CJK JP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21663" y="3310127"/>
            <a:ext cx="6659880" cy="472440"/>
            <a:chOff x="1121663" y="3310127"/>
            <a:chExt cx="6659880" cy="472440"/>
          </a:xfrm>
        </p:grpSpPr>
        <p:sp>
          <p:nvSpPr>
            <p:cNvPr id="7" name="object 7"/>
            <p:cNvSpPr/>
            <p:nvPr/>
          </p:nvSpPr>
          <p:spPr>
            <a:xfrm>
              <a:off x="1130807" y="3319271"/>
              <a:ext cx="3313429" cy="439420"/>
            </a:xfrm>
            <a:custGeom>
              <a:avLst/>
              <a:gdLst/>
              <a:ahLst/>
              <a:cxnLst/>
              <a:rect l="l" t="t" r="r" b="b"/>
              <a:pathLst>
                <a:path w="3313429" h="439420">
                  <a:moveTo>
                    <a:pt x="0" y="0"/>
                  </a:moveTo>
                  <a:lnTo>
                    <a:pt x="1864" y="69348"/>
                  </a:lnTo>
                  <a:lnTo>
                    <a:pt x="7055" y="129588"/>
                  </a:lnTo>
                  <a:lnTo>
                    <a:pt x="14972" y="177100"/>
                  </a:lnTo>
                  <a:lnTo>
                    <a:pt x="36575" y="219455"/>
                  </a:lnTo>
                  <a:lnTo>
                    <a:pt x="1620011" y="219455"/>
                  </a:lnTo>
                  <a:lnTo>
                    <a:pt x="1631570" y="230648"/>
                  </a:lnTo>
                  <a:lnTo>
                    <a:pt x="1641610" y="261811"/>
                  </a:lnTo>
                  <a:lnTo>
                    <a:pt x="1649528" y="309323"/>
                  </a:lnTo>
                  <a:lnTo>
                    <a:pt x="1654722" y="369563"/>
                  </a:lnTo>
                  <a:lnTo>
                    <a:pt x="1656588" y="438911"/>
                  </a:lnTo>
                  <a:lnTo>
                    <a:pt x="1658453" y="369563"/>
                  </a:lnTo>
                  <a:lnTo>
                    <a:pt x="1663647" y="309323"/>
                  </a:lnTo>
                  <a:lnTo>
                    <a:pt x="1671565" y="261811"/>
                  </a:lnTo>
                  <a:lnTo>
                    <a:pt x="1681605" y="230648"/>
                  </a:lnTo>
                  <a:lnTo>
                    <a:pt x="1693164" y="219455"/>
                  </a:lnTo>
                  <a:lnTo>
                    <a:pt x="3276600" y="219455"/>
                  </a:lnTo>
                  <a:lnTo>
                    <a:pt x="3288158" y="208263"/>
                  </a:lnTo>
                  <a:lnTo>
                    <a:pt x="3298198" y="177100"/>
                  </a:lnTo>
                  <a:lnTo>
                    <a:pt x="3306116" y="129588"/>
                  </a:lnTo>
                  <a:lnTo>
                    <a:pt x="3311310" y="69348"/>
                  </a:lnTo>
                  <a:lnTo>
                    <a:pt x="331317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59223" y="3334511"/>
              <a:ext cx="3313429" cy="439420"/>
            </a:xfrm>
            <a:custGeom>
              <a:avLst/>
              <a:gdLst/>
              <a:ahLst/>
              <a:cxnLst/>
              <a:rect l="l" t="t" r="r" b="b"/>
              <a:pathLst>
                <a:path w="3313429" h="439420">
                  <a:moveTo>
                    <a:pt x="0" y="0"/>
                  </a:moveTo>
                  <a:lnTo>
                    <a:pt x="1865" y="69348"/>
                  </a:lnTo>
                  <a:lnTo>
                    <a:pt x="7059" y="129588"/>
                  </a:lnTo>
                  <a:lnTo>
                    <a:pt x="14977" y="177100"/>
                  </a:lnTo>
                  <a:lnTo>
                    <a:pt x="36575" y="219456"/>
                  </a:lnTo>
                  <a:lnTo>
                    <a:pt x="1620012" y="219456"/>
                  </a:lnTo>
                  <a:lnTo>
                    <a:pt x="1631570" y="230648"/>
                  </a:lnTo>
                  <a:lnTo>
                    <a:pt x="1641610" y="261811"/>
                  </a:lnTo>
                  <a:lnTo>
                    <a:pt x="1649528" y="309323"/>
                  </a:lnTo>
                  <a:lnTo>
                    <a:pt x="1654722" y="369563"/>
                  </a:lnTo>
                  <a:lnTo>
                    <a:pt x="1656588" y="438912"/>
                  </a:lnTo>
                  <a:lnTo>
                    <a:pt x="1658453" y="369563"/>
                  </a:lnTo>
                  <a:lnTo>
                    <a:pt x="1663647" y="309323"/>
                  </a:lnTo>
                  <a:lnTo>
                    <a:pt x="1671565" y="261811"/>
                  </a:lnTo>
                  <a:lnTo>
                    <a:pt x="1681605" y="230648"/>
                  </a:lnTo>
                  <a:lnTo>
                    <a:pt x="1693164" y="219456"/>
                  </a:lnTo>
                  <a:lnTo>
                    <a:pt x="3276600" y="219456"/>
                  </a:lnTo>
                  <a:lnTo>
                    <a:pt x="3288158" y="208263"/>
                  </a:lnTo>
                  <a:lnTo>
                    <a:pt x="3298198" y="177100"/>
                  </a:lnTo>
                  <a:lnTo>
                    <a:pt x="3306116" y="129588"/>
                  </a:lnTo>
                  <a:lnTo>
                    <a:pt x="3311310" y="69348"/>
                  </a:lnTo>
                  <a:lnTo>
                    <a:pt x="331317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834510" y="1716735"/>
            <a:ext cx="11760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1400" b="0" spc="20" dirty="0">
                <a:latin typeface="Noto Sans CJK JP Medium"/>
                <a:cs typeface="Noto Sans CJK JP Medium"/>
              </a:rPr>
              <a:t>2.</a:t>
            </a:r>
            <a:r>
              <a:rPr sz="1400" b="0" spc="-10" dirty="0">
                <a:latin typeface="Noto Sans CJK JP Medium"/>
                <a:cs typeface="Noto Sans CJK JP Medium"/>
              </a:rPr>
              <a:t>现在进行时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6799" y="1718817"/>
            <a:ext cx="1783714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5.</a:t>
            </a:r>
            <a:r>
              <a:rPr sz="1400" b="0" spc="-10" dirty="0">
                <a:latin typeface="Noto Sans CJK JP Medium"/>
                <a:cs typeface="Noto Sans CJK JP Medium"/>
              </a:rPr>
              <a:t>过去进行时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45" dirty="0">
                <a:latin typeface="Noto Sans CJK JP Medium"/>
                <a:cs typeface="Noto Sans CJK JP Medium"/>
              </a:rPr>
              <a:t>（was/were+doing)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78170" y="1721866"/>
            <a:ext cx="158877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6.</a:t>
            </a:r>
            <a:r>
              <a:rPr sz="1400" b="0" spc="-10" dirty="0">
                <a:latin typeface="Noto Sans CJK JP Medium"/>
                <a:cs typeface="Noto Sans CJK JP Medium"/>
              </a:rPr>
              <a:t>将来进行时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55" dirty="0">
                <a:latin typeface="Noto Sans CJK JP Medium"/>
                <a:cs typeface="Noto Sans CJK JP Medium"/>
              </a:rPr>
              <a:t>（will+be+doing)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6746" y="3807662"/>
            <a:ext cx="734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22" baseline="3000" dirty="0">
                <a:latin typeface="Noto Sans CJK JP Medium"/>
                <a:cs typeface="Noto Sans CJK JP Medium"/>
              </a:rPr>
              <a:t>3.</a:t>
            </a:r>
            <a:r>
              <a:rPr sz="2700" b="0" baseline="3000" dirty="0">
                <a:latin typeface="Noto Sans CJK JP Medium"/>
                <a:cs typeface="Noto Sans CJK JP Medium"/>
              </a:rPr>
              <a:t>一般过去</a:t>
            </a:r>
            <a:r>
              <a:rPr sz="2700" b="0" spc="-7" baseline="3000" dirty="0">
                <a:latin typeface="Noto Sans CJK JP Medium"/>
                <a:cs typeface="Noto Sans CJK JP Medium"/>
              </a:rPr>
              <a:t>时</a:t>
            </a:r>
            <a:r>
              <a:rPr sz="2700" b="0" spc="75" baseline="3000" dirty="0">
                <a:latin typeface="Noto Sans CJK JP Medium"/>
                <a:cs typeface="Noto Sans CJK JP Medium"/>
              </a:rPr>
              <a:t>(did/was/were)</a:t>
            </a:r>
            <a:r>
              <a:rPr sz="2700" b="0" spc="434" baseline="3000" dirty="0">
                <a:latin typeface="Noto Sans CJK JP Medium"/>
                <a:cs typeface="Noto Sans CJK JP Medium"/>
              </a:rPr>
              <a:t> </a:t>
            </a:r>
            <a:r>
              <a:rPr sz="1800" b="0" spc="15" dirty="0">
                <a:latin typeface="Noto Sans CJK JP Medium"/>
                <a:cs typeface="Noto Sans CJK JP Medium"/>
              </a:rPr>
              <a:t>4.</a:t>
            </a:r>
            <a:r>
              <a:rPr sz="1800" b="0" dirty="0">
                <a:latin typeface="Noto Sans CJK JP Medium"/>
                <a:cs typeface="Noto Sans CJK JP Medium"/>
              </a:rPr>
              <a:t>一般过去</a:t>
            </a:r>
            <a:r>
              <a:rPr sz="1800" b="0" spc="-5" dirty="0">
                <a:latin typeface="Noto Sans CJK JP Medium"/>
                <a:cs typeface="Noto Sans CJK JP Medium"/>
              </a:rPr>
              <a:t>时</a:t>
            </a:r>
            <a:r>
              <a:rPr sz="1800" b="0" spc="15" dirty="0">
                <a:latin typeface="Noto Sans CJK JP Medium"/>
                <a:cs typeface="Noto Sans CJK JP Medium"/>
              </a:rPr>
              <a:t>(will</a:t>
            </a:r>
            <a:r>
              <a:rPr sz="1800" b="0" spc="190" dirty="0">
                <a:latin typeface="Noto Sans CJK JP Medium"/>
                <a:cs typeface="Noto Sans CJK JP Medium"/>
              </a:rPr>
              <a:t> </a:t>
            </a:r>
            <a:r>
              <a:rPr sz="1800" b="0" spc="70" dirty="0">
                <a:latin typeface="Noto Sans CJK JP Medium"/>
                <a:cs typeface="Noto Sans CJK JP Medium"/>
              </a:rPr>
              <a:t>do/be</a:t>
            </a:r>
            <a:r>
              <a:rPr sz="1800" b="0" spc="160" dirty="0">
                <a:latin typeface="Noto Sans CJK JP Medium"/>
                <a:cs typeface="Noto Sans CJK JP Medium"/>
              </a:rPr>
              <a:t> </a:t>
            </a:r>
            <a:r>
              <a:rPr sz="1800" b="0" spc="85" dirty="0">
                <a:latin typeface="Noto Sans CJK JP Medium"/>
                <a:cs typeface="Noto Sans CJK JP Medium"/>
              </a:rPr>
              <a:t>going</a:t>
            </a:r>
            <a:r>
              <a:rPr sz="1800" b="0" spc="130" dirty="0">
                <a:latin typeface="Noto Sans CJK JP Medium"/>
                <a:cs typeface="Noto Sans CJK JP Medium"/>
              </a:rPr>
              <a:t> </a:t>
            </a:r>
            <a:r>
              <a:rPr sz="1800" b="0" spc="50" dirty="0">
                <a:latin typeface="Noto Sans CJK JP Medium"/>
                <a:cs typeface="Noto Sans CJK JP Medium"/>
              </a:rPr>
              <a:t>to</a:t>
            </a:r>
            <a:r>
              <a:rPr sz="1800" b="0" spc="140" dirty="0">
                <a:latin typeface="Noto Sans CJK JP Medium"/>
                <a:cs typeface="Noto Sans CJK JP Medium"/>
              </a:rPr>
              <a:t> </a:t>
            </a:r>
            <a:r>
              <a:rPr sz="1800" b="0" spc="65" dirty="0">
                <a:latin typeface="Noto Sans CJK JP Medium"/>
                <a:cs typeface="Noto Sans CJK JP Medium"/>
              </a:rPr>
              <a:t>do)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644" y="575310"/>
            <a:ext cx="418655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41170" algn="l"/>
              </a:tabLst>
            </a:pPr>
            <a:r>
              <a:rPr sz="2000" b="0" spc="30" dirty="0">
                <a:latin typeface="Noto Sans CJK JP Medium"/>
                <a:cs typeface="Noto Sans CJK JP Medium"/>
              </a:rPr>
              <a:t>5.</a:t>
            </a:r>
            <a:r>
              <a:rPr sz="2000" b="0" spc="17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过去进行时	</a:t>
            </a:r>
            <a:r>
              <a:rPr sz="2000" b="0" spc="40" dirty="0">
                <a:latin typeface="Noto Sans CJK JP Medium"/>
                <a:cs typeface="Noto Sans CJK JP Medium"/>
              </a:rPr>
              <a:t>(was/were</a:t>
            </a:r>
            <a:r>
              <a:rPr sz="2000" b="0" spc="110" dirty="0">
                <a:latin typeface="Noto Sans CJK JP Medium"/>
                <a:cs typeface="Noto Sans CJK JP Medium"/>
              </a:rPr>
              <a:t> </a:t>
            </a:r>
            <a:r>
              <a:rPr sz="2000" b="0" spc="114" dirty="0">
                <a:latin typeface="Noto Sans CJK JP Medium"/>
                <a:cs typeface="Noto Sans CJK JP Medium"/>
              </a:rPr>
              <a:t>+doing)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007395"/>
            <a:ext cx="6087110" cy="348615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was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homework 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dirty="0">
                <a:latin typeface="Arial" panose="020B0604020202020204"/>
                <a:cs typeface="Arial" panose="020B0604020202020204"/>
              </a:rPr>
              <a:t>time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yesterday.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was playing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basketball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yesterday</a:t>
            </a:r>
            <a:r>
              <a:rPr sz="2000" spc="20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afternoon.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915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③	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Were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doing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homework 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dirty="0">
                <a:latin typeface="Arial" panose="020B0604020202020204"/>
                <a:cs typeface="Arial" panose="020B0604020202020204"/>
              </a:rPr>
              <a:t>time</a:t>
            </a:r>
            <a:r>
              <a:rPr sz="20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yesterday?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④	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Was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playing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basketball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yesterday</a:t>
            </a:r>
            <a:r>
              <a:rPr sz="2000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afternoon?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were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doing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dirty="0">
                <a:latin typeface="Arial" panose="020B0604020202020204"/>
                <a:cs typeface="Arial" panose="020B0604020202020204"/>
              </a:rPr>
              <a:t>time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yesterday?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was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doing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yesterday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afternoon?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644" y="575310"/>
            <a:ext cx="3603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41170" algn="l"/>
              </a:tabLst>
            </a:pPr>
            <a:r>
              <a:rPr sz="2000" b="0" spc="30" dirty="0">
                <a:latin typeface="Noto Sans CJK JP Medium"/>
                <a:cs typeface="Noto Sans CJK JP Medium"/>
              </a:rPr>
              <a:t>6.</a:t>
            </a:r>
            <a:r>
              <a:rPr sz="2000" b="0" spc="17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将来进行时	</a:t>
            </a:r>
            <a:r>
              <a:rPr sz="2000" b="0" spc="20" dirty="0">
                <a:latin typeface="Noto Sans CJK JP Medium"/>
                <a:cs typeface="Noto Sans CJK JP Medium"/>
              </a:rPr>
              <a:t>(will </a:t>
            </a:r>
            <a:r>
              <a:rPr sz="2000" b="0" spc="40" dirty="0">
                <a:latin typeface="Noto Sans CJK JP Medium"/>
                <a:cs typeface="Noto Sans CJK JP Medium"/>
              </a:rPr>
              <a:t>be</a:t>
            </a:r>
            <a:r>
              <a:rPr sz="2000" b="0" spc="215" dirty="0">
                <a:latin typeface="Noto Sans CJK JP Medium"/>
                <a:cs typeface="Noto Sans CJK JP Medium"/>
              </a:rPr>
              <a:t> </a:t>
            </a:r>
            <a:r>
              <a:rPr sz="2000" b="0" spc="70" dirty="0">
                <a:latin typeface="Noto Sans CJK JP Medium"/>
                <a:cs typeface="Noto Sans CJK JP Medium"/>
              </a:rPr>
              <a:t>doing)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988806"/>
            <a:ext cx="7061200" cy="35331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sitting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train to GZ 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dirty="0">
                <a:latin typeface="Arial" panose="020B0604020202020204"/>
                <a:cs typeface="Arial" panose="020B0604020202020204"/>
              </a:rPr>
              <a:t>time</a:t>
            </a:r>
            <a:r>
              <a:rPr sz="20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tomorrow.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meeting </a:t>
            </a:r>
            <a:r>
              <a:rPr sz="2000" dirty="0">
                <a:latin typeface="Arial" panose="020B0604020202020204"/>
                <a:cs typeface="Arial" panose="020B0604020202020204"/>
              </a:rPr>
              <a:t>tomorrow</a:t>
            </a:r>
            <a:r>
              <a:rPr sz="20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morning.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③	</a:t>
            </a:r>
            <a:r>
              <a:rPr sz="2000" u="sng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sitting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 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train to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GZ 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dirty="0">
                <a:latin typeface="Arial" panose="020B0604020202020204"/>
                <a:cs typeface="Arial" panose="020B0604020202020204"/>
              </a:rPr>
              <a:t>time</a:t>
            </a:r>
            <a:r>
              <a:rPr sz="20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tomorrow?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④	</a:t>
            </a:r>
            <a:r>
              <a:rPr sz="2000" u="sng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meeting </a:t>
            </a:r>
            <a:r>
              <a:rPr sz="2000" dirty="0">
                <a:latin typeface="Arial" panose="020B0604020202020204"/>
                <a:cs typeface="Arial" panose="020B0604020202020204"/>
              </a:rPr>
              <a:t>tomorrow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morning?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dirty="0">
                <a:latin typeface="Arial" panose="020B0604020202020204"/>
                <a:cs typeface="Arial" panose="020B0604020202020204"/>
              </a:rPr>
              <a:t>time</a:t>
            </a:r>
            <a:r>
              <a:rPr sz="20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tomorrow?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doing </a:t>
            </a:r>
            <a:r>
              <a:rPr sz="2000" dirty="0">
                <a:latin typeface="Arial" panose="020B0604020202020204"/>
                <a:cs typeface="Arial" panose="020B0604020202020204"/>
              </a:rPr>
              <a:t>tomorrow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morning?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8447" y="1408175"/>
            <a:ext cx="6556375" cy="216535"/>
          </a:xfrm>
          <a:custGeom>
            <a:avLst/>
            <a:gdLst/>
            <a:ahLst/>
            <a:cxnLst/>
            <a:rect l="l" t="t" r="r" b="b"/>
            <a:pathLst>
              <a:path w="6556375" h="216534">
                <a:moveTo>
                  <a:pt x="6556248" y="216408"/>
                </a:moveTo>
                <a:lnTo>
                  <a:pt x="6554823" y="174265"/>
                </a:lnTo>
                <a:lnTo>
                  <a:pt x="6550945" y="139874"/>
                </a:lnTo>
                <a:lnTo>
                  <a:pt x="6545210" y="116699"/>
                </a:lnTo>
                <a:lnTo>
                  <a:pt x="6538213" y="108203"/>
                </a:lnTo>
                <a:lnTo>
                  <a:pt x="3296157" y="108203"/>
                </a:lnTo>
                <a:lnTo>
                  <a:pt x="3289161" y="99708"/>
                </a:lnTo>
                <a:lnTo>
                  <a:pt x="3283426" y="76533"/>
                </a:lnTo>
                <a:lnTo>
                  <a:pt x="3279548" y="42142"/>
                </a:lnTo>
                <a:lnTo>
                  <a:pt x="3278124" y="0"/>
                </a:lnTo>
                <a:lnTo>
                  <a:pt x="3276699" y="42142"/>
                </a:lnTo>
                <a:lnTo>
                  <a:pt x="3272821" y="76533"/>
                </a:lnTo>
                <a:lnTo>
                  <a:pt x="3267086" y="99708"/>
                </a:lnTo>
                <a:lnTo>
                  <a:pt x="3260090" y="108203"/>
                </a:lnTo>
                <a:lnTo>
                  <a:pt x="18034" y="108203"/>
                </a:lnTo>
                <a:lnTo>
                  <a:pt x="11037" y="116699"/>
                </a:lnTo>
                <a:lnTo>
                  <a:pt x="5302" y="139874"/>
                </a:lnTo>
                <a:lnTo>
                  <a:pt x="1424" y="174265"/>
                </a:lnTo>
                <a:lnTo>
                  <a:pt x="0" y="2164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55191" y="2212847"/>
            <a:ext cx="6697980" cy="351790"/>
          </a:xfrm>
          <a:custGeom>
            <a:avLst/>
            <a:gdLst/>
            <a:ahLst/>
            <a:cxnLst/>
            <a:rect l="l" t="t" r="r" b="b"/>
            <a:pathLst>
              <a:path w="6697980" h="351789">
                <a:moveTo>
                  <a:pt x="6697726" y="216407"/>
                </a:moveTo>
                <a:lnTo>
                  <a:pt x="0" y="216407"/>
                </a:lnTo>
              </a:path>
              <a:path w="6697980" h="351789">
                <a:moveTo>
                  <a:pt x="3307080" y="288925"/>
                </a:moveTo>
                <a:lnTo>
                  <a:pt x="3307080" y="0"/>
                </a:lnTo>
              </a:path>
              <a:path w="6697980" h="351789">
                <a:moveTo>
                  <a:pt x="5422392" y="329945"/>
                </a:moveTo>
                <a:lnTo>
                  <a:pt x="5422392" y="42671"/>
                </a:lnTo>
              </a:path>
              <a:path w="6697980" h="351789">
                <a:moveTo>
                  <a:pt x="1316736" y="351408"/>
                </a:moveTo>
                <a:lnTo>
                  <a:pt x="1316736" y="640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5258" y="940130"/>
            <a:ext cx="2386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0" dirty="0">
                <a:latin typeface="Noto Sans CJK JP Medium"/>
                <a:cs typeface="Noto Sans CJK JP Medium"/>
              </a:rPr>
              <a:t>1.</a:t>
            </a:r>
            <a:r>
              <a:rPr sz="1800" b="0" spc="-5" dirty="0">
                <a:latin typeface="Noto Sans CJK JP Medium"/>
                <a:cs typeface="Noto Sans CJK JP Medium"/>
              </a:rPr>
              <a:t>一般现在时</a:t>
            </a:r>
            <a:r>
              <a:rPr sz="1800" b="0" spc="60" dirty="0">
                <a:latin typeface="Noto Sans CJK JP Medium"/>
                <a:cs typeface="Noto Sans CJK JP Medium"/>
              </a:rPr>
              <a:t>（do/be)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0808" y="3319271"/>
            <a:ext cx="3313429" cy="439420"/>
          </a:xfrm>
          <a:custGeom>
            <a:avLst/>
            <a:gdLst/>
            <a:ahLst/>
            <a:cxnLst/>
            <a:rect l="l" t="t" r="r" b="b"/>
            <a:pathLst>
              <a:path w="3313429" h="439420">
                <a:moveTo>
                  <a:pt x="0" y="0"/>
                </a:moveTo>
                <a:lnTo>
                  <a:pt x="1864" y="69348"/>
                </a:lnTo>
                <a:lnTo>
                  <a:pt x="7055" y="129588"/>
                </a:lnTo>
                <a:lnTo>
                  <a:pt x="14972" y="177100"/>
                </a:lnTo>
                <a:lnTo>
                  <a:pt x="36575" y="219455"/>
                </a:lnTo>
                <a:lnTo>
                  <a:pt x="1620011" y="219455"/>
                </a:lnTo>
                <a:lnTo>
                  <a:pt x="1631570" y="230648"/>
                </a:lnTo>
                <a:lnTo>
                  <a:pt x="1641610" y="261811"/>
                </a:lnTo>
                <a:lnTo>
                  <a:pt x="1649528" y="309323"/>
                </a:lnTo>
                <a:lnTo>
                  <a:pt x="1654722" y="369563"/>
                </a:lnTo>
                <a:lnTo>
                  <a:pt x="1656588" y="438911"/>
                </a:lnTo>
                <a:lnTo>
                  <a:pt x="1658453" y="369563"/>
                </a:lnTo>
                <a:lnTo>
                  <a:pt x="1663647" y="309323"/>
                </a:lnTo>
                <a:lnTo>
                  <a:pt x="1671565" y="261811"/>
                </a:lnTo>
                <a:lnTo>
                  <a:pt x="1681605" y="230648"/>
                </a:lnTo>
                <a:lnTo>
                  <a:pt x="1693164" y="219455"/>
                </a:lnTo>
                <a:lnTo>
                  <a:pt x="3276600" y="219455"/>
                </a:lnTo>
                <a:lnTo>
                  <a:pt x="3288158" y="208263"/>
                </a:lnTo>
                <a:lnTo>
                  <a:pt x="3298198" y="177100"/>
                </a:lnTo>
                <a:lnTo>
                  <a:pt x="3306116" y="129588"/>
                </a:lnTo>
                <a:lnTo>
                  <a:pt x="3311310" y="69348"/>
                </a:lnTo>
                <a:lnTo>
                  <a:pt x="33131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96746" y="3791813"/>
            <a:ext cx="313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3.</a:t>
            </a:r>
            <a:r>
              <a:rPr sz="1800" b="0" dirty="0">
                <a:latin typeface="Noto Sans CJK JP Medium"/>
                <a:cs typeface="Noto Sans CJK JP Medium"/>
              </a:rPr>
              <a:t>一般过去</a:t>
            </a:r>
            <a:r>
              <a:rPr sz="1800" b="0" spc="-5" dirty="0">
                <a:latin typeface="Noto Sans CJK JP Medium"/>
                <a:cs typeface="Noto Sans CJK JP Medium"/>
              </a:rPr>
              <a:t>时</a:t>
            </a:r>
            <a:r>
              <a:rPr sz="1800" b="0" spc="50" dirty="0">
                <a:latin typeface="Noto Sans CJK JP Medium"/>
                <a:cs typeface="Noto Sans CJK JP Medium"/>
              </a:rPr>
              <a:t>(did/was/were)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59223" y="3334511"/>
            <a:ext cx="3313429" cy="439420"/>
          </a:xfrm>
          <a:custGeom>
            <a:avLst/>
            <a:gdLst/>
            <a:ahLst/>
            <a:cxnLst/>
            <a:rect l="l" t="t" r="r" b="b"/>
            <a:pathLst>
              <a:path w="3313429" h="439420">
                <a:moveTo>
                  <a:pt x="0" y="0"/>
                </a:moveTo>
                <a:lnTo>
                  <a:pt x="1865" y="69348"/>
                </a:lnTo>
                <a:lnTo>
                  <a:pt x="7059" y="129588"/>
                </a:lnTo>
                <a:lnTo>
                  <a:pt x="14977" y="177100"/>
                </a:lnTo>
                <a:lnTo>
                  <a:pt x="36575" y="219456"/>
                </a:lnTo>
                <a:lnTo>
                  <a:pt x="1620012" y="219456"/>
                </a:lnTo>
                <a:lnTo>
                  <a:pt x="1631570" y="230648"/>
                </a:lnTo>
                <a:lnTo>
                  <a:pt x="1641610" y="261811"/>
                </a:lnTo>
                <a:lnTo>
                  <a:pt x="1649528" y="309323"/>
                </a:lnTo>
                <a:lnTo>
                  <a:pt x="1654722" y="369563"/>
                </a:lnTo>
                <a:lnTo>
                  <a:pt x="1656588" y="438912"/>
                </a:lnTo>
                <a:lnTo>
                  <a:pt x="1658453" y="369563"/>
                </a:lnTo>
                <a:lnTo>
                  <a:pt x="1663647" y="309323"/>
                </a:lnTo>
                <a:lnTo>
                  <a:pt x="1671565" y="261811"/>
                </a:lnTo>
                <a:lnTo>
                  <a:pt x="1681605" y="230648"/>
                </a:lnTo>
                <a:lnTo>
                  <a:pt x="1693164" y="219456"/>
                </a:lnTo>
                <a:lnTo>
                  <a:pt x="3276600" y="219456"/>
                </a:lnTo>
                <a:lnTo>
                  <a:pt x="3288158" y="208263"/>
                </a:lnTo>
                <a:lnTo>
                  <a:pt x="3298198" y="177100"/>
                </a:lnTo>
                <a:lnTo>
                  <a:pt x="3306116" y="129588"/>
                </a:lnTo>
                <a:lnTo>
                  <a:pt x="3311310" y="69348"/>
                </a:lnTo>
                <a:lnTo>
                  <a:pt x="33131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4510" y="1716735"/>
            <a:ext cx="11760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1400" b="0" spc="20" dirty="0">
                <a:latin typeface="Noto Sans CJK JP Medium"/>
                <a:cs typeface="Noto Sans CJK JP Medium"/>
              </a:rPr>
              <a:t>2.</a:t>
            </a:r>
            <a:r>
              <a:rPr sz="1400" b="0" spc="-10" dirty="0">
                <a:latin typeface="Noto Sans CJK JP Medium"/>
                <a:cs typeface="Noto Sans CJK JP Medium"/>
              </a:rPr>
              <a:t>现在进行时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6799" y="1718817"/>
            <a:ext cx="1783714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5.</a:t>
            </a:r>
            <a:r>
              <a:rPr sz="1400" b="0" spc="-10" dirty="0">
                <a:latin typeface="Noto Sans CJK JP Medium"/>
                <a:cs typeface="Noto Sans CJK JP Medium"/>
              </a:rPr>
              <a:t>过去进行时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45" dirty="0">
                <a:latin typeface="Noto Sans CJK JP Medium"/>
                <a:cs typeface="Noto Sans CJK JP Medium"/>
              </a:rPr>
              <a:t>（was/were+doing)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78170" y="1721866"/>
            <a:ext cx="158877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6.</a:t>
            </a:r>
            <a:r>
              <a:rPr sz="1400" b="0" spc="-10" dirty="0">
                <a:latin typeface="Noto Sans CJK JP Medium"/>
                <a:cs typeface="Noto Sans CJK JP Medium"/>
              </a:rPr>
              <a:t>将来进行时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55" dirty="0">
                <a:latin typeface="Noto Sans CJK JP Medium"/>
                <a:cs typeface="Noto Sans CJK JP Medium"/>
              </a:rPr>
              <a:t>（will+be+doing)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8941" y="3799738"/>
            <a:ext cx="4142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4.</a:t>
            </a:r>
            <a:r>
              <a:rPr sz="1800" b="0" dirty="0">
                <a:latin typeface="Noto Sans CJK JP Medium"/>
                <a:cs typeface="Noto Sans CJK JP Medium"/>
              </a:rPr>
              <a:t>一般过去时</a:t>
            </a:r>
            <a:r>
              <a:rPr sz="1800" b="0" spc="15" dirty="0">
                <a:latin typeface="Noto Sans CJK JP Medium"/>
                <a:cs typeface="Noto Sans CJK JP Medium"/>
              </a:rPr>
              <a:t>(will</a:t>
            </a:r>
            <a:r>
              <a:rPr sz="1800" b="0" spc="180" dirty="0">
                <a:latin typeface="Noto Sans CJK JP Medium"/>
                <a:cs typeface="Noto Sans CJK JP Medium"/>
              </a:rPr>
              <a:t> </a:t>
            </a:r>
            <a:r>
              <a:rPr sz="1800" b="0" spc="70" dirty="0">
                <a:latin typeface="Noto Sans CJK JP Medium"/>
                <a:cs typeface="Noto Sans CJK JP Medium"/>
              </a:rPr>
              <a:t>do/be</a:t>
            </a:r>
            <a:r>
              <a:rPr sz="1800" b="0" spc="145" dirty="0">
                <a:latin typeface="Noto Sans CJK JP Medium"/>
                <a:cs typeface="Noto Sans CJK JP Medium"/>
              </a:rPr>
              <a:t> </a:t>
            </a:r>
            <a:r>
              <a:rPr sz="1800" b="0" spc="85" dirty="0">
                <a:latin typeface="Noto Sans CJK JP Medium"/>
                <a:cs typeface="Noto Sans CJK JP Medium"/>
              </a:rPr>
              <a:t>going</a:t>
            </a:r>
            <a:r>
              <a:rPr sz="1800" b="0" spc="120" dirty="0">
                <a:latin typeface="Noto Sans CJK JP Medium"/>
                <a:cs typeface="Noto Sans CJK JP Medium"/>
              </a:rPr>
              <a:t> </a:t>
            </a:r>
            <a:r>
              <a:rPr sz="1800" b="0" spc="50" dirty="0">
                <a:latin typeface="Noto Sans CJK JP Medium"/>
                <a:cs typeface="Noto Sans CJK JP Medium"/>
              </a:rPr>
              <a:t>to</a:t>
            </a:r>
            <a:r>
              <a:rPr sz="1800" b="0" spc="130" dirty="0">
                <a:latin typeface="Noto Sans CJK JP Medium"/>
                <a:cs typeface="Noto Sans CJK JP Medium"/>
              </a:rPr>
              <a:t> </a:t>
            </a:r>
            <a:r>
              <a:rPr sz="1800" b="0" spc="65" dirty="0">
                <a:latin typeface="Noto Sans CJK JP Medium"/>
                <a:cs typeface="Noto Sans CJK JP Medium"/>
              </a:rPr>
              <a:t>do)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344" y="1478216"/>
            <a:ext cx="6742430" cy="2365375"/>
            <a:chOff x="978344" y="1478216"/>
            <a:chExt cx="6742430" cy="2365375"/>
          </a:xfrm>
        </p:grpSpPr>
        <p:sp>
          <p:nvSpPr>
            <p:cNvPr id="4" name="object 4"/>
            <p:cNvSpPr/>
            <p:nvPr/>
          </p:nvSpPr>
          <p:spPr>
            <a:xfrm>
              <a:off x="1011936" y="2292095"/>
              <a:ext cx="6697980" cy="359410"/>
            </a:xfrm>
            <a:custGeom>
              <a:avLst/>
              <a:gdLst/>
              <a:ahLst/>
              <a:cxnLst/>
              <a:rect l="l" t="t" r="r" b="b"/>
              <a:pathLst>
                <a:path w="6697980" h="359410">
                  <a:moveTo>
                    <a:pt x="6697598" y="213359"/>
                  </a:moveTo>
                  <a:lnTo>
                    <a:pt x="0" y="213359"/>
                  </a:lnTo>
                </a:path>
                <a:path w="6697980" h="359410">
                  <a:moveTo>
                    <a:pt x="3316224" y="288925"/>
                  </a:moveTo>
                  <a:lnTo>
                    <a:pt x="3316224" y="0"/>
                  </a:lnTo>
                </a:path>
                <a:path w="6697980" h="359410">
                  <a:moveTo>
                    <a:pt x="5330952" y="359028"/>
                  </a:moveTo>
                  <a:lnTo>
                    <a:pt x="5330952" y="70103"/>
                  </a:lnTo>
                </a:path>
                <a:path w="6697980" h="359410">
                  <a:moveTo>
                    <a:pt x="1325880" y="359028"/>
                  </a:moveTo>
                  <a:lnTo>
                    <a:pt x="1325880" y="70103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55192" y="1487423"/>
              <a:ext cx="6556375" cy="216535"/>
            </a:xfrm>
            <a:custGeom>
              <a:avLst/>
              <a:gdLst/>
              <a:ahLst/>
              <a:cxnLst/>
              <a:rect l="l" t="t" r="r" b="b"/>
              <a:pathLst>
                <a:path w="6556375" h="216535">
                  <a:moveTo>
                    <a:pt x="6556248" y="216408"/>
                  </a:moveTo>
                  <a:lnTo>
                    <a:pt x="6554823" y="174265"/>
                  </a:lnTo>
                  <a:lnTo>
                    <a:pt x="6550945" y="139874"/>
                  </a:lnTo>
                  <a:lnTo>
                    <a:pt x="6545210" y="116699"/>
                  </a:lnTo>
                  <a:lnTo>
                    <a:pt x="6538213" y="108203"/>
                  </a:lnTo>
                  <a:lnTo>
                    <a:pt x="3296158" y="108203"/>
                  </a:lnTo>
                  <a:lnTo>
                    <a:pt x="3289161" y="99708"/>
                  </a:lnTo>
                  <a:lnTo>
                    <a:pt x="3283426" y="76533"/>
                  </a:lnTo>
                  <a:lnTo>
                    <a:pt x="3279548" y="42142"/>
                  </a:lnTo>
                  <a:lnTo>
                    <a:pt x="3278124" y="0"/>
                  </a:lnTo>
                  <a:lnTo>
                    <a:pt x="3276699" y="42142"/>
                  </a:lnTo>
                  <a:lnTo>
                    <a:pt x="3272821" y="76533"/>
                  </a:lnTo>
                  <a:lnTo>
                    <a:pt x="3267086" y="99708"/>
                  </a:lnTo>
                  <a:lnTo>
                    <a:pt x="3260090" y="108203"/>
                  </a:lnTo>
                  <a:lnTo>
                    <a:pt x="18034" y="108203"/>
                  </a:lnTo>
                  <a:lnTo>
                    <a:pt x="11015" y="116699"/>
                  </a:lnTo>
                  <a:lnTo>
                    <a:pt x="5283" y="139874"/>
                  </a:lnTo>
                  <a:lnTo>
                    <a:pt x="1417" y="174265"/>
                  </a:lnTo>
                  <a:lnTo>
                    <a:pt x="0" y="21640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87552" y="3395471"/>
              <a:ext cx="3313429" cy="439420"/>
            </a:xfrm>
            <a:custGeom>
              <a:avLst/>
              <a:gdLst/>
              <a:ahLst/>
              <a:cxnLst/>
              <a:rect l="l" t="t" r="r" b="b"/>
              <a:pathLst>
                <a:path w="3313429" h="439420">
                  <a:moveTo>
                    <a:pt x="0" y="0"/>
                  </a:moveTo>
                  <a:lnTo>
                    <a:pt x="1864" y="69348"/>
                  </a:lnTo>
                  <a:lnTo>
                    <a:pt x="7055" y="129588"/>
                  </a:lnTo>
                  <a:lnTo>
                    <a:pt x="14972" y="177100"/>
                  </a:lnTo>
                  <a:lnTo>
                    <a:pt x="36575" y="219455"/>
                  </a:lnTo>
                  <a:lnTo>
                    <a:pt x="1620011" y="219455"/>
                  </a:lnTo>
                  <a:lnTo>
                    <a:pt x="1631570" y="230648"/>
                  </a:lnTo>
                  <a:lnTo>
                    <a:pt x="1641610" y="261811"/>
                  </a:lnTo>
                  <a:lnTo>
                    <a:pt x="1649528" y="309323"/>
                  </a:lnTo>
                  <a:lnTo>
                    <a:pt x="1654722" y="369563"/>
                  </a:lnTo>
                  <a:lnTo>
                    <a:pt x="1656588" y="438911"/>
                  </a:lnTo>
                  <a:lnTo>
                    <a:pt x="1658453" y="369563"/>
                  </a:lnTo>
                  <a:lnTo>
                    <a:pt x="1663647" y="309323"/>
                  </a:lnTo>
                  <a:lnTo>
                    <a:pt x="1671565" y="261811"/>
                  </a:lnTo>
                  <a:lnTo>
                    <a:pt x="1681605" y="230648"/>
                  </a:lnTo>
                  <a:lnTo>
                    <a:pt x="1693164" y="219455"/>
                  </a:lnTo>
                  <a:lnTo>
                    <a:pt x="3276600" y="219455"/>
                  </a:lnTo>
                  <a:lnTo>
                    <a:pt x="3288158" y="208263"/>
                  </a:lnTo>
                  <a:lnTo>
                    <a:pt x="3298198" y="177100"/>
                  </a:lnTo>
                  <a:lnTo>
                    <a:pt x="3306116" y="129588"/>
                  </a:lnTo>
                  <a:lnTo>
                    <a:pt x="3311310" y="69348"/>
                  </a:lnTo>
                  <a:lnTo>
                    <a:pt x="331317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2383" y="1018413"/>
            <a:ext cx="238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35" dirty="0">
                <a:latin typeface="Noto Sans CJK JP Medium"/>
                <a:cs typeface="Noto Sans CJK JP Medium"/>
              </a:rPr>
              <a:t>1</a:t>
            </a:r>
            <a:r>
              <a:rPr sz="1800" b="0" spc="5" dirty="0">
                <a:latin typeface="Noto Sans CJK JP Medium"/>
                <a:cs typeface="Noto Sans CJK JP Medium"/>
              </a:rPr>
              <a:t>.</a:t>
            </a:r>
            <a:r>
              <a:rPr sz="1800" b="0" dirty="0">
                <a:latin typeface="Noto Sans CJK JP Medium"/>
                <a:cs typeface="Noto Sans CJK JP Medium"/>
              </a:rPr>
              <a:t>一般现在时（</a:t>
            </a:r>
            <a:r>
              <a:rPr sz="1800" b="0" spc="105" dirty="0">
                <a:latin typeface="Noto Sans CJK JP Medium"/>
                <a:cs typeface="Noto Sans CJK JP Medium"/>
              </a:rPr>
              <a:t>do</a:t>
            </a:r>
            <a:r>
              <a:rPr sz="1800" b="0" spc="50" dirty="0">
                <a:latin typeface="Noto Sans CJK JP Medium"/>
                <a:cs typeface="Noto Sans CJK JP Medium"/>
              </a:rPr>
              <a:t>/</a:t>
            </a:r>
            <a:r>
              <a:rPr sz="1800" b="0" spc="50" dirty="0">
                <a:latin typeface="Noto Sans CJK JP Medium"/>
                <a:cs typeface="Noto Sans CJK JP Medium"/>
              </a:rPr>
              <a:t>b</a:t>
            </a:r>
            <a:r>
              <a:rPr sz="1800" b="0" spc="50" dirty="0">
                <a:latin typeface="Noto Sans CJK JP Medium"/>
                <a:cs typeface="Noto Sans CJK JP Medium"/>
              </a:rPr>
              <a:t>e</a:t>
            </a:r>
            <a:r>
              <a:rPr sz="1800" b="0" spc="60" dirty="0">
                <a:latin typeface="Noto Sans CJK JP Medium"/>
                <a:cs typeface="Noto Sans CJK JP Medium"/>
              </a:rPr>
              <a:t>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3795" y="3869232"/>
            <a:ext cx="3136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3.</a:t>
            </a:r>
            <a:r>
              <a:rPr sz="1800" b="0" dirty="0">
                <a:latin typeface="Noto Sans CJK JP Medium"/>
                <a:cs typeface="Noto Sans CJK JP Medium"/>
              </a:rPr>
              <a:t>一般过去</a:t>
            </a:r>
            <a:r>
              <a:rPr sz="1800" b="0" spc="-10" dirty="0">
                <a:latin typeface="Noto Sans CJK JP Medium"/>
                <a:cs typeface="Noto Sans CJK JP Medium"/>
              </a:rPr>
              <a:t>时</a:t>
            </a:r>
            <a:r>
              <a:rPr sz="1800" b="0" spc="50" dirty="0">
                <a:latin typeface="Noto Sans CJK JP Medium"/>
                <a:cs typeface="Noto Sans CJK JP Medium"/>
              </a:rPr>
              <a:t>(did/was/were)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5967" y="3410711"/>
            <a:ext cx="3313429" cy="441959"/>
          </a:xfrm>
          <a:custGeom>
            <a:avLst/>
            <a:gdLst/>
            <a:ahLst/>
            <a:cxnLst/>
            <a:rect l="l" t="t" r="r" b="b"/>
            <a:pathLst>
              <a:path w="3313429" h="441960">
                <a:moveTo>
                  <a:pt x="0" y="0"/>
                </a:moveTo>
                <a:lnTo>
                  <a:pt x="1879" y="69847"/>
                </a:lnTo>
                <a:lnTo>
                  <a:pt x="7112" y="130509"/>
                </a:lnTo>
                <a:lnTo>
                  <a:pt x="15087" y="178344"/>
                </a:lnTo>
                <a:lnTo>
                  <a:pt x="36830" y="220980"/>
                </a:lnTo>
                <a:lnTo>
                  <a:pt x="1619758" y="220980"/>
                </a:lnTo>
                <a:lnTo>
                  <a:pt x="1631391" y="232245"/>
                </a:lnTo>
                <a:lnTo>
                  <a:pt x="1641500" y="263615"/>
                </a:lnTo>
                <a:lnTo>
                  <a:pt x="1649476" y="311450"/>
                </a:lnTo>
                <a:lnTo>
                  <a:pt x="1654708" y="372112"/>
                </a:lnTo>
                <a:lnTo>
                  <a:pt x="1656588" y="441959"/>
                </a:lnTo>
                <a:lnTo>
                  <a:pt x="1658467" y="372112"/>
                </a:lnTo>
                <a:lnTo>
                  <a:pt x="1663700" y="311450"/>
                </a:lnTo>
                <a:lnTo>
                  <a:pt x="1671675" y="263615"/>
                </a:lnTo>
                <a:lnTo>
                  <a:pt x="1681784" y="232245"/>
                </a:lnTo>
                <a:lnTo>
                  <a:pt x="1693418" y="220980"/>
                </a:lnTo>
                <a:lnTo>
                  <a:pt x="3276346" y="220980"/>
                </a:lnTo>
                <a:lnTo>
                  <a:pt x="3287979" y="209714"/>
                </a:lnTo>
                <a:lnTo>
                  <a:pt x="3298088" y="178344"/>
                </a:lnTo>
                <a:lnTo>
                  <a:pt x="3306064" y="130509"/>
                </a:lnTo>
                <a:lnTo>
                  <a:pt x="3311296" y="69847"/>
                </a:lnTo>
                <a:lnTo>
                  <a:pt x="33131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91509" y="1795017"/>
            <a:ext cx="117602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2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现在进行时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3797" y="1796541"/>
            <a:ext cx="1783714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5.</a:t>
            </a:r>
            <a:r>
              <a:rPr sz="1400" b="0" spc="-10" dirty="0">
                <a:latin typeface="Noto Sans CJK JP Medium"/>
                <a:cs typeface="Noto Sans CJK JP Medium"/>
              </a:rPr>
              <a:t>过去进行时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45" dirty="0">
                <a:latin typeface="Noto Sans CJK JP Medium"/>
                <a:cs typeface="Noto Sans CJK JP Medium"/>
              </a:rPr>
              <a:t>（was/were+doing)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5295" y="1799285"/>
            <a:ext cx="1588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95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6.</a:t>
            </a:r>
            <a:r>
              <a:rPr sz="1400" b="0" spc="-15" dirty="0">
                <a:latin typeface="Noto Sans CJK JP Medium"/>
                <a:cs typeface="Noto Sans CJK JP Medium"/>
              </a:rPr>
              <a:t>将来进行时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55" dirty="0">
                <a:latin typeface="Noto Sans CJK JP Medium"/>
                <a:cs typeface="Noto Sans CJK JP Medium"/>
              </a:rPr>
              <a:t>（will+be+doing)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6139" y="1588769"/>
            <a:ext cx="412750" cy="1816100"/>
          </a:xfrm>
          <a:custGeom>
            <a:avLst/>
            <a:gdLst/>
            <a:ahLst/>
            <a:cxnLst/>
            <a:rect l="l" t="t" r="r" b="b"/>
            <a:pathLst>
              <a:path w="412750" h="1816100">
                <a:moveTo>
                  <a:pt x="0" y="0"/>
                </a:moveTo>
                <a:lnTo>
                  <a:pt x="34694" y="31615"/>
                </a:lnTo>
                <a:lnTo>
                  <a:pt x="67877" y="64294"/>
                </a:lnTo>
                <a:lnTo>
                  <a:pt x="99547" y="97993"/>
                </a:lnTo>
                <a:lnTo>
                  <a:pt x="129700" y="132667"/>
                </a:lnTo>
                <a:lnTo>
                  <a:pt x="158337" y="168274"/>
                </a:lnTo>
                <a:lnTo>
                  <a:pt x="185454" y="204769"/>
                </a:lnTo>
                <a:lnTo>
                  <a:pt x="211050" y="242108"/>
                </a:lnTo>
                <a:lnTo>
                  <a:pt x="235124" y="280247"/>
                </a:lnTo>
                <a:lnTo>
                  <a:pt x="257674" y="319142"/>
                </a:lnTo>
                <a:lnTo>
                  <a:pt x="278698" y="358751"/>
                </a:lnTo>
                <a:lnTo>
                  <a:pt x="298194" y="399028"/>
                </a:lnTo>
                <a:lnTo>
                  <a:pt x="316160" y="439929"/>
                </a:lnTo>
                <a:lnTo>
                  <a:pt x="332594" y="481412"/>
                </a:lnTo>
                <a:lnTo>
                  <a:pt x="347496" y="523431"/>
                </a:lnTo>
                <a:lnTo>
                  <a:pt x="360863" y="565943"/>
                </a:lnTo>
                <a:lnTo>
                  <a:pt x="372693" y="608905"/>
                </a:lnTo>
                <a:lnTo>
                  <a:pt x="382985" y="652272"/>
                </a:lnTo>
                <a:lnTo>
                  <a:pt x="391736" y="696000"/>
                </a:lnTo>
                <a:lnTo>
                  <a:pt x="398946" y="740046"/>
                </a:lnTo>
                <a:lnTo>
                  <a:pt x="404611" y="784365"/>
                </a:lnTo>
                <a:lnTo>
                  <a:pt x="408732" y="828914"/>
                </a:lnTo>
                <a:lnTo>
                  <a:pt x="411305" y="873648"/>
                </a:lnTo>
                <a:lnTo>
                  <a:pt x="412329" y="918525"/>
                </a:lnTo>
                <a:lnTo>
                  <a:pt x="411802" y="963500"/>
                </a:lnTo>
                <a:lnTo>
                  <a:pt x="409723" y="1008528"/>
                </a:lnTo>
                <a:lnTo>
                  <a:pt x="406090" y="1053567"/>
                </a:lnTo>
                <a:lnTo>
                  <a:pt x="400900" y="1098572"/>
                </a:lnTo>
                <a:lnTo>
                  <a:pt x="394153" y="1143500"/>
                </a:lnTo>
                <a:lnTo>
                  <a:pt x="385846" y="1188306"/>
                </a:lnTo>
                <a:lnTo>
                  <a:pt x="375978" y="1232947"/>
                </a:lnTo>
                <a:lnTo>
                  <a:pt x="364547" y="1277378"/>
                </a:lnTo>
                <a:lnTo>
                  <a:pt x="351551" y="1321557"/>
                </a:lnTo>
                <a:lnTo>
                  <a:pt x="336988" y="1365438"/>
                </a:lnTo>
                <a:lnTo>
                  <a:pt x="320857" y="1408978"/>
                </a:lnTo>
                <a:lnTo>
                  <a:pt x="303156" y="1452134"/>
                </a:lnTo>
                <a:lnTo>
                  <a:pt x="283883" y="1494861"/>
                </a:lnTo>
                <a:lnTo>
                  <a:pt x="263036" y="1537115"/>
                </a:lnTo>
                <a:lnTo>
                  <a:pt x="240614" y="1578852"/>
                </a:lnTo>
                <a:lnTo>
                  <a:pt x="216614" y="1620029"/>
                </a:lnTo>
                <a:lnTo>
                  <a:pt x="191036" y="1660602"/>
                </a:lnTo>
                <a:lnTo>
                  <a:pt x="163877" y="1700527"/>
                </a:lnTo>
                <a:lnTo>
                  <a:pt x="135135" y="1739759"/>
                </a:lnTo>
                <a:lnTo>
                  <a:pt x="104809" y="1778256"/>
                </a:lnTo>
                <a:lnTo>
                  <a:pt x="72898" y="1815972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83634" y="2562225"/>
            <a:ext cx="127762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7.</a:t>
            </a:r>
            <a:r>
              <a:rPr sz="1400" b="0" spc="-10" dirty="0">
                <a:latin typeface="Noto Sans CJK JP Medium"/>
                <a:cs typeface="Noto Sans CJK JP Medium"/>
              </a:rPr>
              <a:t>现在完成时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-10" dirty="0">
                <a:latin typeface="Noto Sans CJK JP Medium"/>
                <a:cs typeface="Noto Sans CJK JP Medium"/>
              </a:rPr>
              <a:t>（</a:t>
            </a:r>
            <a:r>
              <a:rPr sz="1400" b="0" spc="10" dirty="0">
                <a:latin typeface="Noto Sans CJK JP Medium"/>
                <a:cs typeface="Noto Sans CJK JP Medium"/>
              </a:rPr>
              <a:t>h</a:t>
            </a:r>
            <a:r>
              <a:rPr sz="1400" b="0" spc="5" dirty="0">
                <a:latin typeface="Noto Sans CJK JP Medium"/>
                <a:cs typeface="Noto Sans CJK JP Medium"/>
              </a:rPr>
              <a:t>a</a:t>
            </a:r>
            <a:r>
              <a:rPr sz="1400" b="0" spc="5" dirty="0">
                <a:latin typeface="Noto Sans CJK JP Medium"/>
                <a:cs typeface="Noto Sans CJK JP Medium"/>
              </a:rPr>
              <a:t>v</a:t>
            </a:r>
            <a:r>
              <a:rPr sz="1400" b="0" spc="15" dirty="0">
                <a:latin typeface="Noto Sans CJK JP Medium"/>
                <a:cs typeface="Noto Sans CJK JP Medium"/>
              </a:rPr>
              <a:t>e</a:t>
            </a:r>
            <a:r>
              <a:rPr sz="1400" b="0" spc="135" dirty="0">
                <a:latin typeface="Noto Sans CJK JP Medium"/>
                <a:cs typeface="Noto Sans CJK JP Medium"/>
              </a:rPr>
              <a:t>+</a:t>
            </a:r>
            <a:r>
              <a:rPr sz="1400" b="0" spc="165" dirty="0">
                <a:latin typeface="Noto Sans CJK JP Medium"/>
                <a:cs typeface="Noto Sans CJK JP Medium"/>
              </a:rPr>
              <a:t>d</a:t>
            </a:r>
            <a:r>
              <a:rPr sz="1400" b="0" spc="35" dirty="0">
                <a:latin typeface="Noto Sans CJK JP Medium"/>
                <a:cs typeface="Noto Sans CJK JP Medium"/>
              </a:rPr>
              <a:t>o</a:t>
            </a:r>
            <a:r>
              <a:rPr sz="1400" b="0" spc="45" dirty="0">
                <a:latin typeface="Noto Sans CJK JP Medium"/>
                <a:cs typeface="Noto Sans CJK JP Medium"/>
              </a:rPr>
              <a:t>n</a:t>
            </a:r>
            <a:r>
              <a:rPr sz="1400" b="0" spc="30" dirty="0">
                <a:latin typeface="Noto Sans CJK JP Medium"/>
                <a:cs typeface="Noto Sans CJK JP Medium"/>
              </a:rPr>
              <a:t>e</a:t>
            </a:r>
            <a:r>
              <a:rPr sz="1400" b="0" spc="45" dirty="0">
                <a:latin typeface="Noto Sans CJK JP Medium"/>
                <a:cs typeface="Noto Sans CJK JP Medium"/>
              </a:rPr>
              <a:t>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38" y="3882338"/>
            <a:ext cx="4148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4.</a:t>
            </a:r>
            <a:r>
              <a:rPr sz="1800" b="0" dirty="0">
                <a:latin typeface="Noto Sans CJK JP Medium"/>
                <a:cs typeface="Noto Sans CJK JP Medium"/>
              </a:rPr>
              <a:t>一般过去时</a:t>
            </a:r>
            <a:r>
              <a:rPr sz="1800" b="0" spc="20" dirty="0">
                <a:latin typeface="Noto Sans CJK JP Medium"/>
                <a:cs typeface="Noto Sans CJK JP Medium"/>
              </a:rPr>
              <a:t>(will</a:t>
            </a:r>
            <a:r>
              <a:rPr sz="1800" b="0" spc="170" dirty="0">
                <a:latin typeface="Noto Sans CJK JP Medium"/>
                <a:cs typeface="Noto Sans CJK JP Medium"/>
              </a:rPr>
              <a:t> </a:t>
            </a:r>
            <a:r>
              <a:rPr sz="1800" b="0" spc="75" dirty="0">
                <a:latin typeface="Noto Sans CJK JP Medium"/>
                <a:cs typeface="Noto Sans CJK JP Medium"/>
              </a:rPr>
              <a:t>do/be</a:t>
            </a:r>
            <a:r>
              <a:rPr sz="1800" b="0" spc="145" dirty="0">
                <a:latin typeface="Noto Sans CJK JP Medium"/>
                <a:cs typeface="Noto Sans CJK JP Medium"/>
              </a:rPr>
              <a:t> </a:t>
            </a:r>
            <a:r>
              <a:rPr sz="1800" b="0" spc="90" dirty="0">
                <a:latin typeface="Noto Sans CJK JP Medium"/>
                <a:cs typeface="Noto Sans CJK JP Medium"/>
              </a:rPr>
              <a:t>going</a:t>
            </a:r>
            <a:r>
              <a:rPr sz="1800" b="0" spc="120" dirty="0">
                <a:latin typeface="Noto Sans CJK JP Medium"/>
                <a:cs typeface="Noto Sans CJK JP Medium"/>
              </a:rPr>
              <a:t> </a:t>
            </a:r>
            <a:r>
              <a:rPr sz="1800" b="0" spc="50" dirty="0">
                <a:latin typeface="Noto Sans CJK JP Medium"/>
                <a:cs typeface="Noto Sans CJK JP Medium"/>
              </a:rPr>
              <a:t>to</a:t>
            </a:r>
            <a:r>
              <a:rPr sz="1800" b="0" spc="125" dirty="0">
                <a:latin typeface="Noto Sans CJK JP Medium"/>
                <a:cs typeface="Noto Sans CJK JP Medium"/>
              </a:rPr>
              <a:t> </a:t>
            </a:r>
            <a:r>
              <a:rPr sz="1800" b="0" spc="65" dirty="0">
                <a:latin typeface="Noto Sans CJK JP Medium"/>
                <a:cs typeface="Noto Sans CJK JP Medium"/>
              </a:rPr>
              <a:t>do)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644" y="575310"/>
            <a:ext cx="3831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41170" algn="l"/>
              </a:tabLst>
            </a:pPr>
            <a:r>
              <a:rPr sz="2000" b="0" spc="30" dirty="0">
                <a:latin typeface="Noto Sans CJK JP Medium"/>
                <a:cs typeface="Noto Sans CJK JP Medium"/>
              </a:rPr>
              <a:t>7.</a:t>
            </a:r>
            <a:r>
              <a:rPr sz="2000" b="0" spc="17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现在完成时	</a:t>
            </a:r>
            <a:r>
              <a:rPr sz="2000" b="0" spc="40" dirty="0">
                <a:latin typeface="Noto Sans CJK JP Medium"/>
                <a:cs typeface="Noto Sans CJK JP Medium"/>
              </a:rPr>
              <a:t>(have/has</a:t>
            </a:r>
            <a:r>
              <a:rPr sz="2000" b="0" spc="120" dirty="0">
                <a:latin typeface="Noto Sans CJK JP Medium"/>
                <a:cs typeface="Noto Sans CJK JP Medium"/>
              </a:rPr>
              <a:t> </a:t>
            </a:r>
            <a:r>
              <a:rPr sz="2000" b="0" spc="55" dirty="0">
                <a:latin typeface="Noto Sans CJK JP Medium"/>
                <a:cs typeface="Noto Sans CJK JP Medium"/>
              </a:rPr>
              <a:t>done)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988806"/>
            <a:ext cx="5619750" cy="35331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finished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my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homework.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has been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teacher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2000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years.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③	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finished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your</a:t>
            </a:r>
            <a:r>
              <a:rPr sz="2000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homework?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④	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Has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teacher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years?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When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finished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your</a:t>
            </a:r>
            <a:r>
              <a:rPr sz="20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homework?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has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years?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711" y="800922"/>
            <a:ext cx="6485890" cy="277050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0" spc="4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1.</a:t>
            </a:r>
            <a:r>
              <a:rPr sz="2400" b="0" spc="16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主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谓</a:t>
            </a:r>
            <a:endParaRPr sz="2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27685" algn="l"/>
              </a:tabLst>
            </a:pPr>
            <a:r>
              <a:rPr sz="2400" strike="sngStrike" dirty="0">
                <a:latin typeface="Noto Sans CJK JP Black"/>
                <a:cs typeface="Noto Sans CJK JP Black"/>
              </a:rPr>
              <a:t>⑥	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Gradually</a:t>
            </a:r>
            <a:r>
              <a:rPr sz="2400" strike="noStrike" dirty="0">
                <a:latin typeface="Arial" panose="020B0604020202020204"/>
                <a:cs typeface="Arial" panose="020B0604020202020204"/>
              </a:rPr>
              <a:t> a smile </a:t>
            </a:r>
            <a:r>
              <a:rPr sz="2400" strike="noStrike" spc="-5" dirty="0">
                <a:latin typeface="Arial" panose="020B0604020202020204"/>
                <a:cs typeface="Arial" panose="020B0604020202020204"/>
              </a:rPr>
              <a:t>appeared 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on her</a:t>
            </a:r>
            <a:r>
              <a:rPr sz="2400" strike="sngStrike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spc="5" dirty="0">
                <a:latin typeface="Arial" panose="020B0604020202020204"/>
                <a:cs typeface="Arial" panose="020B0604020202020204"/>
              </a:rPr>
              <a:t>face.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27685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⑦	</a:t>
            </a:r>
            <a:r>
              <a:rPr sz="2400" dirty="0">
                <a:latin typeface="Arial" panose="020B0604020202020204"/>
                <a:cs typeface="Arial" panose="020B0604020202020204"/>
              </a:rPr>
              <a:t>He is smiling 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all </a:t>
            </a:r>
            <a:r>
              <a:rPr sz="2400" strike="sngStrike" spc="-5" dirty="0">
                <a:latin typeface="Arial" panose="020B0604020202020204"/>
                <a:cs typeface="Arial" panose="020B0604020202020204"/>
              </a:rPr>
              <a:t>over 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his</a:t>
            </a:r>
            <a:r>
              <a:rPr sz="2400" strike="sngStrike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spc="5" dirty="0">
                <a:latin typeface="Arial" panose="020B0604020202020204"/>
                <a:cs typeface="Arial" panose="020B0604020202020204"/>
              </a:rPr>
              <a:t>face.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27685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⑧	</a:t>
            </a:r>
            <a:r>
              <a:rPr sz="2400" dirty="0">
                <a:latin typeface="Arial" panose="020B0604020202020204"/>
                <a:cs typeface="Arial" panose="020B0604020202020204"/>
              </a:rPr>
              <a:t>I did </a:t>
            </a:r>
            <a:r>
              <a:rPr sz="2400" strike="sngStrike" spc="-10" dirty="0">
                <a:latin typeface="Arial" panose="020B0604020202020204"/>
                <a:cs typeface="Arial" panose="020B0604020202020204"/>
              </a:rPr>
              <a:t>well</a:t>
            </a:r>
            <a:r>
              <a:rPr sz="2400" strike="noStrike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in</a:t>
            </a:r>
            <a:r>
              <a:rPr sz="2400" strike="sngStrike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spc="-5" dirty="0">
                <a:latin typeface="Arial" panose="020B0604020202020204"/>
                <a:cs typeface="Arial" panose="020B0604020202020204"/>
              </a:rPr>
              <a:t>English</a:t>
            </a:r>
            <a:r>
              <a:rPr sz="2400" strike="noStrike" spc="-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27685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⑨	</a:t>
            </a:r>
            <a:r>
              <a:rPr sz="2400" dirty="0">
                <a:latin typeface="Arial" panose="020B0604020202020204"/>
                <a:cs typeface="Arial" panose="020B0604020202020204"/>
              </a:rPr>
              <a:t>He talked 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loudly</a:t>
            </a:r>
            <a:r>
              <a:rPr sz="2400" strike="noStrike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in the </a:t>
            </a:r>
            <a:r>
              <a:rPr sz="2400" strike="sngStrike" spc="-5" dirty="0">
                <a:latin typeface="Arial" panose="020B0604020202020204"/>
                <a:cs typeface="Arial" panose="020B0604020202020204"/>
              </a:rPr>
              <a:t>classroom</a:t>
            </a:r>
            <a:r>
              <a:rPr sz="2400" strike="noStrike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spc="-25" dirty="0">
                <a:latin typeface="Arial" panose="020B0604020202020204"/>
                <a:cs typeface="Arial" panose="020B0604020202020204"/>
              </a:rPr>
              <a:t>yesterday</a:t>
            </a:r>
            <a:r>
              <a:rPr sz="2400" strike="noStrike" spc="-2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344" y="1478216"/>
            <a:ext cx="6742430" cy="2365375"/>
            <a:chOff x="978344" y="1478216"/>
            <a:chExt cx="6742430" cy="2365375"/>
          </a:xfrm>
        </p:grpSpPr>
        <p:sp>
          <p:nvSpPr>
            <p:cNvPr id="4" name="object 4"/>
            <p:cNvSpPr/>
            <p:nvPr/>
          </p:nvSpPr>
          <p:spPr>
            <a:xfrm>
              <a:off x="1011936" y="2292095"/>
              <a:ext cx="6697980" cy="359410"/>
            </a:xfrm>
            <a:custGeom>
              <a:avLst/>
              <a:gdLst/>
              <a:ahLst/>
              <a:cxnLst/>
              <a:rect l="l" t="t" r="r" b="b"/>
              <a:pathLst>
                <a:path w="6697980" h="359410">
                  <a:moveTo>
                    <a:pt x="6697598" y="213359"/>
                  </a:moveTo>
                  <a:lnTo>
                    <a:pt x="0" y="213359"/>
                  </a:lnTo>
                </a:path>
                <a:path w="6697980" h="359410">
                  <a:moveTo>
                    <a:pt x="3316224" y="288925"/>
                  </a:moveTo>
                  <a:lnTo>
                    <a:pt x="3316224" y="0"/>
                  </a:lnTo>
                </a:path>
                <a:path w="6697980" h="359410">
                  <a:moveTo>
                    <a:pt x="5330952" y="359028"/>
                  </a:moveTo>
                  <a:lnTo>
                    <a:pt x="5330952" y="70103"/>
                  </a:lnTo>
                </a:path>
                <a:path w="6697980" h="359410">
                  <a:moveTo>
                    <a:pt x="1325880" y="359028"/>
                  </a:moveTo>
                  <a:lnTo>
                    <a:pt x="1325880" y="70103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55192" y="1487423"/>
              <a:ext cx="6556375" cy="216535"/>
            </a:xfrm>
            <a:custGeom>
              <a:avLst/>
              <a:gdLst/>
              <a:ahLst/>
              <a:cxnLst/>
              <a:rect l="l" t="t" r="r" b="b"/>
              <a:pathLst>
                <a:path w="6556375" h="216535">
                  <a:moveTo>
                    <a:pt x="6556248" y="216408"/>
                  </a:moveTo>
                  <a:lnTo>
                    <a:pt x="6554823" y="174265"/>
                  </a:lnTo>
                  <a:lnTo>
                    <a:pt x="6550945" y="139874"/>
                  </a:lnTo>
                  <a:lnTo>
                    <a:pt x="6545210" y="116699"/>
                  </a:lnTo>
                  <a:lnTo>
                    <a:pt x="6538213" y="108203"/>
                  </a:lnTo>
                  <a:lnTo>
                    <a:pt x="3296158" y="108203"/>
                  </a:lnTo>
                  <a:lnTo>
                    <a:pt x="3289161" y="99708"/>
                  </a:lnTo>
                  <a:lnTo>
                    <a:pt x="3283426" y="76533"/>
                  </a:lnTo>
                  <a:lnTo>
                    <a:pt x="3279548" y="42142"/>
                  </a:lnTo>
                  <a:lnTo>
                    <a:pt x="3278124" y="0"/>
                  </a:lnTo>
                  <a:lnTo>
                    <a:pt x="3276699" y="42142"/>
                  </a:lnTo>
                  <a:lnTo>
                    <a:pt x="3272821" y="76533"/>
                  </a:lnTo>
                  <a:lnTo>
                    <a:pt x="3267086" y="99708"/>
                  </a:lnTo>
                  <a:lnTo>
                    <a:pt x="3260090" y="108203"/>
                  </a:lnTo>
                  <a:lnTo>
                    <a:pt x="18034" y="108203"/>
                  </a:lnTo>
                  <a:lnTo>
                    <a:pt x="11015" y="116699"/>
                  </a:lnTo>
                  <a:lnTo>
                    <a:pt x="5283" y="139874"/>
                  </a:lnTo>
                  <a:lnTo>
                    <a:pt x="1417" y="174265"/>
                  </a:lnTo>
                  <a:lnTo>
                    <a:pt x="0" y="21640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87552" y="3395471"/>
              <a:ext cx="3313429" cy="439420"/>
            </a:xfrm>
            <a:custGeom>
              <a:avLst/>
              <a:gdLst/>
              <a:ahLst/>
              <a:cxnLst/>
              <a:rect l="l" t="t" r="r" b="b"/>
              <a:pathLst>
                <a:path w="3313429" h="439420">
                  <a:moveTo>
                    <a:pt x="0" y="0"/>
                  </a:moveTo>
                  <a:lnTo>
                    <a:pt x="1864" y="69348"/>
                  </a:lnTo>
                  <a:lnTo>
                    <a:pt x="7055" y="129588"/>
                  </a:lnTo>
                  <a:lnTo>
                    <a:pt x="14972" y="177100"/>
                  </a:lnTo>
                  <a:lnTo>
                    <a:pt x="36575" y="219455"/>
                  </a:lnTo>
                  <a:lnTo>
                    <a:pt x="1620011" y="219455"/>
                  </a:lnTo>
                  <a:lnTo>
                    <a:pt x="1631570" y="230648"/>
                  </a:lnTo>
                  <a:lnTo>
                    <a:pt x="1641610" y="261811"/>
                  </a:lnTo>
                  <a:lnTo>
                    <a:pt x="1649528" y="309323"/>
                  </a:lnTo>
                  <a:lnTo>
                    <a:pt x="1654722" y="369563"/>
                  </a:lnTo>
                  <a:lnTo>
                    <a:pt x="1656588" y="438911"/>
                  </a:lnTo>
                  <a:lnTo>
                    <a:pt x="1658453" y="369563"/>
                  </a:lnTo>
                  <a:lnTo>
                    <a:pt x="1663647" y="309323"/>
                  </a:lnTo>
                  <a:lnTo>
                    <a:pt x="1671565" y="261811"/>
                  </a:lnTo>
                  <a:lnTo>
                    <a:pt x="1681605" y="230648"/>
                  </a:lnTo>
                  <a:lnTo>
                    <a:pt x="1693164" y="219455"/>
                  </a:lnTo>
                  <a:lnTo>
                    <a:pt x="3276600" y="219455"/>
                  </a:lnTo>
                  <a:lnTo>
                    <a:pt x="3288158" y="208263"/>
                  </a:lnTo>
                  <a:lnTo>
                    <a:pt x="3298198" y="177100"/>
                  </a:lnTo>
                  <a:lnTo>
                    <a:pt x="3306116" y="129588"/>
                  </a:lnTo>
                  <a:lnTo>
                    <a:pt x="3311310" y="69348"/>
                  </a:lnTo>
                  <a:lnTo>
                    <a:pt x="331317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2383" y="1018413"/>
            <a:ext cx="238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35" dirty="0">
                <a:latin typeface="Noto Sans CJK JP Medium"/>
                <a:cs typeface="Noto Sans CJK JP Medium"/>
              </a:rPr>
              <a:t>1</a:t>
            </a:r>
            <a:r>
              <a:rPr sz="1800" b="0" spc="5" dirty="0">
                <a:latin typeface="Noto Sans CJK JP Medium"/>
                <a:cs typeface="Noto Sans CJK JP Medium"/>
              </a:rPr>
              <a:t>.</a:t>
            </a:r>
            <a:r>
              <a:rPr sz="1800" b="0" dirty="0">
                <a:latin typeface="Noto Sans CJK JP Medium"/>
                <a:cs typeface="Noto Sans CJK JP Medium"/>
              </a:rPr>
              <a:t>一般现在时（</a:t>
            </a:r>
            <a:r>
              <a:rPr sz="1800" b="0" spc="105" dirty="0">
                <a:latin typeface="Noto Sans CJK JP Medium"/>
                <a:cs typeface="Noto Sans CJK JP Medium"/>
              </a:rPr>
              <a:t>do</a:t>
            </a:r>
            <a:r>
              <a:rPr sz="1800" b="0" spc="50" dirty="0">
                <a:latin typeface="Noto Sans CJK JP Medium"/>
                <a:cs typeface="Noto Sans CJK JP Medium"/>
              </a:rPr>
              <a:t>/</a:t>
            </a:r>
            <a:r>
              <a:rPr sz="1800" b="0" spc="50" dirty="0">
                <a:latin typeface="Noto Sans CJK JP Medium"/>
                <a:cs typeface="Noto Sans CJK JP Medium"/>
              </a:rPr>
              <a:t>b</a:t>
            </a:r>
            <a:r>
              <a:rPr sz="1800" b="0" spc="50" dirty="0">
                <a:latin typeface="Noto Sans CJK JP Medium"/>
                <a:cs typeface="Noto Sans CJK JP Medium"/>
              </a:rPr>
              <a:t>e</a:t>
            </a:r>
            <a:r>
              <a:rPr sz="1800" b="0" spc="60" dirty="0">
                <a:latin typeface="Noto Sans CJK JP Medium"/>
                <a:cs typeface="Noto Sans CJK JP Medium"/>
              </a:rPr>
              <a:t>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3795" y="3869232"/>
            <a:ext cx="3136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2.</a:t>
            </a:r>
            <a:r>
              <a:rPr sz="1800" b="0" dirty="0">
                <a:latin typeface="Noto Sans CJK JP Medium"/>
                <a:cs typeface="Noto Sans CJK JP Medium"/>
              </a:rPr>
              <a:t>一般过去</a:t>
            </a:r>
            <a:r>
              <a:rPr sz="1800" b="0" spc="-10" dirty="0">
                <a:latin typeface="Noto Sans CJK JP Medium"/>
                <a:cs typeface="Noto Sans CJK JP Medium"/>
              </a:rPr>
              <a:t>时</a:t>
            </a:r>
            <a:r>
              <a:rPr sz="1800" b="0" spc="50" dirty="0">
                <a:latin typeface="Noto Sans CJK JP Medium"/>
                <a:cs typeface="Noto Sans CJK JP Medium"/>
              </a:rPr>
              <a:t>(did/was/were)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5967" y="3410711"/>
            <a:ext cx="3313429" cy="441959"/>
          </a:xfrm>
          <a:custGeom>
            <a:avLst/>
            <a:gdLst/>
            <a:ahLst/>
            <a:cxnLst/>
            <a:rect l="l" t="t" r="r" b="b"/>
            <a:pathLst>
              <a:path w="3313429" h="441960">
                <a:moveTo>
                  <a:pt x="0" y="0"/>
                </a:moveTo>
                <a:lnTo>
                  <a:pt x="1879" y="69847"/>
                </a:lnTo>
                <a:lnTo>
                  <a:pt x="7112" y="130509"/>
                </a:lnTo>
                <a:lnTo>
                  <a:pt x="15087" y="178344"/>
                </a:lnTo>
                <a:lnTo>
                  <a:pt x="36830" y="220980"/>
                </a:lnTo>
                <a:lnTo>
                  <a:pt x="1619758" y="220980"/>
                </a:lnTo>
                <a:lnTo>
                  <a:pt x="1631391" y="232245"/>
                </a:lnTo>
                <a:lnTo>
                  <a:pt x="1641500" y="263615"/>
                </a:lnTo>
                <a:lnTo>
                  <a:pt x="1649476" y="311450"/>
                </a:lnTo>
                <a:lnTo>
                  <a:pt x="1654708" y="372112"/>
                </a:lnTo>
                <a:lnTo>
                  <a:pt x="1656588" y="441959"/>
                </a:lnTo>
                <a:lnTo>
                  <a:pt x="1658467" y="372112"/>
                </a:lnTo>
                <a:lnTo>
                  <a:pt x="1663700" y="311450"/>
                </a:lnTo>
                <a:lnTo>
                  <a:pt x="1671675" y="263615"/>
                </a:lnTo>
                <a:lnTo>
                  <a:pt x="1681784" y="232245"/>
                </a:lnTo>
                <a:lnTo>
                  <a:pt x="1693418" y="220980"/>
                </a:lnTo>
                <a:lnTo>
                  <a:pt x="3276346" y="220980"/>
                </a:lnTo>
                <a:lnTo>
                  <a:pt x="3287979" y="209714"/>
                </a:lnTo>
                <a:lnTo>
                  <a:pt x="3298088" y="178344"/>
                </a:lnTo>
                <a:lnTo>
                  <a:pt x="3306064" y="130509"/>
                </a:lnTo>
                <a:lnTo>
                  <a:pt x="3311296" y="69847"/>
                </a:lnTo>
                <a:lnTo>
                  <a:pt x="33131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80738" y="3882338"/>
            <a:ext cx="4142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0" dirty="0">
                <a:latin typeface="Noto Sans CJK JP Medium"/>
                <a:cs typeface="Noto Sans CJK JP Medium"/>
              </a:rPr>
              <a:t>3.</a:t>
            </a:r>
            <a:r>
              <a:rPr sz="1800" b="0" dirty="0">
                <a:latin typeface="Noto Sans CJK JP Medium"/>
                <a:cs typeface="Noto Sans CJK JP Medium"/>
              </a:rPr>
              <a:t>一般过去时</a:t>
            </a:r>
            <a:r>
              <a:rPr sz="1800" b="0" spc="15" dirty="0">
                <a:latin typeface="Noto Sans CJK JP Medium"/>
                <a:cs typeface="Noto Sans CJK JP Medium"/>
              </a:rPr>
              <a:t>(will</a:t>
            </a:r>
            <a:r>
              <a:rPr sz="1800" b="0" spc="175" dirty="0">
                <a:latin typeface="Noto Sans CJK JP Medium"/>
                <a:cs typeface="Noto Sans CJK JP Medium"/>
              </a:rPr>
              <a:t> </a:t>
            </a:r>
            <a:r>
              <a:rPr sz="1800" b="0" spc="70" dirty="0">
                <a:latin typeface="Noto Sans CJK JP Medium"/>
                <a:cs typeface="Noto Sans CJK JP Medium"/>
              </a:rPr>
              <a:t>do/be</a:t>
            </a:r>
            <a:r>
              <a:rPr sz="1800" b="0" spc="145" dirty="0">
                <a:latin typeface="Noto Sans CJK JP Medium"/>
                <a:cs typeface="Noto Sans CJK JP Medium"/>
              </a:rPr>
              <a:t> </a:t>
            </a:r>
            <a:r>
              <a:rPr sz="1800" b="0" spc="85" dirty="0">
                <a:latin typeface="Noto Sans CJK JP Medium"/>
                <a:cs typeface="Noto Sans CJK JP Medium"/>
              </a:rPr>
              <a:t>going</a:t>
            </a:r>
            <a:r>
              <a:rPr sz="1800" b="0" spc="120" dirty="0">
                <a:latin typeface="Noto Sans CJK JP Medium"/>
                <a:cs typeface="Noto Sans CJK JP Medium"/>
              </a:rPr>
              <a:t> </a:t>
            </a:r>
            <a:r>
              <a:rPr sz="1800" b="0" spc="50" dirty="0">
                <a:latin typeface="Noto Sans CJK JP Medium"/>
                <a:cs typeface="Noto Sans CJK JP Medium"/>
              </a:rPr>
              <a:t>to</a:t>
            </a:r>
            <a:r>
              <a:rPr sz="1800" b="0" spc="130" dirty="0">
                <a:latin typeface="Noto Sans CJK JP Medium"/>
                <a:cs typeface="Noto Sans CJK JP Medium"/>
              </a:rPr>
              <a:t> </a:t>
            </a:r>
            <a:r>
              <a:rPr sz="1800" b="0" spc="65" dirty="0">
                <a:latin typeface="Noto Sans CJK JP Medium"/>
                <a:cs typeface="Noto Sans CJK JP Medium"/>
              </a:rPr>
              <a:t>do)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1509" y="1795017"/>
            <a:ext cx="117602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4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现在进行时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3797" y="1796541"/>
            <a:ext cx="1783714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5.</a:t>
            </a:r>
            <a:r>
              <a:rPr sz="1400" b="0" spc="-10" dirty="0">
                <a:latin typeface="Noto Sans CJK JP Medium"/>
                <a:cs typeface="Noto Sans CJK JP Medium"/>
              </a:rPr>
              <a:t>过去进行时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45" dirty="0">
                <a:latin typeface="Noto Sans CJK JP Medium"/>
                <a:cs typeface="Noto Sans CJK JP Medium"/>
              </a:rPr>
              <a:t>（was/were+doing)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5295" y="1799285"/>
            <a:ext cx="1588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95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6.</a:t>
            </a:r>
            <a:r>
              <a:rPr sz="1400" b="0" spc="-15" dirty="0">
                <a:latin typeface="Noto Sans CJK JP Medium"/>
                <a:cs typeface="Noto Sans CJK JP Medium"/>
              </a:rPr>
              <a:t>将来进行时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55" dirty="0">
                <a:latin typeface="Noto Sans CJK JP Medium"/>
                <a:cs typeface="Noto Sans CJK JP Medium"/>
              </a:rPr>
              <a:t>（will+be+doing)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06139" y="1588769"/>
            <a:ext cx="412750" cy="1816100"/>
          </a:xfrm>
          <a:custGeom>
            <a:avLst/>
            <a:gdLst/>
            <a:ahLst/>
            <a:cxnLst/>
            <a:rect l="l" t="t" r="r" b="b"/>
            <a:pathLst>
              <a:path w="412750" h="1816100">
                <a:moveTo>
                  <a:pt x="0" y="0"/>
                </a:moveTo>
                <a:lnTo>
                  <a:pt x="34694" y="31615"/>
                </a:lnTo>
                <a:lnTo>
                  <a:pt x="67877" y="64294"/>
                </a:lnTo>
                <a:lnTo>
                  <a:pt x="99547" y="97993"/>
                </a:lnTo>
                <a:lnTo>
                  <a:pt x="129700" y="132667"/>
                </a:lnTo>
                <a:lnTo>
                  <a:pt x="158337" y="168274"/>
                </a:lnTo>
                <a:lnTo>
                  <a:pt x="185454" y="204769"/>
                </a:lnTo>
                <a:lnTo>
                  <a:pt x="211050" y="242108"/>
                </a:lnTo>
                <a:lnTo>
                  <a:pt x="235124" y="280247"/>
                </a:lnTo>
                <a:lnTo>
                  <a:pt x="257674" y="319142"/>
                </a:lnTo>
                <a:lnTo>
                  <a:pt x="278698" y="358751"/>
                </a:lnTo>
                <a:lnTo>
                  <a:pt x="298194" y="399028"/>
                </a:lnTo>
                <a:lnTo>
                  <a:pt x="316160" y="439929"/>
                </a:lnTo>
                <a:lnTo>
                  <a:pt x="332594" y="481412"/>
                </a:lnTo>
                <a:lnTo>
                  <a:pt x="347496" y="523431"/>
                </a:lnTo>
                <a:lnTo>
                  <a:pt x="360863" y="565943"/>
                </a:lnTo>
                <a:lnTo>
                  <a:pt x="372693" y="608905"/>
                </a:lnTo>
                <a:lnTo>
                  <a:pt x="382985" y="652272"/>
                </a:lnTo>
                <a:lnTo>
                  <a:pt x="391736" y="696000"/>
                </a:lnTo>
                <a:lnTo>
                  <a:pt x="398946" y="740046"/>
                </a:lnTo>
                <a:lnTo>
                  <a:pt x="404611" y="784365"/>
                </a:lnTo>
                <a:lnTo>
                  <a:pt x="408732" y="828914"/>
                </a:lnTo>
                <a:lnTo>
                  <a:pt x="411305" y="873648"/>
                </a:lnTo>
                <a:lnTo>
                  <a:pt x="412329" y="918525"/>
                </a:lnTo>
                <a:lnTo>
                  <a:pt x="411802" y="963500"/>
                </a:lnTo>
                <a:lnTo>
                  <a:pt x="409723" y="1008528"/>
                </a:lnTo>
                <a:lnTo>
                  <a:pt x="406090" y="1053567"/>
                </a:lnTo>
                <a:lnTo>
                  <a:pt x="400900" y="1098572"/>
                </a:lnTo>
                <a:lnTo>
                  <a:pt x="394153" y="1143500"/>
                </a:lnTo>
                <a:lnTo>
                  <a:pt x="385846" y="1188306"/>
                </a:lnTo>
                <a:lnTo>
                  <a:pt x="375978" y="1232947"/>
                </a:lnTo>
                <a:lnTo>
                  <a:pt x="364547" y="1277378"/>
                </a:lnTo>
                <a:lnTo>
                  <a:pt x="351551" y="1321557"/>
                </a:lnTo>
                <a:lnTo>
                  <a:pt x="336988" y="1365438"/>
                </a:lnTo>
                <a:lnTo>
                  <a:pt x="320857" y="1408978"/>
                </a:lnTo>
                <a:lnTo>
                  <a:pt x="303156" y="1452134"/>
                </a:lnTo>
                <a:lnTo>
                  <a:pt x="283883" y="1494861"/>
                </a:lnTo>
                <a:lnTo>
                  <a:pt x="263036" y="1537115"/>
                </a:lnTo>
                <a:lnTo>
                  <a:pt x="240614" y="1578852"/>
                </a:lnTo>
                <a:lnTo>
                  <a:pt x="216614" y="1620029"/>
                </a:lnTo>
                <a:lnTo>
                  <a:pt x="191036" y="1660602"/>
                </a:lnTo>
                <a:lnTo>
                  <a:pt x="163877" y="1700527"/>
                </a:lnTo>
                <a:lnTo>
                  <a:pt x="135135" y="1739759"/>
                </a:lnTo>
                <a:lnTo>
                  <a:pt x="104809" y="1778256"/>
                </a:lnTo>
                <a:lnTo>
                  <a:pt x="72898" y="1815972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18357" y="2538475"/>
            <a:ext cx="166497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7.</a:t>
            </a:r>
            <a:r>
              <a:rPr sz="1400" b="0" spc="-10" dirty="0">
                <a:latin typeface="Noto Sans CJK JP Medium"/>
                <a:cs typeface="Noto Sans CJK JP Medium"/>
              </a:rPr>
              <a:t>现在完成时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40" dirty="0">
                <a:latin typeface="Noto Sans CJK JP Medium"/>
                <a:cs typeface="Noto Sans CJK JP Medium"/>
              </a:rPr>
              <a:t>（have/has+done)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8530" y="2512822"/>
            <a:ext cx="10725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8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过去完成时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4899" y="2726563"/>
            <a:ext cx="11950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50" dirty="0">
                <a:latin typeface="Noto Sans CJK JP Medium"/>
                <a:cs typeface="Noto Sans CJK JP Medium"/>
              </a:rPr>
              <a:t>（had+done)</a:t>
            </a:r>
            <a:endParaRPr sz="1400">
              <a:latin typeface="Noto Sans CJK JP Medium"/>
              <a:cs typeface="Noto Sans CJK JP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95855" y="1579244"/>
            <a:ext cx="4431030" cy="1907539"/>
            <a:chOff x="1895855" y="1579244"/>
            <a:chExt cx="4431030" cy="1907539"/>
          </a:xfrm>
        </p:grpSpPr>
        <p:sp>
          <p:nvSpPr>
            <p:cNvPr id="19" name="object 19"/>
            <p:cNvSpPr/>
            <p:nvPr/>
          </p:nvSpPr>
          <p:spPr>
            <a:xfrm>
              <a:off x="1905380" y="1661667"/>
              <a:ext cx="412750" cy="1815464"/>
            </a:xfrm>
            <a:custGeom>
              <a:avLst/>
              <a:gdLst/>
              <a:ahLst/>
              <a:cxnLst/>
              <a:rect l="l" t="t" r="r" b="b"/>
              <a:pathLst>
                <a:path w="412750" h="1815464">
                  <a:moveTo>
                    <a:pt x="0" y="0"/>
                  </a:moveTo>
                  <a:lnTo>
                    <a:pt x="34695" y="31614"/>
                  </a:lnTo>
                  <a:lnTo>
                    <a:pt x="67878" y="64291"/>
                  </a:lnTo>
                  <a:lnTo>
                    <a:pt x="99548" y="97987"/>
                  </a:lnTo>
                  <a:lnTo>
                    <a:pt x="129703" y="132658"/>
                  </a:lnTo>
                  <a:lnTo>
                    <a:pt x="158342" y="168260"/>
                  </a:lnTo>
                  <a:lnTo>
                    <a:pt x="185461" y="204749"/>
                  </a:lnTo>
                  <a:lnTo>
                    <a:pt x="211061" y="242081"/>
                  </a:lnTo>
                  <a:lnTo>
                    <a:pt x="235138" y="280212"/>
                  </a:lnTo>
                  <a:lnTo>
                    <a:pt x="257691" y="319099"/>
                  </a:lnTo>
                  <a:lnTo>
                    <a:pt x="278719" y="358698"/>
                  </a:lnTo>
                  <a:lnTo>
                    <a:pt x="298219" y="398964"/>
                  </a:lnTo>
                  <a:lnTo>
                    <a:pt x="316191" y="439854"/>
                  </a:lnTo>
                  <a:lnTo>
                    <a:pt x="332631" y="481325"/>
                  </a:lnTo>
                  <a:lnTo>
                    <a:pt x="347539" y="523332"/>
                  </a:lnTo>
                  <a:lnTo>
                    <a:pt x="360912" y="565831"/>
                  </a:lnTo>
                  <a:lnTo>
                    <a:pt x="372749" y="608778"/>
                  </a:lnTo>
                  <a:lnTo>
                    <a:pt x="383049" y="652130"/>
                  </a:lnTo>
                  <a:lnTo>
                    <a:pt x="391808" y="695843"/>
                  </a:lnTo>
                  <a:lnTo>
                    <a:pt x="399027" y="739873"/>
                  </a:lnTo>
                  <a:lnTo>
                    <a:pt x="404702" y="784176"/>
                  </a:lnTo>
                  <a:lnTo>
                    <a:pt x="408832" y="828709"/>
                  </a:lnTo>
                  <a:lnTo>
                    <a:pt x="411416" y="873426"/>
                  </a:lnTo>
                  <a:lnTo>
                    <a:pt x="412451" y="918285"/>
                  </a:lnTo>
                  <a:lnTo>
                    <a:pt x="411936" y="963242"/>
                  </a:lnTo>
                  <a:lnTo>
                    <a:pt x="409870" y="1008252"/>
                  </a:lnTo>
                  <a:lnTo>
                    <a:pt x="406249" y="1053273"/>
                  </a:lnTo>
                  <a:lnTo>
                    <a:pt x="401073" y="1098259"/>
                  </a:lnTo>
                  <a:lnTo>
                    <a:pt x="394340" y="1143168"/>
                  </a:lnTo>
                  <a:lnTo>
                    <a:pt x="386048" y="1187955"/>
                  </a:lnTo>
                  <a:lnTo>
                    <a:pt x="376195" y="1232577"/>
                  </a:lnTo>
                  <a:lnTo>
                    <a:pt x="364780" y="1276989"/>
                  </a:lnTo>
                  <a:lnTo>
                    <a:pt x="351801" y="1321148"/>
                  </a:lnTo>
                  <a:lnTo>
                    <a:pt x="337256" y="1365009"/>
                  </a:lnTo>
                  <a:lnTo>
                    <a:pt x="321143" y="1408530"/>
                  </a:lnTo>
                  <a:lnTo>
                    <a:pt x="303461" y="1451666"/>
                  </a:lnTo>
                  <a:lnTo>
                    <a:pt x="284207" y="1494374"/>
                  </a:lnTo>
                  <a:lnTo>
                    <a:pt x="263381" y="1536609"/>
                  </a:lnTo>
                  <a:lnTo>
                    <a:pt x="240980" y="1578327"/>
                  </a:lnTo>
                  <a:lnTo>
                    <a:pt x="217002" y="1619485"/>
                  </a:lnTo>
                  <a:lnTo>
                    <a:pt x="191446" y="1660039"/>
                  </a:lnTo>
                  <a:lnTo>
                    <a:pt x="164310" y="1699945"/>
                  </a:lnTo>
                  <a:lnTo>
                    <a:pt x="135593" y="1739160"/>
                  </a:lnTo>
                  <a:lnTo>
                    <a:pt x="105292" y="1777638"/>
                  </a:lnTo>
                  <a:lnTo>
                    <a:pt x="73406" y="1815337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04865" y="1588769"/>
              <a:ext cx="412750" cy="1816100"/>
            </a:xfrm>
            <a:custGeom>
              <a:avLst/>
              <a:gdLst/>
              <a:ahLst/>
              <a:cxnLst/>
              <a:rect l="l" t="t" r="r" b="b"/>
              <a:pathLst>
                <a:path w="412750" h="1816100">
                  <a:moveTo>
                    <a:pt x="0" y="0"/>
                  </a:moveTo>
                  <a:lnTo>
                    <a:pt x="34686" y="31615"/>
                  </a:lnTo>
                  <a:lnTo>
                    <a:pt x="67861" y="64294"/>
                  </a:lnTo>
                  <a:lnTo>
                    <a:pt x="99522" y="97993"/>
                  </a:lnTo>
                  <a:lnTo>
                    <a:pt x="129669" y="132667"/>
                  </a:lnTo>
                  <a:lnTo>
                    <a:pt x="158298" y="168274"/>
                  </a:lnTo>
                  <a:lnTo>
                    <a:pt x="185409" y="204769"/>
                  </a:lnTo>
                  <a:lnTo>
                    <a:pt x="210999" y="242108"/>
                  </a:lnTo>
                  <a:lnTo>
                    <a:pt x="235067" y="280247"/>
                  </a:lnTo>
                  <a:lnTo>
                    <a:pt x="257611" y="319142"/>
                  </a:lnTo>
                  <a:lnTo>
                    <a:pt x="278629" y="358751"/>
                  </a:lnTo>
                  <a:lnTo>
                    <a:pt x="298120" y="399028"/>
                  </a:lnTo>
                  <a:lnTo>
                    <a:pt x="316082" y="439929"/>
                  </a:lnTo>
                  <a:lnTo>
                    <a:pt x="332512" y="481412"/>
                  </a:lnTo>
                  <a:lnTo>
                    <a:pt x="347409" y="523431"/>
                  </a:lnTo>
                  <a:lnTo>
                    <a:pt x="360772" y="565943"/>
                  </a:lnTo>
                  <a:lnTo>
                    <a:pt x="372599" y="608905"/>
                  </a:lnTo>
                  <a:lnTo>
                    <a:pt x="382887" y="652272"/>
                  </a:lnTo>
                  <a:lnTo>
                    <a:pt x="391635" y="696000"/>
                  </a:lnTo>
                  <a:lnTo>
                    <a:pt x="398842" y="740046"/>
                  </a:lnTo>
                  <a:lnTo>
                    <a:pt x="404505" y="784365"/>
                  </a:lnTo>
                  <a:lnTo>
                    <a:pt x="408623" y="828914"/>
                  </a:lnTo>
                  <a:lnTo>
                    <a:pt x="411194" y="873648"/>
                  </a:lnTo>
                  <a:lnTo>
                    <a:pt x="412216" y="918525"/>
                  </a:lnTo>
                  <a:lnTo>
                    <a:pt x="411687" y="963500"/>
                  </a:lnTo>
                  <a:lnTo>
                    <a:pt x="409606" y="1008528"/>
                  </a:lnTo>
                  <a:lnTo>
                    <a:pt x="405972" y="1053567"/>
                  </a:lnTo>
                  <a:lnTo>
                    <a:pt x="400781" y="1098572"/>
                  </a:lnTo>
                  <a:lnTo>
                    <a:pt x="394032" y="1143500"/>
                  </a:lnTo>
                  <a:lnTo>
                    <a:pt x="385724" y="1188306"/>
                  </a:lnTo>
                  <a:lnTo>
                    <a:pt x="375855" y="1232947"/>
                  </a:lnTo>
                  <a:lnTo>
                    <a:pt x="364423" y="1277378"/>
                  </a:lnTo>
                  <a:lnTo>
                    <a:pt x="351426" y="1321557"/>
                  </a:lnTo>
                  <a:lnTo>
                    <a:pt x="336863" y="1365438"/>
                  </a:lnTo>
                  <a:lnTo>
                    <a:pt x="320731" y="1408978"/>
                  </a:lnTo>
                  <a:lnTo>
                    <a:pt x="303030" y="1452134"/>
                  </a:lnTo>
                  <a:lnTo>
                    <a:pt x="283756" y="1494861"/>
                  </a:lnTo>
                  <a:lnTo>
                    <a:pt x="262909" y="1537115"/>
                  </a:lnTo>
                  <a:lnTo>
                    <a:pt x="240487" y="1578852"/>
                  </a:lnTo>
                  <a:lnTo>
                    <a:pt x="216487" y="1620029"/>
                  </a:lnTo>
                  <a:lnTo>
                    <a:pt x="190909" y="1660602"/>
                  </a:lnTo>
                  <a:lnTo>
                    <a:pt x="163750" y="1700527"/>
                  </a:lnTo>
                  <a:lnTo>
                    <a:pt x="135008" y="1739759"/>
                  </a:lnTo>
                  <a:lnTo>
                    <a:pt x="104682" y="1778256"/>
                  </a:lnTo>
                  <a:lnTo>
                    <a:pt x="72771" y="1815972"/>
                  </a:lnTo>
                </a:path>
              </a:pathLst>
            </a:custGeom>
            <a:ln w="190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707126" y="2538475"/>
            <a:ext cx="10725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9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将来完成时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03494" y="2751835"/>
            <a:ext cx="1774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-5" dirty="0">
                <a:latin typeface="Noto Sans CJK JP Medium"/>
                <a:cs typeface="Noto Sans CJK JP Medium"/>
              </a:rPr>
              <a:t>（will</a:t>
            </a:r>
            <a:r>
              <a:rPr sz="1400" b="0" spc="80" dirty="0">
                <a:latin typeface="Noto Sans CJK JP Medium"/>
                <a:cs typeface="Noto Sans CJK JP Medium"/>
              </a:rPr>
              <a:t> </a:t>
            </a:r>
            <a:r>
              <a:rPr sz="1400" b="0" spc="70" dirty="0">
                <a:latin typeface="Noto Sans CJK JP Medium"/>
                <a:cs typeface="Noto Sans CJK JP Medium"/>
              </a:rPr>
              <a:t>+have+done)</a:t>
            </a:r>
            <a:endParaRPr sz="1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644" y="575310"/>
            <a:ext cx="32677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41170" algn="l"/>
              </a:tabLst>
            </a:pPr>
            <a:r>
              <a:rPr sz="2000" b="0" spc="30" dirty="0">
                <a:latin typeface="Noto Sans CJK JP Medium"/>
                <a:cs typeface="Noto Sans CJK JP Medium"/>
              </a:rPr>
              <a:t>8.</a:t>
            </a:r>
            <a:r>
              <a:rPr sz="2000" b="0" spc="17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过去完成时	</a:t>
            </a:r>
            <a:r>
              <a:rPr sz="2000" b="0" spc="80" dirty="0">
                <a:latin typeface="Noto Sans CJK JP Medium"/>
                <a:cs typeface="Noto Sans CJK JP Medium"/>
              </a:rPr>
              <a:t>(had+done)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845" y="977169"/>
            <a:ext cx="7189470" cy="35318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of last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week, 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 learned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2000" spc="2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years.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 been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teacher before she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got</a:t>
            </a:r>
            <a:r>
              <a:rPr sz="20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married.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③	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learned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6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end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of last</a:t>
            </a:r>
            <a:r>
              <a:rPr sz="20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week?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④	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teacher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before she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got</a:t>
            </a:r>
            <a:r>
              <a:rPr sz="2000" spc="2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married?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long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learned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end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of last</a:t>
            </a:r>
            <a:r>
              <a:rPr sz="2000" spc="2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week?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before she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got </a:t>
            </a:r>
            <a:r>
              <a:rPr sz="2000" dirty="0">
                <a:latin typeface="Arial" panose="020B0604020202020204"/>
                <a:cs typeface="Arial" panose="020B0604020202020204"/>
              </a:rPr>
              <a:t>married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644" y="575310"/>
            <a:ext cx="3982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41170" algn="l"/>
              </a:tabLst>
            </a:pPr>
            <a:r>
              <a:rPr sz="2000" b="0" spc="30" dirty="0">
                <a:latin typeface="Noto Sans CJK JP Medium"/>
                <a:cs typeface="Noto Sans CJK JP Medium"/>
              </a:rPr>
              <a:t>9.</a:t>
            </a:r>
            <a:r>
              <a:rPr sz="2000" b="0" spc="17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将来完成时	</a:t>
            </a:r>
            <a:r>
              <a:rPr sz="2000" b="0" spc="20" dirty="0">
                <a:latin typeface="Noto Sans CJK JP Medium"/>
                <a:cs typeface="Noto Sans CJK JP Medium"/>
              </a:rPr>
              <a:t>(will </a:t>
            </a:r>
            <a:r>
              <a:rPr sz="2000" b="0" spc="25" dirty="0">
                <a:latin typeface="Noto Sans CJK JP Medium"/>
                <a:cs typeface="Noto Sans CJK JP Medium"/>
              </a:rPr>
              <a:t>have</a:t>
            </a:r>
            <a:r>
              <a:rPr sz="2000" b="0" spc="200" dirty="0">
                <a:latin typeface="Noto Sans CJK JP Medium"/>
                <a:cs typeface="Noto Sans CJK JP Medium"/>
              </a:rPr>
              <a:t> </a:t>
            </a:r>
            <a:r>
              <a:rPr sz="2000" b="0" spc="105" dirty="0">
                <a:latin typeface="Noto Sans CJK JP Medium"/>
                <a:cs typeface="Noto Sans CJK JP Medium"/>
              </a:rPr>
              <a:t>+done)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845" y="936609"/>
            <a:ext cx="7810500" cy="35331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By the end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of next week, 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learned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2000" spc="2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years.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dirty="0">
                <a:latin typeface="Arial" panose="020B0604020202020204"/>
                <a:cs typeface="Arial" panose="020B0604020202020204"/>
              </a:rPr>
              <a:t>They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been </a:t>
            </a:r>
            <a:r>
              <a:rPr sz="2000" dirty="0">
                <a:latin typeface="Arial" panose="020B0604020202020204"/>
                <a:cs typeface="Arial" panose="020B0604020202020204"/>
              </a:rPr>
              <a:t>married 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20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20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Monday.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③	</a:t>
            </a:r>
            <a:r>
              <a:rPr sz="2000" u="sng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learned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6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of last</a:t>
            </a:r>
            <a:r>
              <a:rPr sz="20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week?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④	</a:t>
            </a:r>
            <a:r>
              <a:rPr sz="2000" u="sng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they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</a:t>
            </a:r>
            <a:r>
              <a:rPr sz="2000" dirty="0">
                <a:latin typeface="Arial" panose="020B0604020202020204"/>
                <a:cs typeface="Arial" panose="020B0604020202020204"/>
              </a:rPr>
              <a:t>married 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20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20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Monday?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long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learned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end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of next</a:t>
            </a:r>
            <a:r>
              <a:rPr sz="2000" spc="3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week?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How long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they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been </a:t>
            </a:r>
            <a:r>
              <a:rPr sz="2000" dirty="0">
                <a:latin typeface="Arial" panose="020B0604020202020204"/>
                <a:cs typeface="Arial" panose="020B0604020202020204"/>
              </a:rPr>
              <a:t>married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2000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Monday?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7008" y="1280096"/>
            <a:ext cx="6760845" cy="2341245"/>
            <a:chOff x="957008" y="1280096"/>
            <a:chExt cx="6760845" cy="2341245"/>
          </a:xfrm>
        </p:grpSpPr>
        <p:sp>
          <p:nvSpPr>
            <p:cNvPr id="4" name="object 4"/>
            <p:cNvSpPr/>
            <p:nvPr/>
          </p:nvSpPr>
          <p:spPr>
            <a:xfrm>
              <a:off x="990600" y="2066543"/>
              <a:ext cx="6697980" cy="362585"/>
            </a:xfrm>
            <a:custGeom>
              <a:avLst/>
              <a:gdLst/>
              <a:ahLst/>
              <a:cxnLst/>
              <a:rect l="l" t="t" r="r" b="b"/>
              <a:pathLst>
                <a:path w="6697980" h="362585">
                  <a:moveTo>
                    <a:pt x="6697726" y="216407"/>
                  </a:moveTo>
                  <a:lnTo>
                    <a:pt x="0" y="216407"/>
                  </a:lnTo>
                </a:path>
                <a:path w="6697980" h="362585">
                  <a:moveTo>
                    <a:pt x="3316224" y="288925"/>
                  </a:moveTo>
                  <a:lnTo>
                    <a:pt x="3316224" y="0"/>
                  </a:lnTo>
                </a:path>
                <a:path w="6697980" h="362585">
                  <a:moveTo>
                    <a:pt x="5327904" y="362077"/>
                  </a:moveTo>
                  <a:lnTo>
                    <a:pt x="5327904" y="73152"/>
                  </a:lnTo>
                </a:path>
                <a:path w="6697980" h="362585">
                  <a:moveTo>
                    <a:pt x="1322832" y="361061"/>
                  </a:moveTo>
                  <a:lnTo>
                    <a:pt x="1322832" y="21336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52144" y="1289303"/>
              <a:ext cx="6556375" cy="216535"/>
            </a:xfrm>
            <a:custGeom>
              <a:avLst/>
              <a:gdLst/>
              <a:ahLst/>
              <a:cxnLst/>
              <a:rect l="l" t="t" r="r" b="b"/>
              <a:pathLst>
                <a:path w="6556375" h="216534">
                  <a:moveTo>
                    <a:pt x="6556248" y="216408"/>
                  </a:moveTo>
                  <a:lnTo>
                    <a:pt x="6554823" y="174265"/>
                  </a:lnTo>
                  <a:lnTo>
                    <a:pt x="6550945" y="139874"/>
                  </a:lnTo>
                  <a:lnTo>
                    <a:pt x="6545210" y="116699"/>
                  </a:lnTo>
                  <a:lnTo>
                    <a:pt x="6538213" y="108204"/>
                  </a:lnTo>
                  <a:lnTo>
                    <a:pt x="3296157" y="108204"/>
                  </a:lnTo>
                  <a:lnTo>
                    <a:pt x="3289161" y="99708"/>
                  </a:lnTo>
                  <a:lnTo>
                    <a:pt x="3283426" y="76533"/>
                  </a:lnTo>
                  <a:lnTo>
                    <a:pt x="3279548" y="42142"/>
                  </a:lnTo>
                  <a:lnTo>
                    <a:pt x="3278124" y="0"/>
                  </a:lnTo>
                  <a:lnTo>
                    <a:pt x="3276699" y="42142"/>
                  </a:lnTo>
                  <a:lnTo>
                    <a:pt x="3272821" y="76533"/>
                  </a:lnTo>
                  <a:lnTo>
                    <a:pt x="3267086" y="99708"/>
                  </a:lnTo>
                  <a:lnTo>
                    <a:pt x="3260090" y="108204"/>
                  </a:lnTo>
                  <a:lnTo>
                    <a:pt x="18034" y="108204"/>
                  </a:lnTo>
                  <a:lnTo>
                    <a:pt x="11015" y="116699"/>
                  </a:lnTo>
                  <a:lnTo>
                    <a:pt x="5283" y="139874"/>
                  </a:lnTo>
                  <a:lnTo>
                    <a:pt x="1417" y="174265"/>
                  </a:lnTo>
                  <a:lnTo>
                    <a:pt x="0" y="21640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6216" y="3172967"/>
              <a:ext cx="3313429" cy="439420"/>
            </a:xfrm>
            <a:custGeom>
              <a:avLst/>
              <a:gdLst/>
              <a:ahLst/>
              <a:cxnLst/>
              <a:rect l="l" t="t" r="r" b="b"/>
              <a:pathLst>
                <a:path w="3313429" h="439420">
                  <a:moveTo>
                    <a:pt x="0" y="0"/>
                  </a:moveTo>
                  <a:lnTo>
                    <a:pt x="1864" y="69348"/>
                  </a:lnTo>
                  <a:lnTo>
                    <a:pt x="7055" y="129588"/>
                  </a:lnTo>
                  <a:lnTo>
                    <a:pt x="14972" y="177100"/>
                  </a:lnTo>
                  <a:lnTo>
                    <a:pt x="36575" y="219456"/>
                  </a:lnTo>
                  <a:lnTo>
                    <a:pt x="1620011" y="219456"/>
                  </a:lnTo>
                  <a:lnTo>
                    <a:pt x="1631570" y="230648"/>
                  </a:lnTo>
                  <a:lnTo>
                    <a:pt x="1641610" y="261811"/>
                  </a:lnTo>
                  <a:lnTo>
                    <a:pt x="1649528" y="309323"/>
                  </a:lnTo>
                  <a:lnTo>
                    <a:pt x="1654722" y="369563"/>
                  </a:lnTo>
                  <a:lnTo>
                    <a:pt x="1656588" y="438912"/>
                  </a:lnTo>
                  <a:lnTo>
                    <a:pt x="1658453" y="369563"/>
                  </a:lnTo>
                  <a:lnTo>
                    <a:pt x="1663647" y="309323"/>
                  </a:lnTo>
                  <a:lnTo>
                    <a:pt x="1671565" y="261811"/>
                  </a:lnTo>
                  <a:lnTo>
                    <a:pt x="1681605" y="230648"/>
                  </a:lnTo>
                  <a:lnTo>
                    <a:pt x="1693164" y="219456"/>
                  </a:lnTo>
                  <a:lnTo>
                    <a:pt x="3276600" y="219456"/>
                  </a:lnTo>
                  <a:lnTo>
                    <a:pt x="3288158" y="208263"/>
                  </a:lnTo>
                  <a:lnTo>
                    <a:pt x="3298198" y="177100"/>
                  </a:lnTo>
                  <a:lnTo>
                    <a:pt x="3306116" y="129588"/>
                  </a:lnTo>
                  <a:lnTo>
                    <a:pt x="3311310" y="69348"/>
                  </a:lnTo>
                  <a:lnTo>
                    <a:pt x="331317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50158" y="794384"/>
            <a:ext cx="238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35" dirty="0">
                <a:latin typeface="Noto Sans CJK JP Medium"/>
                <a:cs typeface="Noto Sans CJK JP Medium"/>
              </a:rPr>
              <a:t>1</a:t>
            </a:r>
            <a:r>
              <a:rPr sz="1800" b="0" spc="5" dirty="0">
                <a:latin typeface="Noto Sans CJK JP Medium"/>
                <a:cs typeface="Noto Sans CJK JP Medium"/>
              </a:rPr>
              <a:t>.</a:t>
            </a:r>
            <a:r>
              <a:rPr sz="1800" b="0" dirty="0">
                <a:latin typeface="Noto Sans CJK JP Medium"/>
                <a:cs typeface="Noto Sans CJK JP Medium"/>
              </a:rPr>
              <a:t>一般现在时（</a:t>
            </a:r>
            <a:r>
              <a:rPr sz="1800" b="0" spc="105" dirty="0">
                <a:latin typeface="Noto Sans CJK JP Medium"/>
                <a:cs typeface="Noto Sans CJK JP Medium"/>
              </a:rPr>
              <a:t>do</a:t>
            </a:r>
            <a:r>
              <a:rPr sz="1800" b="0" spc="50" dirty="0">
                <a:latin typeface="Noto Sans CJK JP Medium"/>
                <a:cs typeface="Noto Sans CJK JP Medium"/>
              </a:rPr>
              <a:t>/</a:t>
            </a:r>
            <a:r>
              <a:rPr sz="1800" b="0" spc="50" dirty="0">
                <a:latin typeface="Noto Sans CJK JP Medium"/>
                <a:cs typeface="Noto Sans CJK JP Medium"/>
              </a:rPr>
              <a:t>b</a:t>
            </a:r>
            <a:r>
              <a:rPr sz="1800" b="0" spc="50" dirty="0">
                <a:latin typeface="Noto Sans CJK JP Medium"/>
                <a:cs typeface="Noto Sans CJK JP Medium"/>
              </a:rPr>
              <a:t>e</a:t>
            </a:r>
            <a:r>
              <a:rPr sz="1800" b="0" spc="60" dirty="0">
                <a:latin typeface="Noto Sans CJK JP Medium"/>
                <a:cs typeface="Noto Sans CJK JP Medium"/>
              </a:rPr>
              <a:t>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544" y="3645204"/>
            <a:ext cx="3136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3.</a:t>
            </a:r>
            <a:r>
              <a:rPr sz="1800" b="0" dirty="0">
                <a:latin typeface="Noto Sans CJK JP Medium"/>
                <a:cs typeface="Noto Sans CJK JP Medium"/>
              </a:rPr>
              <a:t>一般过去</a:t>
            </a:r>
            <a:r>
              <a:rPr sz="1800" b="0" spc="-10" dirty="0">
                <a:latin typeface="Noto Sans CJK JP Medium"/>
                <a:cs typeface="Noto Sans CJK JP Medium"/>
              </a:rPr>
              <a:t>时</a:t>
            </a:r>
            <a:r>
              <a:rPr sz="1800" b="0" spc="50" dirty="0">
                <a:latin typeface="Noto Sans CJK JP Medium"/>
                <a:cs typeface="Noto Sans CJK JP Medium"/>
              </a:rPr>
              <a:t>(did/was/were)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4632" y="3188207"/>
            <a:ext cx="3313429" cy="439420"/>
          </a:xfrm>
          <a:custGeom>
            <a:avLst/>
            <a:gdLst/>
            <a:ahLst/>
            <a:cxnLst/>
            <a:rect l="l" t="t" r="r" b="b"/>
            <a:pathLst>
              <a:path w="3313429" h="439420">
                <a:moveTo>
                  <a:pt x="0" y="0"/>
                </a:moveTo>
                <a:lnTo>
                  <a:pt x="1865" y="69348"/>
                </a:lnTo>
                <a:lnTo>
                  <a:pt x="7059" y="129588"/>
                </a:lnTo>
                <a:lnTo>
                  <a:pt x="14977" y="177100"/>
                </a:lnTo>
                <a:lnTo>
                  <a:pt x="36575" y="219456"/>
                </a:lnTo>
                <a:lnTo>
                  <a:pt x="1620012" y="219456"/>
                </a:lnTo>
                <a:lnTo>
                  <a:pt x="1631570" y="230648"/>
                </a:lnTo>
                <a:lnTo>
                  <a:pt x="1641610" y="261811"/>
                </a:lnTo>
                <a:lnTo>
                  <a:pt x="1649528" y="309323"/>
                </a:lnTo>
                <a:lnTo>
                  <a:pt x="1654722" y="369563"/>
                </a:lnTo>
                <a:lnTo>
                  <a:pt x="1656588" y="438912"/>
                </a:lnTo>
                <a:lnTo>
                  <a:pt x="1658453" y="369563"/>
                </a:lnTo>
                <a:lnTo>
                  <a:pt x="1663647" y="309323"/>
                </a:lnTo>
                <a:lnTo>
                  <a:pt x="1671565" y="261811"/>
                </a:lnTo>
                <a:lnTo>
                  <a:pt x="1681605" y="230648"/>
                </a:lnTo>
                <a:lnTo>
                  <a:pt x="1693164" y="219456"/>
                </a:lnTo>
                <a:lnTo>
                  <a:pt x="3276599" y="219456"/>
                </a:lnTo>
                <a:lnTo>
                  <a:pt x="3288158" y="208263"/>
                </a:lnTo>
                <a:lnTo>
                  <a:pt x="3298198" y="177100"/>
                </a:lnTo>
                <a:lnTo>
                  <a:pt x="3306116" y="129588"/>
                </a:lnTo>
                <a:lnTo>
                  <a:pt x="3311310" y="69348"/>
                </a:lnTo>
                <a:lnTo>
                  <a:pt x="331317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69284" y="1570989"/>
            <a:ext cx="117475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2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现在进行时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1572" y="1572513"/>
            <a:ext cx="1783714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5.</a:t>
            </a:r>
            <a:r>
              <a:rPr sz="1400" b="0" spc="-10" dirty="0">
                <a:latin typeface="Noto Sans CJK JP Medium"/>
                <a:cs typeface="Noto Sans CJK JP Medium"/>
              </a:rPr>
              <a:t>过去进行时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45" dirty="0">
                <a:latin typeface="Noto Sans CJK JP Medium"/>
                <a:cs typeface="Noto Sans CJK JP Medium"/>
              </a:rPr>
              <a:t>（was/were+doing)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3070" y="1575256"/>
            <a:ext cx="1588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95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6.</a:t>
            </a:r>
            <a:r>
              <a:rPr sz="1400" b="0" spc="-15" dirty="0">
                <a:latin typeface="Noto Sans CJK JP Medium"/>
                <a:cs typeface="Noto Sans CJK JP Medium"/>
              </a:rPr>
              <a:t>将来进行时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55" dirty="0">
                <a:latin typeface="Noto Sans CJK JP Medium"/>
                <a:cs typeface="Noto Sans CJK JP Medium"/>
              </a:rPr>
              <a:t>（will+be+doing)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60165" y="1364995"/>
            <a:ext cx="412750" cy="1816100"/>
          </a:xfrm>
          <a:custGeom>
            <a:avLst/>
            <a:gdLst/>
            <a:ahLst/>
            <a:cxnLst/>
            <a:rect l="l" t="t" r="r" b="b"/>
            <a:pathLst>
              <a:path w="412750" h="1816100">
                <a:moveTo>
                  <a:pt x="0" y="0"/>
                </a:moveTo>
                <a:lnTo>
                  <a:pt x="34686" y="31615"/>
                </a:lnTo>
                <a:lnTo>
                  <a:pt x="67861" y="64293"/>
                </a:lnTo>
                <a:lnTo>
                  <a:pt x="99522" y="97991"/>
                </a:lnTo>
                <a:lnTo>
                  <a:pt x="129669" y="132664"/>
                </a:lnTo>
                <a:lnTo>
                  <a:pt x="158298" y="168269"/>
                </a:lnTo>
                <a:lnTo>
                  <a:pt x="185409" y="204762"/>
                </a:lnTo>
                <a:lnTo>
                  <a:pt x="210999" y="242099"/>
                </a:lnTo>
                <a:lnTo>
                  <a:pt x="235067" y="280236"/>
                </a:lnTo>
                <a:lnTo>
                  <a:pt x="257611" y="319130"/>
                </a:lnTo>
                <a:lnTo>
                  <a:pt x="278629" y="358735"/>
                </a:lnTo>
                <a:lnTo>
                  <a:pt x="298120" y="399010"/>
                </a:lnTo>
                <a:lnTo>
                  <a:pt x="316082" y="439909"/>
                </a:lnTo>
                <a:lnTo>
                  <a:pt x="332512" y="481388"/>
                </a:lnTo>
                <a:lnTo>
                  <a:pt x="347409" y="523405"/>
                </a:lnTo>
                <a:lnTo>
                  <a:pt x="360772" y="565914"/>
                </a:lnTo>
                <a:lnTo>
                  <a:pt x="372599" y="608873"/>
                </a:lnTo>
                <a:lnTo>
                  <a:pt x="382887" y="652237"/>
                </a:lnTo>
                <a:lnTo>
                  <a:pt x="391635" y="695962"/>
                </a:lnTo>
                <a:lnTo>
                  <a:pt x="398842" y="740005"/>
                </a:lnTo>
                <a:lnTo>
                  <a:pt x="404505" y="784322"/>
                </a:lnTo>
                <a:lnTo>
                  <a:pt x="408623" y="828868"/>
                </a:lnTo>
                <a:lnTo>
                  <a:pt x="411194" y="873601"/>
                </a:lnTo>
                <a:lnTo>
                  <a:pt x="412216" y="918475"/>
                </a:lnTo>
                <a:lnTo>
                  <a:pt x="411687" y="963448"/>
                </a:lnTo>
                <a:lnTo>
                  <a:pt x="409606" y="1008475"/>
                </a:lnTo>
                <a:lnTo>
                  <a:pt x="405972" y="1053513"/>
                </a:lnTo>
                <a:lnTo>
                  <a:pt x="400781" y="1098517"/>
                </a:lnTo>
                <a:lnTo>
                  <a:pt x="394032" y="1143444"/>
                </a:lnTo>
                <a:lnTo>
                  <a:pt x="385724" y="1188250"/>
                </a:lnTo>
                <a:lnTo>
                  <a:pt x="375855" y="1232891"/>
                </a:lnTo>
                <a:lnTo>
                  <a:pt x="364423" y="1277323"/>
                </a:lnTo>
                <a:lnTo>
                  <a:pt x="351426" y="1321502"/>
                </a:lnTo>
                <a:lnTo>
                  <a:pt x="336863" y="1365384"/>
                </a:lnTo>
                <a:lnTo>
                  <a:pt x="320731" y="1408927"/>
                </a:lnTo>
                <a:lnTo>
                  <a:pt x="303030" y="1452085"/>
                </a:lnTo>
                <a:lnTo>
                  <a:pt x="283756" y="1494814"/>
                </a:lnTo>
                <a:lnTo>
                  <a:pt x="262909" y="1537072"/>
                </a:lnTo>
                <a:lnTo>
                  <a:pt x="240487" y="1578814"/>
                </a:lnTo>
                <a:lnTo>
                  <a:pt x="216487" y="1619995"/>
                </a:lnTo>
                <a:lnTo>
                  <a:pt x="190909" y="1660574"/>
                </a:lnTo>
                <a:lnTo>
                  <a:pt x="163750" y="1700504"/>
                </a:lnTo>
                <a:lnTo>
                  <a:pt x="135008" y="1739744"/>
                </a:lnTo>
                <a:lnTo>
                  <a:pt x="104682" y="1778248"/>
                </a:lnTo>
                <a:lnTo>
                  <a:pt x="72771" y="1815972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86305" y="2288489"/>
            <a:ext cx="10725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0" spc="20" dirty="0">
                <a:latin typeface="Noto Sans CJK JP Medium"/>
                <a:cs typeface="Noto Sans CJK JP Medium"/>
              </a:rPr>
              <a:t>8.</a:t>
            </a:r>
            <a:r>
              <a:rPr sz="1400" b="0" spc="-10" dirty="0">
                <a:latin typeface="Noto Sans CJK JP Medium"/>
                <a:cs typeface="Noto Sans CJK JP Medium"/>
              </a:rPr>
              <a:t>过去完成时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2674" y="2502535"/>
            <a:ext cx="11950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50" dirty="0">
                <a:latin typeface="Noto Sans CJK JP Medium"/>
                <a:cs typeface="Noto Sans CJK JP Medium"/>
              </a:rPr>
              <a:t>（had+done)</a:t>
            </a:r>
            <a:endParaRPr sz="1400">
              <a:latin typeface="Noto Sans CJK JP Medium"/>
              <a:cs typeface="Noto Sans CJK JP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66264" y="1355470"/>
            <a:ext cx="4438650" cy="1856105"/>
            <a:chOff x="1866264" y="1355470"/>
            <a:chExt cx="4438650" cy="1856105"/>
          </a:xfrm>
        </p:grpSpPr>
        <p:sp>
          <p:nvSpPr>
            <p:cNvPr id="17" name="object 17"/>
            <p:cNvSpPr/>
            <p:nvPr/>
          </p:nvSpPr>
          <p:spPr>
            <a:xfrm>
              <a:off x="1875789" y="1385569"/>
              <a:ext cx="412750" cy="1816100"/>
            </a:xfrm>
            <a:custGeom>
              <a:avLst/>
              <a:gdLst/>
              <a:ahLst/>
              <a:cxnLst/>
              <a:rect l="l" t="t" r="r" b="b"/>
              <a:pathLst>
                <a:path w="412750" h="1816100">
                  <a:moveTo>
                    <a:pt x="0" y="0"/>
                  </a:moveTo>
                  <a:lnTo>
                    <a:pt x="34686" y="31615"/>
                  </a:lnTo>
                  <a:lnTo>
                    <a:pt x="67861" y="64294"/>
                  </a:lnTo>
                  <a:lnTo>
                    <a:pt x="99522" y="97993"/>
                  </a:lnTo>
                  <a:lnTo>
                    <a:pt x="129669" y="132667"/>
                  </a:lnTo>
                  <a:lnTo>
                    <a:pt x="158298" y="168274"/>
                  </a:lnTo>
                  <a:lnTo>
                    <a:pt x="185409" y="204769"/>
                  </a:lnTo>
                  <a:lnTo>
                    <a:pt x="210999" y="242108"/>
                  </a:lnTo>
                  <a:lnTo>
                    <a:pt x="235067" y="280247"/>
                  </a:lnTo>
                  <a:lnTo>
                    <a:pt x="257611" y="319142"/>
                  </a:lnTo>
                  <a:lnTo>
                    <a:pt x="278629" y="358751"/>
                  </a:lnTo>
                  <a:lnTo>
                    <a:pt x="298120" y="399028"/>
                  </a:lnTo>
                  <a:lnTo>
                    <a:pt x="316082" y="439929"/>
                  </a:lnTo>
                  <a:lnTo>
                    <a:pt x="332512" y="481412"/>
                  </a:lnTo>
                  <a:lnTo>
                    <a:pt x="347409" y="523431"/>
                  </a:lnTo>
                  <a:lnTo>
                    <a:pt x="360772" y="565943"/>
                  </a:lnTo>
                  <a:lnTo>
                    <a:pt x="372599" y="608905"/>
                  </a:lnTo>
                  <a:lnTo>
                    <a:pt x="382887" y="652272"/>
                  </a:lnTo>
                  <a:lnTo>
                    <a:pt x="391635" y="696000"/>
                  </a:lnTo>
                  <a:lnTo>
                    <a:pt x="398842" y="740046"/>
                  </a:lnTo>
                  <a:lnTo>
                    <a:pt x="404505" y="784365"/>
                  </a:lnTo>
                  <a:lnTo>
                    <a:pt x="408623" y="828914"/>
                  </a:lnTo>
                  <a:lnTo>
                    <a:pt x="411194" y="873648"/>
                  </a:lnTo>
                  <a:lnTo>
                    <a:pt x="412216" y="918525"/>
                  </a:lnTo>
                  <a:lnTo>
                    <a:pt x="411687" y="963500"/>
                  </a:lnTo>
                  <a:lnTo>
                    <a:pt x="409606" y="1008528"/>
                  </a:lnTo>
                  <a:lnTo>
                    <a:pt x="405972" y="1053567"/>
                  </a:lnTo>
                  <a:lnTo>
                    <a:pt x="400781" y="1098572"/>
                  </a:lnTo>
                  <a:lnTo>
                    <a:pt x="394032" y="1143500"/>
                  </a:lnTo>
                  <a:lnTo>
                    <a:pt x="385724" y="1188306"/>
                  </a:lnTo>
                  <a:lnTo>
                    <a:pt x="375855" y="1232947"/>
                  </a:lnTo>
                  <a:lnTo>
                    <a:pt x="364423" y="1277378"/>
                  </a:lnTo>
                  <a:lnTo>
                    <a:pt x="351426" y="1321557"/>
                  </a:lnTo>
                  <a:lnTo>
                    <a:pt x="336863" y="1365438"/>
                  </a:lnTo>
                  <a:lnTo>
                    <a:pt x="320731" y="1408978"/>
                  </a:lnTo>
                  <a:lnTo>
                    <a:pt x="303030" y="1452134"/>
                  </a:lnTo>
                  <a:lnTo>
                    <a:pt x="283756" y="1494861"/>
                  </a:lnTo>
                  <a:lnTo>
                    <a:pt x="262909" y="1537115"/>
                  </a:lnTo>
                  <a:lnTo>
                    <a:pt x="240487" y="1578852"/>
                  </a:lnTo>
                  <a:lnTo>
                    <a:pt x="216487" y="1620029"/>
                  </a:lnTo>
                  <a:lnTo>
                    <a:pt x="190909" y="1660602"/>
                  </a:lnTo>
                  <a:lnTo>
                    <a:pt x="163750" y="1700527"/>
                  </a:lnTo>
                  <a:lnTo>
                    <a:pt x="135008" y="1739759"/>
                  </a:lnTo>
                  <a:lnTo>
                    <a:pt x="104682" y="1778256"/>
                  </a:lnTo>
                  <a:lnTo>
                    <a:pt x="72771" y="1815972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82639" y="1364995"/>
              <a:ext cx="412750" cy="1816100"/>
            </a:xfrm>
            <a:custGeom>
              <a:avLst/>
              <a:gdLst/>
              <a:ahLst/>
              <a:cxnLst/>
              <a:rect l="l" t="t" r="r" b="b"/>
              <a:pathLst>
                <a:path w="412750" h="1816100">
                  <a:moveTo>
                    <a:pt x="0" y="0"/>
                  </a:moveTo>
                  <a:lnTo>
                    <a:pt x="34686" y="31615"/>
                  </a:lnTo>
                  <a:lnTo>
                    <a:pt x="67861" y="64293"/>
                  </a:lnTo>
                  <a:lnTo>
                    <a:pt x="99522" y="97991"/>
                  </a:lnTo>
                  <a:lnTo>
                    <a:pt x="129669" y="132664"/>
                  </a:lnTo>
                  <a:lnTo>
                    <a:pt x="158298" y="168269"/>
                  </a:lnTo>
                  <a:lnTo>
                    <a:pt x="185409" y="204762"/>
                  </a:lnTo>
                  <a:lnTo>
                    <a:pt x="210999" y="242099"/>
                  </a:lnTo>
                  <a:lnTo>
                    <a:pt x="235067" y="280236"/>
                  </a:lnTo>
                  <a:lnTo>
                    <a:pt x="257611" y="319130"/>
                  </a:lnTo>
                  <a:lnTo>
                    <a:pt x="278629" y="358735"/>
                  </a:lnTo>
                  <a:lnTo>
                    <a:pt x="298120" y="399010"/>
                  </a:lnTo>
                  <a:lnTo>
                    <a:pt x="316082" y="439909"/>
                  </a:lnTo>
                  <a:lnTo>
                    <a:pt x="332512" y="481388"/>
                  </a:lnTo>
                  <a:lnTo>
                    <a:pt x="347409" y="523405"/>
                  </a:lnTo>
                  <a:lnTo>
                    <a:pt x="360772" y="565914"/>
                  </a:lnTo>
                  <a:lnTo>
                    <a:pt x="372599" y="608873"/>
                  </a:lnTo>
                  <a:lnTo>
                    <a:pt x="382887" y="652237"/>
                  </a:lnTo>
                  <a:lnTo>
                    <a:pt x="391635" y="695962"/>
                  </a:lnTo>
                  <a:lnTo>
                    <a:pt x="398842" y="740005"/>
                  </a:lnTo>
                  <a:lnTo>
                    <a:pt x="404505" y="784322"/>
                  </a:lnTo>
                  <a:lnTo>
                    <a:pt x="408623" y="828868"/>
                  </a:lnTo>
                  <a:lnTo>
                    <a:pt x="411194" y="873601"/>
                  </a:lnTo>
                  <a:lnTo>
                    <a:pt x="412216" y="918475"/>
                  </a:lnTo>
                  <a:lnTo>
                    <a:pt x="411687" y="963448"/>
                  </a:lnTo>
                  <a:lnTo>
                    <a:pt x="409606" y="1008475"/>
                  </a:lnTo>
                  <a:lnTo>
                    <a:pt x="405972" y="1053513"/>
                  </a:lnTo>
                  <a:lnTo>
                    <a:pt x="400781" y="1098517"/>
                  </a:lnTo>
                  <a:lnTo>
                    <a:pt x="394032" y="1143444"/>
                  </a:lnTo>
                  <a:lnTo>
                    <a:pt x="385724" y="1188250"/>
                  </a:lnTo>
                  <a:lnTo>
                    <a:pt x="375855" y="1232891"/>
                  </a:lnTo>
                  <a:lnTo>
                    <a:pt x="364423" y="1277323"/>
                  </a:lnTo>
                  <a:lnTo>
                    <a:pt x="351426" y="1321502"/>
                  </a:lnTo>
                  <a:lnTo>
                    <a:pt x="336863" y="1365384"/>
                  </a:lnTo>
                  <a:lnTo>
                    <a:pt x="320731" y="1408927"/>
                  </a:lnTo>
                  <a:lnTo>
                    <a:pt x="303030" y="1452085"/>
                  </a:lnTo>
                  <a:lnTo>
                    <a:pt x="283756" y="1494814"/>
                  </a:lnTo>
                  <a:lnTo>
                    <a:pt x="262909" y="1537072"/>
                  </a:lnTo>
                  <a:lnTo>
                    <a:pt x="240487" y="1578814"/>
                  </a:lnTo>
                  <a:lnTo>
                    <a:pt x="216487" y="1619995"/>
                  </a:lnTo>
                  <a:lnTo>
                    <a:pt x="190909" y="1660574"/>
                  </a:lnTo>
                  <a:lnTo>
                    <a:pt x="163750" y="1700504"/>
                  </a:lnTo>
                  <a:lnTo>
                    <a:pt x="135008" y="1739744"/>
                  </a:lnTo>
                  <a:lnTo>
                    <a:pt x="104682" y="1778248"/>
                  </a:lnTo>
                  <a:lnTo>
                    <a:pt x="72771" y="1815972"/>
                  </a:lnTo>
                </a:path>
              </a:pathLst>
            </a:custGeom>
            <a:ln w="190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684901" y="2314447"/>
            <a:ext cx="10725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9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将来完成时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1269" y="2527807"/>
            <a:ext cx="1774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-5" dirty="0">
                <a:latin typeface="Noto Sans CJK JP Medium"/>
                <a:cs typeface="Noto Sans CJK JP Medium"/>
              </a:rPr>
              <a:t>（will</a:t>
            </a:r>
            <a:r>
              <a:rPr sz="1400" b="0" spc="75" dirty="0">
                <a:latin typeface="Noto Sans CJK JP Medium"/>
                <a:cs typeface="Noto Sans CJK JP Medium"/>
              </a:rPr>
              <a:t> </a:t>
            </a:r>
            <a:r>
              <a:rPr sz="1400" b="0" spc="70" dirty="0">
                <a:latin typeface="Noto Sans CJK JP Medium"/>
                <a:cs typeface="Noto Sans CJK JP Medium"/>
              </a:rPr>
              <a:t>+have+done)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3732" y="2338197"/>
            <a:ext cx="1920875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97485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7.</a:t>
            </a:r>
            <a:r>
              <a:rPr sz="1400" b="0" spc="-10" dirty="0">
                <a:latin typeface="Noto Sans CJK JP Medium"/>
                <a:cs typeface="Noto Sans CJK JP Medium"/>
              </a:rPr>
              <a:t>现在完成时</a:t>
            </a:r>
            <a:endParaRPr sz="1400">
              <a:latin typeface="Noto Sans CJK JP Medium"/>
              <a:cs typeface="Noto Sans CJK JP Medium"/>
            </a:endParaRPr>
          </a:p>
          <a:p>
            <a:pPr marR="200025" algn="ctr">
              <a:lnSpc>
                <a:spcPct val="100000"/>
              </a:lnSpc>
            </a:pPr>
            <a:r>
              <a:rPr sz="1400" b="0" spc="45" dirty="0">
                <a:latin typeface="Noto Sans CJK JP Medium"/>
                <a:cs typeface="Noto Sans CJK JP Medium"/>
              </a:rPr>
              <a:t>（have+done)</a:t>
            </a:r>
            <a:endParaRPr sz="1400">
              <a:latin typeface="Noto Sans CJK JP Medium"/>
              <a:cs typeface="Noto Sans CJK JP Medium"/>
            </a:endParaRPr>
          </a:p>
          <a:p>
            <a:pPr marR="170815" algn="ctr">
              <a:lnSpc>
                <a:spcPct val="100000"/>
              </a:lnSpc>
              <a:spcBef>
                <a:spcPts val="380"/>
              </a:spcBef>
            </a:pPr>
            <a:r>
              <a:rPr sz="1400" b="0" spc="35" dirty="0">
                <a:latin typeface="Noto Sans CJK JP Medium"/>
                <a:cs typeface="Noto Sans CJK JP Medium"/>
              </a:rPr>
              <a:t>10.</a:t>
            </a:r>
            <a:r>
              <a:rPr sz="1400" b="0" spc="-10" dirty="0">
                <a:latin typeface="Noto Sans CJK JP Medium"/>
                <a:cs typeface="Noto Sans CJK JP Medium"/>
              </a:rPr>
              <a:t>现在完成进行时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0" spc="55" dirty="0">
                <a:latin typeface="Noto Sans CJK JP Medium"/>
                <a:cs typeface="Noto Sans CJK JP Medium"/>
              </a:rPr>
              <a:t>（have+been+doing)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81400" y="2705100"/>
            <a:ext cx="1644650" cy="76200"/>
          </a:xfrm>
          <a:custGeom>
            <a:avLst/>
            <a:gdLst/>
            <a:ahLst/>
            <a:cxnLst/>
            <a:rect l="l" t="t" r="r" b="b"/>
            <a:pathLst>
              <a:path w="1644650" h="76200">
                <a:moveTo>
                  <a:pt x="1568450" y="0"/>
                </a:moveTo>
                <a:lnTo>
                  <a:pt x="1568450" y="76200"/>
                </a:lnTo>
                <a:lnTo>
                  <a:pt x="1626362" y="47243"/>
                </a:lnTo>
                <a:lnTo>
                  <a:pt x="1581150" y="47243"/>
                </a:lnTo>
                <a:lnTo>
                  <a:pt x="1581150" y="28956"/>
                </a:lnTo>
                <a:lnTo>
                  <a:pt x="1626362" y="28956"/>
                </a:lnTo>
                <a:lnTo>
                  <a:pt x="1568450" y="0"/>
                </a:lnTo>
                <a:close/>
              </a:path>
              <a:path w="1644650" h="76200">
                <a:moveTo>
                  <a:pt x="1568450" y="28956"/>
                </a:moveTo>
                <a:lnTo>
                  <a:pt x="0" y="28956"/>
                </a:lnTo>
                <a:lnTo>
                  <a:pt x="0" y="47243"/>
                </a:lnTo>
                <a:lnTo>
                  <a:pt x="1568450" y="47243"/>
                </a:lnTo>
                <a:lnTo>
                  <a:pt x="1568450" y="28956"/>
                </a:lnTo>
                <a:close/>
              </a:path>
              <a:path w="1644650" h="76200">
                <a:moveTo>
                  <a:pt x="1626362" y="28956"/>
                </a:moveTo>
                <a:lnTo>
                  <a:pt x="1581150" y="28956"/>
                </a:lnTo>
                <a:lnTo>
                  <a:pt x="1581150" y="47243"/>
                </a:lnTo>
                <a:lnTo>
                  <a:pt x="1626362" y="47243"/>
                </a:lnTo>
                <a:lnTo>
                  <a:pt x="1644650" y="38100"/>
                </a:lnTo>
                <a:lnTo>
                  <a:pt x="162636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358385" y="3663188"/>
            <a:ext cx="4142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0" dirty="0">
                <a:latin typeface="Noto Sans CJK JP Medium"/>
                <a:cs typeface="Noto Sans CJK JP Medium"/>
              </a:rPr>
              <a:t>4.</a:t>
            </a:r>
            <a:r>
              <a:rPr sz="1800" b="0" dirty="0">
                <a:latin typeface="Noto Sans CJK JP Medium"/>
                <a:cs typeface="Noto Sans CJK JP Medium"/>
              </a:rPr>
              <a:t>一般过去时</a:t>
            </a:r>
            <a:r>
              <a:rPr sz="1800" b="0" spc="15" dirty="0">
                <a:latin typeface="Noto Sans CJK JP Medium"/>
                <a:cs typeface="Noto Sans CJK JP Medium"/>
              </a:rPr>
              <a:t>(will</a:t>
            </a:r>
            <a:r>
              <a:rPr sz="1800" b="0" spc="180" dirty="0">
                <a:latin typeface="Noto Sans CJK JP Medium"/>
                <a:cs typeface="Noto Sans CJK JP Medium"/>
              </a:rPr>
              <a:t> </a:t>
            </a:r>
            <a:r>
              <a:rPr sz="1800" b="0" spc="70" dirty="0">
                <a:latin typeface="Noto Sans CJK JP Medium"/>
                <a:cs typeface="Noto Sans CJK JP Medium"/>
              </a:rPr>
              <a:t>do/be</a:t>
            </a:r>
            <a:r>
              <a:rPr sz="1800" b="0" spc="145" dirty="0">
                <a:latin typeface="Noto Sans CJK JP Medium"/>
                <a:cs typeface="Noto Sans CJK JP Medium"/>
              </a:rPr>
              <a:t> </a:t>
            </a:r>
            <a:r>
              <a:rPr sz="1800" b="0" spc="85" dirty="0">
                <a:latin typeface="Noto Sans CJK JP Medium"/>
                <a:cs typeface="Noto Sans CJK JP Medium"/>
              </a:rPr>
              <a:t>going</a:t>
            </a:r>
            <a:r>
              <a:rPr sz="1800" b="0" spc="120" dirty="0">
                <a:latin typeface="Noto Sans CJK JP Medium"/>
                <a:cs typeface="Noto Sans CJK JP Medium"/>
              </a:rPr>
              <a:t> </a:t>
            </a:r>
            <a:r>
              <a:rPr sz="1800" b="0" spc="50" dirty="0">
                <a:latin typeface="Noto Sans CJK JP Medium"/>
                <a:cs typeface="Noto Sans CJK JP Medium"/>
              </a:rPr>
              <a:t>to</a:t>
            </a:r>
            <a:r>
              <a:rPr sz="1800" b="0" spc="130" dirty="0">
                <a:latin typeface="Noto Sans CJK JP Medium"/>
                <a:cs typeface="Noto Sans CJK JP Medium"/>
              </a:rPr>
              <a:t> </a:t>
            </a:r>
            <a:r>
              <a:rPr sz="1800" b="0" spc="65" dirty="0">
                <a:latin typeface="Noto Sans CJK JP Medium"/>
                <a:cs typeface="Noto Sans CJK JP Medium"/>
              </a:rPr>
              <a:t>do)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644" y="575310"/>
            <a:ext cx="53047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05380" algn="l"/>
              </a:tabLst>
            </a:pPr>
            <a:r>
              <a:rPr sz="2000" b="0" spc="45" dirty="0">
                <a:latin typeface="Noto Sans CJK JP Medium"/>
                <a:cs typeface="Noto Sans CJK JP Medium"/>
              </a:rPr>
              <a:t>10.</a:t>
            </a:r>
            <a:r>
              <a:rPr sz="2000" b="0" spc="18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现在完成进行时	</a:t>
            </a:r>
            <a:r>
              <a:rPr sz="2000" b="0" spc="40" dirty="0">
                <a:latin typeface="Noto Sans CJK JP Medium"/>
                <a:cs typeface="Noto Sans CJK JP Medium"/>
              </a:rPr>
              <a:t>(have/has </a:t>
            </a:r>
            <a:r>
              <a:rPr sz="2000" b="0" spc="35" dirty="0">
                <a:latin typeface="Noto Sans CJK JP Medium"/>
                <a:cs typeface="Noto Sans CJK JP Medium"/>
              </a:rPr>
              <a:t>been</a:t>
            </a:r>
            <a:r>
              <a:rPr sz="2000" b="0" spc="300" dirty="0">
                <a:latin typeface="Noto Sans CJK JP Medium"/>
                <a:cs typeface="Noto Sans CJK JP Medium"/>
              </a:rPr>
              <a:t> </a:t>
            </a:r>
            <a:r>
              <a:rPr sz="2000" b="0" spc="75" dirty="0">
                <a:latin typeface="Noto Sans CJK JP Medium"/>
                <a:cs typeface="Noto Sans CJK JP Medium"/>
              </a:rPr>
              <a:t>doing)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219" y="920244"/>
            <a:ext cx="5518785" cy="35331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been learning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20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hours.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2672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It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has been raining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week.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9720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③	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learning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20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hours?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3975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④	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Has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raining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week?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How long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learning</a:t>
            </a:r>
            <a:r>
              <a:rPr sz="2000" u="sng" spc="2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26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How long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has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</a:t>
            </a:r>
            <a:r>
              <a:rPr sz="2000" u="sng" spc="1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raining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7008" y="1280096"/>
            <a:ext cx="6760845" cy="2341245"/>
            <a:chOff x="957008" y="1280096"/>
            <a:chExt cx="6760845" cy="2341245"/>
          </a:xfrm>
        </p:grpSpPr>
        <p:sp>
          <p:nvSpPr>
            <p:cNvPr id="4" name="object 4"/>
            <p:cNvSpPr/>
            <p:nvPr/>
          </p:nvSpPr>
          <p:spPr>
            <a:xfrm>
              <a:off x="990600" y="2066543"/>
              <a:ext cx="6697980" cy="362585"/>
            </a:xfrm>
            <a:custGeom>
              <a:avLst/>
              <a:gdLst/>
              <a:ahLst/>
              <a:cxnLst/>
              <a:rect l="l" t="t" r="r" b="b"/>
              <a:pathLst>
                <a:path w="6697980" h="362585">
                  <a:moveTo>
                    <a:pt x="6697726" y="216407"/>
                  </a:moveTo>
                  <a:lnTo>
                    <a:pt x="0" y="216407"/>
                  </a:lnTo>
                </a:path>
                <a:path w="6697980" h="362585">
                  <a:moveTo>
                    <a:pt x="3316224" y="288925"/>
                  </a:moveTo>
                  <a:lnTo>
                    <a:pt x="3316224" y="0"/>
                  </a:lnTo>
                </a:path>
                <a:path w="6697980" h="362585">
                  <a:moveTo>
                    <a:pt x="5327904" y="362077"/>
                  </a:moveTo>
                  <a:lnTo>
                    <a:pt x="5327904" y="73152"/>
                  </a:lnTo>
                </a:path>
                <a:path w="6697980" h="362585">
                  <a:moveTo>
                    <a:pt x="1322832" y="361061"/>
                  </a:moveTo>
                  <a:lnTo>
                    <a:pt x="1322832" y="21336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52144" y="1289303"/>
              <a:ext cx="6556375" cy="216535"/>
            </a:xfrm>
            <a:custGeom>
              <a:avLst/>
              <a:gdLst/>
              <a:ahLst/>
              <a:cxnLst/>
              <a:rect l="l" t="t" r="r" b="b"/>
              <a:pathLst>
                <a:path w="6556375" h="216534">
                  <a:moveTo>
                    <a:pt x="6556248" y="216408"/>
                  </a:moveTo>
                  <a:lnTo>
                    <a:pt x="6554823" y="174265"/>
                  </a:lnTo>
                  <a:lnTo>
                    <a:pt x="6550945" y="139874"/>
                  </a:lnTo>
                  <a:lnTo>
                    <a:pt x="6545210" y="116699"/>
                  </a:lnTo>
                  <a:lnTo>
                    <a:pt x="6538213" y="108204"/>
                  </a:lnTo>
                  <a:lnTo>
                    <a:pt x="3296157" y="108204"/>
                  </a:lnTo>
                  <a:lnTo>
                    <a:pt x="3289161" y="99708"/>
                  </a:lnTo>
                  <a:lnTo>
                    <a:pt x="3283426" y="76533"/>
                  </a:lnTo>
                  <a:lnTo>
                    <a:pt x="3279548" y="42142"/>
                  </a:lnTo>
                  <a:lnTo>
                    <a:pt x="3278124" y="0"/>
                  </a:lnTo>
                  <a:lnTo>
                    <a:pt x="3276699" y="42142"/>
                  </a:lnTo>
                  <a:lnTo>
                    <a:pt x="3272821" y="76533"/>
                  </a:lnTo>
                  <a:lnTo>
                    <a:pt x="3267086" y="99708"/>
                  </a:lnTo>
                  <a:lnTo>
                    <a:pt x="3260090" y="108204"/>
                  </a:lnTo>
                  <a:lnTo>
                    <a:pt x="18034" y="108204"/>
                  </a:lnTo>
                  <a:lnTo>
                    <a:pt x="11015" y="116699"/>
                  </a:lnTo>
                  <a:lnTo>
                    <a:pt x="5283" y="139874"/>
                  </a:lnTo>
                  <a:lnTo>
                    <a:pt x="1417" y="174265"/>
                  </a:lnTo>
                  <a:lnTo>
                    <a:pt x="0" y="21640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6216" y="3172967"/>
              <a:ext cx="3313429" cy="439420"/>
            </a:xfrm>
            <a:custGeom>
              <a:avLst/>
              <a:gdLst/>
              <a:ahLst/>
              <a:cxnLst/>
              <a:rect l="l" t="t" r="r" b="b"/>
              <a:pathLst>
                <a:path w="3313429" h="439420">
                  <a:moveTo>
                    <a:pt x="0" y="0"/>
                  </a:moveTo>
                  <a:lnTo>
                    <a:pt x="1864" y="69348"/>
                  </a:lnTo>
                  <a:lnTo>
                    <a:pt x="7055" y="129588"/>
                  </a:lnTo>
                  <a:lnTo>
                    <a:pt x="14972" y="177100"/>
                  </a:lnTo>
                  <a:lnTo>
                    <a:pt x="36575" y="219456"/>
                  </a:lnTo>
                  <a:lnTo>
                    <a:pt x="1620011" y="219456"/>
                  </a:lnTo>
                  <a:lnTo>
                    <a:pt x="1631570" y="230648"/>
                  </a:lnTo>
                  <a:lnTo>
                    <a:pt x="1641610" y="261811"/>
                  </a:lnTo>
                  <a:lnTo>
                    <a:pt x="1649528" y="309323"/>
                  </a:lnTo>
                  <a:lnTo>
                    <a:pt x="1654722" y="369563"/>
                  </a:lnTo>
                  <a:lnTo>
                    <a:pt x="1656588" y="438912"/>
                  </a:lnTo>
                  <a:lnTo>
                    <a:pt x="1658453" y="369563"/>
                  </a:lnTo>
                  <a:lnTo>
                    <a:pt x="1663647" y="309323"/>
                  </a:lnTo>
                  <a:lnTo>
                    <a:pt x="1671565" y="261811"/>
                  </a:lnTo>
                  <a:lnTo>
                    <a:pt x="1681605" y="230648"/>
                  </a:lnTo>
                  <a:lnTo>
                    <a:pt x="1693164" y="219456"/>
                  </a:lnTo>
                  <a:lnTo>
                    <a:pt x="3276600" y="219456"/>
                  </a:lnTo>
                  <a:lnTo>
                    <a:pt x="3288158" y="208263"/>
                  </a:lnTo>
                  <a:lnTo>
                    <a:pt x="3298198" y="177100"/>
                  </a:lnTo>
                  <a:lnTo>
                    <a:pt x="3306116" y="129588"/>
                  </a:lnTo>
                  <a:lnTo>
                    <a:pt x="3311310" y="69348"/>
                  </a:lnTo>
                  <a:lnTo>
                    <a:pt x="331317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50158" y="794384"/>
            <a:ext cx="238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35" dirty="0">
                <a:latin typeface="Noto Sans CJK JP Medium"/>
                <a:cs typeface="Noto Sans CJK JP Medium"/>
              </a:rPr>
              <a:t>1</a:t>
            </a:r>
            <a:r>
              <a:rPr sz="1800" b="0" spc="5" dirty="0">
                <a:latin typeface="Noto Sans CJK JP Medium"/>
                <a:cs typeface="Noto Sans CJK JP Medium"/>
              </a:rPr>
              <a:t>.</a:t>
            </a:r>
            <a:r>
              <a:rPr sz="1800" b="0" dirty="0">
                <a:latin typeface="Noto Sans CJK JP Medium"/>
                <a:cs typeface="Noto Sans CJK JP Medium"/>
              </a:rPr>
              <a:t>一般现在时（</a:t>
            </a:r>
            <a:r>
              <a:rPr sz="1800" b="0" spc="105" dirty="0">
                <a:latin typeface="Noto Sans CJK JP Medium"/>
                <a:cs typeface="Noto Sans CJK JP Medium"/>
              </a:rPr>
              <a:t>do</a:t>
            </a:r>
            <a:r>
              <a:rPr sz="1800" b="0" spc="50" dirty="0">
                <a:latin typeface="Noto Sans CJK JP Medium"/>
                <a:cs typeface="Noto Sans CJK JP Medium"/>
              </a:rPr>
              <a:t>/</a:t>
            </a:r>
            <a:r>
              <a:rPr sz="1800" b="0" spc="50" dirty="0">
                <a:latin typeface="Noto Sans CJK JP Medium"/>
                <a:cs typeface="Noto Sans CJK JP Medium"/>
              </a:rPr>
              <a:t>b</a:t>
            </a:r>
            <a:r>
              <a:rPr sz="1800" b="0" spc="50" dirty="0">
                <a:latin typeface="Noto Sans CJK JP Medium"/>
                <a:cs typeface="Noto Sans CJK JP Medium"/>
              </a:rPr>
              <a:t>e</a:t>
            </a:r>
            <a:r>
              <a:rPr sz="1800" b="0" spc="60" dirty="0">
                <a:latin typeface="Noto Sans CJK JP Medium"/>
                <a:cs typeface="Noto Sans CJK JP Medium"/>
              </a:rPr>
              <a:t>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544" y="3645204"/>
            <a:ext cx="3136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3.</a:t>
            </a:r>
            <a:r>
              <a:rPr sz="1800" b="0" dirty="0">
                <a:latin typeface="Noto Sans CJK JP Medium"/>
                <a:cs typeface="Noto Sans CJK JP Medium"/>
              </a:rPr>
              <a:t>一般过去</a:t>
            </a:r>
            <a:r>
              <a:rPr sz="1800" b="0" spc="-10" dirty="0">
                <a:latin typeface="Noto Sans CJK JP Medium"/>
                <a:cs typeface="Noto Sans CJK JP Medium"/>
              </a:rPr>
              <a:t>时</a:t>
            </a:r>
            <a:r>
              <a:rPr sz="1800" b="0" spc="50" dirty="0">
                <a:latin typeface="Noto Sans CJK JP Medium"/>
                <a:cs typeface="Noto Sans CJK JP Medium"/>
              </a:rPr>
              <a:t>(did/was/were)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4632" y="3188207"/>
            <a:ext cx="3313429" cy="439420"/>
          </a:xfrm>
          <a:custGeom>
            <a:avLst/>
            <a:gdLst/>
            <a:ahLst/>
            <a:cxnLst/>
            <a:rect l="l" t="t" r="r" b="b"/>
            <a:pathLst>
              <a:path w="3313429" h="439420">
                <a:moveTo>
                  <a:pt x="0" y="0"/>
                </a:moveTo>
                <a:lnTo>
                  <a:pt x="1865" y="69348"/>
                </a:lnTo>
                <a:lnTo>
                  <a:pt x="7059" y="129588"/>
                </a:lnTo>
                <a:lnTo>
                  <a:pt x="14977" y="177100"/>
                </a:lnTo>
                <a:lnTo>
                  <a:pt x="36575" y="219456"/>
                </a:lnTo>
                <a:lnTo>
                  <a:pt x="1620012" y="219456"/>
                </a:lnTo>
                <a:lnTo>
                  <a:pt x="1631570" y="230648"/>
                </a:lnTo>
                <a:lnTo>
                  <a:pt x="1641610" y="261811"/>
                </a:lnTo>
                <a:lnTo>
                  <a:pt x="1649528" y="309323"/>
                </a:lnTo>
                <a:lnTo>
                  <a:pt x="1654722" y="369563"/>
                </a:lnTo>
                <a:lnTo>
                  <a:pt x="1656588" y="438912"/>
                </a:lnTo>
                <a:lnTo>
                  <a:pt x="1658453" y="369563"/>
                </a:lnTo>
                <a:lnTo>
                  <a:pt x="1663647" y="309323"/>
                </a:lnTo>
                <a:lnTo>
                  <a:pt x="1671565" y="261811"/>
                </a:lnTo>
                <a:lnTo>
                  <a:pt x="1681605" y="230648"/>
                </a:lnTo>
                <a:lnTo>
                  <a:pt x="1693164" y="219456"/>
                </a:lnTo>
                <a:lnTo>
                  <a:pt x="3276599" y="219456"/>
                </a:lnTo>
                <a:lnTo>
                  <a:pt x="3288158" y="208263"/>
                </a:lnTo>
                <a:lnTo>
                  <a:pt x="3298198" y="177100"/>
                </a:lnTo>
                <a:lnTo>
                  <a:pt x="3306116" y="129588"/>
                </a:lnTo>
                <a:lnTo>
                  <a:pt x="3311310" y="69348"/>
                </a:lnTo>
                <a:lnTo>
                  <a:pt x="331317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69284" y="1570989"/>
            <a:ext cx="117475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2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现在进行时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1572" y="1572513"/>
            <a:ext cx="1783714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5.</a:t>
            </a:r>
            <a:r>
              <a:rPr sz="1400" b="0" spc="-10" dirty="0">
                <a:latin typeface="Noto Sans CJK JP Medium"/>
                <a:cs typeface="Noto Sans CJK JP Medium"/>
              </a:rPr>
              <a:t>过去进行时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45" dirty="0">
                <a:latin typeface="Noto Sans CJK JP Medium"/>
                <a:cs typeface="Noto Sans CJK JP Medium"/>
              </a:rPr>
              <a:t>（was/were+doing)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3070" y="1575256"/>
            <a:ext cx="1588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95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6.</a:t>
            </a:r>
            <a:r>
              <a:rPr sz="1400" b="0" spc="-15" dirty="0">
                <a:latin typeface="Noto Sans CJK JP Medium"/>
                <a:cs typeface="Noto Sans CJK JP Medium"/>
              </a:rPr>
              <a:t>将来进行时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55" dirty="0">
                <a:latin typeface="Noto Sans CJK JP Medium"/>
                <a:cs typeface="Noto Sans CJK JP Medium"/>
              </a:rPr>
              <a:t>（will+be+doing)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60165" y="1364995"/>
            <a:ext cx="412750" cy="1816100"/>
          </a:xfrm>
          <a:custGeom>
            <a:avLst/>
            <a:gdLst/>
            <a:ahLst/>
            <a:cxnLst/>
            <a:rect l="l" t="t" r="r" b="b"/>
            <a:pathLst>
              <a:path w="412750" h="1816100">
                <a:moveTo>
                  <a:pt x="0" y="0"/>
                </a:moveTo>
                <a:lnTo>
                  <a:pt x="34686" y="31615"/>
                </a:lnTo>
                <a:lnTo>
                  <a:pt x="67861" y="64293"/>
                </a:lnTo>
                <a:lnTo>
                  <a:pt x="99522" y="97991"/>
                </a:lnTo>
                <a:lnTo>
                  <a:pt x="129669" y="132664"/>
                </a:lnTo>
                <a:lnTo>
                  <a:pt x="158298" y="168269"/>
                </a:lnTo>
                <a:lnTo>
                  <a:pt x="185409" y="204762"/>
                </a:lnTo>
                <a:lnTo>
                  <a:pt x="210999" y="242099"/>
                </a:lnTo>
                <a:lnTo>
                  <a:pt x="235067" y="280236"/>
                </a:lnTo>
                <a:lnTo>
                  <a:pt x="257611" y="319130"/>
                </a:lnTo>
                <a:lnTo>
                  <a:pt x="278629" y="358735"/>
                </a:lnTo>
                <a:lnTo>
                  <a:pt x="298120" y="399010"/>
                </a:lnTo>
                <a:lnTo>
                  <a:pt x="316082" y="439909"/>
                </a:lnTo>
                <a:lnTo>
                  <a:pt x="332512" y="481388"/>
                </a:lnTo>
                <a:lnTo>
                  <a:pt x="347409" y="523405"/>
                </a:lnTo>
                <a:lnTo>
                  <a:pt x="360772" y="565914"/>
                </a:lnTo>
                <a:lnTo>
                  <a:pt x="372599" y="608873"/>
                </a:lnTo>
                <a:lnTo>
                  <a:pt x="382887" y="652237"/>
                </a:lnTo>
                <a:lnTo>
                  <a:pt x="391635" y="695962"/>
                </a:lnTo>
                <a:lnTo>
                  <a:pt x="398842" y="740005"/>
                </a:lnTo>
                <a:lnTo>
                  <a:pt x="404505" y="784322"/>
                </a:lnTo>
                <a:lnTo>
                  <a:pt x="408623" y="828868"/>
                </a:lnTo>
                <a:lnTo>
                  <a:pt x="411194" y="873601"/>
                </a:lnTo>
                <a:lnTo>
                  <a:pt x="412216" y="918475"/>
                </a:lnTo>
                <a:lnTo>
                  <a:pt x="411687" y="963448"/>
                </a:lnTo>
                <a:lnTo>
                  <a:pt x="409606" y="1008475"/>
                </a:lnTo>
                <a:lnTo>
                  <a:pt x="405972" y="1053513"/>
                </a:lnTo>
                <a:lnTo>
                  <a:pt x="400781" y="1098517"/>
                </a:lnTo>
                <a:lnTo>
                  <a:pt x="394032" y="1143444"/>
                </a:lnTo>
                <a:lnTo>
                  <a:pt x="385724" y="1188250"/>
                </a:lnTo>
                <a:lnTo>
                  <a:pt x="375855" y="1232891"/>
                </a:lnTo>
                <a:lnTo>
                  <a:pt x="364423" y="1277323"/>
                </a:lnTo>
                <a:lnTo>
                  <a:pt x="351426" y="1321502"/>
                </a:lnTo>
                <a:lnTo>
                  <a:pt x="336863" y="1365384"/>
                </a:lnTo>
                <a:lnTo>
                  <a:pt x="320731" y="1408927"/>
                </a:lnTo>
                <a:lnTo>
                  <a:pt x="303030" y="1452085"/>
                </a:lnTo>
                <a:lnTo>
                  <a:pt x="283756" y="1494814"/>
                </a:lnTo>
                <a:lnTo>
                  <a:pt x="262909" y="1537072"/>
                </a:lnTo>
                <a:lnTo>
                  <a:pt x="240487" y="1578814"/>
                </a:lnTo>
                <a:lnTo>
                  <a:pt x="216487" y="1619995"/>
                </a:lnTo>
                <a:lnTo>
                  <a:pt x="190909" y="1660574"/>
                </a:lnTo>
                <a:lnTo>
                  <a:pt x="163750" y="1700504"/>
                </a:lnTo>
                <a:lnTo>
                  <a:pt x="135008" y="1739744"/>
                </a:lnTo>
                <a:lnTo>
                  <a:pt x="104682" y="1778248"/>
                </a:lnTo>
                <a:lnTo>
                  <a:pt x="72771" y="1815972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86305" y="2288489"/>
            <a:ext cx="10725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0" spc="20" dirty="0">
                <a:latin typeface="Noto Sans CJK JP Medium"/>
                <a:cs typeface="Noto Sans CJK JP Medium"/>
              </a:rPr>
              <a:t>8.</a:t>
            </a:r>
            <a:r>
              <a:rPr sz="1400" b="0" spc="-10" dirty="0">
                <a:latin typeface="Noto Sans CJK JP Medium"/>
                <a:cs typeface="Noto Sans CJK JP Medium"/>
              </a:rPr>
              <a:t>过去完成时</a:t>
            </a:r>
            <a:endParaRPr sz="1400">
              <a:latin typeface="Noto Sans CJK JP Medium"/>
              <a:cs typeface="Noto Sans CJK JP Medi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66264" y="1355470"/>
            <a:ext cx="4438650" cy="1856105"/>
            <a:chOff x="1866264" y="1355470"/>
            <a:chExt cx="4438650" cy="1856105"/>
          </a:xfrm>
        </p:grpSpPr>
        <p:sp>
          <p:nvSpPr>
            <p:cNvPr id="16" name="object 16"/>
            <p:cNvSpPr/>
            <p:nvPr/>
          </p:nvSpPr>
          <p:spPr>
            <a:xfrm>
              <a:off x="1875789" y="1385569"/>
              <a:ext cx="412750" cy="1816100"/>
            </a:xfrm>
            <a:custGeom>
              <a:avLst/>
              <a:gdLst/>
              <a:ahLst/>
              <a:cxnLst/>
              <a:rect l="l" t="t" r="r" b="b"/>
              <a:pathLst>
                <a:path w="412750" h="1816100">
                  <a:moveTo>
                    <a:pt x="0" y="0"/>
                  </a:moveTo>
                  <a:lnTo>
                    <a:pt x="34686" y="31615"/>
                  </a:lnTo>
                  <a:lnTo>
                    <a:pt x="67861" y="64294"/>
                  </a:lnTo>
                  <a:lnTo>
                    <a:pt x="99522" y="97993"/>
                  </a:lnTo>
                  <a:lnTo>
                    <a:pt x="129669" y="132667"/>
                  </a:lnTo>
                  <a:lnTo>
                    <a:pt x="158298" y="168274"/>
                  </a:lnTo>
                  <a:lnTo>
                    <a:pt x="185409" y="204769"/>
                  </a:lnTo>
                  <a:lnTo>
                    <a:pt x="210999" y="242108"/>
                  </a:lnTo>
                  <a:lnTo>
                    <a:pt x="235067" y="280247"/>
                  </a:lnTo>
                  <a:lnTo>
                    <a:pt x="257611" y="319142"/>
                  </a:lnTo>
                  <a:lnTo>
                    <a:pt x="278629" y="358751"/>
                  </a:lnTo>
                  <a:lnTo>
                    <a:pt x="298120" y="399028"/>
                  </a:lnTo>
                  <a:lnTo>
                    <a:pt x="316082" y="439929"/>
                  </a:lnTo>
                  <a:lnTo>
                    <a:pt x="332512" y="481412"/>
                  </a:lnTo>
                  <a:lnTo>
                    <a:pt x="347409" y="523431"/>
                  </a:lnTo>
                  <a:lnTo>
                    <a:pt x="360772" y="565943"/>
                  </a:lnTo>
                  <a:lnTo>
                    <a:pt x="372599" y="608905"/>
                  </a:lnTo>
                  <a:lnTo>
                    <a:pt x="382887" y="652272"/>
                  </a:lnTo>
                  <a:lnTo>
                    <a:pt x="391635" y="696000"/>
                  </a:lnTo>
                  <a:lnTo>
                    <a:pt x="398842" y="740046"/>
                  </a:lnTo>
                  <a:lnTo>
                    <a:pt x="404505" y="784365"/>
                  </a:lnTo>
                  <a:lnTo>
                    <a:pt x="408623" y="828914"/>
                  </a:lnTo>
                  <a:lnTo>
                    <a:pt x="411194" y="873648"/>
                  </a:lnTo>
                  <a:lnTo>
                    <a:pt x="412216" y="918525"/>
                  </a:lnTo>
                  <a:lnTo>
                    <a:pt x="411687" y="963500"/>
                  </a:lnTo>
                  <a:lnTo>
                    <a:pt x="409606" y="1008528"/>
                  </a:lnTo>
                  <a:lnTo>
                    <a:pt x="405972" y="1053567"/>
                  </a:lnTo>
                  <a:lnTo>
                    <a:pt x="400781" y="1098572"/>
                  </a:lnTo>
                  <a:lnTo>
                    <a:pt x="394032" y="1143500"/>
                  </a:lnTo>
                  <a:lnTo>
                    <a:pt x="385724" y="1188306"/>
                  </a:lnTo>
                  <a:lnTo>
                    <a:pt x="375855" y="1232947"/>
                  </a:lnTo>
                  <a:lnTo>
                    <a:pt x="364423" y="1277378"/>
                  </a:lnTo>
                  <a:lnTo>
                    <a:pt x="351426" y="1321557"/>
                  </a:lnTo>
                  <a:lnTo>
                    <a:pt x="336863" y="1365438"/>
                  </a:lnTo>
                  <a:lnTo>
                    <a:pt x="320731" y="1408978"/>
                  </a:lnTo>
                  <a:lnTo>
                    <a:pt x="303030" y="1452134"/>
                  </a:lnTo>
                  <a:lnTo>
                    <a:pt x="283756" y="1494861"/>
                  </a:lnTo>
                  <a:lnTo>
                    <a:pt x="262909" y="1537115"/>
                  </a:lnTo>
                  <a:lnTo>
                    <a:pt x="240487" y="1578852"/>
                  </a:lnTo>
                  <a:lnTo>
                    <a:pt x="216487" y="1620029"/>
                  </a:lnTo>
                  <a:lnTo>
                    <a:pt x="190909" y="1660602"/>
                  </a:lnTo>
                  <a:lnTo>
                    <a:pt x="163750" y="1700527"/>
                  </a:lnTo>
                  <a:lnTo>
                    <a:pt x="135008" y="1739759"/>
                  </a:lnTo>
                  <a:lnTo>
                    <a:pt x="104682" y="1778256"/>
                  </a:lnTo>
                  <a:lnTo>
                    <a:pt x="72771" y="1815972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82639" y="1364995"/>
              <a:ext cx="412750" cy="1816100"/>
            </a:xfrm>
            <a:custGeom>
              <a:avLst/>
              <a:gdLst/>
              <a:ahLst/>
              <a:cxnLst/>
              <a:rect l="l" t="t" r="r" b="b"/>
              <a:pathLst>
                <a:path w="412750" h="1816100">
                  <a:moveTo>
                    <a:pt x="0" y="0"/>
                  </a:moveTo>
                  <a:lnTo>
                    <a:pt x="34686" y="31615"/>
                  </a:lnTo>
                  <a:lnTo>
                    <a:pt x="67861" y="64293"/>
                  </a:lnTo>
                  <a:lnTo>
                    <a:pt x="99522" y="97991"/>
                  </a:lnTo>
                  <a:lnTo>
                    <a:pt x="129669" y="132664"/>
                  </a:lnTo>
                  <a:lnTo>
                    <a:pt x="158298" y="168269"/>
                  </a:lnTo>
                  <a:lnTo>
                    <a:pt x="185409" y="204762"/>
                  </a:lnTo>
                  <a:lnTo>
                    <a:pt x="210999" y="242099"/>
                  </a:lnTo>
                  <a:lnTo>
                    <a:pt x="235067" y="280236"/>
                  </a:lnTo>
                  <a:lnTo>
                    <a:pt x="257611" y="319130"/>
                  </a:lnTo>
                  <a:lnTo>
                    <a:pt x="278629" y="358735"/>
                  </a:lnTo>
                  <a:lnTo>
                    <a:pt x="298120" y="399010"/>
                  </a:lnTo>
                  <a:lnTo>
                    <a:pt x="316082" y="439909"/>
                  </a:lnTo>
                  <a:lnTo>
                    <a:pt x="332512" y="481388"/>
                  </a:lnTo>
                  <a:lnTo>
                    <a:pt x="347409" y="523405"/>
                  </a:lnTo>
                  <a:lnTo>
                    <a:pt x="360772" y="565914"/>
                  </a:lnTo>
                  <a:lnTo>
                    <a:pt x="372599" y="608873"/>
                  </a:lnTo>
                  <a:lnTo>
                    <a:pt x="382887" y="652237"/>
                  </a:lnTo>
                  <a:lnTo>
                    <a:pt x="391635" y="695962"/>
                  </a:lnTo>
                  <a:lnTo>
                    <a:pt x="398842" y="740005"/>
                  </a:lnTo>
                  <a:lnTo>
                    <a:pt x="404505" y="784322"/>
                  </a:lnTo>
                  <a:lnTo>
                    <a:pt x="408623" y="828868"/>
                  </a:lnTo>
                  <a:lnTo>
                    <a:pt x="411194" y="873601"/>
                  </a:lnTo>
                  <a:lnTo>
                    <a:pt x="412216" y="918475"/>
                  </a:lnTo>
                  <a:lnTo>
                    <a:pt x="411687" y="963448"/>
                  </a:lnTo>
                  <a:lnTo>
                    <a:pt x="409606" y="1008475"/>
                  </a:lnTo>
                  <a:lnTo>
                    <a:pt x="405972" y="1053513"/>
                  </a:lnTo>
                  <a:lnTo>
                    <a:pt x="400781" y="1098517"/>
                  </a:lnTo>
                  <a:lnTo>
                    <a:pt x="394032" y="1143444"/>
                  </a:lnTo>
                  <a:lnTo>
                    <a:pt x="385724" y="1188250"/>
                  </a:lnTo>
                  <a:lnTo>
                    <a:pt x="375855" y="1232891"/>
                  </a:lnTo>
                  <a:lnTo>
                    <a:pt x="364423" y="1277323"/>
                  </a:lnTo>
                  <a:lnTo>
                    <a:pt x="351426" y="1321502"/>
                  </a:lnTo>
                  <a:lnTo>
                    <a:pt x="336863" y="1365384"/>
                  </a:lnTo>
                  <a:lnTo>
                    <a:pt x="320731" y="1408927"/>
                  </a:lnTo>
                  <a:lnTo>
                    <a:pt x="303030" y="1452085"/>
                  </a:lnTo>
                  <a:lnTo>
                    <a:pt x="283756" y="1494814"/>
                  </a:lnTo>
                  <a:lnTo>
                    <a:pt x="262909" y="1537072"/>
                  </a:lnTo>
                  <a:lnTo>
                    <a:pt x="240487" y="1578814"/>
                  </a:lnTo>
                  <a:lnTo>
                    <a:pt x="216487" y="1619995"/>
                  </a:lnTo>
                  <a:lnTo>
                    <a:pt x="190909" y="1660574"/>
                  </a:lnTo>
                  <a:lnTo>
                    <a:pt x="163750" y="1700504"/>
                  </a:lnTo>
                  <a:lnTo>
                    <a:pt x="135008" y="1739744"/>
                  </a:lnTo>
                  <a:lnTo>
                    <a:pt x="104682" y="1778248"/>
                  </a:lnTo>
                  <a:lnTo>
                    <a:pt x="72771" y="1815972"/>
                  </a:lnTo>
                </a:path>
              </a:pathLst>
            </a:custGeom>
            <a:ln w="190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684901" y="2314447"/>
            <a:ext cx="10725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9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将来完成时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1600" y="2705100"/>
            <a:ext cx="1646555" cy="76200"/>
          </a:xfrm>
          <a:custGeom>
            <a:avLst/>
            <a:gdLst/>
            <a:ahLst/>
            <a:cxnLst/>
            <a:rect l="l" t="t" r="r" b="b"/>
            <a:pathLst>
              <a:path w="1646555" h="76200">
                <a:moveTo>
                  <a:pt x="1569974" y="0"/>
                </a:moveTo>
                <a:lnTo>
                  <a:pt x="1569974" y="76200"/>
                </a:lnTo>
                <a:lnTo>
                  <a:pt x="1627886" y="47243"/>
                </a:lnTo>
                <a:lnTo>
                  <a:pt x="1582801" y="47243"/>
                </a:lnTo>
                <a:lnTo>
                  <a:pt x="1582801" y="28956"/>
                </a:lnTo>
                <a:lnTo>
                  <a:pt x="1627886" y="28956"/>
                </a:lnTo>
                <a:lnTo>
                  <a:pt x="1569974" y="0"/>
                </a:lnTo>
                <a:close/>
              </a:path>
              <a:path w="1646555" h="76200">
                <a:moveTo>
                  <a:pt x="1569974" y="28956"/>
                </a:moveTo>
                <a:lnTo>
                  <a:pt x="0" y="28956"/>
                </a:lnTo>
                <a:lnTo>
                  <a:pt x="0" y="47243"/>
                </a:lnTo>
                <a:lnTo>
                  <a:pt x="1569974" y="47243"/>
                </a:lnTo>
                <a:lnTo>
                  <a:pt x="1569974" y="28956"/>
                </a:lnTo>
                <a:close/>
              </a:path>
              <a:path w="1646555" h="76200">
                <a:moveTo>
                  <a:pt x="1627886" y="28956"/>
                </a:moveTo>
                <a:lnTo>
                  <a:pt x="1582801" y="28956"/>
                </a:lnTo>
                <a:lnTo>
                  <a:pt x="1582801" y="47243"/>
                </a:lnTo>
                <a:lnTo>
                  <a:pt x="1627886" y="47243"/>
                </a:lnTo>
                <a:lnTo>
                  <a:pt x="1646174" y="38100"/>
                </a:lnTo>
                <a:lnTo>
                  <a:pt x="162788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349121" y="2388786"/>
            <a:ext cx="1838960" cy="8915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985"/>
              </a:spcBef>
            </a:pPr>
            <a:r>
              <a:rPr sz="1400" b="0" spc="50" dirty="0">
                <a:latin typeface="Noto Sans CJK JP Medium"/>
                <a:cs typeface="Noto Sans CJK JP Medium"/>
              </a:rPr>
              <a:t>（had+done)</a:t>
            </a:r>
            <a:endParaRPr sz="1400">
              <a:latin typeface="Noto Sans CJK JP Medium"/>
              <a:cs typeface="Noto Sans CJK JP Medium"/>
            </a:endParaRPr>
          </a:p>
          <a:p>
            <a:pPr marL="116205">
              <a:lnSpc>
                <a:spcPct val="100000"/>
              </a:lnSpc>
              <a:spcBef>
                <a:spcPts val="890"/>
              </a:spcBef>
            </a:pPr>
            <a:r>
              <a:rPr sz="1400" b="0" spc="35" dirty="0">
                <a:latin typeface="Noto Sans CJK JP Medium"/>
                <a:cs typeface="Noto Sans CJK JP Medium"/>
              </a:rPr>
              <a:t>11.</a:t>
            </a:r>
            <a:r>
              <a:rPr sz="1400" b="0" spc="-15" dirty="0">
                <a:latin typeface="Noto Sans CJK JP Medium"/>
                <a:cs typeface="Noto Sans CJK JP Medium"/>
              </a:rPr>
              <a:t>过去完成进行时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spc="60" dirty="0">
                <a:latin typeface="Noto Sans CJK JP Medium"/>
                <a:cs typeface="Noto Sans CJK JP Medium"/>
              </a:rPr>
              <a:t>（had+been+doing)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3732" y="2338197"/>
            <a:ext cx="1920875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97485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7.</a:t>
            </a:r>
            <a:r>
              <a:rPr sz="1400" b="0" spc="-10" dirty="0">
                <a:latin typeface="Noto Sans CJK JP Medium"/>
                <a:cs typeface="Noto Sans CJK JP Medium"/>
              </a:rPr>
              <a:t>现在完成时</a:t>
            </a:r>
            <a:endParaRPr sz="1400">
              <a:latin typeface="Noto Sans CJK JP Medium"/>
              <a:cs typeface="Noto Sans CJK JP Medium"/>
            </a:endParaRPr>
          </a:p>
          <a:p>
            <a:pPr marR="200025" algn="ctr">
              <a:lnSpc>
                <a:spcPct val="100000"/>
              </a:lnSpc>
            </a:pPr>
            <a:r>
              <a:rPr sz="1400" b="0" spc="45" dirty="0">
                <a:latin typeface="Noto Sans CJK JP Medium"/>
                <a:cs typeface="Noto Sans CJK JP Medium"/>
              </a:rPr>
              <a:t>（have+done)</a:t>
            </a:r>
            <a:endParaRPr sz="1400">
              <a:latin typeface="Noto Sans CJK JP Medium"/>
              <a:cs typeface="Noto Sans CJK JP Medium"/>
            </a:endParaRPr>
          </a:p>
          <a:p>
            <a:pPr marR="170815" algn="ctr">
              <a:lnSpc>
                <a:spcPct val="100000"/>
              </a:lnSpc>
              <a:spcBef>
                <a:spcPts val="380"/>
              </a:spcBef>
            </a:pPr>
            <a:r>
              <a:rPr sz="1400" b="0" spc="35" dirty="0">
                <a:latin typeface="Noto Sans CJK JP Medium"/>
                <a:cs typeface="Noto Sans CJK JP Medium"/>
              </a:rPr>
              <a:t>10.</a:t>
            </a:r>
            <a:r>
              <a:rPr sz="1400" b="0" spc="-10" dirty="0">
                <a:latin typeface="Noto Sans CJK JP Medium"/>
                <a:cs typeface="Noto Sans CJK JP Medium"/>
              </a:rPr>
              <a:t>现在完成进行时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0" spc="55" dirty="0">
                <a:latin typeface="Noto Sans CJK JP Medium"/>
                <a:cs typeface="Noto Sans CJK JP Medium"/>
              </a:rPr>
              <a:t>（have+been+doing)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05069" y="2446705"/>
            <a:ext cx="23602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14350" indent="-27940">
              <a:lnSpc>
                <a:spcPct val="137000"/>
              </a:lnSpc>
              <a:spcBef>
                <a:spcPts val="100"/>
              </a:spcBef>
            </a:pPr>
            <a:r>
              <a:rPr sz="1400" b="0" spc="-5" dirty="0">
                <a:latin typeface="Noto Sans CJK JP Medium"/>
                <a:cs typeface="Noto Sans CJK JP Medium"/>
              </a:rPr>
              <a:t>（will </a:t>
            </a:r>
            <a:r>
              <a:rPr sz="1400" b="0" spc="70" dirty="0">
                <a:latin typeface="Noto Sans CJK JP Medium"/>
                <a:cs typeface="Noto Sans CJK JP Medium"/>
              </a:rPr>
              <a:t>+have+done)  </a:t>
            </a:r>
            <a:r>
              <a:rPr sz="1400" b="0" spc="40" dirty="0">
                <a:latin typeface="Noto Sans CJK JP Medium"/>
                <a:cs typeface="Noto Sans CJK JP Medium"/>
              </a:rPr>
              <a:t>12.</a:t>
            </a:r>
            <a:r>
              <a:rPr sz="1400" b="0" spc="-10" dirty="0">
                <a:latin typeface="Noto Sans CJK JP Medium"/>
                <a:cs typeface="Noto Sans CJK JP Medium"/>
              </a:rPr>
              <a:t>将来完成进行时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spc="55" dirty="0">
                <a:latin typeface="Noto Sans CJK JP Medium"/>
                <a:cs typeface="Noto Sans CJK JP Medium"/>
              </a:rPr>
              <a:t>（will+have+been+doing)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1400" y="2705099"/>
            <a:ext cx="3768090" cy="125095"/>
          </a:xfrm>
          <a:custGeom>
            <a:avLst/>
            <a:gdLst/>
            <a:ahLst/>
            <a:cxnLst/>
            <a:rect l="l" t="t" r="r" b="b"/>
            <a:pathLst>
              <a:path w="3768090" h="125094">
                <a:moveTo>
                  <a:pt x="1644650" y="38100"/>
                </a:moveTo>
                <a:lnTo>
                  <a:pt x="1626362" y="28956"/>
                </a:lnTo>
                <a:lnTo>
                  <a:pt x="1568450" y="0"/>
                </a:lnTo>
                <a:lnTo>
                  <a:pt x="1568450" y="28956"/>
                </a:lnTo>
                <a:lnTo>
                  <a:pt x="0" y="28956"/>
                </a:lnTo>
                <a:lnTo>
                  <a:pt x="0" y="47244"/>
                </a:lnTo>
                <a:lnTo>
                  <a:pt x="1568450" y="47244"/>
                </a:lnTo>
                <a:lnTo>
                  <a:pt x="1568450" y="76200"/>
                </a:lnTo>
                <a:lnTo>
                  <a:pt x="1626362" y="47244"/>
                </a:lnTo>
                <a:lnTo>
                  <a:pt x="1644650" y="38100"/>
                </a:lnTo>
                <a:close/>
              </a:path>
              <a:path w="3768090" h="125094">
                <a:moveTo>
                  <a:pt x="3767582" y="86868"/>
                </a:moveTo>
                <a:lnTo>
                  <a:pt x="3749294" y="77724"/>
                </a:lnTo>
                <a:lnTo>
                  <a:pt x="3691382" y="48768"/>
                </a:lnTo>
                <a:lnTo>
                  <a:pt x="3691382" y="77724"/>
                </a:lnTo>
                <a:lnTo>
                  <a:pt x="2121408" y="77724"/>
                </a:lnTo>
                <a:lnTo>
                  <a:pt x="2121408" y="96012"/>
                </a:lnTo>
                <a:lnTo>
                  <a:pt x="3691382" y="96012"/>
                </a:lnTo>
                <a:lnTo>
                  <a:pt x="3691382" y="124968"/>
                </a:lnTo>
                <a:lnTo>
                  <a:pt x="3749294" y="96012"/>
                </a:lnTo>
                <a:lnTo>
                  <a:pt x="3767582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58385" y="3663188"/>
            <a:ext cx="4142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0" dirty="0">
                <a:latin typeface="Noto Sans CJK JP Medium"/>
                <a:cs typeface="Noto Sans CJK JP Medium"/>
              </a:rPr>
              <a:t>4.</a:t>
            </a:r>
            <a:r>
              <a:rPr sz="1800" b="0" dirty="0">
                <a:latin typeface="Noto Sans CJK JP Medium"/>
                <a:cs typeface="Noto Sans CJK JP Medium"/>
              </a:rPr>
              <a:t>一般过去时</a:t>
            </a:r>
            <a:r>
              <a:rPr sz="1800" b="0" spc="15" dirty="0">
                <a:latin typeface="Noto Sans CJK JP Medium"/>
                <a:cs typeface="Noto Sans CJK JP Medium"/>
              </a:rPr>
              <a:t>(will</a:t>
            </a:r>
            <a:r>
              <a:rPr sz="1800" b="0" spc="180" dirty="0">
                <a:latin typeface="Noto Sans CJK JP Medium"/>
                <a:cs typeface="Noto Sans CJK JP Medium"/>
              </a:rPr>
              <a:t> </a:t>
            </a:r>
            <a:r>
              <a:rPr sz="1800" b="0" spc="70" dirty="0">
                <a:latin typeface="Noto Sans CJK JP Medium"/>
                <a:cs typeface="Noto Sans CJK JP Medium"/>
              </a:rPr>
              <a:t>do/be</a:t>
            </a:r>
            <a:r>
              <a:rPr sz="1800" b="0" spc="145" dirty="0">
                <a:latin typeface="Noto Sans CJK JP Medium"/>
                <a:cs typeface="Noto Sans CJK JP Medium"/>
              </a:rPr>
              <a:t> </a:t>
            </a:r>
            <a:r>
              <a:rPr sz="1800" b="0" spc="85" dirty="0">
                <a:latin typeface="Noto Sans CJK JP Medium"/>
                <a:cs typeface="Noto Sans CJK JP Medium"/>
              </a:rPr>
              <a:t>going</a:t>
            </a:r>
            <a:r>
              <a:rPr sz="1800" b="0" spc="120" dirty="0">
                <a:latin typeface="Noto Sans CJK JP Medium"/>
                <a:cs typeface="Noto Sans CJK JP Medium"/>
              </a:rPr>
              <a:t> </a:t>
            </a:r>
            <a:r>
              <a:rPr sz="1800" b="0" spc="50" dirty="0">
                <a:latin typeface="Noto Sans CJK JP Medium"/>
                <a:cs typeface="Noto Sans CJK JP Medium"/>
              </a:rPr>
              <a:t>to</a:t>
            </a:r>
            <a:r>
              <a:rPr sz="1800" b="0" spc="130" dirty="0">
                <a:latin typeface="Noto Sans CJK JP Medium"/>
                <a:cs typeface="Noto Sans CJK JP Medium"/>
              </a:rPr>
              <a:t> </a:t>
            </a:r>
            <a:r>
              <a:rPr sz="1800" b="0" spc="65" dirty="0">
                <a:latin typeface="Noto Sans CJK JP Medium"/>
                <a:cs typeface="Noto Sans CJK JP Medium"/>
              </a:rPr>
              <a:t>do)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559435"/>
            <a:ext cx="46202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06015" algn="l"/>
              </a:tabLst>
            </a:pPr>
            <a:r>
              <a:rPr sz="2000" b="0" spc="45" dirty="0">
                <a:latin typeface="Noto Sans CJK JP Medium"/>
                <a:cs typeface="Noto Sans CJK JP Medium"/>
              </a:rPr>
              <a:t>11.</a:t>
            </a:r>
            <a:r>
              <a:rPr sz="2000" b="0" spc="18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过去完成进行时	</a:t>
            </a:r>
            <a:r>
              <a:rPr sz="2000" b="0" spc="40" dirty="0">
                <a:latin typeface="Noto Sans CJK JP Medium"/>
                <a:cs typeface="Noto Sans CJK JP Medium"/>
              </a:rPr>
              <a:t>(had </a:t>
            </a:r>
            <a:r>
              <a:rPr sz="2000" b="0" spc="35" dirty="0">
                <a:latin typeface="Noto Sans CJK JP Medium"/>
                <a:cs typeface="Noto Sans CJK JP Medium"/>
              </a:rPr>
              <a:t>been</a:t>
            </a:r>
            <a:r>
              <a:rPr sz="2000" b="0" spc="245" dirty="0">
                <a:latin typeface="Noto Sans CJK JP Medium"/>
                <a:cs typeface="Noto Sans CJK JP Medium"/>
              </a:rPr>
              <a:t> </a:t>
            </a:r>
            <a:r>
              <a:rPr sz="2000" b="0" spc="70" dirty="0">
                <a:latin typeface="Noto Sans CJK JP Medium"/>
                <a:cs typeface="Noto Sans CJK JP Medium"/>
              </a:rPr>
              <a:t>doing)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922258"/>
            <a:ext cx="8300084" cy="35331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 been learning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5 hours before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my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mum came </a:t>
            </a:r>
            <a:r>
              <a:rPr sz="2000" dirty="0">
                <a:latin typeface="Arial" panose="020B0604020202020204"/>
                <a:cs typeface="Arial" panose="020B0604020202020204"/>
              </a:rPr>
              <a:t>back.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9720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It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 been raining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week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before I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got</a:t>
            </a:r>
            <a:r>
              <a:rPr sz="20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here.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9720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③	</a:t>
            </a:r>
            <a:r>
              <a:rPr sz="19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</a:t>
            </a:r>
            <a:r>
              <a:rPr sz="19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10" dirty="0">
                <a:latin typeface="Arial" panose="020B0604020202020204"/>
                <a:cs typeface="Arial" panose="020B0604020202020204"/>
              </a:rPr>
              <a:t>you </a:t>
            </a:r>
            <a:r>
              <a:rPr sz="19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learning </a:t>
            </a:r>
            <a:r>
              <a:rPr sz="1900" dirty="0">
                <a:latin typeface="Arial" panose="020B0604020202020204"/>
                <a:cs typeface="Arial" panose="020B0604020202020204"/>
              </a:rPr>
              <a:t>English </a:t>
            </a:r>
            <a:r>
              <a:rPr sz="1900" spc="5" dirty="0">
                <a:latin typeface="Arial" panose="020B0604020202020204"/>
                <a:cs typeface="Arial" panose="020B0604020202020204"/>
              </a:rPr>
              <a:t>for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5 hours </a:t>
            </a:r>
            <a:r>
              <a:rPr sz="1900" dirty="0">
                <a:latin typeface="Arial" panose="020B0604020202020204"/>
                <a:cs typeface="Arial" panose="020B0604020202020204"/>
              </a:rPr>
              <a:t>before </a:t>
            </a:r>
            <a:r>
              <a:rPr sz="1900" spc="-10" dirty="0">
                <a:latin typeface="Arial" panose="020B0604020202020204"/>
                <a:cs typeface="Arial" panose="020B0604020202020204"/>
              </a:rPr>
              <a:t>your mum came</a:t>
            </a:r>
            <a:r>
              <a:rPr sz="19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1900" dirty="0">
                <a:latin typeface="Arial" panose="020B0604020202020204"/>
                <a:cs typeface="Arial" panose="020B0604020202020204"/>
              </a:rPr>
              <a:t>back?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53975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④	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raining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week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before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got</a:t>
            </a:r>
            <a:r>
              <a:rPr sz="20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here?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long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learning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before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my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mum came</a:t>
            </a:r>
            <a:r>
              <a:rPr sz="2000" spc="1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back?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long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had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raining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before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got</a:t>
            </a:r>
            <a:r>
              <a:rPr sz="2000" spc="2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here?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559435"/>
            <a:ext cx="52584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06015" algn="l"/>
              </a:tabLst>
            </a:pPr>
            <a:r>
              <a:rPr sz="2000" b="0" spc="45" dirty="0">
                <a:latin typeface="Noto Sans CJK JP Medium"/>
                <a:cs typeface="Noto Sans CJK JP Medium"/>
              </a:rPr>
              <a:t>12.</a:t>
            </a:r>
            <a:r>
              <a:rPr sz="2000" b="0" spc="18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将来完成进行时	</a:t>
            </a:r>
            <a:r>
              <a:rPr sz="2000" b="0" spc="20" dirty="0">
                <a:latin typeface="Noto Sans CJK JP Medium"/>
                <a:cs typeface="Noto Sans CJK JP Medium"/>
              </a:rPr>
              <a:t>(will </a:t>
            </a:r>
            <a:r>
              <a:rPr sz="2000" b="0" spc="25" dirty="0">
                <a:latin typeface="Noto Sans CJK JP Medium"/>
                <a:cs typeface="Noto Sans CJK JP Medium"/>
              </a:rPr>
              <a:t>have </a:t>
            </a:r>
            <a:r>
              <a:rPr sz="2000" b="0" spc="35" dirty="0">
                <a:latin typeface="Noto Sans CJK JP Medium"/>
                <a:cs typeface="Noto Sans CJK JP Medium"/>
              </a:rPr>
              <a:t>been</a:t>
            </a:r>
            <a:r>
              <a:rPr sz="2000" b="0" spc="370" dirty="0">
                <a:latin typeface="Noto Sans CJK JP Medium"/>
                <a:cs typeface="Noto Sans CJK JP Medium"/>
              </a:rPr>
              <a:t> </a:t>
            </a:r>
            <a:r>
              <a:rPr sz="2000" b="0" spc="70" dirty="0">
                <a:latin typeface="Noto Sans CJK JP Medium"/>
                <a:cs typeface="Noto Sans CJK JP Medium"/>
              </a:rPr>
              <a:t>doing)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922258"/>
            <a:ext cx="7955280" cy="35331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been living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BJ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3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dirty="0">
                <a:latin typeface="Arial" panose="020B0604020202020204"/>
                <a:cs typeface="Arial" panose="020B0604020202020204"/>
              </a:rPr>
              <a:t>time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2000" spc="3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month.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been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working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program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5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days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2000" spc="2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Friday.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2672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③	</a:t>
            </a:r>
            <a:r>
              <a:rPr sz="2000" u="sng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living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BJ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3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dirty="0">
                <a:latin typeface="Arial" panose="020B0604020202020204"/>
                <a:cs typeface="Arial" panose="020B0604020202020204"/>
              </a:rPr>
              <a:t>time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2000" spc="3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month?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900" algn="l"/>
              </a:tabLst>
            </a:pPr>
            <a:r>
              <a:rPr sz="2000" spc="-10" dirty="0">
                <a:solidFill>
                  <a:srgbClr val="C00000"/>
                </a:solidFill>
                <a:latin typeface="Noto Sans CJK JP Black"/>
                <a:cs typeface="Noto Sans CJK JP Black"/>
              </a:rPr>
              <a:t>④	</a:t>
            </a:r>
            <a:r>
              <a:rPr sz="2000" u="sng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working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program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5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days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Friday?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long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been living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BJ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dirty="0">
                <a:latin typeface="Arial" panose="020B0604020202020204"/>
                <a:cs typeface="Arial" panose="020B0604020202020204"/>
              </a:rPr>
              <a:t>time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2000" spc="409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month?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How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long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will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been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working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program by</a:t>
            </a:r>
            <a:r>
              <a:rPr sz="2000" spc="2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Friday?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0640" y="1383728"/>
            <a:ext cx="6740525" cy="2804795"/>
            <a:chOff x="1060640" y="1383728"/>
            <a:chExt cx="6740525" cy="2804795"/>
          </a:xfrm>
        </p:grpSpPr>
        <p:sp>
          <p:nvSpPr>
            <p:cNvPr id="3" name="object 3"/>
            <p:cNvSpPr/>
            <p:nvPr/>
          </p:nvSpPr>
          <p:spPr>
            <a:xfrm>
              <a:off x="1094231" y="1392935"/>
              <a:ext cx="6697980" cy="1602740"/>
            </a:xfrm>
            <a:custGeom>
              <a:avLst/>
              <a:gdLst/>
              <a:ahLst/>
              <a:cxnLst/>
              <a:rect l="l" t="t" r="r" b="b"/>
              <a:pathLst>
                <a:path w="6697980" h="1602739">
                  <a:moveTo>
                    <a:pt x="6697599" y="1456944"/>
                  </a:moveTo>
                  <a:lnTo>
                    <a:pt x="0" y="1456944"/>
                  </a:lnTo>
                </a:path>
                <a:path w="6697980" h="1602739">
                  <a:moveTo>
                    <a:pt x="3316224" y="1532508"/>
                  </a:moveTo>
                  <a:lnTo>
                    <a:pt x="3316224" y="1243583"/>
                  </a:lnTo>
                </a:path>
                <a:path w="6697980" h="1602739">
                  <a:moveTo>
                    <a:pt x="5327904" y="1602613"/>
                  </a:moveTo>
                  <a:lnTo>
                    <a:pt x="5327904" y="1313688"/>
                  </a:lnTo>
                </a:path>
                <a:path w="6697980" h="1602739">
                  <a:moveTo>
                    <a:pt x="1322832" y="1601851"/>
                  </a:moveTo>
                  <a:lnTo>
                    <a:pt x="1346581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34439" y="1831847"/>
              <a:ext cx="6556375" cy="216535"/>
            </a:xfrm>
            <a:custGeom>
              <a:avLst/>
              <a:gdLst/>
              <a:ahLst/>
              <a:cxnLst/>
              <a:rect l="l" t="t" r="r" b="b"/>
              <a:pathLst>
                <a:path w="6556375" h="216535">
                  <a:moveTo>
                    <a:pt x="6556248" y="216407"/>
                  </a:moveTo>
                  <a:lnTo>
                    <a:pt x="6554823" y="174265"/>
                  </a:lnTo>
                  <a:lnTo>
                    <a:pt x="6550945" y="139874"/>
                  </a:lnTo>
                  <a:lnTo>
                    <a:pt x="6545210" y="116699"/>
                  </a:lnTo>
                  <a:lnTo>
                    <a:pt x="6538213" y="108203"/>
                  </a:lnTo>
                  <a:lnTo>
                    <a:pt x="3296158" y="108203"/>
                  </a:lnTo>
                  <a:lnTo>
                    <a:pt x="3289161" y="99708"/>
                  </a:lnTo>
                  <a:lnTo>
                    <a:pt x="3283426" y="76533"/>
                  </a:lnTo>
                  <a:lnTo>
                    <a:pt x="3279548" y="42142"/>
                  </a:lnTo>
                  <a:lnTo>
                    <a:pt x="3278124" y="0"/>
                  </a:lnTo>
                  <a:lnTo>
                    <a:pt x="3276699" y="42142"/>
                  </a:lnTo>
                  <a:lnTo>
                    <a:pt x="3272821" y="76533"/>
                  </a:lnTo>
                  <a:lnTo>
                    <a:pt x="3267086" y="99708"/>
                  </a:lnTo>
                  <a:lnTo>
                    <a:pt x="3260090" y="108203"/>
                  </a:lnTo>
                  <a:lnTo>
                    <a:pt x="18034" y="108203"/>
                  </a:lnTo>
                  <a:lnTo>
                    <a:pt x="11015" y="116699"/>
                  </a:lnTo>
                  <a:lnTo>
                    <a:pt x="5283" y="139874"/>
                  </a:lnTo>
                  <a:lnTo>
                    <a:pt x="1417" y="174265"/>
                  </a:lnTo>
                  <a:lnTo>
                    <a:pt x="0" y="216407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9847" y="3739895"/>
              <a:ext cx="3313429" cy="439420"/>
            </a:xfrm>
            <a:custGeom>
              <a:avLst/>
              <a:gdLst/>
              <a:ahLst/>
              <a:cxnLst/>
              <a:rect l="l" t="t" r="r" b="b"/>
              <a:pathLst>
                <a:path w="3313429" h="439420">
                  <a:moveTo>
                    <a:pt x="0" y="0"/>
                  </a:moveTo>
                  <a:lnTo>
                    <a:pt x="1864" y="69348"/>
                  </a:lnTo>
                  <a:lnTo>
                    <a:pt x="7055" y="129588"/>
                  </a:lnTo>
                  <a:lnTo>
                    <a:pt x="14972" y="177100"/>
                  </a:lnTo>
                  <a:lnTo>
                    <a:pt x="36576" y="219455"/>
                  </a:lnTo>
                  <a:lnTo>
                    <a:pt x="1620012" y="219455"/>
                  </a:lnTo>
                  <a:lnTo>
                    <a:pt x="1631570" y="230643"/>
                  </a:lnTo>
                  <a:lnTo>
                    <a:pt x="1641610" y="261796"/>
                  </a:lnTo>
                  <a:lnTo>
                    <a:pt x="1649528" y="309301"/>
                  </a:lnTo>
                  <a:lnTo>
                    <a:pt x="1654722" y="369544"/>
                  </a:lnTo>
                  <a:lnTo>
                    <a:pt x="1656588" y="438911"/>
                  </a:lnTo>
                  <a:lnTo>
                    <a:pt x="1658453" y="369544"/>
                  </a:lnTo>
                  <a:lnTo>
                    <a:pt x="1663647" y="309301"/>
                  </a:lnTo>
                  <a:lnTo>
                    <a:pt x="1671565" y="261796"/>
                  </a:lnTo>
                  <a:lnTo>
                    <a:pt x="1681605" y="230643"/>
                  </a:lnTo>
                  <a:lnTo>
                    <a:pt x="1693164" y="219455"/>
                  </a:lnTo>
                  <a:lnTo>
                    <a:pt x="3276600" y="219455"/>
                  </a:lnTo>
                  <a:lnTo>
                    <a:pt x="3288158" y="208263"/>
                  </a:lnTo>
                  <a:lnTo>
                    <a:pt x="3298198" y="177100"/>
                  </a:lnTo>
                  <a:lnTo>
                    <a:pt x="3306116" y="129588"/>
                  </a:lnTo>
                  <a:lnTo>
                    <a:pt x="3311310" y="69348"/>
                  </a:lnTo>
                  <a:lnTo>
                    <a:pt x="331317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34872" y="4214266"/>
            <a:ext cx="313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3.</a:t>
            </a:r>
            <a:r>
              <a:rPr sz="1800" b="0" dirty="0">
                <a:latin typeface="Noto Sans CJK JP Medium"/>
                <a:cs typeface="Noto Sans CJK JP Medium"/>
              </a:rPr>
              <a:t>一般过去时</a:t>
            </a:r>
            <a:r>
              <a:rPr sz="1800" b="0" spc="50" dirty="0">
                <a:latin typeface="Noto Sans CJK JP Medium"/>
                <a:cs typeface="Noto Sans CJK JP Medium"/>
              </a:rPr>
              <a:t>(did/was/were)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98264" y="3755135"/>
            <a:ext cx="3313429" cy="441959"/>
          </a:xfrm>
          <a:custGeom>
            <a:avLst/>
            <a:gdLst/>
            <a:ahLst/>
            <a:cxnLst/>
            <a:rect l="l" t="t" r="r" b="b"/>
            <a:pathLst>
              <a:path w="3313429" h="441960">
                <a:moveTo>
                  <a:pt x="0" y="0"/>
                </a:moveTo>
                <a:lnTo>
                  <a:pt x="1879" y="69847"/>
                </a:lnTo>
                <a:lnTo>
                  <a:pt x="7112" y="130509"/>
                </a:lnTo>
                <a:lnTo>
                  <a:pt x="15087" y="178344"/>
                </a:lnTo>
                <a:lnTo>
                  <a:pt x="36830" y="220979"/>
                </a:lnTo>
                <a:lnTo>
                  <a:pt x="1619758" y="220979"/>
                </a:lnTo>
                <a:lnTo>
                  <a:pt x="1631391" y="232245"/>
                </a:lnTo>
                <a:lnTo>
                  <a:pt x="1641500" y="263615"/>
                </a:lnTo>
                <a:lnTo>
                  <a:pt x="1649476" y="311450"/>
                </a:lnTo>
                <a:lnTo>
                  <a:pt x="1654708" y="372112"/>
                </a:lnTo>
                <a:lnTo>
                  <a:pt x="1656588" y="441959"/>
                </a:lnTo>
                <a:lnTo>
                  <a:pt x="1658467" y="372112"/>
                </a:lnTo>
                <a:lnTo>
                  <a:pt x="1663700" y="311450"/>
                </a:lnTo>
                <a:lnTo>
                  <a:pt x="1671675" y="263615"/>
                </a:lnTo>
                <a:lnTo>
                  <a:pt x="1681784" y="232245"/>
                </a:lnTo>
                <a:lnTo>
                  <a:pt x="1693418" y="220979"/>
                </a:lnTo>
                <a:lnTo>
                  <a:pt x="3276345" y="220979"/>
                </a:lnTo>
                <a:lnTo>
                  <a:pt x="3287979" y="209714"/>
                </a:lnTo>
                <a:lnTo>
                  <a:pt x="3298088" y="178344"/>
                </a:lnTo>
                <a:lnTo>
                  <a:pt x="3306064" y="130509"/>
                </a:lnTo>
                <a:lnTo>
                  <a:pt x="3311296" y="69847"/>
                </a:lnTo>
                <a:lnTo>
                  <a:pt x="33131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72661" y="2139822"/>
            <a:ext cx="117475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2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现在进行时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4950" y="2354707"/>
            <a:ext cx="9544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20" dirty="0">
                <a:latin typeface="Noto Sans CJK JP Medium"/>
                <a:cs typeface="Noto Sans CJK JP Medium"/>
              </a:rPr>
              <a:t>（was/wer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0710" y="2141347"/>
            <a:ext cx="143065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5.</a:t>
            </a:r>
            <a:r>
              <a:rPr sz="1400" b="0" spc="-10" dirty="0">
                <a:latin typeface="Noto Sans CJK JP Medium"/>
                <a:cs typeface="Noto Sans CJK JP Medium"/>
              </a:rPr>
              <a:t>过去进行时</a:t>
            </a:r>
            <a:endParaRPr sz="1400">
              <a:latin typeface="Noto Sans CJK JP Medium"/>
              <a:cs typeface="Noto Sans CJK JP Medium"/>
            </a:endParaRPr>
          </a:p>
          <a:p>
            <a:pPr marL="577215">
              <a:lnSpc>
                <a:spcPct val="100000"/>
              </a:lnSpc>
            </a:pPr>
            <a:r>
              <a:rPr sz="1400" b="0" spc="70" dirty="0">
                <a:latin typeface="Noto Sans CJK JP Medium"/>
                <a:cs typeface="Noto Sans CJK JP Medium"/>
              </a:rPr>
              <a:t>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6321" y="2144394"/>
            <a:ext cx="158877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6.</a:t>
            </a:r>
            <a:r>
              <a:rPr sz="1400" b="0" spc="-10" dirty="0">
                <a:latin typeface="Noto Sans CJK JP Medium"/>
                <a:cs typeface="Noto Sans CJK JP Medium"/>
              </a:rPr>
              <a:t>将来进行时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0" spc="55" dirty="0">
                <a:latin typeface="Noto Sans CJK JP Medium"/>
                <a:cs typeface="Noto Sans CJK JP Medium"/>
              </a:rPr>
              <a:t>（will+be+doing)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3289" y="1933320"/>
            <a:ext cx="412750" cy="1816100"/>
          </a:xfrm>
          <a:custGeom>
            <a:avLst/>
            <a:gdLst/>
            <a:ahLst/>
            <a:cxnLst/>
            <a:rect l="l" t="t" r="r" b="b"/>
            <a:pathLst>
              <a:path w="412750" h="1816100">
                <a:moveTo>
                  <a:pt x="0" y="0"/>
                </a:moveTo>
                <a:lnTo>
                  <a:pt x="34694" y="31615"/>
                </a:lnTo>
                <a:lnTo>
                  <a:pt x="67877" y="64293"/>
                </a:lnTo>
                <a:lnTo>
                  <a:pt x="99547" y="97991"/>
                </a:lnTo>
                <a:lnTo>
                  <a:pt x="129700" y="132664"/>
                </a:lnTo>
                <a:lnTo>
                  <a:pt x="158337" y="168269"/>
                </a:lnTo>
                <a:lnTo>
                  <a:pt x="185454" y="204762"/>
                </a:lnTo>
                <a:lnTo>
                  <a:pt x="211050" y="242099"/>
                </a:lnTo>
                <a:lnTo>
                  <a:pt x="235124" y="280236"/>
                </a:lnTo>
                <a:lnTo>
                  <a:pt x="257674" y="319130"/>
                </a:lnTo>
                <a:lnTo>
                  <a:pt x="278698" y="358735"/>
                </a:lnTo>
                <a:lnTo>
                  <a:pt x="298194" y="399010"/>
                </a:lnTo>
                <a:lnTo>
                  <a:pt x="316160" y="439909"/>
                </a:lnTo>
                <a:lnTo>
                  <a:pt x="332594" y="481388"/>
                </a:lnTo>
                <a:lnTo>
                  <a:pt x="347496" y="523405"/>
                </a:lnTo>
                <a:lnTo>
                  <a:pt x="360863" y="565914"/>
                </a:lnTo>
                <a:lnTo>
                  <a:pt x="372693" y="608873"/>
                </a:lnTo>
                <a:lnTo>
                  <a:pt x="382985" y="652237"/>
                </a:lnTo>
                <a:lnTo>
                  <a:pt x="391736" y="695962"/>
                </a:lnTo>
                <a:lnTo>
                  <a:pt x="398946" y="740005"/>
                </a:lnTo>
                <a:lnTo>
                  <a:pt x="404611" y="784322"/>
                </a:lnTo>
                <a:lnTo>
                  <a:pt x="408732" y="828868"/>
                </a:lnTo>
                <a:lnTo>
                  <a:pt x="411305" y="873601"/>
                </a:lnTo>
                <a:lnTo>
                  <a:pt x="412329" y="918475"/>
                </a:lnTo>
                <a:lnTo>
                  <a:pt x="411802" y="963448"/>
                </a:lnTo>
                <a:lnTo>
                  <a:pt x="409723" y="1008475"/>
                </a:lnTo>
                <a:lnTo>
                  <a:pt x="406090" y="1053513"/>
                </a:lnTo>
                <a:lnTo>
                  <a:pt x="400900" y="1098517"/>
                </a:lnTo>
                <a:lnTo>
                  <a:pt x="394153" y="1143444"/>
                </a:lnTo>
                <a:lnTo>
                  <a:pt x="385846" y="1188250"/>
                </a:lnTo>
                <a:lnTo>
                  <a:pt x="375978" y="1232891"/>
                </a:lnTo>
                <a:lnTo>
                  <a:pt x="364547" y="1277323"/>
                </a:lnTo>
                <a:lnTo>
                  <a:pt x="351551" y="1321502"/>
                </a:lnTo>
                <a:lnTo>
                  <a:pt x="336988" y="1365384"/>
                </a:lnTo>
                <a:lnTo>
                  <a:pt x="320857" y="1408927"/>
                </a:lnTo>
                <a:lnTo>
                  <a:pt x="303156" y="1452085"/>
                </a:lnTo>
                <a:lnTo>
                  <a:pt x="283883" y="1494814"/>
                </a:lnTo>
                <a:lnTo>
                  <a:pt x="263036" y="1537072"/>
                </a:lnTo>
                <a:lnTo>
                  <a:pt x="240614" y="1578814"/>
                </a:lnTo>
                <a:lnTo>
                  <a:pt x="216614" y="1619995"/>
                </a:lnTo>
                <a:lnTo>
                  <a:pt x="191036" y="1660574"/>
                </a:lnTo>
                <a:lnTo>
                  <a:pt x="163877" y="1700504"/>
                </a:lnTo>
                <a:lnTo>
                  <a:pt x="135135" y="1739744"/>
                </a:lnTo>
                <a:lnTo>
                  <a:pt x="104809" y="1778248"/>
                </a:lnTo>
                <a:lnTo>
                  <a:pt x="72898" y="1815972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89557" y="2857626"/>
            <a:ext cx="10712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0" spc="30" dirty="0">
                <a:latin typeface="Noto Sans CJK JP Medium"/>
                <a:cs typeface="Noto Sans CJK JP Medium"/>
              </a:rPr>
              <a:t>8</a:t>
            </a:r>
            <a:r>
              <a:rPr sz="1400" b="0" spc="20" dirty="0">
                <a:latin typeface="Noto Sans CJK JP Medium"/>
                <a:cs typeface="Noto Sans CJK JP Medium"/>
              </a:rPr>
              <a:t>.</a:t>
            </a:r>
            <a:r>
              <a:rPr sz="1400" b="0" spc="-10" dirty="0">
                <a:latin typeface="Noto Sans CJK JP Medium"/>
                <a:cs typeface="Noto Sans CJK JP Medium"/>
              </a:rPr>
              <a:t>过去完成时</a:t>
            </a:r>
            <a:endParaRPr sz="1400">
              <a:latin typeface="Noto Sans CJK JP Medium"/>
              <a:cs typeface="Noto Sans CJK JP Medi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80564" y="1828545"/>
            <a:ext cx="4427220" cy="1930400"/>
            <a:chOff x="1980564" y="1828545"/>
            <a:chExt cx="4427220" cy="1930400"/>
          </a:xfrm>
        </p:grpSpPr>
        <p:sp>
          <p:nvSpPr>
            <p:cNvPr id="15" name="object 15"/>
            <p:cNvSpPr/>
            <p:nvPr/>
          </p:nvSpPr>
          <p:spPr>
            <a:xfrm>
              <a:off x="1990089" y="1838070"/>
              <a:ext cx="412750" cy="1816100"/>
            </a:xfrm>
            <a:custGeom>
              <a:avLst/>
              <a:gdLst/>
              <a:ahLst/>
              <a:cxnLst/>
              <a:rect l="l" t="t" r="r" b="b"/>
              <a:pathLst>
                <a:path w="412750" h="1816100">
                  <a:moveTo>
                    <a:pt x="0" y="0"/>
                  </a:moveTo>
                  <a:lnTo>
                    <a:pt x="34686" y="31615"/>
                  </a:lnTo>
                  <a:lnTo>
                    <a:pt x="67861" y="64293"/>
                  </a:lnTo>
                  <a:lnTo>
                    <a:pt x="99522" y="97991"/>
                  </a:lnTo>
                  <a:lnTo>
                    <a:pt x="129669" y="132664"/>
                  </a:lnTo>
                  <a:lnTo>
                    <a:pt x="158298" y="168269"/>
                  </a:lnTo>
                  <a:lnTo>
                    <a:pt x="185409" y="204762"/>
                  </a:lnTo>
                  <a:lnTo>
                    <a:pt x="210999" y="242099"/>
                  </a:lnTo>
                  <a:lnTo>
                    <a:pt x="235067" y="280236"/>
                  </a:lnTo>
                  <a:lnTo>
                    <a:pt x="257611" y="319130"/>
                  </a:lnTo>
                  <a:lnTo>
                    <a:pt x="278629" y="358735"/>
                  </a:lnTo>
                  <a:lnTo>
                    <a:pt x="298120" y="399010"/>
                  </a:lnTo>
                  <a:lnTo>
                    <a:pt x="316082" y="439909"/>
                  </a:lnTo>
                  <a:lnTo>
                    <a:pt x="332512" y="481388"/>
                  </a:lnTo>
                  <a:lnTo>
                    <a:pt x="347409" y="523405"/>
                  </a:lnTo>
                  <a:lnTo>
                    <a:pt x="360772" y="565914"/>
                  </a:lnTo>
                  <a:lnTo>
                    <a:pt x="372599" y="608873"/>
                  </a:lnTo>
                  <a:lnTo>
                    <a:pt x="382887" y="652237"/>
                  </a:lnTo>
                  <a:lnTo>
                    <a:pt x="391635" y="695962"/>
                  </a:lnTo>
                  <a:lnTo>
                    <a:pt x="398842" y="740005"/>
                  </a:lnTo>
                  <a:lnTo>
                    <a:pt x="404505" y="784322"/>
                  </a:lnTo>
                  <a:lnTo>
                    <a:pt x="408623" y="828868"/>
                  </a:lnTo>
                  <a:lnTo>
                    <a:pt x="411194" y="873601"/>
                  </a:lnTo>
                  <a:lnTo>
                    <a:pt x="412216" y="918475"/>
                  </a:lnTo>
                  <a:lnTo>
                    <a:pt x="411687" y="963448"/>
                  </a:lnTo>
                  <a:lnTo>
                    <a:pt x="409606" y="1008475"/>
                  </a:lnTo>
                  <a:lnTo>
                    <a:pt x="405972" y="1053513"/>
                  </a:lnTo>
                  <a:lnTo>
                    <a:pt x="400781" y="1098517"/>
                  </a:lnTo>
                  <a:lnTo>
                    <a:pt x="394032" y="1143444"/>
                  </a:lnTo>
                  <a:lnTo>
                    <a:pt x="385724" y="1188250"/>
                  </a:lnTo>
                  <a:lnTo>
                    <a:pt x="375855" y="1232891"/>
                  </a:lnTo>
                  <a:lnTo>
                    <a:pt x="364423" y="1277323"/>
                  </a:lnTo>
                  <a:lnTo>
                    <a:pt x="351426" y="1321502"/>
                  </a:lnTo>
                  <a:lnTo>
                    <a:pt x="336863" y="1365384"/>
                  </a:lnTo>
                  <a:lnTo>
                    <a:pt x="320731" y="1408927"/>
                  </a:lnTo>
                  <a:lnTo>
                    <a:pt x="303030" y="1452085"/>
                  </a:lnTo>
                  <a:lnTo>
                    <a:pt x="283756" y="1494814"/>
                  </a:lnTo>
                  <a:lnTo>
                    <a:pt x="262909" y="1537072"/>
                  </a:lnTo>
                  <a:lnTo>
                    <a:pt x="240487" y="1578814"/>
                  </a:lnTo>
                  <a:lnTo>
                    <a:pt x="216487" y="1619995"/>
                  </a:lnTo>
                  <a:lnTo>
                    <a:pt x="190909" y="1660574"/>
                  </a:lnTo>
                  <a:lnTo>
                    <a:pt x="163750" y="1700504"/>
                  </a:lnTo>
                  <a:lnTo>
                    <a:pt x="135008" y="1739744"/>
                  </a:lnTo>
                  <a:lnTo>
                    <a:pt x="104682" y="1778248"/>
                  </a:lnTo>
                  <a:lnTo>
                    <a:pt x="72771" y="1815972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85763" y="1933320"/>
              <a:ext cx="412750" cy="1816100"/>
            </a:xfrm>
            <a:custGeom>
              <a:avLst/>
              <a:gdLst/>
              <a:ahLst/>
              <a:cxnLst/>
              <a:rect l="l" t="t" r="r" b="b"/>
              <a:pathLst>
                <a:path w="412750" h="1816100">
                  <a:moveTo>
                    <a:pt x="0" y="0"/>
                  </a:moveTo>
                  <a:lnTo>
                    <a:pt x="34694" y="31615"/>
                  </a:lnTo>
                  <a:lnTo>
                    <a:pt x="67877" y="64293"/>
                  </a:lnTo>
                  <a:lnTo>
                    <a:pt x="99547" y="97991"/>
                  </a:lnTo>
                  <a:lnTo>
                    <a:pt x="129700" y="132664"/>
                  </a:lnTo>
                  <a:lnTo>
                    <a:pt x="158337" y="168269"/>
                  </a:lnTo>
                  <a:lnTo>
                    <a:pt x="185454" y="204762"/>
                  </a:lnTo>
                  <a:lnTo>
                    <a:pt x="211050" y="242099"/>
                  </a:lnTo>
                  <a:lnTo>
                    <a:pt x="235124" y="280236"/>
                  </a:lnTo>
                  <a:lnTo>
                    <a:pt x="257674" y="319130"/>
                  </a:lnTo>
                  <a:lnTo>
                    <a:pt x="278698" y="358735"/>
                  </a:lnTo>
                  <a:lnTo>
                    <a:pt x="298194" y="399010"/>
                  </a:lnTo>
                  <a:lnTo>
                    <a:pt x="316160" y="439909"/>
                  </a:lnTo>
                  <a:lnTo>
                    <a:pt x="332594" y="481388"/>
                  </a:lnTo>
                  <a:lnTo>
                    <a:pt x="347496" y="523405"/>
                  </a:lnTo>
                  <a:lnTo>
                    <a:pt x="360863" y="565914"/>
                  </a:lnTo>
                  <a:lnTo>
                    <a:pt x="372693" y="608873"/>
                  </a:lnTo>
                  <a:lnTo>
                    <a:pt x="382985" y="652237"/>
                  </a:lnTo>
                  <a:lnTo>
                    <a:pt x="391736" y="695962"/>
                  </a:lnTo>
                  <a:lnTo>
                    <a:pt x="398946" y="740005"/>
                  </a:lnTo>
                  <a:lnTo>
                    <a:pt x="404611" y="784322"/>
                  </a:lnTo>
                  <a:lnTo>
                    <a:pt x="408732" y="828868"/>
                  </a:lnTo>
                  <a:lnTo>
                    <a:pt x="411305" y="873601"/>
                  </a:lnTo>
                  <a:lnTo>
                    <a:pt x="412329" y="918475"/>
                  </a:lnTo>
                  <a:lnTo>
                    <a:pt x="411802" y="963448"/>
                  </a:lnTo>
                  <a:lnTo>
                    <a:pt x="409723" y="1008475"/>
                  </a:lnTo>
                  <a:lnTo>
                    <a:pt x="406090" y="1053513"/>
                  </a:lnTo>
                  <a:lnTo>
                    <a:pt x="400900" y="1098517"/>
                  </a:lnTo>
                  <a:lnTo>
                    <a:pt x="394153" y="1143444"/>
                  </a:lnTo>
                  <a:lnTo>
                    <a:pt x="385846" y="1188250"/>
                  </a:lnTo>
                  <a:lnTo>
                    <a:pt x="375978" y="1232891"/>
                  </a:lnTo>
                  <a:lnTo>
                    <a:pt x="364547" y="1277323"/>
                  </a:lnTo>
                  <a:lnTo>
                    <a:pt x="351551" y="1321502"/>
                  </a:lnTo>
                  <a:lnTo>
                    <a:pt x="336988" y="1365384"/>
                  </a:lnTo>
                  <a:lnTo>
                    <a:pt x="320857" y="1408927"/>
                  </a:lnTo>
                  <a:lnTo>
                    <a:pt x="303156" y="1452085"/>
                  </a:lnTo>
                  <a:lnTo>
                    <a:pt x="283883" y="1494814"/>
                  </a:lnTo>
                  <a:lnTo>
                    <a:pt x="263036" y="1537072"/>
                  </a:lnTo>
                  <a:lnTo>
                    <a:pt x="240614" y="1578814"/>
                  </a:lnTo>
                  <a:lnTo>
                    <a:pt x="216614" y="1619995"/>
                  </a:lnTo>
                  <a:lnTo>
                    <a:pt x="191036" y="1660574"/>
                  </a:lnTo>
                  <a:lnTo>
                    <a:pt x="163877" y="1700504"/>
                  </a:lnTo>
                  <a:lnTo>
                    <a:pt x="135135" y="1739744"/>
                  </a:lnTo>
                  <a:lnTo>
                    <a:pt x="104809" y="1778248"/>
                  </a:lnTo>
                  <a:lnTo>
                    <a:pt x="72898" y="1815972"/>
                  </a:lnTo>
                </a:path>
              </a:pathLst>
            </a:custGeom>
            <a:ln w="190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788278" y="2882595"/>
            <a:ext cx="10712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0" spc="20" dirty="0">
                <a:latin typeface="Noto Sans CJK JP Medium"/>
                <a:cs typeface="Noto Sans CJK JP Medium"/>
              </a:rPr>
              <a:t>9.</a:t>
            </a:r>
            <a:r>
              <a:rPr sz="1400" b="0" spc="-15" dirty="0">
                <a:latin typeface="Noto Sans CJK JP Medium"/>
                <a:cs typeface="Noto Sans CJK JP Medium"/>
              </a:rPr>
              <a:t>将来完成时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5232" y="3272027"/>
            <a:ext cx="1646555" cy="76200"/>
          </a:xfrm>
          <a:custGeom>
            <a:avLst/>
            <a:gdLst/>
            <a:ahLst/>
            <a:cxnLst/>
            <a:rect l="l" t="t" r="r" b="b"/>
            <a:pathLst>
              <a:path w="1646555" h="76200">
                <a:moveTo>
                  <a:pt x="1569974" y="0"/>
                </a:moveTo>
                <a:lnTo>
                  <a:pt x="1569974" y="76200"/>
                </a:lnTo>
                <a:lnTo>
                  <a:pt x="1627886" y="47244"/>
                </a:lnTo>
                <a:lnTo>
                  <a:pt x="1582674" y="47244"/>
                </a:lnTo>
                <a:lnTo>
                  <a:pt x="1582674" y="28956"/>
                </a:lnTo>
                <a:lnTo>
                  <a:pt x="1627886" y="28956"/>
                </a:lnTo>
                <a:lnTo>
                  <a:pt x="1569974" y="0"/>
                </a:lnTo>
                <a:close/>
              </a:path>
              <a:path w="1646555" h="76200">
                <a:moveTo>
                  <a:pt x="1569974" y="28956"/>
                </a:moveTo>
                <a:lnTo>
                  <a:pt x="0" y="28956"/>
                </a:lnTo>
                <a:lnTo>
                  <a:pt x="0" y="47244"/>
                </a:lnTo>
                <a:lnTo>
                  <a:pt x="1569974" y="47244"/>
                </a:lnTo>
                <a:lnTo>
                  <a:pt x="1569974" y="28956"/>
                </a:lnTo>
                <a:close/>
              </a:path>
              <a:path w="1646555" h="76200">
                <a:moveTo>
                  <a:pt x="1627886" y="28956"/>
                </a:moveTo>
                <a:lnTo>
                  <a:pt x="1582674" y="28956"/>
                </a:lnTo>
                <a:lnTo>
                  <a:pt x="1582674" y="47244"/>
                </a:lnTo>
                <a:lnTo>
                  <a:pt x="1627886" y="47244"/>
                </a:lnTo>
                <a:lnTo>
                  <a:pt x="1646174" y="38100"/>
                </a:lnTo>
                <a:lnTo>
                  <a:pt x="162788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52499" y="2955915"/>
            <a:ext cx="1838960" cy="89281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995"/>
              </a:spcBef>
            </a:pPr>
            <a:r>
              <a:rPr sz="1400" b="0" spc="50" dirty="0">
                <a:latin typeface="Noto Sans CJK JP Medium"/>
                <a:cs typeface="Noto Sans CJK JP Medium"/>
              </a:rPr>
              <a:t>（had+done)</a:t>
            </a:r>
            <a:endParaRPr sz="1400">
              <a:latin typeface="Noto Sans CJK JP Medium"/>
              <a:cs typeface="Noto Sans CJK JP Medium"/>
            </a:endParaRPr>
          </a:p>
          <a:p>
            <a:pPr marL="116205">
              <a:lnSpc>
                <a:spcPct val="100000"/>
              </a:lnSpc>
              <a:spcBef>
                <a:spcPts val="895"/>
              </a:spcBef>
            </a:pPr>
            <a:r>
              <a:rPr sz="1400" b="0" spc="40" dirty="0">
                <a:latin typeface="Noto Sans CJK JP Medium"/>
                <a:cs typeface="Noto Sans CJK JP Medium"/>
              </a:rPr>
              <a:t>11.</a:t>
            </a:r>
            <a:r>
              <a:rPr sz="1400" b="0" spc="-10" dirty="0">
                <a:latin typeface="Noto Sans CJK JP Medium"/>
                <a:cs typeface="Noto Sans CJK JP Medium"/>
              </a:rPr>
              <a:t>过去完成进行时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60" dirty="0">
                <a:latin typeface="Noto Sans CJK JP Medium"/>
                <a:cs typeface="Noto Sans CJK JP Medium"/>
              </a:rPr>
              <a:t>（had+been+doing)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7109" y="2907029"/>
            <a:ext cx="1920875" cy="925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99390" algn="ctr">
              <a:lnSpc>
                <a:spcPct val="100000"/>
              </a:lnSpc>
              <a:spcBef>
                <a:spcPts val="90"/>
              </a:spcBef>
            </a:pPr>
            <a:r>
              <a:rPr sz="1400" b="0" spc="25" dirty="0">
                <a:latin typeface="Noto Sans CJK JP Medium"/>
                <a:cs typeface="Noto Sans CJK JP Medium"/>
              </a:rPr>
              <a:t>7.</a:t>
            </a:r>
            <a:r>
              <a:rPr sz="1400" b="0" spc="-10" dirty="0">
                <a:latin typeface="Noto Sans CJK JP Medium"/>
                <a:cs typeface="Noto Sans CJK JP Medium"/>
              </a:rPr>
              <a:t>现在完成时</a:t>
            </a:r>
            <a:endParaRPr sz="1400">
              <a:latin typeface="Noto Sans CJK JP Medium"/>
              <a:cs typeface="Noto Sans CJK JP Medium"/>
            </a:endParaRPr>
          </a:p>
          <a:p>
            <a:pPr marR="200025" algn="ctr">
              <a:lnSpc>
                <a:spcPct val="100000"/>
              </a:lnSpc>
            </a:pPr>
            <a:r>
              <a:rPr sz="1400" b="0" spc="45" dirty="0">
                <a:latin typeface="Noto Sans CJK JP Medium"/>
                <a:cs typeface="Noto Sans CJK JP Medium"/>
              </a:rPr>
              <a:t>（have+done)</a:t>
            </a:r>
            <a:endParaRPr sz="1400">
              <a:latin typeface="Noto Sans CJK JP Medium"/>
              <a:cs typeface="Noto Sans CJK JP Medium"/>
            </a:endParaRPr>
          </a:p>
          <a:p>
            <a:pPr marR="168910" algn="ctr">
              <a:lnSpc>
                <a:spcPct val="100000"/>
              </a:lnSpc>
              <a:spcBef>
                <a:spcPts val="380"/>
              </a:spcBef>
            </a:pPr>
            <a:r>
              <a:rPr sz="1400" b="0" spc="40" dirty="0">
                <a:latin typeface="Noto Sans CJK JP Medium"/>
                <a:cs typeface="Noto Sans CJK JP Medium"/>
              </a:rPr>
              <a:t>10.</a:t>
            </a:r>
            <a:r>
              <a:rPr sz="1400" b="0" spc="-10" dirty="0">
                <a:latin typeface="Noto Sans CJK JP Medium"/>
                <a:cs typeface="Noto Sans CJK JP Medium"/>
              </a:rPr>
              <a:t>现在完成进行时</a:t>
            </a:r>
            <a:endParaRPr sz="1400">
              <a:latin typeface="Noto Sans CJK JP Medium"/>
              <a:cs typeface="Noto Sans CJK JP Medium"/>
            </a:endParaRPr>
          </a:p>
          <a:p>
            <a:pPr algn="ctr">
              <a:lnSpc>
                <a:spcPct val="100000"/>
              </a:lnSpc>
            </a:pPr>
            <a:r>
              <a:rPr sz="1400" b="0" spc="55" dirty="0">
                <a:latin typeface="Noto Sans CJK JP Medium"/>
                <a:cs typeface="Noto Sans CJK JP Medium"/>
              </a:rPr>
              <a:t>（have+been+doing)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8446" y="3015411"/>
            <a:ext cx="23602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13715" indent="-27940">
              <a:lnSpc>
                <a:spcPct val="137000"/>
              </a:lnSpc>
              <a:spcBef>
                <a:spcPts val="100"/>
              </a:spcBef>
            </a:pPr>
            <a:r>
              <a:rPr sz="1400" b="0" spc="-5" dirty="0">
                <a:latin typeface="Noto Sans CJK JP Medium"/>
                <a:cs typeface="Noto Sans CJK JP Medium"/>
              </a:rPr>
              <a:t>（will </a:t>
            </a:r>
            <a:r>
              <a:rPr sz="1400" b="0" spc="70" dirty="0">
                <a:latin typeface="Noto Sans CJK JP Medium"/>
                <a:cs typeface="Noto Sans CJK JP Medium"/>
              </a:rPr>
              <a:t>+have+done)  </a:t>
            </a:r>
            <a:r>
              <a:rPr sz="1400" b="0" spc="40" dirty="0">
                <a:latin typeface="Noto Sans CJK JP Medium"/>
                <a:cs typeface="Noto Sans CJK JP Medium"/>
              </a:rPr>
              <a:t>12.</a:t>
            </a:r>
            <a:r>
              <a:rPr sz="1400" b="0" spc="-10" dirty="0">
                <a:latin typeface="Noto Sans CJK JP Medium"/>
                <a:cs typeface="Noto Sans CJK JP Medium"/>
              </a:rPr>
              <a:t>将来完成进行时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b="0" spc="55" dirty="0">
                <a:latin typeface="Noto Sans CJK JP Medium"/>
                <a:cs typeface="Noto Sans CJK JP Medium"/>
              </a:rPr>
              <a:t>（will+have+been+doing)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85032" y="3272027"/>
            <a:ext cx="3768090" cy="128270"/>
          </a:xfrm>
          <a:custGeom>
            <a:avLst/>
            <a:gdLst/>
            <a:ahLst/>
            <a:cxnLst/>
            <a:rect l="l" t="t" r="r" b="b"/>
            <a:pathLst>
              <a:path w="3768090" h="128270">
                <a:moveTo>
                  <a:pt x="1644650" y="38100"/>
                </a:moveTo>
                <a:lnTo>
                  <a:pt x="1626362" y="28956"/>
                </a:lnTo>
                <a:lnTo>
                  <a:pt x="1568450" y="0"/>
                </a:lnTo>
                <a:lnTo>
                  <a:pt x="1568450" y="28956"/>
                </a:lnTo>
                <a:lnTo>
                  <a:pt x="0" y="28956"/>
                </a:lnTo>
                <a:lnTo>
                  <a:pt x="0" y="47244"/>
                </a:lnTo>
                <a:lnTo>
                  <a:pt x="1568450" y="47244"/>
                </a:lnTo>
                <a:lnTo>
                  <a:pt x="1568450" y="76200"/>
                </a:lnTo>
                <a:lnTo>
                  <a:pt x="1626362" y="47244"/>
                </a:lnTo>
                <a:lnTo>
                  <a:pt x="1644650" y="38100"/>
                </a:lnTo>
                <a:close/>
              </a:path>
              <a:path w="3768090" h="128270">
                <a:moveTo>
                  <a:pt x="3767582" y="89916"/>
                </a:moveTo>
                <a:lnTo>
                  <a:pt x="3749294" y="80772"/>
                </a:lnTo>
                <a:lnTo>
                  <a:pt x="3691382" y="51816"/>
                </a:lnTo>
                <a:lnTo>
                  <a:pt x="3691382" y="80772"/>
                </a:lnTo>
                <a:lnTo>
                  <a:pt x="2121408" y="80772"/>
                </a:lnTo>
                <a:lnTo>
                  <a:pt x="2121408" y="99060"/>
                </a:lnTo>
                <a:lnTo>
                  <a:pt x="3691382" y="99060"/>
                </a:lnTo>
                <a:lnTo>
                  <a:pt x="3691382" y="128016"/>
                </a:lnTo>
                <a:lnTo>
                  <a:pt x="3749294" y="99060"/>
                </a:lnTo>
                <a:lnTo>
                  <a:pt x="3767582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8325" y="86994"/>
            <a:ext cx="5771515" cy="157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 marL="1696720" indent="-278765">
              <a:lnSpc>
                <a:spcPct val="100000"/>
              </a:lnSpc>
              <a:spcBef>
                <a:spcPts val="1230"/>
              </a:spcBef>
              <a:buAutoNum type="arabicPeriod" startAt="13"/>
              <a:tabLst>
                <a:tab pos="1697355" algn="l"/>
              </a:tabLst>
            </a:pPr>
            <a:r>
              <a:rPr sz="1200" b="0" dirty="0">
                <a:latin typeface="Noto Sans CJK JP Medium"/>
                <a:cs typeface="Noto Sans CJK JP Medium"/>
              </a:rPr>
              <a:t>过去将来时</a:t>
            </a:r>
            <a:r>
              <a:rPr sz="1200" b="0" spc="85" dirty="0">
                <a:latin typeface="Noto Sans CJK JP Medium"/>
                <a:cs typeface="Noto Sans CJK JP Medium"/>
              </a:rPr>
              <a:t> </a:t>
            </a:r>
            <a:r>
              <a:rPr sz="1200" b="0" spc="25" dirty="0">
                <a:latin typeface="Noto Sans CJK JP Medium"/>
                <a:cs typeface="Noto Sans CJK JP Medium"/>
              </a:rPr>
              <a:t>(would</a:t>
            </a:r>
            <a:r>
              <a:rPr sz="1200" b="0" spc="80" dirty="0">
                <a:latin typeface="Noto Sans CJK JP Medium"/>
                <a:cs typeface="Noto Sans CJK JP Medium"/>
              </a:rPr>
              <a:t> </a:t>
            </a:r>
            <a:r>
              <a:rPr sz="1200" b="0" spc="40" dirty="0">
                <a:latin typeface="Noto Sans CJK JP Medium"/>
                <a:cs typeface="Noto Sans CJK JP Medium"/>
              </a:rPr>
              <a:t>do)</a:t>
            </a:r>
            <a:endParaRPr sz="1200">
              <a:latin typeface="Noto Sans CJK JP Medium"/>
              <a:cs typeface="Noto Sans CJK JP Medium"/>
            </a:endParaRPr>
          </a:p>
          <a:p>
            <a:pPr marL="1696720" indent="-278765">
              <a:lnSpc>
                <a:spcPct val="100000"/>
              </a:lnSpc>
              <a:buAutoNum type="arabicPeriod" startAt="13"/>
              <a:tabLst>
                <a:tab pos="1697355" algn="l"/>
              </a:tabLst>
            </a:pPr>
            <a:r>
              <a:rPr sz="1200" b="0" dirty="0">
                <a:latin typeface="Noto Sans CJK JP Medium"/>
                <a:cs typeface="Noto Sans CJK JP Medium"/>
              </a:rPr>
              <a:t>过去将来进行时</a:t>
            </a:r>
            <a:r>
              <a:rPr sz="1200" b="0" spc="25" dirty="0">
                <a:latin typeface="Noto Sans CJK JP Medium"/>
                <a:cs typeface="Noto Sans CJK JP Medium"/>
              </a:rPr>
              <a:t>(would</a:t>
            </a:r>
            <a:r>
              <a:rPr sz="1200" b="0" spc="55" dirty="0">
                <a:latin typeface="Noto Sans CJK JP Medium"/>
                <a:cs typeface="Noto Sans CJK JP Medium"/>
              </a:rPr>
              <a:t> </a:t>
            </a:r>
            <a:r>
              <a:rPr sz="1200" b="0" spc="25" dirty="0">
                <a:latin typeface="Noto Sans CJK JP Medium"/>
                <a:cs typeface="Noto Sans CJK JP Medium"/>
              </a:rPr>
              <a:t>be</a:t>
            </a:r>
            <a:r>
              <a:rPr sz="1200" b="0" spc="110" dirty="0">
                <a:latin typeface="Noto Sans CJK JP Medium"/>
                <a:cs typeface="Noto Sans CJK JP Medium"/>
              </a:rPr>
              <a:t> </a:t>
            </a:r>
            <a:r>
              <a:rPr sz="1200" b="0" spc="40" dirty="0">
                <a:latin typeface="Noto Sans CJK JP Medium"/>
                <a:cs typeface="Noto Sans CJK JP Medium"/>
              </a:rPr>
              <a:t>doing)</a:t>
            </a:r>
            <a:endParaRPr sz="1200">
              <a:latin typeface="Noto Sans CJK JP Medium"/>
              <a:cs typeface="Noto Sans CJK JP Medium"/>
            </a:endParaRPr>
          </a:p>
          <a:p>
            <a:pPr marL="1696720" indent="-278765">
              <a:lnSpc>
                <a:spcPct val="100000"/>
              </a:lnSpc>
              <a:buAutoNum type="arabicPeriod" startAt="13"/>
              <a:tabLst>
                <a:tab pos="1697355" algn="l"/>
              </a:tabLst>
            </a:pPr>
            <a:r>
              <a:rPr sz="1200" b="0" spc="-5" dirty="0">
                <a:latin typeface="Noto Sans CJK JP Medium"/>
                <a:cs typeface="Noto Sans CJK JP Medium"/>
              </a:rPr>
              <a:t>过去将来完成时</a:t>
            </a:r>
            <a:r>
              <a:rPr sz="1200" b="0" spc="25" dirty="0">
                <a:latin typeface="Noto Sans CJK JP Medium"/>
                <a:cs typeface="Noto Sans CJK JP Medium"/>
              </a:rPr>
              <a:t>(would</a:t>
            </a:r>
            <a:r>
              <a:rPr sz="1200" b="0" spc="50" dirty="0">
                <a:latin typeface="Noto Sans CJK JP Medium"/>
                <a:cs typeface="Noto Sans CJK JP Medium"/>
              </a:rPr>
              <a:t> </a:t>
            </a:r>
            <a:r>
              <a:rPr sz="1200" b="0" spc="15" dirty="0">
                <a:latin typeface="Noto Sans CJK JP Medium"/>
                <a:cs typeface="Noto Sans CJK JP Medium"/>
              </a:rPr>
              <a:t>have</a:t>
            </a:r>
            <a:r>
              <a:rPr sz="1200" b="0" spc="105" dirty="0">
                <a:latin typeface="Noto Sans CJK JP Medium"/>
                <a:cs typeface="Noto Sans CJK JP Medium"/>
              </a:rPr>
              <a:t> </a:t>
            </a:r>
            <a:r>
              <a:rPr sz="1200" b="0" spc="30" dirty="0">
                <a:latin typeface="Noto Sans CJK JP Medium"/>
                <a:cs typeface="Noto Sans CJK JP Medium"/>
              </a:rPr>
              <a:t>done)</a:t>
            </a:r>
            <a:endParaRPr sz="1200">
              <a:latin typeface="Noto Sans CJK JP Medium"/>
              <a:cs typeface="Noto Sans CJK JP Medium"/>
            </a:endParaRPr>
          </a:p>
          <a:p>
            <a:pPr marL="1696720" indent="-278765">
              <a:lnSpc>
                <a:spcPct val="100000"/>
              </a:lnSpc>
              <a:buAutoNum type="arabicPeriod" startAt="13"/>
              <a:tabLst>
                <a:tab pos="1697355" algn="l"/>
              </a:tabLst>
            </a:pPr>
            <a:r>
              <a:rPr sz="1200" b="0" dirty="0">
                <a:latin typeface="Noto Sans CJK JP Medium"/>
                <a:cs typeface="Noto Sans CJK JP Medium"/>
              </a:rPr>
              <a:t>过去将来完成进行时</a:t>
            </a:r>
            <a:r>
              <a:rPr sz="1200" b="0" spc="85" dirty="0">
                <a:latin typeface="Noto Sans CJK JP Medium"/>
                <a:cs typeface="Noto Sans CJK JP Medium"/>
              </a:rPr>
              <a:t> </a:t>
            </a:r>
            <a:r>
              <a:rPr sz="1200" b="0" spc="25" dirty="0">
                <a:latin typeface="Noto Sans CJK JP Medium"/>
                <a:cs typeface="Noto Sans CJK JP Medium"/>
              </a:rPr>
              <a:t>(would</a:t>
            </a:r>
            <a:r>
              <a:rPr sz="1200" b="0" spc="80" dirty="0">
                <a:latin typeface="Noto Sans CJK JP Medium"/>
                <a:cs typeface="Noto Sans CJK JP Medium"/>
              </a:rPr>
              <a:t> </a:t>
            </a:r>
            <a:r>
              <a:rPr sz="1200" b="0" spc="15" dirty="0">
                <a:latin typeface="Noto Sans CJK JP Medium"/>
                <a:cs typeface="Noto Sans CJK JP Medium"/>
              </a:rPr>
              <a:t>have</a:t>
            </a:r>
            <a:r>
              <a:rPr sz="1200" b="0" spc="80" dirty="0">
                <a:latin typeface="Noto Sans CJK JP Medium"/>
                <a:cs typeface="Noto Sans CJK JP Medium"/>
              </a:rPr>
              <a:t> </a:t>
            </a:r>
            <a:r>
              <a:rPr sz="1200" b="0" spc="20" dirty="0">
                <a:latin typeface="Noto Sans CJK JP Medium"/>
                <a:cs typeface="Noto Sans CJK JP Medium"/>
              </a:rPr>
              <a:t>been</a:t>
            </a:r>
            <a:r>
              <a:rPr sz="1200" b="0" spc="100" dirty="0">
                <a:latin typeface="Noto Sans CJK JP Medium"/>
                <a:cs typeface="Noto Sans CJK JP Medium"/>
              </a:rPr>
              <a:t> </a:t>
            </a:r>
            <a:r>
              <a:rPr sz="1200" b="0" spc="40" dirty="0">
                <a:latin typeface="Noto Sans CJK JP Medium"/>
                <a:cs typeface="Noto Sans CJK JP Medium"/>
              </a:rPr>
              <a:t>doing)</a:t>
            </a:r>
            <a:endParaRPr sz="1200">
              <a:latin typeface="Noto Sans CJK JP Medium"/>
              <a:cs typeface="Noto Sans CJK JP Medium"/>
            </a:endParaRPr>
          </a:p>
          <a:p>
            <a:pPr marL="3603625" lvl="1" indent="-207010">
              <a:lnSpc>
                <a:spcPct val="100000"/>
              </a:lnSpc>
              <a:spcBef>
                <a:spcPts val="1135"/>
              </a:spcBef>
              <a:buSzPct val="94000"/>
              <a:buAutoNum type="arabicPeriod"/>
              <a:tabLst>
                <a:tab pos="3604260" algn="l"/>
              </a:tabLst>
            </a:pPr>
            <a:r>
              <a:rPr sz="1800" b="0" dirty="0">
                <a:latin typeface="Noto Sans CJK JP Medium"/>
                <a:cs typeface="Noto Sans CJK JP Medium"/>
              </a:rPr>
              <a:t>一般现在时</a:t>
            </a:r>
            <a:r>
              <a:rPr sz="1800" b="0" spc="-10" dirty="0">
                <a:latin typeface="Noto Sans CJK JP Medium"/>
                <a:cs typeface="Noto Sans CJK JP Medium"/>
              </a:rPr>
              <a:t>（</a:t>
            </a:r>
            <a:r>
              <a:rPr sz="1800" b="0" spc="105" dirty="0">
                <a:latin typeface="Noto Sans CJK JP Medium"/>
                <a:cs typeface="Noto Sans CJK JP Medium"/>
              </a:rPr>
              <a:t>do</a:t>
            </a:r>
            <a:r>
              <a:rPr sz="1800" b="0" spc="50" dirty="0">
                <a:latin typeface="Noto Sans CJK JP Medium"/>
                <a:cs typeface="Noto Sans CJK JP Medium"/>
              </a:rPr>
              <a:t>/</a:t>
            </a:r>
            <a:r>
              <a:rPr sz="1800" b="0" spc="50" dirty="0">
                <a:latin typeface="Noto Sans CJK JP Medium"/>
                <a:cs typeface="Noto Sans CJK JP Medium"/>
              </a:rPr>
              <a:t>b</a:t>
            </a:r>
            <a:r>
              <a:rPr sz="1800" b="0" spc="50" dirty="0">
                <a:latin typeface="Noto Sans CJK JP Medium"/>
                <a:cs typeface="Noto Sans CJK JP Medium"/>
              </a:rPr>
              <a:t>e</a:t>
            </a:r>
            <a:r>
              <a:rPr sz="1800" b="0" spc="60" dirty="0">
                <a:latin typeface="Noto Sans CJK JP Medium"/>
                <a:cs typeface="Noto Sans CJK JP Medium"/>
              </a:rPr>
              <a:t>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52365" y="4223410"/>
            <a:ext cx="4140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latin typeface="Noto Sans CJK JP Medium"/>
                <a:cs typeface="Noto Sans CJK JP Medium"/>
              </a:rPr>
              <a:t>4.</a:t>
            </a:r>
            <a:r>
              <a:rPr sz="1800" b="0" spc="-5" dirty="0">
                <a:latin typeface="Noto Sans CJK JP Medium"/>
                <a:cs typeface="Noto Sans CJK JP Medium"/>
              </a:rPr>
              <a:t>一般过去时</a:t>
            </a:r>
            <a:r>
              <a:rPr sz="1800" b="0" spc="15" dirty="0">
                <a:latin typeface="Noto Sans CJK JP Medium"/>
                <a:cs typeface="Noto Sans CJK JP Medium"/>
              </a:rPr>
              <a:t>(will</a:t>
            </a:r>
            <a:r>
              <a:rPr sz="1800" b="0" spc="180" dirty="0">
                <a:latin typeface="Noto Sans CJK JP Medium"/>
                <a:cs typeface="Noto Sans CJK JP Medium"/>
              </a:rPr>
              <a:t> </a:t>
            </a:r>
            <a:r>
              <a:rPr sz="1800" b="0" spc="70" dirty="0">
                <a:latin typeface="Noto Sans CJK JP Medium"/>
                <a:cs typeface="Noto Sans CJK JP Medium"/>
              </a:rPr>
              <a:t>do/be</a:t>
            </a:r>
            <a:r>
              <a:rPr sz="1800" b="0" spc="145" dirty="0">
                <a:latin typeface="Noto Sans CJK JP Medium"/>
                <a:cs typeface="Noto Sans CJK JP Medium"/>
              </a:rPr>
              <a:t> </a:t>
            </a:r>
            <a:r>
              <a:rPr sz="1800" b="0" spc="85" dirty="0">
                <a:latin typeface="Noto Sans CJK JP Medium"/>
                <a:cs typeface="Noto Sans CJK JP Medium"/>
              </a:rPr>
              <a:t>going</a:t>
            </a:r>
            <a:r>
              <a:rPr sz="1800" b="0" spc="125" dirty="0">
                <a:latin typeface="Noto Sans CJK JP Medium"/>
                <a:cs typeface="Noto Sans CJK JP Medium"/>
              </a:rPr>
              <a:t> </a:t>
            </a:r>
            <a:r>
              <a:rPr sz="1800" b="0" spc="50" dirty="0">
                <a:latin typeface="Noto Sans CJK JP Medium"/>
                <a:cs typeface="Noto Sans CJK JP Medium"/>
              </a:rPr>
              <a:t>to</a:t>
            </a:r>
            <a:r>
              <a:rPr sz="1800" b="0" spc="125" dirty="0">
                <a:latin typeface="Noto Sans CJK JP Medium"/>
                <a:cs typeface="Noto Sans CJK JP Medium"/>
              </a:rPr>
              <a:t> </a:t>
            </a:r>
            <a:r>
              <a:rPr sz="1800" b="0" spc="65" dirty="0">
                <a:latin typeface="Noto Sans CJK JP Medium"/>
                <a:cs typeface="Noto Sans CJK JP Medium"/>
              </a:rPr>
              <a:t>do)</a:t>
            </a:r>
            <a:endParaRPr sz="1800">
              <a:latin typeface="Noto Sans CJK JP Medium"/>
              <a:cs typeface="Noto Sans CJK JP Medi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20111" y="1289303"/>
            <a:ext cx="935990" cy="1717675"/>
            <a:chOff x="2420111" y="1289303"/>
            <a:chExt cx="935990" cy="1717675"/>
          </a:xfrm>
        </p:grpSpPr>
        <p:sp>
          <p:nvSpPr>
            <p:cNvPr id="26" name="object 26"/>
            <p:cNvSpPr/>
            <p:nvPr/>
          </p:nvSpPr>
          <p:spPr>
            <a:xfrm>
              <a:off x="3310127" y="1395983"/>
              <a:ext cx="24130" cy="1602105"/>
            </a:xfrm>
            <a:custGeom>
              <a:avLst/>
              <a:gdLst/>
              <a:ahLst/>
              <a:cxnLst/>
              <a:rect l="l" t="t" r="r" b="b"/>
              <a:pathLst>
                <a:path w="24129" h="1602105">
                  <a:moveTo>
                    <a:pt x="0" y="1601851"/>
                  </a:moveTo>
                  <a:lnTo>
                    <a:pt x="23875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29255" y="1298447"/>
              <a:ext cx="917575" cy="213360"/>
            </a:xfrm>
            <a:custGeom>
              <a:avLst/>
              <a:gdLst/>
              <a:ahLst/>
              <a:cxnLst/>
              <a:rect l="l" t="t" r="r" b="b"/>
              <a:pathLst>
                <a:path w="917575" h="213359">
                  <a:moveTo>
                    <a:pt x="917447" y="213360"/>
                  </a:moveTo>
                  <a:lnTo>
                    <a:pt x="916045" y="171830"/>
                  </a:lnTo>
                  <a:lnTo>
                    <a:pt x="912225" y="137921"/>
                  </a:lnTo>
                  <a:lnTo>
                    <a:pt x="906571" y="115061"/>
                  </a:lnTo>
                  <a:lnTo>
                    <a:pt x="899668" y="106679"/>
                  </a:lnTo>
                  <a:lnTo>
                    <a:pt x="476504" y="106679"/>
                  </a:lnTo>
                  <a:lnTo>
                    <a:pt x="469600" y="98297"/>
                  </a:lnTo>
                  <a:lnTo>
                    <a:pt x="463946" y="75437"/>
                  </a:lnTo>
                  <a:lnTo>
                    <a:pt x="460126" y="41528"/>
                  </a:lnTo>
                  <a:lnTo>
                    <a:pt x="458724" y="0"/>
                  </a:lnTo>
                  <a:lnTo>
                    <a:pt x="457321" y="41528"/>
                  </a:lnTo>
                  <a:lnTo>
                    <a:pt x="453501" y="75437"/>
                  </a:lnTo>
                  <a:lnTo>
                    <a:pt x="447847" y="98298"/>
                  </a:lnTo>
                  <a:lnTo>
                    <a:pt x="440944" y="106679"/>
                  </a:lnTo>
                  <a:lnTo>
                    <a:pt x="17780" y="106679"/>
                  </a:lnTo>
                  <a:lnTo>
                    <a:pt x="10876" y="115062"/>
                  </a:lnTo>
                  <a:lnTo>
                    <a:pt x="5222" y="137922"/>
                  </a:lnTo>
                  <a:lnTo>
                    <a:pt x="1402" y="171831"/>
                  </a:lnTo>
                  <a:lnTo>
                    <a:pt x="0" y="21336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559435"/>
            <a:ext cx="6257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9920" algn="l"/>
              </a:tabLst>
            </a:pPr>
            <a:r>
              <a:rPr sz="2000" b="0" spc="45" dirty="0">
                <a:latin typeface="Noto Sans CJK JP Medium"/>
                <a:cs typeface="Noto Sans CJK JP Medium"/>
              </a:rPr>
              <a:t>13.</a:t>
            </a:r>
            <a:r>
              <a:rPr sz="2000" b="0" spc="18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过去将来时	</a:t>
            </a:r>
            <a:r>
              <a:rPr sz="2000" b="0" spc="50" dirty="0">
                <a:latin typeface="Noto Sans CJK JP Medium"/>
                <a:cs typeface="Noto Sans CJK JP Medium"/>
              </a:rPr>
              <a:t>(would </a:t>
            </a:r>
            <a:r>
              <a:rPr sz="2000" b="0" spc="35" dirty="0">
                <a:latin typeface="Noto Sans CJK JP Medium"/>
                <a:cs typeface="Noto Sans CJK JP Medium"/>
              </a:rPr>
              <a:t>do; </a:t>
            </a:r>
            <a:r>
              <a:rPr sz="2000" b="0" spc="40" dirty="0">
                <a:latin typeface="Noto Sans CJK JP Medium"/>
                <a:cs typeface="Noto Sans CJK JP Medium"/>
              </a:rPr>
              <a:t>was/were </a:t>
            </a:r>
            <a:r>
              <a:rPr sz="2000" b="0" spc="95" dirty="0">
                <a:latin typeface="Noto Sans CJK JP Medium"/>
                <a:cs typeface="Noto Sans CJK JP Medium"/>
              </a:rPr>
              <a:t>going </a:t>
            </a:r>
            <a:r>
              <a:rPr sz="2000" b="0" spc="50" dirty="0">
                <a:latin typeface="Noto Sans CJK JP Medium"/>
                <a:cs typeface="Noto Sans CJK JP Medium"/>
              </a:rPr>
              <a:t>to</a:t>
            </a:r>
            <a:r>
              <a:rPr sz="2000" b="0" spc="430" dirty="0">
                <a:latin typeface="Noto Sans CJK JP Medium"/>
                <a:cs typeface="Noto Sans CJK JP Medium"/>
              </a:rPr>
              <a:t> </a:t>
            </a:r>
            <a:r>
              <a:rPr sz="2000" b="0" spc="70" dirty="0">
                <a:latin typeface="Noto Sans CJK JP Medium"/>
                <a:cs typeface="Noto Sans CJK JP Medium"/>
              </a:rPr>
              <a:t>do)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15" y="958834"/>
            <a:ext cx="7263130" cy="29800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300"/>
              </a:spcBef>
              <a:tabLst>
                <a:tab pos="49085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said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 love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me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forever.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3020">
              <a:lnSpc>
                <a:spcPct val="100000"/>
              </a:lnSpc>
              <a:spcBef>
                <a:spcPts val="1205"/>
              </a:spcBef>
              <a:tabLst>
                <a:tab pos="49085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She said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were going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to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meeting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</a:t>
            </a:r>
            <a:r>
              <a:rPr sz="20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Friday.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2406015" algn="l"/>
              </a:tabLst>
            </a:pPr>
            <a:r>
              <a:rPr sz="2000" b="0" spc="40" dirty="0">
                <a:latin typeface="Noto Sans CJK JP Medium"/>
                <a:cs typeface="Noto Sans CJK JP Medium"/>
              </a:rPr>
              <a:t>14.</a:t>
            </a:r>
            <a:r>
              <a:rPr sz="2000" b="0" spc="190" dirty="0">
                <a:latin typeface="Noto Sans CJK JP Medium"/>
                <a:cs typeface="Noto Sans CJK JP Medium"/>
              </a:rPr>
              <a:t> </a:t>
            </a:r>
            <a:r>
              <a:rPr sz="2000" b="0" spc="-15" dirty="0">
                <a:latin typeface="Noto Sans CJK JP Medium"/>
                <a:cs typeface="Noto Sans CJK JP Medium"/>
              </a:rPr>
              <a:t>过去将来进行</a:t>
            </a:r>
            <a:r>
              <a:rPr sz="2000" b="0" spc="-10" dirty="0">
                <a:latin typeface="Noto Sans CJK JP Medium"/>
                <a:cs typeface="Noto Sans CJK JP Medium"/>
              </a:rPr>
              <a:t>时	</a:t>
            </a:r>
            <a:r>
              <a:rPr sz="2000" b="0" spc="50" dirty="0">
                <a:latin typeface="Noto Sans CJK JP Medium"/>
                <a:cs typeface="Noto Sans CJK JP Medium"/>
              </a:rPr>
              <a:t>(would be</a:t>
            </a:r>
            <a:r>
              <a:rPr sz="2000" b="0" spc="245" dirty="0">
                <a:latin typeface="Noto Sans CJK JP Medium"/>
                <a:cs typeface="Noto Sans CJK JP Medium"/>
              </a:rPr>
              <a:t> </a:t>
            </a:r>
            <a:r>
              <a:rPr sz="2000" b="0" spc="70" dirty="0">
                <a:latin typeface="Noto Sans CJK JP Medium"/>
                <a:cs typeface="Noto Sans CJK JP Medium"/>
              </a:rPr>
              <a:t>doing)</a:t>
            </a:r>
            <a:endParaRPr sz="20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said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living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BJ one</a:t>
            </a:r>
            <a:r>
              <a:rPr sz="2000" spc="2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day.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She told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that she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studying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at Peking</a:t>
            </a:r>
            <a:r>
              <a:rPr sz="2000" spc="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University.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350" y="656843"/>
            <a:ext cx="5992495" cy="331977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0" spc="4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2.</a:t>
            </a:r>
            <a:r>
              <a:rPr sz="2400" b="0" spc="16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主</a:t>
            </a:r>
            <a:r>
              <a:rPr sz="2400" b="0" spc="45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谓</a:t>
            </a:r>
            <a:r>
              <a:rPr sz="2400" b="0" spc="45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宾</a:t>
            </a:r>
            <a:endParaRPr sz="2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①	</a:t>
            </a:r>
            <a:r>
              <a:rPr sz="2400" dirty="0">
                <a:latin typeface="Arial" panose="020B0604020202020204"/>
                <a:cs typeface="Arial" panose="020B0604020202020204"/>
              </a:rPr>
              <a:t>I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love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you.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②	</a:t>
            </a:r>
            <a:r>
              <a:rPr sz="2400" dirty="0">
                <a:latin typeface="Arial" panose="020B0604020202020204"/>
                <a:cs typeface="Arial" panose="020B0604020202020204"/>
              </a:rPr>
              <a:t>People 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all </a:t>
            </a:r>
            <a:r>
              <a:rPr sz="2400" strike="sngStrike" spc="-5" dirty="0">
                <a:latin typeface="Arial" panose="020B0604020202020204"/>
                <a:cs typeface="Arial" panose="020B0604020202020204"/>
              </a:rPr>
              <a:t>over 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trike="sngStrike" spc="-10" dirty="0">
                <a:latin typeface="Arial" panose="020B0604020202020204"/>
                <a:cs typeface="Arial" panose="020B0604020202020204"/>
              </a:rPr>
              <a:t>world </a:t>
            </a:r>
            <a:r>
              <a:rPr sz="2400" strike="noStrike" dirty="0">
                <a:latin typeface="Arial" panose="020B0604020202020204"/>
                <a:cs typeface="Arial" panose="020B0604020202020204"/>
              </a:rPr>
              <a:t>speak</a:t>
            </a:r>
            <a:r>
              <a:rPr sz="2400" strike="noStrike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noStrike" spc="-5" dirty="0">
                <a:latin typeface="Arial" panose="020B0604020202020204"/>
                <a:cs typeface="Arial" panose="020B0604020202020204"/>
              </a:rPr>
              <a:t>English.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③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400" dirty="0">
                <a:latin typeface="Arial" panose="020B0604020202020204"/>
                <a:cs typeface="Arial" panose="020B0604020202020204"/>
              </a:rPr>
              <a:t>did not know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what </a:t>
            </a:r>
            <a:r>
              <a:rPr sz="240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say.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④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400" dirty="0">
                <a:latin typeface="Arial" panose="020B0604020202020204"/>
                <a:cs typeface="Arial" panose="020B0604020202020204"/>
              </a:rPr>
              <a:t>practice speaking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English </a:t>
            </a:r>
            <a:r>
              <a:rPr sz="2400" strike="sngStrike" spc="-5" dirty="0">
                <a:latin typeface="Arial" panose="020B0604020202020204"/>
                <a:cs typeface="Arial" panose="020B0604020202020204"/>
              </a:rPr>
              <a:t>every</a:t>
            </a:r>
            <a:r>
              <a:rPr sz="2400" strike="sngStrike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spc="-45" dirty="0">
                <a:latin typeface="Arial" panose="020B0604020202020204"/>
                <a:cs typeface="Arial" panose="020B0604020202020204"/>
              </a:rPr>
              <a:t>day</a:t>
            </a:r>
            <a:r>
              <a:rPr sz="2400" strike="noStrike" spc="-4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⑤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 is having </a:t>
            </a:r>
            <a:r>
              <a:rPr sz="2400" dirty="0">
                <a:latin typeface="Arial" panose="020B0604020202020204"/>
                <a:cs typeface="Arial" panose="020B0604020202020204"/>
              </a:rPr>
              <a:t>dinner </a:t>
            </a:r>
            <a:r>
              <a:rPr sz="2400" strike="sngStrike" dirty="0">
                <a:latin typeface="Arial" panose="020B0604020202020204"/>
                <a:cs typeface="Arial" panose="020B0604020202020204"/>
              </a:rPr>
              <a:t>at home</a:t>
            </a:r>
            <a:r>
              <a:rPr sz="2400" strike="noStrike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sngStrike" spc="-45" dirty="0">
                <a:latin typeface="Arial" panose="020B0604020202020204"/>
                <a:cs typeface="Arial" panose="020B0604020202020204"/>
              </a:rPr>
              <a:t>now.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559435"/>
            <a:ext cx="48063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06015" algn="l"/>
              </a:tabLst>
            </a:pPr>
            <a:r>
              <a:rPr sz="2000" b="0" spc="45" dirty="0">
                <a:latin typeface="Noto Sans CJK JP Medium"/>
                <a:cs typeface="Noto Sans CJK JP Medium"/>
              </a:rPr>
              <a:t>15.</a:t>
            </a:r>
            <a:r>
              <a:rPr sz="2000" b="0" spc="18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过去将来完成时	</a:t>
            </a:r>
            <a:r>
              <a:rPr sz="2000" b="0" spc="50" dirty="0">
                <a:latin typeface="Noto Sans CJK JP Medium"/>
                <a:cs typeface="Noto Sans CJK JP Medium"/>
              </a:rPr>
              <a:t>(would </a:t>
            </a:r>
            <a:r>
              <a:rPr sz="2000" b="0" spc="25" dirty="0">
                <a:latin typeface="Noto Sans CJK JP Medium"/>
                <a:cs typeface="Noto Sans CJK JP Medium"/>
              </a:rPr>
              <a:t>have</a:t>
            </a:r>
            <a:r>
              <a:rPr sz="2000" b="0" spc="165" dirty="0">
                <a:latin typeface="Noto Sans CJK JP Medium"/>
                <a:cs typeface="Noto Sans CJK JP Medium"/>
              </a:rPr>
              <a:t> </a:t>
            </a:r>
            <a:r>
              <a:rPr sz="2000" b="0" spc="55" dirty="0">
                <a:latin typeface="Noto Sans CJK JP Medium"/>
                <a:cs typeface="Noto Sans CJK JP Medium"/>
              </a:rPr>
              <a:t>done)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030401"/>
            <a:ext cx="8292465" cy="28270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300"/>
              </a:spcBef>
              <a:tabLst>
                <a:tab pos="49339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said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 have lived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BJ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5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3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2017.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195">
              <a:lnSpc>
                <a:spcPct val="100000"/>
              </a:lnSpc>
              <a:spcBef>
                <a:spcPts val="1205"/>
              </a:spcBef>
              <a:tabLst>
                <a:tab pos="49339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She told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 have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worked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here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5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May,</a:t>
            </a:r>
            <a:r>
              <a:rPr sz="2000" spc="2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2017.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2914650" algn="l"/>
              </a:tabLst>
            </a:pPr>
            <a:r>
              <a:rPr sz="2000" b="0" spc="45" dirty="0">
                <a:latin typeface="Noto Sans CJK JP Medium"/>
                <a:cs typeface="Noto Sans CJK JP Medium"/>
              </a:rPr>
              <a:t>16.</a:t>
            </a:r>
            <a:r>
              <a:rPr sz="2000" b="0" spc="185" dirty="0">
                <a:latin typeface="Noto Sans CJK JP Medium"/>
                <a:cs typeface="Noto Sans CJK JP Medium"/>
              </a:rPr>
              <a:t> </a:t>
            </a:r>
            <a:r>
              <a:rPr sz="2000" b="0" spc="-10" dirty="0">
                <a:latin typeface="Noto Sans CJK JP Medium"/>
                <a:cs typeface="Noto Sans CJK JP Medium"/>
              </a:rPr>
              <a:t>过去将来完成进行时	</a:t>
            </a:r>
            <a:r>
              <a:rPr sz="2000" b="0" spc="50" dirty="0">
                <a:latin typeface="Noto Sans CJK JP Medium"/>
                <a:cs typeface="Noto Sans CJK JP Medium"/>
              </a:rPr>
              <a:t>(would </a:t>
            </a:r>
            <a:r>
              <a:rPr sz="2000" b="0" spc="25" dirty="0">
                <a:latin typeface="Noto Sans CJK JP Medium"/>
                <a:cs typeface="Noto Sans CJK JP Medium"/>
              </a:rPr>
              <a:t>have </a:t>
            </a:r>
            <a:r>
              <a:rPr sz="2000" b="0" spc="35" dirty="0">
                <a:latin typeface="Noto Sans CJK JP Medium"/>
                <a:cs typeface="Noto Sans CJK JP Medium"/>
              </a:rPr>
              <a:t>been</a:t>
            </a:r>
            <a:r>
              <a:rPr sz="2000" b="0" spc="380" dirty="0">
                <a:latin typeface="Noto Sans CJK JP Medium"/>
                <a:cs typeface="Noto Sans CJK JP Medium"/>
              </a:rPr>
              <a:t> </a:t>
            </a:r>
            <a:r>
              <a:rPr sz="2000" b="0" spc="75" dirty="0">
                <a:latin typeface="Noto Sans CJK JP Medium"/>
                <a:cs typeface="Noto Sans CJK JP Medium"/>
              </a:rPr>
              <a:t>doing)</a:t>
            </a:r>
            <a:endParaRPr sz="20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  <a:tabLst>
                <a:tab pos="469900" algn="l"/>
              </a:tabLst>
            </a:pPr>
            <a:r>
              <a:rPr sz="1900" spc="-5" dirty="0">
                <a:latin typeface="Noto Sans CJK JP Black"/>
                <a:cs typeface="Noto Sans CJK JP Black"/>
              </a:rPr>
              <a:t>①	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1900" dirty="0">
                <a:latin typeface="Arial" panose="020B0604020202020204"/>
                <a:cs typeface="Arial" panose="020B0604020202020204"/>
              </a:rPr>
              <a:t>said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19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 </a:t>
            </a:r>
            <a:r>
              <a:rPr sz="19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have </a:t>
            </a:r>
            <a:r>
              <a:rPr sz="19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been living </a:t>
            </a:r>
            <a:r>
              <a:rPr sz="1900" dirty="0">
                <a:latin typeface="Arial" panose="020B0604020202020204"/>
                <a:cs typeface="Arial" panose="020B0604020202020204"/>
              </a:rPr>
              <a:t>in BJ </a:t>
            </a:r>
            <a:r>
              <a:rPr sz="1900" spc="5" dirty="0">
                <a:latin typeface="Arial" panose="020B0604020202020204"/>
                <a:cs typeface="Arial" panose="020B0604020202020204"/>
              </a:rPr>
              <a:t>for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5 years by the end of</a:t>
            </a:r>
            <a:r>
              <a:rPr sz="19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2017.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469900" algn="l"/>
              </a:tabLst>
            </a:pPr>
            <a:r>
              <a:rPr sz="1900" spc="-5" dirty="0">
                <a:latin typeface="Noto Sans CJK JP Black"/>
                <a:cs typeface="Noto Sans CJK JP Black"/>
              </a:rPr>
              <a:t>②	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She </a:t>
            </a:r>
            <a:r>
              <a:rPr sz="1900" dirty="0">
                <a:latin typeface="Arial" panose="020B0604020202020204"/>
                <a:cs typeface="Arial" panose="020B0604020202020204"/>
              </a:rPr>
              <a:t>told </a:t>
            </a:r>
            <a:r>
              <a:rPr sz="1900" spc="-15" dirty="0">
                <a:latin typeface="Arial" panose="020B0604020202020204"/>
                <a:cs typeface="Arial" panose="020B0604020202020204"/>
              </a:rPr>
              <a:t>me </a:t>
            </a:r>
            <a:r>
              <a:rPr sz="1900" dirty="0">
                <a:latin typeface="Arial" panose="020B0604020202020204"/>
                <a:cs typeface="Arial" panose="020B0604020202020204"/>
              </a:rPr>
              <a:t>she </a:t>
            </a:r>
            <a:r>
              <a:rPr sz="19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would have been working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here </a:t>
            </a:r>
            <a:r>
              <a:rPr sz="1900" spc="5" dirty="0">
                <a:latin typeface="Arial" panose="020B0604020202020204"/>
                <a:cs typeface="Arial" panose="020B0604020202020204"/>
              </a:rPr>
              <a:t>for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5 </a:t>
            </a:r>
            <a:r>
              <a:rPr sz="1900" spc="-10" dirty="0">
                <a:latin typeface="Arial" panose="020B0604020202020204"/>
                <a:cs typeface="Arial" panose="020B0604020202020204"/>
              </a:rPr>
              <a:t>years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1900" spc="-50" dirty="0">
                <a:latin typeface="Arial" panose="020B0604020202020204"/>
                <a:cs typeface="Arial" panose="020B0604020202020204"/>
              </a:rPr>
              <a:t>May,</a:t>
            </a:r>
            <a:r>
              <a:rPr sz="1900" spc="300" dirty="0"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2017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8188" y="2830702"/>
            <a:ext cx="3968750" cy="15240"/>
            <a:chOff x="3028188" y="2830702"/>
            <a:chExt cx="3968750" cy="15240"/>
          </a:xfrm>
        </p:grpSpPr>
        <p:sp>
          <p:nvSpPr>
            <p:cNvPr id="4" name="object 4"/>
            <p:cNvSpPr/>
            <p:nvPr/>
          </p:nvSpPr>
          <p:spPr>
            <a:xfrm>
              <a:off x="3028188" y="2830702"/>
              <a:ext cx="1783080" cy="15240"/>
            </a:xfrm>
            <a:custGeom>
              <a:avLst/>
              <a:gdLst/>
              <a:ahLst/>
              <a:cxnLst/>
              <a:rect l="l" t="t" r="r" b="b"/>
              <a:pathLst>
                <a:path w="1783079" h="15239">
                  <a:moveTo>
                    <a:pt x="178308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783080" y="15239"/>
                  </a:lnTo>
                  <a:lnTo>
                    <a:pt x="1783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11267" y="2836798"/>
              <a:ext cx="2185670" cy="9525"/>
            </a:xfrm>
            <a:custGeom>
              <a:avLst/>
              <a:gdLst/>
              <a:ahLst/>
              <a:cxnLst/>
              <a:rect l="l" t="t" r="r" b="b"/>
              <a:pathLst>
                <a:path w="2185670" h="9525">
                  <a:moveTo>
                    <a:pt x="218541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185416" y="9143"/>
                  </a:lnTo>
                  <a:lnTo>
                    <a:pt x="218541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63320" y="657412"/>
            <a:ext cx="6333490" cy="33191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0" spc="4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3.</a:t>
            </a:r>
            <a:r>
              <a:rPr sz="2400" b="0" spc="16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主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谓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宾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宾</a:t>
            </a:r>
            <a:endParaRPr sz="2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①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400" dirty="0">
                <a:latin typeface="Arial" panose="020B0604020202020204"/>
                <a:cs typeface="Arial" panose="020B0604020202020204"/>
              </a:rPr>
              <a:t>lent 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me</a:t>
            </a:r>
            <a:r>
              <a:rPr sz="240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u="dbl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some</a:t>
            </a:r>
            <a:r>
              <a:rPr sz="2400" i="1" u="dbl" spc="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i="1" u="dbl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money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②	</a:t>
            </a:r>
            <a:r>
              <a:rPr sz="2400" dirty="0">
                <a:latin typeface="Arial" panose="020B0604020202020204"/>
                <a:cs typeface="Arial" panose="020B0604020202020204"/>
              </a:rPr>
              <a:t>She ordered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herself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u="dbl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 new</a:t>
            </a:r>
            <a:r>
              <a:rPr sz="2400" i="1" u="dbl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i="1" u="dbl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dress</a:t>
            </a:r>
            <a:r>
              <a:rPr sz="2400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③	</a:t>
            </a:r>
            <a:r>
              <a:rPr sz="2400" dirty="0">
                <a:latin typeface="Arial" panose="020B0604020202020204"/>
                <a:cs typeface="Arial" panose="020B0604020202020204"/>
              </a:rPr>
              <a:t>She cooked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her husband 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 delicious</a:t>
            </a:r>
            <a:r>
              <a:rPr sz="2400" i="1" u="sng" spc="-11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i="1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meal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④	</a:t>
            </a:r>
            <a:r>
              <a:rPr sz="2400" dirty="0">
                <a:latin typeface="Arial" panose="020B0604020202020204"/>
                <a:cs typeface="Arial" panose="020B0604020202020204"/>
              </a:rPr>
              <a:t>I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showed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him</a:t>
            </a:r>
            <a:r>
              <a:rPr sz="2400" i="1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u="dbl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my</a:t>
            </a:r>
            <a:r>
              <a:rPr sz="2400" i="1" u="dbl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i="1" u="dbl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pictures</a:t>
            </a:r>
            <a:r>
              <a:rPr sz="2400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⑤	</a:t>
            </a:r>
            <a:r>
              <a:rPr sz="2400" dirty="0">
                <a:latin typeface="Arial" panose="020B0604020202020204"/>
                <a:cs typeface="Arial" panose="020B0604020202020204"/>
              </a:rPr>
              <a:t>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showed 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me</a:t>
            </a:r>
            <a:r>
              <a:rPr sz="240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u="dbl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how 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4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 </a:t>
            </a:r>
            <a:r>
              <a:rPr sz="24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run </a:t>
            </a:r>
            <a:r>
              <a:rPr sz="24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400" i="1" spc="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2400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845" y="624027"/>
            <a:ext cx="2702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4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4.</a:t>
            </a:r>
            <a:r>
              <a:rPr sz="2400" b="0" spc="13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主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谓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宾</a:t>
            </a:r>
            <a:r>
              <a:rPr sz="2400" b="0" spc="14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宾补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845" y="990026"/>
            <a:ext cx="7013575" cy="277050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①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400" dirty="0">
                <a:latin typeface="Arial" panose="020B0604020202020204"/>
                <a:cs typeface="Arial" panose="020B0604020202020204"/>
              </a:rPr>
              <a:t>asked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me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to lend him </a:t>
            </a:r>
            <a:r>
              <a:rPr sz="2400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some</a:t>
            </a:r>
            <a:r>
              <a:rPr sz="2400" i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i="1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money.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②	</a:t>
            </a:r>
            <a:r>
              <a:rPr sz="2400" dirty="0">
                <a:latin typeface="Arial" panose="020B0604020202020204"/>
                <a:cs typeface="Arial" panose="020B0604020202020204"/>
              </a:rPr>
              <a:t>Our teacher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encourages </a:t>
            </a:r>
            <a:r>
              <a:rPr sz="2400" dirty="0">
                <a:latin typeface="Arial" panose="020B0604020202020204"/>
                <a:cs typeface="Arial" panose="020B0604020202020204"/>
              </a:rPr>
              <a:t>us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to do </a:t>
            </a:r>
            <a:r>
              <a:rPr sz="2400" i="1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more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reading.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③	</a:t>
            </a:r>
            <a:r>
              <a:rPr sz="2400" dirty="0">
                <a:latin typeface="Arial" panose="020B0604020202020204"/>
                <a:cs typeface="Arial" panose="020B0604020202020204"/>
              </a:rPr>
              <a:t>I heard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someone </a:t>
            </a:r>
            <a:r>
              <a:rPr sz="2400" i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calling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for</a:t>
            </a:r>
            <a:r>
              <a:rPr sz="2400" i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help.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④	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We </a:t>
            </a:r>
            <a:r>
              <a:rPr sz="2400" dirty="0">
                <a:latin typeface="Arial" panose="020B0604020202020204"/>
                <a:cs typeface="Arial" panose="020B0604020202020204"/>
              </a:rPr>
              <a:t>saw her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entering the</a:t>
            </a:r>
            <a:r>
              <a:rPr sz="2400" i="1" u="heavy" spc="-1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room.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⑤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His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father </a:t>
            </a:r>
            <a:r>
              <a:rPr sz="2400" dirty="0">
                <a:latin typeface="Arial" panose="020B0604020202020204"/>
                <a:cs typeface="Arial" panose="020B0604020202020204"/>
              </a:rPr>
              <a:t>named him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Dongming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476310"/>
            <a:ext cx="5502275" cy="38684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0" spc="4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4.</a:t>
            </a:r>
            <a:r>
              <a:rPr sz="2400" b="0" spc="16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主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谓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宾</a:t>
            </a:r>
            <a:r>
              <a:rPr sz="2400" b="0" spc="17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宾补</a:t>
            </a:r>
            <a:endParaRPr sz="2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⑥	</a:t>
            </a:r>
            <a:r>
              <a:rPr sz="2400" dirty="0">
                <a:latin typeface="Arial" panose="020B0604020202020204"/>
                <a:cs typeface="Arial" panose="020B0604020202020204"/>
              </a:rPr>
              <a:t>Let the fresh air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in</a:t>
            </a:r>
            <a:r>
              <a:rPr sz="2400" i="1" u="heavy" spc="-5" dirty="0"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⑦	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We </a:t>
            </a:r>
            <a:r>
              <a:rPr sz="2400" dirty="0">
                <a:latin typeface="Arial" panose="020B0604020202020204"/>
                <a:cs typeface="Arial" panose="020B0604020202020204"/>
              </a:rPr>
              <a:t>saw him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out</a:t>
            </a:r>
            <a:r>
              <a:rPr sz="2400" i="1" u="heavy" dirty="0"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⑧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400" dirty="0">
                <a:latin typeface="Arial" panose="020B0604020202020204"/>
                <a:cs typeface="Arial" panose="020B0604020202020204"/>
              </a:rPr>
              <a:t>kept his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hands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behind his</a:t>
            </a:r>
            <a:r>
              <a:rPr sz="2400" i="1" u="heavy" spc="-1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back</a:t>
            </a:r>
            <a:r>
              <a:rPr sz="2400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⑨	</a:t>
            </a:r>
            <a:r>
              <a:rPr sz="2400" dirty="0">
                <a:latin typeface="Arial" panose="020B0604020202020204"/>
                <a:cs typeface="Arial" panose="020B0604020202020204"/>
              </a:rPr>
              <a:t>I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want your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homework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done</a:t>
            </a:r>
            <a:r>
              <a:rPr sz="24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on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time.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⑩	</a:t>
            </a:r>
            <a:r>
              <a:rPr sz="2400" dirty="0">
                <a:latin typeface="Arial" panose="020B0604020202020204"/>
                <a:cs typeface="Arial" panose="020B0604020202020204"/>
              </a:rPr>
              <a:t>I’ll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my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bike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repaired</a:t>
            </a:r>
            <a:r>
              <a:rPr sz="2400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spc="480" dirty="0">
                <a:latin typeface="WenQuanYi Micro Hei"/>
                <a:cs typeface="WenQuanYi Micro Hei"/>
              </a:rPr>
              <a:t>⑪	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They </a:t>
            </a:r>
            <a:r>
              <a:rPr sz="2400" dirty="0">
                <a:latin typeface="Arial" panose="020B0604020202020204"/>
                <a:cs typeface="Arial" panose="020B0604020202020204"/>
              </a:rPr>
              <a:t>painted their boat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white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1505" y="909904"/>
            <a:ext cx="41001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25" dirty="0">
                <a:latin typeface="Noto Sans CJK JP Medium"/>
                <a:cs typeface="Noto Sans CJK JP Medium"/>
              </a:rPr>
              <a:t>为什</a:t>
            </a:r>
            <a:r>
              <a:rPr sz="4000" b="0" spc="10" dirty="0">
                <a:latin typeface="Noto Sans CJK JP Medium"/>
                <a:cs typeface="Noto Sans CJK JP Medium"/>
              </a:rPr>
              <a:t>么要</a:t>
            </a:r>
            <a:r>
              <a:rPr sz="4000" b="0" spc="-25" dirty="0">
                <a:latin typeface="Noto Sans CJK JP Medium"/>
                <a:cs typeface="Noto Sans CJK JP Medium"/>
              </a:rPr>
              <a:t>学</a:t>
            </a:r>
            <a:r>
              <a:rPr sz="4000" b="0" spc="10" dirty="0">
                <a:latin typeface="Noto Sans CJK JP Medium"/>
                <a:cs typeface="Noto Sans CJK JP Medium"/>
              </a:rPr>
              <a:t>语法？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747" y="2314194"/>
            <a:ext cx="717423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48310" indent="-436245">
              <a:lnSpc>
                <a:spcPct val="100000"/>
              </a:lnSpc>
              <a:spcBef>
                <a:spcPts val="1540"/>
              </a:spcBef>
              <a:buFont typeface="Wingdings" panose="05000000000000000000"/>
              <a:buChar char=""/>
              <a:tabLst>
                <a:tab pos="447675" algn="l"/>
                <a:tab pos="448945" algn="l"/>
              </a:tabLst>
            </a:pPr>
            <a:r>
              <a:rPr sz="2400" dirty="0">
                <a:solidFill>
                  <a:srgbClr val="C00000"/>
                </a:solidFill>
                <a:latin typeface="UKIJ CJK"/>
                <a:cs typeface="UKIJ CJK"/>
              </a:rPr>
              <a:t>学语法是学好英语的必经之路</a:t>
            </a:r>
            <a:endParaRPr sz="2400">
              <a:latin typeface="UKIJ CJK"/>
              <a:cs typeface="UKIJ CJK"/>
            </a:endParaRPr>
          </a:p>
          <a:p>
            <a:pPr marL="448310" indent="-436245">
              <a:lnSpc>
                <a:spcPct val="100000"/>
              </a:lnSpc>
              <a:spcBef>
                <a:spcPts val="1445"/>
              </a:spcBef>
              <a:buFont typeface="Wingdings" panose="05000000000000000000"/>
              <a:buChar char=""/>
              <a:tabLst>
                <a:tab pos="447675" algn="l"/>
                <a:tab pos="448945" algn="l"/>
              </a:tabLst>
            </a:pPr>
            <a:r>
              <a:rPr sz="2400" dirty="0">
                <a:solidFill>
                  <a:srgbClr val="C00000"/>
                </a:solidFill>
                <a:latin typeface="UKIJ CJK"/>
                <a:cs typeface="UKIJ CJK"/>
              </a:rPr>
              <a:t>学语法是让我们能够真正看懂英文，而不是凭感觉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070" y="695959"/>
            <a:ext cx="176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4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5.</a:t>
            </a:r>
            <a:r>
              <a:rPr sz="2400" b="0" spc="9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主</a:t>
            </a:r>
            <a:r>
              <a:rPr sz="2400" b="0" spc="45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系</a:t>
            </a:r>
            <a:r>
              <a:rPr sz="2400" b="0" spc="45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表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1061592"/>
            <a:ext cx="5141595" cy="277050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①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His advice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proved</a:t>
            </a:r>
            <a:r>
              <a:rPr sz="24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right.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②	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dirty="0">
                <a:latin typeface="Arial" panose="020B0604020202020204"/>
                <a:cs typeface="Arial" panose="020B0604020202020204"/>
              </a:rPr>
              <a:t>shop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stays</a:t>
            </a:r>
            <a:r>
              <a:rPr sz="24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open till 8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o’clock.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③	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dirty="0">
                <a:latin typeface="Arial" panose="020B0604020202020204"/>
                <a:cs typeface="Arial" panose="020B0604020202020204"/>
              </a:rPr>
              <a:t>machine </a:t>
            </a:r>
            <a:r>
              <a:rPr sz="2400" i="1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went</a:t>
            </a:r>
            <a:r>
              <a:rPr sz="2400" i="1" spc="-11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wrong.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④	</a:t>
            </a:r>
            <a:r>
              <a:rPr sz="2400" dirty="0">
                <a:latin typeface="Arial" panose="020B0604020202020204"/>
                <a:cs typeface="Arial" panose="020B0604020202020204"/>
              </a:rPr>
              <a:t>All these efforts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seem</a:t>
            </a:r>
            <a:r>
              <a:rPr sz="24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vain.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⑤	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dirty="0">
                <a:latin typeface="Arial" panose="020B0604020202020204"/>
                <a:cs typeface="Arial" panose="020B0604020202020204"/>
              </a:rPr>
              <a:t>room soon </a:t>
            </a:r>
            <a:r>
              <a:rPr sz="2400" i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became</a:t>
            </a:r>
            <a:r>
              <a:rPr sz="2400" i="1" spc="-11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crowded.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070" y="624027"/>
            <a:ext cx="1769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4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5.</a:t>
            </a:r>
            <a:r>
              <a:rPr sz="2400" b="0" spc="9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 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主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spc="-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系</a:t>
            </a:r>
            <a:r>
              <a:rPr sz="2400" b="0" spc="455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+</a:t>
            </a:r>
            <a:r>
              <a:rPr sz="24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表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990026"/>
            <a:ext cx="7211695" cy="331977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⑥	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days </a:t>
            </a:r>
            <a:r>
              <a:rPr sz="2400" i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are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getting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longer </a:t>
            </a:r>
            <a:r>
              <a:rPr sz="2400" dirty="0">
                <a:latin typeface="Arial" panose="020B0604020202020204"/>
                <a:cs typeface="Arial" panose="020B0604020202020204"/>
              </a:rPr>
              <a:t>and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longer.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⑦	</a:t>
            </a:r>
            <a:r>
              <a:rPr sz="2400" dirty="0">
                <a:latin typeface="Arial" panose="020B0604020202020204"/>
                <a:cs typeface="Arial" panose="020B0604020202020204"/>
              </a:rPr>
              <a:t>He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fell</a:t>
            </a:r>
            <a:r>
              <a:rPr sz="24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ill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yesterday.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⑧	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Trees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turn</a:t>
            </a:r>
            <a:r>
              <a:rPr sz="24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green </a:t>
            </a:r>
            <a:r>
              <a:rPr sz="240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spring.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⑨	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What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you </a:t>
            </a:r>
            <a:r>
              <a:rPr sz="2400" dirty="0">
                <a:latin typeface="Arial" panose="020B0604020202020204"/>
                <a:cs typeface="Arial" panose="020B0604020202020204"/>
              </a:rPr>
              <a:t>said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sounds</a:t>
            </a:r>
            <a:r>
              <a:rPr sz="2400" i="1" spc="-1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great.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dirty="0">
                <a:latin typeface="Noto Sans CJK JP Black"/>
                <a:cs typeface="Noto Sans CJK JP Black"/>
              </a:rPr>
              <a:t>⑩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400" dirty="0">
                <a:latin typeface="Arial" panose="020B0604020202020204"/>
                <a:cs typeface="Arial" panose="020B0604020202020204"/>
              </a:rPr>
              <a:t>tasted the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food, </a:t>
            </a:r>
            <a:r>
              <a:rPr sz="2400" dirty="0">
                <a:latin typeface="Arial" panose="020B0604020202020204"/>
                <a:cs typeface="Arial" panose="020B0604020202020204"/>
              </a:rPr>
              <a:t>and the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food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tasted</a:t>
            </a:r>
            <a:r>
              <a:rPr sz="2400" i="1" spc="-229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delicious.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70230" algn="l"/>
              </a:tabLst>
            </a:pPr>
            <a:r>
              <a:rPr sz="2400" spc="480" dirty="0">
                <a:latin typeface="WenQuanYi Micro Hei"/>
                <a:cs typeface="WenQuanYi Micro Hei"/>
              </a:rPr>
              <a:t>⑪	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dirty="0">
                <a:latin typeface="Arial" panose="020B0604020202020204"/>
                <a:cs typeface="Arial" panose="020B0604020202020204"/>
              </a:rPr>
              <a:t>book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still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i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lies</a:t>
            </a:r>
            <a:r>
              <a:rPr sz="24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open on the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desk.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9523" y="1858213"/>
            <a:ext cx="55118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17575" algn="l"/>
              </a:tabLst>
            </a:pPr>
            <a:r>
              <a:rPr sz="4000" b="0" spc="30" dirty="0">
                <a:latin typeface="Noto Sans CJK JP Medium"/>
                <a:cs typeface="Noto Sans CJK JP Medium"/>
              </a:rPr>
              <a:t>三</a:t>
            </a:r>
            <a:r>
              <a:rPr sz="4000" b="0" spc="-50" dirty="0">
                <a:latin typeface="Noto Sans CJK JP Medium"/>
                <a:cs typeface="Noto Sans CJK JP Medium"/>
              </a:rPr>
              <a:t>.</a:t>
            </a:r>
            <a:r>
              <a:rPr sz="4000" b="0" dirty="0">
                <a:latin typeface="Noto Sans CJK JP Medium"/>
                <a:cs typeface="Noto Sans CJK JP Medium"/>
              </a:rPr>
              <a:t>	</a:t>
            </a:r>
            <a:r>
              <a:rPr sz="4000" b="0" spc="30" dirty="0">
                <a:latin typeface="Noto Sans CJK JP Medium"/>
                <a:cs typeface="Noto Sans CJK JP Medium"/>
              </a:rPr>
              <a:t>并</a:t>
            </a:r>
            <a:r>
              <a:rPr sz="4000" b="0" spc="10" dirty="0">
                <a:latin typeface="Noto Sans CJK JP Medium"/>
                <a:cs typeface="Noto Sans CJK JP Medium"/>
              </a:rPr>
              <a:t>列句的</a:t>
            </a:r>
            <a:r>
              <a:rPr sz="4000" b="0" spc="-15" dirty="0">
                <a:latin typeface="Noto Sans CJK JP Medium"/>
                <a:cs typeface="Noto Sans CJK JP Medium"/>
              </a:rPr>
              <a:t>起</a:t>
            </a:r>
            <a:r>
              <a:rPr sz="4000" b="0" spc="10" dirty="0">
                <a:latin typeface="Noto Sans CJK JP Medium"/>
                <a:cs typeface="Noto Sans CJK JP Medium"/>
              </a:rPr>
              <a:t>源与</a:t>
            </a:r>
            <a:r>
              <a:rPr sz="4000" b="0" spc="-15" dirty="0">
                <a:latin typeface="Noto Sans CJK JP Medium"/>
                <a:cs typeface="Noto Sans CJK JP Medium"/>
              </a:rPr>
              <a:t>本</a:t>
            </a:r>
            <a:r>
              <a:rPr sz="4000" b="0" spc="10" dirty="0">
                <a:latin typeface="Noto Sans CJK JP Medium"/>
                <a:cs typeface="Noto Sans CJK JP Medium"/>
              </a:rPr>
              <a:t>质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0325" y="1199514"/>
            <a:ext cx="336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500" dirty="0">
                <a:latin typeface="Noto Sans CJK JP Thin"/>
                <a:cs typeface="Noto Sans CJK JP Thin"/>
              </a:rPr>
              <a:t>“</a:t>
            </a:r>
            <a:r>
              <a:rPr sz="2000" spc="100" dirty="0">
                <a:latin typeface="UKIJ CJK"/>
                <a:cs typeface="UKIJ CJK"/>
              </a:rPr>
              <a:t>你人很好，但是我不爱你</a:t>
            </a:r>
            <a:r>
              <a:rPr sz="2000" spc="35" dirty="0">
                <a:latin typeface="UKIJ CJK"/>
                <a:cs typeface="UKIJ CJK"/>
              </a:rPr>
              <a:t>”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70" y="1748408"/>
            <a:ext cx="4323715" cy="156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are nice. I don't 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love</a:t>
            </a:r>
            <a:r>
              <a:rPr sz="2400" b="1" spc="-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you.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L="390525">
              <a:lnSpc>
                <a:spcPct val="100000"/>
              </a:lnSpc>
            </a:pPr>
            <a:r>
              <a:rPr sz="2800" spc="5" dirty="0">
                <a:latin typeface="UKIJ CJK"/>
                <a:cs typeface="UKIJ CJK"/>
              </a:rPr>
              <a:t>如果用一句话怎么说</a:t>
            </a:r>
            <a:r>
              <a:rPr sz="2800" spc="-20" dirty="0">
                <a:latin typeface="UKIJ CJK"/>
                <a:cs typeface="UKIJ CJK"/>
              </a:rPr>
              <a:t>呢</a:t>
            </a:r>
            <a:r>
              <a:rPr sz="2800" spc="10" dirty="0">
                <a:latin typeface="UKIJ CJK"/>
                <a:cs typeface="UKIJ CJK"/>
              </a:rPr>
              <a:t>？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2695" y="701039"/>
            <a:ext cx="1752600" cy="16367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2388" y="1348739"/>
            <a:ext cx="4209415" cy="524510"/>
          </a:xfrm>
          <a:prstGeom prst="rect">
            <a:avLst/>
          </a:prstGeom>
          <a:solidFill>
            <a:srgbClr val="FFFFFF"/>
          </a:solidFill>
          <a:ln w="9144">
            <a:solidFill>
              <a:srgbClr val="A31A82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20"/>
              </a:spcBef>
            </a:pPr>
            <a:r>
              <a:rPr sz="2800" b="0" spc="3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简单句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800" b="0" spc="3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并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列连</a:t>
            </a:r>
            <a:r>
              <a:rPr sz="2800" b="0" spc="3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词</a:t>
            </a:r>
            <a:r>
              <a:rPr sz="2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简单句</a:t>
            </a:r>
            <a:endParaRPr sz="28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3361" y="2646375"/>
            <a:ext cx="56356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5" dirty="0">
                <a:latin typeface="Arial" panose="020B0604020202020204"/>
                <a:cs typeface="Arial" panose="020B0604020202020204"/>
              </a:rPr>
              <a:t>You 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are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nice </a:t>
            </a:r>
            <a:r>
              <a:rPr sz="32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don't 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love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30" dirty="0">
                <a:latin typeface="Arial" panose="020B0604020202020204"/>
                <a:cs typeface="Arial" panose="020B0604020202020204"/>
              </a:rPr>
              <a:t>you.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8498" y="2809697"/>
            <a:ext cx="6059805" cy="1771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2260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/>
              <a:buChar char=""/>
              <a:tabLst>
                <a:tab pos="3175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He helped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me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8A4335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u="heavy" dirty="0">
                <a:uFill>
                  <a:solidFill>
                    <a:srgbClr val="8A4335"/>
                  </a:solidFill>
                </a:uFill>
                <a:latin typeface="Arial" panose="020B0604020202020204"/>
                <a:cs typeface="Arial" panose="020B0604020202020204"/>
              </a:rPr>
              <a:t>I helped</a:t>
            </a:r>
            <a:r>
              <a:rPr sz="2400" u="heavy" spc="-100" dirty="0">
                <a:uFill>
                  <a:solidFill>
                    <a:srgbClr val="8A4335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u="heavy" dirty="0">
                <a:uFill>
                  <a:solidFill>
                    <a:srgbClr val="8A4335"/>
                  </a:solidFill>
                </a:uFill>
                <a:latin typeface="Arial" panose="020B0604020202020204"/>
                <a:cs typeface="Arial" panose="020B0604020202020204"/>
              </a:rPr>
              <a:t>him.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"/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 marL="370205" indent="-342265">
              <a:lnSpc>
                <a:spcPct val="100000"/>
              </a:lnSpc>
              <a:buSzPct val="96000"/>
              <a:buFont typeface="Wingdings" panose="05000000000000000000"/>
              <a:buChar char=""/>
              <a:tabLst>
                <a:tab pos="370205" algn="l"/>
              </a:tabLst>
            </a:pP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can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watch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TV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can do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exercise.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"/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 marL="356870" indent="-344805">
              <a:lnSpc>
                <a:spcPct val="100000"/>
              </a:lnSpc>
              <a:buSzPct val="96000"/>
              <a:buFont typeface="Wingdings" panose="05000000000000000000"/>
              <a:buChar char=""/>
              <a:tabLst>
                <a:tab pos="357505" algn="l"/>
              </a:tabLst>
            </a:pP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are nice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I don't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love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you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0967" y="676655"/>
            <a:ext cx="3712463" cy="1880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9722" y="1829511"/>
            <a:ext cx="65303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17575" algn="l"/>
              </a:tabLst>
            </a:pPr>
            <a:r>
              <a:rPr sz="4000" b="0" spc="30" dirty="0">
                <a:latin typeface="Noto Sans CJK JP Medium"/>
                <a:cs typeface="Noto Sans CJK JP Medium"/>
              </a:rPr>
              <a:t>四</a:t>
            </a:r>
            <a:r>
              <a:rPr sz="4000" b="0" spc="-50" dirty="0">
                <a:latin typeface="Noto Sans CJK JP Medium"/>
                <a:cs typeface="Noto Sans CJK JP Medium"/>
              </a:rPr>
              <a:t>.</a:t>
            </a:r>
            <a:r>
              <a:rPr sz="4000" b="0" dirty="0">
                <a:latin typeface="Noto Sans CJK JP Medium"/>
                <a:cs typeface="Noto Sans CJK JP Medium"/>
              </a:rPr>
              <a:t>	</a:t>
            </a:r>
            <a:r>
              <a:rPr sz="4000" b="0" spc="30" dirty="0">
                <a:latin typeface="Noto Sans CJK JP Medium"/>
                <a:cs typeface="Noto Sans CJK JP Medium"/>
              </a:rPr>
              <a:t>名</a:t>
            </a:r>
            <a:r>
              <a:rPr sz="4000" b="0" spc="10" dirty="0">
                <a:latin typeface="Noto Sans CJK JP Medium"/>
                <a:cs typeface="Noto Sans CJK JP Medium"/>
              </a:rPr>
              <a:t>词性从</a:t>
            </a:r>
            <a:r>
              <a:rPr sz="4000" b="0" spc="-15" dirty="0">
                <a:latin typeface="Noto Sans CJK JP Medium"/>
                <a:cs typeface="Noto Sans CJK JP Medium"/>
              </a:rPr>
              <a:t>句</a:t>
            </a:r>
            <a:r>
              <a:rPr sz="4000" b="0" spc="10" dirty="0">
                <a:latin typeface="Noto Sans CJK JP Medium"/>
                <a:cs typeface="Noto Sans CJK JP Medium"/>
              </a:rPr>
              <a:t>的起</a:t>
            </a:r>
            <a:r>
              <a:rPr sz="4000" b="0" spc="-15" dirty="0">
                <a:latin typeface="Noto Sans CJK JP Medium"/>
                <a:cs typeface="Noto Sans CJK JP Medium"/>
              </a:rPr>
              <a:t>源</a:t>
            </a:r>
            <a:r>
              <a:rPr sz="4000" b="0" spc="10" dirty="0">
                <a:latin typeface="Noto Sans CJK JP Medium"/>
                <a:cs typeface="Noto Sans CJK JP Medium"/>
              </a:rPr>
              <a:t>与本质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1650" y="1889836"/>
            <a:ext cx="61334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30" dirty="0">
                <a:latin typeface="Noto Sans CJK JP Medium"/>
                <a:cs typeface="Noto Sans CJK JP Medium"/>
              </a:rPr>
              <a:t>为什</a:t>
            </a:r>
            <a:r>
              <a:rPr sz="4000" b="0" spc="10" dirty="0">
                <a:latin typeface="Noto Sans CJK JP Medium"/>
                <a:cs typeface="Noto Sans CJK JP Medium"/>
              </a:rPr>
              <a:t>么会</a:t>
            </a:r>
            <a:r>
              <a:rPr sz="4000" b="0" spc="-15" dirty="0">
                <a:latin typeface="Noto Sans CJK JP Medium"/>
                <a:cs typeface="Noto Sans CJK JP Medium"/>
              </a:rPr>
              <a:t>出</a:t>
            </a:r>
            <a:r>
              <a:rPr sz="4000" b="0" spc="10" dirty="0">
                <a:latin typeface="Noto Sans CJK JP Medium"/>
                <a:cs typeface="Noto Sans CJK JP Medium"/>
              </a:rPr>
              <a:t>现名</a:t>
            </a:r>
            <a:r>
              <a:rPr sz="4000" b="0" spc="-15" dirty="0">
                <a:latin typeface="Noto Sans CJK JP Medium"/>
                <a:cs typeface="Noto Sans CJK JP Medium"/>
              </a:rPr>
              <a:t>词</a:t>
            </a:r>
            <a:r>
              <a:rPr sz="4000" b="0" spc="10" dirty="0">
                <a:latin typeface="Noto Sans CJK JP Medium"/>
                <a:cs typeface="Noto Sans CJK JP Medium"/>
              </a:rPr>
              <a:t>性从</a:t>
            </a:r>
            <a:r>
              <a:rPr sz="4000" b="0" spc="-15" dirty="0">
                <a:latin typeface="Noto Sans CJK JP Medium"/>
                <a:cs typeface="Noto Sans CJK JP Medium"/>
              </a:rPr>
              <a:t>句</a:t>
            </a:r>
            <a:r>
              <a:rPr sz="4000" b="0" spc="10" dirty="0">
                <a:latin typeface="Noto Sans CJK JP Medium"/>
                <a:cs typeface="Noto Sans CJK JP Medium"/>
              </a:rPr>
              <a:t>？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825245"/>
            <a:ext cx="18580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UKIJ CJK"/>
                <a:cs typeface="UKIJ CJK"/>
              </a:rPr>
              <a:t>翻译：姚明很</a:t>
            </a:r>
            <a:r>
              <a:rPr sz="2000" spc="-5" dirty="0">
                <a:latin typeface="UKIJ CJK"/>
                <a:cs typeface="UKIJ CJK"/>
              </a:rPr>
              <a:t>高</a:t>
            </a:r>
            <a:r>
              <a:rPr sz="2000" spc="-60" dirty="0">
                <a:latin typeface="UKIJ CJK"/>
                <a:cs typeface="UKIJ CJK"/>
              </a:rPr>
              <a:t>.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644" y="1171498"/>
            <a:ext cx="4473575" cy="144716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939165">
              <a:lnSpc>
                <a:spcPct val="100000"/>
              </a:lnSpc>
              <a:spcBef>
                <a:spcPts val="1495"/>
              </a:spcBef>
            </a:pPr>
            <a:r>
              <a:rPr sz="20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Yaoming </a:t>
            </a:r>
            <a:r>
              <a:rPr sz="20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tall.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spc="-10" dirty="0">
                <a:latin typeface="UKIJ CJK"/>
                <a:cs typeface="UKIJ CJK"/>
              </a:rPr>
              <a:t>翻译</a:t>
            </a:r>
            <a:r>
              <a:rPr sz="2000" spc="25" dirty="0">
                <a:latin typeface="UKIJ CJK"/>
                <a:cs typeface="UKIJ CJK"/>
              </a:rPr>
              <a:t>："</a:t>
            </a:r>
            <a:r>
              <a:rPr sz="2000" spc="-10" dirty="0">
                <a:latin typeface="UKIJ CJK"/>
                <a:cs typeface="UKIJ CJK"/>
              </a:rPr>
              <a:t>姚明很高是一个事</a:t>
            </a:r>
            <a:r>
              <a:rPr sz="2000" spc="-5" dirty="0">
                <a:latin typeface="UKIJ CJK"/>
                <a:cs typeface="UKIJ CJK"/>
              </a:rPr>
              <a:t>实</a:t>
            </a:r>
            <a:r>
              <a:rPr sz="2000" spc="60" dirty="0">
                <a:latin typeface="UKIJ CJK"/>
                <a:cs typeface="UKIJ CJK"/>
              </a:rPr>
              <a:t>"</a:t>
            </a:r>
            <a:endParaRPr sz="2000">
              <a:latin typeface="UKIJ CJK"/>
              <a:cs typeface="UKIJ CJK"/>
            </a:endParaRPr>
          </a:p>
          <a:p>
            <a:pPr marL="8509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It is a fact that </a:t>
            </a:r>
            <a:r>
              <a:rPr sz="20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Yaoming </a:t>
            </a:r>
            <a:r>
              <a:rPr sz="20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b="1" spc="-1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tall.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3374897"/>
            <a:ext cx="502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不能用</a:t>
            </a:r>
            <a:r>
              <a:rPr sz="2400" spc="-25" dirty="0">
                <a:solidFill>
                  <a:srgbClr val="C00000"/>
                </a:solidFill>
                <a:latin typeface="UKIJ CJK"/>
                <a:cs typeface="UKIJ CJK"/>
              </a:rPr>
              <a:t>It</a:t>
            </a:r>
            <a:r>
              <a:rPr sz="2400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UKIJ CJK"/>
                <a:cs typeface="UKIJ CJK"/>
              </a:rPr>
              <a:t>is...</a:t>
            </a:r>
            <a:r>
              <a:rPr sz="2400" dirty="0">
                <a:latin typeface="UKIJ CJK"/>
                <a:cs typeface="UKIJ CJK"/>
              </a:rPr>
              <a:t>这种结构该如何表达呢？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319" y="661238"/>
            <a:ext cx="352297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1795" algn="l"/>
              </a:tabLst>
            </a:pPr>
            <a:r>
              <a:rPr sz="1800" spc="1140" dirty="0">
                <a:latin typeface="UKIJ CJK"/>
                <a:cs typeface="UKIJ CJK"/>
              </a:rPr>
              <a:t>“</a:t>
            </a:r>
            <a:r>
              <a:rPr sz="2000" spc="280" dirty="0">
                <a:latin typeface="UKIJ CJK"/>
                <a:cs typeface="UKIJ CJK"/>
              </a:rPr>
              <a:t>姚明很高</a:t>
            </a:r>
            <a:r>
              <a:rPr sz="2000" spc="100" dirty="0">
                <a:latin typeface="UKIJ CJK"/>
                <a:cs typeface="UKIJ CJK"/>
              </a:rPr>
              <a:t>”	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Yaoming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tall.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3590" y="1405254"/>
            <a:ext cx="1280160" cy="15240"/>
          </a:xfrm>
          <a:custGeom>
            <a:avLst/>
            <a:gdLst/>
            <a:ahLst/>
            <a:cxnLst/>
            <a:rect l="l" t="t" r="r" b="b"/>
            <a:pathLst>
              <a:path w="1280160" h="15240">
                <a:moveTo>
                  <a:pt x="1280160" y="0"/>
                </a:moveTo>
                <a:lnTo>
                  <a:pt x="0" y="0"/>
                </a:lnTo>
                <a:lnTo>
                  <a:pt x="0" y="15239"/>
                </a:lnTo>
                <a:lnTo>
                  <a:pt x="1280160" y="15239"/>
                </a:lnTo>
                <a:lnTo>
                  <a:pt x="128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8319" y="1118997"/>
            <a:ext cx="42729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76700" algn="l"/>
              </a:tabLst>
            </a:pPr>
            <a:r>
              <a:rPr sz="2000" spc="220" dirty="0">
                <a:latin typeface="UKIJ CJK"/>
                <a:cs typeface="UKIJ CJK"/>
              </a:rPr>
              <a:t>“姚明很高是一个事实”</a:t>
            </a:r>
            <a:r>
              <a:rPr sz="2000" spc="220" dirty="0">
                <a:latin typeface="UKIJ CJK"/>
                <a:cs typeface="UKIJ CJK"/>
              </a:rPr>
              <a:t>	</a:t>
            </a:r>
            <a:r>
              <a:rPr sz="20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03750" y="1405254"/>
            <a:ext cx="802005" cy="15240"/>
            <a:chOff x="4603750" y="1405254"/>
            <a:chExt cx="802005" cy="15240"/>
          </a:xfrm>
        </p:grpSpPr>
        <p:sp>
          <p:nvSpPr>
            <p:cNvPr id="7" name="object 7"/>
            <p:cNvSpPr/>
            <p:nvPr/>
          </p:nvSpPr>
          <p:spPr>
            <a:xfrm>
              <a:off x="4603750" y="1405254"/>
              <a:ext cx="243840" cy="15240"/>
            </a:xfrm>
            <a:custGeom>
              <a:avLst/>
              <a:gdLst/>
              <a:ahLst/>
              <a:cxnLst/>
              <a:rect l="l" t="t" r="r" b="b"/>
              <a:pathLst>
                <a:path w="243839" h="15240">
                  <a:moveTo>
                    <a:pt x="2438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43839" y="15239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47590" y="1405254"/>
              <a:ext cx="70485" cy="15240"/>
            </a:xfrm>
            <a:custGeom>
              <a:avLst/>
              <a:gdLst/>
              <a:ahLst/>
              <a:cxnLst/>
              <a:rect l="l" t="t" r="r" b="b"/>
              <a:pathLst>
                <a:path w="70485" h="15240">
                  <a:moveTo>
                    <a:pt x="7010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70103" y="15239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17693" y="1405254"/>
              <a:ext cx="487680" cy="15240"/>
            </a:xfrm>
            <a:custGeom>
              <a:avLst/>
              <a:gdLst/>
              <a:ahLst/>
              <a:cxnLst/>
              <a:rect l="l" t="t" r="r" b="b"/>
              <a:pathLst>
                <a:path w="487679" h="15240">
                  <a:moveTo>
                    <a:pt x="48767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487679" y="15239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394452" y="1118997"/>
            <a:ext cx="104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1F4E79"/>
                </a:solidFill>
                <a:latin typeface="Arial" panose="020B0604020202020204"/>
                <a:cs typeface="Arial" panose="020B0604020202020204"/>
              </a:rPr>
              <a:t>is a</a:t>
            </a:r>
            <a:r>
              <a:rPr sz="2000" b="1" spc="-70" dirty="0">
                <a:solidFill>
                  <a:srgbClr val="1F4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1F4E79"/>
                </a:solidFill>
                <a:latin typeface="Arial" panose="020B0604020202020204"/>
                <a:cs typeface="Arial" panose="020B0604020202020204"/>
              </a:rPr>
              <a:t>fact</a:t>
            </a:r>
            <a:r>
              <a:rPr sz="2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672" y="1643633"/>
            <a:ext cx="1290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UKIJ CJK"/>
                <a:cs typeface="UKIJ CJK"/>
              </a:rPr>
              <a:t>变化规则：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1179" y="1465376"/>
            <a:ext cx="2748280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>
              <a:lnSpc>
                <a:spcPct val="158000"/>
              </a:lnSpc>
              <a:spcBef>
                <a:spcPts val="100"/>
              </a:spcBef>
            </a:pPr>
            <a:r>
              <a:rPr sz="2000" b="1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2000" b="0" u="sng" spc="5" dirty="0">
                <a:uFill>
                  <a:solidFill>
                    <a:srgbClr val="C00000"/>
                  </a:solidFill>
                </a:uFill>
                <a:latin typeface="WenQuanYi Zen Hei Mono"/>
                <a:cs typeface="WenQuanYi Zen Hei Mono"/>
              </a:rPr>
              <a:t>+</a:t>
            </a:r>
            <a:r>
              <a:rPr sz="2000" b="0" u="sng" spc="35" dirty="0">
                <a:uFill>
                  <a:solidFill>
                    <a:srgbClr val="C00000"/>
                  </a:solidFill>
                </a:uFill>
                <a:latin typeface="WenQuanYi Zen Hei Mono"/>
                <a:cs typeface="WenQuanYi Zen Hei Mono"/>
              </a:rPr>
              <a:t>陈</a:t>
            </a:r>
            <a:r>
              <a:rPr sz="2000" b="0" u="sng" spc="10" dirty="0">
                <a:uFill>
                  <a:solidFill>
                    <a:srgbClr val="C00000"/>
                  </a:solidFill>
                </a:uFill>
                <a:latin typeface="WenQuanYi Zen Hei Mono"/>
                <a:cs typeface="WenQuanYi Zen Hei Mono"/>
              </a:rPr>
              <a:t>述</a:t>
            </a:r>
            <a:r>
              <a:rPr sz="2000" b="0" u="sng" spc="15" dirty="0">
                <a:uFill>
                  <a:solidFill>
                    <a:srgbClr val="C00000"/>
                  </a:solidFill>
                </a:uFill>
                <a:latin typeface="WenQuanYi Zen Hei Mono"/>
                <a:cs typeface="WenQuanYi Zen Hei Mono"/>
              </a:rPr>
              <a:t>句</a:t>
            </a:r>
            <a:r>
              <a:rPr sz="2000" b="0" spc="5" dirty="0">
                <a:latin typeface="WenQuanYi Zen Hei Mono"/>
                <a:cs typeface="WenQuanYi Zen Hei Mono"/>
              </a:rPr>
              <a:t>=</a:t>
            </a:r>
            <a:r>
              <a:rPr sz="2000" b="0" spc="15" dirty="0">
                <a:latin typeface="WenQuanYi Zen Hei Mono"/>
                <a:cs typeface="WenQuanYi Zen Hei Mono"/>
              </a:rPr>
              <a:t>一个名词 </a:t>
            </a:r>
            <a:r>
              <a:rPr sz="2000" b="1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20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Yaoming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is tal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400" y="2428925"/>
            <a:ext cx="7453630" cy="171450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10" dirty="0">
                <a:latin typeface="UKIJ CJK"/>
                <a:cs typeface="UKIJ CJK"/>
              </a:rPr>
              <a:t>因此这里应该填入：</a:t>
            </a:r>
            <a:endParaRPr sz="2000">
              <a:latin typeface="UKIJ CJK"/>
              <a:cs typeface="UKIJ CJK"/>
            </a:endParaRPr>
          </a:p>
          <a:p>
            <a:pPr marL="1570355">
              <a:lnSpc>
                <a:spcPct val="100000"/>
              </a:lnSpc>
              <a:spcBef>
                <a:spcPts val="1200"/>
              </a:spcBef>
            </a:pP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20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Yaoming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is tal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l </a:t>
            </a:r>
            <a:r>
              <a:rPr sz="2000" b="1" spc="-5" dirty="0">
                <a:solidFill>
                  <a:srgbClr val="1F4E79"/>
                </a:solidFill>
                <a:latin typeface="Arial" panose="020B0604020202020204"/>
                <a:cs typeface="Arial" panose="020B0604020202020204"/>
              </a:rPr>
              <a:t>is a</a:t>
            </a:r>
            <a:r>
              <a:rPr sz="2000" b="1" spc="-55" dirty="0">
                <a:solidFill>
                  <a:srgbClr val="1F4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1F4E79"/>
                </a:solidFill>
                <a:latin typeface="Arial" panose="020B0604020202020204"/>
                <a:cs typeface="Arial" panose="020B0604020202020204"/>
              </a:rPr>
              <a:t>fact</a:t>
            </a:r>
            <a:r>
              <a:rPr sz="2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" panose="020B0604020202020204"/>
              <a:cs typeface="Arial" panose="020B0604020202020204"/>
            </a:endParaRPr>
          </a:p>
          <a:p>
            <a:pPr marL="60960">
              <a:lnSpc>
                <a:spcPct val="100000"/>
              </a:lnSpc>
            </a:pPr>
            <a:r>
              <a:rPr sz="2400" b="0" spc="1220" dirty="0">
                <a:latin typeface="WenQuanYi Zen Hei Mono"/>
                <a:cs typeface="WenQuanYi Zen Hei Mono"/>
              </a:rPr>
              <a:t>“</a:t>
            </a:r>
            <a:r>
              <a:rPr sz="2800" b="0" spc="30" dirty="0">
                <a:latin typeface="Noto Sans CJK JP Medium"/>
                <a:cs typeface="Noto Sans CJK JP Medium"/>
              </a:rPr>
              <a:t>一个</a:t>
            </a:r>
            <a:r>
              <a:rPr sz="2800"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句</a:t>
            </a:r>
            <a:r>
              <a:rPr sz="2800" b="0" spc="-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子</a:t>
            </a:r>
            <a:r>
              <a:rPr sz="2800" b="0" spc="5" dirty="0">
                <a:latin typeface="Noto Sans CJK JP Medium"/>
                <a:cs typeface="Noto Sans CJK JP Medium"/>
              </a:rPr>
              <a:t>做了</a:t>
            </a:r>
            <a:r>
              <a:rPr sz="2800" b="0" spc="-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名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词的</a:t>
            </a:r>
            <a:r>
              <a:rPr sz="2800" b="0" spc="-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功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能</a:t>
            </a:r>
            <a:r>
              <a:rPr sz="2800" b="0" spc="10" dirty="0">
                <a:latin typeface="Noto Sans CJK JP Medium"/>
                <a:cs typeface="Noto Sans CJK JP Medium"/>
              </a:rPr>
              <a:t>就</a:t>
            </a:r>
            <a:r>
              <a:rPr sz="2800" b="0" spc="-20" dirty="0">
                <a:latin typeface="Noto Sans CJK JP Medium"/>
                <a:cs typeface="Noto Sans CJK JP Medium"/>
              </a:rPr>
              <a:t>叫</a:t>
            </a:r>
            <a:r>
              <a:rPr sz="2800" b="0" spc="5" dirty="0">
                <a:latin typeface="Noto Sans CJK JP Medium"/>
                <a:cs typeface="Noto Sans CJK JP Medium"/>
              </a:rPr>
              <a:t>做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名</a:t>
            </a:r>
            <a:r>
              <a:rPr sz="2800" b="0" spc="-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词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性从</a:t>
            </a:r>
            <a:r>
              <a:rPr sz="2800" b="0" spc="-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句</a:t>
            </a:r>
            <a:r>
              <a:rPr sz="2400" b="0" spc="1200" dirty="0">
                <a:latin typeface="WenQuanYi Zen Hei Mono"/>
                <a:cs typeface="WenQuanYi Zen Hei Mono"/>
              </a:rPr>
              <a:t>”</a:t>
            </a:r>
            <a:endParaRPr sz="2400">
              <a:latin typeface="WenQuanYi Zen Hei Mono"/>
              <a:cs typeface="WenQuanYi Zen Hei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251" y="1126058"/>
            <a:ext cx="46056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25" dirty="0">
                <a:latin typeface="Noto Sans CJK JP Medium"/>
                <a:cs typeface="Noto Sans CJK JP Medium"/>
              </a:rPr>
              <a:t>如何</a:t>
            </a:r>
            <a:r>
              <a:rPr sz="4000" b="0" spc="10" dirty="0">
                <a:latin typeface="Noto Sans CJK JP Medium"/>
                <a:cs typeface="Noto Sans CJK JP Medium"/>
              </a:rPr>
              <a:t>快速</a:t>
            </a:r>
            <a:r>
              <a:rPr sz="4000" b="0" spc="-25" dirty="0">
                <a:latin typeface="Noto Sans CJK JP Medium"/>
                <a:cs typeface="Noto Sans CJK JP Medium"/>
              </a:rPr>
              <a:t>掌</a:t>
            </a:r>
            <a:r>
              <a:rPr sz="4000" b="0" spc="10" dirty="0">
                <a:latin typeface="Noto Sans CJK JP Medium"/>
                <a:cs typeface="Noto Sans CJK JP Medium"/>
              </a:rPr>
              <a:t>握语</a:t>
            </a:r>
            <a:r>
              <a:rPr sz="4000" b="0" spc="-25" dirty="0">
                <a:latin typeface="Noto Sans CJK JP Medium"/>
                <a:cs typeface="Noto Sans CJK JP Medium"/>
              </a:rPr>
              <a:t>法</a:t>
            </a:r>
            <a:r>
              <a:rPr sz="4000" b="0" spc="10" dirty="0">
                <a:latin typeface="Noto Sans CJK JP Medium"/>
                <a:cs typeface="Noto Sans CJK JP Medium"/>
              </a:rPr>
              <a:t>？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679" y="2385628"/>
            <a:ext cx="4027804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540"/>
              </a:spcBef>
              <a:buFont typeface="Wingdings" panose="05000000000000000000"/>
              <a:buChar char=""/>
              <a:tabLst>
                <a:tab pos="357505" algn="l"/>
              </a:tabLst>
            </a:pPr>
            <a:r>
              <a:rPr sz="2400" spc="-5" dirty="0">
                <a:solidFill>
                  <a:srgbClr val="C00000"/>
                </a:solidFill>
                <a:latin typeface="UKIJ CJK"/>
                <a:cs typeface="UKIJ CJK"/>
              </a:rPr>
              <a:t>不要纠结于各种概念与定义</a:t>
            </a:r>
            <a:endParaRPr sz="2400">
              <a:latin typeface="UKIJ CJK"/>
              <a:cs typeface="UKIJ CJK"/>
            </a:endParaRPr>
          </a:p>
          <a:p>
            <a:pPr marL="356870" indent="-344805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"/>
              <a:tabLst>
                <a:tab pos="357505" algn="l"/>
              </a:tabLst>
            </a:pPr>
            <a:r>
              <a:rPr sz="2400" spc="-5" dirty="0">
                <a:solidFill>
                  <a:srgbClr val="C00000"/>
                </a:solidFill>
                <a:latin typeface="UKIJ CJK"/>
                <a:cs typeface="UKIJ CJK"/>
              </a:rPr>
              <a:t>从整体和本质上把握语法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845" y="718261"/>
            <a:ext cx="2947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8095" algn="l"/>
              </a:tabLst>
            </a:pPr>
            <a:r>
              <a:rPr sz="1800" spc="-5" dirty="0">
                <a:latin typeface="UKIJ CJK"/>
                <a:cs typeface="UKIJ CJK"/>
              </a:rPr>
              <a:t>陈述句</a:t>
            </a:r>
            <a:r>
              <a:rPr sz="1800" dirty="0">
                <a:latin typeface="UKIJ CJK"/>
                <a:cs typeface="UKIJ CJK"/>
              </a:rPr>
              <a:t>：	</a:t>
            </a:r>
            <a:r>
              <a:rPr sz="1800" b="1" spc="-1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Yaoming 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800" b="1" spc="-8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tall.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6982" y="2120645"/>
            <a:ext cx="60960" cy="12700"/>
          </a:xfrm>
          <a:custGeom>
            <a:avLst/>
            <a:gdLst/>
            <a:ahLst/>
            <a:cxnLst/>
            <a:rect l="l" t="t" r="r" b="b"/>
            <a:pathLst>
              <a:path w="60960" h="12700">
                <a:moveTo>
                  <a:pt x="60960" y="0"/>
                </a:moveTo>
                <a:lnTo>
                  <a:pt x="0" y="0"/>
                </a:lnTo>
                <a:lnTo>
                  <a:pt x="0" y="12192"/>
                </a:lnTo>
                <a:lnTo>
                  <a:pt x="60960" y="12192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63792" y="1861769"/>
            <a:ext cx="1168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spc="-5" dirty="0">
                <a:solidFill>
                  <a:srgbClr val="A31A82"/>
                </a:solidFill>
                <a:latin typeface="UKIJ CJK"/>
                <a:cs typeface="UKIJ CJK"/>
              </a:rPr>
              <a:t>主语从句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8177" y="2624708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dirty="0">
                <a:solidFill>
                  <a:srgbClr val="A31A82"/>
                </a:solidFill>
                <a:latin typeface="UKIJ CJK"/>
                <a:cs typeface="UKIJ CJK"/>
              </a:rPr>
              <a:t>宾语从句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0369" y="3386785"/>
            <a:ext cx="1168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spc="-5" dirty="0">
                <a:solidFill>
                  <a:srgbClr val="A31A82"/>
                </a:solidFill>
                <a:latin typeface="UKIJ CJK"/>
                <a:cs typeface="UKIJ CJK"/>
              </a:rPr>
              <a:t>表语从句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845" y="992886"/>
            <a:ext cx="4290695" cy="34569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UKIJ CJK"/>
                <a:cs typeface="UKIJ CJK"/>
              </a:rPr>
              <a:t>变化规则：</a:t>
            </a:r>
            <a:r>
              <a:rPr sz="1800" spc="50" dirty="0">
                <a:latin typeface="UKIJ CJK"/>
                <a:cs typeface="UKIJ CJK"/>
              </a:rPr>
              <a:t> </a:t>
            </a:r>
            <a:r>
              <a:rPr sz="1800" b="0" u="heavy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that</a:t>
            </a:r>
            <a:r>
              <a:rPr sz="1800" b="0" u="heavy" spc="1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spc="3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+</a:t>
            </a:r>
            <a:r>
              <a:rPr sz="1800" b="0" u="heavy" spc="1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陈述句</a:t>
            </a:r>
            <a:r>
              <a:rPr sz="1800" b="0" u="heavy" spc="1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spc="3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=</a:t>
            </a:r>
            <a:r>
              <a:rPr sz="1800" b="0" u="heavy" spc="1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名词</a:t>
            </a:r>
            <a:endParaRPr sz="1800">
              <a:latin typeface="Noto Sans CJK JP Medium"/>
              <a:cs typeface="Noto Sans CJK JP Medium"/>
            </a:endParaRPr>
          </a:p>
          <a:p>
            <a:pPr marL="268605" indent="-25654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69240" algn="l"/>
              </a:tabLst>
            </a:pPr>
            <a:r>
              <a:rPr sz="1800" dirty="0">
                <a:latin typeface="UKIJ CJK"/>
                <a:cs typeface="UKIJ CJK"/>
              </a:rPr>
              <a:t>姚明很高是一个事实。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That </a:t>
            </a:r>
            <a:r>
              <a:rPr sz="1800" b="1" u="sng" spc="-1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Yaoming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is tall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is a</a:t>
            </a:r>
            <a:r>
              <a:rPr sz="1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fact.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8605" indent="-256540">
              <a:lnSpc>
                <a:spcPct val="100000"/>
              </a:lnSpc>
              <a:spcBef>
                <a:spcPts val="845"/>
              </a:spcBef>
              <a:buAutoNum type="arabicPeriod" startAt="2"/>
              <a:tabLst>
                <a:tab pos="269240" algn="l"/>
              </a:tabLst>
            </a:pPr>
            <a:r>
              <a:rPr sz="1800" dirty="0">
                <a:latin typeface="UKIJ CJK"/>
                <a:cs typeface="UKIJ CJK"/>
              </a:rPr>
              <a:t>我们知道姚明很高。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We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know </a:t>
            </a:r>
            <a:r>
              <a:rPr sz="1800" b="0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Noto Sans CJK JP Medium"/>
                <a:cs typeface="Noto Sans CJK JP Medium"/>
              </a:rPr>
              <a:t>（</a:t>
            </a:r>
            <a:r>
              <a:rPr sz="1800" b="1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1800" b="0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Noto Sans CJK JP Medium"/>
                <a:cs typeface="Noto Sans CJK JP Medium"/>
              </a:rPr>
              <a:t>） </a:t>
            </a:r>
            <a:r>
              <a:rPr sz="1800" b="1" u="sng" spc="-1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Yaoming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is</a:t>
            </a:r>
            <a:r>
              <a:rPr sz="1800" b="1" u="sng" spc="-2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tall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8605" indent="-25654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269240" algn="l"/>
              </a:tabLst>
            </a:pPr>
            <a:r>
              <a:rPr sz="1800" spc="-5" dirty="0">
                <a:latin typeface="UKIJ CJK"/>
                <a:cs typeface="UKIJ CJK"/>
              </a:rPr>
              <a:t>我的观点是姚明很高。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My opinoin is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that </a:t>
            </a:r>
            <a:r>
              <a:rPr sz="1800" b="1" u="sng" spc="-1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Yaoming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is</a:t>
            </a:r>
            <a:r>
              <a:rPr sz="1800" b="1" u="sng" spc="-13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tall.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8605" indent="-256540">
              <a:lnSpc>
                <a:spcPct val="100000"/>
              </a:lnSpc>
              <a:spcBef>
                <a:spcPts val="840"/>
              </a:spcBef>
              <a:buAutoNum type="arabicPeriod" startAt="4"/>
              <a:tabLst>
                <a:tab pos="269240" algn="l"/>
              </a:tabLst>
            </a:pPr>
            <a:r>
              <a:rPr sz="1800" dirty="0">
                <a:latin typeface="UKIJ CJK"/>
                <a:cs typeface="UKIJ CJK"/>
              </a:rPr>
              <a:t>姚明很高这个观点是正确的。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The opinon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that </a:t>
            </a:r>
            <a:r>
              <a:rPr sz="1800" b="1" u="sng" spc="-1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Yaoming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is tall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is</a:t>
            </a:r>
            <a:r>
              <a:rPr sz="1800" b="1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right.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7801" y="4149648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dirty="0">
                <a:solidFill>
                  <a:srgbClr val="A31A82"/>
                </a:solidFill>
                <a:latin typeface="UKIJ CJK"/>
                <a:cs typeface="UKIJ CJK"/>
              </a:rPr>
              <a:t>同位语从句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0" y="2049144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5" h="12700">
                <a:moveTo>
                  <a:pt x="64008" y="0"/>
                </a:moveTo>
                <a:lnTo>
                  <a:pt x="0" y="0"/>
                </a:lnTo>
                <a:lnTo>
                  <a:pt x="0" y="12192"/>
                </a:lnTo>
                <a:lnTo>
                  <a:pt x="64008" y="12192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325" y="86994"/>
            <a:ext cx="7793355" cy="238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Noto Sans CJK JP Thin"/>
              <a:cs typeface="Noto Sans CJK JP Thin"/>
            </a:endParaRPr>
          </a:p>
          <a:p>
            <a:pPr marL="75565">
              <a:lnSpc>
                <a:spcPct val="100000"/>
              </a:lnSpc>
              <a:tabLst>
                <a:tab pos="1651635" algn="l"/>
              </a:tabLst>
            </a:pPr>
            <a:r>
              <a:rPr sz="1800" dirty="0">
                <a:latin typeface="UKIJ CJK"/>
                <a:cs typeface="UKIJ CJK"/>
              </a:rPr>
              <a:t>一般疑问句：	</a:t>
            </a:r>
            <a:r>
              <a:rPr sz="1800" b="1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800" b="1" spc="-3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come to Beijing</a:t>
            </a:r>
            <a:r>
              <a:rPr sz="1800" b="1" spc="6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tomorrow?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5565">
              <a:lnSpc>
                <a:spcPct val="100000"/>
              </a:lnSpc>
              <a:spcBef>
                <a:spcPts val="840"/>
              </a:spcBef>
              <a:tabLst>
                <a:tab pos="1590675" algn="l"/>
              </a:tabLst>
            </a:pPr>
            <a:r>
              <a:rPr sz="1800" spc="-5" dirty="0">
                <a:latin typeface="UKIJ CJK"/>
                <a:cs typeface="UKIJ CJK"/>
              </a:rPr>
              <a:t>变化规则</a:t>
            </a:r>
            <a:r>
              <a:rPr sz="1800" dirty="0">
                <a:latin typeface="UKIJ CJK"/>
                <a:cs typeface="UKIJ CJK"/>
              </a:rPr>
              <a:t>：	</a:t>
            </a:r>
            <a:r>
              <a:rPr sz="1800" b="0" u="heavy" spc="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if/whether</a:t>
            </a:r>
            <a:r>
              <a:rPr sz="1800" b="0" u="heavy" spc="1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spc="3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+</a:t>
            </a:r>
            <a:r>
              <a:rPr sz="1800" b="0" u="heavy" spc="1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疑问句的陈述语</a:t>
            </a:r>
            <a:r>
              <a:rPr sz="1800" b="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序</a:t>
            </a:r>
            <a:r>
              <a:rPr sz="1800" b="0" u="heavy" spc="1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spc="3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=</a:t>
            </a:r>
            <a:r>
              <a:rPr sz="1800" b="0" u="heavy" spc="1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名词</a:t>
            </a:r>
            <a:endParaRPr sz="1800">
              <a:latin typeface="Noto Sans CJK JP Medium"/>
              <a:cs typeface="Noto Sans CJK JP Medium"/>
            </a:endParaRPr>
          </a:p>
          <a:p>
            <a:pPr marL="331470" indent="-256540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332105" algn="l"/>
              </a:tabLst>
            </a:pPr>
            <a:r>
              <a:rPr sz="1800" dirty="0">
                <a:latin typeface="UKIJ CJK"/>
                <a:cs typeface="UKIJ CJK"/>
              </a:rPr>
              <a:t>你明天是否来北京对我来说很重要。</a:t>
            </a:r>
            <a:endParaRPr sz="1800">
              <a:latin typeface="UKIJ CJK"/>
              <a:cs typeface="UKIJ CJK"/>
            </a:endParaRPr>
          </a:p>
          <a:p>
            <a:pPr marL="75565">
              <a:lnSpc>
                <a:spcPct val="100000"/>
              </a:lnSpc>
              <a:spcBef>
                <a:spcPts val="640"/>
              </a:spcBef>
              <a:tabLst>
                <a:tab pos="6148705" algn="l"/>
              </a:tabLst>
            </a:pP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Whether </a:t>
            </a:r>
            <a:r>
              <a:rPr sz="1800" b="1" u="sng" spc="-3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1800" b="1" u="sng" spc="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come to 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BJ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tomorrow 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is</a:t>
            </a:r>
            <a:r>
              <a:rPr sz="1800" b="1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important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to	me.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dirty="0">
                <a:solidFill>
                  <a:srgbClr val="A31A82"/>
                </a:solidFill>
                <a:latin typeface="UKIJ CJK"/>
                <a:cs typeface="UKIJ CJK"/>
              </a:rPr>
              <a:t>主语从句</a:t>
            </a:r>
            <a:endParaRPr sz="1800">
              <a:latin typeface="UKIJ CJK"/>
              <a:cs typeface="UKIJ CJK"/>
            </a:endParaRPr>
          </a:p>
          <a:p>
            <a:pPr marL="331470" indent="-25654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332105" algn="l"/>
              </a:tabLst>
            </a:pPr>
            <a:r>
              <a:rPr sz="1800" spc="-5" dirty="0">
                <a:latin typeface="UKIJ CJK"/>
                <a:cs typeface="UKIJ CJK"/>
              </a:rPr>
              <a:t>我想知道你明天是否来北京。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1085" y="2528392"/>
            <a:ext cx="11931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spc="-5" dirty="0">
                <a:solidFill>
                  <a:srgbClr val="A31A82"/>
                </a:solidFill>
                <a:latin typeface="UKIJ CJK"/>
                <a:cs typeface="UKIJ CJK"/>
              </a:rPr>
              <a:t>宾语从句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366" y="3291332"/>
            <a:ext cx="11931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spc="-10" dirty="0">
                <a:solidFill>
                  <a:srgbClr val="A31A82"/>
                </a:solidFill>
                <a:latin typeface="UKIJ CJK"/>
                <a:cs typeface="UKIJ CJK"/>
              </a:rPr>
              <a:t>表语从句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419" y="2445633"/>
            <a:ext cx="6120130" cy="15513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I </a:t>
            </a:r>
            <a:r>
              <a:rPr sz="1800" b="1" spc="10" dirty="0">
                <a:latin typeface="Arial" panose="020B0604020202020204"/>
                <a:cs typeface="Arial" panose="020B0604020202020204"/>
              </a:rPr>
              <a:t>want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to know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if/whether </a:t>
            </a:r>
            <a:r>
              <a:rPr sz="1800" b="1" u="sng" spc="-3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1800" b="1" u="sng" spc="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1800" b="1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come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to BJ</a:t>
            </a:r>
            <a:r>
              <a:rPr sz="1800" b="1" u="sng" spc="-20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tomorrow.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8605" indent="-256540">
              <a:lnSpc>
                <a:spcPct val="100000"/>
              </a:lnSpc>
              <a:spcBef>
                <a:spcPts val="845"/>
              </a:spcBef>
              <a:buAutoNum type="arabicPeriod" startAt="3"/>
              <a:tabLst>
                <a:tab pos="269240" algn="l"/>
              </a:tabLst>
            </a:pPr>
            <a:r>
              <a:rPr sz="1800" dirty="0">
                <a:latin typeface="UKIJ CJK"/>
                <a:cs typeface="UKIJ CJK"/>
              </a:rPr>
              <a:t>我的问题是你明天是否来北京。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My question is </a:t>
            </a:r>
            <a:r>
              <a:rPr sz="1800" b="1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whether </a:t>
            </a:r>
            <a:r>
              <a:rPr sz="1800" b="1" u="sng" spc="-3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1800" b="1" u="sng" spc="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come to 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BJ</a:t>
            </a:r>
            <a:r>
              <a:rPr sz="1800" b="1" u="sng" spc="-8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tomorrow.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8605" indent="-256540">
              <a:lnSpc>
                <a:spcPct val="100000"/>
              </a:lnSpc>
              <a:spcBef>
                <a:spcPts val="840"/>
              </a:spcBef>
              <a:buAutoNum type="arabicPeriod" startAt="4"/>
              <a:tabLst>
                <a:tab pos="269240" algn="l"/>
              </a:tabLst>
            </a:pPr>
            <a:r>
              <a:rPr sz="1800" spc="-5" dirty="0">
                <a:latin typeface="UKIJ CJK"/>
                <a:cs typeface="UKIJ CJK"/>
              </a:rPr>
              <a:t>你明天是否来北京这个问题让我很烦心。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419" y="4078020"/>
            <a:ext cx="856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17235" algn="l"/>
              </a:tabLst>
            </a:pPr>
            <a:r>
              <a:rPr sz="1800" b="1" dirty="0">
                <a:latin typeface="Arial" panose="020B0604020202020204"/>
                <a:cs typeface="Arial" panose="020B0604020202020204"/>
              </a:rPr>
              <a:t>The question </a:t>
            </a:r>
            <a:r>
              <a:rPr sz="1800" b="1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whether </a:t>
            </a:r>
            <a:r>
              <a:rPr sz="1800" b="1" u="sng" spc="-3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1800" b="1" u="sng" spc="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will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come to</a:t>
            </a:r>
            <a:r>
              <a:rPr sz="1800" b="1" u="sng" spc="-3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BJ</a:t>
            </a:r>
            <a:r>
              <a:rPr sz="1800" b="1" u="sng" spc="1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tomorrow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bothers</a:t>
            </a:r>
            <a:r>
              <a:rPr sz="18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me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800" b="1" spc="-4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dirty="0">
                <a:solidFill>
                  <a:srgbClr val="A31A82"/>
                </a:solidFill>
                <a:latin typeface="UKIJ CJK"/>
                <a:cs typeface="UKIJ CJK"/>
              </a:rPr>
              <a:t>同位语从句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693877"/>
            <a:ext cx="14224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UKIJ CJK"/>
                <a:cs typeface="UKIJ CJK"/>
              </a:rPr>
              <a:t>特殊疑问句</a:t>
            </a:r>
            <a:r>
              <a:rPr sz="2000" b="0" spc="-10" dirty="0">
                <a:latin typeface="Noto Sans CJK JP Thin"/>
                <a:cs typeface="Noto Sans CJK JP Thin"/>
              </a:rPr>
              <a:t>：</a:t>
            </a:r>
            <a:endParaRPr sz="2000">
              <a:latin typeface="Noto Sans CJK JP Thin"/>
              <a:cs typeface="Noto Sans CJK JP 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1099820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变化规则：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707" y="611245"/>
            <a:ext cx="3014345" cy="78867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45"/>
              </a:spcBef>
            </a:pP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Why are </a:t>
            </a:r>
            <a:r>
              <a:rPr sz="1800" b="1" spc="-3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800" b="1" spc="6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clever?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u="heavy" spc="-4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陈述语序的特殊疑问</a:t>
            </a:r>
            <a:r>
              <a:rPr sz="1800" b="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句</a:t>
            </a:r>
            <a:r>
              <a:rPr sz="1800" b="0" u="heavy" spc="3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=</a:t>
            </a:r>
            <a:r>
              <a:rPr sz="1800" b="0" u="heavy" spc="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Noto Sans CJK JP Medium"/>
                <a:cs typeface="Noto Sans CJK JP Medium"/>
              </a:rPr>
              <a:t>名词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9752" y="2120645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4" h="12700">
                <a:moveTo>
                  <a:pt x="64007" y="0"/>
                </a:moveTo>
                <a:lnTo>
                  <a:pt x="0" y="0"/>
                </a:lnTo>
                <a:lnTo>
                  <a:pt x="0" y="12192"/>
                </a:lnTo>
                <a:lnTo>
                  <a:pt x="64007" y="12192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69533" y="1861769"/>
            <a:ext cx="1169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spc="-5" dirty="0">
                <a:solidFill>
                  <a:srgbClr val="A31A82"/>
                </a:solidFill>
                <a:latin typeface="UKIJ CJK"/>
                <a:cs typeface="UKIJ CJK"/>
              </a:rPr>
              <a:t>主语从句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4772" y="2624708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dirty="0">
                <a:solidFill>
                  <a:srgbClr val="A31A82"/>
                </a:solidFill>
                <a:latin typeface="UKIJ CJK"/>
                <a:cs typeface="UKIJ CJK"/>
              </a:rPr>
              <a:t>宾语从句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7445" y="3386785"/>
            <a:ext cx="1169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1800" spc="-5" dirty="0">
                <a:solidFill>
                  <a:srgbClr val="A31A82"/>
                </a:solidFill>
                <a:latin typeface="UKIJ CJK"/>
                <a:cs typeface="UKIJ CJK"/>
              </a:rPr>
              <a:t>表语从句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217" y="1374840"/>
            <a:ext cx="4401820" cy="26936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269240" algn="l"/>
              </a:tabLst>
            </a:pPr>
            <a:r>
              <a:rPr sz="1800" dirty="0">
                <a:latin typeface="UKIJ CJK"/>
                <a:cs typeface="UKIJ CJK"/>
              </a:rPr>
              <a:t>你为什么这么聪明是一个迷。</a:t>
            </a:r>
            <a:endParaRPr sz="1800">
              <a:latin typeface="UKIJ CJK"/>
              <a:cs typeface="UKIJ CJK"/>
            </a:endParaRPr>
          </a:p>
          <a:p>
            <a:pPr marL="76200">
              <a:lnSpc>
                <a:spcPct val="100000"/>
              </a:lnSpc>
              <a:spcBef>
                <a:spcPts val="840"/>
              </a:spcBef>
            </a:pP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Why </a:t>
            </a:r>
            <a:r>
              <a:rPr sz="1800" b="1" u="sng" spc="-3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are so 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clever</a:t>
            </a:r>
            <a:r>
              <a:rPr sz="1800" b="1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is a</a:t>
            </a:r>
            <a:r>
              <a:rPr sz="18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mystery.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8605" indent="-256540">
              <a:lnSpc>
                <a:spcPct val="100000"/>
              </a:lnSpc>
              <a:spcBef>
                <a:spcPts val="845"/>
              </a:spcBef>
              <a:buAutoNum type="arabicPeriod" startAt="2"/>
              <a:tabLst>
                <a:tab pos="269240" algn="l"/>
              </a:tabLst>
            </a:pPr>
            <a:r>
              <a:rPr sz="1800" dirty="0">
                <a:latin typeface="UKIJ CJK"/>
                <a:cs typeface="UKIJ CJK"/>
              </a:rPr>
              <a:t>我们不知道你为什么这么聪明。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We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don’t </a:t>
            </a:r>
            <a:r>
              <a:rPr sz="1800" b="1" spc="10" dirty="0">
                <a:latin typeface="Arial" panose="020B0604020202020204"/>
                <a:cs typeface="Arial" panose="020B0604020202020204"/>
              </a:rPr>
              <a:t>know</a:t>
            </a:r>
            <a:r>
              <a:rPr sz="1800" b="1" u="sng" spc="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why </a:t>
            </a:r>
            <a:r>
              <a:rPr sz="1800" b="1" u="sng" spc="-3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are so</a:t>
            </a:r>
            <a:r>
              <a:rPr sz="1800" b="1" u="sng" spc="-7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clever</a:t>
            </a:r>
            <a:r>
              <a:rPr sz="1800" b="1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8605" indent="-25654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269240" algn="l"/>
              </a:tabLst>
            </a:pPr>
            <a:r>
              <a:rPr sz="1800" dirty="0">
                <a:latin typeface="UKIJ CJK"/>
                <a:cs typeface="UKIJ CJK"/>
              </a:rPr>
              <a:t>我问题是你为什么这么聪明。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  <a:tabLst>
                <a:tab pos="4166870" algn="l"/>
              </a:tabLst>
            </a:pPr>
            <a:r>
              <a:rPr sz="1800" b="1" dirty="0">
                <a:latin typeface="Arial" panose="020B0604020202020204"/>
                <a:cs typeface="Arial" panose="020B0604020202020204"/>
              </a:rPr>
              <a:t>My question 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is</a:t>
            </a:r>
            <a:r>
              <a:rPr sz="1800" b="1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why </a:t>
            </a:r>
            <a:r>
              <a:rPr sz="1800" b="1" u="sng" spc="-3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are so</a:t>
            </a:r>
            <a:r>
              <a:rPr sz="1800" b="1" u="sng" spc="-7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clever	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8605" indent="-256540">
              <a:lnSpc>
                <a:spcPct val="100000"/>
              </a:lnSpc>
              <a:spcBef>
                <a:spcPts val="840"/>
              </a:spcBef>
              <a:buAutoNum type="arabicPeriod" startAt="4"/>
              <a:tabLst>
                <a:tab pos="269240" algn="l"/>
              </a:tabLst>
            </a:pPr>
            <a:r>
              <a:rPr sz="1800" dirty="0">
                <a:latin typeface="UKIJ CJK"/>
                <a:cs typeface="UKIJ CJK"/>
              </a:rPr>
              <a:t>你为什么这么聪明这个问题让我感兴趣。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217" y="4149648"/>
            <a:ext cx="7114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0500" algn="l"/>
                <a:tab pos="5729605" algn="l"/>
              </a:tabLst>
            </a:pPr>
            <a:r>
              <a:rPr sz="1800" b="1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h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q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dirty="0">
                <a:latin typeface="Arial" panose="020B0604020202020204"/>
                <a:cs typeface="Arial" panose="020B0604020202020204"/>
              </a:rPr>
              <a:t>es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ti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o</a:t>
            </a:r>
            <a:r>
              <a:rPr sz="1800" b="1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3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h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</a:t>
            </a:r>
            <a:r>
              <a:rPr sz="1800" b="1" u="sng" spc="-6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9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y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ou</a:t>
            </a:r>
            <a:r>
              <a:rPr sz="1800" b="1" u="sng" spc="8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a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r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1800" b="1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s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o</a:t>
            </a:r>
            <a:r>
              <a:rPr sz="1800" b="1" u="sng" spc="-2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c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l</a:t>
            </a:r>
            <a:r>
              <a:rPr sz="1800" b="1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1800" b="1" u="sng" spc="-2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v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e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r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re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ts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m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	→</a:t>
            </a:r>
            <a:r>
              <a:rPr sz="1800" dirty="0">
                <a:solidFill>
                  <a:srgbClr val="A31A82"/>
                </a:solidFill>
                <a:latin typeface="UKIJ CJK"/>
                <a:cs typeface="UKIJ CJK"/>
              </a:rPr>
              <a:t>同位语从句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424" y="548639"/>
            <a:ext cx="2639695" cy="375285"/>
            <a:chOff x="344424" y="548639"/>
            <a:chExt cx="2639695" cy="375285"/>
          </a:xfrm>
        </p:grpSpPr>
        <p:sp>
          <p:nvSpPr>
            <p:cNvPr id="3" name="object 3"/>
            <p:cNvSpPr/>
            <p:nvPr/>
          </p:nvSpPr>
          <p:spPr>
            <a:xfrm>
              <a:off x="350520" y="554735"/>
              <a:ext cx="2627630" cy="363220"/>
            </a:xfrm>
            <a:custGeom>
              <a:avLst/>
              <a:gdLst/>
              <a:ahLst/>
              <a:cxnLst/>
              <a:rect l="l" t="t" r="r" b="b"/>
              <a:pathLst>
                <a:path w="2627630" h="363219">
                  <a:moveTo>
                    <a:pt x="2566924" y="0"/>
                  </a:moveTo>
                  <a:lnTo>
                    <a:pt x="60451" y="0"/>
                  </a:lnTo>
                  <a:lnTo>
                    <a:pt x="36920" y="4748"/>
                  </a:lnTo>
                  <a:lnTo>
                    <a:pt x="17705" y="17700"/>
                  </a:lnTo>
                  <a:lnTo>
                    <a:pt x="4750" y="36915"/>
                  </a:lnTo>
                  <a:lnTo>
                    <a:pt x="0" y="60451"/>
                  </a:lnTo>
                  <a:lnTo>
                    <a:pt x="0" y="302260"/>
                  </a:lnTo>
                  <a:lnTo>
                    <a:pt x="4750" y="325796"/>
                  </a:lnTo>
                  <a:lnTo>
                    <a:pt x="17705" y="345011"/>
                  </a:lnTo>
                  <a:lnTo>
                    <a:pt x="36920" y="357963"/>
                  </a:lnTo>
                  <a:lnTo>
                    <a:pt x="60451" y="362712"/>
                  </a:lnTo>
                  <a:lnTo>
                    <a:pt x="2566924" y="362712"/>
                  </a:lnTo>
                  <a:lnTo>
                    <a:pt x="2590460" y="357963"/>
                  </a:lnTo>
                  <a:lnTo>
                    <a:pt x="2609675" y="345011"/>
                  </a:lnTo>
                  <a:lnTo>
                    <a:pt x="2622627" y="325796"/>
                  </a:lnTo>
                  <a:lnTo>
                    <a:pt x="2627376" y="302260"/>
                  </a:lnTo>
                  <a:lnTo>
                    <a:pt x="2627376" y="60451"/>
                  </a:lnTo>
                  <a:lnTo>
                    <a:pt x="2622627" y="36915"/>
                  </a:lnTo>
                  <a:lnTo>
                    <a:pt x="2609675" y="17700"/>
                  </a:lnTo>
                  <a:lnTo>
                    <a:pt x="2590460" y="4748"/>
                  </a:lnTo>
                  <a:lnTo>
                    <a:pt x="25669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0520" y="554735"/>
              <a:ext cx="2627630" cy="363220"/>
            </a:xfrm>
            <a:custGeom>
              <a:avLst/>
              <a:gdLst/>
              <a:ahLst/>
              <a:cxnLst/>
              <a:rect l="l" t="t" r="r" b="b"/>
              <a:pathLst>
                <a:path w="2627630" h="363219">
                  <a:moveTo>
                    <a:pt x="0" y="60451"/>
                  </a:moveTo>
                  <a:lnTo>
                    <a:pt x="4750" y="36915"/>
                  </a:lnTo>
                  <a:lnTo>
                    <a:pt x="17705" y="17700"/>
                  </a:lnTo>
                  <a:lnTo>
                    <a:pt x="36920" y="4748"/>
                  </a:lnTo>
                  <a:lnTo>
                    <a:pt x="60451" y="0"/>
                  </a:lnTo>
                  <a:lnTo>
                    <a:pt x="2566924" y="0"/>
                  </a:lnTo>
                  <a:lnTo>
                    <a:pt x="2590460" y="4748"/>
                  </a:lnTo>
                  <a:lnTo>
                    <a:pt x="2609675" y="17700"/>
                  </a:lnTo>
                  <a:lnTo>
                    <a:pt x="2622627" y="36915"/>
                  </a:lnTo>
                  <a:lnTo>
                    <a:pt x="2627376" y="60451"/>
                  </a:lnTo>
                  <a:lnTo>
                    <a:pt x="2627376" y="302260"/>
                  </a:lnTo>
                  <a:lnTo>
                    <a:pt x="2622627" y="325796"/>
                  </a:lnTo>
                  <a:lnTo>
                    <a:pt x="2609675" y="345011"/>
                  </a:lnTo>
                  <a:lnTo>
                    <a:pt x="2590460" y="357963"/>
                  </a:lnTo>
                  <a:lnTo>
                    <a:pt x="2566924" y="362712"/>
                  </a:lnTo>
                  <a:lnTo>
                    <a:pt x="60451" y="362712"/>
                  </a:lnTo>
                  <a:lnTo>
                    <a:pt x="36920" y="357963"/>
                  </a:lnTo>
                  <a:lnTo>
                    <a:pt x="17705" y="345011"/>
                  </a:lnTo>
                  <a:lnTo>
                    <a:pt x="4750" y="325796"/>
                  </a:lnTo>
                  <a:lnTo>
                    <a:pt x="0" y="302260"/>
                  </a:lnTo>
                  <a:lnTo>
                    <a:pt x="0" y="6045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7450455" cy="18948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Noto Sans CJK JP Thin"/>
              <a:cs typeface="Noto Sans CJK JP Thin"/>
            </a:endParaRPr>
          </a:p>
          <a:p>
            <a:pPr marL="481330">
              <a:lnSpc>
                <a:spcPct val="100000"/>
              </a:lnSpc>
            </a:pPr>
            <a:r>
              <a:rPr sz="18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特殊疑问词大汇总</a:t>
            </a:r>
            <a:endParaRPr sz="1800">
              <a:latin typeface="Noto Sans CJK JP Medium"/>
              <a:cs typeface="Noto Sans CJK JP Medium"/>
            </a:endParaRPr>
          </a:p>
          <a:p>
            <a:pPr marL="229870">
              <a:lnSpc>
                <a:spcPct val="100000"/>
              </a:lnSpc>
              <a:spcBef>
                <a:spcPts val="2090"/>
              </a:spcBef>
            </a:pPr>
            <a:r>
              <a:rPr sz="2000" spc="-10" dirty="0">
                <a:latin typeface="UKIJ CJK"/>
                <a:cs typeface="UKIJ CJK"/>
              </a:rPr>
              <a:t>英文中共</a:t>
            </a:r>
            <a:r>
              <a:rPr sz="2000" spc="-5" dirty="0">
                <a:latin typeface="UKIJ CJK"/>
                <a:cs typeface="UKIJ CJK"/>
              </a:rPr>
              <a:t>有</a:t>
            </a:r>
            <a:r>
              <a:rPr sz="2000" spc="70" dirty="0">
                <a:latin typeface="UKIJ CJK"/>
                <a:cs typeface="UKIJ CJK"/>
              </a:rPr>
              <a:t>8</a:t>
            </a:r>
            <a:r>
              <a:rPr sz="2000" spc="-10" dirty="0">
                <a:latin typeface="UKIJ CJK"/>
                <a:cs typeface="UKIJ CJK"/>
              </a:rPr>
              <a:t>个特殊疑问词：</a:t>
            </a:r>
            <a:endParaRPr sz="2000">
              <a:latin typeface="UKIJ CJK"/>
              <a:cs typeface="UKIJ CJK"/>
            </a:endParaRPr>
          </a:p>
          <a:p>
            <a:pPr marL="290830">
              <a:lnSpc>
                <a:spcPct val="100000"/>
              </a:lnSpc>
              <a:spcBef>
                <a:spcPts val="1330"/>
              </a:spcBef>
              <a:tabLst>
                <a:tab pos="1151890" algn="l"/>
                <a:tab pos="2181860" algn="l"/>
                <a:tab pos="2958465" algn="l"/>
                <a:tab pos="4073525" algn="l"/>
                <a:tab pos="5020945" algn="l"/>
                <a:tab pos="6068695" algn="l"/>
                <a:tab pos="6827520" algn="l"/>
              </a:tabLst>
            </a:pPr>
            <a:r>
              <a:rPr sz="2400" b="1" spc="5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hat	</a:t>
            </a:r>
            <a:r>
              <a:rPr sz="2400" b="1" spc="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hi</a:t>
            </a:r>
            <a:r>
              <a:rPr sz="24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b="1" spc="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ho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b="1" spc="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hose	</a:t>
            </a:r>
            <a:r>
              <a:rPr sz="2400" b="1" spc="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b="1" spc="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b="1" spc="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hy	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how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656" y="2012873"/>
            <a:ext cx="2799080" cy="1904364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0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it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0005" marR="342900">
              <a:lnSpc>
                <a:spcPct val="150000"/>
              </a:lnSpc>
              <a:spcBef>
                <a:spcPts val="195"/>
              </a:spcBef>
            </a:pPr>
            <a:r>
              <a:rPr sz="2000" spc="20" dirty="0">
                <a:latin typeface="Arial" panose="020B0604020202020204"/>
                <a:cs typeface="Arial" panose="020B0604020202020204"/>
              </a:rPr>
              <a:t>Who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dirty="0">
                <a:latin typeface="Arial" panose="020B0604020202020204"/>
                <a:cs typeface="Arial" panose="020B0604020202020204"/>
              </a:rPr>
              <a:t>man? 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When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do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get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up?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0005">
              <a:lnSpc>
                <a:spcPct val="100000"/>
              </a:lnSpc>
              <a:spcBef>
                <a:spcPts val="1200"/>
              </a:spcBef>
            </a:pPr>
            <a:r>
              <a:rPr sz="2000" spc="20" dirty="0">
                <a:latin typeface="Arial" panose="020B0604020202020204"/>
                <a:cs typeface="Arial" panose="020B0604020202020204"/>
              </a:rPr>
              <a:t>Why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do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come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here?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6365" y="2012873"/>
            <a:ext cx="2684145" cy="1904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43815" indent="-45720">
              <a:lnSpc>
                <a:spcPct val="158000"/>
              </a:lnSpc>
              <a:spcBef>
                <a:spcPts val="100"/>
              </a:spcBef>
            </a:pPr>
            <a:r>
              <a:rPr sz="2000" spc="5" dirty="0">
                <a:latin typeface="Arial" panose="020B0604020202020204"/>
                <a:cs typeface="Arial" panose="020B0604020202020204"/>
              </a:rPr>
              <a:t>Which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one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do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like? 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Whose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car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it?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5890" marR="5080" indent="-60325">
              <a:lnSpc>
                <a:spcPct val="150000"/>
              </a:lnSpc>
            </a:pPr>
            <a:r>
              <a:rPr sz="2000" spc="5" dirty="0">
                <a:latin typeface="Arial" panose="020B0604020202020204"/>
                <a:cs typeface="Arial" panose="020B0604020202020204"/>
              </a:rPr>
              <a:t>Where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do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live? 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How did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get</a:t>
            </a:r>
            <a:r>
              <a:rPr sz="20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here?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424" y="548639"/>
            <a:ext cx="2639695" cy="375285"/>
            <a:chOff x="344424" y="548639"/>
            <a:chExt cx="2639695" cy="375285"/>
          </a:xfrm>
        </p:grpSpPr>
        <p:sp>
          <p:nvSpPr>
            <p:cNvPr id="4" name="object 4"/>
            <p:cNvSpPr/>
            <p:nvPr/>
          </p:nvSpPr>
          <p:spPr>
            <a:xfrm>
              <a:off x="350520" y="554735"/>
              <a:ext cx="2627630" cy="363220"/>
            </a:xfrm>
            <a:custGeom>
              <a:avLst/>
              <a:gdLst/>
              <a:ahLst/>
              <a:cxnLst/>
              <a:rect l="l" t="t" r="r" b="b"/>
              <a:pathLst>
                <a:path w="2627630" h="363219">
                  <a:moveTo>
                    <a:pt x="2566924" y="0"/>
                  </a:moveTo>
                  <a:lnTo>
                    <a:pt x="60451" y="0"/>
                  </a:lnTo>
                  <a:lnTo>
                    <a:pt x="36920" y="4748"/>
                  </a:lnTo>
                  <a:lnTo>
                    <a:pt x="17705" y="17700"/>
                  </a:lnTo>
                  <a:lnTo>
                    <a:pt x="4750" y="36915"/>
                  </a:lnTo>
                  <a:lnTo>
                    <a:pt x="0" y="60451"/>
                  </a:lnTo>
                  <a:lnTo>
                    <a:pt x="0" y="302260"/>
                  </a:lnTo>
                  <a:lnTo>
                    <a:pt x="4750" y="325796"/>
                  </a:lnTo>
                  <a:lnTo>
                    <a:pt x="17705" y="345011"/>
                  </a:lnTo>
                  <a:lnTo>
                    <a:pt x="36920" y="357963"/>
                  </a:lnTo>
                  <a:lnTo>
                    <a:pt x="60451" y="362712"/>
                  </a:lnTo>
                  <a:lnTo>
                    <a:pt x="2566924" y="362712"/>
                  </a:lnTo>
                  <a:lnTo>
                    <a:pt x="2590460" y="357963"/>
                  </a:lnTo>
                  <a:lnTo>
                    <a:pt x="2609675" y="345011"/>
                  </a:lnTo>
                  <a:lnTo>
                    <a:pt x="2622627" y="325796"/>
                  </a:lnTo>
                  <a:lnTo>
                    <a:pt x="2627376" y="302260"/>
                  </a:lnTo>
                  <a:lnTo>
                    <a:pt x="2627376" y="60451"/>
                  </a:lnTo>
                  <a:lnTo>
                    <a:pt x="2622627" y="36915"/>
                  </a:lnTo>
                  <a:lnTo>
                    <a:pt x="2609675" y="17700"/>
                  </a:lnTo>
                  <a:lnTo>
                    <a:pt x="2590460" y="4748"/>
                  </a:lnTo>
                  <a:lnTo>
                    <a:pt x="25669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0520" y="554735"/>
              <a:ext cx="2627630" cy="363220"/>
            </a:xfrm>
            <a:custGeom>
              <a:avLst/>
              <a:gdLst/>
              <a:ahLst/>
              <a:cxnLst/>
              <a:rect l="l" t="t" r="r" b="b"/>
              <a:pathLst>
                <a:path w="2627630" h="363219">
                  <a:moveTo>
                    <a:pt x="0" y="60451"/>
                  </a:moveTo>
                  <a:lnTo>
                    <a:pt x="4750" y="36915"/>
                  </a:lnTo>
                  <a:lnTo>
                    <a:pt x="17705" y="17700"/>
                  </a:lnTo>
                  <a:lnTo>
                    <a:pt x="36920" y="4748"/>
                  </a:lnTo>
                  <a:lnTo>
                    <a:pt x="60451" y="0"/>
                  </a:lnTo>
                  <a:lnTo>
                    <a:pt x="2566924" y="0"/>
                  </a:lnTo>
                  <a:lnTo>
                    <a:pt x="2590460" y="4748"/>
                  </a:lnTo>
                  <a:lnTo>
                    <a:pt x="2609675" y="17700"/>
                  </a:lnTo>
                  <a:lnTo>
                    <a:pt x="2622627" y="36915"/>
                  </a:lnTo>
                  <a:lnTo>
                    <a:pt x="2627376" y="60451"/>
                  </a:lnTo>
                  <a:lnTo>
                    <a:pt x="2627376" y="302260"/>
                  </a:lnTo>
                  <a:lnTo>
                    <a:pt x="2622627" y="325796"/>
                  </a:lnTo>
                  <a:lnTo>
                    <a:pt x="2609675" y="345011"/>
                  </a:lnTo>
                  <a:lnTo>
                    <a:pt x="2590460" y="357963"/>
                  </a:lnTo>
                  <a:lnTo>
                    <a:pt x="2566924" y="362712"/>
                  </a:lnTo>
                  <a:lnTo>
                    <a:pt x="60451" y="362712"/>
                  </a:lnTo>
                  <a:lnTo>
                    <a:pt x="36920" y="357963"/>
                  </a:lnTo>
                  <a:lnTo>
                    <a:pt x="17705" y="345011"/>
                  </a:lnTo>
                  <a:lnTo>
                    <a:pt x="4750" y="325796"/>
                  </a:lnTo>
                  <a:lnTo>
                    <a:pt x="0" y="302260"/>
                  </a:lnTo>
                  <a:lnTo>
                    <a:pt x="0" y="6045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8812" y="577341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同位语从句知识点补充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1419" y="981186"/>
            <a:ext cx="824484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 marR="5080" indent="-372110">
              <a:lnSpc>
                <a:spcPct val="15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1.	</a:t>
            </a:r>
            <a:r>
              <a:rPr sz="2000" spc="170" dirty="0">
                <a:solidFill>
                  <a:srgbClr val="C00000"/>
                </a:solidFill>
                <a:latin typeface="UKIJ CJK"/>
                <a:cs typeface="UKIJ CJK"/>
              </a:rPr>
              <a:t>在句子中遇到</a:t>
            </a:r>
            <a:r>
              <a:rPr sz="2000" spc="60" dirty="0">
                <a:solidFill>
                  <a:srgbClr val="C00000"/>
                </a:solidFill>
                <a:latin typeface="UKIJ CJK"/>
                <a:cs typeface="UKIJ CJK"/>
              </a:rPr>
              <a:t>“</a:t>
            </a:r>
            <a:r>
              <a:rPr sz="2000" spc="170" dirty="0">
                <a:solidFill>
                  <a:srgbClr val="C00000"/>
                </a:solidFill>
                <a:latin typeface="UKIJ CJK"/>
                <a:cs typeface="UKIJ CJK"/>
              </a:rPr>
              <a:t>抽象名词</a:t>
            </a:r>
            <a:r>
              <a:rPr sz="2000" spc="60" dirty="0">
                <a:solidFill>
                  <a:srgbClr val="C00000"/>
                </a:solidFill>
                <a:latin typeface="UKIJ CJK"/>
                <a:cs typeface="UKIJ CJK"/>
              </a:rPr>
              <a:t>”</a:t>
            </a:r>
            <a:r>
              <a:rPr sz="2000" spc="170" dirty="0">
                <a:solidFill>
                  <a:srgbClr val="C00000"/>
                </a:solidFill>
                <a:latin typeface="UKIJ CJK"/>
                <a:cs typeface="UKIJ CJK"/>
              </a:rPr>
              <a:t>时，</a:t>
            </a:r>
            <a:r>
              <a:rPr sz="2000" spc="190" dirty="0">
                <a:solidFill>
                  <a:srgbClr val="C00000"/>
                </a:solidFill>
                <a:latin typeface="UKIJ CJK"/>
                <a:cs typeface="UKIJ CJK"/>
              </a:rPr>
              <a:t>应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条件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反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射地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想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到后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面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可能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跟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了同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位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语 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从句，常跟同位语从句的抽象名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词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有：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419" y="1900428"/>
            <a:ext cx="8427085" cy="254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96393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belief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(</a:t>
            </a:r>
            <a:r>
              <a:rPr sz="1800" dirty="0">
                <a:latin typeface="Noto Sans CJK JP Black"/>
                <a:cs typeface="Noto Sans CJK JP Black"/>
              </a:rPr>
              <a:t>信念</a:t>
            </a:r>
            <a:r>
              <a:rPr sz="1800" dirty="0">
                <a:latin typeface="Arial" panose="020B0604020202020204"/>
                <a:cs typeface="Arial" panose="020B0604020202020204"/>
              </a:rPr>
              <a:t>), fact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(</a:t>
            </a:r>
            <a:r>
              <a:rPr sz="1800" dirty="0">
                <a:latin typeface="Noto Sans CJK JP Black"/>
                <a:cs typeface="Noto Sans CJK JP Black"/>
              </a:rPr>
              <a:t>事实</a:t>
            </a:r>
            <a:r>
              <a:rPr sz="1800" dirty="0">
                <a:latin typeface="Arial" panose="020B0604020202020204"/>
                <a:cs typeface="Arial" panose="020B0604020202020204"/>
              </a:rPr>
              <a:t>), idea(</a:t>
            </a:r>
            <a:r>
              <a:rPr sz="1800" dirty="0">
                <a:latin typeface="Noto Sans CJK JP Black"/>
                <a:cs typeface="Noto Sans CJK JP Black"/>
              </a:rPr>
              <a:t>主</a:t>
            </a:r>
            <a:r>
              <a:rPr sz="1800" spc="-5" dirty="0">
                <a:latin typeface="Noto Sans CJK JP Black"/>
                <a:cs typeface="Noto Sans CJK JP Black"/>
              </a:rPr>
              <a:t>意</a:t>
            </a:r>
            <a:r>
              <a:rPr sz="1800" dirty="0">
                <a:latin typeface="Arial" panose="020B0604020202020204"/>
                <a:cs typeface="Arial" panose="020B0604020202020204"/>
              </a:rPr>
              <a:t>),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problem(</a:t>
            </a:r>
            <a:r>
              <a:rPr sz="1800" dirty="0">
                <a:latin typeface="Noto Sans CJK JP Black"/>
                <a:cs typeface="Noto Sans CJK JP Black"/>
              </a:rPr>
              <a:t>问题</a:t>
            </a:r>
            <a:r>
              <a:rPr sz="1800" dirty="0">
                <a:latin typeface="Arial" panose="020B0604020202020204"/>
                <a:cs typeface="Arial" panose="020B0604020202020204"/>
              </a:rPr>
              <a:t>),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information(</a:t>
            </a:r>
            <a:r>
              <a:rPr sz="1800" dirty="0">
                <a:latin typeface="Noto Sans CJK JP Black"/>
                <a:cs typeface="Noto Sans CJK JP Black"/>
              </a:rPr>
              <a:t>消息</a:t>
            </a:r>
            <a:r>
              <a:rPr sz="1800" dirty="0">
                <a:latin typeface="Arial" panose="020B0604020202020204"/>
                <a:cs typeface="Arial" panose="020B0604020202020204"/>
              </a:rPr>
              <a:t>),  conclusion( </a:t>
            </a:r>
            <a:r>
              <a:rPr sz="1800" dirty="0">
                <a:latin typeface="Noto Sans CJK JP Black"/>
                <a:cs typeface="Noto Sans CJK JP Black"/>
              </a:rPr>
              <a:t>结 </a:t>
            </a:r>
            <a:r>
              <a:rPr sz="1800" spc="-5" dirty="0">
                <a:latin typeface="Noto Sans CJK JP Black"/>
                <a:cs typeface="Noto Sans CJK JP Black"/>
              </a:rPr>
              <a:t>论 </a:t>
            </a:r>
            <a:r>
              <a:rPr sz="1800" dirty="0">
                <a:latin typeface="Arial" panose="020B0604020202020204"/>
                <a:cs typeface="Arial" panose="020B0604020202020204"/>
              </a:rPr>
              <a:t>),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decision( </a:t>
            </a:r>
            <a:r>
              <a:rPr sz="1800" dirty="0">
                <a:latin typeface="Noto Sans CJK JP Black"/>
                <a:cs typeface="Noto Sans CJK JP Black"/>
              </a:rPr>
              <a:t>决 定 </a:t>
            </a:r>
            <a:r>
              <a:rPr sz="1800" dirty="0">
                <a:latin typeface="Arial" panose="020B0604020202020204"/>
                <a:cs typeface="Arial" panose="020B0604020202020204"/>
              </a:rPr>
              <a:t>),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news( </a:t>
            </a:r>
            <a:r>
              <a:rPr sz="1800" dirty="0">
                <a:latin typeface="Noto Sans CJK JP Black"/>
                <a:cs typeface="Noto Sans CJK JP Black"/>
              </a:rPr>
              <a:t>新 闻 </a:t>
            </a:r>
            <a:r>
              <a:rPr sz="1800" dirty="0">
                <a:latin typeface="Arial" panose="020B0604020202020204"/>
                <a:cs typeface="Arial" panose="020B0604020202020204"/>
              </a:rPr>
              <a:t>), thought( </a:t>
            </a:r>
            <a:r>
              <a:rPr sz="1800" dirty="0">
                <a:latin typeface="Noto Sans CJK JP Black"/>
                <a:cs typeface="Noto Sans CJK JP Black"/>
              </a:rPr>
              <a:t>想 法 </a:t>
            </a:r>
            <a:r>
              <a:rPr sz="1800" dirty="0">
                <a:latin typeface="Arial" panose="020B0604020202020204"/>
                <a:cs typeface="Arial" panose="020B0604020202020204"/>
              </a:rPr>
              <a:t>),  explanation(</a:t>
            </a:r>
            <a:r>
              <a:rPr sz="1800" dirty="0">
                <a:latin typeface="Noto Sans CJK JP Black"/>
                <a:cs typeface="Noto Sans CJK JP Black"/>
              </a:rPr>
              <a:t>解</a:t>
            </a:r>
            <a:r>
              <a:rPr sz="1800" spc="-5" dirty="0">
                <a:latin typeface="Noto Sans CJK JP Black"/>
                <a:cs typeface="Noto Sans CJK JP Black"/>
              </a:rPr>
              <a:t>释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)</a:t>
            </a:r>
            <a:r>
              <a:rPr sz="1800" dirty="0">
                <a:latin typeface="Noto Sans CJK JP Black"/>
                <a:cs typeface="Noto Sans CJK JP Black"/>
              </a:rPr>
              <a:t>等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00" b="0" spc="-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2.</a:t>
            </a:r>
            <a:r>
              <a:rPr sz="2000" b="0" spc="114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当同位语从句充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当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主语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过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长时，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同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位语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从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句和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它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所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修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饰的名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词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常常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隔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开。</a:t>
            </a:r>
            <a:endParaRPr sz="2000">
              <a:latin typeface="UKIJ CJK"/>
              <a:cs typeface="UKIJ CJK"/>
            </a:endParaRPr>
          </a:p>
          <a:p>
            <a:pPr marL="26543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An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idea</a:t>
            </a:r>
            <a:r>
              <a:rPr sz="1800" b="1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came </a:t>
            </a:r>
            <a:r>
              <a:rPr sz="1800" dirty="0">
                <a:latin typeface="Arial" panose="020B0604020202020204"/>
                <a:cs typeface="Arial" panose="020B0604020202020204"/>
              </a:rPr>
              <a:t>to her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that she could </a:t>
            </a:r>
            <a:r>
              <a:rPr sz="1800" b="1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solve </a:t>
            </a:r>
            <a:r>
              <a:rPr sz="1800" b="1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the problem in another</a:t>
            </a:r>
            <a:r>
              <a:rPr sz="1800" b="1" u="sng" spc="-17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way.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543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Noto Sans CJK JP Black"/>
                <a:cs typeface="Noto Sans CJK JP Black"/>
              </a:rPr>
              <a:t>她想到她可以用另外一种方法解决问</a:t>
            </a:r>
            <a:r>
              <a:rPr sz="1800" spc="5" dirty="0">
                <a:latin typeface="Noto Sans CJK JP Black"/>
                <a:cs typeface="Noto Sans CJK JP Black"/>
              </a:rPr>
              <a:t>题</a:t>
            </a:r>
            <a:r>
              <a:rPr sz="1800" dirty="0">
                <a:latin typeface="Noto Sans CJK JP Black"/>
                <a:cs typeface="Noto Sans CJK JP Black"/>
              </a:rPr>
              <a:t>。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52671" y="542543"/>
            <a:ext cx="3407664" cy="20238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2751" y="2249423"/>
            <a:ext cx="2828544" cy="63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73423" y="2788919"/>
            <a:ext cx="3718560" cy="1563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269" y="1163269"/>
            <a:ext cx="7447915" cy="254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下列句子的主干属于五大基本句型的哪一个？（直接用</a:t>
            </a:r>
            <a:r>
              <a:rPr sz="2000" b="0" spc="-15" dirty="0">
                <a:latin typeface="Noto Sans CJK JP Medium"/>
                <a:cs typeface="Noto Sans CJK JP Medium"/>
              </a:rPr>
              <a:t>序</a:t>
            </a:r>
            <a:r>
              <a:rPr sz="2000" b="0" spc="10" dirty="0">
                <a:latin typeface="Noto Sans CJK JP Medium"/>
                <a:cs typeface="Noto Sans CJK JP Medium"/>
              </a:rPr>
              <a:t>号即可）</a:t>
            </a:r>
            <a:endParaRPr sz="20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Noto Sans CJK JP Medium"/>
              <a:cs typeface="Noto Sans CJK JP Medium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4387850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does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important.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200">
              <a:lnSpc>
                <a:spcPct val="100000"/>
              </a:lnSpc>
              <a:spcBef>
                <a:spcPts val="1660"/>
              </a:spcBef>
              <a:buAutoNum type="arabicPeriod"/>
              <a:tabLst>
                <a:tab pos="469265" algn="l"/>
                <a:tab pos="469900" algn="l"/>
                <a:tab pos="548830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don’t </a:t>
            </a:r>
            <a:r>
              <a:rPr sz="2200" dirty="0">
                <a:latin typeface="Arial" panose="020B0604020202020204"/>
                <a:cs typeface="Arial" panose="020B0604020202020204"/>
              </a:rPr>
              <a:t>like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does every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day.</a:t>
            </a:r>
            <a:r>
              <a:rPr sz="22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265" algn="l"/>
                <a:tab pos="469900" algn="l"/>
                <a:tab pos="503682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does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every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day.</a:t>
            </a:r>
            <a:r>
              <a:rPr sz="2200" u="sng" spc="3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469265" algn="l"/>
                <a:tab pos="469900" algn="l"/>
                <a:tab pos="61468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don’t </a:t>
            </a:r>
            <a:r>
              <a:rPr sz="2200" dirty="0">
                <a:latin typeface="Arial" panose="020B0604020202020204"/>
                <a:cs typeface="Arial" panose="020B0604020202020204"/>
              </a:rPr>
              <a:t>know the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fact </a:t>
            </a:r>
            <a:r>
              <a:rPr sz="2200" dirty="0">
                <a:latin typeface="Arial" panose="020B0604020202020204"/>
                <a:cs typeface="Arial" panose="020B0604020202020204"/>
              </a:rPr>
              <a:t>that 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teacher.</a:t>
            </a:r>
            <a:r>
              <a:rPr sz="2200" u="sng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269" y="1163269"/>
            <a:ext cx="7447915" cy="254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下列句子的主干属于五大基本句型的哪一个？（直接用</a:t>
            </a:r>
            <a:r>
              <a:rPr sz="2000" b="0" spc="-15" dirty="0">
                <a:latin typeface="Noto Sans CJK JP Medium"/>
                <a:cs typeface="Noto Sans CJK JP Medium"/>
              </a:rPr>
              <a:t>序</a:t>
            </a:r>
            <a:r>
              <a:rPr sz="2000" b="0" spc="10" dirty="0">
                <a:latin typeface="Noto Sans CJK JP Medium"/>
                <a:cs typeface="Noto Sans CJK JP Medium"/>
              </a:rPr>
              <a:t>号即可）</a:t>
            </a:r>
            <a:endParaRPr sz="20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Noto Sans CJK JP Medium"/>
              <a:cs typeface="Noto Sans CJK JP Medium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does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important.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5</a:t>
            </a:r>
            <a:r>
              <a:rPr sz="2200" u="sng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200">
              <a:lnSpc>
                <a:spcPct val="100000"/>
              </a:lnSpc>
              <a:spcBef>
                <a:spcPts val="16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don’t </a:t>
            </a:r>
            <a:r>
              <a:rPr sz="2200" dirty="0">
                <a:latin typeface="Arial" panose="020B0604020202020204"/>
                <a:cs typeface="Arial" panose="020B0604020202020204"/>
              </a:rPr>
              <a:t>like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does every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day.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19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does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every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day.</a:t>
            </a:r>
            <a:r>
              <a:rPr sz="2200" u="sng" spc="-4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5</a:t>
            </a:r>
            <a:r>
              <a:rPr sz="2200" u="sng" spc="1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469265" algn="l"/>
                <a:tab pos="469900" algn="l"/>
                <a:tab pos="5991225" algn="l"/>
                <a:tab pos="630237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don’t </a:t>
            </a:r>
            <a:r>
              <a:rPr sz="2200" dirty="0">
                <a:latin typeface="Arial" panose="020B0604020202020204"/>
                <a:cs typeface="Arial" panose="020B0604020202020204"/>
              </a:rPr>
              <a:t>know the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fact </a:t>
            </a:r>
            <a:r>
              <a:rPr sz="2200" dirty="0">
                <a:latin typeface="Arial" panose="020B0604020202020204"/>
                <a:cs typeface="Arial" panose="020B0604020202020204"/>
              </a:rPr>
              <a:t>that 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teacher.</a:t>
            </a:r>
            <a:r>
              <a:rPr sz="2200" u="sng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	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50949"/>
            <a:ext cx="6767195" cy="2374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15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469900" indent="-457835">
              <a:lnSpc>
                <a:spcPct val="100000"/>
              </a:lnSpc>
              <a:spcBef>
                <a:spcPts val="1580"/>
              </a:spcBef>
              <a:buAutoNum type="arabicPeriod" startAt="5"/>
              <a:tabLst>
                <a:tab pos="469900" algn="l"/>
                <a:tab pos="469900" algn="l"/>
                <a:tab pos="440309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wonder who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teach</a:t>
            </a:r>
            <a:r>
              <a:rPr sz="22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us.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5"/>
              <a:tabLst>
                <a:tab pos="469900" algn="l"/>
                <a:tab pos="469900" algn="l"/>
                <a:tab pos="5839460" algn="l"/>
              </a:tabLst>
            </a:pPr>
            <a:r>
              <a:rPr sz="2200" spc="-50" dirty="0">
                <a:latin typeface="Arial" panose="020B0604020202020204"/>
                <a:cs typeface="Arial" panose="020B0604020202020204"/>
              </a:rPr>
              <a:t>Mr.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Wang asked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whose </a:t>
            </a:r>
            <a:r>
              <a:rPr sz="2200" dirty="0">
                <a:latin typeface="Arial" panose="020B0604020202020204"/>
                <a:cs typeface="Arial" panose="020B0604020202020204"/>
              </a:rPr>
              <a:t>book that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was.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5"/>
              <a:tabLst>
                <a:tab pos="469900" algn="l"/>
                <a:tab pos="469900" algn="l"/>
                <a:tab pos="6473190" algn="l"/>
              </a:tabLst>
            </a:pPr>
            <a:r>
              <a:rPr sz="2200" spc="20" dirty="0">
                <a:latin typeface="Arial" panose="020B0604020202020204"/>
                <a:cs typeface="Arial" panose="020B0604020202020204"/>
              </a:rPr>
              <a:t>T</a:t>
            </a:r>
            <a:r>
              <a:rPr sz="2200" dirty="0">
                <a:latin typeface="Arial" panose="020B0604020202020204"/>
                <a:cs typeface="Arial" panose="020B0604020202020204"/>
              </a:rPr>
              <a:t>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n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w</a:t>
            </a:r>
            <a:r>
              <a:rPr sz="2200" dirty="0">
                <a:latin typeface="Arial" panose="020B0604020202020204"/>
                <a:cs typeface="Arial" panose="020B0604020202020204"/>
              </a:rPr>
              <a:t>s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dirty="0">
                <a:latin typeface="Arial" panose="020B0604020202020204"/>
                <a:cs typeface="Arial" panose="020B0604020202020204"/>
              </a:rPr>
              <a:t>h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200" dirty="0">
                <a:latin typeface="Arial" panose="020B0604020202020204"/>
                <a:cs typeface="Arial" panose="020B0604020202020204"/>
              </a:rPr>
              <a:t>t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w</a:t>
            </a:r>
            <a:r>
              <a:rPr sz="2200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w</a:t>
            </a:r>
            <a:r>
              <a:rPr sz="2200" dirty="0">
                <a:latin typeface="Arial" panose="020B0604020202020204"/>
                <a:cs typeface="Arial" panose="020B0604020202020204"/>
              </a:rPr>
              <a:t>on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dirty="0">
                <a:latin typeface="Arial" panose="020B0604020202020204"/>
                <a:cs typeface="Arial" panose="020B0604020202020204"/>
              </a:rPr>
              <a:t>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g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ame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2200" dirty="0">
                <a:latin typeface="Arial" panose="020B0604020202020204"/>
                <a:cs typeface="Arial" panose="020B0604020202020204"/>
              </a:rPr>
              <a:t>s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x</a:t>
            </a:r>
            <a:r>
              <a:rPr sz="2200" dirty="0">
                <a:latin typeface="Arial" panose="020B0604020202020204"/>
                <a:cs typeface="Arial" panose="020B0604020202020204"/>
              </a:rPr>
              <a:t>c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2200" dirty="0">
                <a:latin typeface="Arial" panose="020B0604020202020204"/>
                <a:cs typeface="Arial" panose="020B0604020202020204"/>
              </a:rPr>
              <a:t>n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g</a:t>
            </a:r>
            <a:r>
              <a:rPr sz="2200" dirty="0">
                <a:latin typeface="Arial" panose="020B0604020202020204"/>
                <a:cs typeface="Arial" panose="020B0604020202020204"/>
              </a:rPr>
              <a:t>.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	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5"/>
              <a:tabLst>
                <a:tab pos="469900" algn="l"/>
                <a:tab pos="469900" algn="l"/>
                <a:tab pos="5296535" algn="l"/>
              </a:tabLst>
            </a:pPr>
            <a:r>
              <a:rPr sz="2200" spc="-6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latin typeface="Arial" panose="020B0604020202020204"/>
                <a:cs typeface="Arial" panose="020B0604020202020204"/>
              </a:rPr>
              <a:t>can do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latin typeface="Arial" panose="020B0604020202020204"/>
                <a:cs typeface="Arial" panose="020B0604020202020204"/>
              </a:rPr>
              <a:t>think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right.</a:t>
            </a:r>
            <a:r>
              <a:rPr sz="2200" u="sng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50949"/>
            <a:ext cx="6843395" cy="2374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15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469900" indent="-457835">
              <a:lnSpc>
                <a:spcPct val="100000"/>
              </a:lnSpc>
              <a:spcBef>
                <a:spcPts val="1580"/>
              </a:spcBef>
              <a:buAutoNum type="arabicPeriod" startAt="5"/>
              <a:tabLst>
                <a:tab pos="469900" algn="l"/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wonder who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teach </a:t>
            </a:r>
            <a:r>
              <a:rPr sz="2200" dirty="0">
                <a:latin typeface="Arial" panose="020B0604020202020204"/>
                <a:cs typeface="Arial" panose="020B0604020202020204"/>
              </a:rPr>
              <a:t>us.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1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5"/>
              <a:tabLst>
                <a:tab pos="469900" algn="l"/>
                <a:tab pos="469900" algn="l"/>
              </a:tabLst>
            </a:pPr>
            <a:r>
              <a:rPr sz="2200" spc="-50" dirty="0">
                <a:latin typeface="Arial" panose="020B0604020202020204"/>
                <a:cs typeface="Arial" panose="020B0604020202020204"/>
              </a:rPr>
              <a:t>Mr.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Wang asked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whose </a:t>
            </a:r>
            <a:r>
              <a:rPr sz="2200" dirty="0">
                <a:latin typeface="Arial" panose="020B0604020202020204"/>
                <a:cs typeface="Arial" panose="020B0604020202020204"/>
              </a:rPr>
              <a:t>book that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was.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5"/>
              <a:tabLst>
                <a:tab pos="469900" algn="l"/>
                <a:tab pos="4699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news </a:t>
            </a:r>
            <a:r>
              <a:rPr sz="2200" dirty="0">
                <a:latin typeface="Arial" panose="020B0604020202020204"/>
                <a:cs typeface="Arial" panose="020B0604020202020204"/>
              </a:rPr>
              <a:t>that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won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game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exciting.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5</a:t>
            </a:r>
            <a:r>
              <a:rPr sz="2200" u="sng" spc="1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5"/>
              <a:tabLst>
                <a:tab pos="469900" algn="l"/>
                <a:tab pos="469900" algn="l"/>
              </a:tabLst>
            </a:pPr>
            <a:r>
              <a:rPr sz="2200" spc="-6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latin typeface="Arial" panose="020B0604020202020204"/>
                <a:cs typeface="Arial" panose="020B0604020202020204"/>
              </a:rPr>
              <a:t>can do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latin typeface="Arial" panose="020B0604020202020204"/>
                <a:cs typeface="Arial" panose="020B0604020202020204"/>
              </a:rPr>
              <a:t>think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right.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1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2597" y="1318897"/>
            <a:ext cx="5092065" cy="27711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15" dirty="0">
                <a:latin typeface="UKIJ CJK"/>
                <a:cs typeface="UKIJ CJK"/>
              </a:rPr>
              <a:t>一</a:t>
            </a:r>
            <a:r>
              <a:rPr sz="2000" spc="10" dirty="0">
                <a:latin typeface="UKIJ CJK"/>
                <a:cs typeface="UKIJ CJK"/>
              </a:rPr>
              <a:t>．</a:t>
            </a:r>
            <a:r>
              <a:rPr sz="2000" spc="-10" dirty="0">
                <a:latin typeface="UKIJ CJK"/>
                <a:cs typeface="UKIJ CJK"/>
              </a:rPr>
              <a:t>五</a:t>
            </a:r>
            <a:r>
              <a:rPr sz="2000" spc="-15" dirty="0">
                <a:latin typeface="UKIJ CJK"/>
                <a:cs typeface="UKIJ CJK"/>
              </a:rPr>
              <a:t>大</a:t>
            </a:r>
            <a:r>
              <a:rPr sz="2000" spc="-15" dirty="0">
                <a:solidFill>
                  <a:srgbClr val="A31A82"/>
                </a:solidFill>
                <a:latin typeface="UKIJ CJK"/>
                <a:cs typeface="UKIJ CJK"/>
              </a:rPr>
              <a:t>基本概念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UKIJ CJK"/>
                <a:cs typeface="UKIJ CJK"/>
              </a:rPr>
              <a:t>二</a:t>
            </a:r>
            <a:r>
              <a:rPr sz="2000" spc="10" dirty="0">
                <a:latin typeface="UKIJ CJK"/>
                <a:cs typeface="UKIJ CJK"/>
              </a:rPr>
              <a:t>．</a:t>
            </a:r>
            <a:r>
              <a:rPr sz="2000" spc="-10" dirty="0">
                <a:latin typeface="UKIJ CJK"/>
                <a:cs typeface="UKIJ CJK"/>
              </a:rPr>
              <a:t>五大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基本句型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三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．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并列</a:t>
            </a:r>
            <a:r>
              <a:rPr sz="2000" spc="-15" dirty="0">
                <a:solidFill>
                  <a:srgbClr val="A31A82"/>
                </a:solidFill>
                <a:latin typeface="UKIJ CJK"/>
                <a:cs typeface="UKIJ CJK"/>
              </a:rPr>
              <a:t>句</a:t>
            </a:r>
            <a:r>
              <a:rPr sz="2000" spc="-10" dirty="0">
                <a:latin typeface="UKIJ CJK"/>
                <a:cs typeface="UKIJ CJK"/>
              </a:rPr>
              <a:t>的起源与本质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四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．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名词性从</a:t>
            </a:r>
            <a:r>
              <a:rPr sz="2000" spc="-15" dirty="0">
                <a:solidFill>
                  <a:srgbClr val="A31A82"/>
                </a:solidFill>
                <a:latin typeface="UKIJ CJK"/>
                <a:cs typeface="UKIJ CJK"/>
              </a:rPr>
              <a:t>句</a:t>
            </a:r>
            <a:r>
              <a:rPr sz="2000" spc="-10" dirty="0">
                <a:latin typeface="UKIJ CJK"/>
                <a:cs typeface="UKIJ CJK"/>
              </a:rPr>
              <a:t>的起源与本质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五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．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形容词性从</a:t>
            </a:r>
            <a:r>
              <a:rPr sz="2000" spc="-20" dirty="0">
                <a:solidFill>
                  <a:srgbClr val="A31A82"/>
                </a:solidFill>
                <a:latin typeface="UKIJ CJK"/>
                <a:cs typeface="UKIJ CJK"/>
              </a:rPr>
              <a:t>句</a:t>
            </a:r>
            <a:r>
              <a:rPr sz="2000" spc="-10" dirty="0">
                <a:latin typeface="UKIJ CJK"/>
                <a:cs typeface="UKIJ CJK"/>
              </a:rPr>
              <a:t>（定语从句）的起源</a:t>
            </a:r>
            <a:r>
              <a:rPr sz="2000" spc="10" dirty="0">
                <a:latin typeface="UKIJ CJK"/>
                <a:cs typeface="UKIJ CJK"/>
              </a:rPr>
              <a:t>与</a:t>
            </a:r>
            <a:r>
              <a:rPr sz="2000" spc="-10" dirty="0">
                <a:latin typeface="UKIJ CJK"/>
                <a:cs typeface="UKIJ CJK"/>
              </a:rPr>
              <a:t>本质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solidFill>
                  <a:srgbClr val="A31A82"/>
                </a:solidFill>
                <a:latin typeface="UKIJ CJK"/>
                <a:cs typeface="UKIJ CJK"/>
              </a:rPr>
              <a:t>六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．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副词性从</a:t>
            </a:r>
            <a:r>
              <a:rPr sz="2000" spc="-20" dirty="0">
                <a:solidFill>
                  <a:srgbClr val="A31A82"/>
                </a:solidFill>
                <a:latin typeface="UKIJ CJK"/>
                <a:cs typeface="UKIJ CJK"/>
              </a:rPr>
              <a:t>句</a:t>
            </a:r>
            <a:r>
              <a:rPr sz="2000" spc="-15" dirty="0">
                <a:latin typeface="UKIJ CJK"/>
                <a:cs typeface="UKIJ CJK"/>
              </a:rPr>
              <a:t>（状语从句）的起源与</a:t>
            </a:r>
            <a:r>
              <a:rPr sz="2000" spc="5" dirty="0">
                <a:latin typeface="UKIJ CJK"/>
                <a:cs typeface="UKIJ CJK"/>
              </a:rPr>
              <a:t>本</a:t>
            </a:r>
            <a:r>
              <a:rPr sz="2000" spc="-10" dirty="0">
                <a:latin typeface="UKIJ CJK"/>
                <a:cs typeface="UKIJ CJK"/>
              </a:rPr>
              <a:t>质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5629" y="645109"/>
            <a:ext cx="41573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UKIJ CJK"/>
                <a:cs typeface="UKIJ CJK"/>
              </a:rPr>
              <a:t>《</a:t>
            </a:r>
            <a:r>
              <a:rPr sz="2800" spc="114" dirty="0">
                <a:latin typeface="UKIJ CJK"/>
                <a:cs typeface="UKIJ CJK"/>
              </a:rPr>
              <a:t>6</a:t>
            </a:r>
            <a:r>
              <a:rPr sz="2800" spc="5" dirty="0">
                <a:latin typeface="UKIJ CJK"/>
                <a:cs typeface="UKIJ CJK"/>
              </a:rPr>
              <a:t>天搞定英语所有</a:t>
            </a:r>
            <a:r>
              <a:rPr sz="2800" spc="-20" dirty="0">
                <a:latin typeface="UKIJ CJK"/>
                <a:cs typeface="UKIJ CJK"/>
              </a:rPr>
              <a:t>语</a:t>
            </a:r>
            <a:r>
              <a:rPr sz="2800" spc="15" dirty="0">
                <a:latin typeface="UKIJ CJK"/>
                <a:cs typeface="UKIJ CJK"/>
              </a:rPr>
              <a:t>法</a:t>
            </a:r>
            <a:r>
              <a:rPr sz="2800" spc="10" dirty="0">
                <a:latin typeface="UKIJ CJK"/>
                <a:cs typeface="UKIJ CJK"/>
              </a:rPr>
              <a:t>》</a:t>
            </a:r>
            <a:endParaRPr sz="2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6506845" cy="341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50">
              <a:latin typeface="UKIJ CJK"/>
              <a:cs typeface="UKIJ CJK"/>
            </a:endParaRPr>
          </a:p>
          <a:p>
            <a:pPr marL="218440">
              <a:lnSpc>
                <a:spcPct val="100000"/>
              </a:lnSpc>
              <a:spcBef>
                <a:spcPts val="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675640" indent="-457835">
              <a:lnSpc>
                <a:spcPct val="100000"/>
              </a:lnSpc>
              <a:spcBef>
                <a:spcPts val="1385"/>
              </a:spcBef>
              <a:buAutoNum type="arabicPeriod" startAt="9"/>
              <a:tabLst>
                <a:tab pos="675640" algn="l"/>
                <a:tab pos="676275" algn="l"/>
                <a:tab pos="6212840" algn="l"/>
              </a:tabLst>
            </a:pPr>
            <a:r>
              <a:rPr sz="2200" spc="55" dirty="0">
                <a:latin typeface="Arial" panose="020B0604020202020204"/>
                <a:cs typeface="Arial" panose="020B0604020202020204"/>
              </a:rPr>
              <a:t>W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v</a:t>
            </a:r>
            <a:r>
              <a:rPr sz="2200" dirty="0">
                <a:latin typeface="Arial" panose="020B0604020202020204"/>
                <a:cs typeface="Arial" panose="020B0604020202020204"/>
              </a:rPr>
              <a:t>er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m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k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es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here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w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il</a:t>
            </a:r>
            <a:r>
              <a:rPr sz="2200" dirty="0">
                <a:latin typeface="Arial" panose="020B0604020202020204"/>
                <a:cs typeface="Arial" panose="020B0604020202020204"/>
              </a:rPr>
              <a:t>l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b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p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u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n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sh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d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.</a:t>
            </a:r>
            <a:r>
              <a:rPr sz="2200" u="sng" spc="6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	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675640" indent="-457835">
              <a:lnSpc>
                <a:spcPct val="100000"/>
              </a:lnSpc>
              <a:spcBef>
                <a:spcPts val="1060"/>
              </a:spcBef>
              <a:buAutoNum type="arabicPeriod" startAt="9"/>
              <a:tabLst>
                <a:tab pos="676275" algn="l"/>
                <a:tab pos="566674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Whatever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say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of no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use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now.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675640" indent="-457835">
              <a:lnSpc>
                <a:spcPct val="100000"/>
              </a:lnSpc>
              <a:spcBef>
                <a:spcPts val="1055"/>
              </a:spcBef>
              <a:buAutoNum type="arabicPeriod" startAt="9"/>
              <a:tabLst>
                <a:tab pos="676275" algn="l"/>
                <a:tab pos="5191125" algn="l"/>
              </a:tabLst>
            </a:pPr>
            <a:r>
              <a:rPr sz="2200" spc="-6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can take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whatever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</a:t>
            </a:r>
            <a:r>
              <a:rPr sz="2200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like.</a:t>
            </a:r>
            <a:r>
              <a:rPr sz="2200" u="sng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675640" indent="-457835">
              <a:lnSpc>
                <a:spcPct val="100000"/>
              </a:lnSpc>
              <a:spcBef>
                <a:spcPts val="1250"/>
              </a:spcBef>
              <a:buAutoNum type="arabicPeriod" startAt="9"/>
              <a:tabLst>
                <a:tab pos="676275" algn="l"/>
                <a:tab pos="600837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Whatever he </a:t>
            </a:r>
            <a:r>
              <a:rPr sz="2200" dirty="0">
                <a:latin typeface="Arial" panose="020B0604020202020204"/>
                <a:cs typeface="Arial" panose="020B0604020202020204"/>
              </a:rPr>
              <a:t>likes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given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him.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6583045" cy="341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50">
              <a:latin typeface="UKIJ CJK"/>
              <a:cs typeface="UKIJ CJK"/>
            </a:endParaRPr>
          </a:p>
          <a:p>
            <a:pPr marL="218440">
              <a:lnSpc>
                <a:spcPct val="100000"/>
              </a:lnSpc>
              <a:spcBef>
                <a:spcPts val="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675640" indent="-457835">
              <a:lnSpc>
                <a:spcPct val="100000"/>
              </a:lnSpc>
              <a:spcBef>
                <a:spcPts val="1385"/>
              </a:spcBef>
              <a:buAutoNum type="arabicPeriod" startAt="9"/>
              <a:tabLst>
                <a:tab pos="675640" algn="l"/>
                <a:tab pos="67627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Whoever smokes </a:t>
            </a:r>
            <a:r>
              <a:rPr sz="2200" dirty="0">
                <a:latin typeface="Arial" panose="020B0604020202020204"/>
                <a:cs typeface="Arial" panose="020B0604020202020204"/>
              </a:rPr>
              <a:t>here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dirty="0">
                <a:latin typeface="Arial" panose="020B0604020202020204"/>
                <a:cs typeface="Arial" panose="020B0604020202020204"/>
              </a:rPr>
              <a:t>be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punished.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1</a:t>
            </a:r>
            <a:r>
              <a:rPr sz="2200" u="sng" spc="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675640" indent="-457835">
              <a:lnSpc>
                <a:spcPct val="100000"/>
              </a:lnSpc>
              <a:spcBef>
                <a:spcPts val="1060"/>
              </a:spcBef>
              <a:buAutoNum type="arabicPeriod" startAt="9"/>
              <a:tabLst>
                <a:tab pos="67627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Whatever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say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of no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use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now.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5</a:t>
            </a:r>
            <a:r>
              <a:rPr sz="2200" u="sng" spc="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675640" indent="-457835">
              <a:lnSpc>
                <a:spcPct val="100000"/>
              </a:lnSpc>
              <a:spcBef>
                <a:spcPts val="1055"/>
              </a:spcBef>
              <a:buAutoNum type="arabicPeriod" startAt="9"/>
              <a:tabLst>
                <a:tab pos="676275" algn="l"/>
              </a:tabLst>
            </a:pPr>
            <a:r>
              <a:rPr sz="2200" spc="-6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can take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whatever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like.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1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675640" indent="-457835">
              <a:lnSpc>
                <a:spcPct val="100000"/>
              </a:lnSpc>
              <a:spcBef>
                <a:spcPts val="1250"/>
              </a:spcBef>
              <a:buAutoNum type="arabicPeriod" startAt="9"/>
              <a:tabLst>
                <a:tab pos="67627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Whatever he </a:t>
            </a:r>
            <a:r>
              <a:rPr sz="2200" dirty="0">
                <a:latin typeface="Arial" panose="020B0604020202020204"/>
                <a:cs typeface="Arial" panose="020B0604020202020204"/>
              </a:rPr>
              <a:t>likes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given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him.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-7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3400"/>
            <a:ext cx="8401685" cy="2374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15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469900" indent="-457835">
              <a:lnSpc>
                <a:spcPct val="100000"/>
              </a:lnSpc>
              <a:spcBef>
                <a:spcPts val="1580"/>
              </a:spcBef>
              <a:buAutoNum type="arabicPeriod" startAt="13"/>
              <a:tabLst>
                <a:tab pos="469900" algn="l"/>
                <a:tab pos="76708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Lily wanted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know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if </a:t>
            </a:r>
            <a:r>
              <a:rPr sz="2200" dirty="0">
                <a:latin typeface="Arial" panose="020B0604020202020204"/>
                <a:cs typeface="Arial" panose="020B0604020202020204"/>
              </a:rPr>
              <a:t>her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grandma </a:t>
            </a:r>
            <a:r>
              <a:rPr sz="2200" dirty="0">
                <a:latin typeface="Arial" panose="020B0604020202020204"/>
                <a:cs typeface="Arial" panose="020B0604020202020204"/>
              </a:rPr>
              <a:t>liked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handbag.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3"/>
              <a:tabLst>
                <a:tab pos="469900" algn="l"/>
                <a:tab pos="736092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It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all depends </a:t>
            </a:r>
            <a:r>
              <a:rPr sz="2200" dirty="0">
                <a:latin typeface="Arial" panose="020B0604020202020204"/>
                <a:cs typeface="Arial" panose="020B0604020202020204"/>
              </a:rPr>
              <a:t>on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whether </a:t>
            </a:r>
            <a:r>
              <a:rPr sz="2200" dirty="0">
                <a:latin typeface="Arial" panose="020B0604020202020204"/>
                <a:cs typeface="Arial" panose="020B0604020202020204"/>
              </a:rPr>
              <a:t>she likes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boss or</a:t>
            </a:r>
            <a:r>
              <a:rPr sz="22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not.</a:t>
            </a:r>
            <a:r>
              <a:rPr sz="2200" u="sng" spc="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13"/>
              <a:tabLst>
                <a:tab pos="469900" algn="l"/>
                <a:tab pos="8107680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2200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2200" dirty="0"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of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us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k</a:t>
            </a:r>
            <a:r>
              <a:rPr sz="2200" dirty="0">
                <a:latin typeface="Arial" panose="020B0604020202020204"/>
                <a:cs typeface="Arial" panose="020B0604020202020204"/>
              </a:rPr>
              <a:t>n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w</a:t>
            </a:r>
            <a:r>
              <a:rPr sz="2200" dirty="0">
                <a:latin typeface="Arial" panose="020B0604020202020204"/>
                <a:cs typeface="Arial" panose="020B0604020202020204"/>
              </a:rPr>
              <a:t>s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w</a:t>
            </a:r>
            <a:r>
              <a:rPr sz="2200" dirty="0">
                <a:latin typeface="Arial" panose="020B0604020202020204"/>
                <a:cs typeface="Arial" panose="020B0604020202020204"/>
              </a:rPr>
              <a:t>h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2200" dirty="0"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t</a:t>
            </a:r>
            <a:r>
              <a:rPr sz="2200" dirty="0">
                <a:latin typeface="Arial" panose="020B0604020202020204"/>
                <a:cs typeface="Arial" panose="020B0604020202020204"/>
              </a:rPr>
              <a:t>h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se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n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w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p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dirty="0">
                <a:latin typeface="Arial" panose="020B0604020202020204"/>
                <a:cs typeface="Arial" panose="020B0604020202020204"/>
              </a:rPr>
              <a:t>s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can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be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b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o</a:t>
            </a:r>
            <a:r>
              <a:rPr sz="2200" dirty="0">
                <a:latin typeface="Arial" panose="020B0604020202020204"/>
                <a:cs typeface="Arial" panose="020B0604020202020204"/>
              </a:rPr>
              <a:t>u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g</a:t>
            </a:r>
            <a:r>
              <a:rPr sz="2200" dirty="0">
                <a:latin typeface="Arial" panose="020B0604020202020204"/>
                <a:cs typeface="Arial" panose="020B0604020202020204"/>
              </a:rPr>
              <a:t>ht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.</a:t>
            </a:r>
            <a:r>
              <a:rPr sz="2200" u="sng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	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3"/>
              <a:tabLst>
                <a:tab pos="469900" algn="l"/>
                <a:tab pos="608584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dirty="0">
                <a:latin typeface="Arial" panose="020B0604020202020204"/>
                <a:cs typeface="Arial" panose="020B0604020202020204"/>
              </a:rPr>
              <a:t>heard that he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come</a:t>
            </a:r>
            <a:r>
              <a:rPr sz="22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tomorrow.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3400"/>
            <a:ext cx="8477885" cy="2374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15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469900" indent="-457835">
              <a:lnSpc>
                <a:spcPct val="100000"/>
              </a:lnSpc>
              <a:spcBef>
                <a:spcPts val="1580"/>
              </a:spcBef>
              <a:buAutoNum type="arabicPeriod" startAt="13"/>
              <a:tabLst>
                <a:tab pos="4699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Lily wanted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know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if </a:t>
            </a:r>
            <a:r>
              <a:rPr sz="2200" dirty="0">
                <a:latin typeface="Arial" panose="020B0604020202020204"/>
                <a:cs typeface="Arial" panose="020B0604020202020204"/>
              </a:rPr>
              <a:t>her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grandma </a:t>
            </a:r>
            <a:r>
              <a:rPr sz="2200" dirty="0">
                <a:latin typeface="Arial" panose="020B0604020202020204"/>
                <a:cs typeface="Arial" panose="020B0604020202020204"/>
              </a:rPr>
              <a:t>liked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handbag.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3"/>
              <a:tabLst>
                <a:tab pos="4699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It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all depends </a:t>
            </a:r>
            <a:r>
              <a:rPr sz="2200" dirty="0">
                <a:latin typeface="Arial" panose="020B0604020202020204"/>
                <a:cs typeface="Arial" panose="020B0604020202020204"/>
              </a:rPr>
              <a:t>on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whether </a:t>
            </a:r>
            <a:r>
              <a:rPr sz="2200" dirty="0">
                <a:latin typeface="Arial" panose="020B0604020202020204"/>
                <a:cs typeface="Arial" panose="020B0604020202020204"/>
              </a:rPr>
              <a:t>she likes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boss or not.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13"/>
              <a:tabLst>
                <a:tab pos="4699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None </a:t>
            </a:r>
            <a:r>
              <a:rPr sz="2200" dirty="0">
                <a:latin typeface="Arial" panose="020B0604020202020204"/>
                <a:cs typeface="Arial" panose="020B0604020202020204"/>
              </a:rPr>
              <a:t>of us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knows where </a:t>
            </a:r>
            <a:r>
              <a:rPr sz="2200" dirty="0">
                <a:latin typeface="Arial" panose="020B0604020202020204"/>
                <a:cs typeface="Arial" panose="020B0604020202020204"/>
              </a:rPr>
              <a:t>these new parts can be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bought.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3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dirty="0">
                <a:latin typeface="Arial" panose="020B0604020202020204"/>
                <a:cs typeface="Arial" panose="020B0604020202020204"/>
              </a:rPr>
              <a:t>heard that he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come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tomorrow.</a:t>
            </a:r>
            <a:r>
              <a:rPr sz="2200" u="sng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1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172667"/>
            <a:ext cx="7124065" cy="2375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469900" indent="-457835">
              <a:lnSpc>
                <a:spcPct val="100000"/>
              </a:lnSpc>
              <a:spcBef>
                <a:spcPts val="1575"/>
              </a:spcBef>
              <a:buAutoNum type="arabicPeriod" startAt="17"/>
              <a:tabLst>
                <a:tab pos="469900" algn="l"/>
                <a:tab pos="674687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His </a:t>
            </a:r>
            <a:r>
              <a:rPr sz="2200" dirty="0">
                <a:latin typeface="Arial" panose="020B0604020202020204"/>
                <a:cs typeface="Arial" panose="020B0604020202020204"/>
              </a:rPr>
              <a:t>brother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asks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when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go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the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library.</a:t>
            </a:r>
            <a:r>
              <a:rPr sz="2200" u="sng" spc="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17"/>
              <a:tabLst>
                <a:tab pos="469900" algn="l"/>
                <a:tab pos="531749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don’t </a:t>
            </a:r>
            <a:r>
              <a:rPr sz="2200" dirty="0">
                <a:latin typeface="Arial" panose="020B0604020202020204"/>
                <a:cs typeface="Arial" panose="020B0604020202020204"/>
              </a:rPr>
              <a:t>know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wants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buy.</a:t>
            </a:r>
            <a:r>
              <a:rPr sz="2200" u="sng" spc="3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7"/>
              <a:tabLst>
                <a:tab pos="469900" algn="l"/>
                <a:tab pos="644271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who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dirty="0">
                <a:latin typeface="Arial" panose="020B0604020202020204"/>
                <a:cs typeface="Arial" panose="020B0604020202020204"/>
              </a:rPr>
              <a:t>are going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meet?</a:t>
            </a:r>
            <a:r>
              <a:rPr sz="2200" u="sng" spc="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17"/>
              <a:tabLst>
                <a:tab pos="469900" algn="l"/>
                <a:tab pos="682942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u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l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d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y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ou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l</a:t>
            </a:r>
            <a:r>
              <a:rPr sz="2200" dirty="0">
                <a:latin typeface="Arial" panose="020B0604020202020204"/>
                <a:cs typeface="Arial" panose="020B0604020202020204"/>
              </a:rPr>
              <a:t>l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w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ch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g</a:t>
            </a:r>
            <a:r>
              <a:rPr sz="2200" dirty="0">
                <a:latin typeface="Arial" panose="020B0604020202020204"/>
                <a:cs typeface="Arial" panose="020B0604020202020204"/>
              </a:rPr>
              <a:t>ate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w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ha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v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g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?</a:t>
            </a:r>
            <a:r>
              <a:rPr sz="2200" u="sng" spc="6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	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172667"/>
            <a:ext cx="7200265" cy="2375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0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469900" indent="-457835">
              <a:lnSpc>
                <a:spcPct val="100000"/>
              </a:lnSpc>
              <a:spcBef>
                <a:spcPts val="1575"/>
              </a:spcBef>
              <a:buAutoNum type="arabicPeriod" startAt="17"/>
              <a:tabLst>
                <a:tab pos="469900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His </a:t>
            </a:r>
            <a:r>
              <a:rPr sz="2200" dirty="0">
                <a:latin typeface="Arial" panose="020B0604020202020204"/>
                <a:cs typeface="Arial" panose="020B0604020202020204"/>
              </a:rPr>
              <a:t>brother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asks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when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go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the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library.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7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17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don’t </a:t>
            </a:r>
            <a:r>
              <a:rPr sz="2200" dirty="0">
                <a:latin typeface="Arial" panose="020B0604020202020204"/>
                <a:cs typeface="Arial" panose="020B0604020202020204"/>
              </a:rPr>
              <a:t>know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wants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buy.</a:t>
            </a:r>
            <a:r>
              <a:rPr sz="2200" u="sng" spc="-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10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7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who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dirty="0">
                <a:latin typeface="Arial" panose="020B0604020202020204"/>
                <a:cs typeface="Arial" panose="020B0604020202020204"/>
              </a:rPr>
              <a:t>are going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meet?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3</a:t>
            </a:r>
            <a:r>
              <a:rPr sz="2200" u="sng" spc="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17"/>
              <a:tabLst>
                <a:tab pos="4699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Could you 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which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gate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go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to?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3</a:t>
            </a:r>
            <a:r>
              <a:rPr sz="2200" u="sng" spc="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325" y="86994"/>
            <a:ext cx="2379980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452485" cy="343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UKIJ CJK"/>
              <a:cs typeface="UKIJ CJK"/>
            </a:endParaRPr>
          </a:p>
          <a:p>
            <a:pPr marL="127635">
              <a:lnSpc>
                <a:spcPct val="100000"/>
              </a:lnSpc>
            </a:pPr>
            <a:r>
              <a:rPr sz="2000" b="0" spc="15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584835" indent="-457835">
              <a:lnSpc>
                <a:spcPct val="100000"/>
              </a:lnSpc>
              <a:spcBef>
                <a:spcPts val="1265"/>
              </a:spcBef>
              <a:buAutoNum type="arabicPeriod" startAt="21"/>
              <a:tabLst>
                <a:tab pos="585470" algn="l"/>
                <a:tab pos="786320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Could you please 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me </a:t>
            </a:r>
            <a:r>
              <a:rPr sz="2200" dirty="0">
                <a:latin typeface="Arial" panose="020B0604020202020204"/>
                <a:cs typeface="Arial" panose="020B0604020202020204"/>
              </a:rPr>
              <a:t>how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latin typeface="Arial" panose="020B0604020202020204"/>
                <a:cs typeface="Arial" panose="020B0604020202020204"/>
              </a:rPr>
              <a:t>use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new</a:t>
            </a:r>
            <a:r>
              <a:rPr sz="22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panel?</a:t>
            </a:r>
            <a:r>
              <a:rPr sz="2200" u="sng" spc="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5"/>
              </a:spcBef>
              <a:buAutoNum type="arabicPeriod" startAt="21"/>
              <a:tabLst>
                <a:tab pos="585470" algn="l"/>
                <a:tab pos="764349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Could you tell </a:t>
            </a:r>
            <a:r>
              <a:rPr sz="2200" dirty="0">
                <a:latin typeface="Arial" panose="020B0604020202020204"/>
                <a:cs typeface="Arial" panose="020B0604020202020204"/>
              </a:rPr>
              <a:t>us how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much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it </a:t>
            </a:r>
            <a:r>
              <a:rPr sz="2200" dirty="0">
                <a:latin typeface="Arial" panose="020B0604020202020204"/>
                <a:cs typeface="Arial" panose="020B0604020202020204"/>
              </a:rPr>
              <a:t>costs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fly to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Hainan?</a:t>
            </a:r>
            <a:r>
              <a:rPr sz="2200" u="sng" spc="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0"/>
              </a:spcBef>
              <a:buAutoNum type="arabicPeriod" startAt="21"/>
              <a:tabLst>
                <a:tab pos="585470" algn="l"/>
                <a:tab pos="8158480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200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u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l</a:t>
            </a:r>
            <a:r>
              <a:rPr sz="2200" dirty="0">
                <a:latin typeface="Arial" panose="020B0604020202020204"/>
                <a:cs typeface="Arial" panose="020B0604020202020204"/>
              </a:rPr>
              <a:t>d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y</a:t>
            </a:r>
            <a:r>
              <a:rPr sz="2200" dirty="0">
                <a:latin typeface="Arial" panose="020B0604020202020204"/>
                <a:cs typeface="Arial" panose="020B0604020202020204"/>
              </a:rPr>
              <a:t>ou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l</a:t>
            </a:r>
            <a:r>
              <a:rPr sz="2200" dirty="0">
                <a:latin typeface="Arial" panose="020B0604020202020204"/>
                <a:cs typeface="Arial" panose="020B0604020202020204"/>
              </a:rPr>
              <a:t>l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us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how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dirty="0">
                <a:latin typeface="Arial" panose="020B0604020202020204"/>
                <a:cs typeface="Arial" panose="020B0604020202020204"/>
              </a:rPr>
              <a:t>en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y</a:t>
            </a:r>
            <a:r>
              <a:rPr sz="2200" dirty="0">
                <a:latin typeface="Arial" panose="020B0604020202020204"/>
                <a:cs typeface="Arial" panose="020B0604020202020204"/>
              </a:rPr>
              <a:t>ou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g</a:t>
            </a:r>
            <a:r>
              <a:rPr sz="2200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b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2200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200" dirty="0">
                <a:latin typeface="Arial" panose="020B0604020202020204"/>
                <a:cs typeface="Arial" panose="020B0604020202020204"/>
              </a:rPr>
              <a:t>d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f</a:t>
            </a:r>
            <a:r>
              <a:rPr sz="2200" dirty="0">
                <a:latin typeface="Arial" panose="020B0604020202020204"/>
                <a:cs typeface="Arial" panose="020B0604020202020204"/>
              </a:rPr>
              <a:t>or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ho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l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2200" dirty="0">
                <a:latin typeface="Arial" panose="020B0604020202020204"/>
                <a:cs typeface="Arial" panose="020B0604020202020204"/>
              </a:rPr>
              <a:t>d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y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?</a:t>
            </a:r>
            <a:r>
              <a:rPr sz="2200" u="sng" spc="114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	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0"/>
              </a:spcBef>
              <a:buAutoNum type="arabicPeriod" startAt="21"/>
              <a:tabLst>
                <a:tab pos="585470" algn="l"/>
                <a:tab pos="711517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Could you 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 </a:t>
            </a:r>
            <a:r>
              <a:rPr sz="2200" dirty="0">
                <a:latin typeface="Arial" panose="020B0604020202020204"/>
                <a:cs typeface="Arial" panose="020B0604020202020204"/>
              </a:rPr>
              <a:t>how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long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meeting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last?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452485" cy="343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UKIJ CJK"/>
              <a:cs typeface="UKIJ CJK"/>
            </a:endParaRPr>
          </a:p>
          <a:p>
            <a:pPr marL="127635">
              <a:lnSpc>
                <a:spcPct val="100000"/>
              </a:lnSpc>
            </a:pPr>
            <a:r>
              <a:rPr sz="2000" b="0" spc="15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584835" indent="-457835">
              <a:lnSpc>
                <a:spcPct val="100000"/>
              </a:lnSpc>
              <a:spcBef>
                <a:spcPts val="1265"/>
              </a:spcBef>
              <a:buAutoNum type="arabicPeriod" startAt="21"/>
              <a:tabLst>
                <a:tab pos="5854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Could you please 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me </a:t>
            </a:r>
            <a:r>
              <a:rPr sz="2200" dirty="0">
                <a:latin typeface="Arial" panose="020B0604020202020204"/>
                <a:cs typeface="Arial" panose="020B0604020202020204"/>
              </a:rPr>
              <a:t>how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latin typeface="Arial" panose="020B0604020202020204"/>
                <a:cs typeface="Arial" panose="020B0604020202020204"/>
              </a:rPr>
              <a:t>use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new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panel?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3</a:t>
            </a:r>
            <a:r>
              <a:rPr sz="2200" u="sng" spc="1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5"/>
              </a:spcBef>
              <a:buAutoNum type="arabicPeriod" startAt="21"/>
              <a:tabLst>
                <a:tab pos="5854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Could you tell </a:t>
            </a:r>
            <a:r>
              <a:rPr sz="2200" dirty="0">
                <a:latin typeface="Arial" panose="020B0604020202020204"/>
                <a:cs typeface="Arial" panose="020B0604020202020204"/>
              </a:rPr>
              <a:t>us how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much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it </a:t>
            </a:r>
            <a:r>
              <a:rPr sz="2200" dirty="0">
                <a:latin typeface="Arial" panose="020B0604020202020204"/>
                <a:cs typeface="Arial" panose="020B0604020202020204"/>
              </a:rPr>
              <a:t>costs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fly to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Hainan?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3</a:t>
            </a:r>
            <a:r>
              <a:rPr sz="2200" u="sng" spc="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0"/>
              </a:spcBef>
              <a:buAutoNum type="arabicPeriod" startAt="21"/>
              <a:tabLst>
                <a:tab pos="5854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Could you tell </a:t>
            </a:r>
            <a:r>
              <a:rPr sz="2200" dirty="0">
                <a:latin typeface="Arial" panose="020B0604020202020204"/>
                <a:cs typeface="Arial" panose="020B0604020202020204"/>
              </a:rPr>
              <a:t>us how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often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go </a:t>
            </a:r>
            <a:r>
              <a:rPr sz="2200" dirty="0">
                <a:latin typeface="Arial" panose="020B0604020202020204"/>
                <a:cs typeface="Arial" panose="020B0604020202020204"/>
              </a:rPr>
              <a:t>abroad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for </a:t>
            </a:r>
            <a:r>
              <a:rPr sz="220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holiday?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3</a:t>
            </a:r>
            <a:r>
              <a:rPr sz="2200" u="sng" spc="-7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0"/>
              </a:spcBef>
              <a:buAutoNum type="arabicPeriod" startAt="21"/>
              <a:tabLst>
                <a:tab pos="5854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Could you 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 </a:t>
            </a:r>
            <a:r>
              <a:rPr sz="2200" dirty="0">
                <a:latin typeface="Arial" panose="020B0604020202020204"/>
                <a:cs typeface="Arial" panose="020B0604020202020204"/>
              </a:rPr>
              <a:t>how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long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meeting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last?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3</a:t>
            </a:r>
            <a:r>
              <a:rPr sz="2200" u="sng" spc="5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623935" cy="3430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UKIJ CJK"/>
              <a:cs typeface="UKIJ CJK"/>
            </a:endParaRPr>
          </a:p>
          <a:p>
            <a:pPr marL="127635">
              <a:lnSpc>
                <a:spcPct val="100000"/>
              </a:lnSpc>
              <a:spcBef>
                <a:spcPts val="5"/>
              </a:spcBef>
            </a:pPr>
            <a:r>
              <a:rPr sz="2000" b="0" spc="15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584835" indent="-457835">
              <a:lnSpc>
                <a:spcPct val="100000"/>
              </a:lnSpc>
              <a:spcBef>
                <a:spcPts val="1260"/>
              </a:spcBef>
              <a:buAutoNum type="arabicPeriod" startAt="25"/>
              <a:tabLst>
                <a:tab pos="585470" algn="l"/>
                <a:tab pos="607631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don’t </a:t>
            </a:r>
            <a:r>
              <a:rPr sz="2200" dirty="0">
                <a:latin typeface="Arial" panose="020B0604020202020204"/>
                <a:cs typeface="Arial" panose="020B0604020202020204"/>
              </a:rPr>
              <a:t>know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how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far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it 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cinema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45" dirty="0">
                <a:latin typeface="Arial" panose="020B0604020202020204"/>
                <a:cs typeface="Arial" panose="020B0604020202020204"/>
              </a:rPr>
              <a:t>.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5"/>
              </a:spcBef>
              <a:buAutoNum type="arabicPeriod" startAt="25"/>
              <a:tabLst>
                <a:tab pos="585470" algn="l"/>
                <a:tab pos="8329930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P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l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se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t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l</a:t>
            </a:r>
            <a:r>
              <a:rPr sz="2200" dirty="0">
                <a:latin typeface="Arial" panose="020B0604020202020204"/>
                <a:cs typeface="Arial" panose="020B0604020202020204"/>
              </a:rPr>
              <a:t>l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w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y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are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n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y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u</a:t>
            </a:r>
            <a:r>
              <a:rPr sz="2200" dirty="0">
                <a:latin typeface="Arial" panose="020B0604020202020204"/>
                <a:cs typeface="Arial" panose="020B0604020202020204"/>
              </a:rPr>
              <a:t>r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sc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l</a:t>
            </a:r>
            <a:r>
              <a:rPr sz="2200" u="sng" spc="9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	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0"/>
              </a:spcBef>
              <a:buAutoNum type="arabicPeriod" startAt="25"/>
              <a:tabLst>
                <a:tab pos="585470" algn="l"/>
                <a:tab pos="590232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 </a:t>
            </a:r>
            <a:r>
              <a:rPr sz="2200" dirty="0">
                <a:latin typeface="Arial" panose="020B0604020202020204"/>
                <a:cs typeface="Arial" panose="020B0604020202020204"/>
              </a:rPr>
              <a:t>how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old his </a:t>
            </a:r>
            <a:r>
              <a:rPr sz="2200" dirty="0">
                <a:latin typeface="Arial" panose="020B0604020202020204"/>
                <a:cs typeface="Arial" panose="020B0604020202020204"/>
              </a:rPr>
              <a:t>brother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is?</a:t>
            </a:r>
            <a:r>
              <a:rPr sz="2200" u="sng" spc="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5"/>
              </a:spcBef>
              <a:buAutoNum type="arabicPeriod" startAt="25"/>
              <a:tabLst>
                <a:tab pos="585470" algn="l"/>
                <a:tab pos="633222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Please </a:t>
            </a:r>
            <a:r>
              <a:rPr sz="2200" dirty="0">
                <a:latin typeface="Arial" panose="020B0604020202020204"/>
                <a:cs typeface="Arial" panose="020B0604020202020204"/>
              </a:rPr>
              <a:t>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 </a:t>
            </a:r>
            <a:r>
              <a:rPr sz="2200" dirty="0">
                <a:latin typeface="Arial" panose="020B0604020202020204"/>
                <a:cs typeface="Arial" panose="020B0604020202020204"/>
              </a:rPr>
              <a:t>how soon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be</a:t>
            </a:r>
            <a:r>
              <a:rPr sz="22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ready.</a:t>
            </a:r>
            <a:r>
              <a:rPr sz="2200" u="sng" spc="3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	）</a:t>
            </a:r>
            <a:endParaRPr sz="22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8703310" cy="3430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Noto Sans CJK JP Thin"/>
              <a:cs typeface="Noto Sans CJK JP Thin"/>
            </a:endParaRPr>
          </a:p>
          <a:p>
            <a:pPr marL="4508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UKIJ CJK"/>
              <a:cs typeface="UKIJ CJK"/>
            </a:endParaRPr>
          </a:p>
          <a:p>
            <a:pPr marL="127635">
              <a:lnSpc>
                <a:spcPct val="100000"/>
              </a:lnSpc>
              <a:spcBef>
                <a:spcPts val="5"/>
              </a:spcBef>
            </a:pPr>
            <a:r>
              <a:rPr sz="2000" b="0" spc="15" dirty="0">
                <a:latin typeface="Noto Sans CJK JP Medium"/>
                <a:cs typeface="Noto Sans CJK JP Medium"/>
              </a:rPr>
              <a:t>下列句子的主干属于五大基本句型的哪一个？</a:t>
            </a:r>
            <a:endParaRPr sz="2000">
              <a:latin typeface="Noto Sans CJK JP Medium"/>
              <a:cs typeface="Noto Sans CJK JP Medium"/>
            </a:endParaRPr>
          </a:p>
          <a:p>
            <a:pPr marL="584835" indent="-457835">
              <a:lnSpc>
                <a:spcPct val="100000"/>
              </a:lnSpc>
              <a:spcBef>
                <a:spcPts val="1260"/>
              </a:spcBef>
              <a:buAutoNum type="arabicPeriod" startAt="25"/>
              <a:tabLst>
                <a:tab pos="58547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don’t </a:t>
            </a:r>
            <a:r>
              <a:rPr sz="2200" dirty="0">
                <a:latin typeface="Arial" panose="020B0604020202020204"/>
                <a:cs typeface="Arial" panose="020B0604020202020204"/>
              </a:rPr>
              <a:t>know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how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far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it 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cinema </a:t>
            </a:r>
            <a:r>
              <a:rPr sz="2200" spc="45" dirty="0">
                <a:latin typeface="Arial" panose="020B0604020202020204"/>
                <a:cs typeface="Arial" panose="020B0604020202020204"/>
              </a:rPr>
              <a:t>.</a:t>
            </a:r>
            <a:r>
              <a:rPr sz="2200" u="sng" spc="4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2</a:t>
            </a:r>
            <a:r>
              <a:rPr sz="2200" u="sng" spc="-10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5"/>
              </a:spcBef>
              <a:buAutoNum type="arabicPeriod" startAt="25"/>
              <a:tabLst>
                <a:tab pos="5854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Please </a:t>
            </a:r>
            <a:r>
              <a:rPr sz="2200" dirty="0">
                <a:latin typeface="Arial" panose="020B0604020202020204"/>
                <a:cs typeface="Arial" panose="020B0604020202020204"/>
              </a:rPr>
              <a:t>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 </a:t>
            </a:r>
            <a:r>
              <a:rPr sz="2200" dirty="0">
                <a:latin typeface="Arial" panose="020B0604020202020204"/>
                <a:cs typeface="Arial" panose="020B0604020202020204"/>
              </a:rPr>
              <a:t>how many students there are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 your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school.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3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0"/>
              </a:spcBef>
              <a:buAutoNum type="arabicPeriod" startAt="25"/>
              <a:tabLst>
                <a:tab pos="58547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 </a:t>
            </a:r>
            <a:r>
              <a:rPr sz="2200" dirty="0">
                <a:latin typeface="Arial" panose="020B0604020202020204"/>
                <a:cs typeface="Arial" panose="020B0604020202020204"/>
              </a:rPr>
              <a:t>how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old his </a:t>
            </a:r>
            <a:r>
              <a:rPr sz="2200" dirty="0">
                <a:latin typeface="Arial" panose="020B0604020202020204"/>
                <a:cs typeface="Arial" panose="020B0604020202020204"/>
              </a:rPr>
              <a:t>brother is?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3</a:t>
            </a:r>
            <a:r>
              <a:rPr sz="2200" u="sng" spc="6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  <a:p>
            <a:pPr marL="584835" indent="-457835">
              <a:lnSpc>
                <a:spcPct val="100000"/>
              </a:lnSpc>
              <a:spcBef>
                <a:spcPts val="1325"/>
              </a:spcBef>
              <a:buAutoNum type="arabicPeriod" startAt="25"/>
              <a:tabLst>
                <a:tab pos="5854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Please </a:t>
            </a:r>
            <a:r>
              <a:rPr sz="2200" dirty="0">
                <a:latin typeface="Arial" panose="020B0604020202020204"/>
                <a:cs typeface="Arial" panose="020B0604020202020204"/>
              </a:rPr>
              <a:t>tell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us </a:t>
            </a:r>
            <a:r>
              <a:rPr sz="2200" dirty="0">
                <a:latin typeface="Arial" panose="020B0604020202020204"/>
                <a:cs typeface="Arial" panose="020B0604020202020204"/>
              </a:rPr>
              <a:t>how soon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be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ready.</a:t>
            </a:r>
            <a:r>
              <a:rPr sz="2200" u="sng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（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3</a:t>
            </a:r>
            <a:r>
              <a:rPr sz="2200" u="sng" spc="1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10" dirty="0">
                <a:uFill>
                  <a:solidFill>
                    <a:srgbClr val="000000"/>
                  </a:solidFill>
                </a:uFill>
                <a:latin typeface="Noto Sans CJK JP Black"/>
                <a:cs typeface="Noto Sans CJK JP Black"/>
              </a:rPr>
              <a:t>）</a:t>
            </a:r>
            <a:endParaRPr sz="22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471" y="1174674"/>
            <a:ext cx="7463155" cy="185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0952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UKIJ CJK"/>
                <a:cs typeface="UKIJ CJK"/>
              </a:rPr>
              <a:t>七、长难句必杀技一</a:t>
            </a:r>
            <a:r>
              <a:rPr sz="2000" spc="80" dirty="0">
                <a:latin typeface="UKIJ CJK"/>
                <a:cs typeface="UKIJ CJK"/>
              </a:rPr>
              <a:t> </a:t>
            </a:r>
            <a:r>
              <a:rPr sz="2000" spc="440" dirty="0">
                <a:latin typeface="UKIJ CJK"/>
                <a:cs typeface="UKIJ CJK"/>
              </a:rPr>
              <a:t>——</a:t>
            </a:r>
            <a:r>
              <a:rPr sz="2000" spc="440" dirty="0">
                <a:solidFill>
                  <a:srgbClr val="A31A82"/>
                </a:solidFill>
                <a:latin typeface="UKIJ CJK"/>
                <a:cs typeface="UKIJ CJK"/>
              </a:rPr>
              <a:t>“</a:t>
            </a:r>
            <a:r>
              <a:rPr sz="2000" spc="365" dirty="0">
                <a:solidFill>
                  <a:srgbClr val="A31A82"/>
                </a:solidFill>
                <a:latin typeface="UKIJ CJK"/>
                <a:cs typeface="UKIJ CJK"/>
              </a:rPr>
              <a:t>左二右六原则</a:t>
            </a:r>
            <a:r>
              <a:rPr sz="2000" spc="130" dirty="0">
                <a:solidFill>
                  <a:srgbClr val="A31A82"/>
                </a:solidFill>
                <a:latin typeface="UKIJ CJK"/>
                <a:cs typeface="UKIJ CJK"/>
              </a:rPr>
              <a:t>”  </a:t>
            </a:r>
            <a:r>
              <a:rPr sz="2000" spc="-10" dirty="0">
                <a:latin typeface="UKIJ CJK"/>
                <a:cs typeface="UKIJ CJK"/>
              </a:rPr>
              <a:t>八、长难句必杀技二</a:t>
            </a:r>
            <a:r>
              <a:rPr sz="2000" spc="114" dirty="0">
                <a:latin typeface="UKIJ CJK"/>
                <a:cs typeface="UKIJ CJK"/>
              </a:rPr>
              <a:t> </a:t>
            </a:r>
            <a:r>
              <a:rPr sz="2000" spc="459" dirty="0">
                <a:latin typeface="UKIJ CJK"/>
                <a:cs typeface="UKIJ CJK"/>
              </a:rPr>
              <a:t>——</a:t>
            </a:r>
            <a:r>
              <a:rPr sz="2000" spc="459" dirty="0">
                <a:solidFill>
                  <a:srgbClr val="A31A82"/>
                </a:solidFill>
                <a:latin typeface="UKIJ CJK"/>
                <a:cs typeface="UKIJ CJK"/>
              </a:rPr>
              <a:t>“</a:t>
            </a:r>
            <a:r>
              <a:rPr sz="2000" spc="525" dirty="0">
                <a:solidFill>
                  <a:srgbClr val="A31A82"/>
                </a:solidFill>
                <a:latin typeface="UKIJ CJK"/>
                <a:cs typeface="UKIJ CJK"/>
              </a:rPr>
              <a:t>悬挂结构</a:t>
            </a:r>
            <a:r>
              <a:rPr sz="2000" spc="190" dirty="0">
                <a:solidFill>
                  <a:srgbClr val="A31A82"/>
                </a:solidFill>
                <a:latin typeface="UKIJ CJK"/>
                <a:cs typeface="UKIJ CJK"/>
              </a:rPr>
              <a:t>”</a:t>
            </a:r>
            <a:endParaRPr sz="2000">
              <a:latin typeface="UKIJ CJK"/>
              <a:cs typeface="UKIJ CJK"/>
            </a:endParaRPr>
          </a:p>
          <a:p>
            <a:pPr marL="12700" marR="5080">
              <a:lnSpc>
                <a:spcPct val="150000"/>
              </a:lnSpc>
            </a:pPr>
            <a:r>
              <a:rPr sz="2000" spc="-10" dirty="0">
                <a:latin typeface="UKIJ CJK"/>
                <a:cs typeface="UKIJ CJK"/>
              </a:rPr>
              <a:t>九、那些年我们经历过的</a:t>
            </a:r>
            <a:r>
              <a:rPr sz="2000" spc="-5" dirty="0">
                <a:latin typeface="UKIJ CJK"/>
                <a:cs typeface="UKIJ CJK"/>
              </a:rPr>
              <a:t>痛</a:t>
            </a:r>
            <a:r>
              <a:rPr sz="2000" spc="590" dirty="0">
                <a:solidFill>
                  <a:srgbClr val="A31A82"/>
                </a:solidFill>
                <a:latin typeface="UKIJ CJK"/>
                <a:cs typeface="UKIJ CJK"/>
              </a:rPr>
              <a:t>—</a:t>
            </a:r>
            <a:r>
              <a:rPr sz="2000" spc="595" dirty="0">
                <a:solidFill>
                  <a:srgbClr val="A31A82"/>
                </a:solidFill>
                <a:latin typeface="UKIJ CJK"/>
                <a:cs typeface="UKIJ CJK"/>
              </a:rPr>
              <a:t>—</a:t>
            </a:r>
            <a:r>
              <a:rPr sz="2000" spc="1265" dirty="0">
                <a:solidFill>
                  <a:srgbClr val="A31A82"/>
                </a:solidFill>
                <a:latin typeface="UKIJ CJK"/>
                <a:cs typeface="UKIJ CJK"/>
              </a:rPr>
              <a:t>“</a:t>
            </a:r>
            <a:r>
              <a:rPr sz="2000" spc="70" dirty="0">
                <a:solidFill>
                  <a:srgbClr val="A31A82"/>
                </a:solidFill>
                <a:latin typeface="UKIJ CJK"/>
                <a:cs typeface="UKIJ CJK"/>
              </a:rPr>
              <a:t>15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个最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常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见介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词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的深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层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次含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义</a:t>
            </a:r>
            <a:r>
              <a:rPr sz="2000" spc="1085" dirty="0">
                <a:solidFill>
                  <a:srgbClr val="A31A82"/>
                </a:solidFill>
                <a:latin typeface="UKIJ CJK"/>
                <a:cs typeface="UKIJ CJK"/>
              </a:rPr>
              <a:t>” </a:t>
            </a:r>
            <a:r>
              <a:rPr sz="2000" spc="-10" dirty="0">
                <a:latin typeface="UKIJ CJK"/>
                <a:cs typeface="UKIJ CJK"/>
              </a:rPr>
              <a:t>十、四大特殊句型：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强调句；倒装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句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；虚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拟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语气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；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独立</a:t>
            </a:r>
            <a:r>
              <a:rPr sz="2000" spc="10" dirty="0">
                <a:solidFill>
                  <a:srgbClr val="A31A82"/>
                </a:solidFill>
                <a:latin typeface="UKIJ CJK"/>
                <a:cs typeface="UKIJ CJK"/>
              </a:rPr>
              <a:t>主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格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471" y="3158185"/>
            <a:ext cx="61931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UKIJ CJK"/>
                <a:cs typeface="UKIJ CJK"/>
              </a:rPr>
              <a:t>十一、宇哥时态</a:t>
            </a:r>
            <a:r>
              <a:rPr sz="2000" spc="-10" dirty="0">
                <a:latin typeface="UKIJ CJK"/>
                <a:cs typeface="UKIJ CJK"/>
              </a:rPr>
              <a:t>轴</a:t>
            </a:r>
            <a:r>
              <a:rPr sz="2000" spc="595" dirty="0">
                <a:latin typeface="UKIJ CJK"/>
                <a:cs typeface="UKIJ CJK"/>
              </a:rPr>
              <a:t>——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一条数学轴破</a:t>
            </a:r>
            <a:r>
              <a:rPr sz="2000" spc="-25" dirty="0">
                <a:solidFill>
                  <a:srgbClr val="A31A82"/>
                </a:solidFill>
                <a:latin typeface="UKIJ CJK"/>
                <a:cs typeface="UKIJ CJK"/>
              </a:rPr>
              <a:t>解</a:t>
            </a:r>
            <a:r>
              <a:rPr sz="2000" spc="70" dirty="0">
                <a:solidFill>
                  <a:srgbClr val="A31A82"/>
                </a:solidFill>
                <a:latin typeface="UKIJ CJK"/>
                <a:cs typeface="UKIJ CJK"/>
              </a:rPr>
              <a:t>16</a:t>
            </a:r>
            <a:r>
              <a:rPr sz="2000" spc="5" dirty="0">
                <a:solidFill>
                  <a:srgbClr val="A31A82"/>
                </a:solidFill>
                <a:latin typeface="UKIJ CJK"/>
                <a:cs typeface="UKIJ CJK"/>
              </a:rPr>
              <a:t>种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时态</a:t>
            </a:r>
            <a:r>
              <a:rPr sz="2000" dirty="0">
                <a:solidFill>
                  <a:srgbClr val="A31A82"/>
                </a:solidFill>
                <a:latin typeface="UKIJ CJK"/>
                <a:cs typeface="UKIJ CJK"/>
              </a:rPr>
              <a:t>的</a:t>
            </a:r>
            <a:r>
              <a:rPr sz="2000" spc="-10" dirty="0">
                <a:solidFill>
                  <a:srgbClr val="A31A82"/>
                </a:solidFill>
                <a:latin typeface="UKIJ CJK"/>
                <a:cs typeface="UKIJ CJK"/>
              </a:rPr>
              <a:t>秘密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204163"/>
            <a:ext cx="8409305" cy="253873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spc="5" dirty="0">
                <a:latin typeface="Noto Sans CJK JP Black"/>
                <a:cs typeface="Noto Sans CJK JP Black"/>
              </a:rPr>
              <a:t>表达人</a:t>
            </a:r>
            <a:r>
              <a:rPr sz="2200" spc="-20" dirty="0">
                <a:latin typeface="Noto Sans CJK JP Black"/>
                <a:cs typeface="Noto Sans CJK JP Black"/>
              </a:rPr>
              <a:t>的</a:t>
            </a:r>
            <a:r>
              <a:rPr sz="2200" spc="5" dirty="0">
                <a:latin typeface="Noto Sans CJK JP Black"/>
                <a:cs typeface="Noto Sans CJK JP Black"/>
              </a:rPr>
              <a:t>个人</a:t>
            </a:r>
            <a:r>
              <a:rPr sz="2200" spc="-15" dirty="0">
                <a:latin typeface="Noto Sans CJK JP Black"/>
                <a:cs typeface="Noto Sans CJK JP Black"/>
              </a:rPr>
              <a:t>心</a:t>
            </a:r>
            <a:r>
              <a:rPr sz="2200" spc="5" dirty="0">
                <a:latin typeface="Noto Sans CJK JP Black"/>
                <a:cs typeface="Noto Sans CJK JP Black"/>
              </a:rPr>
              <a:t>情时</a:t>
            </a:r>
            <a:r>
              <a:rPr sz="2200" spc="-15" dirty="0">
                <a:latin typeface="Noto Sans CJK JP Black"/>
                <a:cs typeface="Noto Sans CJK JP Black"/>
              </a:rPr>
              <a:t>常</a:t>
            </a:r>
            <a:r>
              <a:rPr sz="2200" spc="-20" dirty="0">
                <a:latin typeface="Noto Sans CJK JP Black"/>
                <a:cs typeface="Noto Sans CJK JP Black"/>
              </a:rPr>
              <a:t>常</a:t>
            </a:r>
            <a:r>
              <a:rPr sz="2200" spc="5" dirty="0">
                <a:latin typeface="Noto Sans CJK JP Black"/>
                <a:cs typeface="Noto Sans CJK JP Black"/>
              </a:rPr>
              <a:t>用的句</a:t>
            </a:r>
            <a:r>
              <a:rPr sz="2200" spc="-35" dirty="0">
                <a:latin typeface="Noto Sans CJK JP Black"/>
                <a:cs typeface="Noto Sans CJK JP Black"/>
              </a:rPr>
              <a:t>型</a:t>
            </a:r>
            <a:r>
              <a:rPr sz="2200" spc="5" dirty="0">
                <a:latin typeface="Noto Sans CJK JP Black"/>
                <a:cs typeface="Noto Sans CJK JP Black"/>
              </a:rPr>
              <a:t>的主</a:t>
            </a:r>
            <a:r>
              <a:rPr sz="2200" spc="-20" dirty="0">
                <a:latin typeface="Noto Sans CJK JP Black"/>
                <a:cs typeface="Noto Sans CJK JP Black"/>
              </a:rPr>
              <a:t>干</a:t>
            </a:r>
            <a:r>
              <a:rPr sz="2200" spc="5" dirty="0">
                <a:latin typeface="Noto Sans CJK JP Black"/>
                <a:cs typeface="Noto Sans CJK JP Black"/>
              </a:rPr>
              <a:t>我们</a:t>
            </a:r>
            <a:r>
              <a:rPr sz="2200" spc="-20" dirty="0">
                <a:latin typeface="Noto Sans CJK JP Black"/>
                <a:cs typeface="Noto Sans CJK JP Black"/>
              </a:rPr>
              <a:t>是比</a:t>
            </a:r>
            <a:r>
              <a:rPr sz="2200" spc="5" dirty="0">
                <a:latin typeface="Noto Sans CJK JP Black"/>
                <a:cs typeface="Noto Sans CJK JP Black"/>
              </a:rPr>
              <a:t>较难理</a:t>
            </a:r>
            <a:r>
              <a:rPr sz="2200" spc="-20" dirty="0">
                <a:latin typeface="Noto Sans CJK JP Black"/>
                <a:cs typeface="Noto Sans CJK JP Black"/>
              </a:rPr>
              <a:t>解</a:t>
            </a:r>
            <a:r>
              <a:rPr sz="2200" spc="5" dirty="0">
                <a:latin typeface="Noto Sans CJK JP Black"/>
                <a:cs typeface="Noto Sans CJK JP Black"/>
              </a:rPr>
              <a:t>的，</a:t>
            </a:r>
            <a:r>
              <a:rPr sz="2200" spc="-20" dirty="0">
                <a:latin typeface="Noto Sans CJK JP Black"/>
                <a:cs typeface="Noto Sans CJK JP Black"/>
              </a:rPr>
              <a:t>如</a:t>
            </a:r>
            <a:r>
              <a:rPr sz="2200" spc="5" dirty="0">
                <a:latin typeface="Noto Sans CJK JP Black"/>
                <a:cs typeface="Noto Sans CJK JP Black"/>
              </a:rPr>
              <a:t>：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900" algn="l"/>
                <a:tab pos="469900" algn="l"/>
              </a:tabLst>
            </a:pP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I’m afraid (that) he 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won’t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pass the 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exam</a:t>
            </a:r>
            <a:r>
              <a:rPr sz="2200" spc="-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  <a:tab pos="469900" algn="l"/>
              </a:tabLst>
            </a:pPr>
            <a:r>
              <a:rPr sz="2200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are sure that he </a:t>
            </a:r>
            <a:r>
              <a:rPr sz="22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successful</a:t>
            </a:r>
            <a:r>
              <a:rPr sz="2200" spc="-15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soon.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469900" algn="l"/>
                <a:tab pos="469900" algn="l"/>
              </a:tabLst>
            </a:pP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am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glad that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come 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see</a:t>
            </a:r>
            <a:r>
              <a:rPr sz="2200" spc="-9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200" spc="5" dirty="0">
                <a:latin typeface="Noto Sans CJK JP Black"/>
                <a:cs typeface="Noto Sans CJK JP Black"/>
              </a:rPr>
              <a:t>这一类</a:t>
            </a:r>
            <a:r>
              <a:rPr sz="2200" spc="-20" dirty="0">
                <a:latin typeface="Noto Sans CJK JP Black"/>
                <a:cs typeface="Noto Sans CJK JP Black"/>
              </a:rPr>
              <a:t>句</a:t>
            </a:r>
            <a:r>
              <a:rPr sz="2200" spc="5" dirty="0">
                <a:latin typeface="Noto Sans CJK JP Black"/>
                <a:cs typeface="Noto Sans CJK JP Black"/>
              </a:rPr>
              <a:t>子当</a:t>
            </a:r>
            <a:r>
              <a:rPr sz="2200" spc="-15" dirty="0">
                <a:latin typeface="Noto Sans CJK JP Black"/>
                <a:cs typeface="Noto Sans CJK JP Black"/>
              </a:rPr>
              <a:t>做</a:t>
            </a:r>
            <a:r>
              <a:rPr sz="2200" spc="5" dirty="0">
                <a:latin typeface="Noto Sans CJK JP Black"/>
                <a:cs typeface="Noto Sans CJK JP Black"/>
              </a:rPr>
              <a:t>固定</a:t>
            </a:r>
            <a:r>
              <a:rPr sz="2200" spc="-15" dirty="0">
                <a:latin typeface="Noto Sans CJK JP Black"/>
                <a:cs typeface="Noto Sans CJK JP Black"/>
              </a:rPr>
              <a:t>句</a:t>
            </a:r>
            <a:r>
              <a:rPr sz="2200" spc="-20" dirty="0">
                <a:latin typeface="Noto Sans CJK JP Black"/>
                <a:cs typeface="Noto Sans CJK JP Black"/>
              </a:rPr>
              <a:t>型</a:t>
            </a:r>
            <a:r>
              <a:rPr sz="2200" spc="5" dirty="0">
                <a:latin typeface="Noto Sans CJK JP Black"/>
                <a:cs typeface="Noto Sans CJK JP Black"/>
              </a:rPr>
              <a:t>记忆即</a:t>
            </a:r>
            <a:r>
              <a:rPr sz="2200" spc="-20" dirty="0">
                <a:latin typeface="Noto Sans CJK JP Black"/>
                <a:cs typeface="Noto Sans CJK JP Black"/>
              </a:rPr>
              <a:t>可</a:t>
            </a:r>
            <a:r>
              <a:rPr sz="2200" spc="5" dirty="0">
                <a:latin typeface="Noto Sans CJK JP Black"/>
                <a:cs typeface="Noto Sans CJK JP Black"/>
              </a:rPr>
              <a:t>。</a:t>
            </a:r>
            <a:endParaRPr sz="2200">
              <a:latin typeface="Noto Sans CJK JP Black"/>
              <a:cs typeface="Noto Sans CJK JP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32" y="553034"/>
            <a:ext cx="9410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UKIJ CJK"/>
                <a:cs typeface="UKIJ CJK"/>
              </a:rPr>
              <a:t>注意事项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44" y="1486865"/>
            <a:ext cx="703643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17575" algn="l"/>
              </a:tabLst>
            </a:pPr>
            <a:r>
              <a:rPr sz="4000" b="0" spc="30" dirty="0">
                <a:latin typeface="Noto Sans CJK JP Medium"/>
                <a:cs typeface="Noto Sans CJK JP Medium"/>
              </a:rPr>
              <a:t>五</a:t>
            </a:r>
            <a:r>
              <a:rPr sz="4000" b="0" spc="-50" dirty="0">
                <a:latin typeface="Noto Sans CJK JP Medium"/>
                <a:cs typeface="Noto Sans CJK JP Medium"/>
              </a:rPr>
              <a:t>.</a:t>
            </a:r>
            <a:r>
              <a:rPr sz="4000" b="0" dirty="0">
                <a:latin typeface="Noto Sans CJK JP Medium"/>
                <a:cs typeface="Noto Sans CJK JP Medium"/>
              </a:rPr>
              <a:t>	</a:t>
            </a:r>
            <a:r>
              <a:rPr sz="4000" b="0" spc="30" dirty="0">
                <a:latin typeface="Noto Sans CJK JP Medium"/>
                <a:cs typeface="Noto Sans CJK JP Medium"/>
              </a:rPr>
              <a:t>形</a:t>
            </a:r>
            <a:r>
              <a:rPr sz="4000" b="0" spc="10" dirty="0">
                <a:latin typeface="Noto Sans CJK JP Medium"/>
                <a:cs typeface="Noto Sans CJK JP Medium"/>
              </a:rPr>
              <a:t>容词性</a:t>
            </a:r>
            <a:r>
              <a:rPr sz="4000" b="0" spc="-15" dirty="0">
                <a:latin typeface="Noto Sans CJK JP Medium"/>
                <a:cs typeface="Noto Sans CJK JP Medium"/>
              </a:rPr>
              <a:t>从</a:t>
            </a:r>
            <a:r>
              <a:rPr sz="4000" b="0" spc="10" dirty="0">
                <a:latin typeface="Noto Sans CJK JP Medium"/>
                <a:cs typeface="Noto Sans CJK JP Medium"/>
              </a:rPr>
              <a:t>句的</a:t>
            </a:r>
            <a:r>
              <a:rPr sz="4000" b="0" spc="-15" dirty="0">
                <a:latin typeface="Noto Sans CJK JP Medium"/>
                <a:cs typeface="Noto Sans CJK JP Medium"/>
              </a:rPr>
              <a:t>起</a:t>
            </a:r>
            <a:r>
              <a:rPr sz="4000" b="0" spc="10" dirty="0">
                <a:latin typeface="Noto Sans CJK JP Medium"/>
                <a:cs typeface="Noto Sans CJK JP Medium"/>
              </a:rPr>
              <a:t>源与</a:t>
            </a:r>
            <a:r>
              <a:rPr sz="4000" b="0" spc="-15" dirty="0">
                <a:latin typeface="Noto Sans CJK JP Medium"/>
                <a:cs typeface="Noto Sans CJK JP Medium"/>
              </a:rPr>
              <a:t>本</a:t>
            </a:r>
            <a:r>
              <a:rPr sz="4000" b="0" spc="10" dirty="0">
                <a:latin typeface="Noto Sans CJK JP Medium"/>
                <a:cs typeface="Noto Sans CJK JP Medium"/>
              </a:rPr>
              <a:t>质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7585" y="2401900"/>
            <a:ext cx="42208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420" dirty="0">
                <a:latin typeface="Noto Sans CJK JP Medium"/>
                <a:cs typeface="Noto Sans CJK JP Medium"/>
              </a:rPr>
              <a:t>——</a:t>
            </a:r>
            <a:r>
              <a:rPr sz="4000" b="0" spc="-105" dirty="0">
                <a:latin typeface="Noto Sans CJK JP Medium"/>
                <a:cs typeface="Noto Sans CJK JP Medium"/>
              </a:rPr>
              <a:t> </a:t>
            </a:r>
            <a:r>
              <a:rPr sz="4000" b="0" spc="30" dirty="0">
                <a:latin typeface="Noto Sans CJK JP Medium"/>
                <a:cs typeface="Noto Sans CJK JP Medium"/>
              </a:rPr>
              <a:t>定语</a:t>
            </a:r>
            <a:r>
              <a:rPr sz="4000" b="0" spc="10" dirty="0">
                <a:latin typeface="Noto Sans CJK JP Medium"/>
                <a:cs typeface="Noto Sans CJK JP Medium"/>
              </a:rPr>
              <a:t>从句详解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969" y="1880438"/>
            <a:ext cx="664273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30" dirty="0">
                <a:latin typeface="Noto Sans CJK JP Medium"/>
                <a:cs typeface="Noto Sans CJK JP Medium"/>
              </a:rPr>
              <a:t>为什</a:t>
            </a:r>
            <a:r>
              <a:rPr sz="4000" b="0" spc="10" dirty="0">
                <a:latin typeface="Noto Sans CJK JP Medium"/>
                <a:cs typeface="Noto Sans CJK JP Medium"/>
              </a:rPr>
              <a:t>么会</a:t>
            </a:r>
            <a:r>
              <a:rPr sz="4000" b="0" spc="-15" dirty="0">
                <a:latin typeface="Noto Sans CJK JP Medium"/>
                <a:cs typeface="Noto Sans CJK JP Medium"/>
              </a:rPr>
              <a:t>出</a:t>
            </a:r>
            <a:r>
              <a:rPr sz="4000" b="0" spc="10" dirty="0">
                <a:latin typeface="Noto Sans CJK JP Medium"/>
                <a:cs typeface="Noto Sans CJK JP Medium"/>
              </a:rPr>
              <a:t>现形</a:t>
            </a:r>
            <a:r>
              <a:rPr sz="4000" b="0" spc="-15" dirty="0">
                <a:latin typeface="Noto Sans CJK JP Medium"/>
                <a:cs typeface="Noto Sans CJK JP Medium"/>
              </a:rPr>
              <a:t>容</a:t>
            </a:r>
            <a:r>
              <a:rPr sz="4000" b="0" spc="10" dirty="0">
                <a:latin typeface="Noto Sans CJK JP Medium"/>
                <a:cs typeface="Noto Sans CJK JP Medium"/>
              </a:rPr>
              <a:t>词性</a:t>
            </a:r>
            <a:r>
              <a:rPr sz="4000" b="0" spc="-15" dirty="0">
                <a:latin typeface="Noto Sans CJK JP Medium"/>
                <a:cs typeface="Noto Sans CJK JP Medium"/>
              </a:rPr>
              <a:t>从</a:t>
            </a:r>
            <a:r>
              <a:rPr sz="4000" b="0" spc="10" dirty="0">
                <a:latin typeface="Noto Sans CJK JP Medium"/>
                <a:cs typeface="Noto Sans CJK JP Medium"/>
              </a:rPr>
              <a:t>句？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0089" y="1867153"/>
            <a:ext cx="685800" cy="15240"/>
          </a:xfrm>
          <a:custGeom>
            <a:avLst/>
            <a:gdLst/>
            <a:ahLst/>
            <a:cxnLst/>
            <a:rect l="l" t="t" r="r" b="b"/>
            <a:pathLst>
              <a:path w="685800" h="15239">
                <a:moveTo>
                  <a:pt x="685800" y="0"/>
                </a:moveTo>
                <a:lnTo>
                  <a:pt x="0" y="0"/>
                </a:lnTo>
                <a:lnTo>
                  <a:pt x="0" y="15239"/>
                </a:lnTo>
                <a:lnTo>
                  <a:pt x="685800" y="15239"/>
                </a:lnTo>
                <a:lnTo>
                  <a:pt x="6858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990089" y="2781553"/>
            <a:ext cx="2743200" cy="15240"/>
            <a:chOff x="1990089" y="2781553"/>
            <a:chExt cx="2743200" cy="15240"/>
          </a:xfrm>
        </p:grpSpPr>
        <p:sp>
          <p:nvSpPr>
            <p:cNvPr id="4" name="object 4"/>
            <p:cNvSpPr/>
            <p:nvPr/>
          </p:nvSpPr>
          <p:spPr>
            <a:xfrm>
              <a:off x="1990089" y="2781553"/>
              <a:ext cx="685800" cy="15240"/>
            </a:xfrm>
            <a:custGeom>
              <a:avLst/>
              <a:gdLst/>
              <a:ahLst/>
              <a:cxnLst/>
              <a:rect l="l" t="t" r="r" b="b"/>
              <a:pathLst>
                <a:path w="685800" h="15239">
                  <a:moveTo>
                    <a:pt x="68580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85800" y="1523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75889" y="2781553"/>
              <a:ext cx="457200" cy="15240"/>
            </a:xfrm>
            <a:custGeom>
              <a:avLst/>
              <a:gdLst/>
              <a:ahLst/>
              <a:cxnLst/>
              <a:rect l="l" t="t" r="r" b="b"/>
              <a:pathLst>
                <a:path w="457200" h="15239">
                  <a:moveTo>
                    <a:pt x="45720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457200" y="1523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33089" y="2781553"/>
              <a:ext cx="1600200" cy="15240"/>
            </a:xfrm>
            <a:custGeom>
              <a:avLst/>
              <a:gdLst/>
              <a:ahLst/>
              <a:cxnLst/>
              <a:rect l="l" t="t" r="r" b="b"/>
              <a:pathLst>
                <a:path w="1600200" h="15239">
                  <a:moveTo>
                    <a:pt x="160020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600200" y="15239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8325" y="86994"/>
            <a:ext cx="8497570" cy="436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00">
              <a:latin typeface="Noto Sans CJK JP Thin"/>
              <a:cs typeface="Noto Sans CJK JP Thin"/>
            </a:endParaRPr>
          </a:p>
          <a:p>
            <a:pPr marL="578485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我喜欢那个女孩。</a:t>
            </a:r>
            <a:endParaRPr sz="1800">
              <a:latin typeface="UKIJ CJK"/>
              <a:cs typeface="UKIJ CJK"/>
            </a:endParaRPr>
          </a:p>
          <a:p>
            <a:pPr marL="578485">
              <a:lnSpc>
                <a:spcPct val="100000"/>
              </a:lnSpc>
              <a:spcBef>
                <a:spcPts val="1235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I like that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girl.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78485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latin typeface="UKIJ CJK"/>
                <a:cs typeface="UKIJ CJK"/>
              </a:rPr>
              <a:t>我喜欢那个</a:t>
            </a:r>
            <a:r>
              <a:rPr sz="1800" dirty="0">
                <a:solidFill>
                  <a:srgbClr val="C00000"/>
                </a:solidFill>
                <a:latin typeface="UKIJ CJK"/>
                <a:cs typeface="UKIJ CJK"/>
              </a:rPr>
              <a:t>漂亮</a:t>
            </a:r>
            <a:r>
              <a:rPr sz="1800" spc="-5" dirty="0">
                <a:solidFill>
                  <a:srgbClr val="C00000"/>
                </a:solidFill>
                <a:latin typeface="UKIJ CJK"/>
                <a:cs typeface="UKIJ CJK"/>
              </a:rPr>
              <a:t>的</a:t>
            </a:r>
            <a:r>
              <a:rPr sz="1800" spc="-5" dirty="0">
                <a:latin typeface="UKIJ CJK"/>
                <a:cs typeface="UKIJ CJK"/>
              </a:rPr>
              <a:t>女孩。</a:t>
            </a:r>
            <a:endParaRPr sz="1800">
              <a:latin typeface="UKIJ CJK"/>
              <a:cs typeface="UKIJ CJK"/>
            </a:endParaRPr>
          </a:p>
          <a:p>
            <a:pPr marL="578485">
              <a:lnSpc>
                <a:spcPct val="100000"/>
              </a:lnSpc>
              <a:spcBef>
                <a:spcPts val="1235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like </a:t>
            </a:r>
            <a:r>
              <a:rPr sz="2200" dirty="0">
                <a:latin typeface="Arial" panose="020B0604020202020204"/>
                <a:cs typeface="Arial" panose="020B0604020202020204"/>
              </a:rPr>
              <a:t>that beautiful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girl.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78485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latin typeface="UKIJ CJK"/>
                <a:cs typeface="UKIJ CJK"/>
              </a:rPr>
              <a:t>我喜欢那个</a:t>
            </a:r>
            <a:r>
              <a:rPr sz="1800" dirty="0">
                <a:solidFill>
                  <a:srgbClr val="C00000"/>
                </a:solidFill>
                <a:latin typeface="UKIJ CJK"/>
                <a:cs typeface="UKIJ CJK"/>
              </a:rPr>
              <a:t>漂亮</a:t>
            </a:r>
            <a:r>
              <a:rPr sz="1800" spc="-5" dirty="0">
                <a:solidFill>
                  <a:srgbClr val="C00000"/>
                </a:solidFill>
                <a:latin typeface="UKIJ CJK"/>
                <a:cs typeface="UKIJ CJK"/>
              </a:rPr>
              <a:t>的</a:t>
            </a:r>
            <a:r>
              <a:rPr sz="1800" dirty="0">
                <a:solidFill>
                  <a:srgbClr val="006FC0"/>
                </a:solidFill>
                <a:latin typeface="UKIJ CJK"/>
                <a:cs typeface="UKIJ CJK"/>
              </a:rPr>
              <a:t>并且</a:t>
            </a:r>
            <a:r>
              <a:rPr sz="1800" dirty="0">
                <a:solidFill>
                  <a:srgbClr val="C00000"/>
                </a:solidFill>
                <a:latin typeface="UKIJ CJK"/>
                <a:cs typeface="UKIJ CJK"/>
              </a:rPr>
              <a:t>英语说的很好</a:t>
            </a:r>
            <a:r>
              <a:rPr sz="1800" spc="5" dirty="0">
                <a:solidFill>
                  <a:srgbClr val="C00000"/>
                </a:solidFill>
                <a:latin typeface="UKIJ CJK"/>
                <a:cs typeface="UKIJ CJK"/>
              </a:rPr>
              <a:t>的</a:t>
            </a:r>
            <a:r>
              <a:rPr sz="1800" dirty="0">
                <a:latin typeface="UKIJ CJK"/>
                <a:cs typeface="UKIJ CJK"/>
              </a:rPr>
              <a:t>女孩。</a:t>
            </a:r>
            <a:endParaRPr sz="1800">
              <a:latin typeface="UKIJ CJK"/>
              <a:cs typeface="UKIJ CJK"/>
            </a:endParaRPr>
          </a:p>
          <a:p>
            <a:pPr marL="578485">
              <a:lnSpc>
                <a:spcPct val="100000"/>
              </a:lnSpc>
              <a:spcBef>
                <a:spcPts val="1235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I like that beautiful</a:t>
            </a:r>
            <a:r>
              <a:rPr sz="22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girl</a:t>
            </a:r>
            <a:r>
              <a:rPr sz="22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who</a:t>
            </a:r>
            <a:r>
              <a:rPr sz="2200" u="sng" spc="-15" dirty="0">
                <a:solidFill>
                  <a:srgbClr val="A31A82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solidFill>
                  <a:srgbClr val="A31A82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can speak </a:t>
            </a:r>
            <a:r>
              <a:rPr sz="2200" u="sng" spc="5" dirty="0">
                <a:solidFill>
                  <a:srgbClr val="A31A82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good</a:t>
            </a:r>
            <a:r>
              <a:rPr sz="2200" u="sng" spc="-75" dirty="0">
                <a:solidFill>
                  <a:srgbClr val="A31A82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5" dirty="0">
                <a:solidFill>
                  <a:srgbClr val="A31A82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English</a:t>
            </a:r>
            <a:r>
              <a:rPr sz="2000" b="1" u="sng" spc="-5" dirty="0">
                <a:solidFill>
                  <a:srgbClr val="A31A82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6670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先行词</a:t>
            </a:r>
            <a:r>
              <a:rPr sz="1800" spc="114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关系词</a:t>
            </a:r>
            <a:endParaRPr sz="1800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Noto Sans CJK JP Black"/>
              <a:cs typeface="Noto Sans CJK JP Black"/>
            </a:endParaRPr>
          </a:p>
          <a:p>
            <a:pPr marL="291465">
              <a:lnSpc>
                <a:spcPct val="100000"/>
              </a:lnSpc>
            </a:pPr>
            <a:r>
              <a:rPr sz="2800" b="0" spc="1380" dirty="0">
                <a:latin typeface="Noto Sans CJK JP Medium"/>
                <a:cs typeface="Noto Sans CJK JP Medium"/>
              </a:rPr>
              <a:t>“</a:t>
            </a:r>
            <a:r>
              <a:rPr sz="2800" b="0" spc="30" dirty="0">
                <a:latin typeface="Noto Sans CJK JP Medium"/>
                <a:cs typeface="Noto Sans CJK JP Medium"/>
              </a:rPr>
              <a:t>一</a:t>
            </a:r>
            <a:r>
              <a:rPr sz="2800" b="0" spc="5" dirty="0">
                <a:latin typeface="Noto Sans CJK JP Medium"/>
                <a:cs typeface="Noto Sans CJK JP Medium"/>
              </a:rPr>
              <a:t>个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句</a:t>
            </a:r>
            <a:r>
              <a:rPr sz="2800" b="0" spc="-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子</a:t>
            </a:r>
            <a:r>
              <a:rPr sz="2800" b="0" spc="10" dirty="0">
                <a:latin typeface="Noto Sans CJK JP Medium"/>
                <a:cs typeface="Noto Sans CJK JP Medium"/>
              </a:rPr>
              <a:t>做</a:t>
            </a:r>
            <a:r>
              <a:rPr sz="2800" b="0" spc="5" dirty="0">
                <a:latin typeface="Noto Sans CJK JP Medium"/>
                <a:cs typeface="Noto Sans CJK JP Medium"/>
              </a:rPr>
              <a:t>了</a:t>
            </a:r>
            <a:r>
              <a:rPr sz="2800" b="0" spc="-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形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容词</a:t>
            </a:r>
            <a:r>
              <a:rPr sz="2800" b="0" spc="-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的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功</a:t>
            </a:r>
            <a:r>
              <a:rPr sz="2800"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能</a:t>
            </a:r>
            <a:r>
              <a:rPr sz="2800" b="0" spc="-20" dirty="0">
                <a:latin typeface="Noto Sans CJK JP Medium"/>
                <a:cs typeface="Noto Sans CJK JP Medium"/>
              </a:rPr>
              <a:t>就</a:t>
            </a:r>
            <a:r>
              <a:rPr sz="2800" b="0" spc="10" dirty="0">
                <a:latin typeface="Noto Sans CJK JP Medium"/>
                <a:cs typeface="Noto Sans CJK JP Medium"/>
              </a:rPr>
              <a:t>叫</a:t>
            </a:r>
            <a:r>
              <a:rPr sz="2800" b="0" spc="5" dirty="0">
                <a:latin typeface="Noto Sans CJK JP Medium"/>
                <a:cs typeface="Noto Sans CJK JP Medium"/>
              </a:rPr>
              <a:t>做</a:t>
            </a:r>
            <a:r>
              <a:rPr sz="2800" b="0" spc="-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形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容词</a:t>
            </a:r>
            <a:r>
              <a:rPr sz="2800" b="0" spc="-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性</a:t>
            </a: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从</a:t>
            </a:r>
            <a:r>
              <a:rPr sz="2800"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句</a:t>
            </a:r>
            <a:r>
              <a:rPr sz="2800" b="0" spc="1360" dirty="0">
                <a:latin typeface="Noto Sans CJK JP Medium"/>
                <a:cs typeface="Noto Sans CJK JP Medium"/>
              </a:rPr>
              <a:t>”</a:t>
            </a:r>
            <a:endParaRPr sz="2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9880" y="2093975"/>
            <a:ext cx="1603248" cy="627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39495" y="1045463"/>
            <a:ext cx="5975985" cy="2725420"/>
            <a:chOff x="539495" y="1045463"/>
            <a:chExt cx="5975985" cy="2725420"/>
          </a:xfrm>
        </p:grpSpPr>
        <p:sp>
          <p:nvSpPr>
            <p:cNvPr id="5" name="object 5"/>
            <p:cNvSpPr/>
            <p:nvPr/>
          </p:nvSpPr>
          <p:spPr>
            <a:xfrm>
              <a:off x="5940551" y="2353055"/>
              <a:ext cx="574675" cy="109855"/>
            </a:xfrm>
            <a:custGeom>
              <a:avLst/>
              <a:gdLst/>
              <a:ahLst/>
              <a:cxnLst/>
              <a:rect l="l" t="t" r="r" b="b"/>
              <a:pathLst>
                <a:path w="574675" h="109855">
                  <a:moveTo>
                    <a:pt x="538443" y="54864"/>
                  </a:moveTo>
                  <a:lnTo>
                    <a:pt x="471424" y="93980"/>
                  </a:lnTo>
                  <a:lnTo>
                    <a:pt x="469900" y="99568"/>
                  </a:lnTo>
                  <a:lnTo>
                    <a:pt x="472439" y="103886"/>
                  </a:lnTo>
                  <a:lnTo>
                    <a:pt x="474980" y="108331"/>
                  </a:lnTo>
                  <a:lnTo>
                    <a:pt x="480568" y="109728"/>
                  </a:lnTo>
                  <a:lnTo>
                    <a:pt x="485013" y="107187"/>
                  </a:lnTo>
                  <a:lnTo>
                    <a:pt x="559005" y="64007"/>
                  </a:lnTo>
                  <a:lnTo>
                    <a:pt x="556513" y="64007"/>
                  </a:lnTo>
                  <a:lnTo>
                    <a:pt x="556513" y="62737"/>
                  </a:lnTo>
                  <a:lnTo>
                    <a:pt x="551942" y="62737"/>
                  </a:lnTo>
                  <a:lnTo>
                    <a:pt x="538443" y="54864"/>
                  </a:lnTo>
                  <a:close/>
                </a:path>
                <a:path w="574675" h="109855">
                  <a:moveTo>
                    <a:pt x="522768" y="45719"/>
                  </a:moveTo>
                  <a:lnTo>
                    <a:pt x="0" y="45719"/>
                  </a:lnTo>
                  <a:lnTo>
                    <a:pt x="0" y="64007"/>
                  </a:lnTo>
                  <a:lnTo>
                    <a:pt x="522768" y="64007"/>
                  </a:lnTo>
                  <a:lnTo>
                    <a:pt x="538443" y="54864"/>
                  </a:lnTo>
                  <a:lnTo>
                    <a:pt x="522768" y="45719"/>
                  </a:lnTo>
                  <a:close/>
                </a:path>
                <a:path w="574675" h="109855">
                  <a:moveTo>
                    <a:pt x="559005" y="45719"/>
                  </a:moveTo>
                  <a:lnTo>
                    <a:pt x="556513" y="45719"/>
                  </a:lnTo>
                  <a:lnTo>
                    <a:pt x="556513" y="64007"/>
                  </a:lnTo>
                  <a:lnTo>
                    <a:pt x="559005" y="64007"/>
                  </a:lnTo>
                  <a:lnTo>
                    <a:pt x="574675" y="54864"/>
                  </a:lnTo>
                  <a:lnTo>
                    <a:pt x="559005" y="45719"/>
                  </a:lnTo>
                  <a:close/>
                </a:path>
                <a:path w="574675" h="109855">
                  <a:moveTo>
                    <a:pt x="551942" y="46990"/>
                  </a:moveTo>
                  <a:lnTo>
                    <a:pt x="538443" y="54864"/>
                  </a:lnTo>
                  <a:lnTo>
                    <a:pt x="551942" y="62737"/>
                  </a:lnTo>
                  <a:lnTo>
                    <a:pt x="551942" y="46990"/>
                  </a:lnTo>
                  <a:close/>
                </a:path>
                <a:path w="574675" h="109855">
                  <a:moveTo>
                    <a:pt x="556513" y="46990"/>
                  </a:moveTo>
                  <a:lnTo>
                    <a:pt x="551942" y="46990"/>
                  </a:lnTo>
                  <a:lnTo>
                    <a:pt x="551942" y="62737"/>
                  </a:lnTo>
                  <a:lnTo>
                    <a:pt x="556513" y="62737"/>
                  </a:lnTo>
                  <a:lnTo>
                    <a:pt x="556513" y="46990"/>
                  </a:lnTo>
                  <a:close/>
                </a:path>
                <a:path w="574675" h="109855">
                  <a:moveTo>
                    <a:pt x="480568" y="0"/>
                  </a:moveTo>
                  <a:lnTo>
                    <a:pt x="474980" y="1397"/>
                  </a:lnTo>
                  <a:lnTo>
                    <a:pt x="472439" y="5842"/>
                  </a:lnTo>
                  <a:lnTo>
                    <a:pt x="469900" y="10160"/>
                  </a:lnTo>
                  <a:lnTo>
                    <a:pt x="471424" y="15748"/>
                  </a:lnTo>
                  <a:lnTo>
                    <a:pt x="538443" y="54864"/>
                  </a:lnTo>
                  <a:lnTo>
                    <a:pt x="551942" y="46990"/>
                  </a:lnTo>
                  <a:lnTo>
                    <a:pt x="556513" y="46990"/>
                  </a:lnTo>
                  <a:lnTo>
                    <a:pt x="556513" y="45719"/>
                  </a:lnTo>
                  <a:lnTo>
                    <a:pt x="559005" y="45719"/>
                  </a:lnTo>
                  <a:lnTo>
                    <a:pt x="485013" y="2540"/>
                  </a:lnTo>
                  <a:lnTo>
                    <a:pt x="480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9495" y="1045463"/>
              <a:ext cx="5583936" cy="2724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391" y="1347215"/>
            <a:ext cx="2581656" cy="19446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67557" y="1599956"/>
            <a:ext cx="5562600" cy="154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59840">
              <a:lnSpc>
                <a:spcPct val="150000"/>
              </a:lnSpc>
              <a:spcBef>
                <a:spcPts val="95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man </a:t>
            </a:r>
            <a:r>
              <a:rPr sz="22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who</a:t>
            </a:r>
            <a:r>
              <a:rPr sz="2200" u="sng" spc="-20" dirty="0">
                <a:solidFill>
                  <a:srgbClr val="A31A82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solidFill>
                  <a:srgbClr val="A31A82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saved </a:t>
            </a:r>
            <a:r>
              <a:rPr sz="2200" u="sng" spc="5" dirty="0">
                <a:solidFill>
                  <a:srgbClr val="A31A82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my life. </a:t>
            </a:r>
            <a:r>
              <a:rPr sz="2200" spc="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endParaRPr sz="2200" spc="5" dirty="0">
              <a:solidFill>
                <a:srgbClr val="A31A82"/>
              </a:solidFill>
              <a:latin typeface="Arial" panose="020B0604020202020204"/>
              <a:cs typeface="Arial" panose="020B0604020202020204"/>
            </a:endParaRPr>
          </a:p>
          <a:p>
            <a:pPr marL="12700" marR="1259840">
              <a:lnSpc>
                <a:spcPct val="150000"/>
              </a:lnSpc>
              <a:spcBef>
                <a:spcPts val="95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man</a:t>
            </a:r>
            <a:r>
              <a:rPr sz="2200" u="sng" dirty="0"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whom</a:t>
            </a:r>
            <a:r>
              <a:rPr sz="2200" u="sng" spc="-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</a:t>
            </a:r>
            <a:r>
              <a:rPr sz="2200" u="sng" spc="-3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saved.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man 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whose</a:t>
            </a:r>
            <a:r>
              <a:rPr sz="2200" u="sng" spc="-10" dirty="0">
                <a:solidFill>
                  <a:srgbClr val="A31A82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solidFill>
                  <a:srgbClr val="A31A82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life </a:t>
            </a:r>
            <a:r>
              <a:rPr sz="2200" u="sng" spc="-10" dirty="0">
                <a:solidFill>
                  <a:srgbClr val="A31A82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was </a:t>
            </a:r>
            <a:r>
              <a:rPr sz="2200" u="sng" spc="-5" dirty="0">
                <a:solidFill>
                  <a:srgbClr val="A31A82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saved </a:t>
            </a:r>
            <a:r>
              <a:rPr sz="2200" u="sng" spc="5" dirty="0">
                <a:solidFill>
                  <a:srgbClr val="A31A82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by</a:t>
            </a:r>
            <a:r>
              <a:rPr sz="2200" u="sng" spc="-30" dirty="0">
                <a:solidFill>
                  <a:srgbClr val="A31A82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solidFill>
                  <a:srgbClr val="A31A82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me.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7029" y="900760"/>
            <a:ext cx="340169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/>
              <a:t>This </a:t>
            </a:r>
            <a:r>
              <a:rPr sz="2200" spc="-5" dirty="0"/>
              <a:t>is </a:t>
            </a:r>
            <a:r>
              <a:rPr sz="2200" spc="5" dirty="0"/>
              <a:t>the book</a:t>
            </a:r>
            <a:r>
              <a:rPr sz="2200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</a:rPr>
              <a:t> </a:t>
            </a:r>
            <a:r>
              <a:rPr sz="2200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</a:rPr>
              <a:t>that I</a:t>
            </a:r>
            <a:r>
              <a:rPr sz="2200" u="sng" spc="-13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</a:rPr>
              <a:t> </a:t>
            </a:r>
            <a:r>
              <a:rPr sz="2200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</a:rPr>
              <a:t>read.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2907029" y="1237752"/>
            <a:ext cx="5502275" cy="103187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book</a:t>
            </a:r>
            <a:r>
              <a:rPr sz="2200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which </a:t>
            </a:r>
            <a:r>
              <a:rPr sz="2200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is very</a:t>
            </a:r>
            <a:r>
              <a:rPr sz="2200" u="sng" spc="-1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2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popular.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6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always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work </a:t>
            </a:r>
            <a:r>
              <a:rPr sz="2200" dirty="0">
                <a:latin typeface="Arial" panose="020B0604020202020204"/>
                <a:cs typeface="Arial" panose="020B0604020202020204"/>
              </a:rPr>
              <a:t>hard,</a:t>
            </a:r>
            <a:r>
              <a:rPr sz="2200" u="sng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as </a:t>
            </a:r>
            <a:r>
              <a:rPr sz="2200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everybody</a:t>
            </a:r>
            <a:r>
              <a:rPr sz="2200" u="sng" spc="9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knows.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008" y="920495"/>
            <a:ext cx="2112264" cy="14020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0643" y="3132582"/>
            <a:ext cx="6400165" cy="8775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4005" indent="-28194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94640" algn="l"/>
                <a:tab pos="3270250" algn="l"/>
                <a:tab pos="397002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dirty="0">
                <a:latin typeface="Arial" panose="020B0604020202020204"/>
                <a:cs typeface="Arial" panose="020B0604020202020204"/>
              </a:rPr>
              <a:t>like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climbing</a:t>
            </a:r>
            <a:r>
              <a:rPr sz="20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mountains,	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good </a:t>
            </a:r>
            <a:r>
              <a:rPr sz="200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my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health.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90830" indent="-278765">
              <a:lnSpc>
                <a:spcPct val="100000"/>
              </a:lnSpc>
              <a:spcBef>
                <a:spcPts val="1915"/>
              </a:spcBef>
              <a:buAutoNum type="arabicPeriod"/>
              <a:tabLst>
                <a:tab pos="291465" algn="l"/>
                <a:tab pos="2308860" algn="l"/>
                <a:tab pos="32016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room,	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spent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my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whole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childhood.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616" y="945768"/>
            <a:ext cx="7917180" cy="36931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800" spc="15" dirty="0">
                <a:solidFill>
                  <a:srgbClr val="FF0000"/>
                </a:solidFill>
                <a:latin typeface="UKIJ CJK"/>
                <a:cs typeface="UKIJ CJK"/>
              </a:rPr>
              <a:t>a</a:t>
            </a:r>
            <a:r>
              <a:rPr sz="1800" spc="30" dirty="0">
                <a:solidFill>
                  <a:srgbClr val="FF0000"/>
                </a:solidFill>
                <a:latin typeface="UKIJ CJK"/>
                <a:cs typeface="UKIJ CJK"/>
              </a:rPr>
              <a:t>s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不可指代具体的某个词，一般指某件事，其引导的定语从句可以置于句首</a:t>
            </a:r>
            <a:endParaRPr sz="1800">
              <a:latin typeface="UKIJ CJK"/>
              <a:cs typeface="UKIJ CJK"/>
            </a:endParaRPr>
          </a:p>
          <a:p>
            <a:pPr marL="35687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（其他定语从句不可以），也可以置于句末。</a:t>
            </a:r>
            <a:endParaRPr sz="1800">
              <a:latin typeface="UKIJ CJK"/>
              <a:cs typeface="UKIJ CJK"/>
            </a:endParaRPr>
          </a:p>
          <a:p>
            <a:pPr marL="3816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As is planned,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1800" dirty="0">
                <a:latin typeface="Arial" panose="020B0604020202020204"/>
                <a:cs typeface="Arial" panose="020B0604020202020204"/>
              </a:rPr>
              <a:t>got there before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eight.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47980">
              <a:lnSpc>
                <a:spcPct val="100000"/>
              </a:lnSpc>
              <a:spcBef>
                <a:spcPts val="1280"/>
              </a:spcBef>
            </a:pPr>
            <a:r>
              <a:rPr sz="1600" spc="5" dirty="0">
                <a:latin typeface="UKIJ CJK"/>
                <a:cs typeface="UKIJ CJK"/>
              </a:rPr>
              <a:t>正如计划，我们在</a:t>
            </a:r>
            <a:r>
              <a:rPr sz="1600" spc="-20" dirty="0">
                <a:latin typeface="UKIJ CJK"/>
                <a:cs typeface="UKIJ CJK"/>
              </a:rPr>
              <a:t>八</a:t>
            </a:r>
            <a:r>
              <a:rPr sz="1600" spc="5" dirty="0">
                <a:latin typeface="UKIJ CJK"/>
                <a:cs typeface="UKIJ CJK"/>
              </a:rPr>
              <a:t>点前</a:t>
            </a:r>
            <a:r>
              <a:rPr sz="1600" spc="-20" dirty="0">
                <a:latin typeface="UKIJ CJK"/>
                <a:cs typeface="UKIJ CJK"/>
              </a:rPr>
              <a:t>到</a:t>
            </a:r>
            <a:r>
              <a:rPr sz="1600" spc="5" dirty="0">
                <a:latin typeface="UKIJ CJK"/>
                <a:cs typeface="UKIJ CJK"/>
              </a:rPr>
              <a:t>那了。</a:t>
            </a:r>
            <a:endParaRPr sz="1600">
              <a:latin typeface="UKIJ CJK"/>
              <a:cs typeface="UKIJ CJK"/>
            </a:endParaRPr>
          </a:p>
          <a:p>
            <a:pPr marL="326390">
              <a:lnSpc>
                <a:spcPct val="100000"/>
              </a:lnSpc>
              <a:spcBef>
                <a:spcPts val="112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They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won </a:t>
            </a:r>
            <a:r>
              <a:rPr sz="1800" dirty="0">
                <a:latin typeface="Arial" panose="020B0604020202020204"/>
                <a:cs typeface="Arial" panose="020B0604020202020204"/>
              </a:rPr>
              <a:t>the game, as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we </a:t>
            </a:r>
            <a:r>
              <a:rPr sz="1800" dirty="0">
                <a:latin typeface="Arial" panose="020B0604020202020204"/>
                <a:cs typeface="Arial" panose="020B0604020202020204"/>
              </a:rPr>
              <a:t>had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expected.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9565">
              <a:lnSpc>
                <a:spcPct val="100000"/>
              </a:lnSpc>
              <a:spcBef>
                <a:spcPts val="1280"/>
              </a:spcBef>
            </a:pPr>
            <a:r>
              <a:rPr sz="1600" spc="5" dirty="0">
                <a:latin typeface="UKIJ CJK"/>
                <a:cs typeface="UKIJ CJK"/>
              </a:rPr>
              <a:t>他们赢得了比赛，正如我</a:t>
            </a:r>
            <a:r>
              <a:rPr sz="1600" spc="-20" dirty="0">
                <a:latin typeface="UKIJ CJK"/>
                <a:cs typeface="UKIJ CJK"/>
              </a:rPr>
              <a:t>们</a:t>
            </a:r>
            <a:r>
              <a:rPr sz="1600" spc="5" dirty="0">
                <a:latin typeface="UKIJ CJK"/>
                <a:cs typeface="UKIJ CJK"/>
              </a:rPr>
              <a:t>预料</a:t>
            </a:r>
            <a:r>
              <a:rPr sz="1600" spc="-20" dirty="0">
                <a:latin typeface="UKIJ CJK"/>
                <a:cs typeface="UKIJ CJK"/>
              </a:rPr>
              <a:t>的</a:t>
            </a:r>
            <a:r>
              <a:rPr sz="1600" spc="5" dirty="0">
                <a:latin typeface="UKIJ CJK"/>
                <a:cs typeface="UKIJ CJK"/>
              </a:rPr>
              <a:t>那样。</a:t>
            </a:r>
            <a:endParaRPr sz="1600">
              <a:latin typeface="UKIJ CJK"/>
              <a:cs typeface="UKIJ CJK"/>
            </a:endParaRPr>
          </a:p>
          <a:p>
            <a:pPr marL="329565" indent="-317500">
              <a:lnSpc>
                <a:spcPct val="100000"/>
              </a:lnSpc>
              <a:spcBef>
                <a:spcPts val="1125"/>
              </a:spcBef>
              <a:buFont typeface="Arial" panose="020B0604020202020204"/>
              <a:buAutoNum type="arabicPeriod" startAt="2"/>
              <a:tabLst>
                <a:tab pos="330200" algn="l"/>
              </a:tabLst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当句子中出现</a:t>
            </a:r>
            <a:r>
              <a:rPr sz="1800" spc="50" dirty="0">
                <a:solidFill>
                  <a:srgbClr val="FF0000"/>
                </a:solidFill>
                <a:latin typeface="UKIJ CJK"/>
                <a:cs typeface="UKIJ CJK"/>
              </a:rPr>
              <a:t>such/the</a:t>
            </a:r>
            <a:r>
              <a:rPr sz="1800" spc="8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40" dirty="0">
                <a:solidFill>
                  <a:srgbClr val="FF0000"/>
                </a:solidFill>
                <a:latin typeface="UKIJ CJK"/>
                <a:cs typeface="UKIJ CJK"/>
              </a:rPr>
              <a:t>same</a:t>
            </a:r>
            <a:r>
              <a:rPr sz="1800" spc="10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时，用</a:t>
            </a:r>
            <a:r>
              <a:rPr sz="1800" spc="20" dirty="0">
                <a:solidFill>
                  <a:srgbClr val="FF0000"/>
                </a:solidFill>
                <a:latin typeface="UKIJ CJK"/>
                <a:cs typeface="UKIJ CJK"/>
              </a:rPr>
              <a:t>as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  <a:p>
            <a:pPr marL="3295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He is not such a fool as he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looks.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14325">
              <a:lnSpc>
                <a:spcPct val="100000"/>
              </a:lnSpc>
              <a:spcBef>
                <a:spcPts val="1015"/>
              </a:spcBef>
            </a:pPr>
            <a:r>
              <a:rPr sz="1600" spc="5" dirty="0">
                <a:latin typeface="UKIJ CJK"/>
                <a:cs typeface="UKIJ CJK"/>
              </a:rPr>
              <a:t>他并没有看上去那么傻。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7335" y="588263"/>
            <a:ext cx="1219200" cy="375285"/>
            <a:chOff x="2307335" y="588263"/>
            <a:chExt cx="1219200" cy="375285"/>
          </a:xfrm>
        </p:grpSpPr>
        <p:sp>
          <p:nvSpPr>
            <p:cNvPr id="5" name="object 5"/>
            <p:cNvSpPr/>
            <p:nvPr/>
          </p:nvSpPr>
          <p:spPr>
            <a:xfrm>
              <a:off x="2313431" y="594359"/>
              <a:ext cx="1207135" cy="363220"/>
            </a:xfrm>
            <a:custGeom>
              <a:avLst/>
              <a:gdLst/>
              <a:ahLst/>
              <a:cxnLst/>
              <a:rect l="l" t="t" r="r" b="b"/>
              <a:pathLst>
                <a:path w="1207135" h="363219">
                  <a:moveTo>
                    <a:pt x="1146556" y="0"/>
                  </a:moveTo>
                  <a:lnTo>
                    <a:pt x="60451" y="0"/>
                  </a:lnTo>
                  <a:lnTo>
                    <a:pt x="36915" y="4748"/>
                  </a:lnTo>
                  <a:lnTo>
                    <a:pt x="17700" y="17700"/>
                  </a:lnTo>
                  <a:lnTo>
                    <a:pt x="4748" y="36915"/>
                  </a:lnTo>
                  <a:lnTo>
                    <a:pt x="0" y="60451"/>
                  </a:lnTo>
                  <a:lnTo>
                    <a:pt x="0" y="302260"/>
                  </a:lnTo>
                  <a:lnTo>
                    <a:pt x="4748" y="325796"/>
                  </a:lnTo>
                  <a:lnTo>
                    <a:pt x="17700" y="345011"/>
                  </a:lnTo>
                  <a:lnTo>
                    <a:pt x="36915" y="357963"/>
                  </a:lnTo>
                  <a:lnTo>
                    <a:pt x="60451" y="362712"/>
                  </a:lnTo>
                  <a:lnTo>
                    <a:pt x="1146556" y="362712"/>
                  </a:lnTo>
                  <a:lnTo>
                    <a:pt x="1170092" y="357963"/>
                  </a:lnTo>
                  <a:lnTo>
                    <a:pt x="1189307" y="345011"/>
                  </a:lnTo>
                  <a:lnTo>
                    <a:pt x="1202259" y="325796"/>
                  </a:lnTo>
                  <a:lnTo>
                    <a:pt x="1207008" y="302260"/>
                  </a:lnTo>
                  <a:lnTo>
                    <a:pt x="1207008" y="60451"/>
                  </a:lnTo>
                  <a:lnTo>
                    <a:pt x="1202259" y="36915"/>
                  </a:lnTo>
                  <a:lnTo>
                    <a:pt x="1189307" y="17700"/>
                  </a:lnTo>
                  <a:lnTo>
                    <a:pt x="1170092" y="4748"/>
                  </a:lnTo>
                  <a:lnTo>
                    <a:pt x="11465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13431" y="594359"/>
              <a:ext cx="1207135" cy="363220"/>
            </a:xfrm>
            <a:custGeom>
              <a:avLst/>
              <a:gdLst/>
              <a:ahLst/>
              <a:cxnLst/>
              <a:rect l="l" t="t" r="r" b="b"/>
              <a:pathLst>
                <a:path w="1207135" h="363219">
                  <a:moveTo>
                    <a:pt x="0" y="60451"/>
                  </a:moveTo>
                  <a:lnTo>
                    <a:pt x="4748" y="36915"/>
                  </a:lnTo>
                  <a:lnTo>
                    <a:pt x="17700" y="17700"/>
                  </a:lnTo>
                  <a:lnTo>
                    <a:pt x="36915" y="4748"/>
                  </a:lnTo>
                  <a:lnTo>
                    <a:pt x="60451" y="0"/>
                  </a:lnTo>
                  <a:lnTo>
                    <a:pt x="1146556" y="0"/>
                  </a:lnTo>
                  <a:lnTo>
                    <a:pt x="1170092" y="4748"/>
                  </a:lnTo>
                  <a:lnTo>
                    <a:pt x="1189307" y="17700"/>
                  </a:lnTo>
                  <a:lnTo>
                    <a:pt x="1202259" y="36915"/>
                  </a:lnTo>
                  <a:lnTo>
                    <a:pt x="1207008" y="60451"/>
                  </a:lnTo>
                  <a:lnTo>
                    <a:pt x="1207008" y="302260"/>
                  </a:lnTo>
                  <a:lnTo>
                    <a:pt x="1202259" y="325796"/>
                  </a:lnTo>
                  <a:lnTo>
                    <a:pt x="1189307" y="345011"/>
                  </a:lnTo>
                  <a:lnTo>
                    <a:pt x="1170092" y="357963"/>
                  </a:lnTo>
                  <a:lnTo>
                    <a:pt x="1146556" y="362712"/>
                  </a:lnTo>
                  <a:lnTo>
                    <a:pt x="60451" y="362712"/>
                  </a:lnTo>
                  <a:lnTo>
                    <a:pt x="36915" y="357963"/>
                  </a:lnTo>
                  <a:lnTo>
                    <a:pt x="17700" y="345011"/>
                  </a:lnTo>
                  <a:lnTo>
                    <a:pt x="4748" y="325796"/>
                  </a:lnTo>
                  <a:lnTo>
                    <a:pt x="0" y="302260"/>
                  </a:lnTo>
                  <a:lnTo>
                    <a:pt x="0" y="604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63295" y="563879"/>
            <a:ext cx="1758950" cy="421005"/>
            <a:chOff x="463295" y="563879"/>
            <a:chExt cx="1758950" cy="421005"/>
          </a:xfrm>
        </p:grpSpPr>
        <p:sp>
          <p:nvSpPr>
            <p:cNvPr id="8" name="object 8"/>
            <p:cNvSpPr/>
            <p:nvPr/>
          </p:nvSpPr>
          <p:spPr>
            <a:xfrm>
              <a:off x="469391" y="56997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1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1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9391" y="56997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1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1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0610" y="615772"/>
            <a:ext cx="2524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1150" algn="l"/>
              </a:tabLst>
            </a:pPr>
            <a:r>
              <a:rPr sz="1800" dirty="0">
                <a:solidFill>
                  <a:srgbClr val="FFFF00"/>
                </a:solidFill>
                <a:latin typeface="UKIJ CJK"/>
                <a:cs typeface="UKIJ CJK"/>
              </a:rPr>
              <a:t>注意事项	</a:t>
            </a:r>
            <a:r>
              <a:rPr sz="1800" b="0" spc="5" dirty="0">
                <a:solidFill>
                  <a:srgbClr val="FFFF00"/>
                </a:solidFill>
                <a:latin typeface="Noto Sans CJK JP Medium"/>
                <a:cs typeface="Noto Sans CJK JP Medium"/>
              </a:rPr>
              <a:t>a</a:t>
            </a:r>
            <a:r>
              <a:rPr sz="1800" b="0" spc="5" dirty="0">
                <a:solidFill>
                  <a:srgbClr val="FFFF00"/>
                </a:solidFill>
                <a:latin typeface="Noto Sans CJK JP Medium"/>
                <a:cs typeface="Noto Sans CJK JP Medium"/>
              </a:rPr>
              <a:t>s</a:t>
            </a:r>
            <a:r>
              <a:rPr sz="1800" b="0" spc="-5" dirty="0">
                <a:solidFill>
                  <a:srgbClr val="FFFF00"/>
                </a:solidFill>
                <a:latin typeface="Noto Sans CJK JP Medium"/>
                <a:cs typeface="Noto Sans CJK JP Medium"/>
              </a:rPr>
              <a:t>的用法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2416" y="627887"/>
            <a:ext cx="4104640" cy="1850389"/>
            <a:chOff x="1042416" y="627887"/>
            <a:chExt cx="4104640" cy="1850389"/>
          </a:xfrm>
        </p:grpSpPr>
        <p:sp>
          <p:nvSpPr>
            <p:cNvPr id="4" name="object 4"/>
            <p:cNvSpPr/>
            <p:nvPr/>
          </p:nvSpPr>
          <p:spPr>
            <a:xfrm>
              <a:off x="1042416" y="627887"/>
              <a:ext cx="3529584" cy="185013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0" y="1438655"/>
              <a:ext cx="574675" cy="109855"/>
            </a:xfrm>
            <a:custGeom>
              <a:avLst/>
              <a:gdLst/>
              <a:ahLst/>
              <a:cxnLst/>
              <a:rect l="l" t="t" r="r" b="b"/>
              <a:pathLst>
                <a:path w="574675" h="109855">
                  <a:moveTo>
                    <a:pt x="538443" y="54863"/>
                  </a:moveTo>
                  <a:lnTo>
                    <a:pt x="471424" y="93979"/>
                  </a:lnTo>
                  <a:lnTo>
                    <a:pt x="469900" y="99567"/>
                  </a:lnTo>
                  <a:lnTo>
                    <a:pt x="472439" y="103885"/>
                  </a:lnTo>
                  <a:lnTo>
                    <a:pt x="474979" y="108330"/>
                  </a:lnTo>
                  <a:lnTo>
                    <a:pt x="480567" y="109727"/>
                  </a:lnTo>
                  <a:lnTo>
                    <a:pt x="485013" y="107187"/>
                  </a:lnTo>
                  <a:lnTo>
                    <a:pt x="559005" y="64007"/>
                  </a:lnTo>
                  <a:lnTo>
                    <a:pt x="556513" y="64007"/>
                  </a:lnTo>
                  <a:lnTo>
                    <a:pt x="556513" y="62737"/>
                  </a:lnTo>
                  <a:lnTo>
                    <a:pt x="551941" y="62737"/>
                  </a:lnTo>
                  <a:lnTo>
                    <a:pt x="538443" y="54863"/>
                  </a:lnTo>
                  <a:close/>
                </a:path>
                <a:path w="574675" h="109855">
                  <a:moveTo>
                    <a:pt x="522768" y="45719"/>
                  </a:moveTo>
                  <a:lnTo>
                    <a:pt x="0" y="45719"/>
                  </a:lnTo>
                  <a:lnTo>
                    <a:pt x="0" y="64007"/>
                  </a:lnTo>
                  <a:lnTo>
                    <a:pt x="522768" y="64007"/>
                  </a:lnTo>
                  <a:lnTo>
                    <a:pt x="538443" y="54863"/>
                  </a:lnTo>
                  <a:lnTo>
                    <a:pt x="522768" y="45719"/>
                  </a:lnTo>
                  <a:close/>
                </a:path>
                <a:path w="574675" h="109855">
                  <a:moveTo>
                    <a:pt x="559005" y="45719"/>
                  </a:moveTo>
                  <a:lnTo>
                    <a:pt x="556513" y="45719"/>
                  </a:lnTo>
                  <a:lnTo>
                    <a:pt x="556513" y="64007"/>
                  </a:lnTo>
                  <a:lnTo>
                    <a:pt x="559005" y="64007"/>
                  </a:lnTo>
                  <a:lnTo>
                    <a:pt x="574675" y="54863"/>
                  </a:lnTo>
                  <a:lnTo>
                    <a:pt x="559005" y="45719"/>
                  </a:lnTo>
                  <a:close/>
                </a:path>
                <a:path w="574675" h="109855">
                  <a:moveTo>
                    <a:pt x="551941" y="46989"/>
                  </a:moveTo>
                  <a:lnTo>
                    <a:pt x="538443" y="54863"/>
                  </a:lnTo>
                  <a:lnTo>
                    <a:pt x="551941" y="62737"/>
                  </a:lnTo>
                  <a:lnTo>
                    <a:pt x="551941" y="46989"/>
                  </a:lnTo>
                  <a:close/>
                </a:path>
                <a:path w="574675" h="109855">
                  <a:moveTo>
                    <a:pt x="556513" y="46989"/>
                  </a:moveTo>
                  <a:lnTo>
                    <a:pt x="551941" y="46989"/>
                  </a:lnTo>
                  <a:lnTo>
                    <a:pt x="551941" y="62737"/>
                  </a:lnTo>
                  <a:lnTo>
                    <a:pt x="556513" y="62737"/>
                  </a:lnTo>
                  <a:lnTo>
                    <a:pt x="556513" y="46989"/>
                  </a:lnTo>
                  <a:close/>
                </a:path>
                <a:path w="574675" h="109855">
                  <a:moveTo>
                    <a:pt x="480567" y="0"/>
                  </a:moveTo>
                  <a:lnTo>
                    <a:pt x="474979" y="1396"/>
                  </a:lnTo>
                  <a:lnTo>
                    <a:pt x="472439" y="5841"/>
                  </a:lnTo>
                  <a:lnTo>
                    <a:pt x="469900" y="10159"/>
                  </a:lnTo>
                  <a:lnTo>
                    <a:pt x="471424" y="15747"/>
                  </a:lnTo>
                  <a:lnTo>
                    <a:pt x="538443" y="54863"/>
                  </a:lnTo>
                  <a:lnTo>
                    <a:pt x="551941" y="46989"/>
                  </a:lnTo>
                  <a:lnTo>
                    <a:pt x="556513" y="46989"/>
                  </a:lnTo>
                  <a:lnTo>
                    <a:pt x="556513" y="45719"/>
                  </a:lnTo>
                  <a:lnTo>
                    <a:pt x="559005" y="45719"/>
                  </a:lnTo>
                  <a:lnTo>
                    <a:pt x="485013" y="2539"/>
                  </a:lnTo>
                  <a:lnTo>
                    <a:pt x="480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221223" y="1155191"/>
            <a:ext cx="1746503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2070" y="2906013"/>
            <a:ext cx="575373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can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never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forget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day</a:t>
            </a:r>
            <a:r>
              <a:rPr sz="2000" spc="-1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when </a:t>
            </a:r>
            <a:r>
              <a:rPr sz="2000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 </a:t>
            </a:r>
            <a:r>
              <a:rPr sz="2000" u="sng" spc="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met</a:t>
            </a:r>
            <a:r>
              <a:rPr sz="2000" u="sng" spc="8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3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her.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can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never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forget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place</a:t>
            </a:r>
            <a:r>
              <a:rPr sz="2000" spc="-1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where </a:t>
            </a:r>
            <a:r>
              <a:rPr sz="2000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 </a:t>
            </a:r>
            <a:r>
              <a:rPr sz="2000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met</a:t>
            </a:r>
            <a:r>
              <a:rPr sz="2000" u="sng" spc="6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3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her.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can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never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forget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reason</a:t>
            </a:r>
            <a:r>
              <a:rPr sz="2000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why </a:t>
            </a:r>
            <a:r>
              <a:rPr sz="2000" u="sng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she dumped</a:t>
            </a:r>
            <a:r>
              <a:rPr sz="2000" u="sng" spc="10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me.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5847" y="2849879"/>
            <a:ext cx="1658111" cy="1661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3520" y="1697735"/>
            <a:ext cx="574675" cy="109855"/>
          </a:xfrm>
          <a:custGeom>
            <a:avLst/>
            <a:gdLst/>
            <a:ahLst/>
            <a:cxnLst/>
            <a:rect l="l" t="t" r="r" b="b"/>
            <a:pathLst>
              <a:path w="574675" h="109855">
                <a:moveTo>
                  <a:pt x="538443" y="54863"/>
                </a:moveTo>
                <a:lnTo>
                  <a:pt x="471424" y="93979"/>
                </a:lnTo>
                <a:lnTo>
                  <a:pt x="469900" y="99567"/>
                </a:lnTo>
                <a:lnTo>
                  <a:pt x="472439" y="103886"/>
                </a:lnTo>
                <a:lnTo>
                  <a:pt x="474979" y="108330"/>
                </a:lnTo>
                <a:lnTo>
                  <a:pt x="480567" y="109727"/>
                </a:lnTo>
                <a:lnTo>
                  <a:pt x="485013" y="107187"/>
                </a:lnTo>
                <a:lnTo>
                  <a:pt x="559005" y="64008"/>
                </a:lnTo>
                <a:lnTo>
                  <a:pt x="556513" y="64008"/>
                </a:lnTo>
                <a:lnTo>
                  <a:pt x="556513" y="62737"/>
                </a:lnTo>
                <a:lnTo>
                  <a:pt x="551941" y="62737"/>
                </a:lnTo>
                <a:lnTo>
                  <a:pt x="538443" y="54863"/>
                </a:lnTo>
                <a:close/>
              </a:path>
              <a:path w="574675" h="109855">
                <a:moveTo>
                  <a:pt x="522768" y="45720"/>
                </a:moveTo>
                <a:lnTo>
                  <a:pt x="0" y="45720"/>
                </a:lnTo>
                <a:lnTo>
                  <a:pt x="0" y="64008"/>
                </a:lnTo>
                <a:lnTo>
                  <a:pt x="522768" y="64008"/>
                </a:lnTo>
                <a:lnTo>
                  <a:pt x="538443" y="54863"/>
                </a:lnTo>
                <a:lnTo>
                  <a:pt x="522768" y="45720"/>
                </a:lnTo>
                <a:close/>
              </a:path>
              <a:path w="574675" h="109855">
                <a:moveTo>
                  <a:pt x="559005" y="45720"/>
                </a:moveTo>
                <a:lnTo>
                  <a:pt x="556513" y="45720"/>
                </a:lnTo>
                <a:lnTo>
                  <a:pt x="556513" y="64008"/>
                </a:lnTo>
                <a:lnTo>
                  <a:pt x="559005" y="64008"/>
                </a:lnTo>
                <a:lnTo>
                  <a:pt x="574675" y="54863"/>
                </a:lnTo>
                <a:lnTo>
                  <a:pt x="559005" y="45720"/>
                </a:lnTo>
                <a:close/>
              </a:path>
              <a:path w="574675" h="109855">
                <a:moveTo>
                  <a:pt x="551941" y="46989"/>
                </a:moveTo>
                <a:lnTo>
                  <a:pt x="538443" y="54863"/>
                </a:lnTo>
                <a:lnTo>
                  <a:pt x="551941" y="62737"/>
                </a:lnTo>
                <a:lnTo>
                  <a:pt x="551941" y="46989"/>
                </a:lnTo>
                <a:close/>
              </a:path>
              <a:path w="574675" h="109855">
                <a:moveTo>
                  <a:pt x="556513" y="46989"/>
                </a:moveTo>
                <a:lnTo>
                  <a:pt x="551941" y="46989"/>
                </a:lnTo>
                <a:lnTo>
                  <a:pt x="551941" y="62737"/>
                </a:lnTo>
                <a:lnTo>
                  <a:pt x="556513" y="62737"/>
                </a:lnTo>
                <a:lnTo>
                  <a:pt x="556513" y="46989"/>
                </a:lnTo>
                <a:close/>
              </a:path>
              <a:path w="574675" h="109855">
                <a:moveTo>
                  <a:pt x="480567" y="0"/>
                </a:moveTo>
                <a:lnTo>
                  <a:pt x="474979" y="1397"/>
                </a:lnTo>
                <a:lnTo>
                  <a:pt x="472439" y="5841"/>
                </a:lnTo>
                <a:lnTo>
                  <a:pt x="469900" y="10160"/>
                </a:lnTo>
                <a:lnTo>
                  <a:pt x="471424" y="15748"/>
                </a:lnTo>
                <a:lnTo>
                  <a:pt x="538443" y="54863"/>
                </a:lnTo>
                <a:lnTo>
                  <a:pt x="551941" y="46989"/>
                </a:lnTo>
                <a:lnTo>
                  <a:pt x="556513" y="46989"/>
                </a:lnTo>
                <a:lnTo>
                  <a:pt x="556513" y="45720"/>
                </a:lnTo>
                <a:lnTo>
                  <a:pt x="559005" y="45720"/>
                </a:lnTo>
                <a:lnTo>
                  <a:pt x="485013" y="2539"/>
                </a:lnTo>
                <a:lnTo>
                  <a:pt x="480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98464" y="1499615"/>
            <a:ext cx="1606295" cy="6278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9911" y="3672839"/>
            <a:ext cx="574675" cy="109855"/>
          </a:xfrm>
          <a:custGeom>
            <a:avLst/>
            <a:gdLst/>
            <a:ahLst/>
            <a:cxnLst/>
            <a:rect l="l" t="t" r="r" b="b"/>
            <a:pathLst>
              <a:path w="574675" h="109854">
                <a:moveTo>
                  <a:pt x="538443" y="54864"/>
                </a:moveTo>
                <a:lnTo>
                  <a:pt x="471424" y="93980"/>
                </a:lnTo>
                <a:lnTo>
                  <a:pt x="469900" y="99568"/>
                </a:lnTo>
                <a:lnTo>
                  <a:pt x="472439" y="103886"/>
                </a:lnTo>
                <a:lnTo>
                  <a:pt x="474979" y="108331"/>
                </a:lnTo>
                <a:lnTo>
                  <a:pt x="480567" y="109728"/>
                </a:lnTo>
                <a:lnTo>
                  <a:pt x="485013" y="107188"/>
                </a:lnTo>
                <a:lnTo>
                  <a:pt x="559005" y="64008"/>
                </a:lnTo>
                <a:lnTo>
                  <a:pt x="556513" y="64008"/>
                </a:lnTo>
                <a:lnTo>
                  <a:pt x="556513" y="62738"/>
                </a:lnTo>
                <a:lnTo>
                  <a:pt x="551941" y="62738"/>
                </a:lnTo>
                <a:lnTo>
                  <a:pt x="538443" y="54864"/>
                </a:lnTo>
                <a:close/>
              </a:path>
              <a:path w="574675" h="109854">
                <a:moveTo>
                  <a:pt x="522768" y="45720"/>
                </a:moveTo>
                <a:lnTo>
                  <a:pt x="0" y="45720"/>
                </a:lnTo>
                <a:lnTo>
                  <a:pt x="0" y="64008"/>
                </a:lnTo>
                <a:lnTo>
                  <a:pt x="522768" y="64008"/>
                </a:lnTo>
                <a:lnTo>
                  <a:pt x="538443" y="54864"/>
                </a:lnTo>
                <a:lnTo>
                  <a:pt x="522768" y="45720"/>
                </a:lnTo>
                <a:close/>
              </a:path>
              <a:path w="574675" h="109854">
                <a:moveTo>
                  <a:pt x="559005" y="45720"/>
                </a:moveTo>
                <a:lnTo>
                  <a:pt x="556513" y="45720"/>
                </a:lnTo>
                <a:lnTo>
                  <a:pt x="556513" y="64008"/>
                </a:lnTo>
                <a:lnTo>
                  <a:pt x="559005" y="64008"/>
                </a:lnTo>
                <a:lnTo>
                  <a:pt x="574675" y="54864"/>
                </a:lnTo>
                <a:lnTo>
                  <a:pt x="559005" y="45720"/>
                </a:lnTo>
                <a:close/>
              </a:path>
              <a:path w="574675" h="109854">
                <a:moveTo>
                  <a:pt x="551941" y="46990"/>
                </a:moveTo>
                <a:lnTo>
                  <a:pt x="538443" y="54864"/>
                </a:lnTo>
                <a:lnTo>
                  <a:pt x="551941" y="62738"/>
                </a:lnTo>
                <a:lnTo>
                  <a:pt x="551941" y="46990"/>
                </a:lnTo>
                <a:close/>
              </a:path>
              <a:path w="574675" h="109854">
                <a:moveTo>
                  <a:pt x="556513" y="46990"/>
                </a:moveTo>
                <a:lnTo>
                  <a:pt x="551941" y="46990"/>
                </a:lnTo>
                <a:lnTo>
                  <a:pt x="551941" y="62738"/>
                </a:lnTo>
                <a:lnTo>
                  <a:pt x="556513" y="62738"/>
                </a:lnTo>
                <a:lnTo>
                  <a:pt x="556513" y="46990"/>
                </a:lnTo>
                <a:close/>
              </a:path>
              <a:path w="574675" h="109854">
                <a:moveTo>
                  <a:pt x="480567" y="0"/>
                </a:moveTo>
                <a:lnTo>
                  <a:pt x="474979" y="1397"/>
                </a:lnTo>
                <a:lnTo>
                  <a:pt x="472439" y="5842"/>
                </a:lnTo>
                <a:lnTo>
                  <a:pt x="469900" y="10160"/>
                </a:lnTo>
                <a:lnTo>
                  <a:pt x="471424" y="15748"/>
                </a:lnTo>
                <a:lnTo>
                  <a:pt x="538443" y="54864"/>
                </a:lnTo>
                <a:lnTo>
                  <a:pt x="551941" y="46990"/>
                </a:lnTo>
                <a:lnTo>
                  <a:pt x="556513" y="46990"/>
                </a:lnTo>
                <a:lnTo>
                  <a:pt x="556513" y="45720"/>
                </a:lnTo>
                <a:lnTo>
                  <a:pt x="559005" y="45720"/>
                </a:lnTo>
                <a:lnTo>
                  <a:pt x="485013" y="2540"/>
                </a:lnTo>
                <a:lnTo>
                  <a:pt x="480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43728" y="3371088"/>
            <a:ext cx="1578864" cy="71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774191" y="731519"/>
            <a:ext cx="4429125" cy="4023360"/>
            <a:chOff x="774191" y="731519"/>
            <a:chExt cx="4429125" cy="4023360"/>
          </a:xfrm>
        </p:grpSpPr>
        <p:sp>
          <p:nvSpPr>
            <p:cNvPr id="8" name="object 8"/>
            <p:cNvSpPr/>
            <p:nvPr/>
          </p:nvSpPr>
          <p:spPr>
            <a:xfrm>
              <a:off x="999743" y="2923031"/>
              <a:ext cx="3489959" cy="1831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191" y="731519"/>
              <a:ext cx="4428744" cy="2164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2151" y="1828622"/>
            <a:ext cx="40989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10" dirty="0">
                <a:latin typeface="Noto Sans CJK JP Medium"/>
                <a:cs typeface="Noto Sans CJK JP Medium"/>
              </a:rPr>
              <a:t>一</a:t>
            </a:r>
            <a:r>
              <a:rPr sz="4000" b="0" spc="-20" dirty="0">
                <a:latin typeface="Noto Sans CJK JP Medium"/>
                <a:cs typeface="Noto Sans CJK JP Medium"/>
              </a:rPr>
              <a:t>．</a:t>
            </a:r>
            <a:r>
              <a:rPr sz="4000" b="0" spc="30" dirty="0">
                <a:latin typeface="Noto Sans CJK JP Medium"/>
                <a:cs typeface="Noto Sans CJK JP Medium"/>
              </a:rPr>
              <a:t>五大</a:t>
            </a:r>
            <a:r>
              <a:rPr sz="4000" b="0" spc="10" dirty="0">
                <a:latin typeface="Noto Sans CJK JP Medium"/>
                <a:cs typeface="Noto Sans CJK JP Medium"/>
              </a:rPr>
              <a:t>基本</a:t>
            </a:r>
            <a:r>
              <a:rPr sz="4000" b="0" spc="-15" dirty="0">
                <a:latin typeface="Noto Sans CJK JP Medium"/>
                <a:cs typeface="Noto Sans CJK JP Medium"/>
              </a:rPr>
              <a:t>概</a:t>
            </a:r>
            <a:r>
              <a:rPr sz="4000" b="0" spc="10" dirty="0">
                <a:latin typeface="Noto Sans CJK JP Medium"/>
                <a:cs typeface="Noto Sans CJK JP Medium"/>
              </a:rPr>
              <a:t>念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001471"/>
            <a:ext cx="7941309" cy="304482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5" dirty="0">
                <a:latin typeface="Noto Sans CJK JP Black"/>
                <a:cs typeface="Noto Sans CJK JP Black"/>
              </a:rPr>
              <a:t>请用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who,</a:t>
            </a:r>
            <a:r>
              <a:rPr sz="2200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whom, whose,</a:t>
            </a:r>
            <a:r>
              <a:rPr sz="2200" spc="4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that,</a:t>
            </a:r>
            <a:r>
              <a:rPr sz="2200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which,</a:t>
            </a:r>
            <a:r>
              <a:rPr sz="2200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as,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when,</a:t>
            </a:r>
            <a:r>
              <a:rPr sz="2200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where,</a:t>
            </a:r>
            <a:r>
              <a:rPr sz="2200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why</a:t>
            </a:r>
            <a:r>
              <a:rPr sz="2200" spc="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Noto Sans CJK JP Black"/>
                <a:cs typeface="Noto Sans CJK JP Black"/>
              </a:rPr>
              <a:t>填空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  <a:tab pos="469900" algn="l"/>
                <a:tab pos="227203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man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speaking at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meeting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worker.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469900" algn="l"/>
                <a:tab pos="469900" algn="l"/>
                <a:tab pos="359473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These </a:t>
            </a:r>
            <a:r>
              <a:rPr sz="2200" dirty="0">
                <a:latin typeface="Arial" panose="020B0604020202020204"/>
                <a:cs typeface="Arial" panose="020B0604020202020204"/>
              </a:rPr>
              <a:t>are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trees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were </a:t>
            </a:r>
            <a:r>
              <a:rPr sz="2200" dirty="0">
                <a:latin typeface="Arial" panose="020B0604020202020204"/>
                <a:cs typeface="Arial" panose="020B0604020202020204"/>
              </a:rPr>
              <a:t>planted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last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year.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  <a:tab pos="469900" algn="l"/>
                <a:tab pos="278384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woman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dirty="0">
                <a:latin typeface="Arial" panose="020B0604020202020204"/>
                <a:cs typeface="Arial" panose="020B0604020202020204"/>
              </a:rPr>
              <a:t>they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wanted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visit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teacher.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469900" algn="l"/>
                <a:tab pos="469900" algn="l"/>
                <a:tab pos="296989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know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girl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mother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teacher.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  <a:tab pos="469900" algn="l"/>
                <a:tab pos="286004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have</a:t>
            </a:r>
            <a:r>
              <a:rPr sz="22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friend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dirty="0">
                <a:latin typeface="Arial" panose="020B0604020202020204"/>
                <a:cs typeface="Arial" panose="020B0604020202020204"/>
              </a:rPr>
              <a:t>likes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listening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classical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music.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2711" y="621791"/>
            <a:ext cx="1758950" cy="421005"/>
            <a:chOff x="362711" y="621791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368807" y="62788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1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4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1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8807" y="62788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1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1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4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2159" y="67437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1334465"/>
            <a:ext cx="793242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9900" algn="l"/>
                <a:tab pos="3100070" algn="l"/>
              </a:tabLst>
            </a:pPr>
            <a:r>
              <a:rPr sz="2200" dirty="0"/>
              <a:t>1.	</a:t>
            </a:r>
            <a:r>
              <a:rPr sz="2200" spc="10" dirty="0"/>
              <a:t>The</a:t>
            </a:r>
            <a:r>
              <a:rPr sz="2200" spc="-25" dirty="0"/>
              <a:t> </a:t>
            </a:r>
            <a:r>
              <a:rPr sz="2200" spc="5" dirty="0"/>
              <a:t>man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200" u="sng" spc="60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200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</a:rPr>
              <a:t>who/that	</a:t>
            </a:r>
            <a:r>
              <a:rPr sz="2200" spc="-5" dirty="0"/>
              <a:t>is </a:t>
            </a:r>
            <a:r>
              <a:rPr sz="2200" dirty="0"/>
              <a:t>speaking at </a:t>
            </a:r>
            <a:r>
              <a:rPr sz="2200" spc="5" dirty="0"/>
              <a:t>the </a:t>
            </a:r>
            <a:r>
              <a:rPr sz="2200" dirty="0"/>
              <a:t>meeting </a:t>
            </a:r>
            <a:r>
              <a:rPr sz="2200" spc="-5" dirty="0"/>
              <a:t>is </a:t>
            </a:r>
            <a:r>
              <a:rPr sz="2200" spc="5" dirty="0"/>
              <a:t>a</a:t>
            </a:r>
            <a:r>
              <a:rPr sz="2200" spc="-135" dirty="0"/>
              <a:t> </a:t>
            </a:r>
            <a:r>
              <a:rPr sz="2200" spc="-15" dirty="0"/>
              <a:t>worker.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420116" y="1671396"/>
            <a:ext cx="7706359" cy="203835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420"/>
              </a:spcBef>
              <a:buAutoNum type="arabicPeriod" startAt="2"/>
              <a:tabLst>
                <a:tab pos="469900" algn="l"/>
                <a:tab pos="469900" algn="l"/>
                <a:tab pos="470027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These </a:t>
            </a:r>
            <a:r>
              <a:rPr sz="2200" dirty="0">
                <a:latin typeface="Arial" panose="020B0604020202020204"/>
                <a:cs typeface="Arial" panose="020B0604020202020204"/>
              </a:rPr>
              <a:t>are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trees </a:t>
            </a:r>
            <a:r>
              <a:rPr sz="2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that/which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were </a:t>
            </a:r>
            <a:r>
              <a:rPr sz="2200" dirty="0">
                <a:latin typeface="Arial" panose="020B0604020202020204"/>
                <a:cs typeface="Arial" panose="020B0604020202020204"/>
              </a:rPr>
              <a:t>planted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last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year.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469900" algn="l"/>
                <a:tab pos="469900" algn="l"/>
                <a:tab pos="299021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woman </a:t>
            </a:r>
            <a:r>
              <a:rPr sz="2200" u="sng" spc="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whom	</a:t>
            </a:r>
            <a:r>
              <a:rPr sz="2200" dirty="0">
                <a:latin typeface="Arial" panose="020B0604020202020204"/>
                <a:cs typeface="Arial" panose="020B0604020202020204"/>
              </a:rPr>
              <a:t>they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wanted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visit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teacher.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2"/>
              <a:tabLst>
                <a:tab pos="469900" algn="l"/>
                <a:tab pos="469900" algn="l"/>
                <a:tab pos="331279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know the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girl </a:t>
            </a:r>
            <a:r>
              <a:rPr sz="22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whose	</a:t>
            </a:r>
            <a:r>
              <a:rPr sz="2200" dirty="0">
                <a:latin typeface="Arial" panose="020B0604020202020204"/>
                <a:cs typeface="Arial" panose="020B0604020202020204"/>
              </a:rPr>
              <a:t>mother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teacher.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469900" algn="l"/>
                <a:tab pos="469900" algn="l"/>
                <a:tab pos="368744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friend</a:t>
            </a:r>
            <a:r>
              <a:rPr sz="2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6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who/that	</a:t>
            </a:r>
            <a:r>
              <a:rPr sz="2200" dirty="0">
                <a:latin typeface="Arial" panose="020B0604020202020204"/>
                <a:cs typeface="Arial" panose="020B0604020202020204"/>
              </a:rPr>
              <a:t>likes listening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dirty="0">
                <a:latin typeface="Arial" panose="020B0604020202020204"/>
                <a:cs typeface="Arial" panose="020B0604020202020204"/>
              </a:rPr>
              <a:t>classical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music.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769" y="952128"/>
            <a:ext cx="7940675" cy="304482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5" dirty="0">
                <a:latin typeface="Noto Sans CJK JP Black"/>
                <a:cs typeface="Noto Sans CJK JP Black"/>
              </a:rPr>
              <a:t>请用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who,</a:t>
            </a:r>
            <a:r>
              <a:rPr sz="2200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whom,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whose,</a:t>
            </a:r>
            <a:r>
              <a:rPr sz="2200" spc="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that,</a:t>
            </a:r>
            <a:r>
              <a:rPr sz="2200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which,</a:t>
            </a:r>
            <a:r>
              <a:rPr sz="22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as,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when,</a:t>
            </a:r>
            <a:r>
              <a:rPr sz="22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where,</a:t>
            </a:r>
            <a:r>
              <a:rPr sz="2200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why</a:t>
            </a:r>
            <a:r>
              <a:rPr sz="2200" spc="8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Noto Sans CJK JP Black"/>
                <a:cs typeface="Noto Sans CJK JP Black"/>
              </a:rPr>
              <a:t>填空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469265" algn="l"/>
                <a:tab pos="469900" algn="l"/>
                <a:tab pos="2802255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speed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at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drive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your </a:t>
            </a:r>
            <a:r>
              <a:rPr sz="2200" dirty="0">
                <a:latin typeface="Arial" panose="020B0604020202020204"/>
                <a:cs typeface="Arial" panose="020B0604020202020204"/>
              </a:rPr>
              <a:t>car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mustn’t </a:t>
            </a:r>
            <a:r>
              <a:rPr sz="2200" dirty="0">
                <a:latin typeface="Arial" panose="020B0604020202020204"/>
                <a:cs typeface="Arial" panose="020B0604020202020204"/>
              </a:rPr>
              <a:t>be too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high.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 startAt="6"/>
              <a:tabLst>
                <a:tab pos="469265" algn="l"/>
                <a:tab pos="469900" algn="l"/>
                <a:tab pos="2660015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man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dirty="0">
                <a:latin typeface="Arial" panose="020B0604020202020204"/>
                <a:cs typeface="Arial" panose="020B0604020202020204"/>
              </a:rPr>
              <a:t>I talked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Mr.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469265" algn="l"/>
                <a:tab pos="469900" algn="l"/>
                <a:tab pos="374967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don’t </a:t>
            </a:r>
            <a:r>
              <a:rPr sz="2200" dirty="0">
                <a:latin typeface="Arial" panose="020B0604020202020204"/>
                <a:cs typeface="Arial" panose="020B0604020202020204"/>
              </a:rPr>
              <a:t>like the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way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in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latin typeface="Arial" panose="020B0604020202020204"/>
                <a:cs typeface="Arial" panose="020B0604020202020204"/>
              </a:rPr>
              <a:t>speak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her.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469265" algn="l"/>
                <a:tab pos="469900" algn="l"/>
                <a:tab pos="391922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library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from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latin typeface="Arial" panose="020B0604020202020204"/>
                <a:cs typeface="Arial" panose="020B0604020202020204"/>
              </a:rPr>
              <a:t>borrow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books?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 startAt="6"/>
              <a:tabLst>
                <a:tab pos="469900" algn="l"/>
                <a:tab pos="2675255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wolf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by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sheep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killed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shot.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7847" y="582167"/>
            <a:ext cx="1758950" cy="421005"/>
            <a:chOff x="307847" y="582167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313943" y="58826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3943" y="588263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5162" y="634059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218895"/>
            <a:ext cx="7732395" cy="254190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420"/>
              </a:spcBef>
              <a:buAutoNum type="arabicPeriod" startAt="6"/>
              <a:tabLst>
                <a:tab pos="469900" algn="l"/>
                <a:tab pos="4699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speed at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which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you drive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your </a:t>
            </a:r>
            <a:r>
              <a:rPr sz="2200" dirty="0">
                <a:latin typeface="Arial" panose="020B0604020202020204"/>
                <a:cs typeface="Arial" panose="020B0604020202020204"/>
              </a:rPr>
              <a:t>car mustn’t be too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high.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6"/>
              <a:tabLst>
                <a:tab pos="469900" algn="l"/>
                <a:tab pos="4699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man to</a:t>
            </a:r>
            <a:r>
              <a:rPr sz="2200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whom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talked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Mr.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469900" algn="l"/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don’t </a:t>
            </a:r>
            <a:r>
              <a:rPr sz="2200" dirty="0">
                <a:latin typeface="Arial" panose="020B0604020202020204"/>
                <a:cs typeface="Arial" panose="020B0604020202020204"/>
              </a:rPr>
              <a:t>like the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way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which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latin typeface="Arial" panose="020B0604020202020204"/>
                <a:cs typeface="Arial" panose="020B0604020202020204"/>
              </a:rPr>
              <a:t>speak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her.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469900" algn="l"/>
                <a:tab pos="4699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library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from</a:t>
            </a:r>
            <a:r>
              <a:rPr sz="22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which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200" dirty="0">
                <a:latin typeface="Arial" panose="020B0604020202020204"/>
                <a:cs typeface="Arial" panose="020B0604020202020204"/>
              </a:rPr>
              <a:t>borrow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books?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6"/>
              <a:tabLst>
                <a:tab pos="4699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wolf </a:t>
            </a:r>
            <a:r>
              <a:rPr sz="2200" dirty="0">
                <a:latin typeface="Arial" panose="020B0604020202020204"/>
                <a:cs typeface="Arial" panose="020B0604020202020204"/>
              </a:rPr>
              <a:t>by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which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sheep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killed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</a:t>
            </a:r>
            <a:r>
              <a:rPr sz="22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shot.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52128"/>
            <a:ext cx="8320405" cy="254190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10" dirty="0">
                <a:latin typeface="Noto Sans CJK JP Black"/>
                <a:cs typeface="Noto Sans CJK JP Black"/>
              </a:rPr>
              <a:t>请</a:t>
            </a:r>
            <a:r>
              <a:rPr sz="2200" spc="5" dirty="0">
                <a:latin typeface="Noto Sans CJK JP Black"/>
                <a:cs typeface="Noto Sans CJK JP Black"/>
              </a:rPr>
              <a:t>用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who,</a:t>
            </a:r>
            <a:r>
              <a:rPr sz="2200" spc="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whom,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whose,</a:t>
            </a:r>
            <a:r>
              <a:rPr sz="2200" spc="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that,</a:t>
            </a:r>
            <a:r>
              <a:rPr sz="2200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which,</a:t>
            </a:r>
            <a:r>
              <a:rPr sz="22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as,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when,</a:t>
            </a:r>
            <a:r>
              <a:rPr sz="22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where,</a:t>
            </a:r>
            <a:r>
              <a:rPr sz="22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why</a:t>
            </a:r>
            <a:r>
              <a:rPr sz="2200" spc="8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Noto Sans CJK JP Black"/>
                <a:cs typeface="Noto Sans CJK JP Black"/>
              </a:rPr>
              <a:t>填空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1"/>
              <a:tabLst>
                <a:tab pos="469900" algn="l"/>
                <a:tab pos="43065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200" dirty="0">
                <a:latin typeface="Arial" panose="020B0604020202020204"/>
                <a:cs typeface="Arial" panose="020B0604020202020204"/>
              </a:rPr>
              <a:t>is such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nice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person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popular.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5"/>
              </a:spcBef>
              <a:buAutoNum type="arabicPeriod" startAt="11"/>
              <a:tabLst>
                <a:tab pos="469900" algn="l"/>
                <a:tab pos="463613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It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such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beautiful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picture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attracted </a:t>
            </a:r>
            <a:r>
              <a:rPr sz="2200" dirty="0">
                <a:latin typeface="Arial" panose="020B0604020202020204"/>
                <a:cs typeface="Arial" panose="020B0604020202020204"/>
              </a:rPr>
              <a:t>many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people.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1"/>
              <a:tabLst>
                <a:tab pos="469900" algn="l"/>
                <a:tab pos="1165860" algn="l"/>
              </a:tabLst>
            </a:pP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you’ve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pointed </a:t>
            </a:r>
            <a:r>
              <a:rPr sz="2200" dirty="0">
                <a:latin typeface="Arial" panose="020B0604020202020204"/>
                <a:cs typeface="Arial" panose="020B0604020202020204"/>
              </a:rPr>
              <a:t>out, 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proves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dirty="0">
                <a:latin typeface="Arial" panose="020B0604020202020204"/>
                <a:cs typeface="Arial" panose="020B0604020202020204"/>
              </a:rPr>
              <a:t>be 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best student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here.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1320"/>
              </a:spcBef>
              <a:buAutoNum type="arabicPeriod" startAt="11"/>
              <a:tabLst>
                <a:tab pos="469900" algn="l"/>
                <a:tab pos="1165860" algn="l"/>
              </a:tabLst>
            </a:pP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all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know,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earth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round.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32" y="553034"/>
            <a:ext cx="9410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43" y="1312682"/>
            <a:ext cx="8015605" cy="203835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20"/>
              </a:spcBef>
              <a:buAutoNum type="arabicPeriod" startAt="11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He is such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nice </a:t>
            </a:r>
            <a:r>
              <a:rPr sz="2200" dirty="0">
                <a:latin typeface="Arial" panose="020B0604020202020204"/>
                <a:cs typeface="Arial" panose="020B0604020202020204"/>
              </a:rPr>
              <a:t>person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as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popular.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1"/>
              <a:tabLst>
                <a:tab pos="46990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It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such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 </a:t>
            </a:r>
            <a:r>
              <a:rPr sz="2200" dirty="0">
                <a:latin typeface="Arial" panose="020B0604020202020204"/>
                <a:cs typeface="Arial" panose="020B0604020202020204"/>
              </a:rPr>
              <a:t>beautiful picture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as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attracted </a:t>
            </a:r>
            <a:r>
              <a:rPr sz="2200" dirty="0">
                <a:latin typeface="Arial" panose="020B0604020202020204"/>
                <a:cs typeface="Arial" panose="020B0604020202020204"/>
              </a:rPr>
              <a:t>many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people.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3550" indent="-451485">
              <a:lnSpc>
                <a:spcPct val="100000"/>
              </a:lnSpc>
              <a:spcBef>
                <a:spcPts val="1325"/>
              </a:spcBef>
              <a:buClr>
                <a:srgbClr val="000000"/>
              </a:buClr>
              <a:buAutoNum type="arabicPeriod" startAt="11"/>
              <a:tabLst>
                <a:tab pos="463550" algn="l"/>
              </a:tabLst>
            </a:pPr>
            <a:r>
              <a:rPr sz="2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As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you’ve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pointed </a:t>
            </a:r>
            <a:r>
              <a:rPr sz="2200" dirty="0">
                <a:latin typeface="Arial" panose="020B0604020202020204"/>
                <a:cs typeface="Arial" panose="020B0604020202020204"/>
              </a:rPr>
              <a:t>out, 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proves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dirty="0">
                <a:latin typeface="Arial" panose="020B0604020202020204"/>
                <a:cs typeface="Arial" panose="020B0604020202020204"/>
              </a:rPr>
              <a:t>be 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best student here.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3550" indent="-45148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AutoNum type="arabicPeriod" startAt="11"/>
              <a:tabLst>
                <a:tab pos="463550" algn="l"/>
              </a:tabLst>
            </a:pPr>
            <a:r>
              <a:rPr sz="2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As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all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know,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earth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round.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269" y="975878"/>
            <a:ext cx="7940675" cy="254190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5" dirty="0">
                <a:latin typeface="Noto Sans CJK JP Black"/>
                <a:cs typeface="Noto Sans CJK JP Black"/>
              </a:rPr>
              <a:t>请用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who,</a:t>
            </a:r>
            <a:r>
              <a:rPr sz="22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whom,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whose,</a:t>
            </a:r>
            <a:r>
              <a:rPr sz="2200" spc="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that,</a:t>
            </a:r>
            <a:r>
              <a:rPr sz="2200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which,</a:t>
            </a:r>
            <a:r>
              <a:rPr sz="22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as,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when,</a:t>
            </a:r>
            <a:r>
              <a:rPr sz="22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where,</a:t>
            </a:r>
            <a:r>
              <a:rPr sz="2200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why</a:t>
            </a:r>
            <a:r>
              <a:rPr sz="2200" spc="6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Noto Sans CJK JP Black"/>
                <a:cs typeface="Noto Sans CJK JP Black"/>
              </a:rPr>
              <a:t>填空</a:t>
            </a:r>
            <a:endParaRPr sz="2200">
              <a:latin typeface="Noto Sans CJK JP Black"/>
              <a:cs typeface="Noto Sans CJK JP Black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5"/>
              <a:tabLst>
                <a:tab pos="469900" algn="l"/>
                <a:tab pos="420751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I’ll never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forget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days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spent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together.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 startAt="15"/>
              <a:tabLst>
                <a:tab pos="469900" algn="l"/>
                <a:tab pos="406717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I’ll never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forget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day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dirty="0">
                <a:latin typeface="Arial" panose="020B0604020202020204"/>
                <a:cs typeface="Arial" panose="020B0604020202020204"/>
              </a:rPr>
              <a:t>I joined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league.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5"/>
              <a:tabLst>
                <a:tab pos="469900" algn="l"/>
                <a:tab pos="335851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house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lived two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years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ago.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 startAt="15"/>
              <a:tabLst>
                <a:tab pos="469900" algn="l"/>
                <a:tab pos="426085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Do you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know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reason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	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she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late.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704" y="502919"/>
            <a:ext cx="1758950" cy="421005"/>
            <a:chOff x="298704" y="502919"/>
            <a:chExt cx="1758950" cy="421005"/>
          </a:xfrm>
        </p:grpSpPr>
        <p:sp>
          <p:nvSpPr>
            <p:cNvPr id="5" name="object 5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800" y="50901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32" y="553034"/>
            <a:ext cx="9410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269" y="1323923"/>
            <a:ext cx="7160895" cy="203835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20"/>
              </a:spcBef>
              <a:buAutoNum type="arabicPeriod" startAt="15"/>
              <a:tabLst>
                <a:tab pos="4699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I’ll never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forget </a:t>
            </a:r>
            <a:r>
              <a:rPr sz="220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days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that/which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we </a:t>
            </a:r>
            <a:r>
              <a:rPr sz="2200" dirty="0">
                <a:latin typeface="Arial" panose="020B0604020202020204"/>
                <a:cs typeface="Arial" panose="020B0604020202020204"/>
              </a:rPr>
              <a:t>spent</a:t>
            </a:r>
            <a:r>
              <a:rPr sz="22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together.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5"/>
              <a:tabLst>
                <a:tab pos="4699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I’ll never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forget </a:t>
            </a:r>
            <a:r>
              <a:rPr sz="220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day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when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I joined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league.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AutoNum type="arabicPeriod" startAt="15"/>
              <a:tabLst>
                <a:tab pos="46990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latin typeface="Arial" panose="020B0604020202020204"/>
                <a:cs typeface="Arial" panose="020B0604020202020204"/>
              </a:rPr>
              <a:t>house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where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I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lived two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years</a:t>
            </a:r>
            <a:r>
              <a:rPr sz="22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ago.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15"/>
              <a:tabLst>
                <a:tab pos="4699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Do you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know the </a:t>
            </a:r>
            <a:r>
              <a:rPr sz="2200" dirty="0">
                <a:latin typeface="Arial" panose="020B0604020202020204"/>
                <a:cs typeface="Arial" panose="020B0604020202020204"/>
              </a:rPr>
              <a:t>reason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why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she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was</a:t>
            </a:r>
            <a:r>
              <a:rPr sz="2200" dirty="0">
                <a:latin typeface="Arial" panose="020B0604020202020204"/>
                <a:cs typeface="Arial" panose="020B0604020202020204"/>
              </a:rPr>
              <a:t> late.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015" y="1197561"/>
            <a:ext cx="7703184" cy="247967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6870" algn="l"/>
              </a:tabLst>
            </a:pPr>
            <a:r>
              <a:rPr sz="2000" spc="5" dirty="0">
                <a:solidFill>
                  <a:srgbClr val="FF0000"/>
                </a:solidFill>
                <a:latin typeface="UKIJ CJK"/>
                <a:cs typeface="UKIJ CJK"/>
              </a:rPr>
              <a:t>1.	</a:t>
            </a:r>
            <a:r>
              <a:rPr sz="2000" spc="-10" dirty="0">
                <a:solidFill>
                  <a:srgbClr val="FF0000"/>
                </a:solidFill>
                <a:latin typeface="UKIJ CJK"/>
                <a:cs typeface="UKIJ CJK"/>
              </a:rPr>
              <a:t>当</a:t>
            </a:r>
            <a:r>
              <a:rPr sz="2000" spc="65" dirty="0">
                <a:solidFill>
                  <a:srgbClr val="FF0000"/>
                </a:solidFill>
                <a:latin typeface="UKIJ CJK"/>
                <a:cs typeface="UKIJ CJK"/>
              </a:rPr>
              <a:t>way</a:t>
            </a:r>
            <a:r>
              <a:rPr sz="2000" spc="-10" dirty="0">
                <a:solidFill>
                  <a:srgbClr val="FF0000"/>
                </a:solidFill>
                <a:latin typeface="UKIJ CJK"/>
                <a:cs typeface="UKIJ CJK"/>
              </a:rPr>
              <a:t>和</a:t>
            </a:r>
            <a:r>
              <a:rPr sz="2000" spc="50" dirty="0">
                <a:solidFill>
                  <a:srgbClr val="FF0000"/>
                </a:solidFill>
                <a:latin typeface="UKIJ CJK"/>
                <a:cs typeface="UKIJ CJK"/>
              </a:rPr>
              <a:t>time</a:t>
            </a:r>
            <a:r>
              <a:rPr sz="2000" spc="-10" dirty="0">
                <a:solidFill>
                  <a:srgbClr val="FF0000"/>
                </a:solidFill>
                <a:latin typeface="UKIJ CJK"/>
                <a:cs typeface="UKIJ CJK"/>
              </a:rPr>
              <a:t>做先行词时，关系词常</a:t>
            </a:r>
            <a:r>
              <a:rPr sz="2000" spc="10" dirty="0">
                <a:solidFill>
                  <a:srgbClr val="FF0000"/>
                </a:solidFill>
                <a:latin typeface="UKIJ CJK"/>
                <a:cs typeface="UKIJ CJK"/>
              </a:rPr>
              <a:t>常</a:t>
            </a:r>
            <a:r>
              <a:rPr sz="2000" spc="-10" dirty="0">
                <a:solidFill>
                  <a:srgbClr val="FF0000"/>
                </a:solidFill>
                <a:latin typeface="UKIJ CJK"/>
                <a:cs typeface="UKIJ CJK"/>
              </a:rPr>
              <a:t>省略。</a:t>
            </a:r>
            <a:endParaRPr sz="2000">
              <a:latin typeface="UKIJ CJK"/>
              <a:cs typeface="UKIJ CJK"/>
            </a:endParaRPr>
          </a:p>
          <a:p>
            <a:pPr marL="393700">
              <a:lnSpc>
                <a:spcPct val="100000"/>
              </a:lnSpc>
              <a:spcBef>
                <a:spcPts val="1270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I don't like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way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(that/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in which)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treated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me.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96875" marR="5080">
              <a:lnSpc>
                <a:spcPct val="150000"/>
              </a:lnSpc>
              <a:tabLst>
                <a:tab pos="1064260" algn="l"/>
                <a:tab pos="1405890" algn="l"/>
                <a:tab pos="1935480" algn="l"/>
                <a:tab pos="2524760" algn="l"/>
                <a:tab pos="3881120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way</a:t>
            </a:r>
            <a:r>
              <a:rPr sz="2200" u="sng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(that/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in</a:t>
            </a:r>
            <a:r>
              <a:rPr sz="2200" u="sng" spc="3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which)</a:t>
            </a:r>
            <a:r>
              <a:rPr sz="2200" u="sng" spc="4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he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explained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200" dirty="0">
                <a:latin typeface="Arial" panose="020B0604020202020204"/>
                <a:cs typeface="Arial" panose="020B0604020202020204"/>
              </a:rPr>
              <a:t>us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200" dirty="0">
                <a:latin typeface="Arial" panose="020B0604020202020204"/>
                <a:cs typeface="Arial" panose="020B0604020202020204"/>
              </a:rPr>
              <a:t>quite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simple.  </a:t>
            </a:r>
            <a:r>
              <a:rPr sz="2200" dirty="0">
                <a:latin typeface="Arial" panose="020B0604020202020204"/>
                <a:cs typeface="Arial" panose="020B0604020202020204"/>
              </a:rPr>
              <a:t>This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	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	first	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(that)</a:t>
            </a:r>
            <a:r>
              <a:rPr sz="2200" dirty="0">
                <a:latin typeface="Arial" panose="020B0604020202020204"/>
                <a:cs typeface="Arial" panose="020B0604020202020204"/>
              </a:rPr>
              <a:t> I come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here.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96875">
              <a:lnSpc>
                <a:spcPct val="100000"/>
              </a:lnSpc>
              <a:spcBef>
                <a:spcPts val="1315"/>
              </a:spcBef>
              <a:tabLst>
                <a:tab pos="1064260" algn="l"/>
                <a:tab pos="1405890" algn="l"/>
                <a:tab pos="1935480" algn="l"/>
                <a:tab pos="2509520" algn="l"/>
                <a:tab pos="4067810" algn="l"/>
                <a:tab pos="4780915" algn="l"/>
                <a:tab pos="5433695" algn="l"/>
                <a:tab pos="6024880" algn="l"/>
                <a:tab pos="6320790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This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	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the	</a:t>
            </a:r>
            <a:r>
              <a:rPr sz="2200" dirty="0">
                <a:latin typeface="Arial" panose="020B0604020202020204"/>
                <a:cs typeface="Arial" panose="020B0604020202020204"/>
              </a:rPr>
              <a:t>last	</a:t>
            </a:r>
            <a:r>
              <a:rPr sz="2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22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(that)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I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shall	give	you	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lesson.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5144" y="618743"/>
            <a:ext cx="3218815" cy="372110"/>
            <a:chOff x="2295144" y="618743"/>
            <a:chExt cx="3218815" cy="372110"/>
          </a:xfrm>
        </p:grpSpPr>
        <p:sp>
          <p:nvSpPr>
            <p:cNvPr id="5" name="object 5"/>
            <p:cNvSpPr/>
            <p:nvPr/>
          </p:nvSpPr>
          <p:spPr>
            <a:xfrm>
              <a:off x="2301240" y="624839"/>
              <a:ext cx="3206750" cy="360045"/>
            </a:xfrm>
            <a:custGeom>
              <a:avLst/>
              <a:gdLst/>
              <a:ahLst/>
              <a:cxnLst/>
              <a:rect l="l" t="t" r="r" b="b"/>
              <a:pathLst>
                <a:path w="3206750" h="360044">
                  <a:moveTo>
                    <a:pt x="3146552" y="0"/>
                  </a:moveTo>
                  <a:lnTo>
                    <a:pt x="59943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3" y="359663"/>
                  </a:lnTo>
                  <a:lnTo>
                    <a:pt x="3146552" y="359663"/>
                  </a:lnTo>
                  <a:lnTo>
                    <a:pt x="3169902" y="354959"/>
                  </a:lnTo>
                  <a:lnTo>
                    <a:pt x="3188954" y="342122"/>
                  </a:lnTo>
                  <a:lnTo>
                    <a:pt x="3201791" y="323070"/>
                  </a:lnTo>
                  <a:lnTo>
                    <a:pt x="3206496" y="299720"/>
                  </a:lnTo>
                  <a:lnTo>
                    <a:pt x="3206496" y="59944"/>
                  </a:lnTo>
                  <a:lnTo>
                    <a:pt x="3201791" y="36593"/>
                  </a:lnTo>
                  <a:lnTo>
                    <a:pt x="3188954" y="17541"/>
                  </a:lnTo>
                  <a:lnTo>
                    <a:pt x="3169902" y="4704"/>
                  </a:lnTo>
                  <a:lnTo>
                    <a:pt x="31465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01240" y="624839"/>
              <a:ext cx="3206750" cy="360045"/>
            </a:xfrm>
            <a:custGeom>
              <a:avLst/>
              <a:gdLst/>
              <a:ahLst/>
              <a:cxnLst/>
              <a:rect l="l" t="t" r="r" b="b"/>
              <a:pathLst>
                <a:path w="3206750" h="360044">
                  <a:moveTo>
                    <a:pt x="0" y="59944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3146552" y="0"/>
                  </a:lnTo>
                  <a:lnTo>
                    <a:pt x="3169902" y="4704"/>
                  </a:lnTo>
                  <a:lnTo>
                    <a:pt x="3188954" y="17541"/>
                  </a:lnTo>
                  <a:lnTo>
                    <a:pt x="3201791" y="36593"/>
                  </a:lnTo>
                  <a:lnTo>
                    <a:pt x="3206496" y="59944"/>
                  </a:lnTo>
                  <a:lnTo>
                    <a:pt x="3206496" y="299720"/>
                  </a:lnTo>
                  <a:lnTo>
                    <a:pt x="3201791" y="323070"/>
                  </a:lnTo>
                  <a:lnTo>
                    <a:pt x="3188954" y="342122"/>
                  </a:lnTo>
                  <a:lnTo>
                    <a:pt x="3169902" y="354959"/>
                  </a:lnTo>
                  <a:lnTo>
                    <a:pt x="3146552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13838" y="645998"/>
            <a:ext cx="2781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00"/>
                </a:solidFill>
                <a:latin typeface="Noto Sans CJK JP Medium"/>
                <a:cs typeface="Noto Sans CJK JP Medium"/>
              </a:rPr>
              <a:t>含有</a:t>
            </a:r>
            <a:r>
              <a:rPr sz="1800" b="0" spc="45" dirty="0">
                <a:solidFill>
                  <a:srgbClr val="FFFF00"/>
                </a:solidFill>
                <a:latin typeface="Noto Sans CJK JP Medium"/>
                <a:cs typeface="Noto Sans CJK JP Medium"/>
              </a:rPr>
              <a:t>way/time</a:t>
            </a:r>
            <a:r>
              <a:rPr sz="1800" b="0" spc="90" dirty="0">
                <a:solidFill>
                  <a:srgbClr val="FFFF00"/>
                </a:solidFill>
                <a:latin typeface="Noto Sans CJK JP Medium"/>
                <a:cs typeface="Noto Sans CJK JP Medium"/>
              </a:rPr>
              <a:t> </a:t>
            </a:r>
            <a:r>
              <a:rPr sz="1800" b="0" spc="-5" dirty="0">
                <a:solidFill>
                  <a:srgbClr val="FFFF00"/>
                </a:solidFill>
                <a:latin typeface="Noto Sans CJK JP Medium"/>
                <a:cs typeface="Noto Sans CJK JP Medium"/>
              </a:rPr>
              <a:t>的定语从句</a:t>
            </a:r>
            <a:endParaRPr sz="1800">
              <a:latin typeface="Noto Sans CJK JP Medium"/>
              <a:cs typeface="Noto Sans CJK JP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3295" y="563879"/>
            <a:ext cx="1758950" cy="421005"/>
            <a:chOff x="463295" y="563879"/>
            <a:chExt cx="1758950" cy="421005"/>
          </a:xfrm>
        </p:grpSpPr>
        <p:sp>
          <p:nvSpPr>
            <p:cNvPr id="9" name="object 9"/>
            <p:cNvSpPr/>
            <p:nvPr/>
          </p:nvSpPr>
          <p:spPr>
            <a:xfrm>
              <a:off x="469391" y="56997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1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5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1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3" y="204215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6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9391" y="569975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5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1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6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3" y="204215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1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70610" y="61544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UKIJ CJK"/>
                <a:cs typeface="UKIJ CJK"/>
              </a:rPr>
              <a:t>注意事项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320" y="1557985"/>
            <a:ext cx="781685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18210" algn="l"/>
              </a:tabLst>
            </a:pPr>
            <a:r>
              <a:rPr sz="4000" b="0" spc="30" dirty="0">
                <a:latin typeface="Noto Sans CJK JP Medium"/>
                <a:cs typeface="Noto Sans CJK JP Medium"/>
              </a:rPr>
              <a:t>六</a:t>
            </a:r>
            <a:r>
              <a:rPr sz="4000" b="0" spc="-50" dirty="0">
                <a:latin typeface="Noto Sans CJK JP Medium"/>
                <a:cs typeface="Noto Sans CJK JP Medium"/>
              </a:rPr>
              <a:t>.	</a:t>
            </a:r>
            <a:r>
              <a:rPr sz="4000" b="0" spc="25" dirty="0">
                <a:latin typeface="Noto Sans CJK JP Medium"/>
                <a:cs typeface="Noto Sans CJK JP Medium"/>
              </a:rPr>
              <a:t>副</a:t>
            </a:r>
            <a:r>
              <a:rPr sz="4000" b="0" spc="10" dirty="0">
                <a:latin typeface="Noto Sans CJK JP Medium"/>
                <a:cs typeface="Noto Sans CJK JP Medium"/>
              </a:rPr>
              <a:t>词性从</a:t>
            </a:r>
            <a:r>
              <a:rPr sz="4000" b="0" spc="-25" dirty="0">
                <a:latin typeface="Noto Sans CJK JP Medium"/>
                <a:cs typeface="Noto Sans CJK JP Medium"/>
              </a:rPr>
              <a:t>句</a:t>
            </a:r>
            <a:r>
              <a:rPr sz="4000" b="0" spc="10" dirty="0">
                <a:latin typeface="Noto Sans CJK JP Medium"/>
                <a:cs typeface="Noto Sans CJK JP Medium"/>
              </a:rPr>
              <a:t>的起</a:t>
            </a:r>
            <a:r>
              <a:rPr sz="4000" b="0" spc="-25" dirty="0">
                <a:latin typeface="Noto Sans CJK JP Medium"/>
                <a:cs typeface="Noto Sans CJK JP Medium"/>
              </a:rPr>
              <a:t>源</a:t>
            </a:r>
            <a:r>
              <a:rPr sz="4000" b="0" spc="10" dirty="0">
                <a:latin typeface="Noto Sans CJK JP Medium"/>
                <a:cs typeface="Noto Sans CJK JP Medium"/>
              </a:rPr>
              <a:t>与本质</a:t>
            </a:r>
            <a:endParaRPr sz="4000">
              <a:latin typeface="Noto Sans CJK JP Medium"/>
              <a:cs typeface="Noto Sans CJK JP Medium"/>
            </a:endParaRPr>
          </a:p>
          <a:p>
            <a:pPr marL="3731895">
              <a:lnSpc>
                <a:spcPct val="100000"/>
              </a:lnSpc>
            </a:pPr>
            <a:r>
              <a:rPr sz="4000" b="0" spc="430" dirty="0">
                <a:latin typeface="Noto Sans CJK JP Medium"/>
                <a:cs typeface="Noto Sans CJK JP Medium"/>
              </a:rPr>
              <a:t>—</a:t>
            </a:r>
            <a:r>
              <a:rPr sz="4000" b="0" spc="405" dirty="0">
                <a:latin typeface="Noto Sans CJK JP Medium"/>
                <a:cs typeface="Noto Sans CJK JP Medium"/>
              </a:rPr>
              <a:t>—</a:t>
            </a:r>
            <a:r>
              <a:rPr sz="4000" b="0" spc="10" dirty="0">
                <a:latin typeface="Noto Sans CJK JP Medium"/>
                <a:cs typeface="Noto Sans CJK JP Medium"/>
              </a:rPr>
              <a:t>状</a:t>
            </a:r>
            <a:r>
              <a:rPr sz="4000" b="0" spc="-15" dirty="0">
                <a:latin typeface="Noto Sans CJK JP Medium"/>
                <a:cs typeface="Noto Sans CJK JP Medium"/>
              </a:rPr>
              <a:t>语</a:t>
            </a:r>
            <a:r>
              <a:rPr sz="4000" b="0" spc="10" dirty="0">
                <a:latin typeface="Noto Sans CJK JP Medium"/>
                <a:cs typeface="Noto Sans CJK JP Medium"/>
              </a:rPr>
              <a:t>从句</a:t>
            </a:r>
            <a:r>
              <a:rPr sz="4000" b="0" spc="-15" dirty="0">
                <a:latin typeface="Noto Sans CJK JP Medium"/>
                <a:cs typeface="Noto Sans CJK JP Medium"/>
              </a:rPr>
              <a:t>详</a:t>
            </a:r>
            <a:r>
              <a:rPr sz="4000" b="0" spc="10" dirty="0">
                <a:latin typeface="Noto Sans CJK JP Medium"/>
                <a:cs typeface="Noto Sans CJK JP Medium"/>
              </a:rPr>
              <a:t>解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0176" y="1420367"/>
            <a:ext cx="3889248" cy="30114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4577" y="667334"/>
            <a:ext cx="40970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5" dirty="0">
                <a:latin typeface="Noto Sans CJK JP Medium"/>
                <a:cs typeface="Noto Sans CJK JP Medium"/>
              </a:rPr>
              <a:t>一</a:t>
            </a:r>
            <a:r>
              <a:rPr sz="4000" b="0" spc="-15" dirty="0">
                <a:latin typeface="Noto Sans CJK JP Medium"/>
                <a:cs typeface="Noto Sans CJK JP Medium"/>
              </a:rPr>
              <a:t>．</a:t>
            </a:r>
            <a:r>
              <a:rPr sz="4000" b="0" spc="25" dirty="0">
                <a:latin typeface="Noto Sans CJK JP Medium"/>
                <a:cs typeface="Noto Sans CJK JP Medium"/>
              </a:rPr>
              <a:t>五大</a:t>
            </a:r>
            <a:r>
              <a:rPr sz="4000" b="0" spc="10" dirty="0">
                <a:latin typeface="Noto Sans CJK JP Medium"/>
                <a:cs typeface="Noto Sans CJK JP Medium"/>
              </a:rPr>
              <a:t>基本</a:t>
            </a:r>
            <a:r>
              <a:rPr sz="4000" b="0" spc="-25" dirty="0">
                <a:latin typeface="Noto Sans CJK JP Medium"/>
                <a:cs typeface="Noto Sans CJK JP Medium"/>
              </a:rPr>
              <a:t>概</a:t>
            </a:r>
            <a:r>
              <a:rPr sz="4000" b="0" spc="10" dirty="0">
                <a:latin typeface="Noto Sans CJK JP Medium"/>
                <a:cs typeface="Noto Sans CJK JP Medium"/>
              </a:rPr>
              <a:t>念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634" y="787984"/>
            <a:ext cx="25222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UKIJ CJK"/>
                <a:cs typeface="UKIJ CJK"/>
              </a:rPr>
              <a:t>什么叫做副词？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9579" y="2011806"/>
            <a:ext cx="841375" cy="18415"/>
          </a:xfrm>
          <a:custGeom>
            <a:avLst/>
            <a:gdLst/>
            <a:ahLst/>
            <a:cxnLst/>
            <a:rect l="l" t="t" r="r" b="b"/>
            <a:pathLst>
              <a:path w="841375" h="18414">
                <a:moveTo>
                  <a:pt x="841247" y="0"/>
                </a:moveTo>
                <a:lnTo>
                  <a:pt x="0" y="0"/>
                </a:lnTo>
                <a:lnTo>
                  <a:pt x="0" y="18287"/>
                </a:lnTo>
                <a:lnTo>
                  <a:pt x="841247" y="18287"/>
                </a:lnTo>
                <a:lnTo>
                  <a:pt x="841247" y="0"/>
                </a:lnTo>
                <a:close/>
              </a:path>
            </a:pathLst>
          </a:custGeom>
          <a:solidFill>
            <a:srgbClr val="A31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95222" y="1695450"/>
            <a:ext cx="25025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UKIJ CJK"/>
                <a:cs typeface="UKIJ CJK"/>
              </a:rPr>
              <a:t>1.我</a:t>
            </a:r>
            <a:r>
              <a:rPr sz="2200" spc="5" dirty="0">
                <a:solidFill>
                  <a:srgbClr val="A31A82"/>
                </a:solidFill>
                <a:latin typeface="UKIJ CJK"/>
                <a:cs typeface="UKIJ CJK"/>
              </a:rPr>
              <a:t>深深</a:t>
            </a:r>
            <a:r>
              <a:rPr sz="2200" dirty="0">
                <a:solidFill>
                  <a:srgbClr val="A31A82"/>
                </a:solidFill>
                <a:latin typeface="UKIJ CJK"/>
                <a:cs typeface="UKIJ CJK"/>
              </a:rPr>
              <a:t>地</a:t>
            </a:r>
            <a:r>
              <a:rPr sz="2200" spc="5" dirty="0">
                <a:latin typeface="UKIJ CJK"/>
                <a:cs typeface="UKIJ CJK"/>
              </a:rPr>
              <a:t>爱着你。</a:t>
            </a:r>
            <a:endParaRPr sz="22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9579" y="2514726"/>
            <a:ext cx="561340" cy="18415"/>
          </a:xfrm>
          <a:custGeom>
            <a:avLst/>
            <a:gdLst/>
            <a:ahLst/>
            <a:cxnLst/>
            <a:rect l="l" t="t" r="r" b="b"/>
            <a:pathLst>
              <a:path w="561339" h="18414">
                <a:moveTo>
                  <a:pt x="560832" y="0"/>
                </a:moveTo>
                <a:lnTo>
                  <a:pt x="0" y="0"/>
                </a:lnTo>
                <a:lnTo>
                  <a:pt x="0" y="18287"/>
                </a:lnTo>
                <a:lnTo>
                  <a:pt x="560832" y="18287"/>
                </a:lnTo>
                <a:lnTo>
                  <a:pt x="560832" y="0"/>
                </a:lnTo>
                <a:close/>
              </a:path>
            </a:pathLst>
          </a:custGeom>
          <a:solidFill>
            <a:srgbClr val="A31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95222" y="2198623"/>
            <a:ext cx="19399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10" dirty="0">
                <a:latin typeface="UKIJ CJK"/>
                <a:cs typeface="UKIJ CJK"/>
              </a:rPr>
              <a:t>2</a:t>
            </a:r>
            <a:r>
              <a:rPr sz="2200" dirty="0">
                <a:latin typeface="UKIJ CJK"/>
                <a:cs typeface="UKIJ CJK"/>
              </a:rPr>
              <a:t>.</a:t>
            </a:r>
            <a:r>
              <a:rPr sz="2200" spc="5" dirty="0">
                <a:latin typeface="UKIJ CJK"/>
                <a:cs typeface="UKIJ CJK"/>
              </a:rPr>
              <a:t>你</a:t>
            </a:r>
            <a:r>
              <a:rPr sz="2200" spc="5" dirty="0">
                <a:solidFill>
                  <a:srgbClr val="A31A82"/>
                </a:solidFill>
                <a:latin typeface="UKIJ CJK"/>
                <a:cs typeface="UKIJ CJK"/>
              </a:rPr>
              <a:t>足够</a:t>
            </a:r>
            <a:r>
              <a:rPr sz="2200" spc="5" dirty="0">
                <a:latin typeface="UKIJ CJK"/>
                <a:cs typeface="UKIJ CJK"/>
              </a:rPr>
              <a:t>漂亮。</a:t>
            </a:r>
            <a:endParaRPr sz="22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1876" y="3017647"/>
            <a:ext cx="561340" cy="18415"/>
          </a:xfrm>
          <a:custGeom>
            <a:avLst/>
            <a:gdLst/>
            <a:ahLst/>
            <a:cxnLst/>
            <a:rect l="l" t="t" r="r" b="b"/>
            <a:pathLst>
              <a:path w="561339" h="18414">
                <a:moveTo>
                  <a:pt x="560832" y="0"/>
                </a:moveTo>
                <a:lnTo>
                  <a:pt x="0" y="0"/>
                </a:lnTo>
                <a:lnTo>
                  <a:pt x="0" y="18287"/>
                </a:lnTo>
                <a:lnTo>
                  <a:pt x="560832" y="18287"/>
                </a:lnTo>
                <a:lnTo>
                  <a:pt x="560832" y="0"/>
                </a:lnTo>
                <a:close/>
              </a:path>
            </a:pathLst>
          </a:custGeom>
          <a:solidFill>
            <a:srgbClr val="A31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5222" y="2701797"/>
            <a:ext cx="23031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UKIJ CJK"/>
                <a:cs typeface="UKIJ CJK"/>
              </a:rPr>
              <a:t>3. 我</a:t>
            </a:r>
            <a:r>
              <a:rPr sz="2200" spc="5" dirty="0">
                <a:solidFill>
                  <a:srgbClr val="A31A82"/>
                </a:solidFill>
                <a:latin typeface="UKIJ CJK"/>
                <a:cs typeface="UKIJ CJK"/>
              </a:rPr>
              <a:t>每天</a:t>
            </a:r>
            <a:r>
              <a:rPr sz="2200" spc="5" dirty="0">
                <a:latin typeface="UKIJ CJK"/>
                <a:cs typeface="UKIJ CJK"/>
              </a:rPr>
              <a:t>吃早饭。</a:t>
            </a:r>
            <a:endParaRPr sz="22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3334" y="1528775"/>
            <a:ext cx="3608070" cy="153543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100" dirty="0">
                <a:latin typeface="UKIJ CJK"/>
                <a:cs typeface="UKIJ CJK"/>
              </a:rPr>
              <a:t>I </a:t>
            </a:r>
            <a:r>
              <a:rPr sz="2200" spc="65" dirty="0">
                <a:latin typeface="UKIJ CJK"/>
                <a:cs typeface="UKIJ CJK"/>
              </a:rPr>
              <a:t>love </a:t>
            </a:r>
            <a:r>
              <a:rPr sz="2200" spc="85" dirty="0">
                <a:latin typeface="UKIJ CJK"/>
                <a:cs typeface="UKIJ CJK"/>
              </a:rPr>
              <a:t>you</a:t>
            </a:r>
            <a:r>
              <a:rPr sz="2200" spc="-225" dirty="0">
                <a:solidFill>
                  <a:srgbClr val="A31A82"/>
                </a:solidFill>
                <a:latin typeface="UKIJ CJK"/>
                <a:cs typeface="UKIJ CJK"/>
              </a:rPr>
              <a:t> </a:t>
            </a:r>
            <a:r>
              <a:rPr sz="2200" u="heavy" spc="4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UKIJ CJK"/>
                <a:cs typeface="UKIJ CJK"/>
              </a:rPr>
              <a:t>deeply.</a:t>
            </a:r>
            <a:endParaRPr sz="2200">
              <a:latin typeface="UKIJ CJK"/>
              <a:cs typeface="UKIJ CJK"/>
            </a:endParaRPr>
          </a:p>
          <a:p>
            <a:pPr marL="60960" marR="5080" indent="-30480">
              <a:lnSpc>
                <a:spcPct val="150000"/>
              </a:lnSpc>
            </a:pPr>
            <a:r>
              <a:rPr sz="2200" spc="50" dirty="0">
                <a:latin typeface="UKIJ CJK"/>
                <a:cs typeface="UKIJ CJK"/>
              </a:rPr>
              <a:t>You </a:t>
            </a:r>
            <a:r>
              <a:rPr sz="2200" spc="20" dirty="0">
                <a:latin typeface="UKIJ CJK"/>
                <a:cs typeface="UKIJ CJK"/>
              </a:rPr>
              <a:t>are </a:t>
            </a:r>
            <a:r>
              <a:rPr sz="2200" spc="55" dirty="0">
                <a:latin typeface="UKIJ CJK"/>
                <a:cs typeface="UKIJ CJK"/>
              </a:rPr>
              <a:t>beautiful </a:t>
            </a:r>
            <a:r>
              <a:rPr sz="2200" u="heavy" spc="8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UKIJ CJK"/>
                <a:cs typeface="UKIJ CJK"/>
              </a:rPr>
              <a:t>enough. </a:t>
            </a:r>
            <a:r>
              <a:rPr sz="2200" spc="80" dirty="0">
                <a:solidFill>
                  <a:srgbClr val="A31A82"/>
                </a:solidFill>
                <a:latin typeface="UKIJ CJK"/>
                <a:cs typeface="UKIJ CJK"/>
              </a:rPr>
              <a:t> </a:t>
            </a:r>
            <a:r>
              <a:rPr sz="2200" spc="-100" dirty="0">
                <a:latin typeface="UKIJ CJK"/>
                <a:cs typeface="UKIJ CJK"/>
              </a:rPr>
              <a:t>I </a:t>
            </a:r>
            <a:r>
              <a:rPr sz="2200" spc="65" dirty="0">
                <a:latin typeface="UKIJ CJK"/>
                <a:cs typeface="UKIJ CJK"/>
              </a:rPr>
              <a:t>have </a:t>
            </a:r>
            <a:r>
              <a:rPr sz="2200" spc="55" dirty="0">
                <a:latin typeface="UKIJ CJK"/>
                <a:cs typeface="UKIJ CJK"/>
              </a:rPr>
              <a:t>breakfast </a:t>
            </a:r>
            <a:r>
              <a:rPr sz="2200" u="heavy" spc="6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UKIJ CJK"/>
                <a:cs typeface="UKIJ CJK"/>
              </a:rPr>
              <a:t>every</a:t>
            </a:r>
            <a:r>
              <a:rPr sz="2200" u="heavy" spc="13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UKIJ CJK"/>
                <a:cs typeface="UKIJ CJK"/>
              </a:rPr>
              <a:t> </a:t>
            </a:r>
            <a:r>
              <a:rPr sz="2200" u="heavy" spc="1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UKIJ CJK"/>
                <a:cs typeface="UKIJ CJK"/>
              </a:rPr>
              <a:t>day.</a:t>
            </a:r>
            <a:endParaRPr sz="22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842" y="3793032"/>
            <a:ext cx="8420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Noto Sans CJK JP Medium"/>
                <a:cs typeface="Noto Sans CJK JP Medium"/>
              </a:rPr>
              <a:t>那些修</a:t>
            </a:r>
            <a:r>
              <a:rPr sz="2400" b="0" dirty="0">
                <a:latin typeface="Noto Sans CJK JP Medium"/>
                <a:cs typeface="Noto Sans CJK JP Medium"/>
              </a:rPr>
              <a:t>饰</a:t>
            </a:r>
            <a:r>
              <a:rPr sz="2400" b="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动</a:t>
            </a:r>
            <a:r>
              <a:rPr sz="2400" b="0" spc="-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词</a:t>
            </a:r>
            <a:r>
              <a:rPr sz="2400" b="0" spc="-3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,</a:t>
            </a:r>
            <a:r>
              <a:rPr sz="2400" b="0" spc="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 </a:t>
            </a:r>
            <a:r>
              <a:rPr sz="2400" b="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形容词和整个句</a:t>
            </a:r>
            <a:r>
              <a:rPr sz="2400" b="0" spc="-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子</a:t>
            </a:r>
            <a:r>
              <a:rPr sz="2400" b="0" spc="-5" dirty="0">
                <a:latin typeface="Noto Sans CJK JP Medium"/>
                <a:cs typeface="Noto Sans CJK JP Medium"/>
              </a:rPr>
              <a:t>的</a:t>
            </a:r>
            <a:r>
              <a:rPr sz="2400" b="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可有可</a:t>
            </a:r>
            <a:r>
              <a:rPr sz="2400" b="0" spc="-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无</a:t>
            </a:r>
            <a:r>
              <a:rPr sz="2400" b="0" spc="-5" dirty="0">
                <a:latin typeface="Noto Sans CJK JP Medium"/>
                <a:cs typeface="Noto Sans CJK JP Medium"/>
              </a:rPr>
              <a:t>的成分叫做</a:t>
            </a:r>
            <a:r>
              <a:rPr sz="2400" b="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副</a:t>
            </a:r>
            <a:r>
              <a:rPr sz="2400" b="0" spc="-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词</a:t>
            </a:r>
            <a:r>
              <a:rPr sz="2400" b="0" dirty="0">
                <a:latin typeface="Noto Sans CJK JP Medium"/>
                <a:cs typeface="Noto Sans CJK JP Medium"/>
              </a:rPr>
              <a:t>。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665810"/>
            <a:ext cx="8103234" cy="3352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5" dirty="0">
                <a:latin typeface="Noto Sans CJK JP Medium"/>
                <a:cs typeface="Noto Sans CJK JP Medium"/>
              </a:rPr>
              <a:t>小结：</a:t>
            </a:r>
            <a:endParaRPr sz="2800">
              <a:latin typeface="Noto Sans CJK JP Medium"/>
              <a:cs typeface="Noto Sans CJK JP Medium"/>
            </a:endParaRPr>
          </a:p>
          <a:p>
            <a:pPr marL="461010" indent="-436245">
              <a:lnSpc>
                <a:spcPct val="100000"/>
              </a:lnSpc>
              <a:spcBef>
                <a:spcPts val="2415"/>
              </a:spcBef>
              <a:buClr>
                <a:srgbClr val="000000"/>
              </a:buClr>
              <a:buAutoNum type="arabicPeriod"/>
              <a:tabLst>
                <a:tab pos="460375" algn="l"/>
                <a:tab pos="461645" algn="l"/>
              </a:tabLst>
            </a:pP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副词就是状语，状语就是副词。</a:t>
            </a:r>
            <a:endParaRPr sz="2000">
              <a:latin typeface="UKIJ CJK"/>
              <a:cs typeface="UKIJ CJK"/>
            </a:endParaRPr>
          </a:p>
          <a:p>
            <a:pPr marL="482600" indent="-45783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82600" algn="l"/>
                <a:tab pos="482600" algn="l"/>
              </a:tabLst>
            </a:pPr>
            <a:r>
              <a:rPr sz="2000" spc="-10" dirty="0">
                <a:latin typeface="UKIJ CJK"/>
                <a:cs typeface="UKIJ CJK"/>
              </a:rPr>
              <a:t>那些修</a:t>
            </a:r>
            <a:r>
              <a:rPr sz="2000" spc="-15" dirty="0">
                <a:latin typeface="UKIJ CJK"/>
                <a:cs typeface="UKIJ CJK"/>
              </a:rPr>
              <a:t>饰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动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词</a:t>
            </a:r>
            <a:r>
              <a:rPr sz="2000" spc="-25" dirty="0">
                <a:solidFill>
                  <a:srgbClr val="C00000"/>
                </a:solidFill>
                <a:latin typeface="UKIJ CJK"/>
                <a:cs typeface="UKIJ CJK"/>
              </a:rPr>
              <a:t>,</a:t>
            </a:r>
            <a:r>
              <a:rPr sz="2000" spc="110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形容词和整个句</a:t>
            </a:r>
            <a:r>
              <a:rPr sz="2000" spc="-5" dirty="0">
                <a:solidFill>
                  <a:srgbClr val="C00000"/>
                </a:solidFill>
                <a:latin typeface="UKIJ CJK"/>
                <a:cs typeface="UKIJ CJK"/>
              </a:rPr>
              <a:t>子</a:t>
            </a:r>
            <a:r>
              <a:rPr sz="2000" spc="-10" dirty="0">
                <a:latin typeface="UKIJ CJK"/>
                <a:cs typeface="UKIJ CJK"/>
              </a:rPr>
              <a:t>的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可有可无</a:t>
            </a:r>
            <a:r>
              <a:rPr sz="2000" spc="-10" dirty="0">
                <a:latin typeface="UKIJ CJK"/>
                <a:cs typeface="UKIJ CJK"/>
              </a:rPr>
              <a:t>的成分</a:t>
            </a:r>
            <a:r>
              <a:rPr sz="2000" spc="10" dirty="0">
                <a:latin typeface="UKIJ CJK"/>
                <a:cs typeface="UKIJ CJK"/>
              </a:rPr>
              <a:t>叫</a:t>
            </a:r>
            <a:r>
              <a:rPr sz="2000" spc="-10" dirty="0">
                <a:latin typeface="UKIJ CJK"/>
                <a:cs typeface="UKIJ CJK"/>
              </a:rPr>
              <a:t>做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副</a:t>
            </a:r>
            <a:r>
              <a:rPr sz="2000" spc="10" dirty="0">
                <a:solidFill>
                  <a:srgbClr val="C00000"/>
                </a:solidFill>
                <a:latin typeface="UKIJ CJK"/>
                <a:cs typeface="UKIJ CJK"/>
              </a:rPr>
              <a:t>词</a:t>
            </a:r>
            <a:r>
              <a:rPr sz="2000" spc="-10" dirty="0">
                <a:latin typeface="UKIJ CJK"/>
                <a:cs typeface="UKIJ CJK"/>
              </a:rPr>
              <a:t>，也叫</a:t>
            </a:r>
            <a:endParaRPr sz="2000">
              <a:latin typeface="UKIJ CJK"/>
              <a:cs typeface="UKIJ CJK"/>
            </a:endParaRPr>
          </a:p>
          <a:p>
            <a:pPr marL="47307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UKIJ CJK"/>
                <a:cs typeface="UKIJ CJK"/>
              </a:rPr>
              <a:t>做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状语</a:t>
            </a:r>
            <a:r>
              <a:rPr sz="2000" spc="-10" dirty="0">
                <a:latin typeface="UKIJ CJK"/>
                <a:cs typeface="UKIJ CJK"/>
              </a:rPr>
              <a:t>。</a:t>
            </a:r>
            <a:endParaRPr sz="2000">
              <a:latin typeface="UKIJ CJK"/>
              <a:cs typeface="UKIJ CJK"/>
            </a:endParaRPr>
          </a:p>
          <a:p>
            <a:pPr marL="482600" indent="-457835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482600" algn="l"/>
                <a:tab pos="482600" algn="l"/>
              </a:tabLst>
            </a:pPr>
            <a:r>
              <a:rPr sz="2000" spc="-10" dirty="0">
                <a:latin typeface="UKIJ CJK"/>
                <a:cs typeface="UKIJ CJK"/>
              </a:rPr>
              <a:t>除</a:t>
            </a:r>
            <a:r>
              <a:rPr sz="2000" spc="-15" dirty="0">
                <a:latin typeface="UKIJ CJK"/>
                <a:cs typeface="UKIJ CJK"/>
              </a:rPr>
              <a:t>去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五大基本概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念</a:t>
            </a:r>
            <a:r>
              <a:rPr sz="2000" spc="-15" dirty="0">
                <a:latin typeface="UKIJ CJK"/>
                <a:cs typeface="UKIJ CJK"/>
              </a:rPr>
              <a:t>和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定语</a:t>
            </a:r>
            <a:r>
              <a:rPr sz="2000" spc="-10" dirty="0">
                <a:latin typeface="UKIJ CJK"/>
                <a:cs typeface="UKIJ CJK"/>
              </a:rPr>
              <a:t>后剩下的</a:t>
            </a:r>
            <a:r>
              <a:rPr sz="2000" spc="10" dirty="0">
                <a:latin typeface="UKIJ CJK"/>
                <a:cs typeface="UKIJ CJK"/>
              </a:rPr>
              <a:t>成</a:t>
            </a:r>
            <a:r>
              <a:rPr sz="2000" spc="-10" dirty="0">
                <a:latin typeface="UKIJ CJK"/>
                <a:cs typeface="UKIJ CJK"/>
              </a:rPr>
              <a:t>分就</a:t>
            </a:r>
            <a:r>
              <a:rPr sz="2000" spc="10" dirty="0">
                <a:latin typeface="UKIJ CJK"/>
                <a:cs typeface="UKIJ CJK"/>
              </a:rPr>
              <a:t>是</a:t>
            </a:r>
            <a:r>
              <a:rPr sz="2000" spc="-10" dirty="0">
                <a:latin typeface="UKIJ CJK"/>
                <a:cs typeface="UKIJ CJK"/>
              </a:rPr>
              <a:t>副词</a:t>
            </a:r>
            <a:r>
              <a:rPr sz="2000" spc="10" dirty="0">
                <a:latin typeface="UKIJ CJK"/>
                <a:cs typeface="UKIJ CJK"/>
              </a:rPr>
              <a:t>，</a:t>
            </a:r>
            <a:r>
              <a:rPr sz="2000" spc="-10" dirty="0">
                <a:latin typeface="UKIJ CJK"/>
                <a:cs typeface="UKIJ CJK"/>
              </a:rPr>
              <a:t>就是</a:t>
            </a:r>
            <a:r>
              <a:rPr sz="2000" spc="10" dirty="0">
                <a:latin typeface="UKIJ CJK"/>
                <a:cs typeface="UKIJ CJK"/>
              </a:rPr>
              <a:t>状</a:t>
            </a:r>
            <a:r>
              <a:rPr sz="2000" spc="-10" dirty="0">
                <a:latin typeface="UKIJ CJK"/>
                <a:cs typeface="UKIJ CJK"/>
              </a:rPr>
              <a:t>语。</a:t>
            </a:r>
            <a:endParaRPr sz="2000">
              <a:latin typeface="UKIJ CJK"/>
              <a:cs typeface="UKIJ CJK"/>
            </a:endParaRPr>
          </a:p>
          <a:p>
            <a:pPr marL="482600" indent="-457835">
              <a:lnSpc>
                <a:spcPct val="100000"/>
              </a:lnSpc>
              <a:spcBef>
                <a:spcPts val="1205"/>
              </a:spcBef>
              <a:buAutoNum type="arabicPeriod" startAt="3"/>
              <a:tabLst>
                <a:tab pos="482600" algn="l"/>
                <a:tab pos="482600" algn="l"/>
              </a:tabLst>
            </a:pPr>
            <a:r>
              <a:rPr sz="2000" spc="-10" dirty="0">
                <a:latin typeface="UKIJ CJK"/>
                <a:cs typeface="UKIJ CJK"/>
              </a:rPr>
              <a:t>说</a:t>
            </a:r>
            <a:r>
              <a:rPr sz="2000" spc="-15" dirty="0">
                <a:latin typeface="UKIJ CJK"/>
                <a:cs typeface="UKIJ CJK"/>
              </a:rPr>
              <a:t>明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地点、时间、原因、目的、结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果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、条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件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、方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向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、程</a:t>
            </a:r>
            <a:r>
              <a:rPr sz="2000" spc="5" dirty="0">
                <a:solidFill>
                  <a:srgbClr val="C00000"/>
                </a:solidFill>
                <a:latin typeface="UKIJ CJK"/>
                <a:cs typeface="UKIJ CJK"/>
              </a:rPr>
              <a:t>度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、方</a:t>
            </a:r>
            <a:r>
              <a:rPr sz="2000" spc="35" dirty="0">
                <a:solidFill>
                  <a:srgbClr val="C00000"/>
                </a:solidFill>
                <a:latin typeface="UKIJ CJK"/>
                <a:cs typeface="UKIJ CJK"/>
              </a:rPr>
              <a:t>式</a:t>
            </a:r>
            <a:r>
              <a:rPr sz="2000" spc="-15" dirty="0">
                <a:latin typeface="UKIJ CJK"/>
                <a:cs typeface="UKIJ CJK"/>
              </a:rPr>
              <a:t>和</a:t>
            </a: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伴</a:t>
            </a:r>
            <a:endParaRPr sz="2000">
              <a:latin typeface="UKIJ CJK"/>
              <a:cs typeface="UKIJ CJK"/>
            </a:endParaRPr>
          </a:p>
          <a:p>
            <a:pPr marL="4826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C00000"/>
                </a:solidFill>
                <a:latin typeface="UKIJ CJK"/>
                <a:cs typeface="UKIJ CJK"/>
              </a:rPr>
              <a:t>随状</a:t>
            </a:r>
            <a:r>
              <a:rPr sz="2000" spc="-15" dirty="0">
                <a:solidFill>
                  <a:srgbClr val="C00000"/>
                </a:solidFill>
                <a:latin typeface="UKIJ CJK"/>
                <a:cs typeface="UKIJ CJK"/>
              </a:rPr>
              <a:t>况</a:t>
            </a:r>
            <a:r>
              <a:rPr sz="2000" spc="-10" dirty="0">
                <a:latin typeface="UKIJ CJK"/>
                <a:cs typeface="UKIJ CJK"/>
              </a:rPr>
              <a:t>等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671906"/>
            <a:ext cx="3987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UKIJ CJK"/>
                <a:cs typeface="UKIJ CJK"/>
              </a:rPr>
              <a:t>请判断下列句子中的副词成分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2173" y="2745613"/>
            <a:ext cx="1792605" cy="15240"/>
          </a:xfrm>
          <a:custGeom>
            <a:avLst/>
            <a:gdLst/>
            <a:ahLst/>
            <a:cxnLst/>
            <a:rect l="l" t="t" r="r" b="b"/>
            <a:pathLst>
              <a:path w="1792604" h="15239">
                <a:moveTo>
                  <a:pt x="1792224" y="0"/>
                </a:moveTo>
                <a:lnTo>
                  <a:pt x="0" y="0"/>
                </a:lnTo>
                <a:lnTo>
                  <a:pt x="0" y="15239"/>
                </a:lnTo>
                <a:lnTo>
                  <a:pt x="1792224" y="15239"/>
                </a:lnTo>
                <a:lnTo>
                  <a:pt x="17922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8540" y="1390652"/>
            <a:ext cx="7517130" cy="27711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527685" algn="l"/>
                <a:tab pos="436181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①	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boy needs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pen</a:t>
            </a:r>
            <a:r>
              <a:rPr sz="20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very</a:t>
            </a:r>
            <a:r>
              <a:rPr sz="2000" strike="sngStrike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dirty="0">
                <a:latin typeface="Arial" panose="020B0604020202020204"/>
                <a:cs typeface="Arial" panose="020B0604020202020204"/>
              </a:rPr>
              <a:t>much.	</a:t>
            </a:r>
            <a:r>
              <a:rPr sz="2000" u="heavy" strike="noStrike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（程度）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52768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②	</a:t>
            </a:r>
            <a:r>
              <a:rPr sz="2000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boy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really</a:t>
            </a:r>
            <a:r>
              <a:rPr sz="2000" strike="sngStrike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10" dirty="0">
                <a:latin typeface="Arial" panose="020B0604020202020204"/>
                <a:cs typeface="Arial" panose="020B0604020202020204"/>
              </a:rPr>
              <a:t>needs</a:t>
            </a:r>
            <a:r>
              <a:rPr sz="2000" strike="noStrike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00" strike="noStrike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10" dirty="0">
                <a:latin typeface="Arial" panose="020B0604020202020204"/>
                <a:cs typeface="Arial" panose="020B0604020202020204"/>
              </a:rPr>
              <a:t>pen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.</a:t>
            </a:r>
            <a:r>
              <a:rPr sz="2000" u="heavy" strike="noStrike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（程度）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2768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③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went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5" dirty="0">
                <a:latin typeface="Arial" panose="020B0604020202020204"/>
                <a:cs typeface="Arial" panose="020B0604020202020204"/>
              </a:rPr>
              <a:t>there</a:t>
            </a:r>
            <a:r>
              <a:rPr sz="2000" strike="noStrike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30" dirty="0">
                <a:latin typeface="Arial" panose="020B0604020202020204"/>
                <a:cs typeface="Arial" panose="020B0604020202020204"/>
              </a:rPr>
              <a:t>yesterday</a:t>
            </a:r>
            <a:r>
              <a:rPr sz="2000" strike="noStrike" spc="-30" dirty="0">
                <a:latin typeface="Arial" panose="020B0604020202020204"/>
                <a:cs typeface="Arial" panose="020B0604020202020204"/>
              </a:rPr>
              <a:t>.</a:t>
            </a:r>
            <a:r>
              <a:rPr sz="2000" strike="noStrike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10" dirty="0">
                <a:solidFill>
                  <a:srgbClr val="C00000"/>
                </a:solidFill>
                <a:latin typeface="UKIJ CJK"/>
                <a:cs typeface="UKIJ CJK"/>
              </a:rPr>
              <a:t>（地</a:t>
            </a:r>
            <a:r>
              <a:rPr sz="2000" strike="noStrike" spc="-15" dirty="0">
                <a:solidFill>
                  <a:srgbClr val="C00000"/>
                </a:solidFill>
                <a:latin typeface="UKIJ CJK"/>
                <a:cs typeface="UKIJ CJK"/>
              </a:rPr>
              <a:t>点</a:t>
            </a:r>
            <a:r>
              <a:rPr sz="2000" strike="noStrike" spc="385" dirty="0">
                <a:solidFill>
                  <a:srgbClr val="C00000"/>
                </a:solidFill>
                <a:latin typeface="UKIJ CJK"/>
                <a:cs typeface="UKIJ CJK"/>
              </a:rPr>
              <a:t>+</a:t>
            </a:r>
            <a:r>
              <a:rPr sz="2000" strike="noStrike" spc="-10" dirty="0">
                <a:solidFill>
                  <a:srgbClr val="C00000"/>
                </a:solidFill>
                <a:latin typeface="UKIJ CJK"/>
                <a:cs typeface="UKIJ CJK"/>
              </a:rPr>
              <a:t>时间）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52768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④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It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suddenly</a:t>
            </a:r>
            <a:r>
              <a:rPr sz="2000" strike="noStrike" spc="6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10" dirty="0">
                <a:latin typeface="Arial" panose="020B0604020202020204"/>
                <a:cs typeface="Arial" panose="020B0604020202020204"/>
              </a:rPr>
              <a:t>rained.</a:t>
            </a:r>
            <a:r>
              <a:rPr sz="2000" u="heavy" strike="noStrike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（方式）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2768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⑤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5" dirty="0">
                <a:latin typeface="Arial" panose="020B0604020202020204"/>
                <a:cs typeface="Arial" panose="020B0604020202020204"/>
              </a:rPr>
              <a:t>often</a:t>
            </a:r>
            <a:r>
              <a:rPr sz="2000" strike="noStrike" spc="-10" dirty="0">
                <a:latin typeface="Arial" panose="020B0604020202020204"/>
                <a:cs typeface="Arial" panose="020B0604020202020204"/>
              </a:rPr>
              <a:t> read</a:t>
            </a:r>
            <a:r>
              <a:rPr sz="2000" strike="noStrike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10" dirty="0">
                <a:latin typeface="Arial" panose="020B0604020202020204"/>
                <a:cs typeface="Arial" panose="020B0604020202020204"/>
              </a:rPr>
              <a:t>English</a:t>
            </a:r>
            <a:r>
              <a:rPr sz="2000" strike="noStrike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loudly</a:t>
            </a:r>
            <a:r>
              <a:rPr sz="2000" strike="sngStrike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in</a:t>
            </a:r>
            <a:r>
              <a:rPr sz="2000" strike="sngStrike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trike="sngStrike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5" dirty="0">
                <a:latin typeface="Arial" panose="020B0604020202020204"/>
                <a:cs typeface="Arial" panose="020B0604020202020204"/>
              </a:rPr>
              <a:t>morning.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u="heavy" strike="noStrike" spc="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(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频</a:t>
            </a:r>
            <a:r>
              <a:rPr sz="2000" u="heavy" strike="noStrike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率</a:t>
            </a:r>
            <a:r>
              <a:rPr sz="2000" u="heavy" strike="noStrike" spc="3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+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程度</a:t>
            </a:r>
            <a:r>
              <a:rPr sz="2000" u="heavy" strike="noStrike" spc="3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+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时间）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27685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⑥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seldom</a:t>
            </a:r>
            <a:r>
              <a:rPr sz="2000" strike="noStrike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5" dirty="0">
                <a:latin typeface="Arial" panose="020B0604020202020204"/>
                <a:cs typeface="Arial" panose="020B0604020202020204"/>
              </a:rPr>
              <a:t>go</a:t>
            </a:r>
            <a:r>
              <a:rPr sz="2000" strike="noStrike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000" strike="noStrike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2000" strike="noStrike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5" dirty="0">
                <a:latin typeface="Arial" panose="020B0604020202020204"/>
                <a:cs typeface="Arial" panose="020B0604020202020204"/>
              </a:rPr>
              <a:t>movies</a:t>
            </a:r>
            <a:r>
              <a:rPr sz="2000" u="heavy" strike="noStrike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.</a:t>
            </a:r>
            <a:r>
              <a:rPr sz="2000" u="heavy" strike="noStrike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（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频率）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7648" y="3283458"/>
            <a:ext cx="1771014" cy="15240"/>
          </a:xfrm>
          <a:custGeom>
            <a:avLst/>
            <a:gdLst/>
            <a:ahLst/>
            <a:cxnLst/>
            <a:rect l="l" t="t" r="r" b="b"/>
            <a:pathLst>
              <a:path w="1771015" h="15239">
                <a:moveTo>
                  <a:pt x="1770887" y="0"/>
                </a:moveTo>
                <a:lnTo>
                  <a:pt x="0" y="0"/>
                </a:lnTo>
                <a:lnTo>
                  <a:pt x="0" y="15239"/>
                </a:lnTo>
                <a:lnTo>
                  <a:pt x="1770887" y="15239"/>
                </a:lnTo>
                <a:lnTo>
                  <a:pt x="177088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51121" y="3765041"/>
            <a:ext cx="1079500" cy="15240"/>
          </a:xfrm>
          <a:custGeom>
            <a:avLst/>
            <a:gdLst/>
            <a:ahLst/>
            <a:cxnLst/>
            <a:rect l="l" t="t" r="r" b="b"/>
            <a:pathLst>
              <a:path w="1079500" h="15239">
                <a:moveTo>
                  <a:pt x="1078991" y="0"/>
                </a:moveTo>
                <a:lnTo>
                  <a:pt x="0" y="0"/>
                </a:lnTo>
                <a:lnTo>
                  <a:pt x="0" y="15239"/>
                </a:lnTo>
                <a:lnTo>
                  <a:pt x="1078991" y="15239"/>
                </a:lnTo>
                <a:lnTo>
                  <a:pt x="10789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4644" y="1665604"/>
            <a:ext cx="6779259" cy="21437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⑦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We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have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worked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dirty="0">
                <a:latin typeface="Arial" panose="020B0604020202020204"/>
                <a:cs typeface="Arial" panose="020B0604020202020204"/>
              </a:rPr>
              <a:t>for</a:t>
            </a:r>
            <a:r>
              <a:rPr sz="2000" strike="sngStrike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5" dirty="0">
                <a:latin typeface="Arial" panose="020B0604020202020204"/>
                <a:cs typeface="Arial" panose="020B0604020202020204"/>
              </a:rPr>
              <a:t>5</a:t>
            </a:r>
            <a:r>
              <a:rPr sz="2000" strike="sngStrike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20" dirty="0">
                <a:latin typeface="Arial" panose="020B0604020202020204"/>
                <a:cs typeface="Arial" panose="020B0604020202020204"/>
              </a:rPr>
              <a:t>days</a:t>
            </a:r>
            <a:r>
              <a:rPr sz="2400" i="1" strike="noStrike" spc="-20" dirty="0">
                <a:latin typeface="Carlito"/>
                <a:cs typeface="Carlito"/>
              </a:rPr>
              <a:t>.</a:t>
            </a:r>
            <a:r>
              <a:rPr sz="2400" i="1" u="heavy" strike="noStrike" spc="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（时间）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⑧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Dark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clouds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hung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overhead</a:t>
            </a:r>
            <a:r>
              <a:rPr sz="2400" u="heavy" strike="noStrike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.</a:t>
            </a:r>
            <a:r>
              <a:rPr sz="2400" u="heavy" strike="noStrike" spc="5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（地点）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69900" algn="l"/>
              </a:tabLst>
            </a:pPr>
            <a:r>
              <a:rPr sz="2000" strike="sngStrike" spc="-10" dirty="0">
                <a:latin typeface="Noto Sans CJK JP Black"/>
                <a:cs typeface="Noto Sans CJK JP Black"/>
              </a:rPr>
              <a:t>⑨	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Gradually</a:t>
            </a:r>
            <a:r>
              <a:rPr sz="2000" strike="noStrike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00" strike="noStrike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dirty="0">
                <a:latin typeface="Arial" panose="020B0604020202020204"/>
                <a:cs typeface="Arial" panose="020B0604020202020204"/>
              </a:rPr>
              <a:t>smile</a:t>
            </a:r>
            <a:r>
              <a:rPr sz="2000" strike="noStrike" spc="-10" dirty="0">
                <a:latin typeface="Arial" panose="020B0604020202020204"/>
                <a:cs typeface="Arial" panose="020B0604020202020204"/>
              </a:rPr>
              <a:t> appeared</a:t>
            </a:r>
            <a:r>
              <a:rPr sz="2000" strike="noStrike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2000" strike="sngStrike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her</a:t>
            </a:r>
            <a:r>
              <a:rPr sz="2000" strike="sngStrike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dirty="0">
                <a:latin typeface="Arial" panose="020B0604020202020204"/>
                <a:cs typeface="Arial" panose="020B0604020202020204"/>
              </a:rPr>
              <a:t>face</a:t>
            </a:r>
            <a:r>
              <a:rPr sz="2400" u="heavy" strike="noStrike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.</a:t>
            </a:r>
            <a:r>
              <a:rPr sz="2400" strike="noStrike" spc="-45" dirty="0">
                <a:latin typeface="Carlito"/>
                <a:cs typeface="Carlito"/>
              </a:rPr>
              <a:t> </a:t>
            </a:r>
            <a:r>
              <a:rPr sz="2000" strike="noStrike" spc="-10" dirty="0">
                <a:solidFill>
                  <a:srgbClr val="C00000"/>
                </a:solidFill>
                <a:latin typeface="UKIJ CJK"/>
                <a:cs typeface="UKIJ CJK"/>
              </a:rPr>
              <a:t>（方式</a:t>
            </a:r>
            <a:r>
              <a:rPr sz="2000" strike="noStrike" spc="385" dirty="0">
                <a:solidFill>
                  <a:srgbClr val="C00000"/>
                </a:solidFill>
                <a:latin typeface="UKIJ CJK"/>
                <a:cs typeface="UKIJ CJK"/>
              </a:rPr>
              <a:t>+</a:t>
            </a:r>
            <a:r>
              <a:rPr sz="2000" strike="noStrike" spc="-10" dirty="0">
                <a:solidFill>
                  <a:srgbClr val="C00000"/>
                </a:solidFill>
                <a:latin typeface="UKIJ CJK"/>
                <a:cs typeface="UKIJ CJK"/>
              </a:rPr>
              <a:t>地点）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469900" algn="l"/>
              </a:tabLst>
            </a:pPr>
            <a:r>
              <a:rPr sz="2000" spc="-10" dirty="0">
                <a:latin typeface="Noto Sans CJK JP Black"/>
                <a:cs typeface="Noto Sans CJK JP Black"/>
              </a:rPr>
              <a:t>⑩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smiling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all</a:t>
            </a:r>
            <a:r>
              <a:rPr sz="2000" strike="sngStrike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over</a:t>
            </a:r>
            <a:r>
              <a:rPr sz="2000" strike="sngStrike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his</a:t>
            </a:r>
            <a:r>
              <a:rPr sz="2000" strike="sngStrike" dirty="0">
                <a:latin typeface="Arial" panose="020B0604020202020204"/>
                <a:cs typeface="Arial" panose="020B0604020202020204"/>
              </a:rPr>
              <a:t> face</a:t>
            </a:r>
            <a:r>
              <a:rPr sz="2000" strike="noStrike" dirty="0">
                <a:latin typeface="Arial" panose="020B0604020202020204"/>
                <a:cs typeface="Arial" panose="020B0604020202020204"/>
              </a:rPr>
              <a:t>.</a:t>
            </a:r>
            <a:r>
              <a:rPr sz="2000" strike="noStrike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noStrike" spc="-10" dirty="0">
                <a:solidFill>
                  <a:srgbClr val="C00000"/>
                </a:solidFill>
                <a:latin typeface="UKIJ CJK"/>
                <a:cs typeface="UKIJ CJK"/>
              </a:rPr>
              <a:t>（地点）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217" y="671906"/>
            <a:ext cx="3987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UKIJ CJK"/>
                <a:cs typeface="UKIJ CJK"/>
              </a:rPr>
              <a:t>请判断下列句子中的副词成分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72582" y="3048000"/>
            <a:ext cx="1079500" cy="15240"/>
          </a:xfrm>
          <a:custGeom>
            <a:avLst/>
            <a:gdLst/>
            <a:ahLst/>
            <a:cxnLst/>
            <a:rect l="l" t="t" r="r" b="b"/>
            <a:pathLst>
              <a:path w="1079500" h="15239">
                <a:moveTo>
                  <a:pt x="1078991" y="0"/>
                </a:moveTo>
                <a:lnTo>
                  <a:pt x="0" y="0"/>
                </a:lnTo>
                <a:lnTo>
                  <a:pt x="0" y="15239"/>
                </a:lnTo>
                <a:lnTo>
                  <a:pt x="1078991" y="15239"/>
                </a:lnTo>
                <a:lnTo>
                  <a:pt x="10789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25821" y="3596639"/>
            <a:ext cx="1780539" cy="15240"/>
          </a:xfrm>
          <a:custGeom>
            <a:avLst/>
            <a:gdLst/>
            <a:ahLst/>
            <a:cxnLst/>
            <a:rect l="l" t="t" r="r" b="b"/>
            <a:pathLst>
              <a:path w="1780540" h="15239">
                <a:moveTo>
                  <a:pt x="1780031" y="0"/>
                </a:moveTo>
                <a:lnTo>
                  <a:pt x="0" y="0"/>
                </a:lnTo>
                <a:lnTo>
                  <a:pt x="0" y="15240"/>
                </a:lnTo>
                <a:lnTo>
                  <a:pt x="1780031" y="15240"/>
                </a:lnTo>
                <a:lnTo>
                  <a:pt x="17800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8540" y="1501878"/>
            <a:ext cx="7905115" cy="214947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  <a:tabLst>
                <a:tab pos="469900" algn="l"/>
              </a:tabLst>
            </a:pPr>
            <a:r>
              <a:rPr sz="2000" spc="390" dirty="0">
                <a:latin typeface="WenQuanYi Micro Hei"/>
                <a:cs typeface="WenQuanYi Micro Hei"/>
              </a:rPr>
              <a:t>⑪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did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5" dirty="0">
                <a:latin typeface="Arial" panose="020B0604020202020204"/>
                <a:cs typeface="Arial" panose="020B0604020202020204"/>
              </a:rPr>
              <a:t>well</a:t>
            </a:r>
            <a:r>
              <a:rPr sz="2000" strike="sngStrike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in</a:t>
            </a:r>
            <a:r>
              <a:rPr sz="2000" strike="sngStrike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English</a:t>
            </a:r>
            <a:r>
              <a:rPr sz="2400" i="1" u="heavy" strike="noStrike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.</a:t>
            </a:r>
            <a:r>
              <a:rPr sz="2400" i="1" u="heavy" strike="noStrike" spc="7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（程度</a:t>
            </a:r>
            <a:r>
              <a:rPr sz="2000" u="heavy" strike="noStrike" spc="38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+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地点）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469900" algn="l"/>
              </a:tabLst>
            </a:pPr>
            <a:r>
              <a:rPr sz="2000" spc="390" dirty="0">
                <a:latin typeface="WenQuanYi Micro Hei"/>
                <a:cs typeface="WenQuanYi Micro Hei"/>
              </a:rPr>
              <a:t>⑫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talked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loudly</a:t>
            </a:r>
            <a:r>
              <a:rPr sz="2000" strike="sngStrike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in</a:t>
            </a:r>
            <a:r>
              <a:rPr sz="2000" strike="sngStrike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trike="sngStrike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5" dirty="0">
                <a:latin typeface="Arial" panose="020B0604020202020204"/>
                <a:cs typeface="Arial" panose="020B0604020202020204"/>
              </a:rPr>
              <a:t>classroom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30" dirty="0">
                <a:latin typeface="Arial" panose="020B0604020202020204"/>
                <a:cs typeface="Arial" panose="020B0604020202020204"/>
              </a:rPr>
              <a:t>yesterday.</a:t>
            </a:r>
            <a:r>
              <a:rPr sz="2000" u="heavy" strike="noStrike" spc="1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（程度</a:t>
            </a:r>
            <a:r>
              <a:rPr sz="2000" u="heavy" strike="noStrike" spc="3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+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地点</a:t>
            </a:r>
            <a:r>
              <a:rPr sz="2000" u="heavy" strike="noStrike" spc="3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+</a:t>
            </a:r>
            <a:r>
              <a:rPr sz="2000" u="heavy" strike="noStrike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UKIJ CJK"/>
                <a:cs typeface="UKIJ CJK"/>
              </a:rPr>
              <a:t>时间）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469900" algn="l"/>
              </a:tabLst>
            </a:pPr>
            <a:r>
              <a:rPr sz="2000" spc="390" dirty="0">
                <a:latin typeface="WenQuanYi Micro Hei"/>
                <a:cs typeface="WenQuanYi Micro Hei"/>
              </a:rPr>
              <a:t>⑬	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People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all</a:t>
            </a:r>
            <a:r>
              <a:rPr sz="2000" strike="sngStrike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over</a:t>
            </a:r>
            <a:r>
              <a:rPr sz="2000" strike="sngStrike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trike="sngStrike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world</a:t>
            </a:r>
            <a:r>
              <a:rPr sz="2000" strike="sngStrike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strike="noStrike" dirty="0">
                <a:latin typeface="Carlito"/>
                <a:cs typeface="Carlito"/>
              </a:rPr>
              <a:t>speak</a:t>
            </a:r>
            <a:r>
              <a:rPr sz="2400" strike="noStrike" spc="-35" dirty="0">
                <a:latin typeface="Carlito"/>
                <a:cs typeface="Carlito"/>
              </a:rPr>
              <a:t> </a:t>
            </a:r>
            <a:r>
              <a:rPr sz="2400" strike="noStrike" dirty="0">
                <a:latin typeface="Carlito"/>
                <a:cs typeface="Carlito"/>
              </a:rPr>
              <a:t>English.</a:t>
            </a:r>
            <a:r>
              <a:rPr sz="2400" strike="noStrike" spc="-10" dirty="0">
                <a:latin typeface="Carlito"/>
                <a:cs typeface="Carlito"/>
              </a:rPr>
              <a:t> </a:t>
            </a:r>
            <a:r>
              <a:rPr sz="2000" strike="noStrike" spc="-10" dirty="0">
                <a:solidFill>
                  <a:srgbClr val="C00000"/>
                </a:solidFill>
                <a:latin typeface="UKIJ CJK"/>
                <a:cs typeface="UKIJ CJK"/>
              </a:rPr>
              <a:t>（地点）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69900" algn="l"/>
                <a:tab pos="2784475" algn="l"/>
              </a:tabLst>
            </a:pPr>
            <a:r>
              <a:rPr sz="2000" spc="390" dirty="0">
                <a:latin typeface="WenQuanYi Micro Hei"/>
                <a:cs typeface="WenQuanYi Micro Hei"/>
              </a:rPr>
              <a:t>⑭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He is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having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dinner	</a:t>
            </a:r>
            <a:r>
              <a:rPr sz="2000" strike="sngStrike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2000" strike="sngStrike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dirty="0">
                <a:latin typeface="Arial" panose="020B0604020202020204"/>
                <a:cs typeface="Arial" panose="020B0604020202020204"/>
              </a:rPr>
              <a:t>home</a:t>
            </a:r>
            <a:r>
              <a:rPr sz="2000" strike="sngStrike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trike="sngStrike" spc="-10" dirty="0">
                <a:latin typeface="Arial" panose="020B0604020202020204"/>
                <a:cs typeface="Arial" panose="020B0604020202020204"/>
              </a:rPr>
              <a:t>now</a:t>
            </a:r>
            <a:r>
              <a:rPr sz="2400" i="1" u="heavy" strike="noStrike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.</a:t>
            </a:r>
            <a:r>
              <a:rPr sz="2400" i="1" strike="noStrike" spc="-5" dirty="0">
                <a:latin typeface="Carlito"/>
                <a:cs typeface="Carlito"/>
              </a:rPr>
              <a:t> </a:t>
            </a:r>
            <a:r>
              <a:rPr sz="2000" strike="noStrike" spc="-10" dirty="0">
                <a:solidFill>
                  <a:srgbClr val="C00000"/>
                </a:solidFill>
                <a:latin typeface="UKIJ CJK"/>
                <a:cs typeface="UKIJ CJK"/>
              </a:rPr>
              <a:t>（地</a:t>
            </a:r>
            <a:r>
              <a:rPr sz="2000" strike="noStrike" spc="-15" dirty="0">
                <a:solidFill>
                  <a:srgbClr val="C00000"/>
                </a:solidFill>
                <a:latin typeface="UKIJ CJK"/>
                <a:cs typeface="UKIJ CJK"/>
              </a:rPr>
              <a:t>点</a:t>
            </a:r>
            <a:r>
              <a:rPr sz="2000" strike="noStrike" spc="385" dirty="0">
                <a:solidFill>
                  <a:srgbClr val="C00000"/>
                </a:solidFill>
                <a:latin typeface="UKIJ CJK"/>
                <a:cs typeface="UKIJ CJK"/>
              </a:rPr>
              <a:t>+</a:t>
            </a:r>
            <a:r>
              <a:rPr sz="2000" strike="noStrike" spc="-10" dirty="0">
                <a:solidFill>
                  <a:srgbClr val="C00000"/>
                </a:solidFill>
                <a:latin typeface="UKIJ CJK"/>
                <a:cs typeface="UKIJ CJK"/>
              </a:rPr>
              <a:t>时间）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217" y="671906"/>
            <a:ext cx="3987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UKIJ CJK"/>
                <a:cs typeface="UKIJ CJK"/>
              </a:rPr>
              <a:t>请判断下列句子中的副词成分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969" y="1880438"/>
            <a:ext cx="61334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30" dirty="0">
                <a:latin typeface="Noto Sans CJK JP Medium"/>
                <a:cs typeface="Noto Sans CJK JP Medium"/>
              </a:rPr>
              <a:t>为什</a:t>
            </a:r>
            <a:r>
              <a:rPr sz="4000" b="0" spc="10" dirty="0">
                <a:latin typeface="Noto Sans CJK JP Medium"/>
                <a:cs typeface="Noto Sans CJK JP Medium"/>
              </a:rPr>
              <a:t>么会</a:t>
            </a:r>
            <a:r>
              <a:rPr sz="4000" b="0" spc="-15" dirty="0">
                <a:latin typeface="Noto Sans CJK JP Medium"/>
                <a:cs typeface="Noto Sans CJK JP Medium"/>
              </a:rPr>
              <a:t>出</a:t>
            </a:r>
            <a:r>
              <a:rPr sz="4000" b="0" spc="10" dirty="0">
                <a:latin typeface="Noto Sans CJK JP Medium"/>
                <a:cs typeface="Noto Sans CJK JP Medium"/>
              </a:rPr>
              <a:t>现副</a:t>
            </a:r>
            <a:r>
              <a:rPr sz="4000" b="0" spc="-15" dirty="0">
                <a:latin typeface="Noto Sans CJK JP Medium"/>
                <a:cs typeface="Noto Sans CJK JP Medium"/>
              </a:rPr>
              <a:t>词</a:t>
            </a:r>
            <a:r>
              <a:rPr sz="4000" b="0" spc="10" dirty="0">
                <a:latin typeface="Noto Sans CJK JP Medium"/>
                <a:cs typeface="Noto Sans CJK JP Medium"/>
              </a:rPr>
              <a:t>性从</a:t>
            </a:r>
            <a:r>
              <a:rPr sz="4000" b="0" spc="-15" dirty="0">
                <a:latin typeface="Noto Sans CJK JP Medium"/>
                <a:cs typeface="Noto Sans CJK JP Medium"/>
              </a:rPr>
              <a:t>句</a:t>
            </a:r>
            <a:r>
              <a:rPr sz="4000" b="0" spc="10" dirty="0">
                <a:latin typeface="Noto Sans CJK JP Medium"/>
                <a:cs typeface="Noto Sans CJK JP Medium"/>
              </a:rPr>
              <a:t>？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1801" y="688339"/>
            <a:ext cx="1014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我爱你</a:t>
            </a:r>
            <a:r>
              <a:rPr sz="2400" spc="-70" dirty="0">
                <a:latin typeface="UKIJ CJK"/>
                <a:cs typeface="UKIJ CJK"/>
              </a:rPr>
              <a:t>.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029" y="1075309"/>
            <a:ext cx="4051935" cy="2302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I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love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you.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90805" algn="ctr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UKIJ CJK"/>
                <a:cs typeface="UKIJ CJK"/>
              </a:rPr>
              <a:t>我非常爱</a:t>
            </a:r>
            <a:r>
              <a:rPr sz="2400" spc="-5" dirty="0">
                <a:latin typeface="UKIJ CJK"/>
                <a:cs typeface="UKIJ CJK"/>
              </a:rPr>
              <a:t>你</a:t>
            </a:r>
            <a:r>
              <a:rPr sz="2400" spc="-70" dirty="0">
                <a:latin typeface="UKIJ CJK"/>
                <a:cs typeface="UKIJ CJK"/>
              </a:rPr>
              <a:t>.</a:t>
            </a:r>
            <a:endParaRPr sz="2400">
              <a:latin typeface="UKIJ CJK"/>
              <a:cs typeface="UKIJ CJK"/>
            </a:endParaRPr>
          </a:p>
          <a:p>
            <a:pPr marR="95250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I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love you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very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much.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800" b="0" spc="1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我像老鼠爱大米一样爱</a:t>
            </a:r>
            <a:r>
              <a:rPr sz="2800" b="0" spc="-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你</a:t>
            </a:r>
            <a:r>
              <a:rPr sz="2800" b="0" spc="-3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.</a:t>
            </a:r>
            <a:endParaRPr sz="280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6728" y="2859023"/>
            <a:ext cx="1959864" cy="19568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619" y="3651300"/>
            <a:ext cx="75050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1375" dirty="0">
                <a:latin typeface="Noto Sans CJK JP Medium"/>
                <a:cs typeface="Noto Sans CJK JP Medium"/>
              </a:rPr>
              <a:t>“</a:t>
            </a:r>
            <a:r>
              <a:rPr sz="2800" b="0" spc="30" dirty="0">
                <a:latin typeface="Noto Sans CJK JP Medium"/>
                <a:cs typeface="Noto Sans CJK JP Medium"/>
              </a:rPr>
              <a:t>一</a:t>
            </a:r>
            <a:r>
              <a:rPr sz="2800" b="0" spc="5" dirty="0">
                <a:latin typeface="Noto Sans CJK JP Medium"/>
                <a:cs typeface="Noto Sans CJK JP Medium"/>
              </a:rPr>
              <a:t>个</a:t>
            </a:r>
            <a:r>
              <a:rPr sz="2800"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句</a:t>
            </a:r>
            <a:r>
              <a:rPr sz="2800" b="0" spc="-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子</a:t>
            </a:r>
            <a:r>
              <a:rPr sz="2800" b="0" spc="5" dirty="0">
                <a:latin typeface="Noto Sans CJK JP Medium"/>
                <a:cs typeface="Noto Sans CJK JP Medium"/>
              </a:rPr>
              <a:t>做了</a:t>
            </a:r>
            <a:r>
              <a:rPr sz="2800" b="0" spc="-20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副</a:t>
            </a:r>
            <a:r>
              <a:rPr sz="2800"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词</a:t>
            </a:r>
            <a:r>
              <a:rPr sz="2800" b="0" spc="5" dirty="0">
                <a:latin typeface="Noto Sans CJK JP Medium"/>
                <a:cs typeface="Noto Sans CJK JP Medium"/>
              </a:rPr>
              <a:t>的</a:t>
            </a:r>
            <a:r>
              <a:rPr sz="2800" b="0" spc="-25" dirty="0">
                <a:latin typeface="Noto Sans CJK JP Medium"/>
                <a:cs typeface="Noto Sans CJK JP Medium"/>
              </a:rPr>
              <a:t>功</a:t>
            </a:r>
            <a:r>
              <a:rPr sz="2800" b="0" spc="5" dirty="0">
                <a:latin typeface="Noto Sans CJK JP Medium"/>
                <a:cs typeface="Noto Sans CJK JP Medium"/>
              </a:rPr>
              <a:t>能就</a:t>
            </a:r>
            <a:r>
              <a:rPr sz="2800" b="0" spc="-25" dirty="0">
                <a:latin typeface="Noto Sans CJK JP Medium"/>
                <a:cs typeface="Noto Sans CJK JP Medium"/>
              </a:rPr>
              <a:t>叫</a:t>
            </a:r>
            <a:r>
              <a:rPr sz="2800" b="0" spc="10" dirty="0">
                <a:latin typeface="Noto Sans CJK JP Medium"/>
                <a:cs typeface="Noto Sans CJK JP Medium"/>
              </a:rPr>
              <a:t>做</a:t>
            </a:r>
            <a:r>
              <a:rPr sz="2800"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副</a:t>
            </a:r>
            <a:r>
              <a:rPr sz="2800" b="0" spc="-2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词</a:t>
            </a:r>
            <a:r>
              <a:rPr sz="2800" b="0" spc="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性从</a:t>
            </a:r>
            <a:r>
              <a:rPr sz="2800" b="0" spc="-15" dirty="0">
                <a:solidFill>
                  <a:srgbClr val="C00000"/>
                </a:solidFill>
                <a:latin typeface="Noto Sans CJK JP Medium"/>
                <a:cs typeface="Noto Sans CJK JP Medium"/>
              </a:rPr>
              <a:t>句</a:t>
            </a:r>
            <a:r>
              <a:rPr sz="2800" b="0" spc="1355" dirty="0">
                <a:latin typeface="Noto Sans CJK JP Medium"/>
                <a:cs typeface="Noto Sans CJK JP Medium"/>
              </a:rPr>
              <a:t>”</a:t>
            </a:r>
            <a:endParaRPr sz="28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744" y="1066241"/>
            <a:ext cx="10375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UKIJ CJK"/>
                <a:cs typeface="UKIJ CJK"/>
              </a:rPr>
              <a:t>我爱你。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44" y="1370253"/>
            <a:ext cx="3062605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UKIJ CJK"/>
                <a:cs typeface="UKIJ CJK"/>
              </a:rPr>
              <a:t>我非常爱你。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UKIJ CJK"/>
                <a:cs typeface="UKIJ CJK"/>
              </a:rPr>
              <a:t>我像老鼠爱大米一样爱</a:t>
            </a:r>
            <a:r>
              <a:rPr sz="2000" spc="-5" dirty="0">
                <a:latin typeface="UKIJ CJK"/>
                <a:cs typeface="UKIJ CJK"/>
              </a:rPr>
              <a:t>你</a:t>
            </a:r>
            <a:r>
              <a:rPr sz="2000" b="0" spc="-10" dirty="0">
                <a:latin typeface="Noto Sans CJK JP Medium"/>
                <a:cs typeface="Noto Sans CJK JP Medium"/>
              </a:rPr>
              <a:t>。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912116"/>
            <a:ext cx="3718560" cy="169798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3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159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very</a:t>
            </a:r>
            <a:r>
              <a:rPr sz="2000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much.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b="1" spc="-1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b="1" spc="-1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a </a:t>
            </a: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mouse </a:t>
            </a:r>
            <a:r>
              <a:rPr sz="2000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loves</a:t>
            </a:r>
            <a:r>
              <a:rPr sz="2000" u="sng" spc="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rice</a:t>
            </a:r>
            <a:r>
              <a:rPr sz="2000" b="1" u="sng" dirty="0"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50290">
              <a:lnSpc>
                <a:spcPct val="100000"/>
              </a:lnSpc>
              <a:spcBef>
                <a:spcPts val="195"/>
              </a:spcBef>
              <a:tabLst>
                <a:tab pos="2058670" algn="l"/>
              </a:tabLst>
            </a:pPr>
            <a:r>
              <a:rPr sz="1800" b="0" dirty="0">
                <a:solidFill>
                  <a:srgbClr val="A31A82"/>
                </a:solidFill>
                <a:latin typeface="Noto Sans CJK JP Medium"/>
                <a:cs typeface="Noto Sans CJK JP Medium"/>
              </a:rPr>
              <a:t>连词	</a:t>
            </a:r>
            <a:r>
              <a:rPr sz="1800" b="0" dirty="0">
                <a:solidFill>
                  <a:srgbClr val="0462C1"/>
                </a:solidFill>
                <a:latin typeface="Noto Sans CJK JP Medium"/>
                <a:cs typeface="Noto Sans CJK JP Medium"/>
              </a:rPr>
              <a:t>完整的句子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1553" y="1183004"/>
            <a:ext cx="4848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UKIJ CJK"/>
                <a:cs typeface="UKIJ CJK"/>
              </a:rPr>
              <a:t>完整句</a:t>
            </a:r>
            <a:r>
              <a:rPr sz="2800" spc="10" dirty="0">
                <a:latin typeface="UKIJ CJK"/>
                <a:cs typeface="UKIJ CJK"/>
              </a:rPr>
              <a:t>子</a:t>
            </a:r>
            <a:r>
              <a:rPr sz="2800" spc="100" dirty="0">
                <a:latin typeface="UKIJ CJK"/>
                <a:cs typeface="UKIJ CJK"/>
              </a:rPr>
              <a:t>1</a:t>
            </a:r>
            <a:r>
              <a:rPr sz="2800" spc="20" dirty="0">
                <a:latin typeface="UKIJ CJK"/>
                <a:cs typeface="UKIJ CJK"/>
              </a:rPr>
              <a:t> </a:t>
            </a:r>
            <a:r>
              <a:rPr sz="2800" spc="540" dirty="0">
                <a:latin typeface="UKIJ CJK"/>
                <a:cs typeface="UKIJ CJK"/>
              </a:rPr>
              <a:t>+</a:t>
            </a:r>
            <a:r>
              <a:rPr sz="2800" spc="65" dirty="0">
                <a:latin typeface="UKIJ CJK"/>
                <a:cs typeface="UKIJ CJK"/>
              </a:rPr>
              <a:t> </a:t>
            </a:r>
            <a:r>
              <a:rPr sz="2800" spc="5" dirty="0">
                <a:solidFill>
                  <a:srgbClr val="C00000"/>
                </a:solidFill>
                <a:latin typeface="UKIJ CJK"/>
                <a:cs typeface="UKIJ CJK"/>
              </a:rPr>
              <a:t>连词</a:t>
            </a:r>
            <a:r>
              <a:rPr sz="2800" spc="60" dirty="0">
                <a:solidFill>
                  <a:srgbClr val="C00000"/>
                </a:solidFill>
                <a:latin typeface="UKIJ CJK"/>
                <a:cs typeface="UKIJ CJK"/>
              </a:rPr>
              <a:t> </a:t>
            </a:r>
            <a:r>
              <a:rPr sz="2800" spc="545" dirty="0">
                <a:latin typeface="UKIJ CJK"/>
                <a:cs typeface="UKIJ CJK"/>
              </a:rPr>
              <a:t>+</a:t>
            </a:r>
            <a:r>
              <a:rPr sz="2800" spc="5" dirty="0">
                <a:solidFill>
                  <a:srgbClr val="006FC0"/>
                </a:solidFill>
                <a:latin typeface="UKIJ CJK"/>
                <a:cs typeface="UKIJ CJK"/>
              </a:rPr>
              <a:t>完整句</a:t>
            </a:r>
            <a:r>
              <a:rPr sz="2800" dirty="0">
                <a:solidFill>
                  <a:srgbClr val="006FC0"/>
                </a:solidFill>
                <a:latin typeface="UKIJ CJK"/>
                <a:cs typeface="UKIJ CJK"/>
              </a:rPr>
              <a:t>子</a:t>
            </a:r>
            <a:r>
              <a:rPr sz="2800" spc="100" dirty="0">
                <a:solidFill>
                  <a:srgbClr val="006FC0"/>
                </a:solidFill>
                <a:latin typeface="UKIJ CJK"/>
                <a:cs typeface="UKIJ CJK"/>
              </a:rPr>
              <a:t>2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5750" y="3282822"/>
            <a:ext cx="51949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I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love you </a:t>
            </a:r>
            <a:r>
              <a:rPr sz="2800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as</a:t>
            </a:r>
            <a:r>
              <a:rPr sz="280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a mouse </a:t>
            </a:r>
            <a:r>
              <a:rPr sz="28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loves</a:t>
            </a:r>
            <a:r>
              <a:rPr sz="28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800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rice</a:t>
            </a:r>
            <a:r>
              <a:rPr sz="2800" u="heavy" spc="5" dirty="0">
                <a:uFill>
                  <a:solidFill>
                    <a:srgbClr val="006FC0"/>
                  </a:solidFill>
                </a:uFill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3488" y="1706879"/>
            <a:ext cx="2880360" cy="250190"/>
          </a:xfrm>
          <a:custGeom>
            <a:avLst/>
            <a:gdLst/>
            <a:ahLst/>
            <a:cxnLst/>
            <a:rect l="l" t="t" r="r" b="b"/>
            <a:pathLst>
              <a:path w="2880360" h="250189">
                <a:moveTo>
                  <a:pt x="2880360" y="0"/>
                </a:moveTo>
                <a:lnTo>
                  <a:pt x="2878730" y="48619"/>
                </a:lnTo>
                <a:lnTo>
                  <a:pt x="2874279" y="88344"/>
                </a:lnTo>
                <a:lnTo>
                  <a:pt x="2867661" y="115139"/>
                </a:lnTo>
                <a:lnTo>
                  <a:pt x="2859532" y="124968"/>
                </a:lnTo>
                <a:lnTo>
                  <a:pt x="1461008" y="124968"/>
                </a:lnTo>
                <a:lnTo>
                  <a:pt x="1452878" y="134796"/>
                </a:lnTo>
                <a:lnTo>
                  <a:pt x="1446260" y="161591"/>
                </a:lnTo>
                <a:lnTo>
                  <a:pt x="1441809" y="201316"/>
                </a:lnTo>
                <a:lnTo>
                  <a:pt x="1440179" y="249936"/>
                </a:lnTo>
                <a:lnTo>
                  <a:pt x="1438550" y="201316"/>
                </a:lnTo>
                <a:lnTo>
                  <a:pt x="1434099" y="161591"/>
                </a:lnTo>
                <a:lnTo>
                  <a:pt x="1427481" y="134796"/>
                </a:lnTo>
                <a:lnTo>
                  <a:pt x="1419352" y="124968"/>
                </a:lnTo>
                <a:lnTo>
                  <a:pt x="20827" y="124968"/>
                </a:lnTo>
                <a:lnTo>
                  <a:pt x="12698" y="115139"/>
                </a:lnTo>
                <a:lnTo>
                  <a:pt x="6080" y="88344"/>
                </a:lnTo>
                <a:lnTo>
                  <a:pt x="1629" y="48619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59784" y="2085847"/>
            <a:ext cx="23729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10" dirty="0">
                <a:latin typeface="Noto Sans CJK JP Medium"/>
                <a:cs typeface="Noto Sans CJK JP Medium"/>
              </a:rPr>
              <a:t>状语从</a:t>
            </a:r>
            <a:r>
              <a:rPr sz="2000" b="0" spc="-15" dirty="0">
                <a:latin typeface="Noto Sans CJK JP Medium"/>
                <a:cs typeface="Noto Sans CJK JP Medium"/>
              </a:rPr>
              <a:t>句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/</a:t>
            </a:r>
            <a:r>
              <a:rPr sz="2000" b="0" spc="-10" dirty="0">
                <a:latin typeface="Noto Sans CJK JP Medium"/>
                <a:cs typeface="Noto Sans CJK JP Medium"/>
              </a:rPr>
              <a:t>副词性从句</a:t>
            </a:r>
            <a:endParaRPr sz="2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4183" y="713231"/>
            <a:ext cx="3541776" cy="4227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438" y="1863674"/>
            <a:ext cx="418972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12775" algn="l"/>
              </a:tabLst>
            </a:pPr>
            <a:r>
              <a:rPr sz="4000" b="0" spc="-370" dirty="0">
                <a:latin typeface="Noto Sans CJK JP Medium"/>
                <a:cs typeface="Noto Sans CJK JP Medium"/>
              </a:rPr>
              <a:t>1.</a:t>
            </a:r>
            <a:r>
              <a:rPr sz="4000" b="0" spc="-370" dirty="0">
                <a:latin typeface="Noto Sans CJK JP Medium"/>
                <a:cs typeface="Noto Sans CJK JP Medium"/>
              </a:rPr>
              <a:t>	</a:t>
            </a:r>
            <a:r>
              <a:rPr sz="4000" b="0" spc="25" dirty="0">
                <a:latin typeface="Noto Sans CJK JP Medium"/>
                <a:cs typeface="Noto Sans CJK JP Medium"/>
              </a:rPr>
              <a:t>什</a:t>
            </a:r>
            <a:r>
              <a:rPr sz="4000" b="0" spc="10" dirty="0">
                <a:latin typeface="Noto Sans CJK JP Medium"/>
                <a:cs typeface="Noto Sans CJK JP Medium"/>
              </a:rPr>
              <a:t>么叫</a:t>
            </a:r>
            <a:r>
              <a:rPr sz="4000" b="0" spc="-25" dirty="0">
                <a:latin typeface="Noto Sans CJK JP Medium"/>
                <a:cs typeface="Noto Sans CJK JP Medium"/>
              </a:rPr>
              <a:t>做</a:t>
            </a:r>
            <a:r>
              <a:rPr sz="4000" b="0" spc="10" dirty="0">
                <a:latin typeface="Noto Sans CJK JP Medium"/>
                <a:cs typeface="Noto Sans CJK JP Medium"/>
              </a:rPr>
              <a:t>主语？</a:t>
            </a:r>
            <a:endParaRPr sz="4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6551" y="1142999"/>
            <a:ext cx="1301496" cy="3084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0900" y="1272667"/>
            <a:ext cx="60858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sng" spc="-2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After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A31A82"/>
                  </a:solidFill>
                </a:uFill>
              </a:rPr>
              <a:t>I finish </a:t>
            </a:r>
            <a:r>
              <a:rPr sz="2000" u="sng" spc="10" dirty="0">
                <a:solidFill>
                  <a:srgbClr val="0462C1"/>
                </a:solidFill>
                <a:uFill>
                  <a:solidFill>
                    <a:srgbClr val="A31A82"/>
                  </a:solidFill>
                </a:uFill>
              </a:rPr>
              <a:t>my 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A31A82"/>
                  </a:solidFill>
                </a:uFill>
              </a:rPr>
              <a:t>homework</a:t>
            </a:r>
            <a:r>
              <a:rPr sz="2000" dirty="0"/>
              <a:t>,I </a:t>
            </a:r>
            <a:r>
              <a:rPr sz="2000" spc="-15" dirty="0"/>
              <a:t>will </a:t>
            </a:r>
            <a:r>
              <a:rPr sz="2000" spc="-10" dirty="0"/>
              <a:t>play </a:t>
            </a:r>
            <a:r>
              <a:rPr sz="2000" dirty="0"/>
              <a:t>games </a:t>
            </a:r>
            <a:r>
              <a:rPr sz="2000" spc="-15" dirty="0"/>
              <a:t>with</a:t>
            </a:r>
            <a:r>
              <a:rPr sz="2000" spc="285" dirty="0"/>
              <a:t> </a:t>
            </a:r>
            <a:r>
              <a:rPr sz="2000" spc="-25" dirty="0"/>
              <a:t>you.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6327" y="1904187"/>
            <a:ext cx="5984240" cy="2282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8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should have put the book </a:t>
            </a:r>
            <a:r>
              <a:rPr sz="2000" b="1" u="heavy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where</a:t>
            </a:r>
            <a:r>
              <a:rPr sz="2000" b="1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you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found</a:t>
            </a:r>
            <a:r>
              <a:rPr sz="2000" u="sng" spc="3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it.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L="17145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didn't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come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work</a:t>
            </a:r>
            <a:r>
              <a:rPr sz="2000" spc="-10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because</a:t>
            </a:r>
            <a:r>
              <a:rPr sz="2000" b="1" spc="-10" dirty="0">
                <a:solidFill>
                  <a:srgbClr val="0462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I </a:t>
            </a:r>
            <a:r>
              <a:rPr sz="20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was</a:t>
            </a:r>
            <a:r>
              <a:rPr sz="2000" u="sng" spc="1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ill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 panose="020B0604020202020204"/>
              <a:cs typeface="Arial" panose="020B0604020202020204"/>
            </a:endParaRPr>
          </a:p>
          <a:p>
            <a:pPr marL="17145">
              <a:lnSpc>
                <a:spcPct val="100000"/>
              </a:lnSpc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looked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down </a:t>
            </a:r>
            <a:r>
              <a:rPr sz="2000" b="1" u="heavy" spc="-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so </a:t>
            </a:r>
            <a:r>
              <a:rPr sz="2000" b="1" u="heavy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that</a:t>
            </a:r>
            <a:r>
              <a:rPr sz="2000" b="1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she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could not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see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his</a:t>
            </a:r>
            <a:r>
              <a:rPr sz="2000" u="sng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eyes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 panose="020B0604020202020204"/>
              <a:cs typeface="Arial" panose="020B0604020202020204"/>
            </a:endParaRPr>
          </a:p>
          <a:p>
            <a:pPr marL="17145">
              <a:lnSpc>
                <a:spcPct val="100000"/>
              </a:lnSpc>
            </a:pPr>
            <a:r>
              <a:rPr sz="2000" b="1" u="heavy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If</a:t>
            </a:r>
            <a:r>
              <a:rPr sz="2000" b="1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plastics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are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burned</a:t>
            </a:r>
            <a:r>
              <a:rPr sz="2000" spc="-10" dirty="0">
                <a:solidFill>
                  <a:srgbClr val="0462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,they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give off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poisonous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gases.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1511807"/>
            <a:ext cx="1362456" cy="257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3598" y="1610309"/>
            <a:ext cx="63988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I </a:t>
            </a:r>
            <a:r>
              <a:rPr sz="2000" spc="-10" dirty="0"/>
              <a:t>didn't sleep </a:t>
            </a:r>
            <a:r>
              <a:rPr sz="2000" spc="-15" dirty="0"/>
              <a:t>well </a:t>
            </a:r>
            <a:r>
              <a:rPr sz="2000" spc="-5" dirty="0"/>
              <a:t>last </a:t>
            </a:r>
            <a:r>
              <a:rPr sz="2000" spc="-10" dirty="0"/>
              <a:t>night,</a:t>
            </a:r>
            <a:r>
              <a:rPr sz="2000" b="1" u="heavy" spc="-1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so</a:t>
            </a:r>
            <a:r>
              <a:rPr sz="2000" b="1" spc="-10" dirty="0">
                <a:solidFill>
                  <a:srgbClr val="0462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I feel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sleepy this</a:t>
            </a:r>
            <a:r>
              <a:rPr sz="2000" u="sng" spc="1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morning.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6801" y="2276347"/>
            <a:ext cx="6557645" cy="1670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sz="2000" spc="-8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look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younger </a:t>
            </a:r>
            <a:r>
              <a:rPr sz="2000" b="1" u="heavy" spc="-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than</a:t>
            </a:r>
            <a:r>
              <a:rPr sz="2000" b="1" spc="-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you</a:t>
            </a:r>
            <a:r>
              <a:rPr sz="2000" u="sng" spc="3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are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Arial" panose="020B0604020202020204"/>
              <a:cs typeface="Arial" panose="020B0604020202020204"/>
            </a:endParaRPr>
          </a:p>
          <a:p>
            <a:pPr marL="17145">
              <a:lnSpc>
                <a:spcPct val="100000"/>
              </a:lnSpc>
            </a:pPr>
            <a:r>
              <a:rPr sz="2000" b="1" u="heavy" spc="-15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Although</a:t>
            </a:r>
            <a:r>
              <a:rPr sz="2000" b="1" spc="-15" dirty="0">
                <a:solidFill>
                  <a:srgbClr val="A31A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he studied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hard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,he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didn't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pass the</a:t>
            </a:r>
            <a:r>
              <a:rPr sz="2000" spc="5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examination.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must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try to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hold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tool </a:t>
            </a:r>
            <a:r>
              <a:rPr sz="2000" b="1" u="sng" spc="-20" dirty="0">
                <a:solidFill>
                  <a:srgbClr val="A31A82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as</a:t>
            </a:r>
            <a:r>
              <a:rPr sz="2000" b="1" u="sng" spc="-20" dirty="0">
                <a:solidFill>
                  <a:srgbClr val="0462C1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0462C1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I</a:t>
            </a:r>
            <a:r>
              <a:rPr sz="2000" u="sng" spc="185" dirty="0">
                <a:solidFill>
                  <a:srgbClr val="0462C1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A31A82"/>
                  </a:solidFill>
                </a:uFill>
                <a:latin typeface="Arial" panose="020B0604020202020204"/>
                <a:cs typeface="Arial" panose="020B0604020202020204"/>
              </a:rPr>
              <a:t>do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7127" y="694943"/>
            <a:ext cx="3685032" cy="4306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7426959" cy="379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UKIJ CJK"/>
              <a:cs typeface="UKIJ CJK"/>
            </a:endParaRPr>
          </a:p>
          <a:p>
            <a:pPr marL="291465">
              <a:lnSpc>
                <a:spcPct val="100000"/>
              </a:lnSpc>
            </a:pPr>
            <a:r>
              <a:rPr sz="1800" b="0" spc="20" dirty="0">
                <a:latin typeface="Noto Sans CJK JP Medium"/>
                <a:cs typeface="Noto Sans CJK JP Medium"/>
              </a:rPr>
              <a:t>请分析下面句子</a:t>
            </a:r>
            <a:r>
              <a:rPr sz="1800" b="0" spc="-5" dirty="0">
                <a:latin typeface="Noto Sans CJK JP Medium"/>
                <a:cs typeface="Noto Sans CJK JP Medium"/>
              </a:rPr>
              <a:t>的</a:t>
            </a:r>
            <a:r>
              <a:rPr sz="1800" b="0" spc="20" dirty="0">
                <a:latin typeface="Noto Sans CJK JP Medium"/>
                <a:cs typeface="Noto Sans CJK JP Medium"/>
              </a:rPr>
              <a:t>结</a:t>
            </a:r>
            <a:r>
              <a:rPr sz="1800" b="0" spc="-5" dirty="0">
                <a:latin typeface="Noto Sans CJK JP Medium"/>
                <a:cs typeface="Noto Sans CJK JP Medium"/>
              </a:rPr>
              <a:t>构</a:t>
            </a:r>
            <a:r>
              <a:rPr sz="1800" b="0" spc="20" dirty="0">
                <a:latin typeface="Noto Sans CJK JP Medium"/>
                <a:cs typeface="Noto Sans CJK JP Medium"/>
              </a:rPr>
              <a:t>，</a:t>
            </a:r>
            <a:r>
              <a:rPr sz="1800" b="0" spc="-5" dirty="0">
                <a:latin typeface="Noto Sans CJK JP Medium"/>
                <a:cs typeface="Noto Sans CJK JP Medium"/>
              </a:rPr>
              <a:t>并</a:t>
            </a:r>
            <a:r>
              <a:rPr sz="1800" b="0" spc="20" dirty="0">
                <a:latin typeface="Noto Sans CJK JP Medium"/>
                <a:cs typeface="Noto Sans CJK JP Medium"/>
              </a:rPr>
              <a:t>找</a:t>
            </a:r>
            <a:r>
              <a:rPr sz="1800" b="0" spc="-5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其</a:t>
            </a:r>
            <a:r>
              <a:rPr sz="1800" b="0" spc="-5" dirty="0">
                <a:latin typeface="Noto Sans CJK JP Medium"/>
                <a:cs typeface="Noto Sans CJK JP Medium"/>
              </a:rPr>
              <a:t>中</a:t>
            </a:r>
            <a:r>
              <a:rPr sz="1800" b="0" spc="20" dirty="0">
                <a:latin typeface="Noto Sans CJK JP Medium"/>
                <a:cs typeface="Noto Sans CJK JP Medium"/>
              </a:rPr>
              <a:t>的</a:t>
            </a:r>
            <a:r>
              <a:rPr sz="1800" b="0" spc="-5" dirty="0">
                <a:latin typeface="Noto Sans CJK JP Medium"/>
                <a:cs typeface="Noto Sans CJK JP Medium"/>
              </a:rPr>
              <a:t>连</a:t>
            </a:r>
            <a:r>
              <a:rPr sz="1800" b="0" spc="20" dirty="0">
                <a:latin typeface="Noto Sans CJK JP Medium"/>
                <a:cs typeface="Noto Sans CJK JP Medium"/>
              </a:rPr>
              <a:t>词。</a:t>
            </a:r>
            <a:endParaRPr sz="18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Noto Sans CJK JP Medium"/>
              <a:cs typeface="Noto Sans CJK JP Medium"/>
            </a:endParaRPr>
          </a:p>
          <a:p>
            <a:pPr marL="572135" indent="-281305">
              <a:lnSpc>
                <a:spcPct val="100000"/>
              </a:lnSpc>
              <a:buAutoNum type="arabicPeriod"/>
              <a:tabLst>
                <a:tab pos="57277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While/When/As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John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watching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TV,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his wife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</a:t>
            </a:r>
            <a:r>
              <a:rPr sz="2000" spc="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cooking.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AutoNum type="arabicPeriod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68325" indent="-2774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68960" algn="l"/>
              </a:tabLst>
            </a:pPr>
            <a:r>
              <a:rPr sz="2000" spc="-60" dirty="0">
                <a:latin typeface="Arial" panose="020B0604020202020204"/>
                <a:cs typeface="Arial" panose="020B0604020202020204"/>
              </a:rPr>
              <a:t>You’d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better think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twice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before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make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your</a:t>
            </a:r>
            <a:r>
              <a:rPr sz="2000" spc="3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decision.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AutoNum type="arabicPeriod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72135" indent="-2813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727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dirty="0">
                <a:latin typeface="Arial" panose="020B0604020202020204"/>
                <a:cs typeface="Arial" panose="020B0604020202020204"/>
              </a:rPr>
              <a:t>month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since I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met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him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last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time.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71500" indent="-280670">
              <a:lnSpc>
                <a:spcPct val="100000"/>
              </a:lnSpc>
              <a:buAutoNum type="arabicPeriod"/>
              <a:tabLst>
                <a:tab pos="57213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has been five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since I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taught</a:t>
            </a:r>
            <a:r>
              <a:rPr sz="20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560831"/>
            <a:ext cx="1758950" cy="421005"/>
            <a:chOff x="316991" y="560831"/>
            <a:chExt cx="1758950" cy="421005"/>
          </a:xfrm>
        </p:grpSpPr>
        <p:sp>
          <p:nvSpPr>
            <p:cNvPr id="3" name="object 3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087" y="566927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325" y="86994"/>
            <a:ext cx="7440295" cy="379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Noto Sans CJK JP Thin"/>
              <a:cs typeface="Noto Sans CJK JP Thi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UKIJ CJK"/>
              <a:cs typeface="UKIJ CJK"/>
            </a:endParaRPr>
          </a:p>
          <a:p>
            <a:pPr marL="291465">
              <a:lnSpc>
                <a:spcPct val="100000"/>
              </a:lnSpc>
            </a:pPr>
            <a:r>
              <a:rPr sz="1800" b="0" spc="20" dirty="0">
                <a:latin typeface="Noto Sans CJK JP Medium"/>
                <a:cs typeface="Noto Sans CJK JP Medium"/>
              </a:rPr>
              <a:t>请分析下面句子</a:t>
            </a:r>
            <a:r>
              <a:rPr sz="1800" b="0" spc="-5" dirty="0">
                <a:latin typeface="Noto Sans CJK JP Medium"/>
                <a:cs typeface="Noto Sans CJK JP Medium"/>
              </a:rPr>
              <a:t>的</a:t>
            </a:r>
            <a:r>
              <a:rPr sz="1800" b="0" spc="20" dirty="0">
                <a:latin typeface="Noto Sans CJK JP Medium"/>
                <a:cs typeface="Noto Sans CJK JP Medium"/>
              </a:rPr>
              <a:t>结</a:t>
            </a:r>
            <a:r>
              <a:rPr sz="1800" b="0" spc="-5" dirty="0">
                <a:latin typeface="Noto Sans CJK JP Medium"/>
                <a:cs typeface="Noto Sans CJK JP Medium"/>
              </a:rPr>
              <a:t>构</a:t>
            </a:r>
            <a:r>
              <a:rPr sz="1800" b="0" spc="20" dirty="0">
                <a:latin typeface="Noto Sans CJK JP Medium"/>
                <a:cs typeface="Noto Sans CJK JP Medium"/>
              </a:rPr>
              <a:t>，</a:t>
            </a:r>
            <a:r>
              <a:rPr sz="1800" b="0" spc="-5" dirty="0">
                <a:latin typeface="Noto Sans CJK JP Medium"/>
                <a:cs typeface="Noto Sans CJK JP Medium"/>
              </a:rPr>
              <a:t>并</a:t>
            </a:r>
            <a:r>
              <a:rPr sz="1800" b="0" spc="20" dirty="0">
                <a:latin typeface="Noto Sans CJK JP Medium"/>
                <a:cs typeface="Noto Sans CJK JP Medium"/>
              </a:rPr>
              <a:t>找</a:t>
            </a:r>
            <a:r>
              <a:rPr sz="1800" b="0" spc="-5" dirty="0">
                <a:latin typeface="Noto Sans CJK JP Medium"/>
                <a:cs typeface="Noto Sans CJK JP Medium"/>
              </a:rPr>
              <a:t>出</a:t>
            </a:r>
            <a:r>
              <a:rPr sz="1800" b="0" spc="20" dirty="0">
                <a:latin typeface="Noto Sans CJK JP Medium"/>
                <a:cs typeface="Noto Sans CJK JP Medium"/>
              </a:rPr>
              <a:t>其</a:t>
            </a:r>
            <a:r>
              <a:rPr sz="1800" b="0" spc="-5" dirty="0">
                <a:latin typeface="Noto Sans CJK JP Medium"/>
                <a:cs typeface="Noto Sans CJK JP Medium"/>
              </a:rPr>
              <a:t>中</a:t>
            </a:r>
            <a:r>
              <a:rPr sz="1800" b="0" spc="20" dirty="0">
                <a:latin typeface="Noto Sans CJK JP Medium"/>
                <a:cs typeface="Noto Sans CJK JP Medium"/>
              </a:rPr>
              <a:t>的</a:t>
            </a:r>
            <a:r>
              <a:rPr sz="1800" b="0" spc="-5" dirty="0">
                <a:latin typeface="Noto Sans CJK JP Medium"/>
                <a:cs typeface="Noto Sans CJK JP Medium"/>
              </a:rPr>
              <a:t>连</a:t>
            </a:r>
            <a:r>
              <a:rPr sz="1800" b="0" spc="20" dirty="0">
                <a:latin typeface="Noto Sans CJK JP Medium"/>
                <a:cs typeface="Noto Sans CJK JP Medium"/>
              </a:rPr>
              <a:t>词。</a:t>
            </a:r>
            <a:endParaRPr sz="18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Noto Sans CJK JP Medium"/>
              <a:cs typeface="Noto Sans CJK JP Medium"/>
            </a:endParaRPr>
          </a:p>
          <a:p>
            <a:pPr marL="571500" indent="-28067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572135" algn="l"/>
              </a:tabLst>
            </a:pP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While/When/As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John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watching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TV,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his wife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</a:t>
            </a:r>
            <a:r>
              <a:rPr sz="20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cooking.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AutoNum type="arabicPeriod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68325" indent="-2774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68960" algn="l"/>
              </a:tabLst>
            </a:pPr>
            <a:r>
              <a:rPr sz="2000" spc="-60" dirty="0">
                <a:latin typeface="Arial" panose="020B0604020202020204"/>
                <a:cs typeface="Arial" panose="020B0604020202020204"/>
              </a:rPr>
              <a:t>You’d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better think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twice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before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make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your</a:t>
            </a:r>
            <a:r>
              <a:rPr sz="2000" spc="3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decision.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AutoNum type="arabicPeriod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72135" indent="-2813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727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dirty="0">
                <a:latin typeface="Arial" panose="020B0604020202020204"/>
                <a:cs typeface="Arial" panose="020B0604020202020204"/>
              </a:rPr>
              <a:t>month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since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met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him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last </a:t>
            </a:r>
            <a:r>
              <a:rPr sz="2000" dirty="0">
                <a:latin typeface="Arial" panose="020B0604020202020204"/>
                <a:cs typeface="Arial" panose="020B0604020202020204"/>
              </a:rPr>
              <a:t>time.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571500" indent="-280670">
              <a:lnSpc>
                <a:spcPct val="100000"/>
              </a:lnSpc>
              <a:buAutoNum type="arabicPeriod"/>
              <a:tabLst>
                <a:tab pos="57213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has been five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</a:t>
            </a:r>
            <a:r>
              <a:rPr sz="2000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since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taught</a:t>
            </a:r>
            <a:r>
              <a:rPr sz="2000" spc="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English.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1272920"/>
            <a:ext cx="56534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0" spc="25" dirty="0">
                <a:latin typeface="Noto Sans CJK JP Medium"/>
                <a:cs typeface="Noto Sans CJK JP Medium"/>
              </a:rPr>
              <a:t>请分析下</a:t>
            </a:r>
            <a:r>
              <a:rPr sz="2200" b="0" spc="5" dirty="0">
                <a:latin typeface="Noto Sans CJK JP Medium"/>
                <a:cs typeface="Noto Sans CJK JP Medium"/>
              </a:rPr>
              <a:t>面句子</a:t>
            </a:r>
            <a:r>
              <a:rPr sz="2200" b="0" spc="25" dirty="0">
                <a:latin typeface="Noto Sans CJK JP Medium"/>
                <a:cs typeface="Noto Sans CJK JP Medium"/>
              </a:rPr>
              <a:t>的</a:t>
            </a:r>
            <a:r>
              <a:rPr sz="2200" b="0" spc="5" dirty="0">
                <a:latin typeface="Noto Sans CJK JP Medium"/>
                <a:cs typeface="Noto Sans CJK JP Medium"/>
              </a:rPr>
              <a:t>结构，并找</a:t>
            </a:r>
            <a:r>
              <a:rPr sz="2200" b="0" spc="25" dirty="0">
                <a:latin typeface="Noto Sans CJK JP Medium"/>
                <a:cs typeface="Noto Sans CJK JP Medium"/>
              </a:rPr>
              <a:t>出</a:t>
            </a:r>
            <a:r>
              <a:rPr sz="2200" b="0" spc="5" dirty="0">
                <a:latin typeface="Noto Sans CJK JP Medium"/>
                <a:cs typeface="Noto Sans CJK JP Medium"/>
              </a:rPr>
              <a:t>其中的连</a:t>
            </a:r>
            <a:r>
              <a:rPr sz="2200" b="0" spc="25" dirty="0">
                <a:latin typeface="Noto Sans CJK JP Medium"/>
                <a:cs typeface="Noto Sans CJK JP Medium"/>
              </a:rPr>
              <a:t>词</a:t>
            </a:r>
            <a:r>
              <a:rPr sz="2200" b="0" spc="5" dirty="0">
                <a:latin typeface="Noto Sans CJK JP Medium"/>
                <a:cs typeface="Noto Sans CJK JP Medium"/>
              </a:rPr>
              <a:t>。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882901"/>
            <a:ext cx="816610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2933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found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world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amazing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after 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went</a:t>
            </a:r>
            <a:r>
              <a:rPr sz="20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abroad.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292735" indent="-280670">
              <a:lnSpc>
                <a:spcPct val="100000"/>
              </a:lnSpc>
              <a:buAutoNum type="arabicPeriod" startAt="5"/>
              <a:tabLst>
                <a:tab pos="2933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waited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until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</a:t>
            </a:r>
            <a:r>
              <a:rPr sz="2000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came.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292735" indent="-280670">
              <a:lnSpc>
                <a:spcPct val="100000"/>
              </a:lnSpc>
              <a:buAutoNum type="arabicPeriod" startAt="5"/>
              <a:tabLst>
                <a:tab pos="2933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didn’t have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boyfriend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until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17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</a:t>
            </a:r>
            <a:r>
              <a:rPr sz="2000" spc="3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old.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292735" indent="-280670">
              <a:lnSpc>
                <a:spcPct val="100000"/>
              </a:lnSpc>
              <a:buAutoNum type="arabicPeriod" startAt="5"/>
              <a:tabLst>
                <a:tab pos="29337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Whenever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visitor </a:t>
            </a:r>
            <a:r>
              <a:rPr sz="2000" dirty="0">
                <a:latin typeface="Arial" panose="020B0604020202020204"/>
                <a:cs typeface="Arial" panose="020B0604020202020204"/>
              </a:rPr>
              <a:t>comes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into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house, 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served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with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cup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tea.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991" y="615695"/>
            <a:ext cx="1758950" cy="421005"/>
            <a:chOff x="316991" y="615695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6135" y="665809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1272920"/>
            <a:ext cx="56534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0" spc="25" dirty="0">
                <a:latin typeface="Noto Sans CJK JP Medium"/>
                <a:cs typeface="Noto Sans CJK JP Medium"/>
              </a:rPr>
              <a:t>请分析下</a:t>
            </a:r>
            <a:r>
              <a:rPr sz="2200" b="0" spc="5" dirty="0">
                <a:latin typeface="Noto Sans CJK JP Medium"/>
                <a:cs typeface="Noto Sans CJK JP Medium"/>
              </a:rPr>
              <a:t>面句子</a:t>
            </a:r>
            <a:r>
              <a:rPr sz="2200" b="0" spc="25" dirty="0">
                <a:latin typeface="Noto Sans CJK JP Medium"/>
                <a:cs typeface="Noto Sans CJK JP Medium"/>
              </a:rPr>
              <a:t>的</a:t>
            </a:r>
            <a:r>
              <a:rPr sz="2200" b="0" spc="5" dirty="0">
                <a:latin typeface="Noto Sans CJK JP Medium"/>
                <a:cs typeface="Noto Sans CJK JP Medium"/>
              </a:rPr>
              <a:t>结构，并找</a:t>
            </a:r>
            <a:r>
              <a:rPr sz="2200" b="0" spc="25" dirty="0">
                <a:latin typeface="Noto Sans CJK JP Medium"/>
                <a:cs typeface="Noto Sans CJK JP Medium"/>
              </a:rPr>
              <a:t>出</a:t>
            </a:r>
            <a:r>
              <a:rPr sz="2200" b="0" spc="5" dirty="0">
                <a:latin typeface="Noto Sans CJK JP Medium"/>
                <a:cs typeface="Noto Sans CJK JP Medium"/>
              </a:rPr>
              <a:t>其中的连</a:t>
            </a:r>
            <a:r>
              <a:rPr sz="2200" b="0" spc="25" dirty="0">
                <a:latin typeface="Noto Sans CJK JP Medium"/>
                <a:cs typeface="Noto Sans CJK JP Medium"/>
              </a:rPr>
              <a:t>词</a:t>
            </a:r>
            <a:r>
              <a:rPr sz="2200" b="0" spc="5" dirty="0">
                <a:latin typeface="Noto Sans CJK JP Medium"/>
                <a:cs typeface="Noto Sans CJK JP Medium"/>
              </a:rPr>
              <a:t>。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882901"/>
            <a:ext cx="816737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2933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found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world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amazing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after</a:t>
            </a:r>
            <a:r>
              <a:rPr sz="20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went</a:t>
            </a:r>
            <a:r>
              <a:rPr sz="2000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abroad.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292735" indent="-280670">
              <a:lnSpc>
                <a:spcPct val="100000"/>
              </a:lnSpc>
              <a:buAutoNum type="arabicPeriod" startAt="5"/>
              <a:tabLst>
                <a:tab pos="2933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waited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until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</a:t>
            </a:r>
            <a:r>
              <a:rPr sz="20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came.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292735" indent="-280670">
              <a:lnSpc>
                <a:spcPct val="100000"/>
              </a:lnSpc>
              <a:buAutoNum type="arabicPeriod" startAt="5"/>
              <a:tabLst>
                <a:tab pos="2933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did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n’t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have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boyfriend</a:t>
            </a:r>
            <a:r>
              <a:rPr sz="20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until</a:t>
            </a:r>
            <a:r>
              <a:rPr sz="20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17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years</a:t>
            </a:r>
            <a:r>
              <a:rPr sz="2000" spc="3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old.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5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292735" indent="-280670">
              <a:lnSpc>
                <a:spcPct val="100000"/>
              </a:lnSpc>
              <a:buClr>
                <a:srgbClr val="000000"/>
              </a:buClr>
              <a:buAutoNum type="arabicPeriod" startAt="5"/>
              <a:tabLst>
                <a:tab pos="293370" algn="l"/>
              </a:tabLst>
            </a:pP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Whenever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visitor </a:t>
            </a:r>
            <a:r>
              <a:rPr sz="2000" dirty="0">
                <a:latin typeface="Arial" panose="020B0604020202020204"/>
                <a:cs typeface="Arial" panose="020B0604020202020204"/>
              </a:rPr>
              <a:t>comes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into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house, 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served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with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cup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tea.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991" y="615695"/>
            <a:ext cx="1758950" cy="421005"/>
            <a:chOff x="316991" y="615695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6135" y="665809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1231214"/>
            <a:ext cx="56597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0" spc="30" dirty="0">
                <a:latin typeface="Noto Sans CJK JP Medium"/>
                <a:cs typeface="Noto Sans CJK JP Medium"/>
              </a:rPr>
              <a:t>请分析下</a:t>
            </a:r>
            <a:r>
              <a:rPr sz="2200" b="0" spc="10" dirty="0">
                <a:latin typeface="Noto Sans CJK JP Medium"/>
                <a:cs typeface="Noto Sans CJK JP Medium"/>
              </a:rPr>
              <a:t>面句子</a:t>
            </a:r>
            <a:r>
              <a:rPr sz="2200" b="0" spc="30" dirty="0">
                <a:latin typeface="Noto Sans CJK JP Medium"/>
                <a:cs typeface="Noto Sans CJK JP Medium"/>
              </a:rPr>
              <a:t>的</a:t>
            </a:r>
            <a:r>
              <a:rPr sz="2200" b="0" spc="10" dirty="0">
                <a:latin typeface="Noto Sans CJK JP Medium"/>
                <a:cs typeface="Noto Sans CJK JP Medium"/>
              </a:rPr>
              <a:t>结构，并找</a:t>
            </a:r>
            <a:r>
              <a:rPr sz="2200" b="0" spc="30" dirty="0">
                <a:latin typeface="Noto Sans CJK JP Medium"/>
                <a:cs typeface="Noto Sans CJK JP Medium"/>
              </a:rPr>
              <a:t>出</a:t>
            </a:r>
            <a:r>
              <a:rPr sz="2200" b="0" spc="10" dirty="0">
                <a:latin typeface="Noto Sans CJK JP Medium"/>
                <a:cs typeface="Noto Sans CJK JP Medium"/>
              </a:rPr>
              <a:t>其中的连</a:t>
            </a:r>
            <a:r>
              <a:rPr sz="2200" b="0" spc="30" dirty="0">
                <a:latin typeface="Noto Sans CJK JP Medium"/>
                <a:cs typeface="Noto Sans CJK JP Medium"/>
              </a:rPr>
              <a:t>词</a:t>
            </a:r>
            <a:r>
              <a:rPr sz="2200" b="0" spc="10" dirty="0">
                <a:latin typeface="Noto Sans CJK JP Medium"/>
                <a:cs typeface="Noto Sans CJK JP Medium"/>
              </a:rPr>
              <a:t>。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841068"/>
            <a:ext cx="732028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005" indent="-281940">
              <a:lnSpc>
                <a:spcPct val="100000"/>
              </a:lnSpc>
              <a:spcBef>
                <a:spcPts val="95"/>
              </a:spcBef>
              <a:buAutoNum type="arabicPeriod" startAt="9"/>
              <a:tabLst>
                <a:tab pos="29464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Each </a:t>
            </a:r>
            <a:r>
              <a:rPr sz="2000" dirty="0">
                <a:latin typeface="Arial" panose="020B0604020202020204"/>
                <a:cs typeface="Arial" panose="020B0604020202020204"/>
              </a:rPr>
              <a:t>time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went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there I saw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him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working.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9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6880" indent="-424815">
              <a:lnSpc>
                <a:spcPct val="100000"/>
              </a:lnSpc>
              <a:buAutoNum type="arabicPeriod" startAt="9"/>
              <a:tabLst>
                <a:tab pos="43751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Every </a:t>
            </a:r>
            <a:r>
              <a:rPr sz="2000" dirty="0">
                <a:latin typeface="Arial" panose="020B0604020202020204"/>
                <a:cs typeface="Arial" panose="020B0604020202020204"/>
              </a:rPr>
              <a:t>time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listened to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your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advice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got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into</a:t>
            </a:r>
            <a:r>
              <a:rPr sz="2000" spc="229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trouble.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9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15925" indent="-403860">
              <a:lnSpc>
                <a:spcPct val="100000"/>
              </a:lnSpc>
              <a:buAutoNum type="arabicPeriod" startAt="9"/>
              <a:tabLst>
                <a:tab pos="41592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dirty="0">
                <a:latin typeface="Arial" panose="020B0604020202020204"/>
                <a:cs typeface="Arial" panose="020B0604020202020204"/>
              </a:rPr>
              <a:t>time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dirty="0">
                <a:latin typeface="Arial" panose="020B0604020202020204"/>
                <a:cs typeface="Arial" panose="020B0604020202020204"/>
              </a:rPr>
              <a:t>taken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the hospital 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dirty="0">
                <a:latin typeface="Arial" panose="020B0604020202020204"/>
                <a:cs typeface="Arial" panose="020B0604020202020204"/>
              </a:rPr>
              <a:t>almost</a:t>
            </a:r>
            <a:r>
              <a:rPr sz="20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dead.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991" y="615695"/>
            <a:ext cx="1758950" cy="421005"/>
            <a:chOff x="316991" y="615695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6135" y="665809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1231214"/>
            <a:ext cx="56597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0" spc="30" dirty="0">
                <a:latin typeface="Noto Sans CJK JP Medium"/>
                <a:cs typeface="Noto Sans CJK JP Medium"/>
              </a:rPr>
              <a:t>请分析下</a:t>
            </a:r>
            <a:r>
              <a:rPr sz="2200" b="0" spc="10" dirty="0">
                <a:latin typeface="Noto Sans CJK JP Medium"/>
                <a:cs typeface="Noto Sans CJK JP Medium"/>
              </a:rPr>
              <a:t>面句子</a:t>
            </a:r>
            <a:r>
              <a:rPr sz="2200" b="0" spc="30" dirty="0">
                <a:latin typeface="Noto Sans CJK JP Medium"/>
                <a:cs typeface="Noto Sans CJK JP Medium"/>
              </a:rPr>
              <a:t>的</a:t>
            </a:r>
            <a:r>
              <a:rPr sz="2200" b="0" spc="10" dirty="0">
                <a:latin typeface="Noto Sans CJK JP Medium"/>
                <a:cs typeface="Noto Sans CJK JP Medium"/>
              </a:rPr>
              <a:t>结构，并找</a:t>
            </a:r>
            <a:r>
              <a:rPr sz="2200" b="0" spc="30" dirty="0">
                <a:latin typeface="Noto Sans CJK JP Medium"/>
                <a:cs typeface="Noto Sans CJK JP Medium"/>
              </a:rPr>
              <a:t>出</a:t>
            </a:r>
            <a:r>
              <a:rPr sz="2200" b="0" spc="10" dirty="0">
                <a:latin typeface="Noto Sans CJK JP Medium"/>
                <a:cs typeface="Noto Sans CJK JP Medium"/>
              </a:rPr>
              <a:t>其中的连</a:t>
            </a:r>
            <a:r>
              <a:rPr sz="2200" b="0" spc="30" dirty="0">
                <a:latin typeface="Noto Sans CJK JP Medium"/>
                <a:cs typeface="Noto Sans CJK JP Medium"/>
              </a:rPr>
              <a:t>词</a:t>
            </a:r>
            <a:r>
              <a:rPr sz="2200" b="0" spc="10" dirty="0">
                <a:latin typeface="Noto Sans CJK JP Medium"/>
                <a:cs typeface="Noto Sans CJK JP Medium"/>
              </a:rPr>
              <a:t>。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841068"/>
            <a:ext cx="73113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3370" indent="-28130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AutoNum type="arabicPeriod" startAt="9"/>
              <a:tabLst>
                <a:tab pos="294005" algn="l"/>
              </a:tabLst>
            </a:pP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Each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time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went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there I saw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him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working.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9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6245" indent="-424180">
              <a:lnSpc>
                <a:spcPct val="100000"/>
              </a:lnSpc>
              <a:buClr>
                <a:srgbClr val="000000"/>
              </a:buClr>
              <a:buAutoNum type="arabicPeriod" startAt="9"/>
              <a:tabLst>
                <a:tab pos="436880" algn="l"/>
              </a:tabLst>
            </a:pP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Every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time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listened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advice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got into</a:t>
            </a:r>
            <a:r>
              <a:rPr sz="2000" spc="229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trouble.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9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15925" indent="-403860">
              <a:lnSpc>
                <a:spcPct val="100000"/>
              </a:lnSpc>
              <a:buAutoNum type="arabicPeriod" startAt="9"/>
              <a:tabLst>
                <a:tab pos="415925" algn="l"/>
              </a:tabLst>
            </a:pPr>
            <a:r>
              <a:rPr sz="2000" spc="-50" dirty="0">
                <a:latin typeface="Arial" panose="020B0604020202020204"/>
                <a:cs typeface="Arial" panose="020B0604020202020204"/>
              </a:rPr>
              <a:t>By</a:t>
            </a:r>
            <a:r>
              <a:rPr sz="2000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the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20204"/>
                <a:cs typeface="Arial" panose="020B0604020202020204"/>
              </a:rPr>
              <a:t>time</a:t>
            </a:r>
            <a:r>
              <a:rPr sz="20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dirty="0">
                <a:latin typeface="Arial" panose="020B0604020202020204"/>
                <a:cs typeface="Arial" panose="020B0604020202020204"/>
              </a:rPr>
              <a:t>taken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the hospital 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was </a:t>
            </a:r>
            <a:r>
              <a:rPr sz="2000" dirty="0">
                <a:latin typeface="Arial" panose="020B0604020202020204"/>
                <a:cs typeface="Arial" panose="020B0604020202020204"/>
              </a:rPr>
              <a:t>almost</a:t>
            </a:r>
            <a:r>
              <a:rPr sz="20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dead.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991" y="615695"/>
            <a:ext cx="1758950" cy="421005"/>
            <a:chOff x="316991" y="615695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6135" y="665809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86994"/>
            <a:ext cx="237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《</a:t>
            </a:r>
            <a:r>
              <a:rPr sz="1600" b="0" spc="75" dirty="0">
                <a:solidFill>
                  <a:srgbClr val="FFFFFF"/>
                </a:solidFill>
                <a:latin typeface="Noto Sans CJK JP Thin"/>
                <a:cs typeface="Noto Sans CJK JP Thin"/>
              </a:rPr>
              <a:t>6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天搞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定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英语</a:t>
            </a:r>
            <a:r>
              <a:rPr sz="1600" b="0" spc="-20" dirty="0">
                <a:solidFill>
                  <a:srgbClr val="FFFFFF"/>
                </a:solidFill>
                <a:latin typeface="Noto Sans CJK JP Thin"/>
                <a:cs typeface="Noto Sans CJK JP Thin"/>
              </a:rPr>
              <a:t>所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有语</a:t>
            </a:r>
            <a:r>
              <a:rPr sz="1600" b="0" spc="-15" dirty="0">
                <a:solidFill>
                  <a:srgbClr val="FFFFFF"/>
                </a:solidFill>
                <a:latin typeface="Noto Sans CJK JP Thin"/>
                <a:cs typeface="Noto Sans CJK JP Thin"/>
              </a:rPr>
              <a:t>法</a:t>
            </a:r>
            <a:r>
              <a:rPr sz="1600" b="0" spc="5" dirty="0">
                <a:solidFill>
                  <a:srgbClr val="FFFFFF"/>
                </a:solidFill>
                <a:latin typeface="Noto Sans CJK JP Thin"/>
                <a:cs typeface="Noto Sans CJK JP Thin"/>
              </a:rPr>
              <a:t>》</a:t>
            </a:r>
            <a:endParaRPr sz="16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1272920"/>
            <a:ext cx="56534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0" spc="25" dirty="0">
                <a:latin typeface="Noto Sans CJK JP Medium"/>
                <a:cs typeface="Noto Sans CJK JP Medium"/>
              </a:rPr>
              <a:t>请分析下</a:t>
            </a:r>
            <a:r>
              <a:rPr sz="2200" b="0" spc="5" dirty="0">
                <a:latin typeface="Noto Sans CJK JP Medium"/>
                <a:cs typeface="Noto Sans CJK JP Medium"/>
              </a:rPr>
              <a:t>面句子</a:t>
            </a:r>
            <a:r>
              <a:rPr sz="2200" b="0" spc="25" dirty="0">
                <a:latin typeface="Noto Sans CJK JP Medium"/>
                <a:cs typeface="Noto Sans CJK JP Medium"/>
              </a:rPr>
              <a:t>的</a:t>
            </a:r>
            <a:r>
              <a:rPr sz="2200" b="0" spc="5" dirty="0">
                <a:latin typeface="Noto Sans CJK JP Medium"/>
                <a:cs typeface="Noto Sans CJK JP Medium"/>
              </a:rPr>
              <a:t>结构，并找</a:t>
            </a:r>
            <a:r>
              <a:rPr sz="2200" b="0" spc="25" dirty="0">
                <a:latin typeface="Noto Sans CJK JP Medium"/>
                <a:cs typeface="Noto Sans CJK JP Medium"/>
              </a:rPr>
              <a:t>出</a:t>
            </a:r>
            <a:r>
              <a:rPr sz="2200" b="0" spc="5" dirty="0">
                <a:latin typeface="Noto Sans CJK JP Medium"/>
                <a:cs typeface="Noto Sans CJK JP Medium"/>
              </a:rPr>
              <a:t>其中的连</a:t>
            </a:r>
            <a:r>
              <a:rPr sz="2200" b="0" spc="25" dirty="0">
                <a:latin typeface="Noto Sans CJK JP Medium"/>
                <a:cs typeface="Noto Sans CJK JP Medium"/>
              </a:rPr>
              <a:t>词</a:t>
            </a:r>
            <a:r>
              <a:rPr sz="2200" b="0" spc="5" dirty="0">
                <a:latin typeface="Noto Sans CJK JP Medium"/>
                <a:cs typeface="Noto Sans CJK JP Medium"/>
              </a:rPr>
              <a:t>。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882901"/>
            <a:ext cx="7880350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5610" indent="-423545">
              <a:lnSpc>
                <a:spcPct val="100000"/>
              </a:lnSpc>
              <a:spcBef>
                <a:spcPts val="90"/>
              </a:spcBef>
              <a:buAutoNum type="arabicPeriod" startAt="12"/>
              <a:tabLst>
                <a:tab pos="43624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Next </a:t>
            </a:r>
            <a:r>
              <a:rPr sz="2000" dirty="0">
                <a:latin typeface="Arial" panose="020B0604020202020204"/>
                <a:cs typeface="Arial" panose="020B0604020202020204"/>
              </a:rPr>
              <a:t>time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come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class,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please </a:t>
            </a:r>
            <a:r>
              <a:rPr sz="2000" dirty="0">
                <a:latin typeface="Arial" panose="020B0604020202020204"/>
                <a:cs typeface="Arial" panose="020B0604020202020204"/>
              </a:rPr>
              <a:t>remember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dirty="0">
                <a:latin typeface="Arial" panose="020B0604020202020204"/>
                <a:cs typeface="Arial" panose="020B0604020202020204"/>
              </a:rPr>
              <a:t>take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your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notes.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12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29895" indent="-417830">
              <a:lnSpc>
                <a:spcPct val="100000"/>
              </a:lnSpc>
              <a:buAutoNum type="arabicPeriod" startAt="12"/>
              <a:tabLst>
                <a:tab pos="43053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The first time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saw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fell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love with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you.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rabicPeriod" startAt="12"/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436245" indent="-423545">
              <a:lnSpc>
                <a:spcPct val="100000"/>
              </a:lnSpc>
              <a:buAutoNum type="arabicPeriod" startAt="12"/>
              <a:tabLst>
                <a:tab pos="43624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didn’t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tell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me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news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 last </a:t>
            </a:r>
            <a:r>
              <a:rPr sz="2000" dirty="0">
                <a:latin typeface="Arial" panose="020B0604020202020204"/>
                <a:cs typeface="Arial" panose="020B0604020202020204"/>
              </a:rPr>
              <a:t>time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 saw</a:t>
            </a:r>
            <a:r>
              <a:rPr sz="20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him.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991" y="615695"/>
            <a:ext cx="1758950" cy="421005"/>
            <a:chOff x="316991" y="615695"/>
            <a:chExt cx="1758950" cy="421005"/>
          </a:xfrm>
        </p:grpSpPr>
        <p:sp>
          <p:nvSpPr>
            <p:cNvPr id="6" name="object 6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873252" y="0"/>
                  </a:moveTo>
                  <a:lnTo>
                    <a:pt x="801631" y="677"/>
                  </a:lnTo>
                  <a:lnTo>
                    <a:pt x="731606" y="2673"/>
                  </a:lnTo>
                  <a:lnTo>
                    <a:pt x="663399" y="5935"/>
                  </a:lnTo>
                  <a:lnTo>
                    <a:pt x="597237" y="10411"/>
                  </a:lnTo>
                  <a:lnTo>
                    <a:pt x="533343" y="16049"/>
                  </a:lnTo>
                  <a:lnTo>
                    <a:pt x="471942" y="22795"/>
                  </a:lnTo>
                  <a:lnTo>
                    <a:pt x="413260" y="30598"/>
                  </a:lnTo>
                  <a:lnTo>
                    <a:pt x="357521" y="39404"/>
                  </a:lnTo>
                  <a:lnTo>
                    <a:pt x="304949" y="49161"/>
                  </a:lnTo>
                  <a:lnTo>
                    <a:pt x="255770" y="59816"/>
                  </a:lnTo>
                  <a:lnTo>
                    <a:pt x="210207" y="71318"/>
                  </a:lnTo>
                  <a:lnTo>
                    <a:pt x="168487" y="83612"/>
                  </a:lnTo>
                  <a:lnTo>
                    <a:pt x="130833" y="96647"/>
                  </a:lnTo>
                  <a:lnTo>
                    <a:pt x="68624" y="124729"/>
                  </a:lnTo>
                  <a:lnTo>
                    <a:pt x="25379" y="155143"/>
                  </a:lnTo>
                  <a:lnTo>
                    <a:pt x="2894" y="187468"/>
                  </a:lnTo>
                  <a:lnTo>
                    <a:pt x="0" y="204216"/>
                  </a:lnTo>
                  <a:lnTo>
                    <a:pt x="2894" y="220963"/>
                  </a:lnTo>
                  <a:lnTo>
                    <a:pt x="25379" y="253288"/>
                  </a:lnTo>
                  <a:lnTo>
                    <a:pt x="68624" y="283702"/>
                  </a:lnTo>
                  <a:lnTo>
                    <a:pt x="130833" y="311784"/>
                  </a:lnTo>
                  <a:lnTo>
                    <a:pt x="168487" y="324819"/>
                  </a:lnTo>
                  <a:lnTo>
                    <a:pt x="210207" y="337113"/>
                  </a:lnTo>
                  <a:lnTo>
                    <a:pt x="255770" y="348615"/>
                  </a:lnTo>
                  <a:lnTo>
                    <a:pt x="304949" y="359270"/>
                  </a:lnTo>
                  <a:lnTo>
                    <a:pt x="357521" y="369027"/>
                  </a:lnTo>
                  <a:lnTo>
                    <a:pt x="413260" y="377833"/>
                  </a:lnTo>
                  <a:lnTo>
                    <a:pt x="471942" y="385636"/>
                  </a:lnTo>
                  <a:lnTo>
                    <a:pt x="533343" y="392382"/>
                  </a:lnTo>
                  <a:lnTo>
                    <a:pt x="597237" y="398020"/>
                  </a:lnTo>
                  <a:lnTo>
                    <a:pt x="663399" y="402496"/>
                  </a:lnTo>
                  <a:lnTo>
                    <a:pt x="731606" y="405758"/>
                  </a:lnTo>
                  <a:lnTo>
                    <a:pt x="801631" y="407754"/>
                  </a:lnTo>
                  <a:lnTo>
                    <a:pt x="873252" y="408432"/>
                  </a:lnTo>
                  <a:lnTo>
                    <a:pt x="944880" y="407754"/>
                  </a:lnTo>
                  <a:lnTo>
                    <a:pt x="1014913" y="405758"/>
                  </a:lnTo>
                  <a:lnTo>
                    <a:pt x="1083124" y="402496"/>
                  </a:lnTo>
                  <a:lnTo>
                    <a:pt x="1149291" y="398020"/>
                  </a:lnTo>
                  <a:lnTo>
                    <a:pt x="1213187" y="392382"/>
                  </a:lnTo>
                  <a:lnTo>
                    <a:pt x="1274589" y="385636"/>
                  </a:lnTo>
                  <a:lnTo>
                    <a:pt x="1333271" y="377833"/>
                  </a:lnTo>
                  <a:lnTo>
                    <a:pt x="1389010" y="369027"/>
                  </a:lnTo>
                  <a:lnTo>
                    <a:pt x="1441580" y="359270"/>
                  </a:lnTo>
                  <a:lnTo>
                    <a:pt x="1490757" y="348615"/>
                  </a:lnTo>
                  <a:lnTo>
                    <a:pt x="1536317" y="337113"/>
                  </a:lnTo>
                  <a:lnTo>
                    <a:pt x="1578034" y="324819"/>
                  </a:lnTo>
                  <a:lnTo>
                    <a:pt x="1615685" y="311784"/>
                  </a:lnTo>
                  <a:lnTo>
                    <a:pt x="1677888" y="283702"/>
                  </a:lnTo>
                  <a:lnTo>
                    <a:pt x="1721128" y="253288"/>
                  </a:lnTo>
                  <a:lnTo>
                    <a:pt x="1743609" y="220963"/>
                  </a:lnTo>
                  <a:lnTo>
                    <a:pt x="1746504" y="204216"/>
                  </a:lnTo>
                  <a:lnTo>
                    <a:pt x="1743609" y="187468"/>
                  </a:lnTo>
                  <a:lnTo>
                    <a:pt x="1721128" y="155143"/>
                  </a:lnTo>
                  <a:lnTo>
                    <a:pt x="1677888" y="124729"/>
                  </a:lnTo>
                  <a:lnTo>
                    <a:pt x="1615685" y="96647"/>
                  </a:lnTo>
                  <a:lnTo>
                    <a:pt x="1578034" y="83612"/>
                  </a:lnTo>
                  <a:lnTo>
                    <a:pt x="1536317" y="71318"/>
                  </a:lnTo>
                  <a:lnTo>
                    <a:pt x="1490757" y="59817"/>
                  </a:lnTo>
                  <a:lnTo>
                    <a:pt x="1441580" y="49161"/>
                  </a:lnTo>
                  <a:lnTo>
                    <a:pt x="1389010" y="39404"/>
                  </a:lnTo>
                  <a:lnTo>
                    <a:pt x="1333271" y="30598"/>
                  </a:lnTo>
                  <a:lnTo>
                    <a:pt x="1274589" y="22795"/>
                  </a:lnTo>
                  <a:lnTo>
                    <a:pt x="1213187" y="16049"/>
                  </a:lnTo>
                  <a:lnTo>
                    <a:pt x="1149291" y="10411"/>
                  </a:lnTo>
                  <a:lnTo>
                    <a:pt x="1083124" y="5935"/>
                  </a:lnTo>
                  <a:lnTo>
                    <a:pt x="1014913" y="2673"/>
                  </a:lnTo>
                  <a:lnTo>
                    <a:pt x="944880" y="677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087" y="621791"/>
              <a:ext cx="1746885" cy="408940"/>
            </a:xfrm>
            <a:custGeom>
              <a:avLst/>
              <a:gdLst/>
              <a:ahLst/>
              <a:cxnLst/>
              <a:rect l="l" t="t" r="r" b="b"/>
              <a:pathLst>
                <a:path w="1746885" h="408940">
                  <a:moveTo>
                    <a:pt x="0" y="204216"/>
                  </a:moveTo>
                  <a:lnTo>
                    <a:pt x="25379" y="155143"/>
                  </a:lnTo>
                  <a:lnTo>
                    <a:pt x="68624" y="124729"/>
                  </a:lnTo>
                  <a:lnTo>
                    <a:pt x="130833" y="96647"/>
                  </a:lnTo>
                  <a:lnTo>
                    <a:pt x="168487" y="83612"/>
                  </a:lnTo>
                  <a:lnTo>
                    <a:pt x="210207" y="71318"/>
                  </a:lnTo>
                  <a:lnTo>
                    <a:pt x="255770" y="59816"/>
                  </a:lnTo>
                  <a:lnTo>
                    <a:pt x="304949" y="49161"/>
                  </a:lnTo>
                  <a:lnTo>
                    <a:pt x="357521" y="39404"/>
                  </a:lnTo>
                  <a:lnTo>
                    <a:pt x="413260" y="30598"/>
                  </a:lnTo>
                  <a:lnTo>
                    <a:pt x="471942" y="22795"/>
                  </a:lnTo>
                  <a:lnTo>
                    <a:pt x="533343" y="16049"/>
                  </a:lnTo>
                  <a:lnTo>
                    <a:pt x="597237" y="10411"/>
                  </a:lnTo>
                  <a:lnTo>
                    <a:pt x="663399" y="5935"/>
                  </a:lnTo>
                  <a:lnTo>
                    <a:pt x="731606" y="2673"/>
                  </a:lnTo>
                  <a:lnTo>
                    <a:pt x="801631" y="677"/>
                  </a:lnTo>
                  <a:lnTo>
                    <a:pt x="873252" y="0"/>
                  </a:lnTo>
                  <a:lnTo>
                    <a:pt x="944880" y="677"/>
                  </a:lnTo>
                  <a:lnTo>
                    <a:pt x="1014913" y="2673"/>
                  </a:lnTo>
                  <a:lnTo>
                    <a:pt x="1083124" y="5935"/>
                  </a:lnTo>
                  <a:lnTo>
                    <a:pt x="1149291" y="10411"/>
                  </a:lnTo>
                  <a:lnTo>
                    <a:pt x="1213187" y="16049"/>
                  </a:lnTo>
                  <a:lnTo>
                    <a:pt x="1274589" y="22795"/>
                  </a:lnTo>
                  <a:lnTo>
                    <a:pt x="1333271" y="30598"/>
                  </a:lnTo>
                  <a:lnTo>
                    <a:pt x="1389010" y="39404"/>
                  </a:lnTo>
                  <a:lnTo>
                    <a:pt x="1441580" y="49161"/>
                  </a:lnTo>
                  <a:lnTo>
                    <a:pt x="1490757" y="59817"/>
                  </a:lnTo>
                  <a:lnTo>
                    <a:pt x="1536317" y="71318"/>
                  </a:lnTo>
                  <a:lnTo>
                    <a:pt x="1578034" y="83612"/>
                  </a:lnTo>
                  <a:lnTo>
                    <a:pt x="1615685" y="96647"/>
                  </a:lnTo>
                  <a:lnTo>
                    <a:pt x="1677888" y="124729"/>
                  </a:lnTo>
                  <a:lnTo>
                    <a:pt x="1721128" y="155143"/>
                  </a:lnTo>
                  <a:lnTo>
                    <a:pt x="1743609" y="187468"/>
                  </a:lnTo>
                  <a:lnTo>
                    <a:pt x="1746504" y="204216"/>
                  </a:lnTo>
                  <a:lnTo>
                    <a:pt x="1743609" y="220963"/>
                  </a:lnTo>
                  <a:lnTo>
                    <a:pt x="1721128" y="253288"/>
                  </a:lnTo>
                  <a:lnTo>
                    <a:pt x="1677888" y="283702"/>
                  </a:lnTo>
                  <a:lnTo>
                    <a:pt x="1615685" y="311784"/>
                  </a:lnTo>
                  <a:lnTo>
                    <a:pt x="1578034" y="324819"/>
                  </a:lnTo>
                  <a:lnTo>
                    <a:pt x="1536317" y="337113"/>
                  </a:lnTo>
                  <a:lnTo>
                    <a:pt x="1490757" y="348615"/>
                  </a:lnTo>
                  <a:lnTo>
                    <a:pt x="1441580" y="359270"/>
                  </a:lnTo>
                  <a:lnTo>
                    <a:pt x="1389010" y="369027"/>
                  </a:lnTo>
                  <a:lnTo>
                    <a:pt x="1333271" y="377833"/>
                  </a:lnTo>
                  <a:lnTo>
                    <a:pt x="1274589" y="385636"/>
                  </a:lnTo>
                  <a:lnTo>
                    <a:pt x="1213187" y="392382"/>
                  </a:lnTo>
                  <a:lnTo>
                    <a:pt x="1149291" y="398020"/>
                  </a:lnTo>
                  <a:lnTo>
                    <a:pt x="1083124" y="402496"/>
                  </a:lnTo>
                  <a:lnTo>
                    <a:pt x="1014913" y="405758"/>
                  </a:lnTo>
                  <a:lnTo>
                    <a:pt x="944880" y="407754"/>
                  </a:lnTo>
                  <a:lnTo>
                    <a:pt x="873252" y="408432"/>
                  </a:lnTo>
                  <a:lnTo>
                    <a:pt x="801631" y="407754"/>
                  </a:lnTo>
                  <a:lnTo>
                    <a:pt x="731606" y="405758"/>
                  </a:lnTo>
                  <a:lnTo>
                    <a:pt x="663399" y="402496"/>
                  </a:lnTo>
                  <a:lnTo>
                    <a:pt x="597237" y="398020"/>
                  </a:lnTo>
                  <a:lnTo>
                    <a:pt x="533343" y="392382"/>
                  </a:lnTo>
                  <a:lnTo>
                    <a:pt x="471942" y="385636"/>
                  </a:lnTo>
                  <a:lnTo>
                    <a:pt x="413260" y="377833"/>
                  </a:lnTo>
                  <a:lnTo>
                    <a:pt x="357521" y="369027"/>
                  </a:lnTo>
                  <a:lnTo>
                    <a:pt x="304949" y="359270"/>
                  </a:lnTo>
                  <a:lnTo>
                    <a:pt x="255770" y="348615"/>
                  </a:lnTo>
                  <a:lnTo>
                    <a:pt x="210207" y="337113"/>
                  </a:lnTo>
                  <a:lnTo>
                    <a:pt x="168487" y="324819"/>
                  </a:lnTo>
                  <a:lnTo>
                    <a:pt x="130833" y="311784"/>
                  </a:lnTo>
                  <a:lnTo>
                    <a:pt x="68624" y="283702"/>
                  </a:lnTo>
                  <a:lnTo>
                    <a:pt x="25379" y="253288"/>
                  </a:lnTo>
                  <a:lnTo>
                    <a:pt x="2894" y="220963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6135" y="665809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巩固练习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46425</Words>
  <Application>WPS 演示</Application>
  <PresentationFormat>On-screen Show (4:3)</PresentationFormat>
  <Paragraphs>2544</Paragraphs>
  <Slides>260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260</vt:i4>
      </vt:variant>
    </vt:vector>
  </HeadingPairs>
  <TitlesOfParts>
    <vt:vector size="279" baseType="lpstr">
      <vt:lpstr>Arial</vt:lpstr>
      <vt:lpstr>宋体</vt:lpstr>
      <vt:lpstr>Wingdings</vt:lpstr>
      <vt:lpstr>Arial</vt:lpstr>
      <vt:lpstr>Noto Sans CJK JP Thin</vt:lpstr>
      <vt:lpstr>Segoe Print</vt:lpstr>
      <vt:lpstr>Noto Sans CJK JP Medium</vt:lpstr>
      <vt:lpstr>UKIJ CJK</vt:lpstr>
      <vt:lpstr>Wingdings</vt:lpstr>
      <vt:lpstr>Calibri</vt:lpstr>
      <vt:lpstr>微软雅黑</vt:lpstr>
      <vt:lpstr>Arial Unicode MS</vt:lpstr>
      <vt:lpstr>Times New Roman</vt:lpstr>
      <vt:lpstr>Noto Sans CJK JP Black</vt:lpstr>
      <vt:lpstr>WenQuanYi Micro Hei</vt:lpstr>
      <vt:lpstr>WenQuanYi Zen Hei Mono</vt:lpstr>
      <vt:lpstr>Carlito</vt:lpstr>
      <vt:lpstr>UmePlus Gothic</vt:lpstr>
      <vt:lpstr>Office Theme</vt:lpstr>
      <vt:lpstr>《6天搞定英语所有语法》</vt:lpstr>
      <vt:lpstr>语法是什么？</vt:lpstr>
      <vt:lpstr>为什么要学语法？</vt:lpstr>
      <vt:lpstr>如何快速掌握语法？</vt:lpstr>
      <vt:lpstr>《6天搞定英语所有语法》</vt:lpstr>
      <vt:lpstr>PowerPoint 演示文稿</vt:lpstr>
      <vt:lpstr>一．五大基本概念</vt:lpstr>
      <vt:lpstr>一．五大基本概念</vt:lpstr>
      <vt:lpstr>1.	什么叫做主语？</vt:lpstr>
      <vt:lpstr>宇哥定义： 放在谓语动词之前的成分就叫做主语。</vt:lpstr>
      <vt:lpstr>2.什么叫做谓语？</vt:lpstr>
      <vt:lpstr>宇哥定义： 谓语就是动词，动词主要分为 实意动词 和 系动词。</vt:lpstr>
      <vt:lpstr>3. 什么叫做宾语？</vt:lpstr>
      <vt:lpstr>宇哥定义： 放在实意动词之后的成分就叫做宾语</vt:lpstr>
      <vt:lpstr>4.	什么叫做表语？</vt:lpstr>
      <vt:lpstr>宇哥定义： 放在系动词之后的成分就叫做表语</vt:lpstr>
      <vt:lpstr>5. 什么叫做宾补？</vt:lpstr>
      <vt:lpstr>宇哥定义： 补充说明宾语的成分就叫做宾补。</vt:lpstr>
      <vt:lpstr>PowerPoint 演示文稿</vt:lpstr>
      <vt:lpstr>二．五大基本句型</vt:lpstr>
      <vt:lpstr>PowerPoint 演示文稿</vt:lpstr>
      <vt:lpstr>重要结论：</vt:lpstr>
      <vt:lpstr>什么是状语？</vt:lpstr>
      <vt:lpstr>《6天搞定英语所有语法》</vt:lpstr>
      <vt:lpstr>《6天搞定英语所有语法》</vt:lpstr>
      <vt:lpstr>《6天搞定英语所有语法》</vt:lpstr>
      <vt:lpstr>《6天搞定英语所有语法》</vt:lpstr>
      <vt:lpstr>4. 主+谓+宾 +宾补</vt:lpstr>
      <vt:lpstr>《6天搞定英语所有语法》</vt:lpstr>
      <vt:lpstr>5. 主+系+表</vt:lpstr>
      <vt:lpstr>5. 主+系+表</vt:lpstr>
      <vt:lpstr>三.	并列句的起源与本质</vt:lpstr>
      <vt:lpstr>“你人很好，但是我不爱你”</vt:lpstr>
      <vt:lpstr>PowerPoint 演示文稿</vt:lpstr>
      <vt:lpstr>PowerPoint 演示文稿</vt:lpstr>
      <vt:lpstr>四.	名词性从句的起源与本质</vt:lpstr>
      <vt:lpstr>为什么会出现名词性从句？</vt:lpstr>
      <vt:lpstr>翻译：姚明很高.</vt:lpstr>
      <vt:lpstr>“姚明很高”	Yaoming is tall.</vt:lpstr>
      <vt:lpstr>陈述句：	Yaoming is tall.</vt:lpstr>
      <vt:lpstr>PowerPoint 演示文稿</vt:lpstr>
      <vt:lpstr>特殊疑问句：</vt:lpstr>
      <vt:lpstr>PowerPoint 演示文稿</vt:lpstr>
      <vt:lpstr>1.	在句子中遇到“抽象名词”时，应条件反射地想到后面可能跟了同位语 从句，常跟同位语从句的抽象名词有：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注意事项</vt:lpstr>
      <vt:lpstr>PowerPoint 演示文稿</vt:lpstr>
      <vt:lpstr>为什么会出现形容词性从句？</vt:lpstr>
      <vt:lpstr>PowerPoint 演示文稿</vt:lpstr>
      <vt:lpstr>PowerPoint 演示文稿</vt:lpstr>
      <vt:lpstr>《6天搞定英语所有语法》</vt:lpstr>
      <vt:lpstr>This is the book that I read.</vt:lpstr>
      <vt:lpstr>注意事项	as的用法</vt:lpstr>
      <vt:lpstr>PowerPoint 演示文稿</vt:lpstr>
      <vt:lpstr>PowerPoint 演示文稿</vt:lpstr>
      <vt:lpstr>巩固练习</vt:lpstr>
      <vt:lpstr>1.	The man  who/that	is speaking at the meeting is a worker.</vt:lpstr>
      <vt:lpstr>巩固练习</vt:lpstr>
      <vt:lpstr>《6天搞定英语所有语法》</vt:lpstr>
      <vt:lpstr>巩固练习</vt:lpstr>
      <vt:lpstr>《6天搞定英语所有语法》</vt:lpstr>
      <vt:lpstr>巩固练习</vt:lpstr>
      <vt:lpstr>《6天搞定英语所有语法》</vt:lpstr>
      <vt:lpstr>PowerPoint 演示文稿</vt:lpstr>
      <vt:lpstr>——状语从句详解</vt:lpstr>
      <vt:lpstr>什么叫做副词？</vt:lpstr>
      <vt:lpstr>PowerPoint 演示文稿</vt:lpstr>
      <vt:lpstr>请判断下列句子中的副词成分</vt:lpstr>
      <vt:lpstr>请判断下列句子中的副词成分</vt:lpstr>
      <vt:lpstr>请判断下列句子中的副词成分</vt:lpstr>
      <vt:lpstr>为什么会出现副词性从句？</vt:lpstr>
      <vt:lpstr>我爱你.</vt:lpstr>
      <vt:lpstr>我爱你。</vt:lpstr>
      <vt:lpstr>完整句子1 + 连词 +完整句子2</vt:lpstr>
      <vt:lpstr>PowerPoint 演示文稿</vt:lpstr>
      <vt:lpstr>After I finish my homework,I will play games with you.</vt:lpstr>
      <vt:lpstr>I didn't sleep well last night,so I feel sleepy this morning.</vt:lpstr>
      <vt:lpstr>PowerPoint 演示文稿</vt:lpstr>
      <vt:lpstr>PowerPoint 演示文稿</vt:lpstr>
      <vt:lpstr>PowerPoint 演示文稿</vt:lpstr>
      <vt:lpstr>请分析下面句子的结构，并找出其中的连词。</vt:lpstr>
      <vt:lpstr>请分析下面句子的结构，并找出其中的连词。</vt:lpstr>
      <vt:lpstr>请分析下面句子的结构，并找出其中的连词。</vt:lpstr>
      <vt:lpstr>请分析下面句子的结构，并找出其中的连词。</vt:lpstr>
      <vt:lpstr>请分析下面句子的结构，并找出其中的连词。</vt:lpstr>
      <vt:lpstr>请分析下面句子的结构，并找出其中的连词。</vt:lpstr>
      <vt:lpstr>请分析下面句子的结构，并找出其中的连词。</vt:lpstr>
      <vt:lpstr>请分析下面句子的结构，并找出其中的连词。</vt:lpstr>
      <vt:lpstr>巩固练习</vt:lpstr>
      <vt:lpstr>巩固练习</vt:lpstr>
      <vt:lpstr>PowerPoint 演示文稿</vt:lpstr>
      <vt:lpstr>请分析下面句子的结构，并找出其中的连词。</vt:lpstr>
      <vt:lpstr>请分析下面句子的结构，并找出其中的连词。</vt:lpstr>
      <vt:lpstr>请分析下面句子的结构，并找出其中的连词。</vt:lpstr>
      <vt:lpstr>请分析下面句子的结构，并找出其中的连词。</vt:lpstr>
      <vt:lpstr>PowerPoint 演示文稿</vt:lpstr>
      <vt:lpstr>PowerPoint 演示文稿</vt:lpstr>
      <vt:lpstr>巩固练习</vt:lpstr>
      <vt:lpstr>巩固练习</vt:lpstr>
      <vt:lpstr>PowerPoint 演示文稿</vt:lpstr>
      <vt:lpstr>请分析下面句子的结构，并找出其中的连词。</vt:lpstr>
      <vt:lpstr>——左二右六原则</vt:lpstr>
      <vt:lpstr>中英文的最大区别是什么？</vt:lpstr>
      <vt:lpstr>《6天搞定英语所有语法》</vt:lpstr>
      <vt:lpstr>形容词的位置不一样</vt:lpstr>
      <vt:lpstr>1.	已经存在的形容词放在名词前面</vt:lpstr>
      <vt:lpstr>左二右六</vt:lpstr>
      <vt:lpstr>什么叫做限定词？</vt:lpstr>
      <vt:lpstr>The beautiful girl is Angelababy.</vt:lpstr>
      <vt:lpstr>巩固练习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巩固练习</vt:lpstr>
      <vt:lpstr>巩固练习</vt:lpstr>
      <vt:lpstr>请用“左二右六”原则分析下面的句子结构，找出人为创造出来的形容词。.</vt:lpstr>
      <vt:lpstr>请用“左二右六”原则分析下面的句子结构，找出人为创造出来的形容词。.</vt:lpstr>
      <vt:lpstr>请用“左二右六”原则分析下面的句子结构，找出人为创造出来的形容词。.</vt:lpstr>
      <vt:lpstr>请用“左二右六”原则分析下面的句子结构，找出人为创造出来的形容词。.</vt:lpstr>
      <vt:lpstr>请用“左二右六”原则分析下面的句子结构，找出人为创造出来的形容词。.</vt:lpstr>
      <vt:lpstr>请用“左二右六”原则分析下面的句子结构，找出人为创造出来的形容词。.</vt:lpstr>
      <vt:lpstr>PowerPoint 演示文稿</vt:lpstr>
      <vt:lpstr>综合练习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——悬挂结构</vt:lpstr>
      <vt:lpstr>PowerPoint 演示文稿</vt:lpstr>
      <vt:lpstr>PowerPoint 演示文稿</vt:lpstr>
      <vt:lpstr>1.	n. + svo</vt:lpstr>
      <vt:lpstr>2.	adj + svo</vt:lpstr>
      <vt:lpstr>3. to do + svo</vt:lpstr>
      <vt:lpstr>4-1	doing + svo</vt:lpstr>
      <vt:lpstr>4-2	when doing + svo</vt:lpstr>
      <vt:lpstr>4-3	by doing + svo</vt:lpstr>
      <vt:lpstr>5、done + svo</vt:lpstr>
      <vt:lpstr>6、Having done+ svo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请用“悬挂结构” 分析下面的句子中悬挂部分和主干的关系。</vt:lpstr>
      <vt:lpstr>请用“悬挂结构” 分析下面的句子中悬挂部分和主干的关系。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实战演练</vt:lpstr>
      <vt:lpstr>《6天搞定英语所有语法》</vt:lpstr>
      <vt:lpstr>wipe [waɪp] v. 擦</vt:lpstr>
      <vt:lpstr>PowerPoint 演示文稿</vt:lpstr>
      <vt:lpstr>orphanage ['ɔrfənɪdʒ] n. 孤 儿 院</vt:lpstr>
      <vt:lpstr>PowerPoint 演示文稿</vt:lpstr>
      <vt:lpstr>英文中15个最常见的介词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十、四大特殊句型</vt:lpstr>
      <vt:lpstr>PowerPoint 演示文稿</vt:lpstr>
      <vt:lpstr>为什么会有强调句？</vt:lpstr>
      <vt:lpstr>It is/was+强调部分+that/who +其他部分</vt:lpstr>
      <vt:lpstr>1.	It is the ability to do the job 	matters, not where you come  from or what you are.</vt:lpstr>
      <vt:lpstr>1.	It is the ability to do the job 	matters, not where you come  from or what you are.</vt:lpstr>
      <vt:lpstr>PowerPoint 演示文稿</vt:lpstr>
      <vt:lpstr>为什么会有倒装句？</vt:lpstr>
      <vt:lpstr>PowerPoint 演示文稿</vt:lpstr>
      <vt:lpstr>PowerPoint 演示文稿</vt:lpstr>
      <vt:lpstr>1,	There be 结构。另外，在此结构中可以用来代替be动词的动词有</vt:lpstr>
      <vt:lpstr>3,	介词或者介词短语 In came the teacher.  Out rushed the boy.</vt:lpstr>
      <vt:lpstr>PowerPoint 演示文稿</vt:lpstr>
      <vt:lpstr>1,	only 短语前置</vt:lpstr>
      <vt:lpstr>3，否定词前置</vt:lpstr>
      <vt:lpstr>1.	–Do you know Jim quarreled with his brother?</vt:lpstr>
      <vt:lpstr>1.	–Do you know Jim quarreled with his brother?</vt:lpstr>
      <vt:lpstr>3.	Never in	my	life   	 such	a	thing.</vt:lpstr>
      <vt:lpstr>3.	Never in	my	life   	 such	a	thing.</vt:lpstr>
      <vt:lpstr>PowerPoint 演示文稿</vt:lpstr>
      <vt:lpstr>为什么会有虚拟语气？</vt:lpstr>
      <vt:lpstr>PowerPoint 演示文稿</vt:lpstr>
      <vt:lpstr>1.If I were you, I would accept his advice.</vt:lpstr>
      <vt:lpstr>注意事项</vt:lpstr>
      <vt:lpstr>1.	You didn’t let me drive. If we 	in turn, you 	so tired.</vt:lpstr>
      <vt:lpstr>1.	You didn’t let me drive. If we 	in turn, you 	so tired.</vt:lpstr>
      <vt:lpstr>3. —It rained cats and dogs this morning. I’m glad we took an umbrella.</vt:lpstr>
      <vt:lpstr>—Yeah, we would have got wet all over if we 		.  A. hadn’t	B. haven’t	C. didn’t	D. don’t</vt:lpstr>
      <vt:lpstr>5.	I’m really very busy; otherwise, I 	there with you.</vt:lpstr>
      <vt:lpstr>5.	I’m really very busy; otherwise, I 	there with you.</vt:lpstr>
      <vt:lpstr>7.	Don’t handle the vase as if it 	made of steel.</vt:lpstr>
      <vt:lpstr>7.	Don’t handle the vase as if it 	made of steel.</vt:lpstr>
      <vt:lpstr>9.	I 	through that bitter period without your generous help.</vt:lpstr>
      <vt:lpstr>9.	I 	through that bitter period without your generous help.</vt:lpstr>
      <vt:lpstr>11. My mom suggests that we 	eat out for a change this weekend.</vt:lpstr>
      <vt:lpstr>11. My mom suggests that we 	eat out for a change this weekend.</vt:lpstr>
      <vt:lpstr>PowerPoint 演示文稿</vt:lpstr>
      <vt:lpstr>独立主格结构是什么？</vt:lpstr>
      <vt:lpstr>PowerPoint 演示文稿</vt:lpstr>
      <vt:lpstr>1. It is a beautiful village with a mountain  	it.</vt:lpstr>
      <vt:lpstr>1. It is a beautiful village with a mountain  	it.</vt:lpstr>
      <vt:lpstr>——英语时态的秘密</vt:lpstr>
      <vt:lpstr>PowerPoint 演示文稿</vt:lpstr>
      <vt:lpstr>PowerPoint 演示文稿</vt:lpstr>
      <vt:lpstr>1.一般现在时（do/is am are)</vt:lpstr>
      <vt:lpstr>1.一般现在时（do/be)</vt:lpstr>
      <vt:lpstr>2.现在进行时	(is/am/are/be +doing)</vt:lpstr>
      <vt:lpstr>3.一般过去时（did/was/were)</vt:lpstr>
      <vt:lpstr>4.一般将来时（is/are going to do/will do)</vt:lpstr>
      <vt:lpstr>1.一般现在时（do/be)</vt:lpstr>
      <vt:lpstr>5. 过去进行时	(was/were +doing)</vt:lpstr>
      <vt:lpstr>6. 将来进行时	(will be doing)</vt:lpstr>
      <vt:lpstr>1.一般现在时（do/be)</vt:lpstr>
      <vt:lpstr>1.一般现在时（do/be)</vt:lpstr>
      <vt:lpstr>7. 现在完成时	(have/has done)</vt:lpstr>
      <vt:lpstr>1.一般现在时（do/be)</vt:lpstr>
      <vt:lpstr>8. 过去完成时	(had+done)</vt:lpstr>
      <vt:lpstr>9. 将来完成时	(will have +done)</vt:lpstr>
      <vt:lpstr>1.一般现在时（do/be)</vt:lpstr>
      <vt:lpstr>10. 现在完成进行时	(have/has been doing)</vt:lpstr>
      <vt:lpstr>1.一般现在时（do/be)</vt:lpstr>
      <vt:lpstr>11. 过去完成进行时	(had been doing)</vt:lpstr>
      <vt:lpstr>12. 将来完成进行时	(will have been doing)</vt:lpstr>
      <vt:lpstr>PowerPoint 演示文稿</vt:lpstr>
      <vt:lpstr>13. 过去将来时	(would do; was/were going to do)</vt:lpstr>
      <vt:lpstr>15. 过去将来完成时	(would have done)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《6天搞定英语所有语法》</dc:title>
  <dc:creator>lenovo</dc:creator>
  <cp:lastModifiedBy>英语学习圈</cp:lastModifiedBy>
  <cp:revision>2</cp:revision>
  <dcterms:created xsi:type="dcterms:W3CDTF">2020-06-28T01:25:00Z</dcterms:created>
  <dcterms:modified xsi:type="dcterms:W3CDTF">2020-07-09T12:33:21Z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2019-04-08T00:00:00Z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2020-06-28T00:00:00Z</vt:filetime>
  </property>
  <property fmtid="{D5CDD505-2E9C-101B-9397-08002B2CF9AE}" pid="5" name="KSOProductBuildVer">
    <vt:lpwstr>2052-11.1.0.9740</vt:lpwstr>
  </property>
</Properties>
</file>