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79"/>
    <p:restoredTop sz="96327"/>
  </p:normalViewPr>
  <p:slideViewPr>
    <p:cSldViewPr snapToGrid="0">
      <p:cViewPr varScale="1">
        <p:scale>
          <a:sx n="127" d="100"/>
          <a:sy n="127"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3A5A0-65AC-5F4F-8F43-05D03F5559E5}" type="datetimeFigureOut">
              <a:rPr lang="en-US" smtClean="0"/>
              <a:t>7/24/24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1E6E7-8EBC-5749-B905-6BCAD172AF8F}" type="slidenum">
              <a:rPr lang="en-US" smtClean="0"/>
              <a:t>‹#›</a:t>
            </a:fld>
            <a:endParaRPr lang="en-US"/>
          </a:p>
        </p:txBody>
      </p:sp>
    </p:spTree>
    <p:extLst>
      <p:ext uri="{BB962C8B-B14F-4D97-AF65-F5344CB8AC3E}">
        <p14:creationId xmlns:p14="http://schemas.microsoft.com/office/powerpoint/2010/main" val="343534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3791-CC44-F65A-624B-E97D69CFD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A2CB5-155D-EB26-8A1A-2301DBFBF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E3F2B-C4CA-E291-637F-A084CF424E5F}"/>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5" name="Footer Placeholder 4">
            <a:extLst>
              <a:ext uri="{FF2B5EF4-FFF2-40B4-BE49-F238E27FC236}">
                <a16:creationId xmlns:a16="http://schemas.microsoft.com/office/drawing/2014/main" id="{D4428B04-2B77-DC71-FD83-56D6A7D9F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D3C47-B14B-E53F-688F-F795098F4738}"/>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96215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A6E7-5A22-F5F3-0539-91A0CF4C5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9498B6-B3F4-3F69-887B-FC107301B0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DB717-444C-9C58-3975-EFB93778979E}"/>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5" name="Footer Placeholder 4">
            <a:extLst>
              <a:ext uri="{FF2B5EF4-FFF2-40B4-BE49-F238E27FC236}">
                <a16:creationId xmlns:a16="http://schemas.microsoft.com/office/drawing/2014/main" id="{B71F2B52-23D8-DC70-823A-5BB5C413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5E448-43E2-87AB-C182-827598EE165B}"/>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45717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09169-005C-0448-BAF3-AFF45F5F70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E092E0-2BC9-CF73-162C-41443B8B5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C652D-CD76-BFE6-600E-B038E4BC67BA}"/>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5" name="Footer Placeholder 4">
            <a:extLst>
              <a:ext uri="{FF2B5EF4-FFF2-40B4-BE49-F238E27FC236}">
                <a16:creationId xmlns:a16="http://schemas.microsoft.com/office/drawing/2014/main" id="{05D3B7CA-E2F8-4A30-3067-C9EA861D2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174B7-956A-A2CE-74CA-F566C501A9D1}"/>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2353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8C21-D4F2-0E83-B272-AC1F3269E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92775-7507-CFFE-F292-EF65EFC01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E7054-9D5D-468E-DC7A-710EC2B7A474}"/>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5" name="Footer Placeholder 4">
            <a:extLst>
              <a:ext uri="{FF2B5EF4-FFF2-40B4-BE49-F238E27FC236}">
                <a16:creationId xmlns:a16="http://schemas.microsoft.com/office/drawing/2014/main" id="{742AFE44-88DF-F7EC-9F92-93CCFB2E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7C028-D317-8D5A-06B8-3811C8BD4C42}"/>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71599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A879-E96D-5E63-970C-59E06C572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C164D-5BCC-8AAF-FE43-D3FB15A46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24E25-C701-0C60-FFCB-03F7A23B6BB9}"/>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5" name="Footer Placeholder 4">
            <a:extLst>
              <a:ext uri="{FF2B5EF4-FFF2-40B4-BE49-F238E27FC236}">
                <a16:creationId xmlns:a16="http://schemas.microsoft.com/office/drawing/2014/main" id="{88C50E12-069F-1A4C-B8E3-3C24F1B1D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B48D5-78F6-05EE-0259-B5F94A0850F0}"/>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3840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49C7-E335-4FDF-EB5B-E418F23CD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9D238-64D3-EDA9-14EC-35B77626C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074EA-66F6-5E85-60B2-AA5F51095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A7CD7-ADE7-C567-775B-2228F59CCA90}"/>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6" name="Footer Placeholder 5">
            <a:extLst>
              <a:ext uri="{FF2B5EF4-FFF2-40B4-BE49-F238E27FC236}">
                <a16:creationId xmlns:a16="http://schemas.microsoft.com/office/drawing/2014/main" id="{3B8AA227-D738-C279-E1CA-EF2CCFB61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17AE-21B3-0D78-A797-D662F65D1BAD}"/>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102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4E74-6864-3521-859D-1D0DDA98A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659F70-79A9-5CB8-BE89-33A65F20A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3E989-54E4-69C0-A787-A837198EC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A4CF44-7E3C-6CA0-7A4B-B45B5D676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32117-A75C-EF49-FBB5-AD99FA31A5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F80337-04A6-4AF8-8511-1EBA07EC5598}"/>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8" name="Footer Placeholder 7">
            <a:extLst>
              <a:ext uri="{FF2B5EF4-FFF2-40B4-BE49-F238E27FC236}">
                <a16:creationId xmlns:a16="http://schemas.microsoft.com/office/drawing/2014/main" id="{DC5272B6-A8DE-BFA0-0394-22B04EB79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31E46-DC06-47B9-54E5-DCB6F0271100}"/>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45632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2C7C-AFD7-73A8-F1B1-32C4FAA41A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D0391C-89C2-B15C-FED3-5482CC38A659}"/>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4" name="Footer Placeholder 3">
            <a:extLst>
              <a:ext uri="{FF2B5EF4-FFF2-40B4-BE49-F238E27FC236}">
                <a16:creationId xmlns:a16="http://schemas.microsoft.com/office/drawing/2014/main" id="{908F664E-F96D-905F-BA98-200474DC63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E66594-4DC1-41E9-6E8C-D3861F1530AB}"/>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673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F0130-07B4-CC9D-91E1-1C9E379A0F20}"/>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3" name="Footer Placeholder 2">
            <a:extLst>
              <a:ext uri="{FF2B5EF4-FFF2-40B4-BE49-F238E27FC236}">
                <a16:creationId xmlns:a16="http://schemas.microsoft.com/office/drawing/2014/main" id="{E3DCD376-8B33-9477-3454-E807B000D0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4C83F-11F2-6536-C5F1-F9DEAF85D902}"/>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190618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0284-A625-14F4-DD14-135690DC8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1291A0-1C26-0563-B8C6-16DC31B170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096F7-E1FA-63F7-A168-71725C62A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C9197-FCC5-C62C-F280-8565B79A90EA}"/>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6" name="Footer Placeholder 5">
            <a:extLst>
              <a:ext uri="{FF2B5EF4-FFF2-40B4-BE49-F238E27FC236}">
                <a16:creationId xmlns:a16="http://schemas.microsoft.com/office/drawing/2014/main" id="{1CB85D1B-F88B-9ED6-AFB6-999BD0455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43323-05CA-8D8A-FB57-43CB3764FD24}"/>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39515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4E0B-55E2-AAF8-4FAB-72BD1E03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10F504-4B75-3B49-834C-55AEFA2F6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4554EF-1A8B-56E1-E518-922AAD3C5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64D13-29C1-4849-9E1C-0FB9C3076B98}"/>
              </a:ext>
            </a:extLst>
          </p:cNvPr>
          <p:cNvSpPr>
            <a:spLocks noGrp="1"/>
          </p:cNvSpPr>
          <p:nvPr>
            <p:ph type="dt" sz="half" idx="10"/>
          </p:nvPr>
        </p:nvSpPr>
        <p:spPr/>
        <p:txBody>
          <a:bodyPr/>
          <a:lstStyle/>
          <a:p>
            <a:fld id="{7F5DF416-0B21-8845-950D-E58CF67EF5F1}" type="datetimeFigureOut">
              <a:rPr lang="en-US" smtClean="0"/>
              <a:t>7/24/24</a:t>
            </a:fld>
            <a:endParaRPr lang="en-US"/>
          </a:p>
        </p:txBody>
      </p:sp>
      <p:sp>
        <p:nvSpPr>
          <p:cNvPr id="6" name="Footer Placeholder 5">
            <a:extLst>
              <a:ext uri="{FF2B5EF4-FFF2-40B4-BE49-F238E27FC236}">
                <a16:creationId xmlns:a16="http://schemas.microsoft.com/office/drawing/2014/main" id="{B6774EAC-F823-89F7-1CFD-A9F74B4C1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4404D-46B6-3C3F-83A1-C813AAE0D67A}"/>
              </a:ext>
            </a:extLst>
          </p:cNvPr>
          <p:cNvSpPr>
            <a:spLocks noGrp="1"/>
          </p:cNvSpPr>
          <p:nvPr>
            <p:ph type="sldNum" sz="quarter" idx="12"/>
          </p:nvPr>
        </p:nvSpPr>
        <p:spPr/>
        <p:txBody>
          <a:bodyPr/>
          <a:lstStyle/>
          <a:p>
            <a:fld id="{A85B5567-A9B2-D74C-B060-C5B41EC3AC4E}" type="slidenum">
              <a:rPr lang="en-US" smtClean="0"/>
              <a:t>‹#›</a:t>
            </a:fld>
            <a:endParaRPr lang="en-US"/>
          </a:p>
        </p:txBody>
      </p:sp>
    </p:spTree>
    <p:extLst>
      <p:ext uri="{BB962C8B-B14F-4D97-AF65-F5344CB8AC3E}">
        <p14:creationId xmlns:p14="http://schemas.microsoft.com/office/powerpoint/2010/main" val="289981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22CA6-9F01-8351-161F-EFBBF97C1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CE503F-56E6-31B8-A75E-9BB2B821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26992-59E8-8FAB-0C83-7BC2957C3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F416-0B21-8845-950D-E58CF67EF5F1}" type="datetimeFigureOut">
              <a:rPr lang="en-US" smtClean="0"/>
              <a:t>7/24/24</a:t>
            </a:fld>
            <a:endParaRPr lang="en-US"/>
          </a:p>
        </p:txBody>
      </p:sp>
      <p:sp>
        <p:nvSpPr>
          <p:cNvPr id="5" name="Footer Placeholder 4">
            <a:extLst>
              <a:ext uri="{FF2B5EF4-FFF2-40B4-BE49-F238E27FC236}">
                <a16:creationId xmlns:a16="http://schemas.microsoft.com/office/drawing/2014/main" id="{D63BE720-04AE-63B8-3DD1-A5804FAD9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A91D25-E987-9554-DE36-516047ED8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B5567-A9B2-D74C-B060-C5B41EC3AC4E}" type="slidenum">
              <a:rPr lang="en-US" smtClean="0"/>
              <a:t>‹#›</a:t>
            </a:fld>
            <a:endParaRPr lang="en-US"/>
          </a:p>
        </p:txBody>
      </p:sp>
    </p:spTree>
    <p:extLst>
      <p:ext uri="{BB962C8B-B14F-4D97-AF65-F5344CB8AC3E}">
        <p14:creationId xmlns:p14="http://schemas.microsoft.com/office/powerpoint/2010/main" val="1958973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Yingzhen-ietf/AIDC-IETF11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ly rendered city with numbers">
            <a:extLst>
              <a:ext uri="{FF2B5EF4-FFF2-40B4-BE49-F238E27FC236}">
                <a16:creationId xmlns:a16="http://schemas.microsoft.com/office/drawing/2014/main" id="{E9D5350E-F872-1DCB-2DAA-86E6BCA342CE}"/>
              </a:ext>
            </a:extLst>
          </p:cNvPr>
          <p:cNvPicPr>
            <a:picLocks noChangeAspect="1"/>
          </p:cNvPicPr>
          <p:nvPr/>
        </p:nvPicPr>
        <p:blipFill rotWithShape="1">
          <a:blip r:embed="rId2">
            <a:alphaModFix amt="50000"/>
          </a:blip>
          <a:srcRect r="6221" b="-1"/>
          <a:stretch/>
        </p:blipFill>
        <p:spPr>
          <a:xfrm>
            <a:off x="20" y="1"/>
            <a:ext cx="12191980" cy="6857999"/>
          </a:xfrm>
          <a:prstGeom prst="rect">
            <a:avLst/>
          </a:prstGeom>
        </p:spPr>
      </p:pic>
      <p:sp>
        <p:nvSpPr>
          <p:cNvPr id="2" name="Title 1">
            <a:extLst>
              <a:ext uri="{FF2B5EF4-FFF2-40B4-BE49-F238E27FC236}">
                <a16:creationId xmlns:a16="http://schemas.microsoft.com/office/drawing/2014/main" id="{FE2006D1-8E54-EC18-E72D-61139447CFCA}"/>
              </a:ext>
            </a:extLst>
          </p:cNvPr>
          <p:cNvSpPr>
            <a:spLocks noGrp="1"/>
          </p:cNvSpPr>
          <p:nvPr>
            <p:ph type="ctrTitle"/>
          </p:nvPr>
        </p:nvSpPr>
        <p:spPr>
          <a:xfrm>
            <a:off x="1523999" y="678873"/>
            <a:ext cx="9185574" cy="3060290"/>
          </a:xfrm>
        </p:spPr>
        <p:txBody>
          <a:bodyPr>
            <a:normAutofit/>
          </a:bodyPr>
          <a:lstStyle/>
          <a:p>
            <a:r>
              <a:rPr lang="en-US" b="1" i="0" dirty="0">
                <a:effectLst/>
                <a:latin typeface="-apple-system"/>
              </a:rPr>
              <a:t>AI Challenges in Data Center Networking</a:t>
            </a:r>
          </a:p>
        </p:txBody>
      </p:sp>
      <p:sp>
        <p:nvSpPr>
          <p:cNvPr id="3" name="Subtitle 2">
            <a:extLst>
              <a:ext uri="{FF2B5EF4-FFF2-40B4-BE49-F238E27FC236}">
                <a16:creationId xmlns:a16="http://schemas.microsoft.com/office/drawing/2014/main" id="{6586B333-7C6E-1C6F-BF69-19C085901772}"/>
              </a:ext>
            </a:extLst>
          </p:cNvPr>
          <p:cNvSpPr>
            <a:spLocks noGrp="1"/>
          </p:cNvSpPr>
          <p:nvPr>
            <p:ph type="subTitle" idx="1"/>
          </p:nvPr>
        </p:nvSpPr>
        <p:spPr>
          <a:xfrm>
            <a:off x="1523999" y="4159404"/>
            <a:ext cx="9300519" cy="1576234"/>
          </a:xfrm>
        </p:spPr>
        <p:txBody>
          <a:bodyPr>
            <a:normAutofit/>
          </a:bodyPr>
          <a:lstStyle/>
          <a:p>
            <a:r>
              <a:rPr lang="en-US" sz="1800" dirty="0">
                <a:solidFill>
                  <a:srgbClr val="FFFFFF"/>
                </a:solidFill>
              </a:rPr>
              <a:t>Side </a:t>
            </a:r>
            <a:r>
              <a:rPr lang="en-US" sz="1800" dirty="0" err="1">
                <a:solidFill>
                  <a:srgbClr val="FFFFFF"/>
                </a:solidFill>
              </a:rPr>
              <a:t>Meeting@IETF</a:t>
            </a:r>
            <a:r>
              <a:rPr lang="en-US" sz="1800" dirty="0">
                <a:solidFill>
                  <a:srgbClr val="FFFFFF"/>
                </a:solidFill>
              </a:rPr>
              <a:t> 120, Vancouver</a:t>
            </a:r>
          </a:p>
          <a:p>
            <a:r>
              <a:rPr lang="en-US" sz="1800" b="0" i="0" dirty="0">
                <a:solidFill>
                  <a:srgbClr val="FFFFFF"/>
                </a:solidFill>
                <a:effectLst/>
                <a:latin typeface="-apple-system"/>
              </a:rPr>
              <a:t>15:30 - 17:30 Wednesday, July 24, 2024 </a:t>
            </a:r>
          </a:p>
          <a:p>
            <a:endParaRPr lang="en-US" sz="1800" dirty="0">
              <a:solidFill>
                <a:srgbClr val="FFFFFF"/>
              </a:solidFill>
            </a:endParaRPr>
          </a:p>
          <a:p>
            <a:r>
              <a:rPr lang="en-US" sz="1800" dirty="0">
                <a:solidFill>
                  <a:srgbClr val="FFFFFF"/>
                </a:solidFill>
              </a:rPr>
              <a:t>Jeff </a:t>
            </a:r>
            <a:r>
              <a:rPr lang="en-US" sz="1800" dirty="0" err="1">
                <a:solidFill>
                  <a:srgbClr val="FFFFFF"/>
                </a:solidFill>
              </a:rPr>
              <a:t>Tantsura</a:t>
            </a:r>
            <a:r>
              <a:rPr lang="en-US" sz="1800" dirty="0">
                <a:solidFill>
                  <a:srgbClr val="FFFFFF"/>
                </a:solidFill>
              </a:rPr>
              <a:t>, Yingzhen Qu</a:t>
            </a:r>
          </a:p>
        </p:txBody>
      </p:sp>
    </p:spTree>
    <p:extLst>
      <p:ext uri="{BB962C8B-B14F-4D97-AF65-F5344CB8AC3E}">
        <p14:creationId xmlns:p14="http://schemas.microsoft.com/office/powerpoint/2010/main" val="33132334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4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5"/>
          <p:cNvSpPr txBox="1">
            <a:spLocks noGrp="1"/>
          </p:cNvSpPr>
          <p:nvPr>
            <p:ph type="title"/>
          </p:nvPr>
        </p:nvSpPr>
        <p:spPr>
          <a:xfrm>
            <a:off x="1371599" y="294538"/>
            <a:ext cx="9895951" cy="1033669"/>
          </a:xfrm>
          <a:prstGeom prst="rect">
            <a:avLst/>
          </a:prstGeom>
        </p:spPr>
        <p:txBody>
          <a:bodyPr spcFirstLastPara="1" vert="horz" lIns="91440" tIns="45720" rIns="91440" bIns="45720" rtlCol="0" anchor="ctr" anchorCtr="0">
            <a:normAutofit/>
          </a:bodyPr>
          <a:lstStyle/>
          <a:p>
            <a:pPr>
              <a:buClr>
                <a:schemeClr val="lt1"/>
              </a:buClr>
              <a:buSzPts val="3200"/>
            </a:pPr>
            <a:r>
              <a:rPr lang="en-US" sz="4000" kern="1200">
                <a:solidFill>
                  <a:srgbClr val="FFFFFF"/>
                </a:solidFill>
                <a:latin typeface="+mj-lt"/>
                <a:ea typeface="+mj-ea"/>
                <a:cs typeface="+mj-cs"/>
              </a:rPr>
              <a:t>Note Well</a:t>
            </a:r>
            <a:endParaRPr lang="en-US" sz="4000" kern="1200">
              <a:solidFill>
                <a:srgbClr val="FFFFFF"/>
              </a:solidFill>
              <a:latin typeface="+mj-lt"/>
              <a:ea typeface="+mj-ea"/>
              <a:cs typeface="+mj-cs"/>
              <a:sym typeface="Open Sans"/>
            </a:endParaRPr>
          </a:p>
        </p:txBody>
      </p:sp>
      <p:sp>
        <p:nvSpPr>
          <p:cNvPr id="135" name="Google Shape;135;p25"/>
          <p:cNvSpPr txBox="1">
            <a:spLocks noGrp="1"/>
          </p:cNvSpPr>
          <p:nvPr>
            <p:ph type="body" idx="4294967295"/>
          </p:nvPr>
        </p:nvSpPr>
        <p:spPr>
          <a:xfrm>
            <a:off x="459351" y="1717588"/>
            <a:ext cx="11244970" cy="4845873"/>
          </a:xfrm>
          <a:prstGeom prst="rect">
            <a:avLst/>
          </a:prstGeom>
        </p:spPr>
        <p:txBody>
          <a:bodyPr spcFirstLastPara="1" vert="horz" lIns="91440" tIns="45720" rIns="91440" bIns="45720" rtlCol="0" anchor="ctr" anchorCtr="0">
            <a:normAutofit lnSpcReduction="10000"/>
          </a:bodyPr>
          <a:lstStyle/>
          <a:p>
            <a:pPr marL="0">
              <a:spcBef>
                <a:spcPts val="0"/>
              </a:spcBef>
              <a:buSzPts val="1800"/>
            </a:pPr>
            <a:r>
              <a:rPr lang="en-US" sz="1600"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a:spcBef>
                <a:spcPts val="800"/>
              </a:spcBef>
              <a:buSzPts val="1800"/>
            </a:pPr>
            <a:r>
              <a:rPr lang="en-US" sz="1600" dirty="0"/>
              <a:t>As a reminder:</a:t>
            </a:r>
          </a:p>
          <a:p>
            <a:pPr marL="609585">
              <a:spcBef>
                <a:spcPts val="800"/>
              </a:spcBef>
              <a:buClr>
                <a:srgbClr val="434343"/>
              </a:buClr>
              <a:buSzPts val="1000"/>
            </a:pPr>
            <a:r>
              <a:rPr lang="en-US" sz="1600" dirty="0"/>
              <a:t>By participating in the IETF, you agree to follow IETF processes and policies.</a:t>
            </a:r>
          </a:p>
          <a:p>
            <a:pPr marL="609585">
              <a:spcBef>
                <a:spcPts val="267"/>
              </a:spcBef>
              <a:buClr>
                <a:srgbClr val="434343"/>
              </a:buClr>
              <a:buSzPts val="1000"/>
            </a:pPr>
            <a:r>
              <a:rPr lang="en-US" sz="1600" dirty="0"/>
              <a:t>If you are aware that any IETF contribution is covered by patents or patent applications that are owned or controlled by you or your sponsor, you must disclose that fact, or not participate in the discussion.</a:t>
            </a:r>
          </a:p>
          <a:p>
            <a:pPr marL="609585">
              <a:spcBef>
                <a:spcPts val="267"/>
              </a:spcBef>
              <a:buClr>
                <a:srgbClr val="434343"/>
              </a:buClr>
              <a:buSzPts val="1000"/>
            </a:pPr>
            <a:r>
              <a:rPr lang="en-US" sz="1600" dirty="0"/>
              <a:t>As a participant in or attendee to any IETF activity you acknowledge that written, audio, video, and photographic records of meetings may be made public.</a:t>
            </a:r>
          </a:p>
          <a:p>
            <a:pPr marL="609585">
              <a:spcBef>
                <a:spcPts val="267"/>
              </a:spcBef>
              <a:buClr>
                <a:srgbClr val="434343"/>
              </a:buClr>
              <a:buSzPts val="1000"/>
            </a:pPr>
            <a:r>
              <a:rPr lang="en-US" sz="1600" dirty="0"/>
              <a:t>Personal information that you provide to IETF will be handled in accordance with the IETF Privacy Statement.</a:t>
            </a:r>
          </a:p>
          <a:p>
            <a:pPr marL="609585">
              <a:spcBef>
                <a:spcPts val="267"/>
              </a:spcBef>
              <a:buClr>
                <a:srgbClr val="434343"/>
              </a:buClr>
              <a:buSzPts val="1000"/>
            </a:pPr>
            <a:r>
              <a:rPr lang="en-US" sz="1600" dirty="0"/>
              <a:t>As a participant or attendee, you agree to work respectfully with other participants; please contact the </a:t>
            </a:r>
            <a:r>
              <a:rPr lang="en-US" sz="1600" dirty="0" err="1"/>
              <a:t>ombudsteam</a:t>
            </a:r>
            <a:r>
              <a:rPr lang="en-US" sz="1600" dirty="0"/>
              <a:t> (</a:t>
            </a:r>
            <a:r>
              <a:rPr lang="en-US" sz="1600" dirty="0">
                <a:uFill>
                  <a:noFill/>
                </a:uFill>
                <a:hlinkClick r:id="rId3"/>
              </a:rPr>
              <a:t>https://www.ietf.org/contact/ombudsteam/</a:t>
            </a:r>
            <a:r>
              <a:rPr lang="en-US" sz="1600" dirty="0"/>
              <a:t>) if you have questions or concerns about this.</a:t>
            </a:r>
          </a:p>
          <a:p>
            <a:pPr marL="0">
              <a:spcBef>
                <a:spcPts val="267"/>
              </a:spcBef>
              <a:buSzPts val="1800"/>
            </a:pPr>
            <a:br>
              <a:rPr lang="en-US" sz="1600" dirty="0"/>
            </a:br>
            <a:r>
              <a:rPr lang="en-US" sz="1600" dirty="0"/>
              <a:t>Definitive information is in the documents listed below and other IETF BCPs. For advice, please talk to WG chairs or ADs:</a:t>
            </a:r>
          </a:p>
          <a:p>
            <a:pPr marL="609585">
              <a:spcBef>
                <a:spcPts val="800"/>
              </a:spcBef>
              <a:buClr>
                <a:srgbClr val="434343"/>
              </a:buClr>
              <a:buSzPts val="1000"/>
            </a:pPr>
            <a:r>
              <a:rPr lang="en-US" sz="1600" dirty="0">
                <a:uFill>
                  <a:noFill/>
                </a:uFill>
                <a:hlinkClick r:id="rId4"/>
              </a:rPr>
              <a:t>BCP 9</a:t>
            </a:r>
            <a:r>
              <a:rPr lang="en-US" sz="1600" dirty="0"/>
              <a:t> (Internet Standards Process)</a:t>
            </a:r>
          </a:p>
          <a:p>
            <a:pPr marL="609585">
              <a:spcBef>
                <a:spcPts val="0"/>
              </a:spcBef>
              <a:buClr>
                <a:srgbClr val="434343"/>
              </a:buClr>
              <a:buSzPts val="1000"/>
            </a:pPr>
            <a:r>
              <a:rPr lang="en-US" sz="1600" dirty="0">
                <a:uFill>
                  <a:noFill/>
                </a:uFill>
                <a:hlinkClick r:id="rId5"/>
              </a:rPr>
              <a:t>BCP 25</a:t>
            </a:r>
            <a:r>
              <a:rPr lang="en-US" sz="1600" dirty="0"/>
              <a:t> (Working Group processes)</a:t>
            </a:r>
          </a:p>
          <a:p>
            <a:pPr marL="609585">
              <a:spcBef>
                <a:spcPts val="0"/>
              </a:spcBef>
              <a:buClr>
                <a:srgbClr val="434343"/>
              </a:buClr>
              <a:buSzPts val="1000"/>
            </a:pPr>
            <a:r>
              <a:rPr lang="en-US" sz="1600" dirty="0">
                <a:uFill>
                  <a:noFill/>
                </a:uFill>
                <a:hlinkClick r:id="rId5"/>
              </a:rPr>
              <a:t>BCP 25</a:t>
            </a:r>
            <a:r>
              <a:rPr lang="en-US" sz="1600" dirty="0"/>
              <a:t> (Anti-Harassment Procedures) </a:t>
            </a:r>
          </a:p>
          <a:p>
            <a:pPr marL="609585">
              <a:spcBef>
                <a:spcPts val="0"/>
              </a:spcBef>
              <a:buClr>
                <a:srgbClr val="434343"/>
              </a:buClr>
              <a:buSzPts val="1000"/>
            </a:pPr>
            <a:r>
              <a:rPr lang="en-US" sz="1600" dirty="0">
                <a:uFill>
                  <a:noFill/>
                </a:uFill>
                <a:hlinkClick r:id="rId6"/>
              </a:rPr>
              <a:t>BCP 54</a:t>
            </a:r>
            <a:r>
              <a:rPr lang="en-US" sz="1600" dirty="0"/>
              <a:t> (Code of Conduct)</a:t>
            </a:r>
          </a:p>
          <a:p>
            <a:pPr marL="609585">
              <a:spcBef>
                <a:spcPts val="0"/>
              </a:spcBef>
              <a:buClr>
                <a:srgbClr val="434343"/>
              </a:buClr>
              <a:buSzPts val="1000"/>
            </a:pPr>
            <a:r>
              <a:rPr lang="en-US" sz="1600" dirty="0">
                <a:uFill>
                  <a:noFill/>
                </a:uFill>
                <a:hlinkClick r:id="rId7"/>
              </a:rPr>
              <a:t>BCP 78</a:t>
            </a:r>
            <a:r>
              <a:rPr lang="en-US" sz="1600" dirty="0"/>
              <a:t> (Copyright)</a:t>
            </a:r>
          </a:p>
          <a:p>
            <a:pPr marL="609585">
              <a:spcBef>
                <a:spcPts val="0"/>
              </a:spcBef>
              <a:buClr>
                <a:srgbClr val="434343"/>
              </a:buClr>
              <a:buSzPts val="1000"/>
            </a:pPr>
            <a:r>
              <a:rPr lang="en-US" sz="1600" dirty="0">
                <a:uFill>
                  <a:noFill/>
                </a:uFill>
                <a:hlinkClick r:id="rId8"/>
              </a:rPr>
              <a:t>BCP 79</a:t>
            </a:r>
            <a:r>
              <a:rPr lang="en-US" sz="1600" dirty="0"/>
              <a:t> (Patents, Participation)</a:t>
            </a:r>
          </a:p>
          <a:p>
            <a:pPr marL="609585">
              <a:spcBef>
                <a:spcPts val="0"/>
              </a:spcBef>
              <a:buClr>
                <a:srgbClr val="434343"/>
              </a:buClr>
              <a:buSzPts val="1000"/>
            </a:pPr>
            <a:r>
              <a:rPr lang="en-US" sz="1600" dirty="0">
                <a:uFill>
                  <a:noFill/>
                </a:uFill>
                <a:hlinkClick r:id="rId9"/>
              </a:rPr>
              <a:t>https://www.ietf.org/privacy-policy/</a:t>
            </a:r>
            <a:r>
              <a:rPr lang="en-US" sz="1600" dirty="0"/>
              <a:t>(Privacy Policy)</a:t>
            </a:r>
            <a:endParaRPr lang="en-US" sz="1600" b="1" dirty="0"/>
          </a:p>
        </p:txBody>
      </p:sp>
      <p:sp>
        <p:nvSpPr>
          <p:cNvPr id="136" name="Google Shape;136;p25"/>
          <p:cNvSpPr txBox="1">
            <a:spLocks noGrp="1"/>
          </p:cNvSpPr>
          <p:nvPr>
            <p:ph type="sldNum" idx="12"/>
          </p:nvPr>
        </p:nvSpPr>
        <p:spPr>
          <a:xfrm>
            <a:off x="11704320" y="6455431"/>
            <a:ext cx="445913" cy="365125"/>
          </a:xfrm>
          <a:prstGeom prst="rect">
            <a:avLst/>
          </a:prstGeom>
        </p:spPr>
        <p:txBody>
          <a:bodyPr spcFirstLastPara="1" vert="horz" lIns="91440" tIns="45720" rIns="91440" bIns="45720" rtlCol="0" anchor="ctr" anchorCtr="0">
            <a:normAutofit/>
          </a:bodyPr>
          <a:lstStyle/>
          <a:p>
            <a:pPr>
              <a:spcAft>
                <a:spcPts val="600"/>
              </a:spcAft>
              <a:buClr>
                <a:srgbClr val="000000"/>
              </a:buClr>
              <a:buSzPts val="1000"/>
            </a:pPr>
            <a:fld id="{00000000-1234-1234-1234-123412341234}" type="slidenum">
              <a:rPr lang="en-US" sz="1100">
                <a:solidFill>
                  <a:schemeClr val="tx1">
                    <a:lumMod val="50000"/>
                    <a:lumOff val="50000"/>
                  </a:schemeClr>
                </a:solidFill>
              </a:rPr>
              <a:pPr>
                <a:spcAft>
                  <a:spcPts val="600"/>
                </a:spcAft>
                <a:buClr>
                  <a:srgbClr val="000000"/>
                </a:buClr>
                <a:buSzPts val="1000"/>
              </a:pPr>
              <a:t>2</a:t>
            </a:fld>
            <a:endParaRPr lang="en-US" sz="11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2" name="Rectangle 3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5818C-12F8-D8FB-CFB9-AE5308749AB4}"/>
              </a:ext>
            </a:extLst>
          </p:cNvPr>
          <p:cNvSpPr>
            <a:spLocks noGrp="1"/>
          </p:cNvSpPr>
          <p:nvPr>
            <p:ph type="title"/>
          </p:nvPr>
        </p:nvSpPr>
        <p:spPr>
          <a:xfrm>
            <a:off x="412821" y="49880"/>
            <a:ext cx="4646904" cy="1624520"/>
          </a:xfrm>
        </p:spPr>
        <p:txBody>
          <a:bodyPr anchor="ctr">
            <a:normAutofit/>
          </a:bodyPr>
          <a:lstStyle/>
          <a:p>
            <a:r>
              <a:rPr lang="en-US" sz="4000" dirty="0"/>
              <a:t>Agenda</a:t>
            </a:r>
          </a:p>
        </p:txBody>
      </p:sp>
      <p:pic>
        <p:nvPicPr>
          <p:cNvPr id="17" name="Picture 16" descr="A robot using a laptop sitting on a blue chair">
            <a:extLst>
              <a:ext uri="{FF2B5EF4-FFF2-40B4-BE49-F238E27FC236}">
                <a16:creationId xmlns:a16="http://schemas.microsoft.com/office/drawing/2014/main" id="{4D590177-75AB-EEC7-92BC-B2F937EF0590}"/>
              </a:ext>
            </a:extLst>
          </p:cNvPr>
          <p:cNvPicPr>
            <a:picLocks noChangeAspect="1"/>
          </p:cNvPicPr>
          <p:nvPr/>
        </p:nvPicPr>
        <p:blipFill rotWithShape="1">
          <a:blip r:embed="rId2"/>
          <a:srcRect l="39356" r="10589"/>
          <a:stretch/>
        </p:blipFill>
        <p:spPr>
          <a:xfrm>
            <a:off x="6096000" y="1"/>
            <a:ext cx="6102825" cy="6858000"/>
          </a:xfrm>
          <a:prstGeom prst="rect">
            <a:avLst/>
          </a:prstGeom>
        </p:spPr>
      </p:pic>
      <p:sp>
        <p:nvSpPr>
          <p:cNvPr id="4" name="Content Placeholder 3">
            <a:extLst>
              <a:ext uri="{FF2B5EF4-FFF2-40B4-BE49-F238E27FC236}">
                <a16:creationId xmlns:a16="http://schemas.microsoft.com/office/drawing/2014/main" id="{AC76323D-4409-A344-3FA2-0763833E5486}"/>
              </a:ext>
            </a:extLst>
          </p:cNvPr>
          <p:cNvSpPr>
            <a:spLocks noGrp="1"/>
          </p:cNvSpPr>
          <p:nvPr>
            <p:ph idx="1"/>
          </p:nvPr>
        </p:nvSpPr>
        <p:spPr>
          <a:xfrm>
            <a:off x="387729" y="1162456"/>
            <a:ext cx="9298882" cy="4975108"/>
          </a:xfrm>
        </p:spPr>
        <p:txBody>
          <a:bodyPr anchor="ctr">
            <a:normAutofit/>
          </a:bodyPr>
          <a:lstStyle/>
          <a:p>
            <a:pPr lvl="0"/>
            <a:r>
              <a:rPr lang="en-US" sz="2000" b="1" i="0" dirty="0"/>
              <a:t>15:30 Chairs</a:t>
            </a:r>
          </a:p>
          <a:p>
            <a:pPr>
              <a:buFont typeface="Arial" panose="020B0604020202020204" pitchFamily="34" charset="0"/>
              <a:buChar char="•"/>
            </a:pPr>
            <a:r>
              <a:rPr lang="en-US" sz="2000" b="1" i="0" dirty="0">
                <a:effectLst/>
                <a:latin typeface="-apple-system"/>
              </a:rPr>
              <a:t>15:35 Routing for AI training clusters of varying scales: survey of the problem space</a:t>
            </a:r>
          </a:p>
          <a:p>
            <a:pPr marL="0" indent="0">
              <a:buNone/>
            </a:pPr>
            <a:r>
              <a:rPr lang="en-US" sz="2000" i="0" dirty="0">
                <a:effectLst/>
                <a:latin typeface="-apple-system"/>
              </a:rPr>
              <a:t>    Petr </a:t>
            </a:r>
            <a:r>
              <a:rPr lang="en-US" sz="2000" i="0" dirty="0" err="1">
                <a:effectLst/>
                <a:latin typeface="-apple-system"/>
              </a:rPr>
              <a:t>Lapukhov</a:t>
            </a:r>
            <a:r>
              <a:rPr lang="en-US" sz="2000" i="0" dirty="0">
                <a:effectLst/>
                <a:latin typeface="-apple-system"/>
              </a:rPr>
              <a:t> (Nvidia)</a:t>
            </a:r>
          </a:p>
          <a:p>
            <a:r>
              <a:rPr lang="en-US" sz="2000" b="1" i="0" dirty="0">
                <a:effectLst/>
                <a:latin typeface="-apple-system"/>
              </a:rPr>
              <a:t>16:20 HPN: A Data Center Network for Large Language Model Training</a:t>
            </a:r>
          </a:p>
          <a:p>
            <a:pPr marL="0" indent="0">
              <a:buNone/>
            </a:pPr>
            <a:r>
              <a:rPr lang="en-US" sz="2000" i="0" dirty="0">
                <a:effectLst/>
                <a:latin typeface="-apple-system"/>
              </a:rPr>
              <a:t>    Eddie Ruan (Alibaba)</a:t>
            </a:r>
          </a:p>
          <a:p>
            <a:r>
              <a:rPr lang="en-US" sz="2000" b="1" i="0" dirty="0">
                <a:effectLst/>
                <a:latin typeface="-apple-system"/>
              </a:rPr>
              <a:t>16:50 Perceptive Routing</a:t>
            </a:r>
          </a:p>
          <a:p>
            <a:pPr marL="0" indent="0">
              <a:buNone/>
            </a:pPr>
            <a:r>
              <a:rPr lang="en-US" sz="2000" i="0" dirty="0">
                <a:effectLst/>
                <a:latin typeface="-apple-system"/>
              </a:rPr>
              <a:t>    </a:t>
            </a:r>
            <a:r>
              <a:rPr lang="en-US" sz="2000" i="0" dirty="0" err="1">
                <a:effectLst/>
                <a:latin typeface="-apple-system"/>
              </a:rPr>
              <a:t>Tianran</a:t>
            </a:r>
            <a:r>
              <a:rPr lang="en-US" sz="2000" i="0" dirty="0">
                <a:effectLst/>
                <a:latin typeface="-apple-system"/>
              </a:rPr>
              <a:t> Zhou (Huawei)</a:t>
            </a:r>
          </a:p>
          <a:p>
            <a:r>
              <a:rPr lang="en-US" sz="2000" b="1" i="0" dirty="0">
                <a:effectLst/>
                <a:latin typeface="-apple-system"/>
              </a:rPr>
              <a:t>17:15 Open Discussions</a:t>
            </a:r>
          </a:p>
        </p:txBody>
      </p:sp>
    </p:spTree>
    <p:extLst>
      <p:ext uri="{BB962C8B-B14F-4D97-AF65-F5344CB8AC3E}">
        <p14:creationId xmlns:p14="http://schemas.microsoft.com/office/powerpoint/2010/main" val="71151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5E4BF-1167-9C15-E0F5-F10F53CE276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Meeting Materials </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3262A2-8C79-B3A5-E399-7344534024E1}"/>
              </a:ext>
            </a:extLst>
          </p:cNvPr>
          <p:cNvSpPr>
            <a:spLocks noGrp="1"/>
          </p:cNvSpPr>
          <p:nvPr>
            <p:ph idx="1"/>
          </p:nvPr>
        </p:nvSpPr>
        <p:spPr>
          <a:xfrm>
            <a:off x="5019260" y="637762"/>
            <a:ext cx="6182139" cy="5576770"/>
          </a:xfrm>
        </p:spPr>
        <p:txBody>
          <a:bodyPr vert="horz" lIns="91440" tIns="45720" rIns="91440" bIns="45720" rtlCol="0" anchor="ctr">
            <a:normAutofit/>
          </a:bodyPr>
          <a:lstStyle/>
          <a:p>
            <a:pPr marL="0" indent="0">
              <a:buNone/>
            </a:pPr>
            <a:r>
              <a:rPr lang="en-US" sz="2400" dirty="0">
                <a:hlinkClick r:id="rId2"/>
              </a:rPr>
              <a:t>AIDC-IETF120: Meeting materials (github.com)</a:t>
            </a:r>
            <a:endParaRPr lang="en-US" sz="3600" kern="1200" dirty="0">
              <a:solidFill>
                <a:schemeClr val="tx1"/>
              </a:solidFill>
              <a:latin typeface="+mn-lt"/>
              <a:ea typeface="+mn-ea"/>
              <a:cs typeface="+mn-cs"/>
            </a:endParaRPr>
          </a:p>
        </p:txBody>
      </p:sp>
    </p:spTree>
    <p:extLst>
      <p:ext uri="{BB962C8B-B14F-4D97-AF65-F5344CB8AC3E}">
        <p14:creationId xmlns:p14="http://schemas.microsoft.com/office/powerpoint/2010/main" val="378912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11483</TotalTime>
  <Words>383</Words>
  <Application>Microsoft Macintosh PowerPoint</Application>
  <PresentationFormat>Widescreen</PresentationFormat>
  <Paragraphs>33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AI Challenges in Data Center Networking</vt:lpstr>
      <vt:lpstr>Note Well</vt:lpstr>
      <vt:lpstr>Agenda</vt:lpstr>
      <vt:lpstr>Meeting Materials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Technologies for AI/ML Clusters and High-Performance Data Centers</dc:title>
  <dc:creator>Yingzhen Qu</dc:creator>
  <cp:lastModifiedBy>Jeff Tantsura</cp:lastModifiedBy>
  <cp:revision>11</cp:revision>
  <dcterms:created xsi:type="dcterms:W3CDTF">2023-07-21T18:29:15Z</dcterms:created>
  <dcterms:modified xsi:type="dcterms:W3CDTF">2024-07-24T17:31:25Z</dcterms:modified>
</cp:coreProperties>
</file>