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6"/>
    <p:restoredTop sz="96327"/>
  </p:normalViewPr>
  <p:slideViewPr>
    <p:cSldViewPr snapToGrid="0">
      <p:cViewPr varScale="1">
        <p:scale>
          <a:sx n="123" d="100"/>
          <a:sy n="123"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3A5A0-65AC-5F4F-8F43-05D03F5559E5}" type="datetimeFigureOut">
              <a:rPr lang="en-US" smtClean="0"/>
              <a:t>7/21/25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1E6E7-8EBC-5749-B905-6BCAD172AF8F}" type="slidenum">
              <a:rPr lang="en-US" smtClean="0"/>
              <a:t>‹#›</a:t>
            </a:fld>
            <a:endParaRPr lang="en-US"/>
          </a:p>
        </p:txBody>
      </p:sp>
    </p:spTree>
    <p:extLst>
      <p:ext uri="{BB962C8B-B14F-4D97-AF65-F5344CB8AC3E}">
        <p14:creationId xmlns:p14="http://schemas.microsoft.com/office/powerpoint/2010/main" val="343534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3791-CC44-F65A-624B-E97D69CFD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A2CB5-155D-EB26-8A1A-2301DBFBF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E3F2B-C4CA-E291-637F-A084CF424E5F}"/>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5" name="Footer Placeholder 4">
            <a:extLst>
              <a:ext uri="{FF2B5EF4-FFF2-40B4-BE49-F238E27FC236}">
                <a16:creationId xmlns:a16="http://schemas.microsoft.com/office/drawing/2014/main" id="{D4428B04-2B77-DC71-FD83-56D6A7D9F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D3C47-B14B-E53F-688F-F795098F4738}"/>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96215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A6E7-5A22-F5F3-0539-91A0CF4C5E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9498B6-B3F4-3F69-887B-FC107301B0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DB717-444C-9C58-3975-EFB93778979E}"/>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5" name="Footer Placeholder 4">
            <a:extLst>
              <a:ext uri="{FF2B5EF4-FFF2-40B4-BE49-F238E27FC236}">
                <a16:creationId xmlns:a16="http://schemas.microsoft.com/office/drawing/2014/main" id="{B71F2B52-23D8-DC70-823A-5BB5C4138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5E448-43E2-87AB-C182-827598EE165B}"/>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45717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09169-005C-0448-BAF3-AFF45F5F70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E092E0-2BC9-CF73-162C-41443B8B5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C652D-CD76-BFE6-600E-B038E4BC67BA}"/>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5" name="Footer Placeholder 4">
            <a:extLst>
              <a:ext uri="{FF2B5EF4-FFF2-40B4-BE49-F238E27FC236}">
                <a16:creationId xmlns:a16="http://schemas.microsoft.com/office/drawing/2014/main" id="{05D3B7CA-E2F8-4A30-3067-C9EA861D2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174B7-956A-A2CE-74CA-F566C501A9D1}"/>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2353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8C21-D4F2-0E83-B272-AC1F3269E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92775-7507-CFFE-F292-EF65EFC01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E7054-9D5D-468E-DC7A-710EC2B7A474}"/>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5" name="Footer Placeholder 4">
            <a:extLst>
              <a:ext uri="{FF2B5EF4-FFF2-40B4-BE49-F238E27FC236}">
                <a16:creationId xmlns:a16="http://schemas.microsoft.com/office/drawing/2014/main" id="{742AFE44-88DF-F7EC-9F92-93CCFB2E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7C028-D317-8D5A-06B8-3811C8BD4C42}"/>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71599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A879-E96D-5E63-970C-59E06C572B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C164D-5BCC-8AAF-FE43-D3FB15A46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24E25-C701-0C60-FFCB-03F7A23B6BB9}"/>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5" name="Footer Placeholder 4">
            <a:extLst>
              <a:ext uri="{FF2B5EF4-FFF2-40B4-BE49-F238E27FC236}">
                <a16:creationId xmlns:a16="http://schemas.microsoft.com/office/drawing/2014/main" id="{88C50E12-069F-1A4C-B8E3-3C24F1B1D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B48D5-78F6-05EE-0259-B5F94A0850F0}"/>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38405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49C7-E335-4FDF-EB5B-E418F23CD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9D238-64D3-EDA9-14EC-35B77626C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5074EA-66F6-5E85-60B2-AA5F51095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A7CD7-ADE7-C567-775B-2228F59CCA90}"/>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6" name="Footer Placeholder 5">
            <a:extLst>
              <a:ext uri="{FF2B5EF4-FFF2-40B4-BE49-F238E27FC236}">
                <a16:creationId xmlns:a16="http://schemas.microsoft.com/office/drawing/2014/main" id="{3B8AA227-D738-C279-E1CA-EF2CCFB61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717AE-21B3-0D78-A797-D662F65D1BAD}"/>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102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4E74-6864-3521-859D-1D0DDA98A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659F70-79A9-5CB8-BE89-33A65F20A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3E989-54E4-69C0-A787-A837198EC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A4CF44-7E3C-6CA0-7A4B-B45B5D676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32117-A75C-EF49-FBB5-AD99FA31A5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F80337-04A6-4AF8-8511-1EBA07EC5598}"/>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8" name="Footer Placeholder 7">
            <a:extLst>
              <a:ext uri="{FF2B5EF4-FFF2-40B4-BE49-F238E27FC236}">
                <a16:creationId xmlns:a16="http://schemas.microsoft.com/office/drawing/2014/main" id="{DC5272B6-A8DE-BFA0-0394-22B04EB792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31E46-DC06-47B9-54E5-DCB6F0271100}"/>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45632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2C7C-AFD7-73A8-F1B1-32C4FAA41A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D0391C-89C2-B15C-FED3-5482CC38A659}"/>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4" name="Footer Placeholder 3">
            <a:extLst>
              <a:ext uri="{FF2B5EF4-FFF2-40B4-BE49-F238E27FC236}">
                <a16:creationId xmlns:a16="http://schemas.microsoft.com/office/drawing/2014/main" id="{908F664E-F96D-905F-BA98-200474DC63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E66594-4DC1-41E9-6E8C-D3861F1530AB}"/>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673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F0130-07B4-CC9D-91E1-1C9E379A0F20}"/>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3" name="Footer Placeholder 2">
            <a:extLst>
              <a:ext uri="{FF2B5EF4-FFF2-40B4-BE49-F238E27FC236}">
                <a16:creationId xmlns:a16="http://schemas.microsoft.com/office/drawing/2014/main" id="{E3DCD376-8B33-9477-3454-E807B000D0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4C83F-11F2-6536-C5F1-F9DEAF85D902}"/>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90618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0284-A625-14F4-DD14-135690DC8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1291A0-1C26-0563-B8C6-16DC31B170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1096F7-E1FA-63F7-A168-71725C62A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C9197-FCC5-C62C-F280-8565B79A90EA}"/>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6" name="Footer Placeholder 5">
            <a:extLst>
              <a:ext uri="{FF2B5EF4-FFF2-40B4-BE49-F238E27FC236}">
                <a16:creationId xmlns:a16="http://schemas.microsoft.com/office/drawing/2014/main" id="{1CB85D1B-F88B-9ED6-AFB6-999BD0455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43323-05CA-8D8A-FB57-43CB3764FD24}"/>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395155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4E0B-55E2-AAF8-4FAB-72BD1E03C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10F504-4B75-3B49-834C-55AEFA2F6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4554EF-1A8B-56E1-E518-922AAD3C5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64D13-29C1-4849-9E1C-0FB9C3076B98}"/>
              </a:ext>
            </a:extLst>
          </p:cNvPr>
          <p:cNvSpPr>
            <a:spLocks noGrp="1"/>
          </p:cNvSpPr>
          <p:nvPr>
            <p:ph type="dt" sz="half" idx="10"/>
          </p:nvPr>
        </p:nvSpPr>
        <p:spPr/>
        <p:txBody>
          <a:bodyPr/>
          <a:lstStyle/>
          <a:p>
            <a:fld id="{7F5DF416-0B21-8845-950D-E58CF67EF5F1}" type="datetimeFigureOut">
              <a:rPr lang="en-US" smtClean="0"/>
              <a:t>7/21/25</a:t>
            </a:fld>
            <a:endParaRPr lang="en-US"/>
          </a:p>
        </p:txBody>
      </p:sp>
      <p:sp>
        <p:nvSpPr>
          <p:cNvPr id="6" name="Footer Placeholder 5">
            <a:extLst>
              <a:ext uri="{FF2B5EF4-FFF2-40B4-BE49-F238E27FC236}">
                <a16:creationId xmlns:a16="http://schemas.microsoft.com/office/drawing/2014/main" id="{B6774EAC-F823-89F7-1CFD-A9F74B4C1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4404D-46B6-3C3F-83A1-C813AAE0D67A}"/>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89981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22CA6-9F01-8351-161F-EFBBF97C1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CE503F-56E6-31B8-A75E-9BB2B821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26992-59E8-8FAB-0C83-7BC2957C3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DF416-0B21-8845-950D-E58CF67EF5F1}" type="datetimeFigureOut">
              <a:rPr lang="en-US" smtClean="0"/>
              <a:t>7/21/25</a:t>
            </a:fld>
            <a:endParaRPr lang="en-US"/>
          </a:p>
        </p:txBody>
      </p:sp>
      <p:sp>
        <p:nvSpPr>
          <p:cNvPr id="5" name="Footer Placeholder 4">
            <a:extLst>
              <a:ext uri="{FF2B5EF4-FFF2-40B4-BE49-F238E27FC236}">
                <a16:creationId xmlns:a16="http://schemas.microsoft.com/office/drawing/2014/main" id="{D63BE720-04AE-63B8-3DD1-A5804FAD9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A91D25-E987-9554-DE36-516047ED8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B5567-A9B2-D74C-B060-C5B41EC3AC4E}" type="slidenum">
              <a:rPr lang="en-US" smtClean="0"/>
              <a:t>‹#›</a:t>
            </a:fld>
            <a:endParaRPr lang="en-US"/>
          </a:p>
        </p:txBody>
      </p:sp>
    </p:spTree>
    <p:extLst>
      <p:ext uri="{BB962C8B-B14F-4D97-AF65-F5344CB8AC3E}">
        <p14:creationId xmlns:p14="http://schemas.microsoft.com/office/powerpoint/2010/main" val="1958973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Yingzhen-ietf/AIDC-IETF12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ly rendered city with numbers">
            <a:extLst>
              <a:ext uri="{FF2B5EF4-FFF2-40B4-BE49-F238E27FC236}">
                <a16:creationId xmlns:a16="http://schemas.microsoft.com/office/drawing/2014/main" id="{E9D5350E-F872-1DCB-2DAA-86E6BCA342CE}"/>
              </a:ext>
            </a:extLst>
          </p:cNvPr>
          <p:cNvPicPr>
            <a:picLocks noChangeAspect="1"/>
          </p:cNvPicPr>
          <p:nvPr/>
        </p:nvPicPr>
        <p:blipFill rotWithShape="1">
          <a:blip r:embed="rId2"/>
          <a:srcRect t="9091" r="39379" b="1"/>
          <a:stretch>
            <a:fillRect/>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2006D1-8E54-EC18-E72D-61139447CFCA}"/>
              </a:ext>
            </a:extLst>
          </p:cNvPr>
          <p:cNvSpPr>
            <a:spLocks noGrp="1"/>
          </p:cNvSpPr>
          <p:nvPr>
            <p:ph type="ctrTitle"/>
          </p:nvPr>
        </p:nvSpPr>
        <p:spPr>
          <a:xfrm>
            <a:off x="371093" y="1161288"/>
            <a:ext cx="5593289" cy="1291336"/>
          </a:xfrm>
        </p:spPr>
        <p:txBody>
          <a:bodyPr vert="horz" lIns="91440" tIns="45720" rIns="91440" bIns="45720" rtlCol="0" anchor="b">
            <a:noAutofit/>
          </a:bodyPr>
          <a:lstStyle/>
          <a:p>
            <a:pPr algn="l"/>
            <a:r>
              <a:rPr lang="en-US" sz="4000" b="1" i="0" dirty="0">
                <a:solidFill>
                  <a:schemeClr val="bg1"/>
                </a:solidFill>
                <a:effectLst/>
              </a:rPr>
              <a:t>AI Challenges in Data Center Networking</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86B333-7C6E-1C6F-BF69-19C085901772}"/>
              </a:ext>
            </a:extLst>
          </p:cNvPr>
          <p:cNvSpPr>
            <a:spLocks noGrp="1"/>
          </p:cNvSpPr>
          <p:nvPr>
            <p:ph type="subTitle" idx="1"/>
          </p:nvPr>
        </p:nvSpPr>
        <p:spPr>
          <a:xfrm>
            <a:off x="424815" y="3743291"/>
            <a:ext cx="4436433" cy="1953421"/>
          </a:xfrm>
        </p:spPr>
        <p:txBody>
          <a:bodyPr vert="horz" lIns="91440" tIns="45720" rIns="91440" bIns="45720" rtlCol="0" anchor="t">
            <a:normAutofit/>
          </a:bodyPr>
          <a:lstStyle/>
          <a:p>
            <a:pPr algn="l"/>
            <a:r>
              <a:rPr lang="en-US" sz="1700" dirty="0">
                <a:solidFill>
                  <a:schemeClr val="bg1"/>
                </a:solidFill>
              </a:rPr>
              <a:t>Side </a:t>
            </a:r>
            <a:r>
              <a:rPr lang="en-US" sz="1700" dirty="0" err="1">
                <a:solidFill>
                  <a:schemeClr val="bg1"/>
                </a:solidFill>
              </a:rPr>
              <a:t>Meeting@IETF</a:t>
            </a:r>
            <a:r>
              <a:rPr lang="en-US" sz="1700" dirty="0">
                <a:solidFill>
                  <a:schemeClr val="bg1"/>
                </a:solidFill>
              </a:rPr>
              <a:t> 123</a:t>
            </a:r>
          </a:p>
          <a:p>
            <a:pPr algn="l"/>
            <a:r>
              <a:rPr lang="en-US" sz="1700" b="0" i="0" dirty="0">
                <a:solidFill>
                  <a:schemeClr val="bg1"/>
                </a:solidFill>
                <a:effectLst/>
              </a:rPr>
              <a:t>17:00 – </a:t>
            </a:r>
            <a:r>
              <a:rPr lang="en-US" sz="1700" dirty="0">
                <a:solidFill>
                  <a:schemeClr val="bg1"/>
                </a:solidFill>
              </a:rPr>
              <a:t>17900</a:t>
            </a:r>
            <a:r>
              <a:rPr lang="en-US" sz="1700" b="0" i="0" dirty="0">
                <a:solidFill>
                  <a:schemeClr val="bg1"/>
                </a:solidFill>
                <a:effectLst/>
              </a:rPr>
              <a:t> Monday, July 21, 2025</a:t>
            </a:r>
          </a:p>
          <a:p>
            <a:pPr algn="l"/>
            <a:endParaRPr lang="en-US" sz="1700" dirty="0">
              <a:solidFill>
                <a:schemeClr val="bg1"/>
              </a:solidFill>
            </a:endParaRPr>
          </a:p>
          <a:p>
            <a:pPr algn="l"/>
            <a:r>
              <a:rPr lang="en-US" sz="1700" dirty="0">
                <a:solidFill>
                  <a:schemeClr val="bg1"/>
                </a:solidFill>
              </a:rPr>
              <a:t>Jeff </a:t>
            </a:r>
            <a:r>
              <a:rPr lang="en-US" sz="1700" dirty="0" err="1">
                <a:solidFill>
                  <a:schemeClr val="bg1"/>
                </a:solidFill>
              </a:rPr>
              <a:t>Tantsura</a:t>
            </a:r>
            <a:r>
              <a:rPr lang="en-US" sz="1700" dirty="0">
                <a:solidFill>
                  <a:schemeClr val="bg1"/>
                </a:solidFill>
              </a:rPr>
              <a:t>, Yingzhen Qu</a:t>
            </a:r>
          </a:p>
        </p:txBody>
      </p:sp>
    </p:spTree>
    <p:extLst>
      <p:ext uri="{BB962C8B-B14F-4D97-AF65-F5344CB8AC3E}">
        <p14:creationId xmlns:p14="http://schemas.microsoft.com/office/powerpoint/2010/main" val="331323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148" name="Rectangle 14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4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25"/>
          <p:cNvSpPr txBox="1">
            <a:spLocks noGrp="1"/>
          </p:cNvSpPr>
          <p:nvPr>
            <p:ph type="title"/>
          </p:nvPr>
        </p:nvSpPr>
        <p:spPr>
          <a:xfrm>
            <a:off x="1371599" y="294538"/>
            <a:ext cx="9895951" cy="1033669"/>
          </a:xfrm>
          <a:prstGeom prst="rect">
            <a:avLst/>
          </a:prstGeom>
        </p:spPr>
        <p:txBody>
          <a:bodyPr spcFirstLastPara="1" vert="horz" lIns="91440" tIns="45720" rIns="91440" bIns="45720" rtlCol="0" anchor="ctr" anchorCtr="0">
            <a:normAutofit/>
          </a:bodyPr>
          <a:lstStyle/>
          <a:p>
            <a:pPr>
              <a:buClr>
                <a:schemeClr val="lt1"/>
              </a:buClr>
              <a:buSzPts val="3200"/>
            </a:pPr>
            <a:r>
              <a:rPr lang="en-US" sz="4000" kern="1200">
                <a:solidFill>
                  <a:srgbClr val="FFFFFF"/>
                </a:solidFill>
                <a:latin typeface="+mj-lt"/>
                <a:ea typeface="+mj-ea"/>
                <a:cs typeface="+mj-cs"/>
              </a:rPr>
              <a:t>Note Well</a:t>
            </a:r>
            <a:endParaRPr lang="en-US" sz="4000" kern="1200">
              <a:solidFill>
                <a:srgbClr val="FFFFFF"/>
              </a:solidFill>
              <a:latin typeface="+mj-lt"/>
              <a:ea typeface="+mj-ea"/>
              <a:cs typeface="+mj-cs"/>
              <a:sym typeface="Open Sans"/>
            </a:endParaRPr>
          </a:p>
        </p:txBody>
      </p:sp>
      <p:sp>
        <p:nvSpPr>
          <p:cNvPr id="135" name="Google Shape;135;p25"/>
          <p:cNvSpPr txBox="1">
            <a:spLocks noGrp="1"/>
          </p:cNvSpPr>
          <p:nvPr>
            <p:ph type="body" idx="4294967295"/>
          </p:nvPr>
        </p:nvSpPr>
        <p:spPr>
          <a:xfrm>
            <a:off x="459351" y="1717588"/>
            <a:ext cx="11244970" cy="4845873"/>
          </a:xfrm>
          <a:prstGeom prst="rect">
            <a:avLst/>
          </a:prstGeom>
        </p:spPr>
        <p:txBody>
          <a:bodyPr spcFirstLastPara="1" vert="horz" lIns="91440" tIns="45720" rIns="91440" bIns="45720" rtlCol="0" anchor="ctr" anchorCtr="0">
            <a:normAutofit lnSpcReduction="10000"/>
          </a:bodyPr>
          <a:lstStyle/>
          <a:p>
            <a:pPr marL="0">
              <a:spcBef>
                <a:spcPts val="0"/>
              </a:spcBef>
              <a:buSzPts val="1800"/>
            </a:pPr>
            <a:r>
              <a:rPr lang="en-US" sz="1600"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a:spcBef>
                <a:spcPts val="800"/>
              </a:spcBef>
              <a:buSzPts val="1800"/>
            </a:pPr>
            <a:r>
              <a:rPr lang="en-US" sz="1600" dirty="0"/>
              <a:t>As a reminder:</a:t>
            </a:r>
          </a:p>
          <a:p>
            <a:pPr marL="609585">
              <a:spcBef>
                <a:spcPts val="800"/>
              </a:spcBef>
              <a:buClr>
                <a:srgbClr val="434343"/>
              </a:buClr>
              <a:buSzPts val="1000"/>
            </a:pPr>
            <a:r>
              <a:rPr lang="en-US" sz="1600" dirty="0"/>
              <a:t>By participating in the IETF, you agree to follow IETF processes and policies.</a:t>
            </a:r>
          </a:p>
          <a:p>
            <a:pPr marL="609585">
              <a:spcBef>
                <a:spcPts val="267"/>
              </a:spcBef>
              <a:buClr>
                <a:srgbClr val="434343"/>
              </a:buClr>
              <a:buSzPts val="1000"/>
            </a:pPr>
            <a:r>
              <a:rPr lang="en-US" sz="1600" dirty="0"/>
              <a:t>If you are aware that any IETF contribution is covered by patents or patent applications that are owned or controlled by you or your sponsor, you must disclose that fact, or not participate in the discussion.</a:t>
            </a:r>
          </a:p>
          <a:p>
            <a:pPr marL="609585">
              <a:spcBef>
                <a:spcPts val="267"/>
              </a:spcBef>
              <a:buClr>
                <a:srgbClr val="434343"/>
              </a:buClr>
              <a:buSzPts val="1000"/>
            </a:pPr>
            <a:r>
              <a:rPr lang="en-US" sz="1600" dirty="0"/>
              <a:t>As a participant in or attendee to any IETF activity you acknowledge that written, audio, video, and photographic records of meetings may be made public.</a:t>
            </a:r>
          </a:p>
          <a:p>
            <a:pPr marL="609585">
              <a:spcBef>
                <a:spcPts val="267"/>
              </a:spcBef>
              <a:buClr>
                <a:srgbClr val="434343"/>
              </a:buClr>
              <a:buSzPts val="1000"/>
            </a:pPr>
            <a:r>
              <a:rPr lang="en-US" sz="1600" dirty="0"/>
              <a:t>Personal information that you provide to IETF will be handled in accordance with the IETF Privacy Statement.</a:t>
            </a:r>
          </a:p>
          <a:p>
            <a:pPr marL="609585">
              <a:spcBef>
                <a:spcPts val="267"/>
              </a:spcBef>
              <a:buClr>
                <a:srgbClr val="434343"/>
              </a:buClr>
              <a:buSzPts val="1000"/>
            </a:pPr>
            <a:r>
              <a:rPr lang="en-US" sz="1600" dirty="0"/>
              <a:t>As a participant or attendee, you agree to work respectfully with other participants; please contact the </a:t>
            </a:r>
            <a:r>
              <a:rPr lang="en-US" sz="1600" dirty="0" err="1"/>
              <a:t>ombudsteam</a:t>
            </a:r>
            <a:r>
              <a:rPr lang="en-US" sz="1600" dirty="0"/>
              <a:t> (</a:t>
            </a:r>
            <a:r>
              <a:rPr lang="en-US" sz="1600" dirty="0">
                <a:uFill>
                  <a:noFill/>
                </a:uFill>
                <a:hlinkClick r:id="rId3"/>
              </a:rPr>
              <a:t>https://www.ietf.org/contact/ombudsteam/</a:t>
            </a:r>
            <a:r>
              <a:rPr lang="en-US" sz="1600" dirty="0"/>
              <a:t>) if you have questions or concerns about this.</a:t>
            </a:r>
          </a:p>
          <a:p>
            <a:pPr marL="0">
              <a:spcBef>
                <a:spcPts val="267"/>
              </a:spcBef>
              <a:buSzPts val="1800"/>
            </a:pPr>
            <a:br>
              <a:rPr lang="en-US" sz="1600" dirty="0"/>
            </a:br>
            <a:r>
              <a:rPr lang="en-US" sz="1600" dirty="0"/>
              <a:t>Definitive information is in the documents listed below and other IETF BCPs. For advice, please talk to WG chairs or ADs:</a:t>
            </a:r>
          </a:p>
          <a:p>
            <a:pPr marL="609585">
              <a:spcBef>
                <a:spcPts val="800"/>
              </a:spcBef>
              <a:buClr>
                <a:srgbClr val="434343"/>
              </a:buClr>
              <a:buSzPts val="1000"/>
            </a:pPr>
            <a:r>
              <a:rPr lang="en-US" sz="1600" dirty="0">
                <a:uFill>
                  <a:noFill/>
                </a:uFill>
                <a:hlinkClick r:id="rId4"/>
              </a:rPr>
              <a:t>BCP 9</a:t>
            </a:r>
            <a:r>
              <a:rPr lang="en-US" sz="1600" dirty="0"/>
              <a:t> (Internet Standards Process)</a:t>
            </a:r>
          </a:p>
          <a:p>
            <a:pPr marL="609585">
              <a:spcBef>
                <a:spcPts val="0"/>
              </a:spcBef>
              <a:buClr>
                <a:srgbClr val="434343"/>
              </a:buClr>
              <a:buSzPts val="1000"/>
            </a:pPr>
            <a:r>
              <a:rPr lang="en-US" sz="1600" dirty="0">
                <a:uFill>
                  <a:noFill/>
                </a:uFill>
                <a:hlinkClick r:id="rId5"/>
              </a:rPr>
              <a:t>BCP 25</a:t>
            </a:r>
            <a:r>
              <a:rPr lang="en-US" sz="1600" dirty="0"/>
              <a:t> (Working Group processes)</a:t>
            </a:r>
          </a:p>
          <a:p>
            <a:pPr marL="609585">
              <a:spcBef>
                <a:spcPts val="0"/>
              </a:spcBef>
              <a:buClr>
                <a:srgbClr val="434343"/>
              </a:buClr>
              <a:buSzPts val="1000"/>
            </a:pPr>
            <a:r>
              <a:rPr lang="en-US" sz="1600" dirty="0">
                <a:uFill>
                  <a:noFill/>
                </a:uFill>
                <a:hlinkClick r:id="rId5"/>
              </a:rPr>
              <a:t>BCP 25</a:t>
            </a:r>
            <a:r>
              <a:rPr lang="en-US" sz="1600" dirty="0"/>
              <a:t> (Anti-Harassment Procedures) </a:t>
            </a:r>
          </a:p>
          <a:p>
            <a:pPr marL="609585">
              <a:spcBef>
                <a:spcPts val="0"/>
              </a:spcBef>
              <a:buClr>
                <a:srgbClr val="434343"/>
              </a:buClr>
              <a:buSzPts val="1000"/>
            </a:pPr>
            <a:r>
              <a:rPr lang="en-US" sz="1600" dirty="0">
                <a:uFill>
                  <a:noFill/>
                </a:uFill>
                <a:hlinkClick r:id="rId6"/>
              </a:rPr>
              <a:t>BCP 54</a:t>
            </a:r>
            <a:r>
              <a:rPr lang="en-US" sz="1600" dirty="0"/>
              <a:t> (Code of Conduct)</a:t>
            </a:r>
          </a:p>
          <a:p>
            <a:pPr marL="609585">
              <a:spcBef>
                <a:spcPts val="0"/>
              </a:spcBef>
              <a:buClr>
                <a:srgbClr val="434343"/>
              </a:buClr>
              <a:buSzPts val="1000"/>
            </a:pPr>
            <a:r>
              <a:rPr lang="en-US" sz="1600" dirty="0">
                <a:uFill>
                  <a:noFill/>
                </a:uFill>
                <a:hlinkClick r:id="rId7"/>
              </a:rPr>
              <a:t>BCP 78</a:t>
            </a:r>
            <a:r>
              <a:rPr lang="en-US" sz="1600" dirty="0"/>
              <a:t> (Copyright)</a:t>
            </a:r>
          </a:p>
          <a:p>
            <a:pPr marL="609585">
              <a:spcBef>
                <a:spcPts val="0"/>
              </a:spcBef>
              <a:buClr>
                <a:srgbClr val="434343"/>
              </a:buClr>
              <a:buSzPts val="1000"/>
            </a:pPr>
            <a:r>
              <a:rPr lang="en-US" sz="1600" dirty="0">
                <a:uFill>
                  <a:noFill/>
                </a:uFill>
                <a:hlinkClick r:id="rId8"/>
              </a:rPr>
              <a:t>BCP 79</a:t>
            </a:r>
            <a:r>
              <a:rPr lang="en-US" sz="1600" dirty="0"/>
              <a:t> (Patents, Participation)</a:t>
            </a:r>
          </a:p>
          <a:p>
            <a:pPr marL="609585">
              <a:spcBef>
                <a:spcPts val="0"/>
              </a:spcBef>
              <a:buClr>
                <a:srgbClr val="434343"/>
              </a:buClr>
              <a:buSzPts val="1000"/>
            </a:pPr>
            <a:r>
              <a:rPr lang="en-US" sz="1600" dirty="0">
                <a:uFill>
                  <a:noFill/>
                </a:uFill>
                <a:hlinkClick r:id="rId9"/>
              </a:rPr>
              <a:t>https://www.ietf.org/privacy-policy/</a:t>
            </a:r>
            <a:r>
              <a:rPr lang="en-US" sz="1600" dirty="0"/>
              <a:t>(Privacy Policy)</a:t>
            </a:r>
            <a:endParaRPr lang="en-US" sz="1600" b="1" dirty="0"/>
          </a:p>
        </p:txBody>
      </p:sp>
      <p:sp>
        <p:nvSpPr>
          <p:cNvPr id="136" name="Google Shape;136;p25"/>
          <p:cNvSpPr txBox="1">
            <a:spLocks noGrp="1"/>
          </p:cNvSpPr>
          <p:nvPr>
            <p:ph type="sldNum" idx="12"/>
          </p:nvPr>
        </p:nvSpPr>
        <p:spPr>
          <a:xfrm>
            <a:off x="11704320" y="6455431"/>
            <a:ext cx="445913" cy="365125"/>
          </a:xfrm>
          <a:prstGeom prst="rect">
            <a:avLst/>
          </a:prstGeom>
        </p:spPr>
        <p:txBody>
          <a:bodyPr spcFirstLastPara="1" vert="horz" lIns="91440" tIns="45720" rIns="91440" bIns="45720" rtlCol="0" anchor="ctr" anchorCtr="0">
            <a:normAutofit/>
          </a:bodyPr>
          <a:lstStyle/>
          <a:p>
            <a:pPr>
              <a:spcAft>
                <a:spcPts val="600"/>
              </a:spcAft>
              <a:buClr>
                <a:srgbClr val="000000"/>
              </a:buClr>
              <a:buSzPts val="1000"/>
            </a:pPr>
            <a:fld id="{00000000-1234-1234-1234-123412341234}" type="slidenum">
              <a:rPr lang="en-US" sz="1100">
                <a:solidFill>
                  <a:schemeClr val="tx1">
                    <a:lumMod val="50000"/>
                    <a:lumOff val="50000"/>
                  </a:schemeClr>
                </a:solidFill>
              </a:rPr>
              <a:pPr>
                <a:spcAft>
                  <a:spcPts val="600"/>
                </a:spcAft>
                <a:buClr>
                  <a:srgbClr val="000000"/>
                </a:buClr>
                <a:buSzPts val="1000"/>
              </a:pPr>
              <a:t>2</a:t>
            </a:fld>
            <a:endParaRPr lang="en-US" sz="11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2" name="Rectangle 3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5818C-12F8-D8FB-CFB9-AE5308749AB4}"/>
              </a:ext>
            </a:extLst>
          </p:cNvPr>
          <p:cNvSpPr>
            <a:spLocks noGrp="1"/>
          </p:cNvSpPr>
          <p:nvPr>
            <p:ph type="title"/>
          </p:nvPr>
        </p:nvSpPr>
        <p:spPr>
          <a:xfrm>
            <a:off x="412821" y="49880"/>
            <a:ext cx="4646904" cy="1624520"/>
          </a:xfrm>
        </p:spPr>
        <p:txBody>
          <a:bodyPr anchor="ctr">
            <a:normAutofit/>
          </a:bodyPr>
          <a:lstStyle/>
          <a:p>
            <a:r>
              <a:rPr lang="en-US" sz="4000" dirty="0"/>
              <a:t>Agenda</a:t>
            </a:r>
          </a:p>
        </p:txBody>
      </p:sp>
      <p:pic>
        <p:nvPicPr>
          <p:cNvPr id="17" name="Picture 16" descr="A robot using a laptop sitting on a blue chair">
            <a:extLst>
              <a:ext uri="{FF2B5EF4-FFF2-40B4-BE49-F238E27FC236}">
                <a16:creationId xmlns:a16="http://schemas.microsoft.com/office/drawing/2014/main" id="{4D590177-75AB-EEC7-92BC-B2F937EF0590}"/>
              </a:ext>
            </a:extLst>
          </p:cNvPr>
          <p:cNvPicPr>
            <a:picLocks noChangeAspect="1"/>
          </p:cNvPicPr>
          <p:nvPr/>
        </p:nvPicPr>
        <p:blipFill rotWithShape="1">
          <a:blip r:embed="rId2"/>
          <a:srcRect l="39356" r="10589"/>
          <a:stretch/>
        </p:blipFill>
        <p:spPr>
          <a:xfrm>
            <a:off x="6096000" y="1"/>
            <a:ext cx="6102825" cy="6858000"/>
          </a:xfrm>
          <a:prstGeom prst="rect">
            <a:avLst/>
          </a:prstGeom>
        </p:spPr>
      </p:pic>
      <p:sp>
        <p:nvSpPr>
          <p:cNvPr id="4" name="Content Placeholder 3">
            <a:extLst>
              <a:ext uri="{FF2B5EF4-FFF2-40B4-BE49-F238E27FC236}">
                <a16:creationId xmlns:a16="http://schemas.microsoft.com/office/drawing/2014/main" id="{AC76323D-4409-A344-3FA2-0763833E5486}"/>
              </a:ext>
            </a:extLst>
          </p:cNvPr>
          <p:cNvSpPr>
            <a:spLocks noGrp="1"/>
          </p:cNvSpPr>
          <p:nvPr>
            <p:ph idx="1"/>
          </p:nvPr>
        </p:nvSpPr>
        <p:spPr>
          <a:xfrm>
            <a:off x="412821" y="1485900"/>
            <a:ext cx="5805253" cy="4558146"/>
          </a:xfrm>
        </p:spPr>
        <p:txBody>
          <a:bodyPr anchor="ctr">
            <a:normAutofit/>
          </a:bodyPr>
          <a:lstStyle/>
          <a:p>
            <a:pPr>
              <a:lnSpc>
                <a:spcPct val="100000"/>
              </a:lnSpc>
              <a:spcBef>
                <a:spcPts val="400"/>
              </a:spcBef>
            </a:pPr>
            <a:r>
              <a:rPr lang="en-US" sz="1800" dirty="0"/>
              <a:t>17:00 </a:t>
            </a:r>
          </a:p>
          <a:p>
            <a:pPr marL="0" indent="0">
              <a:lnSpc>
                <a:spcPct val="100000"/>
              </a:lnSpc>
              <a:spcBef>
                <a:spcPts val="400"/>
              </a:spcBef>
              <a:buNone/>
            </a:pPr>
            <a:r>
              <a:rPr lang="en-US" sz="1800" dirty="0"/>
              <a:t>Chairs: Administrivia</a:t>
            </a:r>
          </a:p>
          <a:p>
            <a:pPr marL="0" indent="0">
              <a:lnSpc>
                <a:spcPct val="100000"/>
              </a:lnSpc>
              <a:spcBef>
                <a:spcPts val="400"/>
              </a:spcBef>
              <a:buNone/>
            </a:pPr>
            <a:endParaRPr lang="en-US" sz="1800" dirty="0"/>
          </a:p>
          <a:p>
            <a:pPr>
              <a:lnSpc>
                <a:spcPct val="100000"/>
              </a:lnSpc>
              <a:spcBef>
                <a:spcPts val="400"/>
              </a:spcBef>
            </a:pPr>
            <a:r>
              <a:rPr lang="en-US" sz="1800" dirty="0"/>
              <a:t>17:05 - 17:55</a:t>
            </a:r>
          </a:p>
          <a:p>
            <a:pPr marL="0" indent="0">
              <a:lnSpc>
                <a:spcPct val="100000"/>
              </a:lnSpc>
              <a:spcBef>
                <a:spcPts val="400"/>
              </a:spcBef>
              <a:buNone/>
            </a:pPr>
            <a:r>
              <a:rPr lang="en-US" sz="1800" dirty="0"/>
              <a:t>Petr </a:t>
            </a:r>
            <a:r>
              <a:rPr lang="en-US" sz="1800" dirty="0" err="1"/>
              <a:t>Lapukhov</a:t>
            </a:r>
            <a:r>
              <a:rPr lang="en-US" sz="1800" dirty="0"/>
              <a:t> (Nvidia)</a:t>
            </a:r>
          </a:p>
          <a:p>
            <a:pPr marL="0" indent="0">
              <a:lnSpc>
                <a:spcPct val="100000"/>
              </a:lnSpc>
              <a:spcBef>
                <a:spcPts val="400"/>
              </a:spcBef>
              <a:buNone/>
            </a:pPr>
            <a:r>
              <a:rPr lang="en-US" sz="1800" b="1" dirty="0"/>
              <a:t>LLM Inference and Networking: Scale-up and Scale-out</a:t>
            </a:r>
          </a:p>
          <a:p>
            <a:pPr marL="0" indent="0">
              <a:lnSpc>
                <a:spcPct val="100000"/>
              </a:lnSpc>
              <a:spcBef>
                <a:spcPts val="400"/>
              </a:spcBef>
              <a:buNone/>
            </a:pPr>
            <a:endParaRPr lang="en-US" sz="1800" dirty="0"/>
          </a:p>
          <a:p>
            <a:pPr>
              <a:lnSpc>
                <a:spcPct val="100000"/>
              </a:lnSpc>
              <a:spcBef>
                <a:spcPts val="400"/>
              </a:spcBef>
            </a:pPr>
            <a:r>
              <a:rPr lang="en-US" sz="1800" dirty="0"/>
              <a:t>17:55 - 18:45 </a:t>
            </a:r>
          </a:p>
          <a:p>
            <a:pPr marL="0" indent="0">
              <a:lnSpc>
                <a:spcPct val="100000"/>
              </a:lnSpc>
              <a:spcBef>
                <a:spcPts val="400"/>
              </a:spcBef>
              <a:buNone/>
            </a:pPr>
            <a:r>
              <a:rPr lang="en-US" sz="1800" dirty="0"/>
              <a:t>Costin </a:t>
            </a:r>
            <a:r>
              <a:rPr lang="en-US" sz="1800" dirty="0" err="1"/>
              <a:t>Raiciu</a:t>
            </a:r>
            <a:r>
              <a:rPr lang="en-US" sz="1800" dirty="0"/>
              <a:t> (Broadcom) </a:t>
            </a:r>
          </a:p>
          <a:p>
            <a:pPr marL="0" indent="0">
              <a:lnSpc>
                <a:spcPct val="100000"/>
              </a:lnSpc>
              <a:spcBef>
                <a:spcPts val="400"/>
              </a:spcBef>
              <a:buNone/>
            </a:pPr>
            <a:r>
              <a:rPr lang="en-US" sz="1800" b="1" dirty="0"/>
              <a:t>Load balancing approaches in AI/ML networks</a:t>
            </a:r>
          </a:p>
          <a:p>
            <a:pPr marL="0" indent="0">
              <a:lnSpc>
                <a:spcPct val="100000"/>
              </a:lnSpc>
              <a:spcBef>
                <a:spcPts val="400"/>
              </a:spcBef>
              <a:buNone/>
            </a:pPr>
            <a:endParaRPr lang="en-US" sz="1800" dirty="0"/>
          </a:p>
          <a:p>
            <a:pPr>
              <a:lnSpc>
                <a:spcPct val="100000"/>
              </a:lnSpc>
              <a:spcBef>
                <a:spcPts val="400"/>
              </a:spcBef>
            </a:pPr>
            <a:r>
              <a:rPr lang="en-US" sz="1800" dirty="0"/>
              <a:t>18:45 - 19:00 </a:t>
            </a:r>
            <a:r>
              <a:rPr lang="en-US" sz="1800" b="1" dirty="0"/>
              <a:t>Q&amp;A</a:t>
            </a:r>
            <a:endParaRPr lang="en-US" sz="1800" dirty="0"/>
          </a:p>
        </p:txBody>
      </p:sp>
    </p:spTree>
    <p:extLst>
      <p:ext uri="{BB962C8B-B14F-4D97-AF65-F5344CB8AC3E}">
        <p14:creationId xmlns:p14="http://schemas.microsoft.com/office/powerpoint/2010/main" val="71151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5E4BF-1167-9C15-E0F5-F10F53CE2762}"/>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a:solidFill>
                  <a:schemeClr val="bg1"/>
                </a:solidFill>
                <a:latin typeface="+mj-lt"/>
                <a:ea typeface="+mj-ea"/>
                <a:cs typeface="+mj-cs"/>
              </a:rPr>
              <a:t>Meeting Materials </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262A2-8C79-B3A5-E399-7344534024E1}"/>
              </a:ext>
            </a:extLst>
          </p:cNvPr>
          <p:cNvSpPr>
            <a:spLocks noGrp="1"/>
          </p:cNvSpPr>
          <p:nvPr>
            <p:ph idx="1"/>
          </p:nvPr>
        </p:nvSpPr>
        <p:spPr>
          <a:xfrm>
            <a:off x="5019260" y="637762"/>
            <a:ext cx="6182139" cy="5576770"/>
          </a:xfrm>
        </p:spPr>
        <p:txBody>
          <a:bodyPr vert="horz" lIns="91440" tIns="45720" rIns="91440" bIns="45720" rtlCol="0" anchor="ctr">
            <a:normAutofit/>
          </a:bodyPr>
          <a:lstStyle/>
          <a:p>
            <a:pPr marL="0" indent="0">
              <a:buNone/>
            </a:pPr>
            <a:r>
              <a:rPr lang="en-US" sz="3600">
                <a:hlinkClick r:id="rId2"/>
              </a:rPr>
              <a:t>Meeting Materials: AIDC@IETF123</a:t>
            </a:r>
            <a:endParaRPr lang="en-US" sz="3600" kern="1200" dirty="0">
              <a:solidFill>
                <a:schemeClr val="tx1"/>
              </a:solidFill>
              <a:latin typeface="+mn-lt"/>
              <a:ea typeface="+mn-ea"/>
              <a:cs typeface="+mn-cs"/>
            </a:endParaRPr>
          </a:p>
        </p:txBody>
      </p:sp>
    </p:spTree>
    <p:extLst>
      <p:ext uri="{BB962C8B-B14F-4D97-AF65-F5344CB8AC3E}">
        <p14:creationId xmlns:p14="http://schemas.microsoft.com/office/powerpoint/2010/main" val="378912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3680</TotalTime>
  <Words>367</Words>
  <Application>Microsoft Macintosh PowerPoint</Application>
  <PresentationFormat>Widescreen</PresentationFormat>
  <Paragraphs>37</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AI Challenges in Data Center Networking</vt:lpstr>
      <vt:lpstr>Note Well</vt:lpstr>
      <vt:lpstr>Agenda</vt:lpstr>
      <vt:lpstr>Meeting Materials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Technologies for AI/ML Clusters and High-Performance Data Centers</dc:title>
  <dc:creator>Yingzhen Qu</dc:creator>
  <cp:lastModifiedBy>Yingzhen Qu</cp:lastModifiedBy>
  <cp:revision>14</cp:revision>
  <dcterms:created xsi:type="dcterms:W3CDTF">2023-07-21T18:29:15Z</dcterms:created>
  <dcterms:modified xsi:type="dcterms:W3CDTF">2025-07-20T22:19:27Z</dcterms:modified>
</cp:coreProperties>
</file>