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3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4469-EEC7-345E-D36C-6C72E61C8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BBAA3-8D47-B75D-F0A5-5327AA7D3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74DAB-25BF-3F0E-AA42-4049DE24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27AB-31F2-5949-9685-92B05E4B494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92487-7B5B-B3FD-973F-3A033A1A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EF36E-3822-6E5E-5E30-1CB92852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8788-5FA6-7E4C-B9E9-D574CC71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1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389C-030D-86F9-6FD6-3A6A94A2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A6BD5-8EBB-5E9B-AB7E-62AF9D8B5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53BCC-EA9B-61A3-5A40-FE4A7F9F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27AB-31F2-5949-9685-92B05E4B494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8B146-D28F-ED31-5ABF-58B3B361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F442B-BCA6-306D-E2B5-9C95510D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8788-5FA6-7E4C-B9E9-D574CC71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5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969A62-B66B-BE2D-3937-08CB8DB41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C1EA7-A742-947E-EA46-B58DC1B87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4DA2B-0E67-815D-721A-FB44FDFF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27AB-31F2-5949-9685-92B05E4B494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483E3-5E96-0888-4104-6EB6B17D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E0699-5940-04CF-9C97-4D7A5C9A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8788-5FA6-7E4C-B9E9-D574CC71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3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A100-F977-5AC6-86FD-24E42E16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5D32B-C751-2BF8-2887-790F8D60A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27BF4-FEC7-B3E5-F27E-8D977E6D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27AB-31F2-5949-9685-92B05E4B494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A89D4-1436-3948-FA1B-7F828EB0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268C2-1455-02A4-7765-E5FF66D0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8788-5FA6-7E4C-B9E9-D574CC71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C8BC-39DB-1F15-D276-6D87C7EE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C8751-307B-B9C2-611C-67EFF1153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91999-51C7-666A-BAAB-36516FF1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27AB-31F2-5949-9685-92B05E4B494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54885-8C8C-F5E6-943C-A00E50A8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AC87A-330C-B954-CADF-3EB9D274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8788-5FA6-7E4C-B9E9-D574CC71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3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7F84-3CED-C822-17B5-AB15DE32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E8E0-5301-375A-21C6-17D91A2E8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EE662-772B-2B2D-B313-DBD074730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220F5-FE84-B6FD-5C6E-15DB8C48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27AB-31F2-5949-9685-92B05E4B494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F4F14-12A6-D630-C50C-A82BE04B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15AB3-46B1-2764-A7E3-7B4683C2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8788-5FA6-7E4C-B9E9-D574CC71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0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67FA-A9EC-48F5-B50E-059BF22C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41E7D-1119-06AA-8265-F81E4DFB9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C0935-D571-FA81-75F3-A1425EF96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895B-58AB-CE15-CA8A-E6995ECB8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92F22-9BF5-B5C0-E775-E44F35FA9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BDB75-35E8-8F17-7BB3-EE29EFBC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27AB-31F2-5949-9685-92B05E4B494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727C5-3924-9F85-39FD-E117A917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65FCD-CC33-47A3-E230-9B04F0DA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8788-5FA6-7E4C-B9E9-D574CC71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2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8065-2BEE-FBC2-114F-4A7DB4EC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FD339-18D9-B070-8031-C98B29F8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27AB-31F2-5949-9685-92B05E4B494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643DC-A459-CAA2-49A2-2000E126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855DC-BEBB-D3A5-94C2-B902A520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8788-5FA6-7E4C-B9E9-D574CC71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5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2A8C1-DEB9-EAB4-A7B4-5277A1C8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27AB-31F2-5949-9685-92B05E4B494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13996-679E-7CCB-CBC4-84E31908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61F09-C408-AD7A-4A57-D202983C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8788-5FA6-7E4C-B9E9-D574CC71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4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3231-9F43-61BA-74B3-C58F87FD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04E01-D82B-C9EB-6C86-145A31CC2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504E5-6F79-96B8-492B-3F85E9170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C3081-1905-9012-9D32-713748F8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27AB-31F2-5949-9685-92B05E4B494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E8A5-C371-25AD-9E7A-2D1D7BEA6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40B5E-4E62-F4C0-9188-73485141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8788-5FA6-7E4C-B9E9-D574CC71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D6BF-20CF-3CAA-F954-4105E949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D5635-0997-610B-5853-809BDA6C0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97D2-30AE-4B44-71B5-047B23522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33E3B-C684-EB31-1614-0FEAAF82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27AB-31F2-5949-9685-92B05E4B494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4156A-D137-60AB-60DA-4C498EC7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585CA-A888-33D4-3879-0A12078A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8788-5FA6-7E4C-B9E9-D574CC71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0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FB7C6-A474-DCDD-07B6-08E7223E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7224E-C75E-9495-DC35-02B6860B0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9D50B-6C66-BCE2-AA39-C4B4F7922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827AB-31F2-5949-9685-92B05E4B494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37F21-10CD-76E3-6B76-90976AAA8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4B16C-0679-0B5B-C466-E470F9BBB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C8788-5FA6-7E4C-B9E9-D574CC71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6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032C-7B49-47E9-A0E0-DCEEF02E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209"/>
            <a:ext cx="10515600" cy="1114218"/>
          </a:xfrm>
        </p:spPr>
        <p:txBody>
          <a:bodyPr/>
          <a:lstStyle/>
          <a:p>
            <a:r>
              <a:rPr lang="en-US" dirty="0"/>
              <a:t>Control Channel </a:t>
            </a:r>
            <a:br>
              <a:rPr lang="en-US" dirty="0"/>
            </a:br>
            <a:r>
              <a:rPr lang="en-US" sz="1600" dirty="0"/>
              <a:t>Note: we assume the QUIC connection is up, so the FSM starts from “connect” state.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4E904F-6A30-4DAC-A3E8-1D1A9E04D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341582"/>
              </p:ext>
            </p:extLst>
          </p:nvPr>
        </p:nvGraphicFramePr>
        <p:xfrm>
          <a:off x="838200" y="1372636"/>
          <a:ext cx="10899910" cy="492470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57130">
                  <a:extLst>
                    <a:ext uri="{9D8B030D-6E8A-4147-A177-3AD203B41FA5}">
                      <a16:colId xmlns:a16="http://schemas.microsoft.com/office/drawing/2014/main" val="2312424747"/>
                    </a:ext>
                  </a:extLst>
                </a:gridCol>
                <a:gridCol w="1557130">
                  <a:extLst>
                    <a:ext uri="{9D8B030D-6E8A-4147-A177-3AD203B41FA5}">
                      <a16:colId xmlns:a16="http://schemas.microsoft.com/office/drawing/2014/main" val="913210821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2497300388"/>
                    </a:ext>
                  </a:extLst>
                </a:gridCol>
                <a:gridCol w="1500808">
                  <a:extLst>
                    <a:ext uri="{9D8B030D-6E8A-4147-A177-3AD203B41FA5}">
                      <a16:colId xmlns:a16="http://schemas.microsoft.com/office/drawing/2014/main" val="1747392298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val="1128229203"/>
                    </a:ext>
                  </a:extLst>
                </a:gridCol>
                <a:gridCol w="1580322">
                  <a:extLst>
                    <a:ext uri="{9D8B030D-6E8A-4147-A177-3AD203B41FA5}">
                      <a16:colId xmlns:a16="http://schemas.microsoft.com/office/drawing/2014/main" val="3634065908"/>
                    </a:ext>
                  </a:extLst>
                </a:gridCol>
                <a:gridCol w="2067337">
                  <a:extLst>
                    <a:ext uri="{9D8B030D-6E8A-4147-A177-3AD203B41FA5}">
                      <a16:colId xmlns:a16="http://schemas.microsoft.com/office/drawing/2014/main" val="700124869"/>
                    </a:ext>
                  </a:extLst>
                </a:gridCol>
              </a:tblGrid>
              <a:tr h="641754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Open 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Open Confirm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Established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2686"/>
                  </a:ext>
                </a:extLst>
              </a:tr>
              <a:tr h="641754">
                <a:tc>
                  <a:txBody>
                    <a:bodyPr/>
                    <a:lstStyle/>
                    <a:p>
                      <a:r>
                        <a:rPr lang="en-US" dirty="0"/>
                        <a:t>Idle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Any QUIC connection error or packet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QUIC connection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183155"/>
                  </a:ext>
                </a:extLst>
              </a:tr>
              <a:tr h="454804">
                <a:tc>
                  <a:txBody>
                    <a:bodyPr/>
                    <a:lstStyle/>
                    <a:p>
                      <a:r>
                        <a:rPr lang="en-US" dirty="0"/>
                        <a:t>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-&gt;Open [0,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725637"/>
                  </a:ext>
                </a:extLst>
              </a:tr>
              <a:tr h="516835">
                <a:tc>
                  <a:txBody>
                    <a:bodyPr/>
                    <a:lstStyle/>
                    <a:p>
                      <a:r>
                        <a:rPr lang="en-US" dirty="0"/>
                        <a:t>Open 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&lt;- Open [0,0]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15768"/>
                  </a:ext>
                </a:extLst>
              </a:tr>
              <a:tr h="473322">
                <a:tc>
                  <a:txBody>
                    <a:bodyPr/>
                    <a:lstStyle/>
                    <a:p>
                      <a:r>
                        <a:rPr lang="en-US" dirty="0"/>
                        <a:t>Open Confirm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Hold timer expires</a:t>
                      </a:r>
                    </a:p>
                    <a:p>
                      <a:r>
                        <a:rPr lang="en-US" sz="1200" dirty="0"/>
                        <a:t>&lt;-notification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&lt;- Keepalive[0,0]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142694"/>
                  </a:ext>
                </a:extLst>
              </a:tr>
              <a:tr h="983070">
                <a:tc>
                  <a:txBody>
                    <a:bodyPr/>
                    <a:lstStyle/>
                    <a:p>
                      <a:r>
                        <a:rPr lang="en-US" dirty="0"/>
                        <a:t>Established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-&gt;keepalive [0,0]</a:t>
                      </a:r>
                    </a:p>
                    <a:p>
                      <a:r>
                        <a:rPr lang="en-US" sz="1200" dirty="0"/>
                        <a:t>&lt;-keepalive [0,0]</a:t>
                      </a:r>
                    </a:p>
                    <a:p>
                      <a:r>
                        <a:rPr lang="en-US" sz="1200" dirty="0"/>
                        <a:t>&lt;-keepalive[0, *]</a:t>
                      </a:r>
                    </a:p>
                    <a:p>
                      <a:r>
                        <a:rPr lang="en-US" sz="1200" dirty="0"/>
                        <a:t>&lt;- </a:t>
                      </a:r>
                      <a:r>
                        <a:rPr lang="en-US" sz="1200" dirty="0" err="1"/>
                        <a:t>open_ack</a:t>
                      </a:r>
                      <a:r>
                        <a:rPr lang="en-US" sz="1200" dirty="0"/>
                        <a:t> [0, *]</a:t>
                      </a:r>
                    </a:p>
                    <a:p>
                      <a:r>
                        <a:rPr lang="en-US" sz="1200" dirty="0"/>
                        <a:t>&lt;- notification [0, *]</a:t>
                      </a:r>
                    </a:p>
                    <a:p>
                      <a:r>
                        <a:rPr lang="en-US" sz="1200" dirty="0"/>
                        <a:t>-&gt;route-refresh [0, *] </a:t>
                      </a:r>
                    </a:p>
                    <a:p>
                      <a:r>
                        <a:rPr lang="en-US" sz="1200" dirty="0"/>
                        <a:t>    (subtype 0)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QUIC disconnect</a:t>
                      </a:r>
                    </a:p>
                    <a:p>
                      <a:r>
                        <a:rPr lang="en-US" sz="1200" dirty="0"/>
                        <a:t>Administrative shutdown</a:t>
                      </a:r>
                    </a:p>
                    <a:p>
                      <a:r>
                        <a:rPr lang="en-US" sz="1200" dirty="0"/>
                        <a:t>-&gt;notification [0, 0]</a:t>
                      </a:r>
                    </a:p>
                    <a:p>
                      <a:r>
                        <a:rPr lang="en-US" sz="1200" dirty="0"/>
                        <a:t>{ Hold timer expires,</a:t>
                      </a:r>
                    </a:p>
                    <a:p>
                      <a:r>
                        <a:rPr lang="en-US" sz="1200" dirty="0"/>
                        <a:t>  Cease, </a:t>
                      </a:r>
                    </a:p>
                    <a:p>
                      <a:r>
                        <a:rPr lang="en-US" sz="1200" dirty="0"/>
                        <a:t>  </a:t>
                      </a:r>
                      <a:r>
                        <a:rPr lang="en-US" sz="1200" dirty="0" err="1"/>
                        <a:t>BoQ</a:t>
                      </a:r>
                      <a:r>
                        <a:rPr lang="en-US" sz="1200" dirty="0"/>
                        <a:t> capability Mismatch,</a:t>
                      </a:r>
                    </a:p>
                    <a:p>
                      <a:r>
                        <a:rPr lang="en-US" sz="1200" dirty="0"/>
                        <a:t>  </a:t>
                      </a:r>
                      <a:r>
                        <a:rPr lang="en-US" sz="1200" dirty="0" err="1"/>
                        <a:t>BoQ</a:t>
                      </a:r>
                      <a:r>
                        <a:rPr lang="en-US" sz="1200" dirty="0"/>
                        <a:t> Connection Reset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247573"/>
                  </a:ext>
                </a:extLst>
              </a:tr>
              <a:tr h="641754"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670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07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032C-7B49-47E9-A0E0-DCEEF02E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Channel </a:t>
            </a:r>
            <a:br>
              <a:rPr lang="en-US" dirty="0"/>
            </a:br>
            <a:r>
              <a:rPr lang="en-US" sz="1600" dirty="0"/>
              <a:t>Note: Function channel can start sending packet after control channel reaches established state.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4E904F-6A30-4DAC-A3E8-1D1A9E04D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679448"/>
              </p:ext>
            </p:extLst>
          </p:nvPr>
        </p:nvGraphicFramePr>
        <p:xfrm>
          <a:off x="838200" y="1825625"/>
          <a:ext cx="9013374" cy="434196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312424747"/>
                    </a:ext>
                  </a:extLst>
                </a:gridCol>
                <a:gridCol w="1087151">
                  <a:extLst>
                    <a:ext uri="{9D8B030D-6E8A-4147-A177-3AD203B41FA5}">
                      <a16:colId xmlns:a16="http://schemas.microsoft.com/office/drawing/2014/main" val="2497300388"/>
                    </a:ext>
                  </a:extLst>
                </a:gridCol>
                <a:gridCol w="1262269">
                  <a:extLst>
                    <a:ext uri="{9D8B030D-6E8A-4147-A177-3AD203B41FA5}">
                      <a16:colId xmlns:a16="http://schemas.microsoft.com/office/drawing/2014/main" val="1747392298"/>
                    </a:ext>
                  </a:extLst>
                </a:gridCol>
                <a:gridCol w="2157267">
                  <a:extLst>
                    <a:ext uri="{9D8B030D-6E8A-4147-A177-3AD203B41FA5}">
                      <a16:colId xmlns:a16="http://schemas.microsoft.com/office/drawing/2014/main" val="11282292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63406590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00124869"/>
                    </a:ext>
                  </a:extLst>
                </a:gridCol>
              </a:tblGrid>
              <a:tr h="656618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Open 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Open Confirm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Established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2686"/>
                  </a:ext>
                </a:extLst>
              </a:tr>
              <a:tr h="526774">
                <a:tc>
                  <a:txBody>
                    <a:bodyPr/>
                    <a:lstStyle/>
                    <a:p>
                      <a:r>
                        <a:rPr lang="en-US" dirty="0"/>
                        <a:t>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-&gt;Open [s, #]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725637"/>
                  </a:ext>
                </a:extLst>
              </a:tr>
              <a:tr h="656618">
                <a:tc>
                  <a:txBody>
                    <a:bodyPr/>
                    <a:lstStyle/>
                    <a:p>
                      <a:r>
                        <a:rPr lang="en-US" dirty="0"/>
                        <a:t>Open 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&lt;- </a:t>
                      </a:r>
                      <a:r>
                        <a:rPr lang="en-US" sz="1200" dirty="0" err="1"/>
                        <a:t>open_ack</a:t>
                      </a:r>
                      <a:r>
                        <a:rPr lang="en-US" sz="1200" dirty="0"/>
                        <a:t> [0,s]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15768"/>
                  </a:ext>
                </a:extLst>
              </a:tr>
              <a:tr h="656618">
                <a:tc>
                  <a:txBody>
                    <a:bodyPr/>
                    <a:lstStyle/>
                    <a:p>
                      <a:r>
                        <a:rPr lang="en-US" dirty="0"/>
                        <a:t>Open Confirm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&lt;- Keepalive[0, s]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142694"/>
                  </a:ext>
                </a:extLst>
              </a:tr>
              <a:tr h="656618">
                <a:tc>
                  <a:txBody>
                    <a:bodyPr/>
                    <a:lstStyle/>
                    <a:p>
                      <a:r>
                        <a:rPr lang="en-US" dirty="0"/>
                        <a:t>Established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-&gt;keepalive [s, #]</a:t>
                      </a:r>
                    </a:p>
                    <a:p>
                      <a:r>
                        <a:rPr lang="en-US" sz="1200" dirty="0"/>
                        <a:t>&lt;-keepalive [0, s]</a:t>
                      </a:r>
                    </a:p>
                    <a:p>
                      <a:r>
                        <a:rPr lang="en-US" sz="1200" dirty="0"/>
                        <a:t>&lt;- notification [0, s]</a:t>
                      </a:r>
                    </a:p>
                    <a:p>
                      <a:r>
                        <a:rPr lang="en-US" sz="1200" dirty="0"/>
                        <a:t>-&gt; update [s, #]</a:t>
                      </a:r>
                    </a:p>
                    <a:p>
                      <a:r>
                        <a:rPr lang="en-US" sz="1200" dirty="0"/>
                        <a:t>-&gt;route-refresh [s, #] </a:t>
                      </a:r>
                    </a:p>
                    <a:p>
                      <a:r>
                        <a:rPr lang="en-US" sz="1200" dirty="0"/>
                        <a:t>    (subtype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247573"/>
                  </a:ext>
                </a:extLst>
              </a:tr>
              <a:tr h="656618"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670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38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Words>232</Words>
  <Application>Microsoft Macintosh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Control Channel  Note: we assume the QUIC connection is up, so the FSM starts from “connect” state.</vt:lpstr>
      <vt:lpstr>Function Channel  Note: Function channel can start sending packet after control channel reaches established state.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Channel  Note: we assume the QUIC connection is up, so the FSM starts from “connect” state.</dc:title>
  <dc:creator>Yingzhen Qu</dc:creator>
  <cp:lastModifiedBy>Yingzhen Qu</cp:lastModifiedBy>
  <cp:revision>1</cp:revision>
  <dcterms:created xsi:type="dcterms:W3CDTF">2023-09-25T17:54:48Z</dcterms:created>
  <dcterms:modified xsi:type="dcterms:W3CDTF">2023-09-27T19:04:19Z</dcterms:modified>
</cp:coreProperties>
</file>