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87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2869-3012-C725-F1AA-069A3BB17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4BAA5-3CD2-FA9B-A5E2-EF6B6B8C8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21C3D-CF90-C51B-C4EA-4AD04953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0B9-7B65-4543-840C-1723F41A8E99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7D569-EDCA-5451-1AFC-84F4C5CE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E4BDE-3976-44A1-5905-4B203B65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385-D1F8-5842-BD27-3FBD6D18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5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9629-FCD4-ADA2-0B11-1A74E98F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1052B-1FF9-6E90-B869-7B75C139A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FAC7D-586A-EBF5-EAD9-F272FD1F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0B9-7B65-4543-840C-1723F41A8E99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EA08C-FDF1-93F2-DD41-75C28159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23DF1-4889-63EF-DC42-B43F45C0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385-D1F8-5842-BD27-3FBD6D18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4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864AE-0C77-4604-3ECD-4582E5736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5A4B5-465F-96B1-EA54-7B7DC5605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6DBB-B3CE-00EA-2B60-F34D1AE0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0B9-7B65-4543-840C-1723F41A8E99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D9276-292F-ED2E-FD4A-CFD5FA5F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867F-E9F4-743C-C5E5-469A1EF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385-D1F8-5842-BD27-3FBD6D18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4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7DDA-892F-41C7-FFBC-574FFCA5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89BB9-700B-C3F1-0EAD-3B90963E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20259-BEB1-A84A-7CBC-077AEFDF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0B9-7B65-4543-840C-1723F41A8E99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330E-8F74-8592-A21A-FC3CE03F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4AFE8-6AD1-4FA3-1E0C-5B78623D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385-D1F8-5842-BD27-3FBD6D18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8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FC2F-1606-AAC3-233D-D0CB930A0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0FE0B-619B-933D-7A92-809CE09F9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9318A-B3AB-1C12-3A5A-26935331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0B9-7B65-4543-840C-1723F41A8E99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AE8F-C964-8F3B-D7BC-EF053C34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75074-3D6E-79D5-AD2A-E90A6B66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385-D1F8-5842-BD27-3FBD6D18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5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4F69-CF61-C68B-2B9F-941DBF6CE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ACFC-BEE5-8A7B-2F4E-7FC09CB7E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DC365-B7DF-0002-7B49-F0B82E780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CF2F9-8C05-BBF3-7C26-BD55F349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0B9-7B65-4543-840C-1723F41A8E99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3D526-EA6F-E44C-9F99-B608179C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AF2F3-552B-B797-245B-9520A33B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385-D1F8-5842-BD27-3FBD6D18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9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4A63-005D-78E7-79BE-AC569F22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DDFBC-1E53-DFE8-4E72-0F3EDE668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BE76D-EC0F-D4FB-499C-6F50DC487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9B09E-3393-A412-F48B-278A05EF5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90747-E0D9-F527-AD1F-1DF34D68C1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8374F-B81D-E773-22D2-C09D00CD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0B9-7B65-4543-840C-1723F41A8E99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9EB92-46E2-35B0-542C-F865D386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1A077-5EE5-5ED6-C07F-73D399B8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385-D1F8-5842-BD27-3FBD6D18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4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3F1A-5A17-663C-7EFB-863CD679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2EFBD-71FB-6865-0CAB-37BCA002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0B9-7B65-4543-840C-1723F41A8E99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20F1B-FC73-ED35-4939-1683FE8B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D4374-2B0D-7A67-9FF6-DC112FA5B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385-D1F8-5842-BD27-3FBD6D18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6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8FBD1-B7D2-C619-D9CE-E84400C2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0B9-7B65-4543-840C-1723F41A8E99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65B52C-1651-5A61-971B-E9498549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3155F-4B18-43FC-A2D7-89D286F3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385-D1F8-5842-BD27-3FBD6D18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2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67E3-168A-33EB-33F7-C7DFC731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C985E-362C-9B31-4532-2F9C598EC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BB8BD-047E-6946-63C5-723152ED4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9A0B7-A10A-DB25-C78A-F1CA8EABF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0B9-7B65-4543-840C-1723F41A8E99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038DB-E06E-8D7F-48B9-97F3B22D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4ED8D-E089-8A1E-D598-17A442AC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385-D1F8-5842-BD27-3FBD6D18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61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2256-CD73-0B99-E302-129A5787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7C051-F82E-5BCD-EFED-18E44835D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BC22C-F4AD-6D56-0F6B-3068B28A7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0FB55-AD52-33E2-12CB-E37318EA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5F0B9-7B65-4543-840C-1723F41A8E99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701ED-DD90-A610-3E4F-A6503189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03353-973D-D265-BE11-D2E7E358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AF385-D1F8-5842-BD27-3FBD6D18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8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976F3E-44F9-43C8-7F74-68418E071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776F9-A3FB-4CC5-E0B0-AC1AC001C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0E939-7635-D35C-C5A3-9972FD3AD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5F0B9-7B65-4543-840C-1723F41A8E99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66798-372B-B522-4F51-33037FB22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002F5-76D0-3EA0-E7E9-DE46BC433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AF385-D1F8-5842-BD27-3FBD6D180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0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order_Gateway_Protoco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antuml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5438-83E5-CE5A-0372-76E3AA5FF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BGP FSM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9A5BA-67A8-5E41-41CB-422D6499A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Yingzhen Qu</a:t>
            </a:r>
          </a:p>
          <a:p>
            <a:r>
              <a:rPr lang="en-US" dirty="0"/>
              <a:t>Jeff </a:t>
            </a:r>
            <a:r>
              <a:rPr lang="en-US" dirty="0" err="1"/>
              <a:t>Tantsura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9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3999-F04C-92DD-193D-4407BD77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FSM – RFC 4271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37D17-2FD2-55E5-FFF7-7FA96EFF1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8300" y="2083594"/>
            <a:ext cx="6375400" cy="3835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538CE6-C665-4FBF-BBF1-28861B9A75EE}"/>
              </a:ext>
            </a:extLst>
          </p:cNvPr>
          <p:cNvSpPr txBox="1"/>
          <p:nvPr/>
        </p:nvSpPr>
        <p:spPr>
          <a:xfrm>
            <a:off x="7292719" y="6311900"/>
            <a:ext cx="4994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https://en.wikipedia.org/wiki/Border_Gateway_Protocol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06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764ED17-F476-E189-DA80-D2559AE7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Real BGP FSM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0DF51DD-0CE1-41FB-07C9-B904D1EDD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42" y="1588169"/>
            <a:ext cx="11960715" cy="5021157"/>
          </a:xfrm>
        </p:spPr>
      </p:pic>
    </p:spTree>
    <p:extLst>
      <p:ext uri="{BB962C8B-B14F-4D97-AF65-F5344CB8AC3E}">
        <p14:creationId xmlns:p14="http://schemas.microsoft.com/office/powerpoint/2010/main" val="371639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7A6B-673A-2AE6-D80E-9DD39F18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FSM – Connect State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7B506BC-B5A1-7730-8544-DF03109D8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778848"/>
            <a:ext cx="9171305" cy="450828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FC63CF-DE65-030A-7EE7-4E15610CA38B}"/>
              </a:ext>
            </a:extLst>
          </p:cNvPr>
          <p:cNvSpPr txBox="1"/>
          <p:nvPr/>
        </p:nvSpPr>
        <p:spPr>
          <a:xfrm>
            <a:off x="8189756" y="2006338"/>
            <a:ext cx="3847252" cy="4108817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Helvetica" pitchFamily="2" charset="0"/>
              </a:rPr>
              <a:t>Text used to generate the UML diagram:</a:t>
            </a:r>
          </a:p>
          <a:p>
            <a:endParaRPr lang="en-US" sz="900" dirty="0">
              <a:effectLst/>
              <a:latin typeface="Helvetica" pitchFamily="2" charset="0"/>
            </a:endParaRPr>
          </a:p>
          <a:p>
            <a:r>
              <a:rPr lang="en-US" sz="900" dirty="0">
                <a:effectLst/>
                <a:latin typeface="Helvetica" pitchFamily="2" charset="0"/>
              </a:rPr>
              <a:t>state Connect {</a:t>
            </a:r>
          </a:p>
          <a:p>
            <a:r>
              <a:rPr lang="en-US" sz="900" dirty="0">
                <a:effectLst/>
                <a:latin typeface="Helvetica" pitchFamily="2" charset="0"/>
              </a:rPr>
              <a:t>state </a:t>
            </a:r>
            <a:r>
              <a:rPr lang="en-US" sz="900" dirty="0" err="1">
                <a:effectLst/>
                <a:latin typeface="Helvetica" pitchFamily="2" charset="0"/>
              </a:rPr>
              <a:t>DelayOpen</a:t>
            </a:r>
            <a:r>
              <a:rPr lang="en-US" sz="900" dirty="0">
                <a:effectLst/>
                <a:latin typeface="Helvetica" pitchFamily="2" charset="0"/>
              </a:rPr>
              <a:t> &lt;&lt;choice&gt;&gt;</a:t>
            </a:r>
          </a:p>
          <a:p>
            <a:r>
              <a:rPr lang="en-US" sz="900" dirty="0">
                <a:effectLst/>
                <a:latin typeface="Helvetica" pitchFamily="2" charset="0"/>
              </a:rPr>
              <a:t>connect --&gt; </a:t>
            </a:r>
            <a:r>
              <a:rPr lang="en-US" sz="900" dirty="0" err="1">
                <a:effectLst/>
                <a:latin typeface="Helvetica" pitchFamily="2" charset="0"/>
              </a:rPr>
              <a:t>DelayOpen</a:t>
            </a:r>
            <a:endParaRPr lang="en-US" sz="900" dirty="0">
              <a:effectLst/>
              <a:latin typeface="Helvetica" pitchFamily="2" charset="0"/>
            </a:endParaRPr>
          </a:p>
          <a:p>
            <a:r>
              <a:rPr lang="en-US" sz="900" dirty="0" err="1">
                <a:effectLst/>
                <a:latin typeface="Helvetica" pitchFamily="2" charset="0"/>
              </a:rPr>
              <a:t>DelayOpen</a:t>
            </a:r>
            <a:r>
              <a:rPr lang="en-US" sz="900" dirty="0">
                <a:effectLst/>
                <a:latin typeface="Helvetica" pitchFamily="2" charset="0"/>
              </a:rPr>
              <a:t> --&gt; </a:t>
            </a:r>
            <a:r>
              <a:rPr lang="en-US" sz="900" dirty="0" err="1">
                <a:effectLst/>
                <a:latin typeface="Helvetica" pitchFamily="2" charset="0"/>
              </a:rPr>
              <a:t>delayopen_false</a:t>
            </a:r>
            <a:endParaRPr lang="en-US" sz="900" dirty="0">
              <a:effectLst/>
              <a:latin typeface="Helvetica" pitchFamily="2" charset="0"/>
            </a:endParaRPr>
          </a:p>
          <a:p>
            <a:r>
              <a:rPr lang="en-US" sz="900" dirty="0" err="1">
                <a:effectLst/>
                <a:latin typeface="Helvetica" pitchFamily="2" charset="0"/>
              </a:rPr>
              <a:t>DelayOpen</a:t>
            </a:r>
            <a:r>
              <a:rPr lang="en-US" sz="900" dirty="0">
                <a:effectLst/>
                <a:latin typeface="Helvetica" pitchFamily="2" charset="0"/>
              </a:rPr>
              <a:t> --&gt; </a:t>
            </a:r>
            <a:r>
              <a:rPr lang="en-US" sz="900" dirty="0" err="1">
                <a:effectLst/>
                <a:latin typeface="Helvetica" pitchFamily="2" charset="0"/>
              </a:rPr>
              <a:t>delayopen_true</a:t>
            </a:r>
            <a:endParaRPr lang="en-US" sz="900" dirty="0">
              <a:effectLst/>
              <a:latin typeface="Helvetica" pitchFamily="2" charset="0"/>
            </a:endParaRPr>
          </a:p>
          <a:p>
            <a:r>
              <a:rPr lang="en-US" sz="900" dirty="0" err="1">
                <a:effectLst/>
                <a:latin typeface="Helvetica" pitchFamily="2" charset="0"/>
              </a:rPr>
              <a:t>delayopen_true</a:t>
            </a:r>
            <a:r>
              <a:rPr lang="en-US" sz="900" dirty="0">
                <a:effectLst/>
                <a:latin typeface="Helvetica" pitchFamily="2" charset="0"/>
              </a:rPr>
              <a:t> --&gt; delayopen_timer:16,17,29 - [</a:t>
            </a:r>
            <a:r>
              <a:rPr lang="en-US" sz="900" dirty="0" err="1">
                <a:effectLst/>
                <a:latin typeface="Helvetica" pitchFamily="2" charset="0"/>
              </a:rPr>
              <a:t>delayopen</a:t>
            </a:r>
            <a:r>
              <a:rPr lang="en-US" sz="900" dirty="0">
                <a:effectLst/>
                <a:latin typeface="Helvetica" pitchFamily="2" charset="0"/>
              </a:rPr>
              <a:t>]</a:t>
            </a:r>
          </a:p>
          <a:p>
            <a:endParaRPr lang="en-US" sz="900" dirty="0">
              <a:effectLst/>
              <a:latin typeface="Helvetica" pitchFamily="2" charset="0"/>
            </a:endParaRPr>
          </a:p>
          <a:p>
            <a:r>
              <a:rPr lang="en-US" sz="900" dirty="0">
                <a:effectLst/>
                <a:latin typeface="Helvetica" pitchFamily="2" charset="0"/>
              </a:rPr>
              <a:t>state </a:t>
            </a:r>
            <a:r>
              <a:rPr lang="en-US" sz="900" dirty="0" err="1">
                <a:effectLst/>
                <a:latin typeface="Helvetica" pitchFamily="2" charset="0"/>
              </a:rPr>
              <a:t>holdtimer</a:t>
            </a:r>
            <a:r>
              <a:rPr lang="en-US" sz="900" dirty="0">
                <a:effectLst/>
                <a:latin typeface="Helvetica" pitchFamily="2" charset="0"/>
              </a:rPr>
              <a:t> &lt;&lt;choice&gt;&gt;</a:t>
            </a:r>
          </a:p>
          <a:p>
            <a:r>
              <a:rPr lang="en-US" sz="900" dirty="0" err="1">
                <a:effectLst/>
                <a:latin typeface="Helvetica" pitchFamily="2" charset="0"/>
              </a:rPr>
              <a:t>delayopen_timer</a:t>
            </a:r>
            <a:r>
              <a:rPr lang="en-US" sz="900" dirty="0">
                <a:effectLst/>
                <a:latin typeface="Helvetica" pitchFamily="2" charset="0"/>
              </a:rPr>
              <a:t> --&gt; </a:t>
            </a:r>
            <a:r>
              <a:rPr lang="en-US" sz="900" dirty="0" err="1">
                <a:effectLst/>
                <a:latin typeface="Helvetica" pitchFamily="2" charset="0"/>
              </a:rPr>
              <a:t>holdtimer</a:t>
            </a:r>
            <a:r>
              <a:rPr lang="en-US" sz="900" dirty="0">
                <a:effectLst/>
                <a:latin typeface="Helvetica" pitchFamily="2" charset="0"/>
              </a:rPr>
              <a:t>: 20 - [</a:t>
            </a:r>
            <a:r>
              <a:rPr lang="en-US" sz="900" dirty="0" err="1">
                <a:effectLst/>
                <a:latin typeface="Helvetica" pitchFamily="2" charset="0"/>
              </a:rPr>
              <a:t>no_delayopen</a:t>
            </a:r>
            <a:r>
              <a:rPr lang="en-US" sz="900" dirty="0">
                <a:effectLst/>
                <a:latin typeface="Helvetica" pitchFamily="2" charset="0"/>
              </a:rPr>
              <a:t>][</a:t>
            </a:r>
            <a:r>
              <a:rPr lang="en-US" sz="900" dirty="0" err="1">
                <a:effectLst/>
                <a:latin typeface="Helvetica" pitchFamily="2" charset="0"/>
              </a:rPr>
              <a:t>stopdelaytimer</a:t>
            </a:r>
            <a:r>
              <a:rPr lang="en-US" sz="900" dirty="0">
                <a:effectLst/>
                <a:latin typeface="Helvetica" pitchFamily="2" charset="0"/>
              </a:rPr>
              <a:t>][open][keepalive]</a:t>
            </a:r>
          </a:p>
          <a:p>
            <a:endParaRPr lang="en-US" sz="900" dirty="0">
              <a:effectLst/>
              <a:latin typeface="Helvetica" pitchFamily="2" charset="0"/>
            </a:endParaRPr>
          </a:p>
          <a:p>
            <a:r>
              <a:rPr lang="en-US" sz="900" dirty="0" err="1">
                <a:effectLst/>
                <a:latin typeface="Helvetica" pitchFamily="2" charset="0"/>
              </a:rPr>
              <a:t>holdtimer</a:t>
            </a:r>
            <a:r>
              <a:rPr lang="en-US" sz="900" dirty="0">
                <a:effectLst/>
                <a:latin typeface="Helvetica" pitchFamily="2" charset="0"/>
              </a:rPr>
              <a:t> --&gt; </a:t>
            </a:r>
            <a:r>
              <a:rPr lang="en-US" sz="900" dirty="0" err="1">
                <a:effectLst/>
                <a:latin typeface="Helvetica" pitchFamily="2" charset="0"/>
              </a:rPr>
              <a:t>holdtimer_zero</a:t>
            </a:r>
            <a:endParaRPr lang="en-US" sz="900" dirty="0">
              <a:effectLst/>
              <a:latin typeface="Helvetica" pitchFamily="2" charset="0"/>
            </a:endParaRPr>
          </a:p>
          <a:p>
            <a:r>
              <a:rPr lang="en-US" sz="900" dirty="0" err="1">
                <a:effectLst/>
                <a:latin typeface="Helvetica" pitchFamily="2" charset="0"/>
              </a:rPr>
              <a:t>holdtimer</a:t>
            </a:r>
            <a:r>
              <a:rPr lang="en-US" sz="900" dirty="0">
                <a:effectLst/>
                <a:latin typeface="Helvetica" pitchFamily="2" charset="0"/>
              </a:rPr>
              <a:t> --&gt; </a:t>
            </a:r>
            <a:r>
              <a:rPr lang="en-US" sz="900" dirty="0" err="1">
                <a:effectLst/>
                <a:latin typeface="Helvetica" pitchFamily="2" charset="0"/>
              </a:rPr>
              <a:t>holdtimer_nonzero</a:t>
            </a:r>
            <a:endParaRPr lang="en-US" sz="900" dirty="0">
              <a:effectLst/>
              <a:latin typeface="Helvetica" pitchFamily="2" charset="0"/>
            </a:endParaRPr>
          </a:p>
          <a:p>
            <a:r>
              <a:rPr lang="en-US" sz="900" dirty="0">
                <a:effectLst/>
                <a:latin typeface="Helvetica" pitchFamily="2" charset="0"/>
              </a:rPr>
              <a:t>}</a:t>
            </a:r>
          </a:p>
          <a:p>
            <a:r>
              <a:rPr lang="en-US" sz="900" dirty="0" err="1">
                <a:effectLst/>
                <a:latin typeface="Helvetica" pitchFamily="2" charset="0"/>
              </a:rPr>
              <a:t>delayopen_timer</a:t>
            </a:r>
            <a:r>
              <a:rPr lang="en-US" sz="900" dirty="0">
                <a:effectLst/>
                <a:latin typeface="Helvetica" pitchFamily="2" charset="0"/>
              </a:rPr>
              <a:t> --&gt; </a:t>
            </a:r>
            <a:r>
              <a:rPr lang="en-US" sz="900" dirty="0" err="1">
                <a:effectLst/>
                <a:latin typeface="Helvetica" pitchFamily="2" charset="0"/>
              </a:rPr>
              <a:t>OpenSent</a:t>
            </a:r>
            <a:r>
              <a:rPr lang="en-US" sz="900" dirty="0">
                <a:effectLst/>
                <a:latin typeface="Helvetica" pitchFamily="2" charset="0"/>
              </a:rPr>
              <a:t>: 12 -[</a:t>
            </a:r>
            <a:r>
              <a:rPr lang="en-US" sz="900" dirty="0" err="1">
                <a:effectLst/>
                <a:latin typeface="Helvetica" pitchFamily="2" charset="0"/>
              </a:rPr>
              <a:t>send_open</a:t>
            </a:r>
            <a:r>
              <a:rPr lang="en-US" sz="900" dirty="0">
                <a:effectLst/>
                <a:latin typeface="Helvetica" pitchFamily="2" charset="0"/>
              </a:rPr>
              <a:t>]</a:t>
            </a:r>
          </a:p>
          <a:p>
            <a:r>
              <a:rPr lang="en-US" sz="900" dirty="0" err="1">
                <a:effectLst/>
                <a:latin typeface="Helvetica" pitchFamily="2" charset="0"/>
              </a:rPr>
              <a:t>delayopen_false</a:t>
            </a:r>
            <a:r>
              <a:rPr lang="en-US" sz="900" dirty="0">
                <a:effectLst/>
                <a:latin typeface="Helvetica" pitchFamily="2" charset="0"/>
              </a:rPr>
              <a:t> --&gt; </a:t>
            </a:r>
            <a:r>
              <a:rPr lang="en-US" sz="900" dirty="0" err="1">
                <a:effectLst/>
                <a:latin typeface="Helvetica" pitchFamily="2" charset="0"/>
              </a:rPr>
              <a:t>OpenSent</a:t>
            </a:r>
            <a:r>
              <a:rPr lang="en-US" sz="900" dirty="0">
                <a:effectLst/>
                <a:latin typeface="Helvetica" pitchFamily="2" charset="0"/>
              </a:rPr>
              <a:t>: 16,17,29 - [</a:t>
            </a:r>
            <a:r>
              <a:rPr lang="en-US" sz="900" dirty="0" err="1">
                <a:effectLst/>
                <a:latin typeface="Helvetica" pitchFamily="2" charset="0"/>
              </a:rPr>
              <a:t>nodelayopen</a:t>
            </a:r>
            <a:r>
              <a:rPr lang="en-US" sz="900" dirty="0">
                <a:effectLst/>
                <a:latin typeface="Helvetica" pitchFamily="2" charset="0"/>
              </a:rPr>
              <a:t>][</a:t>
            </a:r>
            <a:r>
              <a:rPr lang="en-US" sz="900" dirty="0" err="1">
                <a:effectLst/>
                <a:latin typeface="Helvetica" pitchFamily="2" charset="0"/>
              </a:rPr>
              <a:t>send_open</a:t>
            </a:r>
            <a:r>
              <a:rPr lang="en-US" sz="900" dirty="0">
                <a:effectLst/>
                <a:latin typeface="Helvetica" pitchFamily="2" charset="0"/>
              </a:rPr>
              <a:t>]</a:t>
            </a:r>
          </a:p>
          <a:p>
            <a:r>
              <a:rPr lang="en-US" sz="900" dirty="0" err="1">
                <a:effectLst/>
                <a:latin typeface="Helvetica" pitchFamily="2" charset="0"/>
              </a:rPr>
              <a:t>delayopen_timer</a:t>
            </a:r>
            <a:r>
              <a:rPr lang="en-US" sz="900" dirty="0">
                <a:effectLst/>
                <a:latin typeface="Helvetica" pitchFamily="2" charset="0"/>
              </a:rPr>
              <a:t> --&gt; Active: 18 - [</a:t>
            </a:r>
            <a:r>
              <a:rPr lang="en-US" sz="900" dirty="0" err="1">
                <a:effectLst/>
                <a:latin typeface="Helvetica" pitchFamily="2" charset="0"/>
              </a:rPr>
              <a:t>connectretry</a:t>
            </a:r>
            <a:r>
              <a:rPr lang="en-US" sz="900" dirty="0">
                <a:effectLst/>
                <a:latin typeface="Helvetica" pitchFamily="2" charset="0"/>
              </a:rPr>
              <a:t>]</a:t>
            </a:r>
          </a:p>
          <a:p>
            <a:r>
              <a:rPr lang="en-US" sz="900" dirty="0" err="1">
                <a:effectLst/>
                <a:latin typeface="Helvetica" pitchFamily="2" charset="0"/>
              </a:rPr>
              <a:t>holdtimer_zero</a:t>
            </a:r>
            <a:r>
              <a:rPr lang="en-US" sz="900" dirty="0">
                <a:effectLst/>
                <a:latin typeface="Helvetica" pitchFamily="2" charset="0"/>
              </a:rPr>
              <a:t> --&gt;</a:t>
            </a:r>
            <a:r>
              <a:rPr lang="en-US" sz="900" dirty="0" err="1">
                <a:effectLst/>
                <a:latin typeface="Helvetica" pitchFamily="2" charset="0"/>
              </a:rPr>
              <a:t>OpenConfirm</a:t>
            </a:r>
            <a:r>
              <a:rPr lang="en-US" sz="900" dirty="0">
                <a:effectLst/>
                <a:latin typeface="Helvetica" pitchFamily="2" charset="0"/>
              </a:rPr>
              <a:t> : [</a:t>
            </a:r>
            <a:r>
              <a:rPr lang="en-US" sz="900" dirty="0" err="1">
                <a:effectLst/>
                <a:latin typeface="Helvetica" pitchFamily="2" charset="0"/>
              </a:rPr>
              <a:t>holdtimer_zero</a:t>
            </a:r>
            <a:r>
              <a:rPr lang="en-US" sz="900" dirty="0">
                <a:effectLst/>
                <a:latin typeface="Helvetica" pitchFamily="2" charset="0"/>
              </a:rPr>
              <a:t>]</a:t>
            </a:r>
          </a:p>
          <a:p>
            <a:r>
              <a:rPr lang="en-US" sz="900" dirty="0" err="1">
                <a:effectLst/>
                <a:latin typeface="Helvetica" pitchFamily="2" charset="0"/>
              </a:rPr>
              <a:t>holdtimer_nonzero</a:t>
            </a:r>
            <a:r>
              <a:rPr lang="en-US" sz="900" dirty="0">
                <a:effectLst/>
                <a:latin typeface="Helvetica" pitchFamily="2" charset="0"/>
              </a:rPr>
              <a:t> --&gt; </a:t>
            </a:r>
            <a:r>
              <a:rPr lang="en-US" sz="900" dirty="0" err="1">
                <a:effectLst/>
                <a:latin typeface="Helvetica" pitchFamily="2" charset="0"/>
              </a:rPr>
              <a:t>OpenConfirm</a:t>
            </a:r>
            <a:r>
              <a:rPr lang="en-US" sz="900" dirty="0">
                <a:effectLst/>
                <a:latin typeface="Helvetica" pitchFamily="2" charset="0"/>
              </a:rPr>
              <a:t> : [</a:t>
            </a:r>
            <a:r>
              <a:rPr lang="en-US" sz="900" dirty="0" err="1">
                <a:effectLst/>
                <a:latin typeface="Helvetica" pitchFamily="2" charset="0"/>
              </a:rPr>
              <a:t>holdtimer_nonzero</a:t>
            </a:r>
            <a:r>
              <a:rPr lang="en-US" sz="900" dirty="0">
                <a:effectLst/>
                <a:latin typeface="Helvetica" pitchFamily="2" charset="0"/>
              </a:rPr>
              <a:t>]</a:t>
            </a:r>
          </a:p>
          <a:p>
            <a:r>
              <a:rPr lang="en-US" sz="900" dirty="0">
                <a:effectLst/>
                <a:latin typeface="Helvetica" pitchFamily="2" charset="0"/>
              </a:rPr>
              <a:t>Connect --&gt; Idle: 30 -[restart]</a:t>
            </a:r>
          </a:p>
          <a:p>
            <a:r>
              <a:rPr lang="en-US" sz="900" dirty="0">
                <a:effectLst/>
                <a:latin typeface="Helvetica" pitchFamily="2" charset="0"/>
              </a:rPr>
              <a:t>Connect -&gt; Idle: 21,22 - [</a:t>
            </a:r>
            <a:r>
              <a:rPr lang="en-US" sz="900" dirty="0" err="1">
                <a:effectLst/>
                <a:latin typeface="Helvetica" pitchFamily="2" charset="0"/>
              </a:rPr>
              <a:t>sendnotificationwithoutopen</a:t>
            </a:r>
            <a:r>
              <a:rPr lang="en-US" sz="900" dirty="0">
                <a:effectLst/>
                <a:latin typeface="Helvetica" pitchFamily="2" charset="0"/>
              </a:rPr>
              <a:t>][restart][reconnect]</a:t>
            </a:r>
          </a:p>
          <a:p>
            <a:r>
              <a:rPr lang="en-US" sz="900" dirty="0" err="1">
                <a:effectLst/>
                <a:latin typeface="Helvetica" pitchFamily="2" charset="0"/>
              </a:rPr>
              <a:t>delayopen_timer</a:t>
            </a:r>
            <a:r>
              <a:rPr lang="en-US" sz="900" dirty="0">
                <a:effectLst/>
                <a:latin typeface="Helvetica" pitchFamily="2" charset="0"/>
              </a:rPr>
              <a:t> -&gt; Idle:24 - [restart]</a:t>
            </a:r>
          </a:p>
          <a:p>
            <a:r>
              <a:rPr lang="en-US" sz="900" dirty="0" err="1">
                <a:effectLst/>
                <a:latin typeface="Helvetica" pitchFamily="2" charset="0"/>
              </a:rPr>
              <a:t>delayopen_false</a:t>
            </a:r>
            <a:r>
              <a:rPr lang="en-US" sz="900" dirty="0">
                <a:effectLst/>
                <a:latin typeface="Helvetica" pitchFamily="2" charset="0"/>
              </a:rPr>
              <a:t> -&gt; Idle:24 - [restart][reconnect]</a:t>
            </a:r>
          </a:p>
          <a:p>
            <a:r>
              <a:rPr lang="en-US" sz="900" dirty="0">
                <a:effectLst/>
                <a:latin typeface="Helvetica" pitchFamily="2" charset="0"/>
              </a:rPr>
              <a:t>Connect --&gt; Connect: 1,3-7,14,15</a:t>
            </a:r>
          </a:p>
          <a:p>
            <a:r>
              <a:rPr lang="en-US" sz="900" dirty="0">
                <a:effectLst/>
                <a:latin typeface="Helvetica" pitchFamily="2" charset="0"/>
              </a:rPr>
              <a:t>Connect --&gt; Idle: 2 - [stop]</a:t>
            </a:r>
          </a:p>
          <a:p>
            <a:r>
              <a:rPr lang="en-US" sz="900" dirty="0">
                <a:effectLst/>
                <a:latin typeface="Helvetica" pitchFamily="2" charset="0"/>
              </a:rPr>
              <a:t>Connect --&gt; Connect: 9 - [retry]</a:t>
            </a:r>
          </a:p>
          <a:p>
            <a:r>
              <a:rPr lang="en-US" sz="900" dirty="0">
                <a:effectLst/>
                <a:latin typeface="Helvetica" pitchFamily="2" charset="0"/>
              </a:rPr>
              <a:t>Connect -&gt; Idle: 8,10,11,13,19,23,25-28 [restart]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86ABC6-BF30-D5BE-121D-96E918BFC7F9}"/>
              </a:ext>
            </a:extLst>
          </p:cNvPr>
          <p:cNvSpPr txBox="1"/>
          <p:nvPr/>
        </p:nvSpPr>
        <p:spPr>
          <a:xfrm>
            <a:off x="4936386" y="6442051"/>
            <a:ext cx="6806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4"/>
              </a:rPr>
              <a:t>Open-source tool that uses simple textual descriptions to draw beautiful UML diagrams (plantuml.com)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0406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80FA6-3E9D-F4FE-FE8B-E2CC210CA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FSM– Established State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ACDB99-9D18-6456-B83A-DC684776C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014" y="1362456"/>
            <a:ext cx="11003971" cy="4933379"/>
          </a:xfrm>
        </p:spPr>
      </p:pic>
    </p:spTree>
    <p:extLst>
      <p:ext uri="{BB962C8B-B14F-4D97-AF65-F5344CB8AC3E}">
        <p14:creationId xmlns:p14="http://schemas.microsoft.com/office/powerpoint/2010/main" val="426436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269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Helvetica</vt:lpstr>
      <vt:lpstr>Office Theme</vt:lpstr>
      <vt:lpstr>BGP FSM</vt:lpstr>
      <vt:lpstr>BGP FSM – RFC 4271</vt:lpstr>
      <vt:lpstr>Real BGP FSM</vt:lpstr>
      <vt:lpstr>BGP FSM – Connect State</vt:lpstr>
      <vt:lpstr>BGP FSM– Established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Yingzhen Qu</dc:creator>
  <cp:lastModifiedBy>Yingzhen Qu</cp:lastModifiedBy>
  <cp:revision>1</cp:revision>
  <dcterms:created xsi:type="dcterms:W3CDTF">2024-08-14T20:22:38Z</dcterms:created>
  <dcterms:modified xsi:type="dcterms:W3CDTF">2024-08-14T20:27:12Z</dcterms:modified>
</cp:coreProperties>
</file>