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1"/>
    <p:sldMasterId id="2147483665" r:id="rId2"/>
  </p:sldMasterIdLst>
  <p:notesMasterIdLst>
    <p:notesMasterId r:id="rId16"/>
  </p:notesMasterIdLst>
  <p:sldIdLst>
    <p:sldId id="256" r:id="rId3"/>
    <p:sldId id="257" r:id="rId4"/>
    <p:sldId id="258" r:id="rId5"/>
    <p:sldId id="259" r:id="rId6"/>
    <p:sldId id="260" r:id="rId7"/>
    <p:sldId id="261" r:id="rId8"/>
    <p:sldId id="262" r:id="rId9"/>
    <p:sldId id="264" r:id="rId10"/>
    <p:sldId id="263" r:id="rId11"/>
    <p:sldId id="265" r:id="rId12"/>
    <p:sldId id="266" r:id="rId13"/>
    <p:sldId id="267" r:id="rId14"/>
    <p:sldId id="268" r:id="rId15"/>
  </p:sldIdLst>
  <p:sldSz cx="9144000" cy="5143500" type="screen16x9"/>
  <p:notesSz cx="6858000" cy="9144000"/>
  <p:embeddedFontLst>
    <p:embeddedFont>
      <p:font typeface="Inter" panose="02000503000000020004" pitchFamily="2" charset="0"/>
      <p:regular r:id="rId17"/>
      <p:bold r:id="rId18"/>
      <p:italic r:id="rId19"/>
      <p:boldItalic r:id="rId20"/>
    </p:embeddedFont>
    <p:embeddedFont>
      <p:font typeface="Montserrat" pitchFamily="2" charset="77"/>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Open Sans Medium" pitchFamily="2" charset="0"/>
      <p:regular r:id="rId29"/>
      <p:bold r:id="rId30"/>
      <p:italic r:id="rId31"/>
      <p:boldItalic r:id="rId32"/>
    </p:embeddedFont>
    <p:embeddedFont>
      <p:font typeface="Open Sans SemiBold" panose="020F0502020204030204" pitchFamily="34"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5"/>
    <p:restoredTop sz="94694"/>
  </p:normalViewPr>
  <p:slideViewPr>
    <p:cSldViewPr snapToGrid="0">
      <p:cViewPr varScale="1">
        <p:scale>
          <a:sx n="161" d="100"/>
          <a:sy n="161" d="100"/>
        </p:scale>
        <p:origin x="920" y="200"/>
      </p:cViewPr>
      <p:guideLst>
        <p:guide orient="horz" pos="164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tes.ietf.org/notes-ietf-123-fante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FANTEL </a:t>
            </a:r>
            <a:r>
              <a:rPr lang="en-US" sz="3600" dirty="0" err="1">
                <a:latin typeface="Inter"/>
                <a:ea typeface="Inter"/>
                <a:cs typeface="Inter"/>
                <a:sym typeface="Inter"/>
              </a:rPr>
              <a:t>BoF</a:t>
            </a:r>
            <a:r>
              <a:rPr lang="en-US" sz="3600" dirty="0">
                <a:latin typeface="Inter"/>
                <a:ea typeface="Inter"/>
                <a:cs typeface="Inter"/>
                <a:sym typeface="Inter"/>
              </a:rPr>
              <a:t> @IETF 1</a:t>
            </a:r>
            <a:r>
              <a:rPr lang="en-US" sz="3600" dirty="0"/>
              <a:t>23</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24 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69DA-895E-8AAB-BCF3-9AF18936A63A}"/>
              </a:ext>
            </a:extLst>
          </p:cNvPr>
          <p:cNvSpPr>
            <a:spLocks noGrp="1"/>
          </p:cNvSpPr>
          <p:nvPr>
            <p:ph type="title"/>
          </p:nvPr>
        </p:nvSpPr>
        <p:spPr/>
        <p:txBody>
          <a:bodyPr/>
          <a:lstStyle/>
          <a:p>
            <a:r>
              <a:rPr lang="en-US" dirty="0"/>
              <a:t>Question #1</a:t>
            </a:r>
          </a:p>
        </p:txBody>
      </p:sp>
      <p:sp>
        <p:nvSpPr>
          <p:cNvPr id="3" name="Text Placeholder 2">
            <a:extLst>
              <a:ext uri="{FF2B5EF4-FFF2-40B4-BE49-F238E27FC236}">
                <a16:creationId xmlns:a16="http://schemas.microsoft.com/office/drawing/2014/main" id="{9C755BFD-C905-79E4-7FF1-5703CE515327}"/>
              </a:ext>
            </a:extLst>
          </p:cNvPr>
          <p:cNvSpPr>
            <a:spLocks noGrp="1"/>
          </p:cNvSpPr>
          <p:nvPr>
            <p:ph type="body" idx="1"/>
          </p:nvPr>
        </p:nvSpPr>
        <p:spPr/>
        <p:txBody>
          <a:bodyPr/>
          <a:lstStyle/>
          <a:p>
            <a:pPr marL="114300" indent="0">
              <a:buNone/>
            </a:pPr>
            <a:r>
              <a:rPr lang="en-US" dirty="0"/>
              <a:t>Do you think there is a need for notifications about network conditions (congestion, link quality, queue depth etc.)?</a:t>
            </a:r>
          </a:p>
        </p:txBody>
      </p:sp>
      <p:sp>
        <p:nvSpPr>
          <p:cNvPr id="4" name="Slide Number Placeholder 3">
            <a:extLst>
              <a:ext uri="{FF2B5EF4-FFF2-40B4-BE49-F238E27FC236}">
                <a16:creationId xmlns:a16="http://schemas.microsoft.com/office/drawing/2014/main" id="{B51F122C-88A7-CC4C-5CBF-338A4D92A917}"/>
              </a:ext>
            </a:extLst>
          </p:cNvPr>
          <p:cNvSpPr>
            <a:spLocks noGrp="1"/>
          </p:cNvSpPr>
          <p:nvPr>
            <p:ph type="sldNum" idx="12"/>
          </p:nvPr>
        </p:nvSpPr>
        <p:spPr>
          <a:xfrm>
            <a:off x="8629096" y="4724798"/>
            <a:ext cx="443146" cy="335251"/>
          </a:xfrm>
        </p:spPr>
        <p:txBody>
          <a:bodyPr/>
          <a:lstStyle/>
          <a:p>
            <a:pPr marL="0" lvl="0" indent="0" algn="r" rtl="0">
              <a:spcBef>
                <a:spcPts val="0"/>
              </a:spcBef>
              <a:spcAft>
                <a:spcPts val="0"/>
              </a:spcAft>
              <a:buNone/>
            </a:pPr>
            <a:fld id="{00000000-1234-1234-1234-123412341234}" type="slidenum">
              <a:rPr lang="en-US" smtClean="0"/>
              <a:t>10</a:t>
            </a:fld>
            <a:endParaRPr lang="en-US" dirty="0"/>
          </a:p>
        </p:txBody>
      </p:sp>
    </p:spTree>
    <p:extLst>
      <p:ext uri="{BB962C8B-B14F-4D97-AF65-F5344CB8AC3E}">
        <p14:creationId xmlns:p14="http://schemas.microsoft.com/office/powerpoint/2010/main" val="341277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B29DF-8A27-EEF4-FEAA-29FED32E5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3823B7-FB6A-D594-8ED5-5630F73629B8}"/>
              </a:ext>
            </a:extLst>
          </p:cNvPr>
          <p:cNvSpPr>
            <a:spLocks noGrp="1"/>
          </p:cNvSpPr>
          <p:nvPr>
            <p:ph type="title"/>
          </p:nvPr>
        </p:nvSpPr>
        <p:spPr/>
        <p:txBody>
          <a:bodyPr/>
          <a:lstStyle/>
          <a:p>
            <a:r>
              <a:rPr lang="en-US" dirty="0"/>
              <a:t>Question #2</a:t>
            </a:r>
          </a:p>
        </p:txBody>
      </p:sp>
      <p:sp>
        <p:nvSpPr>
          <p:cNvPr id="3" name="Text Placeholder 2">
            <a:extLst>
              <a:ext uri="{FF2B5EF4-FFF2-40B4-BE49-F238E27FC236}">
                <a16:creationId xmlns:a16="http://schemas.microsoft.com/office/drawing/2014/main" id="{40C56BE7-008E-1440-A0BD-5B941ABAC575}"/>
              </a:ext>
            </a:extLst>
          </p:cNvPr>
          <p:cNvSpPr>
            <a:spLocks noGrp="1"/>
          </p:cNvSpPr>
          <p:nvPr>
            <p:ph type="body" idx="1"/>
          </p:nvPr>
        </p:nvSpPr>
        <p:spPr/>
        <p:txBody>
          <a:bodyPr/>
          <a:lstStyle/>
          <a:p>
            <a:pPr marL="114300" indent="0">
              <a:buNone/>
            </a:pPr>
            <a:r>
              <a:rPr lang="en-US" dirty="0"/>
              <a:t>Do you think we need to standardize these notifications and the IETF is the right place to work on it?</a:t>
            </a:r>
          </a:p>
        </p:txBody>
      </p:sp>
      <p:sp>
        <p:nvSpPr>
          <p:cNvPr id="4" name="Slide Number Placeholder 3">
            <a:extLst>
              <a:ext uri="{FF2B5EF4-FFF2-40B4-BE49-F238E27FC236}">
                <a16:creationId xmlns:a16="http://schemas.microsoft.com/office/drawing/2014/main" id="{1256D60D-6226-E964-AECD-1499E8A44CAB}"/>
              </a:ext>
            </a:extLst>
          </p:cNvPr>
          <p:cNvSpPr>
            <a:spLocks noGrp="1"/>
          </p:cNvSpPr>
          <p:nvPr>
            <p:ph type="sldNum" idx="12"/>
          </p:nvPr>
        </p:nvSpPr>
        <p:spPr>
          <a:xfrm>
            <a:off x="8629096" y="4724798"/>
            <a:ext cx="443146" cy="335251"/>
          </a:xfrm>
        </p:spPr>
        <p:txBody>
          <a:bodyPr/>
          <a:lstStyle/>
          <a:p>
            <a:pPr marL="0" lvl="0" indent="0" algn="r" rtl="0">
              <a:spcBef>
                <a:spcPts val="0"/>
              </a:spcBef>
              <a:spcAft>
                <a:spcPts val="0"/>
              </a:spcAft>
              <a:buNone/>
            </a:pPr>
            <a:fld id="{00000000-1234-1234-1234-123412341234}" type="slidenum">
              <a:rPr lang="en-US" smtClean="0"/>
              <a:t>11</a:t>
            </a:fld>
            <a:endParaRPr lang="en-US" dirty="0"/>
          </a:p>
        </p:txBody>
      </p:sp>
    </p:spTree>
    <p:extLst>
      <p:ext uri="{BB962C8B-B14F-4D97-AF65-F5344CB8AC3E}">
        <p14:creationId xmlns:p14="http://schemas.microsoft.com/office/powerpoint/2010/main" val="2240676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4AB1C-1B97-2E93-BDB5-8BD4268EC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265DAA-8CD5-8813-438E-236CC0623748}"/>
              </a:ext>
            </a:extLst>
          </p:cNvPr>
          <p:cNvSpPr>
            <a:spLocks noGrp="1"/>
          </p:cNvSpPr>
          <p:nvPr>
            <p:ph type="title"/>
          </p:nvPr>
        </p:nvSpPr>
        <p:spPr/>
        <p:txBody>
          <a:bodyPr/>
          <a:lstStyle/>
          <a:p>
            <a:r>
              <a:rPr lang="en-US" dirty="0"/>
              <a:t>Question #3</a:t>
            </a:r>
          </a:p>
        </p:txBody>
      </p:sp>
      <p:sp>
        <p:nvSpPr>
          <p:cNvPr id="3" name="Text Placeholder 2">
            <a:extLst>
              <a:ext uri="{FF2B5EF4-FFF2-40B4-BE49-F238E27FC236}">
                <a16:creationId xmlns:a16="http://schemas.microsoft.com/office/drawing/2014/main" id="{BCBE6EAB-3FB9-766B-A786-1B0195DF4852}"/>
              </a:ext>
            </a:extLst>
          </p:cNvPr>
          <p:cNvSpPr>
            <a:spLocks noGrp="1"/>
          </p:cNvSpPr>
          <p:nvPr>
            <p:ph type="body" idx="1"/>
          </p:nvPr>
        </p:nvSpPr>
        <p:spPr/>
        <p:txBody>
          <a:bodyPr/>
          <a:lstStyle/>
          <a:p>
            <a:pPr marL="114300" indent="0">
              <a:buNone/>
            </a:pPr>
            <a:r>
              <a:rPr lang="en-US" dirty="0"/>
              <a:t>Will you be interested in contributing ?</a:t>
            </a:r>
          </a:p>
          <a:p>
            <a:pPr marL="114300" indent="0">
              <a:buNone/>
            </a:pPr>
            <a:endParaRPr lang="en-US" dirty="0"/>
          </a:p>
          <a:p>
            <a:r>
              <a:rPr lang="en-US" dirty="0"/>
              <a:t>Drafts (write and/or review)</a:t>
            </a:r>
          </a:p>
          <a:p>
            <a:r>
              <a:rPr lang="en-US" dirty="0"/>
              <a:t>Discussions</a:t>
            </a:r>
          </a:p>
          <a:p>
            <a:r>
              <a:rPr lang="en-US" dirty="0" err="1"/>
              <a:t>Etc</a:t>
            </a:r>
            <a:endParaRPr lang="en-US" dirty="0"/>
          </a:p>
        </p:txBody>
      </p:sp>
      <p:sp>
        <p:nvSpPr>
          <p:cNvPr id="4" name="Slide Number Placeholder 3">
            <a:extLst>
              <a:ext uri="{FF2B5EF4-FFF2-40B4-BE49-F238E27FC236}">
                <a16:creationId xmlns:a16="http://schemas.microsoft.com/office/drawing/2014/main" id="{899CE5B7-7080-A403-5777-DE0C16217F3D}"/>
              </a:ext>
            </a:extLst>
          </p:cNvPr>
          <p:cNvSpPr>
            <a:spLocks noGrp="1"/>
          </p:cNvSpPr>
          <p:nvPr>
            <p:ph type="sldNum" idx="12"/>
          </p:nvPr>
        </p:nvSpPr>
        <p:spPr>
          <a:xfrm>
            <a:off x="8629096" y="4724798"/>
            <a:ext cx="443146" cy="335251"/>
          </a:xfrm>
        </p:spPr>
        <p:txBody>
          <a:bodyPr/>
          <a:lstStyle/>
          <a:p>
            <a:pPr marL="0" lvl="0" indent="0" algn="r" rtl="0">
              <a:spcBef>
                <a:spcPts val="0"/>
              </a:spcBef>
              <a:spcAft>
                <a:spcPts val="0"/>
              </a:spcAft>
              <a:buNone/>
            </a:pPr>
            <a:fld id="{00000000-1234-1234-1234-123412341234}" type="slidenum">
              <a:rPr lang="en-US" smtClean="0"/>
              <a:t>12</a:t>
            </a:fld>
            <a:endParaRPr lang="en-US" dirty="0"/>
          </a:p>
        </p:txBody>
      </p:sp>
    </p:spTree>
    <p:extLst>
      <p:ext uri="{BB962C8B-B14F-4D97-AF65-F5344CB8AC3E}">
        <p14:creationId xmlns:p14="http://schemas.microsoft.com/office/powerpoint/2010/main" val="3577728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E12597A-F9AC-93AC-2B10-F5AFCEEC4673}"/>
              </a:ext>
            </a:extLst>
          </p:cNvPr>
          <p:cNvSpPr>
            <a:spLocks noGrp="1"/>
          </p:cNvSpPr>
          <p:nvPr>
            <p:ph type="title"/>
          </p:nvPr>
        </p:nvSpPr>
        <p:spPr>
          <a:xfrm>
            <a:off x="754464" y="2104950"/>
            <a:ext cx="7635072" cy="933600"/>
          </a:xfrm>
        </p:spPr>
        <p:txBody>
          <a:bodyPr/>
          <a:lstStyle/>
          <a:p>
            <a:r>
              <a:rPr lang="en-US" dirty="0"/>
              <a:t>Thanks for Participating!</a:t>
            </a:r>
          </a:p>
        </p:txBody>
      </p:sp>
      <p:sp>
        <p:nvSpPr>
          <p:cNvPr id="4" name="Slide Number Placeholder 3" hidden="1">
            <a:extLst>
              <a:ext uri="{FF2B5EF4-FFF2-40B4-BE49-F238E27FC236}">
                <a16:creationId xmlns:a16="http://schemas.microsoft.com/office/drawing/2014/main" id="{F2742656-053B-F866-2E4D-52A9CD7BA63C}"/>
              </a:ext>
            </a:extLst>
          </p:cNvPr>
          <p:cNvSpPr>
            <a:spLocks noGrp="1"/>
          </p:cNvSpPr>
          <p:nvPr>
            <p:ph type="sldNum" idx="12"/>
          </p:nvPr>
        </p:nvSpPr>
        <p:spPr/>
        <p:txBody>
          <a:bodyPr/>
          <a:lstStyle/>
          <a:p>
            <a:pPr marL="0" lvl="0" indent="0" algn="r" rtl="0">
              <a:spcBef>
                <a:spcPts val="0"/>
              </a:spcBef>
              <a:spcAft>
                <a:spcPts val="600"/>
              </a:spcAft>
              <a:buNone/>
            </a:pPr>
            <a:fld id="{00000000-1234-1234-1234-123412341234}" type="slidenum">
              <a:rPr lang="en-US" smtClean="0"/>
              <a:pPr marL="0" lvl="0" indent="0" algn="r" rtl="0">
                <a:spcBef>
                  <a:spcPts val="0"/>
                </a:spcBef>
                <a:spcAft>
                  <a:spcPts val="600"/>
                </a:spcAft>
                <a:buNone/>
              </a:pPr>
              <a:t>13</a:t>
            </a:fld>
            <a:endParaRPr lang="en-US"/>
          </a:p>
        </p:txBody>
      </p:sp>
    </p:spTree>
    <p:extLst>
      <p:ext uri="{BB962C8B-B14F-4D97-AF65-F5344CB8AC3E}">
        <p14:creationId xmlns:p14="http://schemas.microsoft.com/office/powerpoint/2010/main" val="393943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a:t>IETF 123 Meeting Tips</a:t>
            </a:r>
            <a:endParaRPr sz="240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Administrivia</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lvl="0">
              <a:lnSpc>
                <a:spcPct val="110000"/>
              </a:lnSpc>
              <a:spcBef>
                <a:spcPts val="300"/>
              </a:spcBef>
              <a:buClr>
                <a:srgbClr val="000000"/>
              </a:buClr>
            </a:pPr>
            <a:r>
              <a:rPr lang="en-US" dirty="0">
                <a:solidFill>
                  <a:srgbClr val="000000"/>
                </a:solidFill>
              </a:rPr>
              <a:t>Collaborative minutes</a:t>
            </a:r>
            <a:br>
              <a:rPr lang="en-US" b="1" dirty="0">
                <a:solidFill>
                  <a:srgbClr val="000000"/>
                </a:solidFill>
              </a:rPr>
            </a:br>
            <a:r>
              <a:rPr lang="en-US" u="sng" dirty="0">
                <a:solidFill>
                  <a:schemeClr val="hlink"/>
                </a:solidFill>
                <a:hlinkClick r:id="rId3"/>
              </a:rPr>
              <a:t>https://notes.ietf.org/notes-ietf-123-fantel</a:t>
            </a:r>
            <a:endParaRPr lang="en-US" u="sng" dirty="0">
              <a:solidFill>
                <a:schemeClr val="hlink"/>
              </a:solidFill>
            </a:endParaRPr>
          </a:p>
          <a:p>
            <a:pPr lvl="0">
              <a:lnSpc>
                <a:spcPct val="110000"/>
              </a:lnSpc>
              <a:spcBef>
                <a:spcPts val="300"/>
              </a:spcBef>
              <a:buClr>
                <a:srgbClr val="000000"/>
              </a:buClr>
            </a:pPr>
            <a:endParaRPr lang="en-US" u="sng" dirty="0">
              <a:solidFill>
                <a:schemeClr val="hlink"/>
              </a:solidFill>
            </a:endParaRPr>
          </a:p>
          <a:p>
            <a:pPr lvl="0">
              <a:lnSpc>
                <a:spcPct val="110000"/>
              </a:lnSpc>
              <a:spcBef>
                <a:spcPts val="300"/>
              </a:spcBef>
              <a:buClr>
                <a:srgbClr val="000000"/>
              </a:buClr>
            </a:pPr>
            <a:r>
              <a:rPr lang="en-US" dirty="0">
                <a:solidFill>
                  <a:srgbClr val="000000"/>
                </a:solidFill>
              </a:rPr>
              <a:t>Join the queue via </a:t>
            </a:r>
            <a:r>
              <a:rPr lang="en-US" dirty="0" err="1">
                <a:solidFill>
                  <a:srgbClr val="000000"/>
                </a:solidFill>
              </a:rPr>
              <a:t>meetecho</a:t>
            </a:r>
            <a:r>
              <a:rPr lang="en-US" dirty="0">
                <a:solidFill>
                  <a:srgbClr val="000000"/>
                </a:solidFill>
              </a:rPr>
              <a:t> for questions</a:t>
            </a:r>
          </a:p>
          <a:p>
            <a:pPr lvl="0">
              <a:lnSpc>
                <a:spcPct val="110000"/>
              </a:lnSpc>
              <a:spcBef>
                <a:spcPts val="300"/>
              </a:spcBef>
              <a:buClr>
                <a:srgbClr val="000000"/>
              </a:buClr>
            </a:pPr>
            <a:r>
              <a:rPr lang="en-US" dirty="0">
                <a:solidFill>
                  <a:srgbClr val="000000"/>
                </a:solidFill>
              </a:rPr>
              <a:t>Please state your name and affiliation before speaking</a:t>
            </a: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09F5-6B4C-C5CC-A3ED-700B5AA625DE}"/>
              </a:ext>
            </a:extLst>
          </p:cNvPr>
          <p:cNvSpPr>
            <a:spLocks noGrp="1"/>
          </p:cNvSpPr>
          <p:nvPr>
            <p:ph type="title"/>
          </p:nvPr>
        </p:nvSpPr>
        <p:spPr/>
        <p:txBody>
          <a:bodyPr/>
          <a:lstStyle/>
          <a:p>
            <a:r>
              <a:rPr lang="en-US" dirty="0"/>
              <a:t>Agenda Bashing</a:t>
            </a:r>
          </a:p>
        </p:txBody>
      </p:sp>
      <p:sp>
        <p:nvSpPr>
          <p:cNvPr id="3" name="Text Placeholder 2">
            <a:extLst>
              <a:ext uri="{FF2B5EF4-FFF2-40B4-BE49-F238E27FC236}">
                <a16:creationId xmlns:a16="http://schemas.microsoft.com/office/drawing/2014/main" id="{EFBCA44E-B074-AF3E-2994-11480630AE53}"/>
              </a:ext>
            </a:extLst>
          </p:cNvPr>
          <p:cNvSpPr>
            <a:spLocks noGrp="1"/>
          </p:cNvSpPr>
          <p:nvPr>
            <p:ph type="body" idx="1"/>
          </p:nvPr>
        </p:nvSpPr>
        <p:spPr/>
        <p:txBody>
          <a:bodyPr/>
          <a:lstStyle/>
          <a:p>
            <a:r>
              <a:rPr lang="en-US" dirty="0"/>
              <a:t>Administrivia</a:t>
            </a:r>
          </a:p>
          <a:p>
            <a:endParaRPr lang="en-US" dirty="0"/>
          </a:p>
        </p:txBody>
      </p:sp>
      <p:sp>
        <p:nvSpPr>
          <p:cNvPr id="4" name="Slide Number Placeholder 3">
            <a:extLst>
              <a:ext uri="{FF2B5EF4-FFF2-40B4-BE49-F238E27FC236}">
                <a16:creationId xmlns:a16="http://schemas.microsoft.com/office/drawing/2014/main" id="{D1D4F356-6A0D-918D-96EA-D3663527DA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94972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775B-E4F1-8F08-132F-2C8C9E96BABA}"/>
              </a:ext>
            </a:extLst>
          </p:cNvPr>
          <p:cNvSpPr>
            <a:spLocks noGrp="1"/>
          </p:cNvSpPr>
          <p:nvPr>
            <p:ph type="title"/>
          </p:nvPr>
        </p:nvSpPr>
        <p:spPr/>
        <p:txBody>
          <a:bodyPr/>
          <a:lstStyle/>
          <a:p>
            <a:r>
              <a:rPr lang="en-US" dirty="0" err="1"/>
              <a:t>BoF</a:t>
            </a:r>
            <a:r>
              <a:rPr lang="en-US" dirty="0"/>
              <a:t> Goals</a:t>
            </a:r>
          </a:p>
        </p:txBody>
      </p:sp>
      <p:sp>
        <p:nvSpPr>
          <p:cNvPr id="3" name="Text Placeholder 2">
            <a:extLst>
              <a:ext uri="{FF2B5EF4-FFF2-40B4-BE49-F238E27FC236}">
                <a16:creationId xmlns:a16="http://schemas.microsoft.com/office/drawing/2014/main" id="{F36C3CB9-F79E-F7E4-D930-F62365A88F30}"/>
              </a:ext>
            </a:extLst>
          </p:cNvPr>
          <p:cNvSpPr>
            <a:spLocks noGrp="1"/>
          </p:cNvSpPr>
          <p:nvPr>
            <p:ph type="body" idx="1"/>
          </p:nvPr>
        </p:nvSpPr>
        <p:spPr/>
        <p:txBody>
          <a:bodyPr/>
          <a:lstStyle/>
          <a:p>
            <a:pPr marL="114300" indent="0">
              <a:buNone/>
            </a:pPr>
            <a:r>
              <a:rPr lang="en-US" dirty="0"/>
              <a:t>The goal of this </a:t>
            </a:r>
            <a:r>
              <a:rPr lang="en-US" dirty="0" err="1"/>
              <a:t>BoF</a:t>
            </a:r>
            <a:r>
              <a:rPr lang="en-US" dirty="0"/>
              <a:t> is to demonstrate that the community has agreement that:</a:t>
            </a:r>
          </a:p>
          <a:p>
            <a:r>
              <a:rPr lang="en-US" dirty="0"/>
              <a:t>Understand the scope of the problem</a:t>
            </a:r>
          </a:p>
          <a:p>
            <a:r>
              <a:rPr lang="en-US" dirty="0"/>
              <a:t>There is a problem that needs solving, and the IETF is the right place</a:t>
            </a:r>
          </a:p>
          <a:p>
            <a:r>
              <a:rPr lang="en-US" dirty="0"/>
              <a:t>There is enough participants willing to work on the problem</a:t>
            </a:r>
          </a:p>
        </p:txBody>
      </p:sp>
      <p:sp>
        <p:nvSpPr>
          <p:cNvPr id="4" name="Slide Number Placeholder 3">
            <a:extLst>
              <a:ext uri="{FF2B5EF4-FFF2-40B4-BE49-F238E27FC236}">
                <a16:creationId xmlns:a16="http://schemas.microsoft.com/office/drawing/2014/main" id="{DDF3F5EC-E9D6-C192-A28D-21B750AF1F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53493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9F965B-21DA-E8EA-89A0-A736325993B5}"/>
              </a:ext>
            </a:extLst>
          </p:cNvPr>
          <p:cNvSpPr>
            <a:spLocks noGrp="1"/>
          </p:cNvSpPr>
          <p:nvPr>
            <p:ph type="title"/>
          </p:nvPr>
        </p:nvSpPr>
        <p:spPr>
          <a:xfrm>
            <a:off x="575791" y="2571750"/>
            <a:ext cx="8222100" cy="1012725"/>
          </a:xfrm>
        </p:spPr>
        <p:txBody>
          <a:bodyPr/>
          <a:lstStyle/>
          <a:p>
            <a:r>
              <a:rPr lang="en-US" sz="3200" dirty="0"/>
              <a:t>Questions, Comments, Feedback…</a:t>
            </a:r>
          </a:p>
        </p:txBody>
      </p:sp>
      <p:sp>
        <p:nvSpPr>
          <p:cNvPr id="4" name="Slide Number Placeholder 3">
            <a:extLst>
              <a:ext uri="{FF2B5EF4-FFF2-40B4-BE49-F238E27FC236}">
                <a16:creationId xmlns:a16="http://schemas.microsoft.com/office/drawing/2014/main" id="{794867A1-4DB2-E328-1073-575FB00DC7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Title 4">
            <a:extLst>
              <a:ext uri="{FF2B5EF4-FFF2-40B4-BE49-F238E27FC236}">
                <a16:creationId xmlns:a16="http://schemas.microsoft.com/office/drawing/2014/main" id="{9E747E20-CEA4-A391-8C25-2C824E6DA07A}"/>
              </a:ext>
            </a:extLst>
          </p:cNvPr>
          <p:cNvSpPr txBox="1">
            <a:spLocks/>
          </p:cNvSpPr>
          <p:nvPr/>
        </p:nvSpPr>
        <p:spPr>
          <a:xfrm>
            <a:off x="460950" y="842175"/>
            <a:ext cx="8222100" cy="1012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r>
              <a:rPr lang="en-US" dirty="0"/>
              <a:t>Open Discussion</a:t>
            </a:r>
          </a:p>
        </p:txBody>
      </p:sp>
    </p:spTree>
    <p:extLst>
      <p:ext uri="{BB962C8B-B14F-4D97-AF65-F5344CB8AC3E}">
        <p14:creationId xmlns:p14="http://schemas.microsoft.com/office/powerpoint/2010/main" val="319936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D347-0541-2F43-728D-E22FE1F3D10E}"/>
              </a:ext>
            </a:extLst>
          </p:cNvPr>
          <p:cNvSpPr>
            <a:spLocks noGrp="1"/>
          </p:cNvSpPr>
          <p:nvPr>
            <p:ph type="title"/>
          </p:nvPr>
        </p:nvSpPr>
        <p:spPr>
          <a:xfrm>
            <a:off x="457200" y="337351"/>
            <a:ext cx="8229600" cy="1063229"/>
          </a:xfrm>
        </p:spPr>
        <p:txBody>
          <a:bodyPr wrap="square" anchor="ctr">
            <a:normAutofit/>
          </a:bodyPr>
          <a:lstStyle/>
          <a:p>
            <a:r>
              <a:rPr lang="en-US" dirty="0" err="1"/>
              <a:t>BoF</a:t>
            </a:r>
            <a:r>
              <a:rPr lang="en-US" dirty="0"/>
              <a:t> Questions</a:t>
            </a:r>
          </a:p>
        </p:txBody>
      </p:sp>
      <p:sp>
        <p:nvSpPr>
          <p:cNvPr id="3" name="Text Placeholder 2">
            <a:extLst>
              <a:ext uri="{FF2B5EF4-FFF2-40B4-BE49-F238E27FC236}">
                <a16:creationId xmlns:a16="http://schemas.microsoft.com/office/drawing/2014/main" id="{DACC1818-7A29-6891-BC32-B840657DC3E4}"/>
              </a:ext>
            </a:extLst>
          </p:cNvPr>
          <p:cNvSpPr>
            <a:spLocks noGrp="1"/>
          </p:cNvSpPr>
          <p:nvPr>
            <p:ph type="body" idx="4294967295"/>
          </p:nvPr>
        </p:nvSpPr>
        <p:spPr>
          <a:xfrm>
            <a:off x="457200" y="2110717"/>
            <a:ext cx="8229600" cy="3264408"/>
          </a:xfrm>
        </p:spPr>
        <p:txBody>
          <a:bodyPr anchor="t">
            <a:normAutofit/>
          </a:bodyPr>
          <a:lstStyle/>
          <a:p>
            <a:pPr marL="114300" indent="0">
              <a:spcAft>
                <a:spcPts val="600"/>
              </a:spcAft>
              <a:buClr>
                <a:srgbClr val="000000"/>
              </a:buClr>
              <a:buFont typeface="Arial"/>
              <a:buNone/>
            </a:pPr>
            <a:r>
              <a:rPr lang="en-US" b="0" i="0" u="none" strike="noStrike" cap="none" dirty="0">
                <a:solidFill>
                  <a:srgbClr val="FFFFFF"/>
                </a:solidFill>
              </a:rPr>
              <a:t>Please scan QR code to login to </a:t>
            </a:r>
            <a:r>
              <a:rPr lang="en-US" b="0" i="0" u="none" strike="noStrike" cap="none" dirty="0" err="1">
                <a:solidFill>
                  <a:srgbClr val="FFFFFF"/>
                </a:solidFill>
              </a:rPr>
              <a:t>Meetecho</a:t>
            </a:r>
            <a:r>
              <a:rPr lang="en-US" b="0" i="0" u="none" strike="noStrike" cap="none" dirty="0">
                <a:solidFill>
                  <a:srgbClr val="FFFFFF"/>
                </a:solidFill>
              </a:rPr>
              <a:t> lite and be ready to respond to the upcoming polls…</a:t>
            </a:r>
          </a:p>
        </p:txBody>
      </p:sp>
      <p:sp>
        <p:nvSpPr>
          <p:cNvPr id="4" name="Slide Number Placeholder 3" hidden="1">
            <a:extLst>
              <a:ext uri="{FF2B5EF4-FFF2-40B4-BE49-F238E27FC236}">
                <a16:creationId xmlns:a16="http://schemas.microsoft.com/office/drawing/2014/main" id="{6C62C949-3502-5E21-8A14-2EC908D51A70}"/>
              </a:ext>
            </a:extLst>
          </p:cNvPr>
          <p:cNvSpPr>
            <a:spLocks noGrp="1"/>
          </p:cNvSpPr>
          <p:nvPr>
            <p:ph type="sldNum" idx="4294967295"/>
          </p:nvPr>
        </p:nvSpPr>
        <p:spPr>
          <a:xfrm>
            <a:off x="8807450" y="4724400"/>
            <a:ext cx="336550" cy="334963"/>
          </a:xfrm>
        </p:spPr>
        <p:txBody>
          <a:bodyPr/>
          <a:lstStyle/>
          <a:p>
            <a:pPr marL="0" lvl="0" indent="0" algn="r" rtl="0">
              <a:spcBef>
                <a:spcPts val="0"/>
              </a:spcBef>
              <a:spcAft>
                <a:spcPts val="600"/>
              </a:spcAft>
              <a:buNone/>
            </a:pPr>
            <a:fld id="{00000000-1234-1234-1234-123412341234}" type="slidenum">
              <a:rPr lang="en-US" smtClean="0"/>
              <a:pPr marL="0" lvl="0" indent="0" algn="r" rtl="0">
                <a:spcBef>
                  <a:spcPts val="0"/>
                </a:spcBef>
                <a:spcAft>
                  <a:spcPts val="600"/>
                </a:spcAft>
                <a:buNone/>
              </a:pPr>
              <a:t>9</a:t>
            </a:fld>
            <a:endParaRPr lang="en-US"/>
          </a:p>
        </p:txBody>
      </p:sp>
    </p:spTree>
    <p:extLst>
      <p:ext uri="{BB962C8B-B14F-4D97-AF65-F5344CB8AC3E}">
        <p14:creationId xmlns:p14="http://schemas.microsoft.com/office/powerpoint/2010/main" val="3598639847"/>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972</Words>
  <Application>Microsoft Macintosh PowerPoint</Application>
  <PresentationFormat>On-screen Show (16:9)</PresentationFormat>
  <Paragraphs>87</Paragraphs>
  <Slides>13</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Inter</vt:lpstr>
      <vt:lpstr>Montserrat</vt:lpstr>
      <vt:lpstr>Arial</vt:lpstr>
      <vt:lpstr>Roboto</vt:lpstr>
      <vt:lpstr>Open Sans SemiBold</vt:lpstr>
      <vt:lpstr>Open Sans Medium</vt:lpstr>
      <vt:lpstr>Open Sans</vt:lpstr>
      <vt:lpstr>Material</vt:lpstr>
      <vt:lpstr>IETF Template</vt:lpstr>
      <vt:lpstr>FANTEL BoF @IETF 123</vt:lpstr>
      <vt:lpstr>Note Well</vt:lpstr>
      <vt:lpstr>Note Really Well</vt:lpstr>
      <vt:lpstr>IETF 123 Meeting Tips</vt:lpstr>
      <vt:lpstr>Administrivia </vt:lpstr>
      <vt:lpstr>Agenda Bashing</vt:lpstr>
      <vt:lpstr>BoF Goals</vt:lpstr>
      <vt:lpstr>Questions, Comments, Feedback…</vt:lpstr>
      <vt:lpstr>BoF Questions</vt:lpstr>
      <vt:lpstr>Question #1</vt:lpstr>
      <vt:lpstr>Question #2</vt:lpstr>
      <vt:lpstr>Question #3</vt:lpstr>
      <vt:lpstr>Thanks for Participating!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Yingzhen Qu</cp:lastModifiedBy>
  <cp:revision>2</cp:revision>
  <dcterms:modified xsi:type="dcterms:W3CDTF">2025-07-13T05:36:35Z</dcterms:modified>
</cp:coreProperties>
</file>