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8" r:id="rId3"/>
    <p:sldId id="269" r:id="rId4"/>
    <p:sldId id="287" r:id="rId5"/>
    <p:sldId id="286" r:id="rId6"/>
    <p:sldId id="257" r:id="rId7"/>
    <p:sldId id="285" r:id="rId8"/>
    <p:sldId id="258" r:id="rId9"/>
    <p:sldId id="259" r:id="rId10"/>
    <p:sldId id="270" r:id="rId11"/>
    <p:sldId id="265" r:id="rId12"/>
    <p:sldId id="289" r:id="rId13"/>
    <p:sldId id="290" r:id="rId14"/>
    <p:sldId id="291" r:id="rId15"/>
    <p:sldId id="292" r:id="rId16"/>
    <p:sldId id="29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5833" autoAdjust="0"/>
  </p:normalViewPr>
  <p:slideViewPr>
    <p:cSldViewPr snapToGrid="0">
      <p:cViewPr varScale="1">
        <p:scale>
          <a:sx n="107" d="100"/>
          <a:sy n="107" d="100"/>
        </p:scale>
        <p:origin x="9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DF7B5E1-0C0A-4D28-87CC-430A6C0B9B47}" type="doc">
      <dgm:prSet loTypeId="urn:microsoft.com/office/officeart/2005/8/layout/matrix1#1" loCatId="matrix" qsTypeId="urn:microsoft.com/office/officeart/2005/8/quickstyle/simple2#1" qsCatId="simple" csTypeId="urn:microsoft.com/office/officeart/2005/8/colors/accent1_2#1" csCatId="accent1" phldr="1"/>
      <dgm:spPr/>
      <dgm:t>
        <a:bodyPr/>
        <a:lstStyle/>
        <a:p>
          <a:endParaRPr lang="zh-CN" altLang="en-US"/>
        </a:p>
      </dgm:t>
    </dgm:pt>
    <dgm:pt modelId="{E05E8620-2C8A-4206-B811-3D606EC5F302}">
      <dgm:prSet phldrT="[文本]" phldr="0" custT="1"/>
      <dgm:spPr/>
      <dgm:t>
        <a:bodyPr vert="horz" wrap="square"/>
        <a:lstStyle/>
        <a:p>
          <a:pPr>
            <a:lnSpc>
              <a:spcPct val="100000"/>
            </a:lnSpc>
            <a:spcBef>
              <a:spcPct val="0"/>
            </a:spcBef>
            <a:spcAft>
              <a:spcPct val="35000"/>
            </a:spcAft>
          </a:pPr>
          <a:r>
            <a:rPr lang="en-US" altLang="zh-CN" sz="1600" dirty="0"/>
            <a:t>Fantel</a:t>
          </a:r>
          <a:endParaRPr sz="1600"/>
        </a:p>
      </dgm:t>
    </dgm:pt>
    <dgm:pt modelId="{6C89D316-2870-4219-A310-C83D37398462}" type="parTrans" cxnId="{A9BC4B3D-EE45-49E8-AEBE-3D2E19427135}">
      <dgm:prSet/>
      <dgm:spPr/>
      <dgm:t>
        <a:bodyPr/>
        <a:lstStyle/>
        <a:p>
          <a:endParaRPr lang="zh-CN" altLang="en-US"/>
        </a:p>
      </dgm:t>
    </dgm:pt>
    <dgm:pt modelId="{8433686D-7F62-4C16-A4FC-5FB6E6D20E3D}" type="sibTrans" cxnId="{A9BC4B3D-EE45-49E8-AEBE-3D2E19427135}">
      <dgm:prSet/>
      <dgm:spPr/>
      <dgm:t>
        <a:bodyPr/>
        <a:lstStyle/>
        <a:p>
          <a:endParaRPr lang="zh-CN" altLang="en-US"/>
        </a:p>
      </dgm:t>
    </dgm:pt>
    <dgm:pt modelId="{05045DB8-4CB3-4519-A5C4-49EF26374215}">
      <dgm:prSet phldrT="[文本]" phldr="0" custT="1"/>
      <dgm:spPr/>
      <dgm:t>
        <a:bodyPr vert="horz" wrap="square"/>
        <a:lstStyle/>
        <a:p>
          <a:pPr>
            <a:lnSpc>
              <a:spcPct val="100000"/>
            </a:lnSpc>
            <a:spcBef>
              <a:spcPct val="0"/>
            </a:spcBef>
            <a:spcAft>
              <a:spcPct val="35000"/>
            </a:spcAft>
          </a:pPr>
          <a:r>
            <a:rPr lang="en-US" altLang="zh-CN" sz="1600" dirty="0"/>
            <a:t>Load Balancing</a:t>
          </a:r>
          <a:endParaRPr lang="zh-CN" altLang="en-US" sz="1600" dirty="0"/>
        </a:p>
      </dgm:t>
    </dgm:pt>
    <dgm:pt modelId="{077B882D-EDF8-42EB-8FBA-775331D1F31F}" type="parTrans" cxnId="{37023302-BD13-4A66-AAD9-F17956A495FB}">
      <dgm:prSet/>
      <dgm:spPr/>
      <dgm:t>
        <a:bodyPr/>
        <a:lstStyle/>
        <a:p>
          <a:endParaRPr lang="zh-CN" altLang="en-US"/>
        </a:p>
      </dgm:t>
    </dgm:pt>
    <dgm:pt modelId="{28C64E41-AD39-44BB-BC7E-C1B476AAB01C}" type="sibTrans" cxnId="{37023302-BD13-4A66-AAD9-F17956A495FB}">
      <dgm:prSet/>
      <dgm:spPr/>
      <dgm:t>
        <a:bodyPr/>
        <a:lstStyle/>
        <a:p>
          <a:endParaRPr lang="zh-CN" altLang="en-US"/>
        </a:p>
      </dgm:t>
    </dgm:pt>
    <dgm:pt modelId="{C2A9E6E5-B096-4F29-8127-928A8561A066}">
      <dgm:prSet phldrT="[文本]" phldr="0" custT="1"/>
      <dgm:spPr/>
      <dgm:t>
        <a:bodyPr vert="horz" wrap="square"/>
        <a:lstStyle/>
        <a:p>
          <a:pPr>
            <a:lnSpc>
              <a:spcPct val="100000"/>
            </a:lnSpc>
            <a:spcBef>
              <a:spcPct val="0"/>
            </a:spcBef>
            <a:spcAft>
              <a:spcPct val="35000"/>
            </a:spcAft>
          </a:pPr>
          <a:r>
            <a:rPr lang="en-US" altLang="zh-CN" sz="1600" dirty="0"/>
            <a:t>Protection</a:t>
          </a:r>
          <a:endParaRPr lang="zh-CN" altLang="en-US" sz="1600" dirty="0"/>
        </a:p>
      </dgm:t>
    </dgm:pt>
    <dgm:pt modelId="{759443F4-C009-4662-BF79-74A300237CDE}" type="parTrans" cxnId="{73C388B2-FE01-4ACA-AA80-AB284F2AA496}">
      <dgm:prSet/>
      <dgm:spPr/>
      <dgm:t>
        <a:bodyPr/>
        <a:lstStyle/>
        <a:p>
          <a:endParaRPr lang="zh-CN" altLang="en-US"/>
        </a:p>
      </dgm:t>
    </dgm:pt>
    <dgm:pt modelId="{588E4361-FFE3-4B92-A1BE-35BD7696DEDB}" type="sibTrans" cxnId="{73C388B2-FE01-4ACA-AA80-AB284F2AA496}">
      <dgm:prSet/>
      <dgm:spPr/>
      <dgm:t>
        <a:bodyPr/>
        <a:lstStyle/>
        <a:p>
          <a:endParaRPr lang="zh-CN" altLang="en-US"/>
        </a:p>
      </dgm:t>
    </dgm:pt>
    <dgm:pt modelId="{EC423BE1-1ED2-4C36-9F5C-2DB6DE56DB97}">
      <dgm:prSet phldrT="[文本]" phldr="0" custT="1"/>
      <dgm:spPr/>
      <dgm:t>
        <a:bodyPr vert="horz" wrap="square"/>
        <a:lstStyle/>
        <a:p>
          <a:pPr>
            <a:lnSpc>
              <a:spcPct val="100000"/>
            </a:lnSpc>
            <a:spcBef>
              <a:spcPct val="0"/>
            </a:spcBef>
            <a:spcAft>
              <a:spcPct val="35000"/>
            </a:spcAft>
          </a:pPr>
          <a:r>
            <a:rPr lang="en-US" altLang="zh-CN" sz="1600" dirty="0"/>
            <a:t>Flow Control</a:t>
          </a:r>
          <a:endParaRPr lang="zh-CN" altLang="en-US" sz="1600" dirty="0"/>
        </a:p>
      </dgm:t>
    </dgm:pt>
    <dgm:pt modelId="{DA9B6504-2DE7-4677-BFE7-11E9BE2FA563}" type="parTrans" cxnId="{81790A4E-26D0-4610-AF01-CAA3C4081366}">
      <dgm:prSet/>
      <dgm:spPr/>
      <dgm:t>
        <a:bodyPr/>
        <a:lstStyle/>
        <a:p>
          <a:endParaRPr lang="zh-CN" altLang="en-US"/>
        </a:p>
      </dgm:t>
    </dgm:pt>
    <dgm:pt modelId="{47E8FC18-1B2C-402B-95B4-D64744233EE0}" type="sibTrans" cxnId="{81790A4E-26D0-4610-AF01-CAA3C4081366}">
      <dgm:prSet/>
      <dgm:spPr/>
      <dgm:t>
        <a:bodyPr/>
        <a:lstStyle/>
        <a:p>
          <a:endParaRPr lang="zh-CN" altLang="en-US"/>
        </a:p>
      </dgm:t>
    </dgm:pt>
    <dgm:pt modelId="{ACE802B4-194D-43F7-9FD7-6FD9E680C2D4}">
      <dgm:prSet phldrT="[文本]" phldr="0" custT="1"/>
      <dgm:spPr/>
      <dgm:t>
        <a:bodyPr vert="horz" wrap="square"/>
        <a:lstStyle/>
        <a:p>
          <a:pPr>
            <a:lnSpc>
              <a:spcPct val="100000"/>
            </a:lnSpc>
            <a:spcBef>
              <a:spcPct val="0"/>
            </a:spcBef>
            <a:spcAft>
              <a:spcPct val="35000"/>
            </a:spcAft>
          </a:pPr>
          <a:r>
            <a:rPr lang="en-US" altLang="zh-CN" sz="1600" dirty="0"/>
            <a:t>Capability Announcement</a:t>
          </a:r>
          <a:endParaRPr lang="zh-CN" altLang="en-US" sz="1600" dirty="0"/>
        </a:p>
      </dgm:t>
    </dgm:pt>
    <dgm:pt modelId="{DEAA4DB7-CEB4-4241-A587-D62739F0E933}" type="parTrans" cxnId="{0909245F-40B5-4EB2-9DE9-ABEEB004F2EA}">
      <dgm:prSet/>
      <dgm:spPr/>
      <dgm:t>
        <a:bodyPr/>
        <a:lstStyle/>
        <a:p>
          <a:endParaRPr lang="zh-CN" altLang="en-US"/>
        </a:p>
      </dgm:t>
    </dgm:pt>
    <dgm:pt modelId="{C3BE1CA8-62D7-4847-97E5-45F1FA56720B}" type="sibTrans" cxnId="{0909245F-40B5-4EB2-9DE9-ABEEB004F2EA}">
      <dgm:prSet/>
      <dgm:spPr/>
      <dgm:t>
        <a:bodyPr/>
        <a:lstStyle/>
        <a:p>
          <a:endParaRPr lang="zh-CN" altLang="en-US"/>
        </a:p>
      </dgm:t>
    </dgm:pt>
    <dgm:pt modelId="{5E0B189B-904B-487A-A5EF-E6092571ADE0}" type="pres">
      <dgm:prSet presAssocID="{2DF7B5E1-0C0A-4D28-87CC-430A6C0B9B47}" presName="diagram" presStyleCnt="0">
        <dgm:presLayoutVars>
          <dgm:chMax val="1"/>
          <dgm:dir/>
          <dgm:animLvl val="ctr"/>
          <dgm:resizeHandles val="exact"/>
        </dgm:presLayoutVars>
      </dgm:prSet>
      <dgm:spPr/>
    </dgm:pt>
    <dgm:pt modelId="{312CE475-B5C2-47C8-BE53-3DBEAB55BADC}" type="pres">
      <dgm:prSet presAssocID="{2DF7B5E1-0C0A-4D28-87CC-430A6C0B9B47}" presName="matrix" presStyleCnt="0"/>
      <dgm:spPr/>
    </dgm:pt>
    <dgm:pt modelId="{B220D68B-E536-4F52-B02E-65005E86EADD}" type="pres">
      <dgm:prSet presAssocID="{2DF7B5E1-0C0A-4D28-87CC-430A6C0B9B47}" presName="tile1" presStyleLbl="node1" presStyleIdx="0" presStyleCnt="4"/>
      <dgm:spPr/>
    </dgm:pt>
    <dgm:pt modelId="{CBB94DC1-B447-444D-B1C1-8090F993983F}" type="pres">
      <dgm:prSet presAssocID="{2DF7B5E1-0C0A-4D28-87CC-430A6C0B9B47}" presName="tile1text" presStyleLbl="node1" presStyleIdx="0" presStyleCnt="4">
        <dgm:presLayoutVars>
          <dgm:chMax val="0"/>
          <dgm:chPref val="0"/>
          <dgm:bulletEnabled val="1"/>
        </dgm:presLayoutVars>
      </dgm:prSet>
      <dgm:spPr/>
    </dgm:pt>
    <dgm:pt modelId="{0F43E3B7-97BD-4766-BAFD-58B8E813CA6A}" type="pres">
      <dgm:prSet presAssocID="{2DF7B5E1-0C0A-4D28-87CC-430A6C0B9B47}" presName="tile2" presStyleLbl="node1" presStyleIdx="1" presStyleCnt="4"/>
      <dgm:spPr/>
    </dgm:pt>
    <dgm:pt modelId="{DCCC356D-3A75-4CEA-B6B0-6438D173E4B5}" type="pres">
      <dgm:prSet presAssocID="{2DF7B5E1-0C0A-4D28-87CC-430A6C0B9B47}" presName="tile2text" presStyleLbl="node1" presStyleIdx="1" presStyleCnt="4">
        <dgm:presLayoutVars>
          <dgm:chMax val="0"/>
          <dgm:chPref val="0"/>
          <dgm:bulletEnabled val="1"/>
        </dgm:presLayoutVars>
      </dgm:prSet>
      <dgm:spPr/>
    </dgm:pt>
    <dgm:pt modelId="{53118525-5149-45B9-A892-724037ABB6F2}" type="pres">
      <dgm:prSet presAssocID="{2DF7B5E1-0C0A-4D28-87CC-430A6C0B9B47}" presName="tile3" presStyleLbl="node1" presStyleIdx="2" presStyleCnt="4"/>
      <dgm:spPr/>
    </dgm:pt>
    <dgm:pt modelId="{B908209D-72EC-4281-B381-180344F46382}" type="pres">
      <dgm:prSet presAssocID="{2DF7B5E1-0C0A-4D28-87CC-430A6C0B9B47}" presName="tile3text" presStyleLbl="node1" presStyleIdx="2" presStyleCnt="4">
        <dgm:presLayoutVars>
          <dgm:chMax val="0"/>
          <dgm:chPref val="0"/>
          <dgm:bulletEnabled val="1"/>
        </dgm:presLayoutVars>
      </dgm:prSet>
      <dgm:spPr/>
    </dgm:pt>
    <dgm:pt modelId="{D009E272-39A9-48AB-A07F-E0B792939E7B}" type="pres">
      <dgm:prSet presAssocID="{2DF7B5E1-0C0A-4D28-87CC-430A6C0B9B47}" presName="tile4" presStyleLbl="node1" presStyleIdx="3" presStyleCnt="4"/>
      <dgm:spPr/>
    </dgm:pt>
    <dgm:pt modelId="{C21FCA1D-8105-4F30-AC30-6A816CD2A4A0}" type="pres">
      <dgm:prSet presAssocID="{2DF7B5E1-0C0A-4D28-87CC-430A6C0B9B47}" presName="tile4text" presStyleLbl="node1" presStyleIdx="3" presStyleCnt="4">
        <dgm:presLayoutVars>
          <dgm:chMax val="0"/>
          <dgm:chPref val="0"/>
          <dgm:bulletEnabled val="1"/>
        </dgm:presLayoutVars>
      </dgm:prSet>
      <dgm:spPr/>
    </dgm:pt>
    <dgm:pt modelId="{4A4C13ED-2AE8-4EF5-9832-5F27ECEDDDBE}" type="pres">
      <dgm:prSet presAssocID="{2DF7B5E1-0C0A-4D28-87CC-430A6C0B9B47}" presName="centerTile" presStyleLbl="fgShp" presStyleIdx="0" presStyleCnt="1">
        <dgm:presLayoutVars>
          <dgm:chMax val="0"/>
          <dgm:chPref val="0"/>
        </dgm:presLayoutVars>
      </dgm:prSet>
      <dgm:spPr/>
    </dgm:pt>
  </dgm:ptLst>
  <dgm:cxnLst>
    <dgm:cxn modelId="{37023302-BD13-4A66-AAD9-F17956A495FB}" srcId="{E05E8620-2C8A-4206-B811-3D606EC5F302}" destId="{05045DB8-4CB3-4519-A5C4-49EF26374215}" srcOrd="0" destOrd="0" parTransId="{077B882D-EDF8-42EB-8FBA-775331D1F31F}" sibTransId="{28C64E41-AD39-44BB-BC7E-C1B476AAB01C}"/>
    <dgm:cxn modelId="{DD2C4B1E-DBBC-4F00-A3E7-F7F23CBB04DB}" type="presOf" srcId="{05045DB8-4CB3-4519-A5C4-49EF26374215}" destId="{B220D68B-E536-4F52-B02E-65005E86EADD}" srcOrd="0" destOrd="0" presId="urn:microsoft.com/office/officeart/2005/8/layout/matrix1#1"/>
    <dgm:cxn modelId="{B0121829-16B8-4CB6-B3C3-CB8429ED99FA}" type="presOf" srcId="{E05E8620-2C8A-4206-B811-3D606EC5F302}" destId="{4A4C13ED-2AE8-4EF5-9832-5F27ECEDDDBE}" srcOrd="0" destOrd="0" presId="urn:microsoft.com/office/officeart/2005/8/layout/matrix1#1"/>
    <dgm:cxn modelId="{11DFC42D-48D1-47FE-8369-9788ACCA975E}" type="presOf" srcId="{05045DB8-4CB3-4519-A5C4-49EF26374215}" destId="{CBB94DC1-B447-444D-B1C1-8090F993983F}" srcOrd="1" destOrd="0" presId="urn:microsoft.com/office/officeart/2005/8/layout/matrix1#1"/>
    <dgm:cxn modelId="{B5895830-EE0B-41B8-8560-582EB4C18B6B}" type="presOf" srcId="{C2A9E6E5-B096-4F29-8127-928A8561A066}" destId="{0F43E3B7-97BD-4766-BAFD-58B8E813CA6A}" srcOrd="0" destOrd="0" presId="urn:microsoft.com/office/officeart/2005/8/layout/matrix1#1"/>
    <dgm:cxn modelId="{A9BC4B3D-EE45-49E8-AEBE-3D2E19427135}" srcId="{2DF7B5E1-0C0A-4D28-87CC-430A6C0B9B47}" destId="{E05E8620-2C8A-4206-B811-3D606EC5F302}" srcOrd="0" destOrd="0" parTransId="{6C89D316-2870-4219-A310-C83D37398462}" sibTransId="{8433686D-7F62-4C16-A4FC-5FB6E6D20E3D}"/>
    <dgm:cxn modelId="{73622B46-D169-4715-9CAF-FF1946E1F7C0}" type="presOf" srcId="{ACE802B4-194D-43F7-9FD7-6FD9E680C2D4}" destId="{C21FCA1D-8105-4F30-AC30-6A816CD2A4A0}" srcOrd="1" destOrd="0" presId="urn:microsoft.com/office/officeart/2005/8/layout/matrix1#1"/>
    <dgm:cxn modelId="{81790A4E-26D0-4610-AF01-CAA3C4081366}" srcId="{E05E8620-2C8A-4206-B811-3D606EC5F302}" destId="{EC423BE1-1ED2-4C36-9F5C-2DB6DE56DB97}" srcOrd="2" destOrd="0" parTransId="{DA9B6504-2DE7-4677-BFE7-11E9BE2FA563}" sibTransId="{47E8FC18-1B2C-402B-95B4-D64744233EE0}"/>
    <dgm:cxn modelId="{0909245F-40B5-4EB2-9DE9-ABEEB004F2EA}" srcId="{E05E8620-2C8A-4206-B811-3D606EC5F302}" destId="{ACE802B4-194D-43F7-9FD7-6FD9E680C2D4}" srcOrd="3" destOrd="0" parTransId="{DEAA4DB7-CEB4-4241-A587-D62739F0E933}" sibTransId="{C3BE1CA8-62D7-4847-97E5-45F1FA56720B}"/>
    <dgm:cxn modelId="{574F0181-ED53-4AA0-8015-0BEECBBB01E1}" type="presOf" srcId="{ACE802B4-194D-43F7-9FD7-6FD9E680C2D4}" destId="{D009E272-39A9-48AB-A07F-E0B792939E7B}" srcOrd="0" destOrd="0" presId="urn:microsoft.com/office/officeart/2005/8/layout/matrix1#1"/>
    <dgm:cxn modelId="{9843BC93-1D31-4CB6-A24F-D153EEA34A60}" type="presOf" srcId="{EC423BE1-1ED2-4C36-9F5C-2DB6DE56DB97}" destId="{B908209D-72EC-4281-B381-180344F46382}" srcOrd="1" destOrd="0" presId="urn:microsoft.com/office/officeart/2005/8/layout/matrix1#1"/>
    <dgm:cxn modelId="{73C388B2-FE01-4ACA-AA80-AB284F2AA496}" srcId="{E05E8620-2C8A-4206-B811-3D606EC5F302}" destId="{C2A9E6E5-B096-4F29-8127-928A8561A066}" srcOrd="1" destOrd="0" parTransId="{759443F4-C009-4662-BF79-74A300237CDE}" sibTransId="{588E4361-FFE3-4B92-A1BE-35BD7696DEDB}"/>
    <dgm:cxn modelId="{B455C9CA-0B30-4016-A2CC-EB0E01E3DE2F}" type="presOf" srcId="{EC423BE1-1ED2-4C36-9F5C-2DB6DE56DB97}" destId="{53118525-5149-45B9-A892-724037ABB6F2}" srcOrd="0" destOrd="0" presId="urn:microsoft.com/office/officeart/2005/8/layout/matrix1#1"/>
    <dgm:cxn modelId="{3B9109D1-0EBC-4A5A-9A5C-B000DD2E5C8F}" type="presOf" srcId="{2DF7B5E1-0C0A-4D28-87CC-430A6C0B9B47}" destId="{5E0B189B-904B-487A-A5EF-E6092571ADE0}" srcOrd="0" destOrd="0" presId="urn:microsoft.com/office/officeart/2005/8/layout/matrix1#1"/>
    <dgm:cxn modelId="{64B039FF-DE43-4E69-ACCB-0658789EE73E}" type="presOf" srcId="{C2A9E6E5-B096-4F29-8127-928A8561A066}" destId="{DCCC356D-3A75-4CEA-B6B0-6438D173E4B5}" srcOrd="1" destOrd="0" presId="urn:microsoft.com/office/officeart/2005/8/layout/matrix1#1"/>
    <dgm:cxn modelId="{BA2DBDEE-4E52-46F0-A348-698FFB84023A}" type="presParOf" srcId="{5E0B189B-904B-487A-A5EF-E6092571ADE0}" destId="{312CE475-B5C2-47C8-BE53-3DBEAB55BADC}" srcOrd="0" destOrd="0" presId="urn:microsoft.com/office/officeart/2005/8/layout/matrix1#1"/>
    <dgm:cxn modelId="{9F250E81-B1B2-4897-88A8-B6611EE9F245}" type="presParOf" srcId="{312CE475-B5C2-47C8-BE53-3DBEAB55BADC}" destId="{B220D68B-E536-4F52-B02E-65005E86EADD}" srcOrd="0" destOrd="0" presId="urn:microsoft.com/office/officeart/2005/8/layout/matrix1#1"/>
    <dgm:cxn modelId="{6B2B18BB-8B75-4844-AA43-006A620E3015}" type="presParOf" srcId="{312CE475-B5C2-47C8-BE53-3DBEAB55BADC}" destId="{CBB94DC1-B447-444D-B1C1-8090F993983F}" srcOrd="1" destOrd="0" presId="urn:microsoft.com/office/officeart/2005/8/layout/matrix1#1"/>
    <dgm:cxn modelId="{9F3B40BA-ACDE-4560-9178-D94B6CA60FD3}" type="presParOf" srcId="{312CE475-B5C2-47C8-BE53-3DBEAB55BADC}" destId="{0F43E3B7-97BD-4766-BAFD-58B8E813CA6A}" srcOrd="2" destOrd="0" presId="urn:microsoft.com/office/officeart/2005/8/layout/matrix1#1"/>
    <dgm:cxn modelId="{F5EA0F9D-E43A-4E7A-B0FC-27AC6C04943E}" type="presParOf" srcId="{312CE475-B5C2-47C8-BE53-3DBEAB55BADC}" destId="{DCCC356D-3A75-4CEA-B6B0-6438D173E4B5}" srcOrd="3" destOrd="0" presId="urn:microsoft.com/office/officeart/2005/8/layout/matrix1#1"/>
    <dgm:cxn modelId="{9E70105D-6329-4A6D-BC49-A3248994BF25}" type="presParOf" srcId="{312CE475-B5C2-47C8-BE53-3DBEAB55BADC}" destId="{53118525-5149-45B9-A892-724037ABB6F2}" srcOrd="4" destOrd="0" presId="urn:microsoft.com/office/officeart/2005/8/layout/matrix1#1"/>
    <dgm:cxn modelId="{53412EE9-9B68-4B4E-A5EA-8FD527321C8A}" type="presParOf" srcId="{312CE475-B5C2-47C8-BE53-3DBEAB55BADC}" destId="{B908209D-72EC-4281-B381-180344F46382}" srcOrd="5" destOrd="0" presId="urn:microsoft.com/office/officeart/2005/8/layout/matrix1#1"/>
    <dgm:cxn modelId="{3A7B1FBA-8183-4CFB-A3FF-9BCF4B50DA0D}" type="presParOf" srcId="{312CE475-B5C2-47C8-BE53-3DBEAB55BADC}" destId="{D009E272-39A9-48AB-A07F-E0B792939E7B}" srcOrd="6" destOrd="0" presId="urn:microsoft.com/office/officeart/2005/8/layout/matrix1#1"/>
    <dgm:cxn modelId="{3E3A7315-A24B-4A42-962D-9F0F7A5F22BD}" type="presParOf" srcId="{312CE475-B5C2-47C8-BE53-3DBEAB55BADC}" destId="{C21FCA1D-8105-4F30-AC30-6A816CD2A4A0}" srcOrd="7" destOrd="0" presId="urn:microsoft.com/office/officeart/2005/8/layout/matrix1#1"/>
    <dgm:cxn modelId="{2CF8AE93-7FA4-4B48-B820-1BF94B18BEAD}" type="presParOf" srcId="{5E0B189B-904B-487A-A5EF-E6092571ADE0}" destId="{4A4C13ED-2AE8-4EF5-9832-5F27ECEDDDBE}" srcOrd="1" destOrd="0" presId="urn:microsoft.com/office/officeart/2005/8/layout/matrix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0D68B-E536-4F52-B02E-65005E86EADD}">
      <dsp:nvSpPr>
        <dsp:cNvPr id="0" name=""/>
        <dsp:cNvSpPr/>
      </dsp:nvSpPr>
      <dsp:spPr>
        <a:xfrm rot="16200000">
          <a:off x="222726" y="-222726"/>
          <a:ext cx="1363027" cy="1808480"/>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altLang="zh-CN" sz="1600" kern="1200" dirty="0"/>
            <a:t>Load Balancing</a:t>
          </a:r>
          <a:endParaRPr lang="zh-CN" altLang="en-US" sz="1600" kern="1200" dirty="0"/>
        </a:p>
      </dsp:txBody>
      <dsp:txXfrm rot="5400000">
        <a:off x="-1" y="1"/>
        <a:ext cx="1808480" cy="1022270"/>
      </dsp:txXfrm>
    </dsp:sp>
    <dsp:sp modelId="{0F43E3B7-97BD-4766-BAFD-58B8E813CA6A}">
      <dsp:nvSpPr>
        <dsp:cNvPr id="0" name=""/>
        <dsp:cNvSpPr/>
      </dsp:nvSpPr>
      <dsp:spPr>
        <a:xfrm>
          <a:off x="1808480" y="0"/>
          <a:ext cx="1808480" cy="1363027"/>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altLang="zh-CN" sz="1600" kern="1200" dirty="0"/>
            <a:t>Protection</a:t>
          </a:r>
          <a:endParaRPr lang="zh-CN" altLang="en-US" sz="1600" kern="1200" dirty="0"/>
        </a:p>
      </dsp:txBody>
      <dsp:txXfrm>
        <a:off x="1808480" y="0"/>
        <a:ext cx="1808480" cy="1022270"/>
      </dsp:txXfrm>
    </dsp:sp>
    <dsp:sp modelId="{53118525-5149-45B9-A892-724037ABB6F2}">
      <dsp:nvSpPr>
        <dsp:cNvPr id="0" name=""/>
        <dsp:cNvSpPr/>
      </dsp:nvSpPr>
      <dsp:spPr>
        <a:xfrm rot="10800000">
          <a:off x="0" y="1363027"/>
          <a:ext cx="1808480" cy="1363027"/>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altLang="zh-CN" sz="1600" kern="1200" dirty="0"/>
            <a:t>Flow Control</a:t>
          </a:r>
          <a:endParaRPr lang="zh-CN" altLang="en-US" sz="1600" kern="1200" dirty="0"/>
        </a:p>
      </dsp:txBody>
      <dsp:txXfrm rot="10800000">
        <a:off x="0" y="1703784"/>
        <a:ext cx="1808480" cy="1022270"/>
      </dsp:txXfrm>
    </dsp:sp>
    <dsp:sp modelId="{D009E272-39A9-48AB-A07F-E0B792939E7B}">
      <dsp:nvSpPr>
        <dsp:cNvPr id="0" name=""/>
        <dsp:cNvSpPr/>
      </dsp:nvSpPr>
      <dsp:spPr>
        <a:xfrm rot="5400000">
          <a:off x="2031206" y="1140301"/>
          <a:ext cx="1363027" cy="1808480"/>
        </a:xfrm>
        <a:prstGeom prst="round1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100000"/>
            </a:lnSpc>
            <a:spcBef>
              <a:spcPct val="0"/>
            </a:spcBef>
            <a:spcAft>
              <a:spcPct val="35000"/>
            </a:spcAft>
            <a:buNone/>
          </a:pPr>
          <a:r>
            <a:rPr lang="en-US" altLang="zh-CN" sz="1600" kern="1200" dirty="0"/>
            <a:t>Capability Announcement</a:t>
          </a:r>
          <a:endParaRPr lang="zh-CN" altLang="en-US" sz="1600" kern="1200" dirty="0"/>
        </a:p>
      </dsp:txBody>
      <dsp:txXfrm rot="-5400000">
        <a:off x="1808479" y="1703784"/>
        <a:ext cx="1808480" cy="1022270"/>
      </dsp:txXfrm>
    </dsp:sp>
    <dsp:sp modelId="{4A4C13ED-2AE8-4EF5-9832-5F27ECEDDDBE}">
      <dsp:nvSpPr>
        <dsp:cNvPr id="0" name=""/>
        <dsp:cNvSpPr/>
      </dsp:nvSpPr>
      <dsp:spPr>
        <a:xfrm>
          <a:off x="1265936" y="1022270"/>
          <a:ext cx="1085088" cy="681513"/>
        </a:xfrm>
        <a:prstGeom prst="roundRect">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100000"/>
            </a:lnSpc>
            <a:spcBef>
              <a:spcPct val="0"/>
            </a:spcBef>
            <a:spcAft>
              <a:spcPct val="35000"/>
            </a:spcAft>
            <a:buNone/>
          </a:pPr>
          <a:r>
            <a:rPr lang="en-US" altLang="zh-CN" sz="1600" kern="1200" dirty="0"/>
            <a:t>Fantel</a:t>
          </a:r>
          <a:endParaRPr sz="1600" kern="1200"/>
        </a:p>
      </dsp:txBody>
      <dsp:txXfrm>
        <a:off x="1299205" y="1055539"/>
        <a:ext cx="1018550" cy="614975"/>
      </dsp:txXfrm>
    </dsp:sp>
  </dsp:spTree>
</dsp:drawing>
</file>

<file path=ppt/diagrams/layout1.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82606-A24D-429E-A134-BC5D84AF7036}" type="datetimeFigureOut">
              <a:rPr lang="zh-CN" altLang="en-US" smtClean="0"/>
              <a:t>2025/7/19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1E1FF-DF00-4C13-AC8B-50075AA67B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buFontTx/>
              <a:buNone/>
            </a:pPr>
            <a:r>
              <a:rPr lang="zh-CN" altLang="en-US" dirty="0"/>
              <a:t>问题的</a:t>
            </a:r>
            <a:r>
              <a:rPr lang="en-US" altLang="zh-CN" dirty="0"/>
              <a:t>summary</a:t>
            </a:r>
            <a:r>
              <a:rPr lang="zh-CN" altLang="en-US" dirty="0"/>
              <a:t>：</a:t>
            </a:r>
            <a:endParaRPr lang="en-US" altLang="zh-CN" dirty="0"/>
          </a:p>
          <a:p>
            <a:pPr marL="171450" indent="-171450">
              <a:buFontTx/>
              <a:buChar char="-"/>
            </a:pPr>
            <a:r>
              <a:rPr lang="en-US" altLang="zh-CN" dirty="0"/>
              <a:t>Topology: dragon-fly (</a:t>
            </a:r>
            <a:r>
              <a:rPr lang="zh-CN" altLang="en-US" dirty="0"/>
              <a:t>基于</a:t>
            </a:r>
            <a:r>
              <a:rPr lang="en-US" altLang="zh-CN" dirty="0"/>
              <a:t>mesh</a:t>
            </a:r>
            <a:r>
              <a:rPr lang="zh-CN" altLang="en-US" dirty="0"/>
              <a:t>的网络</a:t>
            </a:r>
            <a:r>
              <a:rPr lang="en-US" altLang="zh-CN" dirty="0"/>
              <a:t>) </a:t>
            </a:r>
            <a:r>
              <a:rPr lang="zh-CN" altLang="en-US" dirty="0"/>
              <a:t>通算：百</a:t>
            </a:r>
            <a:r>
              <a:rPr lang="en-US" altLang="zh-CN" dirty="0" err="1"/>
              <a:t>ms</a:t>
            </a:r>
            <a:r>
              <a:rPr lang="en-US" altLang="zh-CN" dirty="0"/>
              <a:t>/</a:t>
            </a:r>
            <a:r>
              <a:rPr lang="en-US" altLang="zh-CN" dirty="0" err="1"/>
              <a:t>50ms</a:t>
            </a:r>
            <a:endParaRPr lang="en-US" altLang="zh-CN" dirty="0"/>
          </a:p>
          <a:p>
            <a:pPr marL="171450" indent="-171450">
              <a:buFontTx/>
              <a:buChar char="-"/>
            </a:pPr>
            <a:r>
              <a:rPr lang="zh-CN" altLang="en-US" dirty="0"/>
              <a:t>大象流比较多：</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defRPr/>
            </a:pPr>
            <a:r>
              <a:rPr lang="zh-CN" altLang="en-US" dirty="0"/>
              <a:t>拓扑规则较为简单，流量流向固定，多路径</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defRPr/>
            </a:pPr>
            <a:r>
              <a:rPr lang="zh-CN" altLang="en-US" dirty="0"/>
              <a:t>无损的需求：</a:t>
            </a:r>
            <a:r>
              <a:rPr lang="en-US" altLang="zh-CN" dirty="0"/>
              <a:t>lossless</a:t>
            </a:r>
            <a:r>
              <a:rPr lang="zh-CN" altLang="en-US" dirty="0"/>
              <a:t>，</a:t>
            </a:r>
            <a:r>
              <a:rPr lang="en-US" altLang="zh-CN" dirty="0"/>
              <a:t>switchover</a:t>
            </a:r>
            <a:r>
              <a:rPr lang="zh-CN" altLang="en-US" dirty="0"/>
              <a:t>的时间，</a:t>
            </a:r>
            <a:r>
              <a:rPr lang="en-US" altLang="zh-CN" dirty="0"/>
              <a:t>notification</a:t>
            </a:r>
            <a:r>
              <a:rPr lang="zh-CN" altLang="en-US" dirty="0"/>
              <a:t>敏捷</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defRPr/>
            </a:pP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defRPr/>
            </a:pPr>
            <a:r>
              <a:rPr lang="en-US" altLang="zh-CN" dirty="0"/>
              <a:t>BGP</a:t>
            </a:r>
            <a:r>
              <a:rPr lang="zh-CN" altLang="en-US" dirty="0"/>
              <a:t>收敛效率不足</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Tx/>
              <a:buChar char="-"/>
              <a:defRPr/>
            </a:pPr>
            <a:r>
              <a:rPr lang="zh-CN" altLang="en-US" dirty="0"/>
              <a:t>如果单独进行设计，互通可能存在问题</a:t>
            </a:r>
            <a:endParaRPr lang="en-US" altLang="zh-CN" dirty="0"/>
          </a:p>
          <a:p>
            <a:pPr marL="171450" indent="-171450">
              <a:buFontTx/>
              <a:buChar char="-"/>
            </a:pP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B1E1FF-DF00-4C13-AC8B-50075AA67B5E}"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5B60C-9F01-494C-ADDF-9A565A046CED}" type="datetimeFigureOut">
              <a:rPr lang="zh-CN" altLang="en-US" smtClean="0"/>
              <a:t>2025/7/19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DCD1C7-827C-4F9C-9E0D-317240D8D36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5B60C-9F01-494C-ADDF-9A565A046CED}" type="datetimeFigureOut">
              <a:rPr lang="zh-CN" altLang="en-US" smtClean="0"/>
              <a:t>2025/7/19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DCD1C7-827C-4F9C-9E0D-317240D8D36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59" Type="http://schemas.openxmlformats.org/officeDocument/2006/relationships/tags" Target="../tags/tag159.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53" Type="http://schemas.openxmlformats.org/officeDocument/2006/relationships/tags" Target="../tags/tag53.xml"/><Relationship Id="rId74" Type="http://schemas.openxmlformats.org/officeDocument/2006/relationships/tags" Target="../tags/tag74.xml"/><Relationship Id="rId128" Type="http://schemas.openxmlformats.org/officeDocument/2006/relationships/tags" Target="../tags/tag128.xml"/><Relationship Id="rId149" Type="http://schemas.openxmlformats.org/officeDocument/2006/relationships/tags" Target="../tags/tag149.xml"/><Relationship Id="rId5" Type="http://schemas.openxmlformats.org/officeDocument/2006/relationships/tags" Target="../tags/tag5.xml"/><Relationship Id="rId95" Type="http://schemas.openxmlformats.org/officeDocument/2006/relationships/tags" Target="../tags/tag95.xml"/><Relationship Id="rId160" Type="http://schemas.openxmlformats.org/officeDocument/2006/relationships/tags" Target="../tags/tag160.xml"/><Relationship Id="rId22" Type="http://schemas.openxmlformats.org/officeDocument/2006/relationships/tags" Target="../tags/tag22.xml"/><Relationship Id="rId43" Type="http://schemas.openxmlformats.org/officeDocument/2006/relationships/tags" Target="../tags/tag43.xml"/><Relationship Id="rId64" Type="http://schemas.openxmlformats.org/officeDocument/2006/relationships/tags" Target="../tags/tag64.xml"/><Relationship Id="rId118" Type="http://schemas.openxmlformats.org/officeDocument/2006/relationships/tags" Target="../tags/tag118.xml"/><Relationship Id="rId139" Type="http://schemas.openxmlformats.org/officeDocument/2006/relationships/tags" Target="../tags/tag139.xml"/><Relationship Id="rId85" Type="http://schemas.openxmlformats.org/officeDocument/2006/relationships/tags" Target="../tags/tag85.xml"/><Relationship Id="rId150" Type="http://schemas.openxmlformats.org/officeDocument/2006/relationships/tags" Target="../tags/tag150.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45" Type="http://schemas.openxmlformats.org/officeDocument/2006/relationships/tags" Target="../tags/tag145.xml"/><Relationship Id="rId161" Type="http://schemas.openxmlformats.org/officeDocument/2006/relationships/tags" Target="../tags/tag161.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0" Type="http://schemas.openxmlformats.org/officeDocument/2006/relationships/tags" Target="../tags/tag130.xml"/><Relationship Id="rId135" Type="http://schemas.openxmlformats.org/officeDocument/2006/relationships/tags" Target="../tags/tag135.xml"/><Relationship Id="rId151" Type="http://schemas.openxmlformats.org/officeDocument/2006/relationships/tags" Target="../tags/tag151.xml"/><Relationship Id="rId156" Type="http://schemas.openxmlformats.org/officeDocument/2006/relationships/tags" Target="../tags/tag156.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tags" Target="../tags/tag141.xml"/><Relationship Id="rId146" Type="http://schemas.openxmlformats.org/officeDocument/2006/relationships/tags" Target="../tags/tag146.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162" Type="http://schemas.openxmlformats.org/officeDocument/2006/relationships/slideLayout" Target="../slideLayouts/slideLayout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157" Type="http://schemas.openxmlformats.org/officeDocument/2006/relationships/tags" Target="../tags/tag157.xml"/><Relationship Id="rId61" Type="http://schemas.openxmlformats.org/officeDocument/2006/relationships/tags" Target="../tags/tag61.xml"/><Relationship Id="rId82" Type="http://schemas.openxmlformats.org/officeDocument/2006/relationships/tags" Target="../tags/tag82.xml"/><Relationship Id="rId152" Type="http://schemas.openxmlformats.org/officeDocument/2006/relationships/tags" Target="../tags/tag15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147" Type="http://schemas.openxmlformats.org/officeDocument/2006/relationships/tags" Target="../tags/tag147.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142" Type="http://schemas.openxmlformats.org/officeDocument/2006/relationships/tags" Target="../tags/tag142.xml"/><Relationship Id="rId163" Type="http://schemas.openxmlformats.org/officeDocument/2006/relationships/notesSlide" Target="../notesSlides/notesSlide1.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158" Type="http://schemas.openxmlformats.org/officeDocument/2006/relationships/tags" Target="../tags/tag158.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3" Type="http://schemas.openxmlformats.org/officeDocument/2006/relationships/tags" Target="../tags/tag153.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143" Type="http://schemas.openxmlformats.org/officeDocument/2006/relationships/tags" Target="../tags/tag143.xml"/><Relationship Id="rId148" Type="http://schemas.openxmlformats.org/officeDocument/2006/relationships/tags" Target="../tags/tag148.xml"/><Relationship Id="rId164" Type="http://schemas.openxmlformats.org/officeDocument/2006/relationships/image" Target="../media/image1.png"/><Relationship Id="rId4" Type="http://schemas.openxmlformats.org/officeDocument/2006/relationships/tags" Target="../tags/tag4.xml"/><Relationship Id="rId9" Type="http://schemas.openxmlformats.org/officeDocument/2006/relationships/tags" Target="../tags/tag9.xml"/><Relationship Id="rId26" Type="http://schemas.openxmlformats.org/officeDocument/2006/relationships/tags" Target="../tags/tag26.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54" Type="http://schemas.openxmlformats.org/officeDocument/2006/relationships/tags" Target="../tags/tag154.xml"/><Relationship Id="rId16" Type="http://schemas.openxmlformats.org/officeDocument/2006/relationships/tags" Target="../tags/tag16.xml"/><Relationship Id="rId37" Type="http://schemas.openxmlformats.org/officeDocument/2006/relationships/tags" Target="../tags/tag37.xml"/><Relationship Id="rId58" Type="http://schemas.openxmlformats.org/officeDocument/2006/relationships/tags" Target="../tags/tag58.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44" Type="http://schemas.openxmlformats.org/officeDocument/2006/relationships/tags" Target="../tags/tag144.xml"/><Relationship Id="rId90" Type="http://schemas.openxmlformats.org/officeDocument/2006/relationships/tags" Target="../tags/tag90.xml"/><Relationship Id="rId165" Type="http://schemas.openxmlformats.org/officeDocument/2006/relationships/image" Target="../media/image2.emf"/><Relationship Id="rId27" Type="http://schemas.openxmlformats.org/officeDocument/2006/relationships/tags" Target="../tags/tag27.xml"/><Relationship Id="rId48" Type="http://schemas.openxmlformats.org/officeDocument/2006/relationships/tags" Target="../tags/tag48.xml"/><Relationship Id="rId69" Type="http://schemas.openxmlformats.org/officeDocument/2006/relationships/tags" Target="../tags/tag69.xml"/><Relationship Id="rId113" Type="http://schemas.openxmlformats.org/officeDocument/2006/relationships/tags" Target="../tags/tag113.xml"/><Relationship Id="rId134" Type="http://schemas.openxmlformats.org/officeDocument/2006/relationships/tags" Target="../tags/tag134.xml"/><Relationship Id="rId80" Type="http://schemas.openxmlformats.org/officeDocument/2006/relationships/tags" Target="../tags/tag80.xml"/><Relationship Id="rId155" Type="http://schemas.openxmlformats.org/officeDocument/2006/relationships/tags" Target="../tags/tag15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Fantel Problem Statement Discussion</a:t>
            </a:r>
            <a:endParaRPr lang="zh-CN" altLang="en-US" dirty="0"/>
          </a:p>
        </p:txBody>
      </p:sp>
      <p:sp>
        <p:nvSpPr>
          <p:cNvPr id="3" name="副标题 2"/>
          <p:cNvSpPr>
            <a:spLocks noGrp="1"/>
          </p:cNvSpPr>
          <p:nvPr>
            <p:ph type="subTitle" idx="1"/>
          </p:nvPr>
        </p:nvSpPr>
        <p:spPr>
          <a:xfrm>
            <a:off x="1524000" y="4506595"/>
            <a:ext cx="9144000" cy="751205"/>
          </a:xfrm>
        </p:spPr>
        <p:txBody>
          <a:bodyPr/>
          <a:lstStyle/>
          <a:p>
            <a:r>
              <a:rPr lang="en-US" altLang="zh-CN" dirty="0"/>
              <a:t>Weiqiang Cheng  -  China Mobile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Next Step</a:t>
            </a:r>
            <a:endParaRPr lang="zh-CN" altLang="en-US" dirty="0"/>
          </a:p>
        </p:txBody>
      </p:sp>
      <p:sp>
        <p:nvSpPr>
          <p:cNvPr id="3" name="内容占位符 2"/>
          <p:cNvSpPr>
            <a:spLocks noGrp="1"/>
          </p:cNvSpPr>
          <p:nvPr>
            <p:ph idx="1"/>
          </p:nvPr>
        </p:nvSpPr>
        <p:spPr/>
        <p:txBody>
          <a:bodyPr>
            <a:normAutofit/>
          </a:bodyPr>
          <a:lstStyle/>
          <a:p>
            <a:r>
              <a:rPr lang="en-US" altLang="zh-CN" sz="2000" dirty="0"/>
              <a:t>With the existing efforts from different scenario, work together to define the notification mechanism</a:t>
            </a:r>
            <a:endParaRPr lang="zh-CN" altLang="en-US" sz="2000" dirty="0"/>
          </a:p>
        </p:txBody>
      </p:sp>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7524" y="4176224"/>
            <a:ext cx="11674435" cy="23166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36790" y="4902200"/>
            <a:ext cx="4195445" cy="136271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矩形 9"/>
          <p:cNvSpPr/>
          <p:nvPr/>
        </p:nvSpPr>
        <p:spPr>
          <a:xfrm>
            <a:off x="3931326" y="4902161"/>
            <a:ext cx="3154086" cy="136434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矩形 8"/>
          <p:cNvSpPr/>
          <p:nvPr/>
        </p:nvSpPr>
        <p:spPr>
          <a:xfrm>
            <a:off x="531223" y="4902161"/>
            <a:ext cx="3154086" cy="136798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 name="内容占位符 2"/>
          <p:cNvSpPr>
            <a:spLocks noGrp="1"/>
          </p:cNvSpPr>
          <p:nvPr>
            <p:ph idx="1"/>
          </p:nvPr>
        </p:nvSpPr>
        <p:spPr>
          <a:xfrm>
            <a:off x="531495" y="4906645"/>
            <a:ext cx="3169920" cy="1231265"/>
          </a:xfrm>
        </p:spPr>
        <p:txBody>
          <a:bodyPr>
            <a:noAutofit/>
          </a:bodyPr>
          <a:lstStyle/>
          <a:p>
            <a:pPr marL="0" indent="0">
              <a:lnSpc>
                <a:spcPct val="150000"/>
              </a:lnSpc>
              <a:spcAft>
                <a:spcPts val="0"/>
              </a:spcAft>
              <a:buNone/>
            </a:pPr>
            <a:r>
              <a:rPr lang="en-US" altLang="zh-CN" sz="1400" b="1" dirty="0"/>
              <a:t>Local information model</a:t>
            </a:r>
          </a:p>
          <a:p>
            <a:pPr marL="0" indent="0">
              <a:lnSpc>
                <a:spcPct val="150000"/>
              </a:lnSpc>
              <a:spcAft>
                <a:spcPts val="0"/>
              </a:spcAft>
              <a:buNone/>
            </a:pPr>
            <a:r>
              <a:rPr lang="en-US" altLang="zh-CN" sz="1400" b="1" dirty="0"/>
              <a:t>e.g. </a:t>
            </a:r>
            <a:r>
              <a:rPr lang="en-US" altLang="zh-CN" sz="1400" dirty="0"/>
              <a:t>Port Failure, Congestion …</a:t>
            </a:r>
          </a:p>
        </p:txBody>
      </p:sp>
      <p:sp>
        <p:nvSpPr>
          <p:cNvPr id="7" name="矩形 6"/>
          <p:cNvSpPr/>
          <p:nvPr/>
        </p:nvSpPr>
        <p:spPr>
          <a:xfrm>
            <a:off x="3980815" y="4899660"/>
            <a:ext cx="3082290" cy="1124585"/>
          </a:xfrm>
          <a:prstGeom prst="rect">
            <a:avLst/>
          </a:prstGeom>
        </p:spPr>
        <p:txBody>
          <a:bodyPr wrap="square">
            <a:spAutoFit/>
          </a:bodyPr>
          <a:lstStyle/>
          <a:p>
            <a:pPr>
              <a:lnSpc>
                <a:spcPct val="150000"/>
              </a:lnSpc>
            </a:pPr>
            <a:r>
              <a:rPr lang="en-US" altLang="zh-CN" sz="1400" b="1" dirty="0"/>
              <a:t>Network information model</a:t>
            </a:r>
          </a:p>
          <a:p>
            <a:pPr>
              <a:lnSpc>
                <a:spcPct val="150000"/>
              </a:lnSpc>
              <a:spcBef>
                <a:spcPts val="500"/>
              </a:spcBef>
              <a:spcAft>
                <a:spcPts val="0"/>
              </a:spcAft>
            </a:pPr>
            <a:r>
              <a:rPr lang="en-US" altLang="zh-CN" sz="1400" b="1" dirty="0"/>
              <a:t>e.g. </a:t>
            </a:r>
            <a:r>
              <a:rPr lang="en-US" altLang="zh-CN" sz="1400" dirty="0"/>
              <a:t>On Path Information, Topology Information ….  </a:t>
            </a:r>
          </a:p>
        </p:txBody>
      </p:sp>
      <p:sp>
        <p:nvSpPr>
          <p:cNvPr id="8" name="矩形 7"/>
          <p:cNvSpPr/>
          <p:nvPr/>
        </p:nvSpPr>
        <p:spPr>
          <a:xfrm>
            <a:off x="7421880" y="4906645"/>
            <a:ext cx="4110990" cy="1124585"/>
          </a:xfrm>
          <a:prstGeom prst="rect">
            <a:avLst/>
          </a:prstGeom>
        </p:spPr>
        <p:txBody>
          <a:bodyPr wrap="square">
            <a:spAutoFit/>
          </a:bodyPr>
          <a:lstStyle/>
          <a:p>
            <a:pPr>
              <a:lnSpc>
                <a:spcPct val="150000"/>
              </a:lnSpc>
            </a:pPr>
            <a:r>
              <a:rPr lang="en-US" altLang="zh-CN" sz="1400" b="1" dirty="0"/>
              <a:t>Routing decision information </a:t>
            </a:r>
          </a:p>
          <a:p>
            <a:pPr>
              <a:lnSpc>
                <a:spcPct val="150000"/>
              </a:lnSpc>
              <a:spcBef>
                <a:spcPts val="500"/>
              </a:spcBef>
            </a:pPr>
            <a:r>
              <a:rPr lang="en-US" altLang="zh-CN" sz="1400" dirty="0"/>
              <a:t>e.g. Reroute, </a:t>
            </a:r>
            <a:r>
              <a:rPr lang="en-US" altLang="zh-CN" sz="1400" dirty="0" err="1"/>
              <a:t>ECMP</a:t>
            </a:r>
            <a:r>
              <a:rPr lang="en-US" altLang="zh-CN" sz="1400" dirty="0"/>
              <a:t> (Equal-Cost Multi-Path) Mode …</a:t>
            </a:r>
          </a:p>
        </p:txBody>
      </p:sp>
      <p:sp>
        <p:nvSpPr>
          <p:cNvPr id="5" name="文本框 4"/>
          <p:cNvSpPr txBox="1"/>
          <p:nvPr/>
        </p:nvSpPr>
        <p:spPr>
          <a:xfrm>
            <a:off x="429063" y="4348282"/>
            <a:ext cx="5836920" cy="369332"/>
          </a:xfrm>
          <a:prstGeom prst="rect">
            <a:avLst/>
          </a:prstGeom>
          <a:noFill/>
        </p:spPr>
        <p:txBody>
          <a:bodyPr wrap="square" rtlCol="0">
            <a:spAutoFit/>
          </a:bodyPr>
          <a:lstStyle/>
          <a:p>
            <a:r>
              <a:rPr lang="en-US" altLang="zh-CN" dirty="0">
                <a:solidFill>
                  <a:srgbClr val="C00000"/>
                </a:solidFill>
                <a:ea typeface="+mn-lt"/>
                <a:sym typeface="+mn-ea"/>
              </a:rPr>
              <a:t>Example: </a:t>
            </a:r>
            <a:r>
              <a:rPr lang="en-US" altLang="zh-CN" dirty="0"/>
              <a:t>Background Information model</a:t>
            </a:r>
            <a:endParaRPr lang="zh-CN" altLang="en-US" dirty="0"/>
          </a:p>
        </p:txBody>
      </p:sp>
      <p:sp>
        <p:nvSpPr>
          <p:cNvPr id="15" name="内容占位符 2"/>
          <p:cNvSpPr txBox="1"/>
          <p:nvPr/>
        </p:nvSpPr>
        <p:spPr>
          <a:xfrm>
            <a:off x="531495" y="1377315"/>
            <a:ext cx="11002010" cy="3340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Aft>
                <a:spcPts val="0"/>
              </a:spcAft>
              <a:buFont typeface="Arial" panose="020B0604020202020204" pitchFamily="34" charset="0"/>
              <a:buNone/>
            </a:pPr>
            <a:r>
              <a:rPr lang="en-US" altLang="zh-CN" sz="1800" dirty="0"/>
              <a:t>Notification messages must provide enough information to convey relevant network conditions, which may include:</a:t>
            </a:r>
          </a:p>
          <a:p>
            <a:pPr>
              <a:lnSpc>
                <a:spcPct val="90000"/>
              </a:lnSpc>
              <a:spcAft>
                <a:spcPts val="0"/>
              </a:spcAft>
              <a:buFont typeface="Arial" panose="020B0604020202020204" pitchFamily="34" charset="0"/>
              <a:buChar char="-"/>
            </a:pPr>
            <a:r>
              <a:rPr lang="en-US" altLang="zh-CN" sz="1800" b="1" dirty="0"/>
              <a:t>Network State Information: </a:t>
            </a:r>
            <a:r>
              <a:rPr lang="en-US" altLang="zh-CN" sz="1800" dirty="0"/>
              <a:t>Metrics such as interface status, delay measurements, packet loss ratios, queue depth, or congestion indicators. The applicable granularity may depend on whether the information is interface, path, or flow-specific.</a:t>
            </a:r>
          </a:p>
          <a:p>
            <a:pPr>
              <a:lnSpc>
                <a:spcPct val="90000"/>
              </a:lnSpc>
              <a:spcAft>
                <a:spcPts val="0"/>
              </a:spcAft>
              <a:buFont typeface="Arial" panose="020B0604020202020204" pitchFamily="34" charset="0"/>
              <a:buChar char="-"/>
            </a:pPr>
            <a:r>
              <a:rPr lang="en-US" altLang="zh-CN" sz="1800" b="1" dirty="0"/>
              <a:t>Optional Capability Advertisement</a:t>
            </a:r>
            <a:r>
              <a:rPr lang="en-US" altLang="zh-CN" sz="1800" dirty="0"/>
              <a:t>: Nodes may include information about their supported notification handling capabilities or processing constraints to allow the receiver to make more informed decisions.</a:t>
            </a:r>
          </a:p>
          <a:p>
            <a:pPr marL="0" indent="0">
              <a:lnSpc>
                <a:spcPct val="90000"/>
              </a:lnSpc>
              <a:spcAft>
                <a:spcPts val="0"/>
              </a:spcAft>
              <a:buNone/>
            </a:pPr>
            <a:r>
              <a:rPr lang="en-US" altLang="zh-CN" sz="1800" dirty="0"/>
              <a:t>Background Information may also be requested to cover the whole notification process</a:t>
            </a:r>
            <a:endParaRPr lang="zh-CN" altLang="en-US" sz="1800" dirty="0"/>
          </a:p>
        </p:txBody>
      </p:sp>
      <p:sp>
        <p:nvSpPr>
          <p:cNvPr id="4"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Notification Information Model</a:t>
            </a:r>
            <a:endParaRPr lang="zh-CN" altLang="en-US" dirty="0"/>
          </a:p>
        </p:txBody>
      </p:sp>
      <p:sp>
        <p:nvSpPr>
          <p:cNvPr id="13"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1050" y="1619250"/>
            <a:ext cx="10572115" cy="4219575"/>
          </a:xfrm>
        </p:spPr>
        <p:txBody>
          <a:bodyPr>
            <a:noAutofit/>
          </a:bodyPr>
          <a:lstStyle/>
          <a:p>
            <a:pPr marL="0" indent="0">
              <a:lnSpc>
                <a:spcPct val="90000"/>
              </a:lnSpc>
              <a:spcAft>
                <a:spcPts val="0"/>
              </a:spcAft>
              <a:buNone/>
            </a:pPr>
            <a:r>
              <a:rPr lang="en-US" altLang="zh-CN" sz="1800" b="1" dirty="0">
                <a:solidFill>
                  <a:srgbClr val="C00000"/>
                </a:solidFill>
              </a:rPr>
              <a:t>Considerations:</a:t>
            </a:r>
          </a:p>
          <a:p>
            <a:pPr>
              <a:lnSpc>
                <a:spcPct val="90000"/>
              </a:lnSpc>
            </a:pPr>
            <a:r>
              <a:rPr lang="en-US" altLang="zh-CN" sz="1800" b="1" dirty="0"/>
              <a:t>Flexibility</a:t>
            </a:r>
            <a:r>
              <a:rPr lang="en-US" altLang="zh-CN" sz="1800" dirty="0"/>
              <a:t>:</a:t>
            </a:r>
            <a:br>
              <a:rPr lang="en-US" altLang="zh-CN" sz="1800" dirty="0"/>
            </a:br>
            <a:r>
              <a:rPr lang="en-US" altLang="zh-CN" sz="1800" dirty="0"/>
              <a:t>The format should be sufficiently flexible to accommodate diverse notification requirements across various scenarios, including link failures, congestion events, SLA violations, and service-specific triggers. This ensures broad applicability in both traditional and emerging network environments.</a:t>
            </a:r>
            <a:endParaRPr lang="en-US" altLang="zh-CN" sz="1800" b="1" dirty="0"/>
          </a:p>
          <a:p>
            <a:pPr>
              <a:lnSpc>
                <a:spcPct val="90000"/>
              </a:lnSpc>
            </a:pPr>
            <a:r>
              <a:rPr lang="en-US" altLang="zh-CN" sz="1800" b="1" dirty="0"/>
              <a:t>Extensibility</a:t>
            </a:r>
            <a:r>
              <a:rPr lang="en-US" altLang="zh-CN" sz="1800" dirty="0"/>
              <a:t>: Define a base structure with optional fields or modular extensions (e.g., capabilities, flow types).</a:t>
            </a:r>
          </a:p>
          <a:p>
            <a:pPr>
              <a:lnSpc>
                <a:spcPct val="90000"/>
              </a:lnSpc>
            </a:pPr>
            <a:r>
              <a:rPr lang="en-US" altLang="zh-CN" sz="1800" b="1" dirty="0"/>
              <a:t>Security Support</a:t>
            </a:r>
            <a:r>
              <a:rPr lang="en-US" altLang="zh-CN" sz="1800" dirty="0"/>
              <a:t>: Include provisions for authentication (e.g., message signing, MAC) and privacy (e.g., field-level encryption).</a:t>
            </a:r>
          </a:p>
        </p:txBody>
      </p:sp>
      <p:sp>
        <p:nvSpPr>
          <p:cNvPr id="6"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Notification Format</a:t>
            </a:r>
            <a:endParaRPr lang="zh-CN" altLang="en-US" dirty="0">
              <a:sym typeface="+mn-ea"/>
            </a:endParaRPr>
          </a:p>
        </p:txBody>
      </p:sp>
      <p:sp>
        <p:nvSpPr>
          <p:cNvPr id="11"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1050" y="1619250"/>
            <a:ext cx="10572115" cy="2543810"/>
          </a:xfrm>
        </p:spPr>
        <p:txBody>
          <a:bodyPr>
            <a:noAutofit/>
          </a:bodyPr>
          <a:lstStyle/>
          <a:p>
            <a:pPr marL="0" indent="0">
              <a:lnSpc>
                <a:spcPct val="90000"/>
              </a:lnSpc>
              <a:spcAft>
                <a:spcPts val="0"/>
              </a:spcAft>
              <a:buNone/>
            </a:pPr>
            <a:r>
              <a:rPr lang="en-US" altLang="zh-CN" sz="1800" b="1" dirty="0">
                <a:solidFill>
                  <a:srgbClr val="C00000"/>
                </a:solidFill>
                <a:sym typeface="+mn-ea"/>
              </a:rPr>
              <a:t>Possible Options:</a:t>
            </a:r>
            <a:endParaRPr lang="en-US" altLang="zh-CN" sz="1800" b="1" dirty="0">
              <a:solidFill>
                <a:srgbClr val="C00000"/>
              </a:solidFill>
            </a:endParaRPr>
          </a:p>
          <a:p>
            <a:pPr>
              <a:lnSpc>
                <a:spcPct val="90000"/>
              </a:lnSpc>
              <a:spcAft>
                <a:spcPts val="0"/>
              </a:spcAft>
            </a:pPr>
            <a:r>
              <a:rPr lang="en-US" altLang="zh-CN" sz="1800" b="1" dirty="0">
                <a:sym typeface="+mn-ea"/>
              </a:rPr>
              <a:t>Notification with Explicit Format: </a:t>
            </a:r>
            <a:r>
              <a:rPr lang="en-US" altLang="zh-CN" sz="1800" dirty="0">
                <a:sym typeface="+mn-ea"/>
              </a:rPr>
              <a:t>Typically, Type-Length-Value structure allowing flexible expression of notification content while supporting forward compatibility.</a:t>
            </a:r>
            <a:endParaRPr lang="en-US" altLang="zh-CN" sz="1800" dirty="0"/>
          </a:p>
          <a:p>
            <a:pPr>
              <a:lnSpc>
                <a:spcPct val="90000"/>
              </a:lnSpc>
              <a:spcAft>
                <a:spcPts val="0"/>
              </a:spcAft>
            </a:pPr>
            <a:r>
              <a:rPr lang="en-US" altLang="zh-CN" sz="1800" b="1" dirty="0">
                <a:sym typeface="+mn-ea"/>
              </a:rPr>
              <a:t>OPAQUE-Based Notification Structure: </a:t>
            </a:r>
            <a:r>
              <a:rPr lang="en-US" altLang="zh-CN" sz="1800" dirty="0">
                <a:sym typeface="+mn-ea"/>
              </a:rPr>
              <a:t>A data and format structure that is flexibly defined based on application requirements and remains opaque to intermediate forwarding devices, meaning the network nodes do not need to interpret or process its content.</a:t>
            </a:r>
            <a:endParaRPr lang="en-US" altLang="zh-CN" sz="1800" dirty="0"/>
          </a:p>
        </p:txBody>
      </p:sp>
      <p:sp>
        <p:nvSpPr>
          <p:cNvPr id="6"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Notification Format</a:t>
            </a:r>
            <a:endParaRPr lang="zh-CN" altLang="en-US" dirty="0"/>
          </a:p>
        </p:txBody>
      </p:sp>
      <p:sp>
        <p:nvSpPr>
          <p:cNvPr id="2" name="矩形 1"/>
          <p:cNvSpPr/>
          <p:nvPr/>
        </p:nvSpPr>
        <p:spPr>
          <a:xfrm>
            <a:off x="774700" y="3852545"/>
            <a:ext cx="10578465" cy="251904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225550" y="4100830"/>
            <a:ext cx="5482590" cy="58356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l"/>
            <a:r>
              <a:rPr lang="en-US" sz="1600" dirty="0">
                <a:solidFill>
                  <a:srgbClr val="C00000"/>
                </a:solidFill>
                <a:ea typeface="+mn-lt"/>
                <a:sym typeface="+mn-ea"/>
              </a:rPr>
              <a:t>Example: </a:t>
            </a:r>
            <a:r>
              <a:rPr lang="en-US" sz="1600" dirty="0">
                <a:ea typeface="+mn-lt"/>
                <a:sym typeface="+mn-ea"/>
              </a:rPr>
              <a:t>M</a:t>
            </a:r>
            <a:r>
              <a:rPr sz="1600" dirty="0">
                <a:ea typeface="+mn-lt"/>
                <a:sym typeface="+mn-ea"/>
              </a:rPr>
              <a:t>essage format</a:t>
            </a:r>
            <a:r>
              <a:rPr lang="en-US" sz="1600" dirty="0">
                <a:ea typeface="+mn-lt"/>
                <a:sym typeface="+mn-ea"/>
              </a:rPr>
              <a:t> for advertising router information in [draft-</a:t>
            </a:r>
            <a:r>
              <a:rPr lang="en-US" sz="1600" dirty="0" err="1">
                <a:ea typeface="+mn-lt"/>
                <a:sym typeface="+mn-ea"/>
              </a:rPr>
              <a:t>zzhang</a:t>
            </a:r>
            <a:r>
              <a:rPr lang="en-US" sz="1600" dirty="0">
                <a:ea typeface="+mn-lt"/>
                <a:sym typeface="+mn-ea"/>
              </a:rPr>
              <a:t>-rtgwg-router-info]</a:t>
            </a:r>
            <a:endParaRPr lang="en-US" altLang="en-US" sz="1600" dirty="0">
              <a:ea typeface="+mn-lt"/>
              <a:sym typeface="+mn-ea"/>
            </a:endParaRPr>
          </a:p>
        </p:txBody>
      </p:sp>
      <p:pic>
        <p:nvPicPr>
          <p:cNvPr id="7" name="图片 6"/>
          <p:cNvPicPr>
            <a:picLocks noChangeAspect="1"/>
          </p:cNvPicPr>
          <p:nvPr/>
        </p:nvPicPr>
        <p:blipFill>
          <a:blip r:embed="rId2"/>
          <a:stretch>
            <a:fillRect/>
          </a:stretch>
        </p:blipFill>
        <p:spPr>
          <a:xfrm>
            <a:off x="7317740" y="3978275"/>
            <a:ext cx="3340100" cy="2267585"/>
          </a:xfrm>
          <a:prstGeom prst="rect">
            <a:avLst/>
          </a:prstGeom>
        </p:spPr>
      </p:pic>
      <p:sp>
        <p:nvSpPr>
          <p:cNvPr id="8" name="文本框 7"/>
          <p:cNvSpPr txBox="1"/>
          <p:nvPr/>
        </p:nvSpPr>
        <p:spPr>
          <a:xfrm>
            <a:off x="1225550" y="4789170"/>
            <a:ext cx="5586730" cy="95313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l"/>
            <a:r>
              <a:rPr sz="1400" i="1" dirty="0">
                <a:solidFill>
                  <a:schemeClr val="accent5"/>
                </a:solidFill>
                <a:ea typeface="+mn-lt"/>
                <a:sym typeface="+mn-ea"/>
              </a:rPr>
              <a:t>If additional information needs to be advertised, new </a:t>
            </a:r>
            <a:r>
              <a:rPr sz="1400" i="1" dirty="0" err="1">
                <a:solidFill>
                  <a:schemeClr val="accent5"/>
                </a:solidFill>
                <a:ea typeface="+mn-lt"/>
                <a:sym typeface="+mn-ea"/>
              </a:rPr>
              <a:t>TLVs</a:t>
            </a:r>
            <a:r>
              <a:rPr sz="1400" i="1" dirty="0">
                <a:solidFill>
                  <a:schemeClr val="accent5"/>
                </a:solidFill>
                <a:ea typeface="+mn-lt"/>
                <a:sym typeface="+mn-ea"/>
              </a:rPr>
              <a:t> may be defined without using sub-</a:t>
            </a:r>
            <a:r>
              <a:rPr sz="1400" i="1" dirty="0" err="1">
                <a:solidFill>
                  <a:schemeClr val="accent5"/>
                </a:solidFill>
                <a:ea typeface="+mn-lt"/>
                <a:sym typeface="+mn-ea"/>
              </a:rPr>
              <a:t>TLVs</a:t>
            </a:r>
            <a:r>
              <a:rPr sz="1400" i="1" dirty="0">
                <a:solidFill>
                  <a:schemeClr val="accent5"/>
                </a:solidFill>
                <a:ea typeface="+mn-lt"/>
                <a:sym typeface="+mn-ea"/>
              </a:rPr>
              <a:t> to allow efficient encoding of additional information, or with sub-</a:t>
            </a:r>
            <a:r>
              <a:rPr sz="1400" i="1" dirty="0" err="1">
                <a:solidFill>
                  <a:schemeClr val="accent5"/>
                </a:solidFill>
                <a:ea typeface="+mn-lt"/>
                <a:sym typeface="+mn-ea"/>
              </a:rPr>
              <a:t>TLVs</a:t>
            </a:r>
            <a:r>
              <a:rPr sz="1400" i="1" dirty="0">
                <a:solidFill>
                  <a:schemeClr val="accent5"/>
                </a:solidFill>
                <a:ea typeface="+mn-lt"/>
                <a:sym typeface="+mn-ea"/>
              </a:rPr>
              <a:t> to allow flexibility but at the cost of processing complexity.</a:t>
            </a:r>
          </a:p>
        </p:txBody>
      </p:sp>
      <p:sp>
        <p:nvSpPr>
          <p:cNvPr id="4"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69570" y="4246880"/>
            <a:ext cx="11472545" cy="243395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838200" y="1552575"/>
            <a:ext cx="10756900" cy="2950210"/>
          </a:xfrm>
        </p:spPr>
        <p:txBody>
          <a:bodyPr>
            <a:noAutofit/>
          </a:bodyPr>
          <a:lstStyle/>
          <a:p>
            <a:pPr marL="0" indent="0">
              <a:buNone/>
            </a:pPr>
            <a:r>
              <a:rPr lang="en-US" altLang="zh-CN" sz="1800" dirty="0"/>
              <a:t>The delivery scope and propagation mechanism of notifications must strike a balance between speed and scalability:</a:t>
            </a:r>
          </a:p>
          <a:p>
            <a:pPr>
              <a:buFont typeface="Arial" panose="020B0604020202020204" pitchFamily="34" charset="0"/>
              <a:buChar char="-"/>
            </a:pPr>
            <a:r>
              <a:rPr lang="en-US" altLang="zh-CN" sz="1800" b="1" dirty="0"/>
              <a:t>Point-to-Point (P2P)</a:t>
            </a:r>
            <a:r>
              <a:rPr lang="en-US" altLang="zh-CN" sz="1800" dirty="0"/>
              <a:t>: Delivery to a directly connected neighbor or designated next-hop.</a:t>
            </a:r>
          </a:p>
          <a:p>
            <a:pPr>
              <a:buFont typeface="Arial" panose="020B0604020202020204" pitchFamily="34" charset="0"/>
              <a:buChar char="-"/>
            </a:pPr>
            <a:r>
              <a:rPr lang="en-US" altLang="zh-CN" sz="1800" b="1" dirty="0"/>
              <a:t>Point-to-Multipoint (</a:t>
            </a:r>
            <a:r>
              <a:rPr lang="en-US" altLang="zh-CN" sz="1800" b="1" dirty="0" err="1"/>
              <a:t>P2MP</a:t>
            </a:r>
            <a:r>
              <a:rPr lang="en-US" altLang="zh-CN" sz="1800" b="1" dirty="0"/>
              <a:t>)</a:t>
            </a:r>
            <a:r>
              <a:rPr lang="en-US" altLang="zh-CN" sz="1800" dirty="0"/>
              <a:t>: Dissemination to a selected set of nodes, for example along a service or forwarding path.</a:t>
            </a:r>
          </a:p>
          <a:p>
            <a:pPr>
              <a:buFont typeface="Arial" panose="020B0604020202020204" pitchFamily="34" charset="0"/>
              <a:buChar char="-"/>
            </a:pPr>
            <a:r>
              <a:rPr lang="en-US" altLang="zh-CN" sz="1800" b="1" dirty="0"/>
              <a:t>Scoped Flooding or Domain-wide Broadcast</a:t>
            </a:r>
            <a:r>
              <a:rPr lang="en-US" altLang="zh-CN" sz="1800" dirty="0"/>
              <a:t>: Delivery to all nodes in a defined region or domain. Suitable for critical events, though special attention must be paid to control overhead and duplication. </a:t>
            </a:r>
          </a:p>
        </p:txBody>
      </p:sp>
      <p:sp>
        <p:nvSpPr>
          <p:cNvPr id="6"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Notification Propagation and Scope </a:t>
            </a:r>
            <a:endParaRPr lang="zh-CN" altLang="en-US" dirty="0"/>
          </a:p>
        </p:txBody>
      </p:sp>
      <p:sp>
        <p:nvSpPr>
          <p:cNvPr id="29" name="文本框 28"/>
          <p:cNvSpPr txBox="1"/>
          <p:nvPr/>
        </p:nvSpPr>
        <p:spPr>
          <a:xfrm>
            <a:off x="648335" y="4418965"/>
            <a:ext cx="4559300" cy="583565"/>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l"/>
            <a:r>
              <a:rPr lang="en-US" sz="1600">
                <a:solidFill>
                  <a:srgbClr val="C00000"/>
                </a:solidFill>
                <a:ea typeface="+mn-lt"/>
                <a:sym typeface="+mn-ea"/>
              </a:rPr>
              <a:t>Example of P2P</a:t>
            </a:r>
            <a:r>
              <a:rPr lang="en-US" sz="1600">
                <a:ea typeface="+mn-lt"/>
                <a:sym typeface="+mn-ea"/>
              </a:rPr>
              <a:t> in [draft-liu-rtgwg-path-aware-remote-protection]</a:t>
            </a:r>
            <a:endParaRPr lang="en-US" altLang="en-US" sz="1600">
              <a:ea typeface="+mn-lt"/>
              <a:sym typeface="+mn-ea"/>
            </a:endParaRPr>
          </a:p>
        </p:txBody>
      </p:sp>
      <p:sp>
        <p:nvSpPr>
          <p:cNvPr id="30" name="文本框 29"/>
          <p:cNvSpPr txBox="1"/>
          <p:nvPr/>
        </p:nvSpPr>
        <p:spPr>
          <a:xfrm>
            <a:off x="648335" y="5099050"/>
            <a:ext cx="4780280" cy="116840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marL="285750" indent="-285750" algn="l">
              <a:buFont typeface="Arial" panose="020B0604020202020204" pitchFamily="34" charset="0"/>
              <a:buChar char="•"/>
            </a:pPr>
            <a:r>
              <a:rPr sz="1400" i="1">
                <a:solidFill>
                  <a:schemeClr val="accent5"/>
                </a:solidFill>
                <a:ea typeface="+mn-lt"/>
                <a:sym typeface="+mn-ea"/>
              </a:rPr>
              <a:t>Local detection node</a:t>
            </a:r>
            <a:r>
              <a:rPr lang="en-US" sz="1400" i="1">
                <a:solidFill>
                  <a:schemeClr val="accent5"/>
                </a:solidFill>
                <a:ea typeface="+mn-lt"/>
                <a:sym typeface="+mn-ea"/>
              </a:rPr>
              <a:t> sends failure notification messages to the remote repair node.</a:t>
            </a:r>
          </a:p>
          <a:p>
            <a:pPr marL="285750" indent="-285750" algn="l">
              <a:buFont typeface="Arial" panose="020B0604020202020204" pitchFamily="34" charset="0"/>
              <a:buChar char="•"/>
            </a:pPr>
            <a:r>
              <a:rPr lang="zh-CN" altLang="en-US" sz="1400" i="1">
                <a:solidFill>
                  <a:schemeClr val="accent5"/>
                </a:solidFill>
                <a:ea typeface="宋体" panose="02010600030101010101" pitchFamily="2" charset="-122"/>
                <a:sym typeface="+mn-ea"/>
              </a:rPr>
              <a:t>Intermediate node</a:t>
            </a:r>
            <a:r>
              <a:rPr lang="en-US" altLang="zh-CN" sz="1400" i="1">
                <a:solidFill>
                  <a:schemeClr val="accent5"/>
                </a:solidFill>
                <a:ea typeface="宋体" panose="02010600030101010101" pitchFamily="2" charset="-122"/>
                <a:sym typeface="+mn-ea"/>
              </a:rPr>
              <a:t> delivers the failure notification messages from the local detection node to the remote repair node.</a:t>
            </a:r>
          </a:p>
        </p:txBody>
      </p:sp>
      <p:grpSp>
        <p:nvGrpSpPr>
          <p:cNvPr id="4" name="组合 3"/>
          <p:cNvGrpSpPr/>
          <p:nvPr/>
        </p:nvGrpSpPr>
        <p:grpSpPr>
          <a:xfrm>
            <a:off x="5390515" y="4321810"/>
            <a:ext cx="6203950" cy="2359025"/>
            <a:chOff x="8654" y="6806"/>
            <a:chExt cx="9770" cy="3715"/>
          </a:xfrm>
        </p:grpSpPr>
        <p:sp>
          <p:nvSpPr>
            <p:cNvPr id="7" name="矩形 6"/>
            <p:cNvSpPr/>
            <p:nvPr/>
          </p:nvSpPr>
          <p:spPr>
            <a:xfrm>
              <a:off x="9525" y="7713"/>
              <a:ext cx="787" cy="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ea typeface="+mn-lt"/>
                </a:rPr>
                <a:t>R</a:t>
              </a:r>
              <a:r>
                <a:rPr lang="en-US" altLang="zh-CN" sz="1400">
                  <a:solidFill>
                    <a:schemeClr val="tx1"/>
                  </a:solidFill>
                  <a:ea typeface="+mn-lt"/>
                </a:rPr>
                <a:t>1</a:t>
              </a:r>
            </a:p>
          </p:txBody>
        </p:sp>
        <p:sp>
          <p:nvSpPr>
            <p:cNvPr id="8" name="矩形 7"/>
            <p:cNvSpPr/>
            <p:nvPr/>
          </p:nvSpPr>
          <p:spPr>
            <a:xfrm>
              <a:off x="11741" y="7713"/>
              <a:ext cx="787" cy="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ea typeface="+mn-lt"/>
                </a:rPr>
                <a:t>R</a:t>
              </a:r>
              <a:r>
                <a:rPr lang="en-US" altLang="zh-CN" sz="1400">
                  <a:solidFill>
                    <a:schemeClr val="tx1"/>
                  </a:solidFill>
                  <a:ea typeface="+mn-lt"/>
                </a:rPr>
                <a:t>2</a:t>
              </a:r>
            </a:p>
          </p:txBody>
        </p:sp>
        <p:sp>
          <p:nvSpPr>
            <p:cNvPr id="9" name="矩形 8"/>
            <p:cNvSpPr/>
            <p:nvPr/>
          </p:nvSpPr>
          <p:spPr>
            <a:xfrm>
              <a:off x="13957" y="7713"/>
              <a:ext cx="787" cy="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ea typeface="+mn-lt"/>
                </a:rPr>
                <a:t>R</a:t>
              </a:r>
              <a:r>
                <a:rPr lang="en-US" altLang="zh-CN" sz="1400">
                  <a:solidFill>
                    <a:schemeClr val="tx1"/>
                  </a:solidFill>
                  <a:ea typeface="+mn-lt"/>
                </a:rPr>
                <a:t>3</a:t>
              </a:r>
            </a:p>
          </p:txBody>
        </p:sp>
        <p:sp>
          <p:nvSpPr>
            <p:cNvPr id="10" name="矩形 9"/>
            <p:cNvSpPr/>
            <p:nvPr/>
          </p:nvSpPr>
          <p:spPr>
            <a:xfrm>
              <a:off x="16258" y="7713"/>
              <a:ext cx="2166" cy="70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400">
                  <a:solidFill>
                    <a:schemeClr val="tx1"/>
                  </a:solidFill>
                  <a:ea typeface="+mn-lt"/>
                </a:rPr>
                <a:t>Destination</a:t>
              </a:r>
            </a:p>
          </p:txBody>
        </p:sp>
        <p:cxnSp>
          <p:nvCxnSpPr>
            <p:cNvPr id="11" name="直接连接符 10"/>
            <p:cNvCxnSpPr>
              <a:stCxn id="7" idx="3"/>
              <a:endCxn id="8" idx="1"/>
            </p:cNvCxnSpPr>
            <p:nvPr/>
          </p:nvCxnSpPr>
          <p:spPr>
            <a:xfrm>
              <a:off x="10312" y="8066"/>
              <a:ext cx="14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3"/>
              <a:endCxn id="10" idx="1"/>
            </p:cNvCxnSpPr>
            <p:nvPr/>
          </p:nvCxnSpPr>
          <p:spPr>
            <a:xfrm>
              <a:off x="14744" y="8066"/>
              <a:ext cx="1514"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3"/>
              <a:endCxn id="9" idx="1"/>
            </p:cNvCxnSpPr>
            <p:nvPr/>
          </p:nvCxnSpPr>
          <p:spPr>
            <a:xfrm>
              <a:off x="12528" y="8066"/>
              <a:ext cx="14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7" idx="2"/>
              <a:endCxn id="10" idx="2"/>
            </p:cNvCxnSpPr>
            <p:nvPr/>
          </p:nvCxnSpPr>
          <p:spPr>
            <a:xfrm rot="5400000" flipV="1">
              <a:off x="13630" y="4708"/>
              <a:ext cx="5" cy="7422"/>
            </a:xfrm>
            <a:prstGeom prst="bentConnector3">
              <a:avLst>
                <a:gd name="adj1" fmla="val 30450000"/>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5091" y="7735"/>
              <a:ext cx="821" cy="628"/>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lang="en-US" sz="2000" b="1">
                  <a:solidFill>
                    <a:srgbClr val="C00000"/>
                  </a:solidFill>
                  <a:ea typeface="+mn-lt"/>
                  <a:sym typeface="+mn-ea"/>
                </a:rPr>
                <a:t>X</a:t>
              </a:r>
              <a:endParaRPr lang="en-US" altLang="en-US" sz="2000" b="1">
                <a:solidFill>
                  <a:srgbClr val="C00000"/>
                </a:solidFill>
                <a:ea typeface="+mn-lt"/>
                <a:sym typeface="+mn-ea"/>
              </a:endParaRPr>
            </a:p>
          </p:txBody>
        </p:sp>
        <p:sp>
          <p:nvSpPr>
            <p:cNvPr id="17" name="文本框 16"/>
            <p:cNvSpPr txBox="1"/>
            <p:nvPr/>
          </p:nvSpPr>
          <p:spPr>
            <a:xfrm>
              <a:off x="14867" y="7269"/>
              <a:ext cx="1270"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sz="1600">
                  <a:solidFill>
                    <a:srgbClr val="C00000"/>
                  </a:solidFill>
                  <a:ea typeface="+mn-lt"/>
                  <a:sym typeface="+mn-ea"/>
                </a:rPr>
                <a:t>Fault</a:t>
              </a:r>
            </a:p>
          </p:txBody>
        </p:sp>
        <p:sp>
          <p:nvSpPr>
            <p:cNvPr id="19" name="文本框 18"/>
            <p:cNvSpPr txBox="1"/>
            <p:nvPr/>
          </p:nvSpPr>
          <p:spPr>
            <a:xfrm>
              <a:off x="12369" y="9991"/>
              <a:ext cx="2527"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sz="1600">
                  <a:ea typeface="+mn-lt"/>
                  <a:sym typeface="+mn-ea"/>
                </a:rPr>
                <a:t>Repair Path</a:t>
              </a:r>
            </a:p>
          </p:txBody>
        </p:sp>
        <p:sp>
          <p:nvSpPr>
            <p:cNvPr id="20" name="文本框 19"/>
            <p:cNvSpPr txBox="1"/>
            <p:nvPr/>
          </p:nvSpPr>
          <p:spPr>
            <a:xfrm>
              <a:off x="8654" y="6806"/>
              <a:ext cx="2530" cy="822"/>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sz="1400">
                  <a:ea typeface="+mn-lt"/>
                  <a:sym typeface="+mn-ea"/>
                </a:rPr>
                <a:t>Remote</a:t>
              </a:r>
              <a:r>
                <a:rPr lang="en-US" sz="1400">
                  <a:ea typeface="+mn-lt"/>
                  <a:sym typeface="+mn-ea"/>
                </a:rPr>
                <a:t> Repair Node</a:t>
              </a:r>
            </a:p>
          </p:txBody>
        </p:sp>
        <p:sp>
          <p:nvSpPr>
            <p:cNvPr id="21" name="文本框 20"/>
            <p:cNvSpPr txBox="1"/>
            <p:nvPr/>
          </p:nvSpPr>
          <p:spPr>
            <a:xfrm>
              <a:off x="12823" y="6806"/>
              <a:ext cx="3054" cy="822"/>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sz="1400">
                  <a:ea typeface="+mn-lt"/>
                  <a:sym typeface="+mn-ea"/>
                </a:rPr>
                <a:t>Local</a:t>
              </a:r>
              <a:r>
                <a:rPr lang="en-US" sz="1400">
                  <a:ea typeface="+mn-lt"/>
                  <a:sym typeface="+mn-ea"/>
                </a:rPr>
                <a:t> Detection Node</a:t>
              </a:r>
            </a:p>
          </p:txBody>
        </p:sp>
        <p:cxnSp>
          <p:nvCxnSpPr>
            <p:cNvPr id="25" name="直接箭头连接符 24"/>
            <p:cNvCxnSpPr/>
            <p:nvPr/>
          </p:nvCxnSpPr>
          <p:spPr>
            <a:xfrm flipH="1">
              <a:off x="12532" y="8247"/>
              <a:ext cx="1414" cy="1"/>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10312" y="8246"/>
              <a:ext cx="1414" cy="1"/>
            </a:xfrm>
            <a:prstGeom prst="straightConnector1">
              <a:avLst/>
            </a:prstGeom>
            <a:ln w="127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a:off x="12238" y="6313"/>
              <a:ext cx="27" cy="4208"/>
            </a:xfrm>
            <a:prstGeom prst="bentConnector4">
              <a:avLst>
                <a:gd name="adj1" fmla="val -2620370"/>
                <a:gd name="adj2" fmla="val 100011"/>
              </a:avLst>
            </a:prstGeom>
            <a:ln w="19050">
              <a:solidFill>
                <a:schemeClr val="accent5"/>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1105" y="9196"/>
              <a:ext cx="5056" cy="531"/>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lang="en-US" sz="1600">
                  <a:solidFill>
                    <a:schemeClr val="accent5"/>
                  </a:solidFill>
                  <a:ea typeface="+mn-lt"/>
                  <a:sym typeface="+mn-ea"/>
                </a:rPr>
                <a:t>F</a:t>
              </a:r>
              <a:r>
                <a:rPr sz="1600">
                  <a:solidFill>
                    <a:schemeClr val="accent5"/>
                  </a:solidFill>
                  <a:ea typeface="+mn-lt"/>
                  <a:sym typeface="+mn-ea"/>
                </a:rPr>
                <a:t>ailure </a:t>
              </a:r>
              <a:r>
                <a:rPr lang="en-US" sz="1600">
                  <a:solidFill>
                    <a:schemeClr val="accent5"/>
                  </a:solidFill>
                  <a:ea typeface="+mn-lt"/>
                  <a:sym typeface="+mn-ea"/>
                </a:rPr>
                <a:t>N</a:t>
              </a:r>
              <a:r>
                <a:rPr sz="1600">
                  <a:solidFill>
                    <a:schemeClr val="accent5"/>
                  </a:solidFill>
                  <a:ea typeface="+mn-lt"/>
                  <a:sym typeface="+mn-ea"/>
                </a:rPr>
                <a:t>otification </a:t>
              </a:r>
              <a:r>
                <a:rPr lang="en-US" sz="1600">
                  <a:solidFill>
                    <a:schemeClr val="accent5"/>
                  </a:solidFill>
                  <a:ea typeface="+mn-lt"/>
                  <a:sym typeface="+mn-ea"/>
                </a:rPr>
                <a:t>M</a:t>
              </a:r>
              <a:r>
                <a:rPr sz="1600">
                  <a:solidFill>
                    <a:schemeClr val="accent5"/>
                  </a:solidFill>
                  <a:ea typeface="+mn-lt"/>
                  <a:sym typeface="+mn-ea"/>
                </a:rPr>
                <a:t>essages</a:t>
              </a:r>
            </a:p>
          </p:txBody>
        </p:sp>
        <p:sp>
          <p:nvSpPr>
            <p:cNvPr id="31" name="文本框 30"/>
            <p:cNvSpPr txBox="1"/>
            <p:nvPr/>
          </p:nvSpPr>
          <p:spPr>
            <a:xfrm>
              <a:off x="10869" y="6806"/>
              <a:ext cx="2530" cy="822"/>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sz="1400">
                  <a:ea typeface="+mn-lt"/>
                  <a:sym typeface="+mn-ea"/>
                </a:rPr>
                <a:t>Intermediate</a:t>
              </a:r>
              <a:r>
                <a:rPr lang="en-US" sz="1400">
                  <a:ea typeface="+mn-lt"/>
                  <a:sym typeface="+mn-ea"/>
                </a:rPr>
                <a:t> Node</a:t>
              </a:r>
            </a:p>
          </p:txBody>
        </p:sp>
        <p:sp>
          <p:nvSpPr>
            <p:cNvPr id="32" name="文本框 31"/>
            <p:cNvSpPr txBox="1"/>
            <p:nvPr/>
          </p:nvSpPr>
          <p:spPr>
            <a:xfrm>
              <a:off x="10450" y="8420"/>
              <a:ext cx="3367" cy="483"/>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algn="ctr"/>
              <a:r>
                <a:rPr lang="en-US" altLang="zh-CN" sz="1400">
                  <a:solidFill>
                    <a:schemeClr val="accent5"/>
                  </a:solidFill>
                  <a:ea typeface="宋体" panose="02010600030101010101" pitchFamily="2" charset="-122"/>
                  <a:sym typeface="+mn-ea"/>
                </a:rPr>
                <a:t>(multiple hops)</a:t>
              </a:r>
            </a:p>
          </p:txBody>
        </p:sp>
      </p:grpSp>
      <p:sp>
        <p:nvSpPr>
          <p:cNvPr id="5"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900" dirty="0"/>
              <a:t>Control Signaling and Management for Notification</a:t>
            </a:r>
            <a:endParaRPr lang="zh-CN" altLang="en-US" sz="3900" dirty="0"/>
          </a:p>
        </p:txBody>
      </p:sp>
      <p:sp>
        <p:nvSpPr>
          <p:cNvPr id="3" name="内容占位符 2"/>
          <p:cNvSpPr>
            <a:spLocks noGrp="1"/>
          </p:cNvSpPr>
          <p:nvPr>
            <p:ph idx="1"/>
          </p:nvPr>
        </p:nvSpPr>
        <p:spPr>
          <a:xfrm>
            <a:off x="572135" y="1852930"/>
            <a:ext cx="11048365" cy="4941570"/>
          </a:xfrm>
        </p:spPr>
        <p:txBody>
          <a:bodyPr>
            <a:noAutofit/>
          </a:bodyPr>
          <a:lstStyle/>
          <a:p>
            <a:pPr marL="0" indent="0">
              <a:lnSpc>
                <a:spcPct val="90000"/>
              </a:lnSpc>
              <a:spcAft>
                <a:spcPts val="0"/>
              </a:spcAft>
              <a:buNone/>
            </a:pPr>
            <a:r>
              <a:rPr lang="en-US" altLang="zh-CN" sz="1800" dirty="0"/>
              <a:t>In addition to defining notification formats and semantics, effective deployment of notification also requires </a:t>
            </a:r>
            <a:r>
              <a:rPr lang="en-US" altLang="zh-CN" sz="1800" b="1" dirty="0"/>
              <a:t>control signaling mechanisms and management frameworks</a:t>
            </a:r>
            <a:r>
              <a:rPr lang="en-US" altLang="zh-CN" sz="1800" dirty="0"/>
              <a:t> to support configuration, coordination, and capability negotiation. </a:t>
            </a:r>
          </a:p>
          <a:p>
            <a:pPr marL="0" indent="0">
              <a:lnSpc>
                <a:spcPct val="90000"/>
              </a:lnSpc>
              <a:spcAft>
                <a:spcPts val="0"/>
              </a:spcAft>
              <a:buNone/>
            </a:pPr>
            <a:r>
              <a:rPr lang="en-US" altLang="zh-CN" sz="1800" dirty="0"/>
              <a:t>Key considerations may include:</a:t>
            </a:r>
          </a:p>
          <a:p>
            <a:pPr>
              <a:lnSpc>
                <a:spcPct val="90000"/>
              </a:lnSpc>
              <a:spcAft>
                <a:spcPts val="0"/>
              </a:spcAft>
            </a:pPr>
            <a:r>
              <a:rPr lang="en-US" altLang="zh-CN" sz="1800" dirty="0">
                <a:solidFill>
                  <a:srgbClr val="C00000"/>
                </a:solidFill>
              </a:rPr>
              <a:t>Notification Sender and Notification Receiver configuration:</a:t>
            </a:r>
            <a:r>
              <a:rPr lang="en-US" altLang="zh-CN" sz="1800" dirty="0"/>
              <a:t> How notification sources and intended receivers are configured and identified, possible including per-node or per-service granularity.</a:t>
            </a:r>
          </a:p>
          <a:p>
            <a:pPr>
              <a:lnSpc>
                <a:spcPct val="90000"/>
              </a:lnSpc>
              <a:spcAft>
                <a:spcPts val="0"/>
              </a:spcAft>
            </a:pPr>
            <a:r>
              <a:rPr lang="en-US" altLang="zh-CN" sz="1800" dirty="0">
                <a:solidFill>
                  <a:srgbClr val="C00000"/>
                </a:solidFill>
              </a:rPr>
              <a:t>Connection establishment or connectionless discovery:</a:t>
            </a:r>
            <a:r>
              <a:rPr lang="en-US" altLang="zh-CN" sz="1800" dirty="0"/>
              <a:t> Mechanisms for notification sources to connect or discover to potential receivers, especially in network with different vendors.</a:t>
            </a:r>
          </a:p>
          <a:p>
            <a:pPr>
              <a:lnSpc>
                <a:spcPct val="90000"/>
              </a:lnSpc>
              <a:spcAft>
                <a:spcPts val="0"/>
              </a:spcAft>
            </a:pPr>
            <a:r>
              <a:rPr lang="en-US" altLang="zh-CN" sz="1800" dirty="0">
                <a:solidFill>
                  <a:srgbClr val="C00000"/>
                </a:solidFill>
              </a:rPr>
              <a:t>Capability negotiation:</a:t>
            </a:r>
            <a:r>
              <a:rPr lang="en-US" altLang="zh-CN" sz="1800" dirty="0"/>
              <a:t> A process for exchanging supported notification types, formats, and transport modes, ensuring compatibility between endpoints.</a:t>
            </a:r>
          </a:p>
          <a:p>
            <a:pPr>
              <a:lnSpc>
                <a:spcPct val="90000"/>
              </a:lnSpc>
              <a:spcAft>
                <a:spcPts val="0"/>
              </a:spcAft>
            </a:pPr>
            <a:r>
              <a:rPr lang="en-US" altLang="zh-CN" sz="1800" dirty="0">
                <a:solidFill>
                  <a:srgbClr val="C00000"/>
                </a:solidFill>
              </a:rPr>
              <a:t>Policy and scope management:</a:t>
            </a:r>
            <a:r>
              <a:rPr lang="en-US" altLang="zh-CN" sz="1800" dirty="0"/>
              <a:t> Control interfaces to define which events should trigger notifications, the propagation scope, and rate limiting or filtering policies.</a:t>
            </a:r>
          </a:p>
          <a:p>
            <a:pPr marL="0" indent="0">
              <a:lnSpc>
                <a:spcPct val="90000"/>
              </a:lnSpc>
              <a:spcAft>
                <a:spcPts val="0"/>
              </a:spcAft>
              <a:buNone/>
            </a:pPr>
            <a:r>
              <a:rPr lang="en-US" altLang="zh-CN" sz="1800" dirty="0"/>
              <a:t>These control-plane extensions are essential for </a:t>
            </a:r>
            <a:r>
              <a:rPr lang="en-US" altLang="zh-CN" sz="1800" b="1" dirty="0"/>
              <a:t>scalable, secure, and interoperable deployment</a:t>
            </a:r>
            <a:r>
              <a:rPr lang="en-US" altLang="zh-CN" sz="1800" dirty="0"/>
              <a:t> of notification in both centralized and distributed network architectures.</a:t>
            </a:r>
            <a:endParaRPr lang="en-US" altLang="zh-CN" sz="500" dirty="0"/>
          </a:p>
        </p:txBody>
      </p:sp>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2</a:t>
            </a:fld>
            <a:endParaRPr lang="en-US"/>
          </a:p>
        </p:txBody>
      </p:sp>
      <p:sp>
        <p:nvSpPr>
          <p:cNvPr id="4"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ym typeface="+mn-ea"/>
              </a:rPr>
              <a:t>Network for AI: Overview</a:t>
            </a:r>
          </a:p>
        </p:txBody>
      </p:sp>
      <p:sp>
        <p:nvSpPr>
          <p:cNvPr id="8" name="内容占位符 7"/>
          <p:cNvSpPr>
            <a:spLocks noGrp="1"/>
          </p:cNvSpPr>
          <p:nvPr>
            <p:ph idx="1"/>
          </p:nvPr>
        </p:nvSpPr>
        <p:spPr>
          <a:xfrm>
            <a:off x="838200" y="1546860"/>
            <a:ext cx="10516235" cy="742950"/>
          </a:xfrm>
        </p:spPr>
        <p:txBody>
          <a:bodyPr>
            <a:normAutofit/>
          </a:bodyPr>
          <a:lstStyle/>
          <a:p>
            <a:pPr marL="0" indent="0">
              <a:lnSpc>
                <a:spcPct val="90000"/>
              </a:lnSpc>
              <a:spcAft>
                <a:spcPts val="0"/>
              </a:spcAft>
              <a:buNone/>
            </a:pPr>
            <a:r>
              <a:rPr lang="en-US" altLang="zh-CN" sz="1800" dirty="0"/>
              <a:t>Network for AI consists of three parts: Scale-Up network, Scale-Out network, and DCI network, which together form a network with over 100,000 cards.</a:t>
            </a:r>
            <a:endParaRPr lang="zh-CN" altLang="en-US" sz="1800" dirty="0">
              <a:sym typeface="+mn-ea"/>
            </a:endParaRPr>
          </a:p>
        </p:txBody>
      </p:sp>
      <p:sp>
        <p:nvSpPr>
          <p:cNvPr id="5" name="圆角矩形 2"/>
          <p:cNvSpPr/>
          <p:nvPr>
            <p:custDataLst>
              <p:tags r:id="rId1"/>
            </p:custDataLst>
          </p:nvPr>
        </p:nvSpPr>
        <p:spPr>
          <a:xfrm>
            <a:off x="901700" y="5286375"/>
            <a:ext cx="5849620" cy="1257935"/>
          </a:xfrm>
          <a:prstGeom prst="roundRect">
            <a:avLst>
              <a:gd name="adj" fmla="val 13218"/>
            </a:avLst>
          </a:prstGeom>
          <a:solidFill>
            <a:schemeClr val="bg1">
              <a:alpha val="46000"/>
            </a:schemeClr>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6" name="组合 5"/>
          <p:cNvGrpSpPr/>
          <p:nvPr/>
        </p:nvGrpSpPr>
        <p:grpSpPr>
          <a:xfrm>
            <a:off x="5074285" y="5283451"/>
            <a:ext cx="1376045" cy="1184024"/>
            <a:chOff x="11382" y="3993"/>
            <a:chExt cx="1448" cy="1253"/>
          </a:xfrm>
        </p:grpSpPr>
        <p:pic>
          <p:nvPicPr>
            <p:cNvPr id="20" name="图片 8"/>
            <p:cNvPicPr>
              <a:picLocks noChangeAspect="1"/>
            </p:cNvPicPr>
            <p:nvPr>
              <p:custDataLst>
                <p:tags r:id="rId159"/>
              </p:custDataLst>
            </p:nvPr>
          </p:nvPicPr>
          <p:blipFill>
            <a:blip r:embed="rId164"/>
            <a:stretch>
              <a:fillRect/>
            </a:stretch>
          </p:blipFill>
          <p:spPr>
            <a:xfrm>
              <a:off x="11429" y="4510"/>
              <a:ext cx="1373" cy="595"/>
            </a:xfrm>
            <a:prstGeom prst="rect">
              <a:avLst/>
            </a:prstGeom>
          </p:spPr>
        </p:pic>
        <p:sp>
          <p:nvSpPr>
            <p:cNvPr id="24" name="椭圆 9"/>
            <p:cNvSpPr/>
            <p:nvPr>
              <p:custDataLst>
                <p:tags r:id="rId160"/>
              </p:custDataLst>
            </p:nvPr>
          </p:nvSpPr>
          <p:spPr>
            <a:xfrm>
              <a:off x="11382" y="4359"/>
              <a:ext cx="1448" cy="887"/>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文本框 12"/>
            <p:cNvSpPr txBox="1"/>
            <p:nvPr>
              <p:custDataLst>
                <p:tags r:id="rId161"/>
              </p:custDataLst>
            </p:nvPr>
          </p:nvSpPr>
          <p:spPr>
            <a:xfrm>
              <a:off x="11419" y="3993"/>
              <a:ext cx="1393" cy="384"/>
            </a:xfrm>
            <a:prstGeom prst="rect">
              <a:avLst/>
            </a:prstGeom>
            <a:noFill/>
          </p:spPr>
          <p:txBody>
            <a:bodyPr wrap="square" rtlCol="0" anchor="t">
              <a:noAutofit/>
            </a:bodyPr>
            <a:lstStyle/>
            <a:p>
              <a:pPr algn="ctr"/>
              <a:r>
                <a:rPr lang="en-US" altLang="zh-CN" sz="1600">
                  <a:solidFill>
                    <a:schemeClr val="accent2"/>
                  </a:solidFill>
                  <a:ea typeface="+mn-lt"/>
                  <a:sym typeface="+mn-ea"/>
                </a:rPr>
                <a:t>Full mesh</a:t>
              </a:r>
            </a:p>
          </p:txBody>
        </p:sp>
      </p:grpSp>
      <p:sp>
        <p:nvSpPr>
          <p:cNvPr id="28" name="文本框 16"/>
          <p:cNvSpPr txBox="1"/>
          <p:nvPr>
            <p:custDataLst>
              <p:tags r:id="rId2"/>
            </p:custDataLst>
          </p:nvPr>
        </p:nvSpPr>
        <p:spPr>
          <a:xfrm>
            <a:off x="1621790" y="5290820"/>
            <a:ext cx="2827020" cy="697230"/>
          </a:xfrm>
          <a:prstGeom prst="rect">
            <a:avLst/>
          </a:prstGeom>
          <a:noFill/>
        </p:spPr>
        <p:txBody>
          <a:bodyPr wrap="square" rtlCol="0" anchor="t" anchorCtr="0">
            <a:noAutofit/>
          </a:bodyPr>
          <a:lstStyle/>
          <a:p>
            <a:pPr algn="ctr">
              <a:lnSpc>
                <a:spcPct val="150000"/>
              </a:lnSpc>
              <a:spcBef>
                <a:spcPts val="0"/>
              </a:spcBef>
              <a:spcAft>
                <a:spcPts val="0"/>
              </a:spcAft>
            </a:pPr>
            <a:r>
              <a:rPr lang="en-US" altLang="zh-CN" sz="1600" b="1" kern="0" dirty="0">
                <a:uFillTx/>
                <a:ea typeface="+mn-lt"/>
                <a:cs typeface="方正兰亭中粗黑_GBK" panose="02010600030101010101" charset="-122"/>
                <a:sym typeface="宋体" panose="02010600030101010101" pitchFamily="2" charset="-122"/>
              </a:rPr>
              <a:t>Scale-Up Network</a:t>
            </a:r>
            <a:endParaRPr lang="en-US" altLang="zh-CN" sz="1600" b="1" kern="0" dirty="0">
              <a:solidFill>
                <a:schemeClr val="tx1"/>
              </a:solidFill>
              <a:uFillTx/>
              <a:ea typeface="+mn-lt"/>
              <a:cs typeface="方正兰亭中粗黑_GBK" panose="02010600030101010101" charset="-122"/>
              <a:sym typeface="宋体" panose="02010600030101010101" pitchFamily="2" charset="-122"/>
            </a:endParaRPr>
          </a:p>
        </p:txBody>
      </p:sp>
      <p:cxnSp>
        <p:nvCxnSpPr>
          <p:cNvPr id="31" name="直接连接符 50"/>
          <p:cNvCxnSpPr/>
          <p:nvPr>
            <p:custDataLst>
              <p:tags r:id="rId3"/>
            </p:custDataLst>
          </p:nvPr>
        </p:nvCxnSpPr>
        <p:spPr>
          <a:xfrm flipV="1">
            <a:off x="1303655" y="5765800"/>
            <a:ext cx="2758440" cy="127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2" name="文本框 51"/>
          <p:cNvSpPr txBox="1"/>
          <p:nvPr>
            <p:custDataLst>
              <p:tags r:id="rId4"/>
            </p:custDataLst>
          </p:nvPr>
        </p:nvSpPr>
        <p:spPr>
          <a:xfrm>
            <a:off x="901700" y="5791835"/>
            <a:ext cx="3891280" cy="737235"/>
          </a:xfrm>
          <a:prstGeom prst="rect">
            <a:avLst/>
          </a:prstGeom>
          <a:noFill/>
        </p:spPr>
        <p:txBody>
          <a:bodyPr wrap="square" rtlCol="0" anchor="t">
            <a:spAutoFit/>
          </a:bodyPr>
          <a:lstStyle/>
          <a:p>
            <a:pPr marR="0" lvl="0" indent="0" algn="ctr" defTabSz="914400" fontAlgn="auto">
              <a:lnSpc>
                <a:spcPct val="100000"/>
              </a:lnSpc>
              <a:spcBef>
                <a:spcPts val="0"/>
              </a:spcBef>
              <a:spcAft>
                <a:spcPts val="0"/>
              </a:spcAft>
              <a:buClrTx/>
              <a:buSzTx/>
              <a:buFontTx/>
              <a:buNone/>
              <a:defRPr/>
            </a:pPr>
            <a:r>
              <a:rPr lang="en-US" altLang="zh-CN" sz="1400" kern="0" noProof="0" dirty="0">
                <a:ln>
                  <a:noFill/>
                </a:ln>
                <a:solidFill>
                  <a:schemeClr val="tx1">
                    <a:lumMod val="75000"/>
                    <a:lumOff val="25000"/>
                  </a:schemeClr>
                </a:solidFill>
                <a:effectLst/>
                <a:uLnTx/>
                <a:uFillTx/>
                <a:ea typeface="+mn-lt"/>
                <a:cs typeface="+mn-lt"/>
                <a:sym typeface="+mn-ea"/>
              </a:rPr>
              <a:t>Expands f</a:t>
            </a:r>
            <a:r>
              <a:rPr lang="zh-CN" altLang="en-US" sz="1400" kern="0" noProof="0" dirty="0">
                <a:ln>
                  <a:noFill/>
                </a:ln>
                <a:solidFill>
                  <a:schemeClr val="tx1">
                    <a:lumMod val="75000"/>
                    <a:lumOff val="25000"/>
                  </a:schemeClr>
                </a:solidFill>
                <a:effectLst/>
                <a:uLnTx/>
                <a:uFillTx/>
                <a:ea typeface="+mn-lt"/>
                <a:cs typeface="+mn-lt"/>
                <a:sym typeface="+mn-ea"/>
              </a:rPr>
              <a:t>rom </a:t>
            </a:r>
            <a:r>
              <a:rPr lang="en-US" altLang="zh-CN" sz="1400" kern="0" noProof="0" dirty="0">
                <a:ln>
                  <a:noFill/>
                </a:ln>
                <a:solidFill>
                  <a:schemeClr val="tx1">
                    <a:lumMod val="75000"/>
                    <a:lumOff val="25000"/>
                  </a:schemeClr>
                </a:solidFill>
                <a:effectLst/>
                <a:uLnTx/>
                <a:uFillTx/>
                <a:ea typeface="+mn-lt"/>
                <a:cs typeface="+mn-lt"/>
                <a:sym typeface="+mn-ea"/>
              </a:rPr>
              <a:t>one</a:t>
            </a:r>
            <a:r>
              <a:rPr lang="zh-CN" altLang="en-US" sz="1400" kern="0" noProof="0" dirty="0">
                <a:ln>
                  <a:noFill/>
                </a:ln>
                <a:solidFill>
                  <a:schemeClr val="tx1">
                    <a:lumMod val="75000"/>
                    <a:lumOff val="25000"/>
                  </a:schemeClr>
                </a:solidFill>
                <a:effectLst/>
                <a:uLnTx/>
                <a:uFillTx/>
                <a:ea typeface="+mn-lt"/>
                <a:cs typeface="+mn-lt"/>
                <a:sym typeface="+mn-ea"/>
              </a:rPr>
              <a:t> node with 8 cards to a super node with 128 cards</a:t>
            </a:r>
            <a:r>
              <a:rPr lang="en-US" altLang="zh-CN" sz="1400" kern="0" noProof="0" dirty="0">
                <a:ln>
                  <a:noFill/>
                </a:ln>
                <a:solidFill>
                  <a:schemeClr val="tx1">
                    <a:lumMod val="75000"/>
                    <a:lumOff val="25000"/>
                  </a:schemeClr>
                </a:solidFill>
                <a:effectLst/>
                <a:uLnTx/>
                <a:uFillTx/>
                <a:ea typeface="+mn-lt"/>
                <a:cs typeface="+mn-lt"/>
                <a:sym typeface="+mn-ea"/>
              </a:rPr>
              <a:t>, </a:t>
            </a:r>
          </a:p>
          <a:p>
            <a:pPr marR="0" lvl="0" indent="0" algn="ctr" defTabSz="914400" fontAlgn="auto">
              <a:lnSpc>
                <a:spcPct val="100000"/>
              </a:lnSpc>
              <a:spcBef>
                <a:spcPts val="0"/>
              </a:spcBef>
              <a:spcAft>
                <a:spcPts val="0"/>
              </a:spcAft>
              <a:buClrTx/>
              <a:buSzTx/>
              <a:buFontTx/>
              <a:buNone/>
              <a:defRPr/>
            </a:pPr>
            <a:r>
              <a:rPr lang="en-US" altLang="zh-CN" sz="1400" kern="0" noProof="0" dirty="0">
                <a:ln>
                  <a:noFill/>
                </a:ln>
                <a:solidFill>
                  <a:schemeClr val="tx1">
                    <a:lumMod val="75000"/>
                    <a:lumOff val="25000"/>
                  </a:schemeClr>
                </a:solidFill>
                <a:effectLst/>
                <a:uLnTx/>
                <a:uFillTx/>
                <a:ea typeface="+mn-lt"/>
                <a:cs typeface="+mn-lt"/>
                <a:sym typeface="+mn-ea"/>
              </a:rPr>
              <a:t>bandwidth from 56GBps to 800GBps</a:t>
            </a:r>
          </a:p>
        </p:txBody>
      </p:sp>
      <p:cxnSp>
        <p:nvCxnSpPr>
          <p:cNvPr id="33" name="直接连接符 53"/>
          <p:cNvCxnSpPr/>
          <p:nvPr>
            <p:custDataLst>
              <p:tags r:id="rId5"/>
            </p:custDataLst>
          </p:nvPr>
        </p:nvCxnSpPr>
        <p:spPr>
          <a:xfrm>
            <a:off x="4782820" y="5325110"/>
            <a:ext cx="0" cy="1193165"/>
          </a:xfrm>
          <a:prstGeom prst="line">
            <a:avLst/>
          </a:prstGeom>
          <a:solidFill>
            <a:schemeClr val="tx1"/>
          </a:solidFill>
          <a:ln w="12700">
            <a:solidFill>
              <a:srgbClr val="0070C0"/>
            </a:solidFill>
            <a:prstDash val="sysDot"/>
            <a:bevel/>
            <a:headEnd type="none"/>
            <a:tailEnd type="none"/>
          </a:ln>
        </p:spPr>
        <p:style>
          <a:lnRef idx="2">
            <a:schemeClr val="accent1"/>
          </a:lnRef>
          <a:fillRef idx="0">
            <a:srgbClr val="FFFFFF"/>
          </a:fillRef>
          <a:effectRef idx="0">
            <a:srgbClr val="FFFFFF"/>
          </a:effectRef>
          <a:fontRef idx="minor">
            <a:schemeClr val="tx1"/>
          </a:fontRef>
        </p:style>
      </p:cxnSp>
      <p:sp>
        <p:nvSpPr>
          <p:cNvPr id="35" name="圆角矩形 55"/>
          <p:cNvSpPr/>
          <p:nvPr>
            <p:custDataLst>
              <p:tags r:id="rId6"/>
            </p:custDataLst>
          </p:nvPr>
        </p:nvSpPr>
        <p:spPr>
          <a:xfrm>
            <a:off x="901065" y="3806190"/>
            <a:ext cx="5850255" cy="1261110"/>
          </a:xfrm>
          <a:prstGeom prst="roundRect">
            <a:avLst>
              <a:gd name="adj" fmla="val 13218"/>
            </a:avLst>
          </a:prstGeom>
          <a:solidFill>
            <a:schemeClr val="bg1">
              <a:alpha val="46000"/>
            </a:schemeClr>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36" name="组合 56"/>
          <p:cNvGrpSpPr/>
          <p:nvPr/>
        </p:nvGrpSpPr>
        <p:grpSpPr>
          <a:xfrm>
            <a:off x="4991573" y="3848673"/>
            <a:ext cx="1500907" cy="1074482"/>
            <a:chOff x="10451" y="5169"/>
            <a:chExt cx="1578" cy="1136"/>
          </a:xfrm>
        </p:grpSpPr>
        <p:grpSp>
          <p:nvGrpSpPr>
            <p:cNvPr id="42" name="组合 61"/>
            <p:cNvGrpSpPr/>
            <p:nvPr/>
          </p:nvGrpSpPr>
          <p:grpSpPr>
            <a:xfrm>
              <a:off x="10566" y="5565"/>
              <a:ext cx="1406" cy="740"/>
              <a:chOff x="11047" y="5621"/>
              <a:chExt cx="1406" cy="740"/>
            </a:xfrm>
          </p:grpSpPr>
          <p:sp>
            <p:nvSpPr>
              <p:cNvPr id="43" name="椭圆 72"/>
              <p:cNvSpPr/>
              <p:nvPr>
                <p:custDataLst>
                  <p:tags r:id="rId138"/>
                </p:custDataLst>
              </p:nvPr>
            </p:nvSpPr>
            <p:spPr>
              <a:xfrm>
                <a:off x="11047" y="5621"/>
                <a:ext cx="1406" cy="740"/>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4" name="矩形 73"/>
              <p:cNvSpPr/>
              <p:nvPr>
                <p:custDataLst>
                  <p:tags r:id="rId139"/>
                </p:custDataLst>
              </p:nvPr>
            </p:nvSpPr>
            <p:spPr>
              <a:xfrm>
                <a:off x="11357" y="5765"/>
                <a:ext cx="214" cy="69"/>
              </a:xfrm>
              <a:prstGeom prst="rect">
                <a:avLst/>
              </a:prstGeom>
              <a:noFill/>
              <a:ln w="9525" cmpd="sng">
                <a:solidFill>
                  <a:srgbClr val="0070C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sp>
            <p:nvSpPr>
              <p:cNvPr id="47" name="矩形 77"/>
              <p:cNvSpPr/>
              <p:nvPr>
                <p:custDataLst>
                  <p:tags r:id="rId140"/>
                </p:custDataLst>
              </p:nvPr>
            </p:nvSpPr>
            <p:spPr>
              <a:xfrm>
                <a:off x="11910" y="5755"/>
                <a:ext cx="214" cy="69"/>
              </a:xfrm>
              <a:prstGeom prst="rect">
                <a:avLst/>
              </a:prstGeom>
              <a:noFill/>
              <a:ln w="9525" cmpd="sng">
                <a:solidFill>
                  <a:srgbClr val="FFC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sp>
            <p:nvSpPr>
              <p:cNvPr id="48" name="矩形 78"/>
              <p:cNvSpPr/>
              <p:nvPr>
                <p:custDataLst>
                  <p:tags r:id="rId141"/>
                </p:custDataLst>
              </p:nvPr>
            </p:nvSpPr>
            <p:spPr>
              <a:xfrm>
                <a:off x="11275" y="5968"/>
                <a:ext cx="375" cy="69"/>
              </a:xfrm>
              <a:prstGeom prst="rect">
                <a:avLst/>
              </a:prstGeom>
              <a:noFill/>
              <a:ln w="9525" cmpd="sng">
                <a:solidFill>
                  <a:srgbClr val="0070C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cxnSp>
            <p:nvCxnSpPr>
              <p:cNvPr id="49" name="直接连接符 79"/>
              <p:cNvCxnSpPr/>
              <p:nvPr>
                <p:custDataLst>
                  <p:tags r:id="rId142"/>
                </p:custDataLst>
              </p:nvPr>
            </p:nvCxnSpPr>
            <p:spPr>
              <a:xfrm flipH="1">
                <a:off x="11320" y="6047"/>
                <a:ext cx="37" cy="7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2" name="直接连接符 80"/>
              <p:cNvCxnSpPr/>
              <p:nvPr>
                <p:custDataLst>
                  <p:tags r:id="rId143"/>
                </p:custDataLst>
              </p:nvPr>
            </p:nvCxnSpPr>
            <p:spPr>
              <a:xfrm flipH="1">
                <a:off x="11461" y="6047"/>
                <a:ext cx="1" cy="7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直接连接符 81"/>
              <p:cNvCxnSpPr>
                <a:endCxn id="56" idx="0"/>
              </p:cNvCxnSpPr>
              <p:nvPr>
                <p:custDataLst>
                  <p:tags r:id="rId144"/>
                </p:custDataLst>
              </p:nvPr>
            </p:nvCxnSpPr>
            <p:spPr>
              <a:xfrm>
                <a:off x="11572" y="6047"/>
                <a:ext cx="53" cy="77"/>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54" name="矩形 82"/>
              <p:cNvSpPr/>
              <p:nvPr>
                <p:custDataLst>
                  <p:tags r:id="rId145"/>
                </p:custDataLst>
              </p:nvPr>
            </p:nvSpPr>
            <p:spPr>
              <a:xfrm>
                <a:off x="11275" y="6123"/>
                <a:ext cx="105" cy="69"/>
              </a:xfrm>
              <a:prstGeom prst="rect">
                <a:avLst/>
              </a:prstGeom>
              <a:noFill/>
              <a:ln w="9525" cmpd="sng">
                <a:solidFill>
                  <a:srgbClr val="0070C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sp>
            <p:nvSpPr>
              <p:cNvPr id="55" name="矩形 83"/>
              <p:cNvSpPr/>
              <p:nvPr>
                <p:custDataLst>
                  <p:tags r:id="rId146"/>
                </p:custDataLst>
              </p:nvPr>
            </p:nvSpPr>
            <p:spPr>
              <a:xfrm>
                <a:off x="11412" y="6124"/>
                <a:ext cx="105" cy="69"/>
              </a:xfrm>
              <a:prstGeom prst="rect">
                <a:avLst/>
              </a:prstGeom>
              <a:noFill/>
              <a:ln w="9525" cmpd="sng">
                <a:solidFill>
                  <a:srgbClr val="0070C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sp>
            <p:nvSpPr>
              <p:cNvPr id="56" name="矩形 84"/>
              <p:cNvSpPr/>
              <p:nvPr>
                <p:custDataLst>
                  <p:tags r:id="rId147"/>
                </p:custDataLst>
              </p:nvPr>
            </p:nvSpPr>
            <p:spPr>
              <a:xfrm>
                <a:off x="11572" y="6124"/>
                <a:ext cx="105" cy="69"/>
              </a:xfrm>
              <a:prstGeom prst="rect">
                <a:avLst/>
              </a:prstGeom>
              <a:noFill/>
              <a:ln w="9525" cmpd="sng">
                <a:solidFill>
                  <a:srgbClr val="0070C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cxnSp>
            <p:nvCxnSpPr>
              <p:cNvPr id="57" name="直接连接符 85"/>
              <p:cNvCxnSpPr/>
              <p:nvPr>
                <p:custDataLst>
                  <p:tags r:id="rId148"/>
                </p:custDataLst>
              </p:nvPr>
            </p:nvCxnSpPr>
            <p:spPr>
              <a:xfrm flipV="1">
                <a:off x="11462" y="5831"/>
                <a:ext cx="5" cy="13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8" name="直接连接符 86"/>
              <p:cNvCxnSpPr>
                <a:stCxn id="71" idx="0"/>
              </p:cNvCxnSpPr>
              <p:nvPr>
                <p:custDataLst>
                  <p:tags r:id="rId149"/>
                </p:custDataLst>
              </p:nvPr>
            </p:nvCxnSpPr>
            <p:spPr>
              <a:xfrm flipH="1" flipV="1">
                <a:off x="11465" y="5837"/>
                <a:ext cx="556" cy="12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9" name="直接连接符 87"/>
              <p:cNvCxnSpPr>
                <a:stCxn id="71" idx="0"/>
                <a:endCxn id="47" idx="2"/>
              </p:cNvCxnSpPr>
              <p:nvPr>
                <p:custDataLst>
                  <p:tags r:id="rId150"/>
                </p:custDataLst>
              </p:nvPr>
            </p:nvCxnSpPr>
            <p:spPr>
              <a:xfrm flipH="1" flipV="1">
                <a:off x="12018" y="5824"/>
                <a:ext cx="4" cy="14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0" name="直接连接符 88"/>
              <p:cNvCxnSpPr>
                <a:endCxn id="47" idx="2"/>
              </p:cNvCxnSpPr>
              <p:nvPr>
                <p:custDataLst>
                  <p:tags r:id="rId151"/>
                </p:custDataLst>
              </p:nvPr>
            </p:nvCxnSpPr>
            <p:spPr>
              <a:xfrm flipV="1">
                <a:off x="11476" y="5824"/>
                <a:ext cx="541" cy="142"/>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71" name="矩形 89"/>
              <p:cNvSpPr/>
              <p:nvPr>
                <p:custDataLst>
                  <p:tags r:id="rId152"/>
                </p:custDataLst>
              </p:nvPr>
            </p:nvSpPr>
            <p:spPr>
              <a:xfrm>
                <a:off x="11834" y="5964"/>
                <a:ext cx="375" cy="69"/>
              </a:xfrm>
              <a:prstGeom prst="rect">
                <a:avLst/>
              </a:prstGeom>
              <a:noFill/>
              <a:ln w="9525" cmpd="sng">
                <a:solidFill>
                  <a:srgbClr val="FFC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cxnSp>
            <p:nvCxnSpPr>
              <p:cNvPr id="72" name="直接连接符 90"/>
              <p:cNvCxnSpPr/>
              <p:nvPr>
                <p:custDataLst>
                  <p:tags r:id="rId153"/>
                </p:custDataLst>
              </p:nvPr>
            </p:nvCxnSpPr>
            <p:spPr>
              <a:xfrm flipH="1">
                <a:off x="11880" y="6043"/>
                <a:ext cx="37" cy="7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3" name="直接连接符 91"/>
              <p:cNvCxnSpPr/>
              <p:nvPr>
                <p:custDataLst>
                  <p:tags r:id="rId154"/>
                </p:custDataLst>
              </p:nvPr>
            </p:nvCxnSpPr>
            <p:spPr>
              <a:xfrm flipH="1">
                <a:off x="12020" y="6044"/>
                <a:ext cx="1" cy="7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4" name="直接连接符 92"/>
              <p:cNvCxnSpPr>
                <a:endCxn id="81" idx="0"/>
              </p:cNvCxnSpPr>
              <p:nvPr>
                <p:custDataLst>
                  <p:tags r:id="rId155"/>
                </p:custDataLst>
              </p:nvPr>
            </p:nvCxnSpPr>
            <p:spPr>
              <a:xfrm>
                <a:off x="12131" y="6044"/>
                <a:ext cx="53" cy="77"/>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79" name="矩形 93"/>
              <p:cNvSpPr/>
              <p:nvPr>
                <p:custDataLst>
                  <p:tags r:id="rId156"/>
                </p:custDataLst>
              </p:nvPr>
            </p:nvSpPr>
            <p:spPr>
              <a:xfrm>
                <a:off x="11834" y="6120"/>
                <a:ext cx="105" cy="69"/>
              </a:xfrm>
              <a:prstGeom prst="rect">
                <a:avLst/>
              </a:prstGeom>
              <a:noFill/>
              <a:ln w="9525" cmpd="sng">
                <a:solidFill>
                  <a:srgbClr val="FFC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sp>
            <p:nvSpPr>
              <p:cNvPr id="80" name="矩形 94"/>
              <p:cNvSpPr/>
              <p:nvPr>
                <p:custDataLst>
                  <p:tags r:id="rId157"/>
                </p:custDataLst>
              </p:nvPr>
            </p:nvSpPr>
            <p:spPr>
              <a:xfrm>
                <a:off x="11972" y="6120"/>
                <a:ext cx="105" cy="69"/>
              </a:xfrm>
              <a:prstGeom prst="rect">
                <a:avLst/>
              </a:prstGeom>
              <a:noFill/>
              <a:ln w="9525" cmpd="sng">
                <a:solidFill>
                  <a:srgbClr val="FFC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sp>
            <p:nvSpPr>
              <p:cNvPr id="81" name="矩形 95"/>
              <p:cNvSpPr/>
              <p:nvPr>
                <p:custDataLst>
                  <p:tags r:id="rId158"/>
                </p:custDataLst>
              </p:nvPr>
            </p:nvSpPr>
            <p:spPr>
              <a:xfrm>
                <a:off x="12131" y="6120"/>
                <a:ext cx="105" cy="69"/>
              </a:xfrm>
              <a:prstGeom prst="rect">
                <a:avLst/>
              </a:prstGeom>
              <a:noFill/>
              <a:ln w="9525" cmpd="sng">
                <a:solidFill>
                  <a:srgbClr val="FFC000"/>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400">
                  <a:solidFill>
                    <a:schemeClr val="tx1"/>
                  </a:solidFill>
                  <a:latin typeface="微软雅黑" panose="020B0503020204020204" charset="-122"/>
                  <a:ea typeface="微软雅黑" panose="020B0503020204020204" charset="-122"/>
                  <a:sym typeface="+mn-ea"/>
                </a:endParaRPr>
              </a:p>
            </p:txBody>
          </p:sp>
        </p:grpSp>
        <p:sp>
          <p:nvSpPr>
            <p:cNvPr id="82" name="文本框 96"/>
            <p:cNvSpPr txBox="1"/>
            <p:nvPr>
              <p:custDataLst>
                <p:tags r:id="rId137"/>
              </p:custDataLst>
            </p:nvPr>
          </p:nvSpPr>
          <p:spPr>
            <a:xfrm>
              <a:off x="10451" y="5169"/>
              <a:ext cx="1578" cy="376"/>
            </a:xfrm>
            <a:prstGeom prst="rect">
              <a:avLst/>
            </a:prstGeom>
            <a:noFill/>
          </p:spPr>
          <p:txBody>
            <a:bodyPr wrap="square" rtlCol="0" anchor="t">
              <a:noAutofit/>
            </a:bodyPr>
            <a:lstStyle/>
            <a:p>
              <a:pPr algn="ctr"/>
              <a:r>
                <a:rPr lang="en-US" altLang="zh-CN" sz="1600">
                  <a:solidFill>
                    <a:schemeClr val="accent2"/>
                  </a:solidFill>
                  <a:ea typeface="+mn-lt"/>
                  <a:sym typeface="+mn-ea"/>
                </a:rPr>
                <a:t>Fat Tree</a:t>
              </a:r>
            </a:p>
          </p:txBody>
        </p:sp>
      </p:grpSp>
      <p:sp>
        <p:nvSpPr>
          <p:cNvPr id="83" name="文本框 97"/>
          <p:cNvSpPr txBox="1"/>
          <p:nvPr>
            <p:custDataLst>
              <p:tags r:id="rId7"/>
            </p:custDataLst>
          </p:nvPr>
        </p:nvSpPr>
        <p:spPr>
          <a:xfrm>
            <a:off x="1652270" y="3798570"/>
            <a:ext cx="2701290" cy="821690"/>
          </a:xfrm>
          <a:prstGeom prst="rect">
            <a:avLst/>
          </a:prstGeom>
          <a:noFill/>
        </p:spPr>
        <p:txBody>
          <a:bodyPr wrap="square" rtlCol="0" anchor="t">
            <a:noAutofit/>
          </a:bodyPr>
          <a:lstStyle/>
          <a:p>
            <a:pPr algn="ctr">
              <a:lnSpc>
                <a:spcPct val="150000"/>
              </a:lnSpc>
              <a:spcBef>
                <a:spcPts val="0"/>
              </a:spcBef>
              <a:spcAft>
                <a:spcPts val="0"/>
              </a:spcAft>
            </a:pPr>
            <a:r>
              <a:rPr lang="en-US" altLang="zh-CN" sz="1600" b="1" kern="0" dirty="0">
                <a:uFillTx/>
                <a:ea typeface="+mn-lt"/>
                <a:cs typeface="方正兰亭中粗黑_GBK" panose="02010600030101010101" charset="-122"/>
                <a:sym typeface="宋体" panose="02010600030101010101" pitchFamily="2" charset="-122"/>
              </a:rPr>
              <a:t>Scale-Out Network</a:t>
            </a:r>
            <a:endParaRPr lang="en-US" altLang="zh-CN" sz="1600" b="1" kern="0" dirty="0">
              <a:solidFill>
                <a:schemeClr val="tx1"/>
              </a:solidFill>
              <a:uFillTx/>
              <a:ea typeface="+mn-lt"/>
              <a:cs typeface="方正兰亭中粗黑_GBK" panose="02010600030101010101" charset="-122"/>
              <a:sym typeface="宋体" panose="02010600030101010101" pitchFamily="2" charset="-122"/>
            </a:endParaRPr>
          </a:p>
        </p:txBody>
      </p:sp>
      <p:cxnSp>
        <p:nvCxnSpPr>
          <p:cNvPr id="85" name="直接连接符 99"/>
          <p:cNvCxnSpPr/>
          <p:nvPr>
            <p:custDataLst>
              <p:tags r:id="rId8"/>
            </p:custDataLst>
          </p:nvPr>
        </p:nvCxnSpPr>
        <p:spPr>
          <a:xfrm>
            <a:off x="1261110" y="4307840"/>
            <a:ext cx="2791460" cy="3175"/>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86" name="文本框 100"/>
          <p:cNvSpPr txBox="1"/>
          <p:nvPr>
            <p:custDataLst>
              <p:tags r:id="rId9"/>
            </p:custDataLst>
          </p:nvPr>
        </p:nvSpPr>
        <p:spPr>
          <a:xfrm>
            <a:off x="902335" y="4323715"/>
            <a:ext cx="3891280" cy="737235"/>
          </a:xfrm>
          <a:prstGeom prst="rect">
            <a:avLst/>
          </a:prstGeom>
          <a:noFill/>
        </p:spPr>
        <p:txBody>
          <a:bodyPr wrap="square" rtlCol="0" anchor="t">
            <a:spAutoFit/>
          </a:bodyPr>
          <a:lstStyle/>
          <a:p>
            <a:pPr lvl="0" algn="ctr">
              <a:lnSpc>
                <a:spcPct val="100000"/>
              </a:lnSpc>
              <a:spcBef>
                <a:spcPts val="0"/>
              </a:spcBef>
              <a:spcAft>
                <a:spcPts val="0"/>
              </a:spcAft>
              <a:buClrTx/>
              <a:buSzTx/>
              <a:buFontTx/>
            </a:pPr>
            <a:r>
              <a:rPr lang="en-US" altLang="zh-CN" sz="1400" kern="0" noProof="0" dirty="0">
                <a:ln>
                  <a:noFill/>
                </a:ln>
                <a:solidFill>
                  <a:schemeClr val="tx1">
                    <a:lumMod val="75000"/>
                    <a:lumOff val="25000"/>
                  </a:schemeClr>
                </a:solidFill>
                <a:effectLst/>
                <a:uLnTx/>
                <a:uFillTx/>
                <a:ea typeface="+mn-lt"/>
                <a:cs typeface="+mn-lt"/>
                <a:sym typeface="+mn-ea"/>
              </a:rPr>
              <a:t>Over 10,000 GPU cards, ultra-high bandwidth, ultra-low latency and jitter,  </a:t>
            </a:r>
          </a:p>
          <a:p>
            <a:pPr lvl="0" algn="ctr">
              <a:lnSpc>
                <a:spcPct val="100000"/>
              </a:lnSpc>
              <a:spcBef>
                <a:spcPts val="0"/>
              </a:spcBef>
              <a:spcAft>
                <a:spcPts val="0"/>
              </a:spcAft>
              <a:buClrTx/>
              <a:buSzTx/>
              <a:buFontTx/>
            </a:pPr>
            <a:r>
              <a:rPr lang="en-US" altLang="zh-CN" sz="1400" kern="0" noProof="0" dirty="0">
                <a:ln>
                  <a:noFill/>
                </a:ln>
                <a:solidFill>
                  <a:schemeClr val="tx1">
                    <a:lumMod val="75000"/>
                    <a:lumOff val="25000"/>
                  </a:schemeClr>
                </a:solidFill>
                <a:effectLst/>
                <a:uLnTx/>
                <a:uFillTx/>
                <a:ea typeface="+mn-lt"/>
                <a:cs typeface="+mn-lt"/>
                <a:sym typeface="+mn-ea"/>
              </a:rPr>
              <a:t>lossy network</a:t>
            </a:r>
            <a:endParaRPr lang="en-US" altLang="zh-CN" sz="1400" b="1" kern="0" noProof="0" dirty="0">
              <a:ln>
                <a:noFill/>
              </a:ln>
              <a:solidFill>
                <a:srgbClr val="C00000"/>
              </a:solidFill>
              <a:effectLst/>
              <a:uLnTx/>
              <a:uFillTx/>
              <a:ea typeface="+mn-lt"/>
              <a:cs typeface="+mn-lt"/>
              <a:sym typeface="+mn-ea"/>
            </a:endParaRPr>
          </a:p>
        </p:txBody>
      </p:sp>
      <p:cxnSp>
        <p:nvCxnSpPr>
          <p:cNvPr id="87" name="直接连接符 101"/>
          <p:cNvCxnSpPr/>
          <p:nvPr>
            <p:custDataLst>
              <p:tags r:id="rId10"/>
            </p:custDataLst>
          </p:nvPr>
        </p:nvCxnSpPr>
        <p:spPr>
          <a:xfrm>
            <a:off x="4792345" y="3843655"/>
            <a:ext cx="0" cy="1192530"/>
          </a:xfrm>
          <a:prstGeom prst="line">
            <a:avLst/>
          </a:prstGeom>
          <a:solidFill>
            <a:schemeClr val="tx1"/>
          </a:solidFill>
          <a:ln w="12700">
            <a:solidFill>
              <a:srgbClr val="0070C0"/>
            </a:solidFill>
            <a:prstDash val="sysDot"/>
            <a:bevel/>
            <a:headEnd type="none"/>
            <a:tailEnd type="none"/>
          </a:ln>
        </p:spPr>
        <p:style>
          <a:lnRef idx="2">
            <a:schemeClr val="accent1"/>
          </a:lnRef>
          <a:fillRef idx="0">
            <a:srgbClr val="FFFFFF"/>
          </a:fillRef>
          <a:effectRef idx="0">
            <a:srgbClr val="FFFFFF"/>
          </a:effectRef>
          <a:fontRef idx="minor">
            <a:schemeClr val="tx1"/>
          </a:fontRef>
        </p:style>
      </p:cxnSp>
      <p:sp>
        <p:nvSpPr>
          <p:cNvPr id="88" name="矩形: 圆角 1102"/>
          <p:cNvSpPr/>
          <p:nvPr>
            <p:custDataLst>
              <p:tags r:id="rId11"/>
            </p:custDataLst>
          </p:nvPr>
        </p:nvSpPr>
        <p:spPr>
          <a:xfrm>
            <a:off x="7547610" y="2320290"/>
            <a:ext cx="3677285" cy="3987800"/>
          </a:xfrm>
          <a:prstGeom prst="roundRect">
            <a:avLst>
              <a:gd name="adj" fmla="val 1822"/>
            </a:avLst>
          </a:prstGeom>
          <a:solidFill>
            <a:srgbClr val="FFFFFF"/>
          </a:solidFill>
          <a:ln w="12700" cap="flat" cmpd="sng" algn="ctr">
            <a:noFill/>
            <a:prstDash val="solid"/>
            <a:miter lim="800000"/>
          </a:ln>
          <a:effectLst>
            <a:outerShdw blurRad="596900" dist="393700" dir="4800000" sx="90000" sy="90000" algn="t" rotWithShape="0">
              <a:srgbClr val="199EFC">
                <a:lumMod val="7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Roboto" panose="02000000000000000000"/>
              <a:ea typeface="思源黑体 CN Regular"/>
              <a:cs typeface="+mn-cs"/>
            </a:endParaRPr>
          </a:p>
        </p:txBody>
      </p:sp>
      <p:sp>
        <p:nvSpPr>
          <p:cNvPr id="224" name="圆角矩形 186"/>
          <p:cNvSpPr/>
          <p:nvPr>
            <p:custDataLst>
              <p:tags r:id="rId12"/>
            </p:custDataLst>
          </p:nvPr>
        </p:nvSpPr>
        <p:spPr>
          <a:xfrm>
            <a:off x="900430" y="2319020"/>
            <a:ext cx="5850255" cy="1276350"/>
          </a:xfrm>
          <a:prstGeom prst="roundRect">
            <a:avLst>
              <a:gd name="adj" fmla="val 13218"/>
            </a:avLst>
          </a:prstGeom>
          <a:solidFill>
            <a:schemeClr val="bg1">
              <a:alpha val="46000"/>
            </a:schemeClr>
          </a:solidFill>
          <a:ln w="19050">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225" name="组合 187"/>
          <p:cNvGrpSpPr/>
          <p:nvPr/>
        </p:nvGrpSpPr>
        <p:grpSpPr>
          <a:xfrm>
            <a:off x="4750435" y="2345659"/>
            <a:ext cx="2000250" cy="1075086"/>
            <a:chOff x="5633" y="8189"/>
            <a:chExt cx="2003" cy="1094"/>
          </a:xfrm>
        </p:grpSpPr>
        <p:sp>
          <p:nvSpPr>
            <p:cNvPr id="226" name="椭圆 188"/>
            <p:cNvSpPr/>
            <p:nvPr>
              <p:custDataLst>
                <p:tags r:id="rId101"/>
              </p:custDataLst>
            </p:nvPr>
          </p:nvSpPr>
          <p:spPr>
            <a:xfrm>
              <a:off x="5923" y="8579"/>
              <a:ext cx="1406" cy="704"/>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7" name="文本框 189"/>
            <p:cNvSpPr txBox="1"/>
            <p:nvPr>
              <p:custDataLst>
                <p:tags r:id="rId102"/>
              </p:custDataLst>
            </p:nvPr>
          </p:nvSpPr>
          <p:spPr>
            <a:xfrm>
              <a:off x="5633" y="8189"/>
              <a:ext cx="2003" cy="377"/>
            </a:xfrm>
            <a:prstGeom prst="rect">
              <a:avLst/>
            </a:prstGeom>
            <a:noFill/>
          </p:spPr>
          <p:txBody>
            <a:bodyPr wrap="square" rtlCol="0" anchor="t">
              <a:noAutofit/>
            </a:bodyPr>
            <a:lstStyle/>
            <a:p>
              <a:pPr algn="ctr"/>
              <a:r>
                <a:rPr lang="en-US" altLang="zh-CN" sz="1600">
                  <a:solidFill>
                    <a:schemeClr val="accent2"/>
                  </a:solidFill>
                  <a:ea typeface="+mn-lt"/>
                  <a:sym typeface="+mn-ea"/>
                </a:rPr>
                <a:t>Mesh</a:t>
              </a:r>
            </a:p>
          </p:txBody>
        </p:sp>
        <p:sp>
          <p:nvSpPr>
            <p:cNvPr id="228" name="圆角矩形 13"/>
            <p:cNvSpPr/>
            <p:nvPr>
              <p:custDataLst>
                <p:tags r:id="rId103"/>
              </p:custDataLst>
            </p:nvPr>
          </p:nvSpPr>
          <p:spPr>
            <a:xfrm>
              <a:off x="6176" y="8936"/>
              <a:ext cx="886" cy="220"/>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36" name="直接连接符 191"/>
            <p:cNvCxnSpPr>
              <a:stCxn id="240" idx="0"/>
              <a:endCxn id="274" idx="2"/>
            </p:cNvCxnSpPr>
            <p:nvPr>
              <p:custDataLst>
                <p:tags r:id="rId104"/>
              </p:custDataLst>
            </p:nvPr>
          </p:nvCxnSpPr>
          <p:spPr>
            <a:xfrm flipV="1">
              <a:off x="6360" y="9080"/>
              <a:ext cx="80" cy="24"/>
            </a:xfrm>
            <a:prstGeom prst="line">
              <a:avLst/>
            </a:prstGeom>
            <a:ln w="8890"/>
          </p:spPr>
          <p:style>
            <a:lnRef idx="1">
              <a:schemeClr val="dk1"/>
            </a:lnRef>
            <a:fillRef idx="0">
              <a:schemeClr val="dk1"/>
            </a:fillRef>
            <a:effectRef idx="0">
              <a:schemeClr val="dk1"/>
            </a:effectRef>
            <a:fontRef idx="minor">
              <a:schemeClr val="tx1"/>
            </a:fontRef>
          </p:style>
        </p:cxnSp>
        <p:cxnSp>
          <p:nvCxnSpPr>
            <p:cNvPr id="238" name="直接连接符 192"/>
            <p:cNvCxnSpPr>
              <a:stCxn id="274" idx="2"/>
              <a:endCxn id="239" idx="0"/>
            </p:cNvCxnSpPr>
            <p:nvPr>
              <p:custDataLst>
                <p:tags r:id="rId105"/>
              </p:custDataLst>
            </p:nvPr>
          </p:nvCxnSpPr>
          <p:spPr>
            <a:xfrm>
              <a:off x="6440" y="9080"/>
              <a:ext cx="82" cy="24"/>
            </a:xfrm>
            <a:prstGeom prst="line">
              <a:avLst/>
            </a:prstGeom>
            <a:ln w="8890"/>
          </p:spPr>
          <p:style>
            <a:lnRef idx="1">
              <a:schemeClr val="dk1"/>
            </a:lnRef>
            <a:fillRef idx="0">
              <a:schemeClr val="dk1"/>
            </a:fillRef>
            <a:effectRef idx="0">
              <a:schemeClr val="dk1"/>
            </a:effectRef>
            <a:fontRef idx="minor">
              <a:schemeClr val="tx1"/>
            </a:fontRef>
          </p:style>
        </p:cxnSp>
        <p:sp>
          <p:nvSpPr>
            <p:cNvPr id="239" name="立方体 196"/>
            <p:cNvSpPr/>
            <p:nvPr>
              <p:custDataLst>
                <p:tags r:id="rId106"/>
              </p:custDataLst>
            </p:nvPr>
          </p:nvSpPr>
          <p:spPr>
            <a:xfrm>
              <a:off x="6474" y="9104"/>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0" name="立方体 197"/>
            <p:cNvSpPr/>
            <p:nvPr>
              <p:custDataLst>
                <p:tags r:id="rId107"/>
              </p:custDataLst>
            </p:nvPr>
          </p:nvSpPr>
          <p:spPr>
            <a:xfrm>
              <a:off x="6312" y="9104"/>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41" name="直接连接符 198"/>
            <p:cNvCxnSpPr>
              <a:stCxn id="248" idx="0"/>
            </p:cNvCxnSpPr>
            <p:nvPr>
              <p:custDataLst>
                <p:tags r:id="rId108"/>
              </p:custDataLst>
            </p:nvPr>
          </p:nvCxnSpPr>
          <p:spPr>
            <a:xfrm flipV="1">
              <a:off x="6730" y="9084"/>
              <a:ext cx="66" cy="20"/>
            </a:xfrm>
            <a:prstGeom prst="line">
              <a:avLst/>
            </a:prstGeom>
            <a:ln w="8890"/>
          </p:spPr>
          <p:style>
            <a:lnRef idx="1">
              <a:schemeClr val="dk1"/>
            </a:lnRef>
            <a:fillRef idx="0">
              <a:schemeClr val="dk1"/>
            </a:fillRef>
            <a:effectRef idx="0">
              <a:schemeClr val="dk1"/>
            </a:effectRef>
            <a:fontRef idx="minor">
              <a:schemeClr val="tx1"/>
            </a:fontRef>
          </p:style>
        </p:cxnSp>
        <p:cxnSp>
          <p:nvCxnSpPr>
            <p:cNvPr id="242" name="直接连接符 199"/>
            <p:cNvCxnSpPr>
              <a:endCxn id="247" idx="0"/>
            </p:cNvCxnSpPr>
            <p:nvPr>
              <p:custDataLst>
                <p:tags r:id="rId109"/>
              </p:custDataLst>
            </p:nvPr>
          </p:nvCxnSpPr>
          <p:spPr>
            <a:xfrm>
              <a:off x="6796" y="9084"/>
              <a:ext cx="95" cy="20"/>
            </a:xfrm>
            <a:prstGeom prst="line">
              <a:avLst/>
            </a:prstGeom>
            <a:ln w="8890"/>
          </p:spPr>
          <p:style>
            <a:lnRef idx="1">
              <a:schemeClr val="dk1"/>
            </a:lnRef>
            <a:fillRef idx="0">
              <a:schemeClr val="dk1"/>
            </a:fillRef>
            <a:effectRef idx="0">
              <a:schemeClr val="dk1"/>
            </a:effectRef>
            <a:fontRef idx="minor">
              <a:schemeClr val="tx1"/>
            </a:fontRef>
          </p:style>
        </p:cxnSp>
        <p:sp>
          <p:nvSpPr>
            <p:cNvPr id="247" name="立方体 200"/>
            <p:cNvSpPr/>
            <p:nvPr>
              <p:custDataLst>
                <p:tags r:id="rId110"/>
              </p:custDataLst>
            </p:nvPr>
          </p:nvSpPr>
          <p:spPr>
            <a:xfrm>
              <a:off x="6843" y="9104"/>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8" name="立方体 201"/>
            <p:cNvSpPr/>
            <p:nvPr>
              <p:custDataLst>
                <p:tags r:id="rId111"/>
              </p:custDataLst>
            </p:nvPr>
          </p:nvSpPr>
          <p:spPr>
            <a:xfrm>
              <a:off x="6681" y="9104"/>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49" name="直接连接符 202"/>
            <p:cNvCxnSpPr>
              <a:stCxn id="274" idx="0"/>
            </p:cNvCxnSpPr>
            <p:nvPr>
              <p:custDataLst>
                <p:tags r:id="rId112"/>
              </p:custDataLst>
            </p:nvPr>
          </p:nvCxnSpPr>
          <p:spPr>
            <a:xfrm flipV="1">
              <a:off x="6440" y="9014"/>
              <a:ext cx="168" cy="39"/>
            </a:xfrm>
            <a:prstGeom prst="line">
              <a:avLst/>
            </a:prstGeom>
            <a:ln w="8890"/>
          </p:spPr>
          <p:style>
            <a:lnRef idx="1">
              <a:schemeClr val="dk1"/>
            </a:lnRef>
            <a:fillRef idx="0">
              <a:schemeClr val="dk1"/>
            </a:fillRef>
            <a:effectRef idx="0">
              <a:schemeClr val="dk1"/>
            </a:effectRef>
            <a:fontRef idx="minor">
              <a:schemeClr val="tx1"/>
            </a:fontRef>
          </p:style>
        </p:cxnSp>
        <p:cxnSp>
          <p:nvCxnSpPr>
            <p:cNvPr id="250" name="直接连接符 203"/>
            <p:cNvCxnSpPr>
              <a:stCxn id="275" idx="0"/>
            </p:cNvCxnSpPr>
            <p:nvPr>
              <p:custDataLst>
                <p:tags r:id="rId113"/>
              </p:custDataLst>
            </p:nvPr>
          </p:nvCxnSpPr>
          <p:spPr>
            <a:xfrm flipH="1" flipV="1">
              <a:off x="6608" y="9014"/>
              <a:ext cx="184" cy="40"/>
            </a:xfrm>
            <a:prstGeom prst="line">
              <a:avLst/>
            </a:prstGeom>
            <a:ln w="8890"/>
          </p:spPr>
          <p:style>
            <a:lnRef idx="1">
              <a:schemeClr val="dk1"/>
            </a:lnRef>
            <a:fillRef idx="0">
              <a:schemeClr val="dk1"/>
            </a:fillRef>
            <a:effectRef idx="0">
              <a:schemeClr val="dk1"/>
            </a:effectRef>
            <a:fontRef idx="minor">
              <a:schemeClr val="tx1"/>
            </a:fontRef>
          </p:style>
        </p:cxnSp>
        <p:sp>
          <p:nvSpPr>
            <p:cNvPr id="251" name="圆角矩形 13"/>
            <p:cNvSpPr/>
            <p:nvPr>
              <p:custDataLst>
                <p:tags r:id="rId114"/>
              </p:custDataLst>
            </p:nvPr>
          </p:nvSpPr>
          <p:spPr>
            <a:xfrm rot="10800000">
              <a:off x="6176" y="8705"/>
              <a:ext cx="342" cy="128"/>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53" name="直接连接符 218"/>
            <p:cNvCxnSpPr>
              <a:stCxn id="255" idx="0"/>
              <a:endCxn id="267" idx="0"/>
            </p:cNvCxnSpPr>
            <p:nvPr>
              <p:custDataLst>
                <p:tags r:id="rId115"/>
              </p:custDataLst>
            </p:nvPr>
          </p:nvCxnSpPr>
          <p:spPr>
            <a:xfrm flipH="1">
              <a:off x="6347" y="8760"/>
              <a:ext cx="66" cy="24"/>
            </a:xfrm>
            <a:prstGeom prst="line">
              <a:avLst/>
            </a:prstGeom>
          </p:spPr>
          <p:style>
            <a:lnRef idx="1">
              <a:schemeClr val="dk1"/>
            </a:lnRef>
            <a:fillRef idx="0">
              <a:schemeClr val="dk1"/>
            </a:fillRef>
            <a:effectRef idx="0">
              <a:schemeClr val="dk1"/>
            </a:effectRef>
            <a:fontRef idx="minor">
              <a:schemeClr val="tx1"/>
            </a:fontRef>
          </p:style>
        </p:cxnSp>
        <p:cxnSp>
          <p:nvCxnSpPr>
            <p:cNvPr id="254" name="直接连接符 219"/>
            <p:cNvCxnSpPr>
              <a:stCxn id="267" idx="0"/>
              <a:endCxn id="266" idx="0"/>
            </p:cNvCxnSpPr>
            <p:nvPr>
              <p:custDataLst>
                <p:tags r:id="rId116"/>
              </p:custDataLst>
            </p:nvPr>
          </p:nvCxnSpPr>
          <p:spPr>
            <a:xfrm flipH="1" flipV="1">
              <a:off x="6258" y="8760"/>
              <a:ext cx="89" cy="24"/>
            </a:xfrm>
            <a:prstGeom prst="line">
              <a:avLst/>
            </a:prstGeom>
          </p:spPr>
          <p:style>
            <a:lnRef idx="1">
              <a:schemeClr val="dk1"/>
            </a:lnRef>
            <a:fillRef idx="0">
              <a:schemeClr val="dk1"/>
            </a:fillRef>
            <a:effectRef idx="0">
              <a:schemeClr val="dk1"/>
            </a:effectRef>
            <a:fontRef idx="minor">
              <a:schemeClr val="tx1"/>
            </a:fontRef>
          </p:style>
        </p:cxnSp>
        <p:sp>
          <p:nvSpPr>
            <p:cNvPr id="255" name="立方体 220"/>
            <p:cNvSpPr/>
            <p:nvPr>
              <p:custDataLst>
                <p:tags r:id="rId117"/>
              </p:custDataLst>
            </p:nvPr>
          </p:nvSpPr>
          <p:spPr>
            <a:xfrm rot="10800000">
              <a:off x="6380" y="8721"/>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6" name="圆角矩形 13"/>
            <p:cNvSpPr/>
            <p:nvPr>
              <p:custDataLst>
                <p:tags r:id="rId118"/>
              </p:custDataLst>
            </p:nvPr>
          </p:nvSpPr>
          <p:spPr>
            <a:xfrm rot="10800000">
              <a:off x="6720" y="8705"/>
              <a:ext cx="342" cy="128"/>
            </a:xfrm>
            <a:prstGeom prst="roundRect">
              <a:avLst/>
            </a:prstGeom>
            <a:solidFill>
              <a:schemeClr val="bg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257" name="直接连接符 229"/>
            <p:cNvCxnSpPr>
              <a:stCxn id="260" idx="0"/>
            </p:cNvCxnSpPr>
            <p:nvPr>
              <p:custDataLst>
                <p:tags r:id="rId119"/>
              </p:custDataLst>
            </p:nvPr>
          </p:nvCxnSpPr>
          <p:spPr>
            <a:xfrm flipH="1">
              <a:off x="6919" y="8762"/>
              <a:ext cx="66" cy="20"/>
            </a:xfrm>
            <a:prstGeom prst="line">
              <a:avLst/>
            </a:prstGeom>
          </p:spPr>
          <p:style>
            <a:lnRef idx="1">
              <a:schemeClr val="dk1"/>
            </a:lnRef>
            <a:fillRef idx="0">
              <a:schemeClr val="dk1"/>
            </a:fillRef>
            <a:effectRef idx="0">
              <a:schemeClr val="dk1"/>
            </a:effectRef>
            <a:fontRef idx="minor">
              <a:schemeClr val="tx1"/>
            </a:fontRef>
          </p:style>
        </p:cxnSp>
        <p:cxnSp>
          <p:nvCxnSpPr>
            <p:cNvPr id="258" name="直接连接符 230"/>
            <p:cNvCxnSpPr>
              <a:endCxn id="259" idx="0"/>
            </p:cNvCxnSpPr>
            <p:nvPr>
              <p:custDataLst>
                <p:tags r:id="rId120"/>
              </p:custDataLst>
            </p:nvPr>
          </p:nvCxnSpPr>
          <p:spPr>
            <a:xfrm flipH="1" flipV="1">
              <a:off x="6805" y="8763"/>
              <a:ext cx="95" cy="20"/>
            </a:xfrm>
            <a:prstGeom prst="line">
              <a:avLst/>
            </a:prstGeom>
          </p:spPr>
          <p:style>
            <a:lnRef idx="1">
              <a:schemeClr val="dk1"/>
            </a:lnRef>
            <a:fillRef idx="0">
              <a:schemeClr val="dk1"/>
            </a:fillRef>
            <a:effectRef idx="0">
              <a:schemeClr val="dk1"/>
            </a:effectRef>
            <a:fontRef idx="minor">
              <a:schemeClr val="tx1"/>
            </a:fontRef>
          </p:style>
        </p:cxnSp>
        <p:sp>
          <p:nvSpPr>
            <p:cNvPr id="259" name="立方体 231"/>
            <p:cNvSpPr/>
            <p:nvPr>
              <p:custDataLst>
                <p:tags r:id="rId121"/>
              </p:custDataLst>
            </p:nvPr>
          </p:nvSpPr>
          <p:spPr>
            <a:xfrm rot="10800000">
              <a:off x="6772" y="8723"/>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0" name="立方体 232"/>
            <p:cNvSpPr/>
            <p:nvPr>
              <p:custDataLst>
                <p:tags r:id="rId122"/>
              </p:custDataLst>
            </p:nvPr>
          </p:nvSpPr>
          <p:spPr>
            <a:xfrm rot="10800000">
              <a:off x="6952" y="8723"/>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61" name="直接连接符 233"/>
            <p:cNvCxnSpPr>
              <a:stCxn id="265" idx="0"/>
              <a:endCxn id="263" idx="2"/>
            </p:cNvCxnSpPr>
            <p:nvPr>
              <p:custDataLst>
                <p:tags r:id="rId123"/>
              </p:custDataLst>
            </p:nvPr>
          </p:nvCxnSpPr>
          <p:spPr>
            <a:xfrm flipH="1" flipV="1">
              <a:off x="6347" y="8850"/>
              <a:ext cx="258" cy="76"/>
            </a:xfrm>
            <a:prstGeom prst="line">
              <a:avLst/>
            </a:prstGeom>
            <a:ln w="8890"/>
          </p:spPr>
          <p:style>
            <a:lnRef idx="1">
              <a:schemeClr val="dk1"/>
            </a:lnRef>
            <a:fillRef idx="0">
              <a:schemeClr val="dk1"/>
            </a:fillRef>
            <a:effectRef idx="0">
              <a:schemeClr val="dk1"/>
            </a:effectRef>
            <a:fontRef idx="minor">
              <a:schemeClr val="tx1"/>
            </a:fontRef>
          </p:style>
        </p:cxnSp>
        <p:cxnSp>
          <p:nvCxnSpPr>
            <p:cNvPr id="262" name="直接连接符 234"/>
            <p:cNvCxnSpPr>
              <a:stCxn id="265" idx="0"/>
              <a:endCxn id="264" idx="2"/>
            </p:cNvCxnSpPr>
            <p:nvPr>
              <p:custDataLst>
                <p:tags r:id="rId124"/>
              </p:custDataLst>
            </p:nvPr>
          </p:nvCxnSpPr>
          <p:spPr>
            <a:xfrm flipV="1">
              <a:off x="6605" y="8848"/>
              <a:ext cx="286" cy="78"/>
            </a:xfrm>
            <a:prstGeom prst="line">
              <a:avLst/>
            </a:prstGeom>
            <a:ln w="8890"/>
          </p:spPr>
          <p:style>
            <a:lnRef idx="1">
              <a:schemeClr val="dk1"/>
            </a:lnRef>
            <a:fillRef idx="0">
              <a:schemeClr val="dk1"/>
            </a:fillRef>
            <a:effectRef idx="0">
              <a:schemeClr val="dk1"/>
            </a:effectRef>
            <a:fontRef idx="minor">
              <a:schemeClr val="tx1"/>
            </a:fontRef>
          </p:style>
        </p:cxnSp>
        <p:pic>
          <p:nvPicPr>
            <p:cNvPr id="263" name="图片 236"/>
            <p:cNvPicPr>
              <a:picLocks noChangeAspect="1"/>
            </p:cNvPicPr>
            <p:nvPr>
              <p:custDataLst>
                <p:tags r:id="rId125"/>
              </p:custDataLst>
            </p:nvPr>
          </p:nvPicPr>
          <p:blipFill>
            <a:blip r:embed="rId165" cstate="print"/>
            <a:stretch>
              <a:fillRect/>
            </a:stretch>
          </p:blipFill>
          <p:spPr>
            <a:xfrm>
              <a:off x="6280" y="8821"/>
              <a:ext cx="134" cy="29"/>
            </a:xfrm>
            <a:prstGeom prst="rect">
              <a:avLst/>
            </a:prstGeom>
            <a:solidFill>
              <a:schemeClr val="bg1"/>
            </a:solidFill>
            <a:ln>
              <a:solidFill>
                <a:schemeClr val="accent1"/>
              </a:solidFill>
            </a:ln>
          </p:spPr>
        </p:pic>
        <p:pic>
          <p:nvPicPr>
            <p:cNvPr id="264" name="图片 242"/>
            <p:cNvPicPr>
              <a:picLocks noChangeAspect="1"/>
            </p:cNvPicPr>
            <p:nvPr>
              <p:custDataLst>
                <p:tags r:id="rId126"/>
              </p:custDataLst>
            </p:nvPr>
          </p:nvPicPr>
          <p:blipFill>
            <a:blip r:embed="rId165" cstate="print"/>
            <a:stretch>
              <a:fillRect/>
            </a:stretch>
          </p:blipFill>
          <p:spPr>
            <a:xfrm>
              <a:off x="6824" y="8820"/>
              <a:ext cx="134" cy="29"/>
            </a:xfrm>
            <a:prstGeom prst="rect">
              <a:avLst/>
            </a:prstGeom>
            <a:solidFill>
              <a:schemeClr val="bg1"/>
            </a:solidFill>
            <a:ln>
              <a:solidFill>
                <a:schemeClr val="accent1"/>
              </a:solidFill>
            </a:ln>
          </p:spPr>
        </p:pic>
        <p:pic>
          <p:nvPicPr>
            <p:cNvPr id="265" name="图片 243"/>
            <p:cNvPicPr>
              <a:picLocks noChangeAspect="1"/>
            </p:cNvPicPr>
            <p:nvPr>
              <p:custDataLst>
                <p:tags r:id="rId127"/>
              </p:custDataLst>
            </p:nvPr>
          </p:nvPicPr>
          <p:blipFill>
            <a:blip r:embed="rId165" cstate="print"/>
            <a:stretch>
              <a:fillRect/>
            </a:stretch>
          </p:blipFill>
          <p:spPr>
            <a:xfrm>
              <a:off x="6538" y="8926"/>
              <a:ext cx="134" cy="29"/>
            </a:xfrm>
            <a:prstGeom prst="rect">
              <a:avLst/>
            </a:prstGeom>
            <a:solidFill>
              <a:schemeClr val="bg1"/>
            </a:solidFill>
            <a:ln>
              <a:solidFill>
                <a:schemeClr val="accent1"/>
              </a:solidFill>
            </a:ln>
          </p:spPr>
        </p:pic>
        <p:sp>
          <p:nvSpPr>
            <p:cNvPr id="266" name="立方体 244"/>
            <p:cNvSpPr/>
            <p:nvPr>
              <p:custDataLst>
                <p:tags r:id="rId128"/>
              </p:custDataLst>
            </p:nvPr>
          </p:nvSpPr>
          <p:spPr>
            <a:xfrm rot="10800000">
              <a:off x="6225" y="8721"/>
              <a:ext cx="81" cy="39"/>
            </a:xfrm>
            <a:prstGeom prst="cub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7" name="矩形 245"/>
            <p:cNvSpPr/>
            <p:nvPr>
              <p:custDataLst>
                <p:tags r:id="rId129"/>
              </p:custDataLst>
            </p:nvPr>
          </p:nvSpPr>
          <p:spPr>
            <a:xfrm>
              <a:off x="6286" y="8784"/>
              <a:ext cx="121" cy="28"/>
            </a:xfrm>
            <a:prstGeom prst="rect">
              <a:avLst/>
            </a:prstGeom>
            <a:noFill/>
            <a:ln w="889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p>
          </p:txBody>
        </p:sp>
        <p:sp>
          <p:nvSpPr>
            <p:cNvPr id="268" name="矩形 251"/>
            <p:cNvSpPr/>
            <p:nvPr>
              <p:custDataLst>
                <p:tags r:id="rId130"/>
              </p:custDataLst>
            </p:nvPr>
          </p:nvSpPr>
          <p:spPr>
            <a:xfrm>
              <a:off x="6832" y="8784"/>
              <a:ext cx="121" cy="28"/>
            </a:xfrm>
            <a:prstGeom prst="rect">
              <a:avLst/>
            </a:prstGeom>
            <a:noFill/>
            <a:ln w="889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p>
          </p:txBody>
        </p:sp>
        <p:cxnSp>
          <p:nvCxnSpPr>
            <p:cNvPr id="269" name="直接连接符 271"/>
            <p:cNvCxnSpPr>
              <a:stCxn id="267" idx="2"/>
              <a:endCxn id="263" idx="0"/>
            </p:cNvCxnSpPr>
            <p:nvPr>
              <p:custDataLst>
                <p:tags r:id="rId131"/>
              </p:custDataLst>
            </p:nvPr>
          </p:nvCxnSpPr>
          <p:spPr>
            <a:xfrm>
              <a:off x="6347" y="8812"/>
              <a:ext cx="0" cy="9"/>
            </a:xfrm>
            <a:prstGeom prst="line">
              <a:avLst/>
            </a:prstGeom>
          </p:spPr>
          <p:style>
            <a:lnRef idx="1">
              <a:schemeClr val="dk1"/>
            </a:lnRef>
            <a:fillRef idx="0">
              <a:schemeClr val="dk1"/>
            </a:fillRef>
            <a:effectRef idx="0">
              <a:schemeClr val="dk1"/>
            </a:effectRef>
            <a:fontRef idx="minor">
              <a:schemeClr val="tx1"/>
            </a:fontRef>
          </p:style>
        </p:cxnSp>
        <p:cxnSp>
          <p:nvCxnSpPr>
            <p:cNvPr id="270" name="直接连接符 283"/>
            <p:cNvCxnSpPr>
              <a:stCxn id="268" idx="2"/>
              <a:endCxn id="264" idx="0"/>
            </p:cNvCxnSpPr>
            <p:nvPr>
              <p:custDataLst>
                <p:tags r:id="rId132"/>
              </p:custDataLst>
            </p:nvPr>
          </p:nvCxnSpPr>
          <p:spPr>
            <a:xfrm flipH="1">
              <a:off x="6891" y="8811"/>
              <a:ext cx="1" cy="8"/>
            </a:xfrm>
            <a:prstGeom prst="line">
              <a:avLst/>
            </a:prstGeom>
          </p:spPr>
          <p:style>
            <a:lnRef idx="1">
              <a:schemeClr val="dk1"/>
            </a:lnRef>
            <a:fillRef idx="0">
              <a:schemeClr val="dk1"/>
            </a:fillRef>
            <a:effectRef idx="0">
              <a:schemeClr val="dk1"/>
            </a:effectRef>
            <a:fontRef idx="minor">
              <a:schemeClr val="tx1"/>
            </a:fontRef>
          </p:style>
        </p:cxnSp>
        <p:cxnSp>
          <p:nvCxnSpPr>
            <p:cNvPr id="271" name="直接连接符 284"/>
            <p:cNvCxnSpPr>
              <a:stCxn id="265" idx="2"/>
              <a:endCxn id="273" idx="0"/>
            </p:cNvCxnSpPr>
            <p:nvPr>
              <p:custDataLst>
                <p:tags r:id="rId133"/>
              </p:custDataLst>
            </p:nvPr>
          </p:nvCxnSpPr>
          <p:spPr>
            <a:xfrm>
              <a:off x="6605" y="8955"/>
              <a:ext cx="0" cy="30"/>
            </a:xfrm>
            <a:prstGeom prst="line">
              <a:avLst/>
            </a:prstGeom>
          </p:spPr>
          <p:style>
            <a:lnRef idx="1">
              <a:schemeClr val="dk1"/>
            </a:lnRef>
            <a:fillRef idx="0">
              <a:schemeClr val="dk1"/>
            </a:fillRef>
            <a:effectRef idx="0">
              <a:schemeClr val="dk1"/>
            </a:effectRef>
            <a:fontRef idx="minor">
              <a:schemeClr val="tx1"/>
            </a:fontRef>
          </p:style>
        </p:cxnSp>
        <p:sp>
          <p:nvSpPr>
            <p:cNvPr id="273" name="矩形 285"/>
            <p:cNvSpPr/>
            <p:nvPr>
              <p:custDataLst>
                <p:tags r:id="rId134"/>
              </p:custDataLst>
            </p:nvPr>
          </p:nvSpPr>
          <p:spPr>
            <a:xfrm>
              <a:off x="6545" y="8985"/>
              <a:ext cx="121" cy="28"/>
            </a:xfrm>
            <a:prstGeom prst="rect">
              <a:avLst/>
            </a:prstGeom>
            <a:noFill/>
            <a:ln w="889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p>
          </p:txBody>
        </p:sp>
        <p:sp>
          <p:nvSpPr>
            <p:cNvPr id="274" name="矩形 286"/>
            <p:cNvSpPr/>
            <p:nvPr>
              <p:custDataLst>
                <p:tags r:id="rId135"/>
              </p:custDataLst>
            </p:nvPr>
          </p:nvSpPr>
          <p:spPr>
            <a:xfrm>
              <a:off x="6380" y="9053"/>
              <a:ext cx="121" cy="28"/>
            </a:xfrm>
            <a:prstGeom prst="rect">
              <a:avLst/>
            </a:prstGeom>
            <a:noFill/>
            <a:ln w="889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p>
          </p:txBody>
        </p:sp>
        <p:sp>
          <p:nvSpPr>
            <p:cNvPr id="275" name="矩形 287"/>
            <p:cNvSpPr/>
            <p:nvPr>
              <p:custDataLst>
                <p:tags r:id="rId136"/>
              </p:custDataLst>
            </p:nvPr>
          </p:nvSpPr>
          <p:spPr>
            <a:xfrm>
              <a:off x="6732" y="9054"/>
              <a:ext cx="121" cy="28"/>
            </a:xfrm>
            <a:prstGeom prst="rect">
              <a:avLst/>
            </a:prstGeom>
            <a:noFill/>
            <a:ln w="889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400"/>
            </a:p>
          </p:txBody>
        </p:sp>
      </p:grpSp>
      <p:sp>
        <p:nvSpPr>
          <p:cNvPr id="276" name="文本框 288"/>
          <p:cNvSpPr txBox="1"/>
          <p:nvPr>
            <p:custDataLst>
              <p:tags r:id="rId13"/>
            </p:custDataLst>
          </p:nvPr>
        </p:nvSpPr>
        <p:spPr>
          <a:xfrm>
            <a:off x="1588770" y="2316480"/>
            <a:ext cx="2708910" cy="821690"/>
          </a:xfrm>
          <a:prstGeom prst="rect">
            <a:avLst/>
          </a:prstGeom>
          <a:noFill/>
        </p:spPr>
        <p:txBody>
          <a:bodyPr wrap="square" rtlCol="0" anchor="t">
            <a:noAutofit/>
          </a:bodyPr>
          <a:lstStyle/>
          <a:p>
            <a:pPr algn="ctr">
              <a:lnSpc>
                <a:spcPct val="150000"/>
              </a:lnSpc>
              <a:spcBef>
                <a:spcPts val="0"/>
              </a:spcBef>
              <a:spcAft>
                <a:spcPts val="0"/>
              </a:spcAft>
            </a:pPr>
            <a:r>
              <a:rPr lang="en-US" altLang="zh-CN" sz="1600" b="1" kern="0" dirty="0">
                <a:uFillTx/>
                <a:ea typeface="+mn-lt"/>
                <a:cs typeface="方正兰亭中粗黑_GBK" panose="02010600030101010101" charset="-122"/>
                <a:sym typeface="宋体" panose="02010600030101010101" pitchFamily="2" charset="-122"/>
              </a:rPr>
              <a:t>  AI DCI Network</a:t>
            </a:r>
            <a:endParaRPr lang="en-US" altLang="zh-CN" sz="1600" b="1" kern="0" dirty="0">
              <a:solidFill>
                <a:schemeClr val="tx1"/>
              </a:solidFill>
              <a:uFillTx/>
              <a:ea typeface="+mn-lt"/>
              <a:cs typeface="方正兰亭中粗黑_GBK" panose="02010600030101010101" charset="-122"/>
              <a:sym typeface="宋体" panose="02010600030101010101" pitchFamily="2" charset="-122"/>
            </a:endParaRPr>
          </a:p>
        </p:txBody>
      </p:sp>
      <p:cxnSp>
        <p:nvCxnSpPr>
          <p:cNvPr id="278" name="直接连接符 290"/>
          <p:cNvCxnSpPr/>
          <p:nvPr>
            <p:custDataLst>
              <p:tags r:id="rId14"/>
            </p:custDataLst>
          </p:nvPr>
        </p:nvCxnSpPr>
        <p:spPr>
          <a:xfrm>
            <a:off x="1311910" y="2827020"/>
            <a:ext cx="2774315" cy="254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279" name="文本框 291"/>
          <p:cNvSpPr txBox="1"/>
          <p:nvPr>
            <p:custDataLst>
              <p:tags r:id="rId15"/>
            </p:custDataLst>
          </p:nvPr>
        </p:nvSpPr>
        <p:spPr>
          <a:xfrm>
            <a:off x="901065" y="2847340"/>
            <a:ext cx="3891915" cy="737235"/>
          </a:xfrm>
          <a:prstGeom prst="rect">
            <a:avLst/>
          </a:prstGeom>
          <a:noFill/>
        </p:spPr>
        <p:txBody>
          <a:bodyPr wrap="square" rtlCol="0" anchor="t">
            <a:spAutoFit/>
          </a:bodyPr>
          <a:lstStyle/>
          <a:p>
            <a:pPr algn="ctr">
              <a:lnSpc>
                <a:spcPct val="100000"/>
              </a:lnSpc>
              <a:spcBef>
                <a:spcPts val="0"/>
              </a:spcBef>
              <a:spcAft>
                <a:spcPts val="0"/>
              </a:spcAft>
            </a:pPr>
            <a:r>
              <a:rPr lang="zh-CN" sz="1400" kern="0" noProof="0" dirty="0">
                <a:ln>
                  <a:noFill/>
                </a:ln>
                <a:solidFill>
                  <a:schemeClr val="tx1">
                    <a:lumMod val="75000"/>
                    <a:lumOff val="25000"/>
                  </a:schemeClr>
                </a:solidFill>
                <a:effectLst/>
                <a:uLnTx/>
                <a:uFillTx/>
                <a:ea typeface="+mn-lt"/>
                <a:cs typeface="+mn-lt"/>
                <a:sym typeface="+mn-ea"/>
              </a:rPr>
              <a:t>Port capacity expands from 400Gbps to virtual pipeline 3.2T</a:t>
            </a:r>
            <a:r>
              <a:rPr lang="en-US" altLang="zh-CN" sz="1400" kern="0" noProof="0" dirty="0">
                <a:ln>
                  <a:noFill/>
                </a:ln>
                <a:solidFill>
                  <a:schemeClr val="tx1">
                    <a:lumMod val="75000"/>
                    <a:lumOff val="25000"/>
                  </a:schemeClr>
                </a:solidFill>
                <a:effectLst/>
                <a:uLnTx/>
                <a:uFillTx/>
                <a:ea typeface="+mn-lt"/>
                <a:cs typeface="+mn-lt"/>
                <a:sym typeface="+mn-ea"/>
              </a:rPr>
              <a:t>bps, </a:t>
            </a:r>
          </a:p>
          <a:p>
            <a:pPr algn="ctr">
              <a:lnSpc>
                <a:spcPct val="100000"/>
              </a:lnSpc>
              <a:spcBef>
                <a:spcPts val="0"/>
              </a:spcBef>
              <a:spcAft>
                <a:spcPts val="0"/>
              </a:spcAft>
            </a:pPr>
            <a:r>
              <a:rPr lang="en-US" altLang="zh-CN" sz="1400" kern="0" noProof="0" dirty="0">
                <a:ln>
                  <a:noFill/>
                </a:ln>
                <a:solidFill>
                  <a:schemeClr val="tx1">
                    <a:lumMod val="75000"/>
                    <a:lumOff val="25000"/>
                  </a:schemeClr>
                </a:solidFill>
                <a:effectLst/>
                <a:uLnTx/>
                <a:uFillTx/>
                <a:ea typeface="+mn-lt"/>
                <a:cs typeface="+mn-lt"/>
                <a:sym typeface="+mn-ea"/>
              </a:rPr>
              <a:t>lossy network</a:t>
            </a:r>
          </a:p>
        </p:txBody>
      </p:sp>
      <p:cxnSp>
        <p:nvCxnSpPr>
          <p:cNvPr id="280" name="直接连接符 292"/>
          <p:cNvCxnSpPr/>
          <p:nvPr>
            <p:custDataLst>
              <p:tags r:id="rId16"/>
            </p:custDataLst>
          </p:nvPr>
        </p:nvCxnSpPr>
        <p:spPr>
          <a:xfrm>
            <a:off x="4792980" y="2392045"/>
            <a:ext cx="1270" cy="1155065"/>
          </a:xfrm>
          <a:prstGeom prst="line">
            <a:avLst/>
          </a:prstGeom>
          <a:solidFill>
            <a:schemeClr val="tx1"/>
          </a:solidFill>
          <a:ln w="12700">
            <a:solidFill>
              <a:srgbClr val="0070C0"/>
            </a:solidFill>
            <a:prstDash val="sysDot"/>
            <a:bevel/>
            <a:headEnd type="none"/>
            <a:tailEnd type="none"/>
          </a:ln>
        </p:spPr>
        <p:style>
          <a:lnRef idx="2">
            <a:schemeClr val="accent1"/>
          </a:lnRef>
          <a:fillRef idx="0">
            <a:srgbClr val="FFFFFF"/>
          </a:fillRef>
          <a:effectRef idx="0">
            <a:srgbClr val="FFFFFF"/>
          </a:effectRef>
          <a:fontRef idx="minor">
            <a:schemeClr val="tx1"/>
          </a:fontRef>
        </p:style>
      </p:cxnSp>
      <p:grpSp>
        <p:nvGrpSpPr>
          <p:cNvPr id="115" name="组合 114"/>
          <p:cNvGrpSpPr/>
          <p:nvPr/>
        </p:nvGrpSpPr>
        <p:grpSpPr>
          <a:xfrm>
            <a:off x="7932420" y="2894965"/>
            <a:ext cx="3291205" cy="2904490"/>
            <a:chOff x="11915" y="5738"/>
            <a:chExt cx="5183" cy="4574"/>
          </a:xfrm>
        </p:grpSpPr>
        <p:sp>
          <p:nvSpPr>
            <p:cNvPr id="91" name="Freeform 6"/>
            <p:cNvSpPr/>
            <p:nvPr>
              <p:custDataLst>
                <p:tags r:id="rId20"/>
              </p:custDataLst>
            </p:nvPr>
          </p:nvSpPr>
          <p:spPr bwMode="auto">
            <a:xfrm>
              <a:off x="12637" y="6259"/>
              <a:ext cx="3182" cy="118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1" fmla="*/ 8448 w 10000"/>
                <a:gd name="connsiteY0-2" fmla="*/ 9807 h 10000"/>
                <a:gd name="connsiteX1-3" fmla="*/ 1220 w 10000"/>
                <a:gd name="connsiteY1-4" fmla="*/ 9711 h 10000"/>
                <a:gd name="connsiteX2-5" fmla="*/ 199 w 10000"/>
                <a:gd name="connsiteY2-6" fmla="*/ 6988 h 10000"/>
                <a:gd name="connsiteX3-7" fmla="*/ 1470 w 10000"/>
                <a:gd name="connsiteY3-8" fmla="*/ 4211 h 10000"/>
                <a:gd name="connsiteX4-9" fmla="*/ 3806 w 10000"/>
                <a:gd name="connsiteY4-10" fmla="*/ 627 h 10000"/>
                <a:gd name="connsiteX5-11" fmla="*/ 6684 w 10000"/>
                <a:gd name="connsiteY5-12" fmla="*/ 2940 h 10000"/>
                <a:gd name="connsiteX6-13" fmla="*/ 8621 w 10000"/>
                <a:gd name="connsiteY6-14" fmla="*/ 2867 h 10000"/>
                <a:gd name="connsiteX7-15" fmla="*/ 9353 w 10000"/>
                <a:gd name="connsiteY7-16" fmla="*/ 5815 h 10000"/>
                <a:gd name="connsiteX8-17" fmla="*/ 9841 w 10000"/>
                <a:gd name="connsiteY8-18" fmla="*/ 8096 h 10000"/>
                <a:gd name="connsiteX9-19" fmla="*/ 8448 w 10000"/>
                <a:gd name="connsiteY9-20" fmla="*/ 9807 h 10000"/>
                <a:gd name="connsiteX0-21" fmla="*/ 8448 w 10000"/>
                <a:gd name="connsiteY0-22" fmla="*/ 9807 h 10000"/>
                <a:gd name="connsiteX1-23" fmla="*/ 1220 w 10000"/>
                <a:gd name="connsiteY1-24" fmla="*/ 9711 h 10000"/>
                <a:gd name="connsiteX2-25" fmla="*/ 199 w 10000"/>
                <a:gd name="connsiteY2-26" fmla="*/ 6988 h 10000"/>
                <a:gd name="connsiteX3-27" fmla="*/ 1638 w 10000"/>
                <a:gd name="connsiteY3-28" fmla="*/ 4336 h 10000"/>
                <a:gd name="connsiteX4-29" fmla="*/ 3806 w 10000"/>
                <a:gd name="connsiteY4-30" fmla="*/ 627 h 10000"/>
                <a:gd name="connsiteX5-31" fmla="*/ 6684 w 10000"/>
                <a:gd name="connsiteY5-32" fmla="*/ 2940 h 10000"/>
                <a:gd name="connsiteX6-33" fmla="*/ 8621 w 10000"/>
                <a:gd name="connsiteY6-34" fmla="*/ 2867 h 10000"/>
                <a:gd name="connsiteX7-35" fmla="*/ 9353 w 10000"/>
                <a:gd name="connsiteY7-36" fmla="*/ 5815 h 10000"/>
                <a:gd name="connsiteX8-37" fmla="*/ 9841 w 10000"/>
                <a:gd name="connsiteY8-38" fmla="*/ 8096 h 10000"/>
                <a:gd name="connsiteX9-39" fmla="*/ 8448 w 10000"/>
                <a:gd name="connsiteY9-40" fmla="*/ 9807 h 10000"/>
                <a:gd name="connsiteX0-41" fmla="*/ 8448 w 10000"/>
                <a:gd name="connsiteY0-42" fmla="*/ 9807 h 10000"/>
                <a:gd name="connsiteX1-43" fmla="*/ 1220 w 10000"/>
                <a:gd name="connsiteY1-44" fmla="*/ 9711 h 10000"/>
                <a:gd name="connsiteX2-45" fmla="*/ 199 w 10000"/>
                <a:gd name="connsiteY2-46" fmla="*/ 6988 h 10000"/>
                <a:gd name="connsiteX3-47" fmla="*/ 1638 w 10000"/>
                <a:gd name="connsiteY3-48" fmla="*/ 4336 h 10000"/>
                <a:gd name="connsiteX4-49" fmla="*/ 3806 w 10000"/>
                <a:gd name="connsiteY4-50" fmla="*/ 627 h 10000"/>
                <a:gd name="connsiteX5-51" fmla="*/ 6684 w 10000"/>
                <a:gd name="connsiteY5-52" fmla="*/ 2940 h 10000"/>
                <a:gd name="connsiteX6-53" fmla="*/ 8621 w 10000"/>
                <a:gd name="connsiteY6-54" fmla="*/ 2867 h 10000"/>
                <a:gd name="connsiteX7-55" fmla="*/ 9054 w 10000"/>
                <a:gd name="connsiteY7-56" fmla="*/ 5692 h 10000"/>
                <a:gd name="connsiteX8-57" fmla="*/ 9841 w 10000"/>
                <a:gd name="connsiteY8-58" fmla="*/ 8096 h 10000"/>
                <a:gd name="connsiteX9-59" fmla="*/ 8448 w 10000"/>
                <a:gd name="connsiteY9-60" fmla="*/ 9807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rgbClr val="FFFFFF"/>
            </a:solidFill>
            <a:ln w="12700">
              <a:solidFill>
                <a:srgbClr val="0070C0"/>
              </a:solidFill>
              <a:miter lim="400000"/>
            </a:ln>
          </p:spPr>
          <p:txBody>
            <a:bodyPr lIns="19055" tIns="19055" rIns="19055" bIns="19055" anchor="ctr"/>
            <a:lstStyle/>
            <a:p>
              <a:pPr algn="ctr" defTabSz="645160" fontAlgn="base" hangingPunct="0">
                <a:lnSpc>
                  <a:spcPct val="130000"/>
                </a:lnSpc>
                <a:spcBef>
                  <a:spcPct val="0"/>
                </a:spcBef>
                <a:spcAft>
                  <a:spcPct val="0"/>
                </a:spcAft>
                <a:defRPr/>
              </a:pPr>
              <a:endParaRPr lang="zh-CN" altLang="en-US" sz="700" b="1" kern="0" dirty="0">
                <a:solidFill>
                  <a:srgbClr val="1D1D1A"/>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94" name="椭圆 106"/>
            <p:cNvSpPr/>
            <p:nvPr>
              <p:custDataLst>
                <p:tags r:id="rId21"/>
              </p:custDataLst>
            </p:nvPr>
          </p:nvSpPr>
          <p:spPr>
            <a:xfrm>
              <a:off x="11915" y="6349"/>
              <a:ext cx="4579" cy="1320"/>
            </a:xfrm>
            <a:prstGeom prst="ellipse">
              <a:avLst/>
            </a:prstGeom>
            <a:noFill/>
            <a:ln w="19050" cap="flat" cmpd="sng" algn="ctr">
              <a:gradFill>
                <a:gsLst>
                  <a:gs pos="0">
                    <a:srgbClr val="2181E8">
                      <a:alpha val="5000"/>
                    </a:srgbClr>
                  </a:gs>
                  <a:gs pos="100000">
                    <a:srgbClr val="2181E8">
                      <a:alpha val="50000"/>
                    </a:srgbClr>
                  </a:gs>
                </a:gsLst>
                <a:lin ang="5400000" scaled="1"/>
              </a:gradFill>
              <a:prstDash val="solid"/>
              <a:miter lim="800000"/>
            </a:ln>
            <a:effectLst/>
          </p:spPr>
          <p:txBody>
            <a:bodyPr vertOverflow="overflow" horzOverflow="overflow" vert="horz" wrap="square" numCol="1" spcCol="0" rtlCol="0" fromWordArt="0" anchor="ctr" anchorCtr="0" forceAA="0" compatLnSpc="1">
              <a:noAutofit/>
            </a:bodyPr>
            <a:lstStyle/>
            <a:p>
              <a:pPr lvl="0" algn="ctr">
                <a:buClrTx/>
                <a:buSzTx/>
                <a:buFontTx/>
              </a:pPr>
              <a:endParaRPr lang="zh-CN" altLang="en-US" sz="900" b="1">
                <a:latin typeface="微软雅黑" panose="020B0503020204020204" charset="-122"/>
                <a:ea typeface="微软雅黑" panose="020B0503020204020204" charset="-122"/>
                <a:sym typeface="黑体" panose="02010609060101010101" charset="-122"/>
              </a:endParaRPr>
            </a:p>
          </p:txBody>
        </p:sp>
        <p:grpSp>
          <p:nvGrpSpPr>
            <p:cNvPr id="107" name="组合 111"/>
            <p:cNvGrpSpPr/>
            <p:nvPr/>
          </p:nvGrpSpPr>
          <p:grpSpPr>
            <a:xfrm>
              <a:off x="12792" y="6590"/>
              <a:ext cx="801" cy="745"/>
              <a:chOff x="8514" y="6438"/>
              <a:chExt cx="789" cy="871"/>
            </a:xfrm>
          </p:grpSpPr>
          <p:sp>
            <p:nvSpPr>
              <p:cNvPr id="108" name="iconfont-11206-4016491"/>
              <p:cNvSpPr/>
              <p:nvPr>
                <p:custDataLst>
                  <p:tags r:id="rId94"/>
                </p:custDataLst>
              </p:nvPr>
            </p:nvSpPr>
            <p:spPr>
              <a:xfrm>
                <a:off x="8514"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110" name="iconfont-11206-4016491"/>
              <p:cNvSpPr/>
              <p:nvPr>
                <p:custDataLst>
                  <p:tags r:id="rId95"/>
                </p:custDataLst>
              </p:nvPr>
            </p:nvSpPr>
            <p:spPr>
              <a:xfrm>
                <a:off x="8959"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111" name="iconfont-11206-4016491"/>
              <p:cNvSpPr/>
              <p:nvPr>
                <p:custDataLst>
                  <p:tags r:id="rId96"/>
                </p:custDataLst>
              </p:nvPr>
            </p:nvSpPr>
            <p:spPr>
              <a:xfrm>
                <a:off x="8727" y="6984"/>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cxnSp>
            <p:nvCxnSpPr>
              <p:cNvPr id="112" name="直接连接符 115"/>
              <p:cNvCxnSpPr/>
              <p:nvPr>
                <p:custDataLst>
                  <p:tags r:id="rId97"/>
                </p:custDataLst>
              </p:nvPr>
            </p:nvCxnSpPr>
            <p:spPr>
              <a:xfrm>
                <a:off x="8585" y="6882"/>
                <a:ext cx="65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3" name="直接连接符 117"/>
              <p:cNvCxnSpPr/>
              <p:nvPr>
                <p:custDataLst>
                  <p:tags r:id="rId98"/>
                </p:custDataLst>
              </p:nvPr>
            </p:nvCxnSpPr>
            <p:spPr>
              <a:xfrm>
                <a:off x="8686" y="6750"/>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4" name="直接连接符 118"/>
              <p:cNvCxnSpPr/>
              <p:nvPr>
                <p:custDataLst>
                  <p:tags r:id="rId99"/>
                </p:custDataLst>
              </p:nvPr>
            </p:nvCxnSpPr>
            <p:spPr>
              <a:xfrm>
                <a:off x="8883" y="6893"/>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17" name="直接连接符 119"/>
              <p:cNvCxnSpPr/>
              <p:nvPr>
                <p:custDataLst>
                  <p:tags r:id="rId100"/>
                </p:custDataLst>
              </p:nvPr>
            </p:nvCxnSpPr>
            <p:spPr>
              <a:xfrm>
                <a:off x="9131" y="6763"/>
                <a:ext cx="0" cy="107"/>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21" name="组合 131"/>
            <p:cNvGrpSpPr/>
            <p:nvPr/>
          </p:nvGrpSpPr>
          <p:grpSpPr>
            <a:xfrm>
              <a:off x="13821" y="6590"/>
              <a:ext cx="801" cy="744"/>
              <a:chOff x="8514" y="6438"/>
              <a:chExt cx="789" cy="870"/>
            </a:xfrm>
          </p:grpSpPr>
          <p:sp>
            <p:nvSpPr>
              <p:cNvPr id="122" name="iconfont-11206-4016491"/>
              <p:cNvSpPr/>
              <p:nvPr>
                <p:custDataLst>
                  <p:tags r:id="rId87"/>
                </p:custDataLst>
              </p:nvPr>
            </p:nvSpPr>
            <p:spPr>
              <a:xfrm>
                <a:off x="8514"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123" name="iconfont-11206-4016491"/>
              <p:cNvSpPr/>
              <p:nvPr>
                <p:custDataLst>
                  <p:tags r:id="rId88"/>
                </p:custDataLst>
              </p:nvPr>
            </p:nvSpPr>
            <p:spPr>
              <a:xfrm>
                <a:off x="8959"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124" name="iconfont-11206-4016491"/>
              <p:cNvSpPr/>
              <p:nvPr>
                <p:custDataLst>
                  <p:tags r:id="rId89"/>
                </p:custDataLst>
              </p:nvPr>
            </p:nvSpPr>
            <p:spPr>
              <a:xfrm>
                <a:off x="8727" y="6984"/>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cxnSp>
            <p:nvCxnSpPr>
              <p:cNvPr id="125" name="直接连接符 147"/>
              <p:cNvCxnSpPr/>
              <p:nvPr>
                <p:custDataLst>
                  <p:tags r:id="rId90"/>
                </p:custDataLst>
              </p:nvPr>
            </p:nvCxnSpPr>
            <p:spPr>
              <a:xfrm>
                <a:off x="8555" y="6877"/>
                <a:ext cx="65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6" name="直接连接符 148"/>
              <p:cNvCxnSpPr/>
              <p:nvPr>
                <p:custDataLst>
                  <p:tags r:id="rId91"/>
                </p:custDataLst>
              </p:nvPr>
            </p:nvCxnSpPr>
            <p:spPr>
              <a:xfrm>
                <a:off x="8686" y="6750"/>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7" name="直接连接符 149"/>
              <p:cNvCxnSpPr/>
              <p:nvPr>
                <p:custDataLst>
                  <p:tags r:id="rId92"/>
                </p:custDataLst>
              </p:nvPr>
            </p:nvCxnSpPr>
            <p:spPr>
              <a:xfrm>
                <a:off x="8883" y="6893"/>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8" name="直接连接符 150"/>
              <p:cNvCxnSpPr/>
              <p:nvPr>
                <p:custDataLst>
                  <p:tags r:id="rId93"/>
                </p:custDataLst>
              </p:nvPr>
            </p:nvCxnSpPr>
            <p:spPr>
              <a:xfrm>
                <a:off x="9131" y="6763"/>
                <a:ext cx="0" cy="107"/>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29" name="组合 151"/>
            <p:cNvGrpSpPr/>
            <p:nvPr/>
          </p:nvGrpSpPr>
          <p:grpSpPr>
            <a:xfrm>
              <a:off x="14806" y="6590"/>
              <a:ext cx="801" cy="744"/>
              <a:chOff x="8514" y="6438"/>
              <a:chExt cx="789" cy="870"/>
            </a:xfrm>
          </p:grpSpPr>
          <p:sp>
            <p:nvSpPr>
              <p:cNvPr id="130" name="iconfont-11206-4016491"/>
              <p:cNvSpPr/>
              <p:nvPr>
                <p:custDataLst>
                  <p:tags r:id="rId80"/>
                </p:custDataLst>
              </p:nvPr>
            </p:nvSpPr>
            <p:spPr>
              <a:xfrm>
                <a:off x="8514"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131" name="iconfont-11206-4016491"/>
              <p:cNvSpPr/>
              <p:nvPr>
                <p:custDataLst>
                  <p:tags r:id="rId81"/>
                </p:custDataLst>
              </p:nvPr>
            </p:nvSpPr>
            <p:spPr>
              <a:xfrm>
                <a:off x="8959"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133" name="iconfont-11206-4016491"/>
              <p:cNvSpPr/>
              <p:nvPr>
                <p:custDataLst>
                  <p:tags r:id="rId82"/>
                </p:custDataLst>
              </p:nvPr>
            </p:nvSpPr>
            <p:spPr>
              <a:xfrm>
                <a:off x="8727" y="6984"/>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cxnSp>
            <p:nvCxnSpPr>
              <p:cNvPr id="134" name="直接连接符 156"/>
              <p:cNvCxnSpPr/>
              <p:nvPr>
                <p:custDataLst>
                  <p:tags r:id="rId83"/>
                </p:custDataLst>
              </p:nvPr>
            </p:nvCxnSpPr>
            <p:spPr>
              <a:xfrm>
                <a:off x="8555" y="6877"/>
                <a:ext cx="65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5" name="直接连接符 157"/>
              <p:cNvCxnSpPr/>
              <p:nvPr>
                <p:custDataLst>
                  <p:tags r:id="rId84"/>
                </p:custDataLst>
              </p:nvPr>
            </p:nvCxnSpPr>
            <p:spPr>
              <a:xfrm>
                <a:off x="8686" y="6750"/>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6" name="直接连接符 158"/>
              <p:cNvCxnSpPr/>
              <p:nvPr>
                <p:custDataLst>
                  <p:tags r:id="rId85"/>
                </p:custDataLst>
              </p:nvPr>
            </p:nvCxnSpPr>
            <p:spPr>
              <a:xfrm>
                <a:off x="8883" y="6893"/>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37" name="直接连接符 159"/>
              <p:cNvCxnSpPr/>
              <p:nvPr>
                <p:custDataLst>
                  <p:tags r:id="rId86"/>
                </p:custDataLst>
              </p:nvPr>
            </p:nvCxnSpPr>
            <p:spPr>
              <a:xfrm>
                <a:off x="9131" y="6763"/>
                <a:ext cx="0" cy="107"/>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138" name="组合 160"/>
            <p:cNvGrpSpPr/>
            <p:nvPr/>
          </p:nvGrpSpPr>
          <p:grpSpPr>
            <a:xfrm>
              <a:off x="14534" y="6885"/>
              <a:ext cx="305" cy="173"/>
              <a:chOff x="6180" y="7910"/>
              <a:chExt cx="2835" cy="2140"/>
            </a:xfrm>
          </p:grpSpPr>
          <p:grpSp>
            <p:nvGrpSpPr>
              <p:cNvPr id="139" name="Group 72"/>
              <p:cNvGrpSpPr/>
              <p:nvPr/>
            </p:nvGrpSpPr>
            <p:grpSpPr>
              <a:xfrm>
                <a:off x="6180" y="7910"/>
                <a:ext cx="2835" cy="1334"/>
                <a:chOff x="2779" y="2567"/>
                <a:chExt cx="889" cy="289"/>
              </a:xfrm>
            </p:grpSpPr>
            <p:sp>
              <p:nvSpPr>
                <p:cNvPr id="140" name="Arc 73"/>
                <p:cNvSpPr/>
                <p:nvPr>
                  <p:custDataLst>
                    <p:tags r:id="rId76"/>
                  </p:custDataLst>
                </p:nvPr>
              </p:nvSpPr>
              <p:spPr>
                <a:xfrm>
                  <a:off x="2833" y="2567"/>
                  <a:ext cx="782" cy="177"/>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141" name="Arc 74"/>
                <p:cNvSpPr/>
                <p:nvPr>
                  <p:custDataLst>
                    <p:tags r:id="rId77"/>
                  </p:custDataLst>
                </p:nvPr>
              </p:nvSpPr>
              <p:spPr>
                <a:xfrm>
                  <a:off x="2833" y="2612"/>
                  <a:ext cx="782" cy="244"/>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noAutofit/>
                </a:bodyPr>
                <a:lstStyle/>
                <a:p>
                  <a:pPr lvl="0" algn="l">
                    <a:buClrTx/>
                    <a:buSzTx/>
                    <a:buFontTx/>
                  </a:pPr>
                  <a:endParaRPr lang="zh-CN" altLang="en-US" sz="1350" dirty="0">
                    <a:latin typeface="Calibri" panose="020F0502020204030204" charset="0"/>
                    <a:sym typeface="+mn-ea"/>
                  </a:endParaRPr>
                </a:p>
              </p:txBody>
            </p:sp>
            <p:sp>
              <p:nvSpPr>
                <p:cNvPr id="142" name="Freeform 75"/>
                <p:cNvSpPr/>
                <p:nvPr>
                  <p:custDataLst>
                    <p:tags r:id="rId78"/>
                  </p:custDataLst>
                </p:nvPr>
              </p:nvSpPr>
              <p:spPr>
                <a:xfrm>
                  <a:off x="2779"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145" name="Freeform 76"/>
                <p:cNvSpPr/>
                <p:nvPr>
                  <p:custDataLst>
                    <p:tags r:id="rId79"/>
                  </p:custDataLst>
                </p:nvPr>
              </p:nvSpPr>
              <p:spPr>
                <a:xfrm>
                  <a:off x="3535"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grpSp>
          <p:grpSp>
            <p:nvGrpSpPr>
              <p:cNvPr id="147" name="Group 77"/>
              <p:cNvGrpSpPr/>
              <p:nvPr/>
            </p:nvGrpSpPr>
            <p:grpSpPr>
              <a:xfrm>
                <a:off x="6180" y="8898"/>
                <a:ext cx="2835" cy="1152"/>
                <a:chOff x="2779" y="2760"/>
                <a:chExt cx="889" cy="249"/>
              </a:xfrm>
            </p:grpSpPr>
            <p:sp>
              <p:nvSpPr>
                <p:cNvPr id="156" name="Arc 78"/>
                <p:cNvSpPr/>
                <p:nvPr>
                  <p:custDataLst>
                    <p:tags r:id="rId72"/>
                  </p:custDataLst>
                </p:nvPr>
              </p:nvSpPr>
              <p:spPr>
                <a:xfrm>
                  <a:off x="2833" y="2833"/>
                  <a:ext cx="782" cy="176"/>
                </a:xfrm>
                <a:custGeom>
                  <a:avLst/>
                  <a:gdLst>
                    <a:gd name="txL" fmla="*/ 0 w 43200"/>
                    <a:gd name="txT" fmla="*/ 0 h 21600"/>
                    <a:gd name="txR" fmla="*/ 43200 w 43200"/>
                    <a:gd name="txB" fmla="*/ 21600 h 21600"/>
                  </a:gdLst>
                  <a:ahLst/>
                  <a:cxnLst>
                    <a:cxn ang="0">
                      <a:pos x="14" y="0"/>
                    </a:cxn>
                    <a:cxn ang="0">
                      <a:pos x="0" y="0"/>
                    </a:cxn>
                    <a:cxn ang="0">
                      <a:pos x="7" y="0"/>
                    </a:cxn>
                  </a:cxnLst>
                  <a:rect l="txL" t="txT" r="txR" b="txB"/>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164" name="Arc 79"/>
                <p:cNvSpPr/>
                <p:nvPr>
                  <p:custDataLst>
                    <p:tags r:id="rId73"/>
                  </p:custDataLst>
                </p:nvPr>
              </p:nvSpPr>
              <p:spPr>
                <a:xfrm>
                  <a:off x="2833" y="2760"/>
                  <a:ext cx="782" cy="204"/>
                </a:xfrm>
                <a:custGeom>
                  <a:avLst/>
                  <a:gdLst>
                    <a:gd name="txL" fmla="*/ 0 w 43200"/>
                    <a:gd name="txT" fmla="*/ 0 h 21722"/>
                    <a:gd name="txR" fmla="*/ 43200 w 43200"/>
                    <a:gd name="txB" fmla="*/ 21722 h 21722"/>
                  </a:gdLst>
                  <a:ahLst/>
                  <a:cxnLst>
                    <a:cxn ang="0">
                      <a:pos x="14" y="0"/>
                    </a:cxn>
                    <a:cxn ang="0">
                      <a:pos x="0" y="0"/>
                    </a:cxn>
                    <a:cxn ang="0">
                      <a:pos x="7" y="0"/>
                    </a:cxn>
                  </a:cxnLst>
                  <a:rect l="txL" t="txT" r="txR" b="txB"/>
                  <a:pathLst>
                    <a:path w="43200" h="21722" fill="none">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path>
                    <a:path w="43200" h="21722" stroke="0">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lnTo>
                        <a:pt x="21600" y="122"/>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167" name="Freeform 80"/>
                <p:cNvSpPr/>
                <p:nvPr>
                  <p:custDataLst>
                    <p:tags r:id="rId74"/>
                  </p:custDataLst>
                </p:nvPr>
              </p:nvSpPr>
              <p:spPr>
                <a:xfrm>
                  <a:off x="3535"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205" name="Freeform 81"/>
                <p:cNvSpPr/>
                <p:nvPr>
                  <p:custDataLst>
                    <p:tags r:id="rId75"/>
                  </p:custDataLst>
                </p:nvPr>
              </p:nvSpPr>
              <p:spPr>
                <a:xfrm>
                  <a:off x="2779"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grpSp>
        </p:grpSp>
        <p:grpSp>
          <p:nvGrpSpPr>
            <p:cNvPr id="207" name="组合 173"/>
            <p:cNvGrpSpPr/>
            <p:nvPr/>
          </p:nvGrpSpPr>
          <p:grpSpPr>
            <a:xfrm>
              <a:off x="13547" y="6884"/>
              <a:ext cx="305" cy="173"/>
              <a:chOff x="6180" y="7910"/>
              <a:chExt cx="2835" cy="2140"/>
            </a:xfrm>
          </p:grpSpPr>
          <p:grpSp>
            <p:nvGrpSpPr>
              <p:cNvPr id="208" name="Group 72"/>
              <p:cNvGrpSpPr/>
              <p:nvPr/>
            </p:nvGrpSpPr>
            <p:grpSpPr>
              <a:xfrm>
                <a:off x="6180" y="7910"/>
                <a:ext cx="2835" cy="1334"/>
                <a:chOff x="2779" y="2567"/>
                <a:chExt cx="889" cy="289"/>
              </a:xfrm>
            </p:grpSpPr>
            <p:sp>
              <p:nvSpPr>
                <p:cNvPr id="209" name="Arc 73"/>
                <p:cNvSpPr/>
                <p:nvPr>
                  <p:custDataLst>
                    <p:tags r:id="rId68"/>
                  </p:custDataLst>
                </p:nvPr>
              </p:nvSpPr>
              <p:spPr>
                <a:xfrm>
                  <a:off x="2833" y="2567"/>
                  <a:ext cx="782" cy="177"/>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210" name="Arc 74"/>
                <p:cNvSpPr/>
                <p:nvPr>
                  <p:custDataLst>
                    <p:tags r:id="rId69"/>
                  </p:custDataLst>
                </p:nvPr>
              </p:nvSpPr>
              <p:spPr>
                <a:xfrm>
                  <a:off x="2833" y="2612"/>
                  <a:ext cx="782" cy="244"/>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noAutofit/>
                </a:bodyPr>
                <a:lstStyle/>
                <a:p>
                  <a:pPr lvl="0" algn="l">
                    <a:buClrTx/>
                    <a:buSzTx/>
                    <a:buFontTx/>
                  </a:pPr>
                  <a:endParaRPr lang="zh-CN" altLang="en-US" sz="1350" dirty="0">
                    <a:latin typeface="Calibri" panose="020F0502020204030204" charset="0"/>
                    <a:sym typeface="+mn-ea"/>
                  </a:endParaRPr>
                </a:p>
              </p:txBody>
            </p:sp>
            <p:sp>
              <p:nvSpPr>
                <p:cNvPr id="211" name="Freeform 75"/>
                <p:cNvSpPr/>
                <p:nvPr>
                  <p:custDataLst>
                    <p:tags r:id="rId70"/>
                  </p:custDataLst>
                </p:nvPr>
              </p:nvSpPr>
              <p:spPr>
                <a:xfrm>
                  <a:off x="2779"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212" name="Freeform 76"/>
                <p:cNvSpPr/>
                <p:nvPr>
                  <p:custDataLst>
                    <p:tags r:id="rId71"/>
                  </p:custDataLst>
                </p:nvPr>
              </p:nvSpPr>
              <p:spPr>
                <a:xfrm>
                  <a:off x="3535"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grpSp>
          <p:grpSp>
            <p:nvGrpSpPr>
              <p:cNvPr id="213" name="Group 77"/>
              <p:cNvGrpSpPr/>
              <p:nvPr/>
            </p:nvGrpSpPr>
            <p:grpSpPr>
              <a:xfrm>
                <a:off x="6180" y="8898"/>
                <a:ext cx="2835" cy="1152"/>
                <a:chOff x="2779" y="2760"/>
                <a:chExt cx="889" cy="249"/>
              </a:xfrm>
            </p:grpSpPr>
            <p:sp>
              <p:nvSpPr>
                <p:cNvPr id="214" name="Arc 78"/>
                <p:cNvSpPr/>
                <p:nvPr>
                  <p:custDataLst>
                    <p:tags r:id="rId64"/>
                  </p:custDataLst>
                </p:nvPr>
              </p:nvSpPr>
              <p:spPr>
                <a:xfrm>
                  <a:off x="2833" y="2833"/>
                  <a:ext cx="782" cy="176"/>
                </a:xfrm>
                <a:custGeom>
                  <a:avLst/>
                  <a:gdLst>
                    <a:gd name="txL" fmla="*/ 0 w 43200"/>
                    <a:gd name="txT" fmla="*/ 0 h 21600"/>
                    <a:gd name="txR" fmla="*/ 43200 w 43200"/>
                    <a:gd name="txB" fmla="*/ 21600 h 21600"/>
                  </a:gdLst>
                  <a:ahLst/>
                  <a:cxnLst>
                    <a:cxn ang="0">
                      <a:pos x="14" y="0"/>
                    </a:cxn>
                    <a:cxn ang="0">
                      <a:pos x="0" y="0"/>
                    </a:cxn>
                    <a:cxn ang="0">
                      <a:pos x="7" y="0"/>
                    </a:cxn>
                  </a:cxnLst>
                  <a:rect l="txL" t="txT" r="txR" b="txB"/>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215" name="Arc 79"/>
                <p:cNvSpPr/>
                <p:nvPr>
                  <p:custDataLst>
                    <p:tags r:id="rId65"/>
                  </p:custDataLst>
                </p:nvPr>
              </p:nvSpPr>
              <p:spPr>
                <a:xfrm>
                  <a:off x="2833" y="2760"/>
                  <a:ext cx="782" cy="204"/>
                </a:xfrm>
                <a:custGeom>
                  <a:avLst/>
                  <a:gdLst>
                    <a:gd name="txL" fmla="*/ 0 w 43200"/>
                    <a:gd name="txT" fmla="*/ 0 h 21722"/>
                    <a:gd name="txR" fmla="*/ 43200 w 43200"/>
                    <a:gd name="txB" fmla="*/ 21722 h 21722"/>
                  </a:gdLst>
                  <a:ahLst/>
                  <a:cxnLst>
                    <a:cxn ang="0">
                      <a:pos x="14" y="0"/>
                    </a:cxn>
                    <a:cxn ang="0">
                      <a:pos x="0" y="0"/>
                    </a:cxn>
                    <a:cxn ang="0">
                      <a:pos x="7" y="0"/>
                    </a:cxn>
                  </a:cxnLst>
                  <a:rect l="txL" t="txT" r="txR" b="txB"/>
                  <a:pathLst>
                    <a:path w="43200" h="21722" fill="none">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path>
                    <a:path w="43200" h="21722" stroke="0">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lnTo>
                        <a:pt x="21600" y="122"/>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216" name="Freeform 80"/>
                <p:cNvSpPr/>
                <p:nvPr>
                  <p:custDataLst>
                    <p:tags r:id="rId66"/>
                  </p:custDataLst>
                </p:nvPr>
              </p:nvSpPr>
              <p:spPr>
                <a:xfrm>
                  <a:off x="3535"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217" name="Freeform 81"/>
                <p:cNvSpPr/>
                <p:nvPr>
                  <p:custDataLst>
                    <p:tags r:id="rId67"/>
                  </p:custDataLst>
                </p:nvPr>
              </p:nvSpPr>
              <p:spPr>
                <a:xfrm>
                  <a:off x="2779"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grpSp>
        </p:grpSp>
        <p:sp>
          <p:nvSpPr>
            <p:cNvPr id="281" name="Freeform 6"/>
            <p:cNvSpPr/>
            <p:nvPr>
              <p:custDataLst>
                <p:tags r:id="rId22"/>
              </p:custDataLst>
            </p:nvPr>
          </p:nvSpPr>
          <p:spPr bwMode="auto">
            <a:xfrm>
              <a:off x="12637" y="8902"/>
              <a:ext cx="3182" cy="1183"/>
            </a:xfrm>
            <a:custGeom>
              <a:avLst/>
              <a:gdLst>
                <a:gd name="T0" fmla="*/ 637 w 754"/>
                <a:gd name="T1" fmla="*/ 407 h 415"/>
                <a:gd name="T2" fmla="*/ 92 w 754"/>
                <a:gd name="T3" fmla="*/ 403 h 415"/>
                <a:gd name="T4" fmla="*/ 15 w 754"/>
                <a:gd name="T5" fmla="*/ 290 h 415"/>
                <a:gd name="T6" fmla="*/ 139 w 754"/>
                <a:gd name="T7" fmla="*/ 204 h 415"/>
                <a:gd name="T8" fmla="*/ 287 w 754"/>
                <a:gd name="T9" fmla="*/ 26 h 415"/>
                <a:gd name="T10" fmla="*/ 504 w 754"/>
                <a:gd name="T11" fmla="*/ 122 h 415"/>
                <a:gd name="T12" fmla="*/ 650 w 754"/>
                <a:gd name="T13" fmla="*/ 119 h 415"/>
                <a:gd name="T14" fmla="*/ 678 w 754"/>
                <a:gd name="T15" fmla="*/ 244 h 415"/>
                <a:gd name="T16" fmla="*/ 742 w 754"/>
                <a:gd name="T17" fmla="*/ 336 h 415"/>
                <a:gd name="T18" fmla="*/ 637 w 754"/>
                <a:gd name="T19" fmla="*/ 407 h 415"/>
                <a:gd name="connsiteX0" fmla="*/ 8448 w 10000"/>
                <a:gd name="connsiteY0" fmla="*/ 9807 h 10000"/>
                <a:gd name="connsiteX1" fmla="*/ 1220 w 10000"/>
                <a:gd name="connsiteY1" fmla="*/ 9711 h 10000"/>
                <a:gd name="connsiteX2" fmla="*/ 199 w 10000"/>
                <a:gd name="connsiteY2" fmla="*/ 6988 h 10000"/>
                <a:gd name="connsiteX3" fmla="*/ 1470 w 10000"/>
                <a:gd name="connsiteY3" fmla="*/ 4211 h 10000"/>
                <a:gd name="connsiteX4" fmla="*/ 3806 w 10000"/>
                <a:gd name="connsiteY4" fmla="*/ 627 h 10000"/>
                <a:gd name="connsiteX5" fmla="*/ 6684 w 10000"/>
                <a:gd name="connsiteY5" fmla="*/ 2940 h 10000"/>
                <a:gd name="connsiteX6" fmla="*/ 8621 w 10000"/>
                <a:gd name="connsiteY6" fmla="*/ 2867 h 10000"/>
                <a:gd name="connsiteX7" fmla="*/ 8992 w 10000"/>
                <a:gd name="connsiteY7" fmla="*/ 5880 h 10000"/>
                <a:gd name="connsiteX8" fmla="*/ 9841 w 10000"/>
                <a:gd name="connsiteY8" fmla="*/ 8096 h 10000"/>
                <a:gd name="connsiteX9" fmla="*/ 8448 w 10000"/>
                <a:gd name="connsiteY9" fmla="*/ 9807 h 10000"/>
                <a:gd name="connsiteX0-1" fmla="*/ 8448 w 10000"/>
                <a:gd name="connsiteY0-2" fmla="*/ 9807 h 10000"/>
                <a:gd name="connsiteX1-3" fmla="*/ 1220 w 10000"/>
                <a:gd name="connsiteY1-4" fmla="*/ 9711 h 10000"/>
                <a:gd name="connsiteX2-5" fmla="*/ 199 w 10000"/>
                <a:gd name="connsiteY2-6" fmla="*/ 6988 h 10000"/>
                <a:gd name="connsiteX3-7" fmla="*/ 1470 w 10000"/>
                <a:gd name="connsiteY3-8" fmla="*/ 4211 h 10000"/>
                <a:gd name="connsiteX4-9" fmla="*/ 3806 w 10000"/>
                <a:gd name="connsiteY4-10" fmla="*/ 627 h 10000"/>
                <a:gd name="connsiteX5-11" fmla="*/ 6684 w 10000"/>
                <a:gd name="connsiteY5-12" fmla="*/ 2940 h 10000"/>
                <a:gd name="connsiteX6-13" fmla="*/ 8621 w 10000"/>
                <a:gd name="connsiteY6-14" fmla="*/ 2867 h 10000"/>
                <a:gd name="connsiteX7-15" fmla="*/ 9353 w 10000"/>
                <a:gd name="connsiteY7-16" fmla="*/ 5815 h 10000"/>
                <a:gd name="connsiteX8-17" fmla="*/ 9841 w 10000"/>
                <a:gd name="connsiteY8-18" fmla="*/ 8096 h 10000"/>
                <a:gd name="connsiteX9-19" fmla="*/ 8448 w 10000"/>
                <a:gd name="connsiteY9-20" fmla="*/ 9807 h 10000"/>
                <a:gd name="connsiteX0-21" fmla="*/ 8448 w 10000"/>
                <a:gd name="connsiteY0-22" fmla="*/ 9807 h 10000"/>
                <a:gd name="connsiteX1-23" fmla="*/ 1220 w 10000"/>
                <a:gd name="connsiteY1-24" fmla="*/ 9711 h 10000"/>
                <a:gd name="connsiteX2-25" fmla="*/ 199 w 10000"/>
                <a:gd name="connsiteY2-26" fmla="*/ 6988 h 10000"/>
                <a:gd name="connsiteX3-27" fmla="*/ 1638 w 10000"/>
                <a:gd name="connsiteY3-28" fmla="*/ 4336 h 10000"/>
                <a:gd name="connsiteX4-29" fmla="*/ 3806 w 10000"/>
                <a:gd name="connsiteY4-30" fmla="*/ 627 h 10000"/>
                <a:gd name="connsiteX5-31" fmla="*/ 6684 w 10000"/>
                <a:gd name="connsiteY5-32" fmla="*/ 2940 h 10000"/>
                <a:gd name="connsiteX6-33" fmla="*/ 8621 w 10000"/>
                <a:gd name="connsiteY6-34" fmla="*/ 2867 h 10000"/>
                <a:gd name="connsiteX7-35" fmla="*/ 9353 w 10000"/>
                <a:gd name="connsiteY7-36" fmla="*/ 5815 h 10000"/>
                <a:gd name="connsiteX8-37" fmla="*/ 9841 w 10000"/>
                <a:gd name="connsiteY8-38" fmla="*/ 8096 h 10000"/>
                <a:gd name="connsiteX9-39" fmla="*/ 8448 w 10000"/>
                <a:gd name="connsiteY9-40" fmla="*/ 9807 h 10000"/>
                <a:gd name="connsiteX0-41" fmla="*/ 8448 w 10000"/>
                <a:gd name="connsiteY0-42" fmla="*/ 9807 h 10000"/>
                <a:gd name="connsiteX1-43" fmla="*/ 1220 w 10000"/>
                <a:gd name="connsiteY1-44" fmla="*/ 9711 h 10000"/>
                <a:gd name="connsiteX2-45" fmla="*/ 199 w 10000"/>
                <a:gd name="connsiteY2-46" fmla="*/ 6988 h 10000"/>
                <a:gd name="connsiteX3-47" fmla="*/ 1638 w 10000"/>
                <a:gd name="connsiteY3-48" fmla="*/ 4336 h 10000"/>
                <a:gd name="connsiteX4-49" fmla="*/ 3806 w 10000"/>
                <a:gd name="connsiteY4-50" fmla="*/ 627 h 10000"/>
                <a:gd name="connsiteX5-51" fmla="*/ 6684 w 10000"/>
                <a:gd name="connsiteY5-52" fmla="*/ 2940 h 10000"/>
                <a:gd name="connsiteX6-53" fmla="*/ 8621 w 10000"/>
                <a:gd name="connsiteY6-54" fmla="*/ 2867 h 10000"/>
                <a:gd name="connsiteX7-55" fmla="*/ 9054 w 10000"/>
                <a:gd name="connsiteY7-56" fmla="*/ 5692 h 10000"/>
                <a:gd name="connsiteX8-57" fmla="*/ 9841 w 10000"/>
                <a:gd name="connsiteY8-58" fmla="*/ 8096 h 10000"/>
                <a:gd name="connsiteX9-59" fmla="*/ 8448 w 10000"/>
                <a:gd name="connsiteY9-60" fmla="*/ 9807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0" h="10000">
                  <a:moveTo>
                    <a:pt x="8448" y="9807"/>
                  </a:moveTo>
                  <a:lnTo>
                    <a:pt x="1220" y="9711"/>
                  </a:lnTo>
                  <a:cubicBezTo>
                    <a:pt x="1220" y="9711"/>
                    <a:pt x="0" y="9253"/>
                    <a:pt x="199" y="6988"/>
                  </a:cubicBezTo>
                  <a:cubicBezTo>
                    <a:pt x="424" y="4530"/>
                    <a:pt x="1638" y="4336"/>
                    <a:pt x="1638" y="4336"/>
                  </a:cubicBezTo>
                  <a:cubicBezTo>
                    <a:pt x="1638" y="4336"/>
                    <a:pt x="1711" y="1277"/>
                    <a:pt x="3806" y="627"/>
                  </a:cubicBezTo>
                  <a:cubicBezTo>
                    <a:pt x="5849" y="0"/>
                    <a:pt x="6684" y="2940"/>
                    <a:pt x="6684" y="2940"/>
                  </a:cubicBezTo>
                  <a:cubicBezTo>
                    <a:pt x="6684" y="2940"/>
                    <a:pt x="7732" y="1542"/>
                    <a:pt x="8621" y="2867"/>
                  </a:cubicBezTo>
                  <a:cubicBezTo>
                    <a:pt x="9363" y="3952"/>
                    <a:pt x="9054" y="5692"/>
                    <a:pt x="9054" y="5692"/>
                  </a:cubicBezTo>
                  <a:cubicBezTo>
                    <a:pt x="9054" y="5692"/>
                    <a:pt x="10000" y="6361"/>
                    <a:pt x="9841" y="8096"/>
                  </a:cubicBezTo>
                  <a:cubicBezTo>
                    <a:pt x="9668" y="10000"/>
                    <a:pt x="8448" y="9807"/>
                    <a:pt x="8448" y="9807"/>
                  </a:cubicBezTo>
                  <a:close/>
                </a:path>
              </a:pathLst>
            </a:custGeom>
            <a:solidFill>
              <a:srgbClr val="FFFFFF"/>
            </a:solidFill>
            <a:ln w="12700">
              <a:solidFill>
                <a:srgbClr val="0070C0"/>
              </a:solidFill>
              <a:miter lim="400000"/>
            </a:ln>
          </p:spPr>
          <p:txBody>
            <a:bodyPr lIns="19055" tIns="19055" rIns="19055" bIns="19055" anchor="ctr"/>
            <a:lstStyle/>
            <a:p>
              <a:pPr algn="ctr" defTabSz="645160" fontAlgn="base" hangingPunct="0">
                <a:lnSpc>
                  <a:spcPct val="130000"/>
                </a:lnSpc>
                <a:spcBef>
                  <a:spcPct val="0"/>
                </a:spcBef>
                <a:spcAft>
                  <a:spcPct val="0"/>
                </a:spcAft>
                <a:defRPr/>
              </a:pPr>
              <a:endParaRPr lang="zh-CN" altLang="en-US" sz="700" b="1" kern="0" dirty="0">
                <a:solidFill>
                  <a:srgbClr val="1D1D1A"/>
                </a:solidFill>
                <a:latin typeface="微软雅黑" panose="020B0503020204020204" charset="-122"/>
                <a:ea typeface="微软雅黑" panose="020B0503020204020204" charset="-122"/>
                <a:cs typeface="Arial" panose="020B0604020202020204" pitchFamily="34" charset="0"/>
                <a:sym typeface="Arial" panose="020B0604020202020204" pitchFamily="34" charset="0"/>
              </a:endParaRPr>
            </a:p>
          </p:txBody>
        </p:sp>
        <p:sp>
          <p:nvSpPr>
            <p:cNvPr id="282" name="椭圆 294"/>
            <p:cNvSpPr/>
            <p:nvPr>
              <p:custDataLst>
                <p:tags r:id="rId23"/>
              </p:custDataLst>
            </p:nvPr>
          </p:nvSpPr>
          <p:spPr>
            <a:xfrm>
              <a:off x="11915" y="8992"/>
              <a:ext cx="4579" cy="1320"/>
            </a:xfrm>
            <a:prstGeom prst="ellipse">
              <a:avLst/>
            </a:prstGeom>
            <a:noFill/>
            <a:ln w="19050" cap="flat" cmpd="sng" algn="ctr">
              <a:gradFill>
                <a:gsLst>
                  <a:gs pos="0">
                    <a:srgbClr val="2181E8">
                      <a:alpha val="5000"/>
                    </a:srgbClr>
                  </a:gs>
                  <a:gs pos="100000">
                    <a:srgbClr val="2181E8">
                      <a:alpha val="50000"/>
                    </a:srgbClr>
                  </a:gs>
                </a:gsLst>
                <a:lin ang="5400000" scaled="1"/>
              </a:gradFill>
              <a:prstDash val="solid"/>
              <a:miter lim="800000"/>
            </a:ln>
            <a:effectLst/>
          </p:spPr>
          <p:txBody>
            <a:bodyPr vertOverflow="overflow" horzOverflow="overflow" vert="horz" wrap="square" numCol="1" spcCol="0" rtlCol="0" fromWordArt="0" anchor="ctr" anchorCtr="0" forceAA="0" compatLnSpc="1">
              <a:noAutofit/>
            </a:bodyPr>
            <a:lstStyle/>
            <a:p>
              <a:pPr lvl="0" algn="ctr">
                <a:buClrTx/>
                <a:buSzTx/>
                <a:buFontTx/>
              </a:pPr>
              <a:endParaRPr lang="zh-CN" altLang="en-US" sz="900" b="1">
                <a:latin typeface="微软雅黑" panose="020B0503020204020204" charset="-122"/>
                <a:ea typeface="微软雅黑" panose="020B0503020204020204" charset="-122"/>
                <a:sym typeface="黑体" panose="02010609060101010101" charset="-122"/>
              </a:endParaRPr>
            </a:p>
          </p:txBody>
        </p:sp>
        <p:sp>
          <p:nvSpPr>
            <p:cNvPr id="283" name="文本框 295"/>
            <p:cNvSpPr txBox="1"/>
            <p:nvPr>
              <p:custDataLst>
                <p:tags r:id="rId24"/>
              </p:custDataLst>
            </p:nvPr>
          </p:nvSpPr>
          <p:spPr>
            <a:xfrm>
              <a:off x="15022" y="8556"/>
              <a:ext cx="1788" cy="483"/>
            </a:xfrm>
            <a:prstGeom prst="rect">
              <a:avLst/>
            </a:prstGeom>
            <a:noFill/>
          </p:spPr>
          <p:txBody>
            <a:bodyPr wrap="square" rtlCol="0" anchor="t">
              <a:spAutoFit/>
            </a:bodyPr>
            <a:lstStyle/>
            <a:p>
              <a:pPr marR="0" indent="0" algn="l" defTabSz="1218565" fontAlgn="base">
                <a:lnSpc>
                  <a:spcPct val="100000"/>
                </a:lnSpc>
                <a:spcBef>
                  <a:spcPct val="0"/>
                </a:spcBef>
                <a:spcAft>
                  <a:spcPct val="0"/>
                </a:spcAft>
                <a:buClrTx/>
                <a:buSzTx/>
                <a:buFontTx/>
                <a:buNone/>
                <a:defRPr/>
              </a:pPr>
              <a:r>
                <a:rPr sz="1400" noProof="0" dirty="0">
                  <a:ea typeface="+mn-lt"/>
                  <a:cs typeface="微软雅黑" panose="020B0503020204020204" charset="-122"/>
                  <a:sym typeface="+mn-ea"/>
                </a:rPr>
                <a:t>Cluster</a:t>
              </a:r>
              <a:r>
                <a:rPr lang="en-US" sz="1400" noProof="0" dirty="0">
                  <a:ea typeface="+mn-lt"/>
                  <a:cs typeface="微软雅黑" panose="020B0503020204020204" charset="-122"/>
                  <a:sym typeface="+mn-ea"/>
                </a:rPr>
                <a:t> B</a:t>
              </a:r>
              <a:endParaRPr lang="en-US" altLang="zh-CN" sz="1400" b="1" noProof="0" dirty="0">
                <a:latin typeface="微软雅黑" panose="020B0503020204020204" charset="-122"/>
                <a:ea typeface="+mn-lt"/>
                <a:cs typeface="微软雅黑" panose="020B0503020204020204" charset="-122"/>
                <a:sym typeface="+mn-ea"/>
              </a:endParaRPr>
            </a:p>
          </p:txBody>
        </p:sp>
        <p:grpSp>
          <p:nvGrpSpPr>
            <p:cNvPr id="322" name="组合 296"/>
            <p:cNvGrpSpPr/>
            <p:nvPr/>
          </p:nvGrpSpPr>
          <p:grpSpPr>
            <a:xfrm>
              <a:off x="12792" y="9233"/>
              <a:ext cx="801" cy="745"/>
              <a:chOff x="8514" y="6438"/>
              <a:chExt cx="789" cy="871"/>
            </a:xfrm>
          </p:grpSpPr>
          <p:sp>
            <p:nvSpPr>
              <p:cNvPr id="323" name="iconfont-11206-4016491"/>
              <p:cNvSpPr/>
              <p:nvPr>
                <p:custDataLst>
                  <p:tags r:id="rId57"/>
                </p:custDataLst>
              </p:nvPr>
            </p:nvSpPr>
            <p:spPr>
              <a:xfrm>
                <a:off x="8514"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330" name="iconfont-11206-4016491"/>
              <p:cNvSpPr/>
              <p:nvPr>
                <p:custDataLst>
                  <p:tags r:id="rId58"/>
                </p:custDataLst>
              </p:nvPr>
            </p:nvSpPr>
            <p:spPr>
              <a:xfrm>
                <a:off x="8959"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336" name="iconfont-11206-4016491"/>
              <p:cNvSpPr/>
              <p:nvPr>
                <p:custDataLst>
                  <p:tags r:id="rId59"/>
                </p:custDataLst>
              </p:nvPr>
            </p:nvSpPr>
            <p:spPr>
              <a:xfrm>
                <a:off x="8727" y="6984"/>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cxnSp>
            <p:nvCxnSpPr>
              <p:cNvPr id="337" name="直接连接符 300"/>
              <p:cNvCxnSpPr/>
              <p:nvPr>
                <p:custDataLst>
                  <p:tags r:id="rId60"/>
                </p:custDataLst>
              </p:nvPr>
            </p:nvCxnSpPr>
            <p:spPr>
              <a:xfrm>
                <a:off x="8585" y="6882"/>
                <a:ext cx="65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38" name="直接连接符 301"/>
              <p:cNvCxnSpPr/>
              <p:nvPr>
                <p:custDataLst>
                  <p:tags r:id="rId61"/>
                </p:custDataLst>
              </p:nvPr>
            </p:nvCxnSpPr>
            <p:spPr>
              <a:xfrm>
                <a:off x="8686" y="6750"/>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39" name="直接连接符 302"/>
              <p:cNvCxnSpPr/>
              <p:nvPr>
                <p:custDataLst>
                  <p:tags r:id="rId62"/>
                </p:custDataLst>
              </p:nvPr>
            </p:nvCxnSpPr>
            <p:spPr>
              <a:xfrm>
                <a:off x="8883" y="6893"/>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0" name="直接连接符 303"/>
              <p:cNvCxnSpPr/>
              <p:nvPr>
                <p:custDataLst>
                  <p:tags r:id="rId63"/>
                </p:custDataLst>
              </p:nvPr>
            </p:nvCxnSpPr>
            <p:spPr>
              <a:xfrm>
                <a:off x="9131" y="6763"/>
                <a:ext cx="0" cy="107"/>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41" name="组合 304"/>
            <p:cNvGrpSpPr/>
            <p:nvPr/>
          </p:nvGrpSpPr>
          <p:grpSpPr>
            <a:xfrm>
              <a:off x="13821" y="9233"/>
              <a:ext cx="801" cy="744"/>
              <a:chOff x="8514" y="6438"/>
              <a:chExt cx="789" cy="870"/>
            </a:xfrm>
          </p:grpSpPr>
          <p:sp>
            <p:nvSpPr>
              <p:cNvPr id="342" name="iconfont-11206-4016491"/>
              <p:cNvSpPr/>
              <p:nvPr>
                <p:custDataLst>
                  <p:tags r:id="rId50"/>
                </p:custDataLst>
              </p:nvPr>
            </p:nvSpPr>
            <p:spPr>
              <a:xfrm>
                <a:off x="8514"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343" name="iconfont-11206-4016491"/>
              <p:cNvSpPr/>
              <p:nvPr>
                <p:custDataLst>
                  <p:tags r:id="rId51"/>
                </p:custDataLst>
              </p:nvPr>
            </p:nvSpPr>
            <p:spPr>
              <a:xfrm>
                <a:off x="8959"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344" name="iconfont-11206-4016491"/>
              <p:cNvSpPr/>
              <p:nvPr>
                <p:custDataLst>
                  <p:tags r:id="rId52"/>
                </p:custDataLst>
              </p:nvPr>
            </p:nvSpPr>
            <p:spPr>
              <a:xfrm>
                <a:off x="8727" y="6984"/>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cxnSp>
            <p:nvCxnSpPr>
              <p:cNvPr id="345" name="直接连接符 308"/>
              <p:cNvCxnSpPr/>
              <p:nvPr>
                <p:custDataLst>
                  <p:tags r:id="rId53"/>
                </p:custDataLst>
              </p:nvPr>
            </p:nvCxnSpPr>
            <p:spPr>
              <a:xfrm>
                <a:off x="8555" y="6877"/>
                <a:ext cx="65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6" name="直接连接符 309"/>
              <p:cNvCxnSpPr/>
              <p:nvPr>
                <p:custDataLst>
                  <p:tags r:id="rId54"/>
                </p:custDataLst>
              </p:nvPr>
            </p:nvCxnSpPr>
            <p:spPr>
              <a:xfrm>
                <a:off x="8686" y="6750"/>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7" name="直接连接符 310"/>
              <p:cNvCxnSpPr/>
              <p:nvPr>
                <p:custDataLst>
                  <p:tags r:id="rId55"/>
                </p:custDataLst>
              </p:nvPr>
            </p:nvCxnSpPr>
            <p:spPr>
              <a:xfrm>
                <a:off x="8883" y="6893"/>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48" name="直接连接符 311"/>
              <p:cNvCxnSpPr/>
              <p:nvPr>
                <p:custDataLst>
                  <p:tags r:id="rId56"/>
                </p:custDataLst>
              </p:nvPr>
            </p:nvCxnSpPr>
            <p:spPr>
              <a:xfrm>
                <a:off x="9131" y="6763"/>
                <a:ext cx="0" cy="107"/>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60" name="组合 312"/>
            <p:cNvGrpSpPr/>
            <p:nvPr/>
          </p:nvGrpSpPr>
          <p:grpSpPr>
            <a:xfrm>
              <a:off x="14806" y="9233"/>
              <a:ext cx="801" cy="744"/>
              <a:chOff x="8514" y="6438"/>
              <a:chExt cx="789" cy="870"/>
            </a:xfrm>
          </p:grpSpPr>
          <p:sp>
            <p:nvSpPr>
              <p:cNvPr id="361" name="iconfont-11206-4016491"/>
              <p:cNvSpPr/>
              <p:nvPr>
                <p:custDataLst>
                  <p:tags r:id="rId43"/>
                </p:custDataLst>
              </p:nvPr>
            </p:nvSpPr>
            <p:spPr>
              <a:xfrm>
                <a:off x="8514"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362" name="iconfont-11206-4016491"/>
              <p:cNvSpPr/>
              <p:nvPr>
                <p:custDataLst>
                  <p:tags r:id="rId44"/>
                </p:custDataLst>
              </p:nvPr>
            </p:nvSpPr>
            <p:spPr>
              <a:xfrm>
                <a:off x="8959" y="6438"/>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sp>
            <p:nvSpPr>
              <p:cNvPr id="363" name="iconfont-11206-4016491"/>
              <p:cNvSpPr/>
              <p:nvPr>
                <p:custDataLst>
                  <p:tags r:id="rId45"/>
                </p:custDataLst>
              </p:nvPr>
            </p:nvSpPr>
            <p:spPr>
              <a:xfrm>
                <a:off x="8727" y="6984"/>
                <a:ext cx="344" cy="325"/>
              </a:xfrm>
              <a:custGeom>
                <a:avLst/>
                <a:gdLst>
                  <a:gd name="T0" fmla="*/ 3200 w 11734"/>
                  <a:gd name="T1" fmla="*/ 2133 h 11200"/>
                  <a:gd name="T2" fmla="*/ 4800 w 11734"/>
                  <a:gd name="T3" fmla="*/ 1067 h 11200"/>
                  <a:gd name="T4" fmla="*/ 4800 w 11734"/>
                  <a:gd name="T5" fmla="*/ 2133 h 11200"/>
                  <a:gd name="T6" fmla="*/ 6134 w 11734"/>
                  <a:gd name="T7" fmla="*/ 1333 h 11200"/>
                  <a:gd name="T8" fmla="*/ 8534 w 11734"/>
                  <a:gd name="T9" fmla="*/ 1333 h 11200"/>
                  <a:gd name="T10" fmla="*/ 3200 w 11734"/>
                  <a:gd name="T11" fmla="*/ 4800 h 11200"/>
                  <a:gd name="T12" fmla="*/ 4800 w 11734"/>
                  <a:gd name="T13" fmla="*/ 3733 h 11200"/>
                  <a:gd name="T14" fmla="*/ 4800 w 11734"/>
                  <a:gd name="T15" fmla="*/ 4800 h 11200"/>
                  <a:gd name="T16" fmla="*/ 6134 w 11734"/>
                  <a:gd name="T17" fmla="*/ 4000 h 11200"/>
                  <a:gd name="T18" fmla="*/ 8534 w 11734"/>
                  <a:gd name="T19" fmla="*/ 4000 h 11200"/>
                  <a:gd name="T20" fmla="*/ 3200 w 11734"/>
                  <a:gd name="T21" fmla="*/ 7467 h 11200"/>
                  <a:gd name="T22" fmla="*/ 4800 w 11734"/>
                  <a:gd name="T23" fmla="*/ 6400 h 11200"/>
                  <a:gd name="T24" fmla="*/ 4800 w 11734"/>
                  <a:gd name="T25" fmla="*/ 7467 h 11200"/>
                  <a:gd name="T26" fmla="*/ 6134 w 11734"/>
                  <a:gd name="T27" fmla="*/ 6667 h 11200"/>
                  <a:gd name="T28" fmla="*/ 8534 w 11734"/>
                  <a:gd name="T29" fmla="*/ 6667 h 11200"/>
                  <a:gd name="T30" fmla="*/ 3200 w 11734"/>
                  <a:gd name="T31" fmla="*/ 10133 h 11200"/>
                  <a:gd name="T32" fmla="*/ 4800 w 11734"/>
                  <a:gd name="T33" fmla="*/ 9067 h 11200"/>
                  <a:gd name="T34" fmla="*/ 4800 w 11734"/>
                  <a:gd name="T35" fmla="*/ 10133 h 11200"/>
                  <a:gd name="T36" fmla="*/ 6134 w 11734"/>
                  <a:gd name="T37" fmla="*/ 9333 h 11200"/>
                  <a:gd name="T38" fmla="*/ 8534 w 11734"/>
                  <a:gd name="T39" fmla="*/ 9333 h 11200"/>
                  <a:gd name="T40" fmla="*/ 2134 w 11734"/>
                  <a:gd name="T41" fmla="*/ 267 h 11200"/>
                  <a:gd name="T42" fmla="*/ 9334 w 11734"/>
                  <a:gd name="T43" fmla="*/ 11200 h 11200"/>
                  <a:gd name="T44" fmla="*/ 9334 w 11734"/>
                  <a:gd name="T45" fmla="*/ 0 h 11200"/>
                  <a:gd name="T46" fmla="*/ 2667 w 11734"/>
                  <a:gd name="T47" fmla="*/ 8533 h 11200"/>
                  <a:gd name="T48" fmla="*/ 9067 w 11734"/>
                  <a:gd name="T49" fmla="*/ 8000 h 11200"/>
                  <a:gd name="T50" fmla="*/ 9067 w 11734"/>
                  <a:gd name="T51" fmla="*/ 5867 h 11200"/>
                  <a:gd name="T52" fmla="*/ 2667 w 11734"/>
                  <a:gd name="T53" fmla="*/ 5333 h 11200"/>
                  <a:gd name="T54" fmla="*/ 9067 w 11734"/>
                  <a:gd name="T55" fmla="*/ 5333 h 11200"/>
                  <a:gd name="T56" fmla="*/ 2667 w 11734"/>
                  <a:gd name="T57" fmla="*/ 533 h 11200"/>
                  <a:gd name="T58" fmla="*/ 0 w 11734"/>
                  <a:gd name="T59" fmla="*/ 2400 h 11200"/>
                  <a:gd name="T60" fmla="*/ 1600 w 11734"/>
                  <a:gd name="T61" fmla="*/ 9067 h 11200"/>
                  <a:gd name="T62" fmla="*/ 534 w 11734"/>
                  <a:gd name="T63" fmla="*/ 7467 h 11200"/>
                  <a:gd name="T64" fmla="*/ 534 w 11734"/>
                  <a:gd name="T65" fmla="*/ 6933 h 11200"/>
                  <a:gd name="T66" fmla="*/ 1600 w 11734"/>
                  <a:gd name="T67" fmla="*/ 5333 h 11200"/>
                  <a:gd name="T68" fmla="*/ 1600 w 11734"/>
                  <a:gd name="T69" fmla="*/ 4267 h 11200"/>
                  <a:gd name="T70" fmla="*/ 534 w 11734"/>
                  <a:gd name="T71" fmla="*/ 2667 h 11200"/>
                  <a:gd name="T72" fmla="*/ 267 w 11734"/>
                  <a:gd name="T73" fmla="*/ 2133 h 11200"/>
                  <a:gd name="T74" fmla="*/ 10134 w 11734"/>
                  <a:gd name="T75" fmla="*/ 2133 h 11200"/>
                  <a:gd name="T76" fmla="*/ 11200 w 11734"/>
                  <a:gd name="T77" fmla="*/ 3733 h 11200"/>
                  <a:gd name="T78" fmla="*/ 11200 w 11734"/>
                  <a:gd name="T79" fmla="*/ 4267 h 11200"/>
                  <a:gd name="T80" fmla="*/ 10134 w 11734"/>
                  <a:gd name="T81" fmla="*/ 5867 h 11200"/>
                  <a:gd name="T82" fmla="*/ 10134 w 11734"/>
                  <a:gd name="T83" fmla="*/ 6933 h 11200"/>
                  <a:gd name="T84" fmla="*/ 11200 w 11734"/>
                  <a:gd name="T85" fmla="*/ 8533 h 11200"/>
                  <a:gd name="T86" fmla="*/ 11467 w 11734"/>
                  <a:gd name="T87" fmla="*/ 9067 h 11200"/>
                  <a:gd name="T88" fmla="*/ 11467 w 11734"/>
                  <a:gd name="T89" fmla="*/ 2133 h 11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34" h="11200">
                    <a:moveTo>
                      <a:pt x="3734" y="1067"/>
                    </a:moveTo>
                    <a:lnTo>
                      <a:pt x="3200" y="1067"/>
                    </a:lnTo>
                    <a:lnTo>
                      <a:pt x="3200" y="2133"/>
                    </a:lnTo>
                    <a:lnTo>
                      <a:pt x="3734" y="2133"/>
                    </a:lnTo>
                    <a:lnTo>
                      <a:pt x="3734" y="1067"/>
                    </a:lnTo>
                    <a:close/>
                    <a:moveTo>
                      <a:pt x="4800" y="1067"/>
                    </a:moveTo>
                    <a:lnTo>
                      <a:pt x="4267" y="1067"/>
                    </a:lnTo>
                    <a:lnTo>
                      <a:pt x="4267" y="2133"/>
                    </a:lnTo>
                    <a:lnTo>
                      <a:pt x="4800" y="2133"/>
                    </a:lnTo>
                    <a:lnTo>
                      <a:pt x="4800" y="1067"/>
                    </a:lnTo>
                    <a:close/>
                    <a:moveTo>
                      <a:pt x="8534" y="1333"/>
                    </a:moveTo>
                    <a:lnTo>
                      <a:pt x="6134" y="1333"/>
                    </a:lnTo>
                    <a:lnTo>
                      <a:pt x="6134" y="1867"/>
                    </a:lnTo>
                    <a:lnTo>
                      <a:pt x="8534" y="1867"/>
                    </a:lnTo>
                    <a:lnTo>
                      <a:pt x="8534" y="1333"/>
                    </a:lnTo>
                    <a:close/>
                    <a:moveTo>
                      <a:pt x="3734" y="3733"/>
                    </a:moveTo>
                    <a:lnTo>
                      <a:pt x="3200" y="3733"/>
                    </a:lnTo>
                    <a:lnTo>
                      <a:pt x="3200" y="4800"/>
                    </a:lnTo>
                    <a:lnTo>
                      <a:pt x="3734" y="4800"/>
                    </a:lnTo>
                    <a:lnTo>
                      <a:pt x="3734" y="3733"/>
                    </a:lnTo>
                    <a:close/>
                    <a:moveTo>
                      <a:pt x="4800" y="3733"/>
                    </a:moveTo>
                    <a:lnTo>
                      <a:pt x="4267" y="3733"/>
                    </a:lnTo>
                    <a:lnTo>
                      <a:pt x="4267" y="4800"/>
                    </a:lnTo>
                    <a:lnTo>
                      <a:pt x="4800" y="4800"/>
                    </a:lnTo>
                    <a:lnTo>
                      <a:pt x="4800" y="3733"/>
                    </a:lnTo>
                    <a:close/>
                    <a:moveTo>
                      <a:pt x="8534" y="4000"/>
                    </a:moveTo>
                    <a:lnTo>
                      <a:pt x="6134" y="4000"/>
                    </a:lnTo>
                    <a:lnTo>
                      <a:pt x="6134" y="4533"/>
                    </a:lnTo>
                    <a:lnTo>
                      <a:pt x="8534" y="4533"/>
                    </a:lnTo>
                    <a:lnTo>
                      <a:pt x="8534" y="4000"/>
                    </a:lnTo>
                    <a:close/>
                    <a:moveTo>
                      <a:pt x="3734" y="6400"/>
                    </a:moveTo>
                    <a:lnTo>
                      <a:pt x="3200" y="6400"/>
                    </a:lnTo>
                    <a:lnTo>
                      <a:pt x="3200" y="7467"/>
                    </a:lnTo>
                    <a:lnTo>
                      <a:pt x="3734" y="7467"/>
                    </a:lnTo>
                    <a:lnTo>
                      <a:pt x="3734" y="6400"/>
                    </a:lnTo>
                    <a:close/>
                    <a:moveTo>
                      <a:pt x="4800" y="6400"/>
                    </a:moveTo>
                    <a:lnTo>
                      <a:pt x="4267" y="6400"/>
                    </a:lnTo>
                    <a:lnTo>
                      <a:pt x="4267" y="7467"/>
                    </a:lnTo>
                    <a:lnTo>
                      <a:pt x="4800" y="7467"/>
                    </a:lnTo>
                    <a:lnTo>
                      <a:pt x="4800" y="6400"/>
                    </a:lnTo>
                    <a:close/>
                    <a:moveTo>
                      <a:pt x="8534" y="6667"/>
                    </a:moveTo>
                    <a:lnTo>
                      <a:pt x="6134" y="6667"/>
                    </a:lnTo>
                    <a:lnTo>
                      <a:pt x="6134" y="7200"/>
                    </a:lnTo>
                    <a:lnTo>
                      <a:pt x="8534" y="7200"/>
                    </a:lnTo>
                    <a:lnTo>
                      <a:pt x="8534" y="6667"/>
                    </a:lnTo>
                    <a:close/>
                    <a:moveTo>
                      <a:pt x="3734" y="9067"/>
                    </a:moveTo>
                    <a:lnTo>
                      <a:pt x="3200" y="9067"/>
                    </a:lnTo>
                    <a:lnTo>
                      <a:pt x="3200" y="10133"/>
                    </a:lnTo>
                    <a:lnTo>
                      <a:pt x="3734" y="10133"/>
                    </a:lnTo>
                    <a:lnTo>
                      <a:pt x="3734" y="9067"/>
                    </a:lnTo>
                    <a:close/>
                    <a:moveTo>
                      <a:pt x="4800" y="9067"/>
                    </a:moveTo>
                    <a:lnTo>
                      <a:pt x="4267" y="9067"/>
                    </a:lnTo>
                    <a:lnTo>
                      <a:pt x="4267" y="10133"/>
                    </a:lnTo>
                    <a:lnTo>
                      <a:pt x="4800" y="10133"/>
                    </a:lnTo>
                    <a:lnTo>
                      <a:pt x="4800" y="9067"/>
                    </a:lnTo>
                    <a:close/>
                    <a:moveTo>
                      <a:pt x="8534" y="9333"/>
                    </a:moveTo>
                    <a:lnTo>
                      <a:pt x="6134" y="9333"/>
                    </a:lnTo>
                    <a:lnTo>
                      <a:pt x="6134" y="9867"/>
                    </a:lnTo>
                    <a:lnTo>
                      <a:pt x="8534" y="9867"/>
                    </a:lnTo>
                    <a:lnTo>
                      <a:pt x="8534" y="9333"/>
                    </a:lnTo>
                    <a:close/>
                    <a:moveTo>
                      <a:pt x="9334" y="0"/>
                    </a:moveTo>
                    <a:lnTo>
                      <a:pt x="2400" y="0"/>
                    </a:lnTo>
                    <a:cubicBezTo>
                      <a:pt x="2240" y="0"/>
                      <a:pt x="2134" y="107"/>
                      <a:pt x="2134" y="267"/>
                    </a:cubicBezTo>
                    <a:lnTo>
                      <a:pt x="2134" y="10933"/>
                    </a:lnTo>
                    <a:cubicBezTo>
                      <a:pt x="2134" y="11093"/>
                      <a:pt x="2240" y="11200"/>
                      <a:pt x="2400" y="11200"/>
                    </a:cubicBezTo>
                    <a:lnTo>
                      <a:pt x="9334" y="11200"/>
                    </a:lnTo>
                    <a:cubicBezTo>
                      <a:pt x="9494" y="11200"/>
                      <a:pt x="9600" y="11093"/>
                      <a:pt x="9600" y="10933"/>
                    </a:cubicBezTo>
                    <a:lnTo>
                      <a:pt x="9600" y="267"/>
                    </a:lnTo>
                    <a:cubicBezTo>
                      <a:pt x="9600" y="107"/>
                      <a:pt x="9494" y="0"/>
                      <a:pt x="9334" y="0"/>
                    </a:cubicBezTo>
                    <a:close/>
                    <a:moveTo>
                      <a:pt x="9067" y="10667"/>
                    </a:moveTo>
                    <a:lnTo>
                      <a:pt x="2667" y="10667"/>
                    </a:lnTo>
                    <a:lnTo>
                      <a:pt x="2667" y="8533"/>
                    </a:lnTo>
                    <a:lnTo>
                      <a:pt x="9067" y="8533"/>
                    </a:lnTo>
                    <a:lnTo>
                      <a:pt x="9067" y="10667"/>
                    </a:lnTo>
                    <a:close/>
                    <a:moveTo>
                      <a:pt x="9067" y="8000"/>
                    </a:moveTo>
                    <a:lnTo>
                      <a:pt x="2667" y="8000"/>
                    </a:lnTo>
                    <a:lnTo>
                      <a:pt x="2667" y="5867"/>
                    </a:lnTo>
                    <a:lnTo>
                      <a:pt x="9067" y="5867"/>
                    </a:lnTo>
                    <a:lnTo>
                      <a:pt x="9067" y="8000"/>
                    </a:lnTo>
                    <a:close/>
                    <a:moveTo>
                      <a:pt x="9067" y="5333"/>
                    </a:moveTo>
                    <a:lnTo>
                      <a:pt x="2667" y="5333"/>
                    </a:lnTo>
                    <a:lnTo>
                      <a:pt x="2667" y="3200"/>
                    </a:lnTo>
                    <a:lnTo>
                      <a:pt x="9067" y="3200"/>
                    </a:lnTo>
                    <a:lnTo>
                      <a:pt x="9067" y="5333"/>
                    </a:lnTo>
                    <a:close/>
                    <a:moveTo>
                      <a:pt x="9067" y="2667"/>
                    </a:moveTo>
                    <a:lnTo>
                      <a:pt x="2667" y="2667"/>
                    </a:lnTo>
                    <a:lnTo>
                      <a:pt x="2667" y="533"/>
                    </a:lnTo>
                    <a:lnTo>
                      <a:pt x="9067" y="533"/>
                    </a:lnTo>
                    <a:lnTo>
                      <a:pt x="9067" y="2667"/>
                    </a:lnTo>
                    <a:close/>
                    <a:moveTo>
                      <a:pt x="0" y="2400"/>
                    </a:moveTo>
                    <a:lnTo>
                      <a:pt x="0" y="8800"/>
                    </a:lnTo>
                    <a:cubicBezTo>
                      <a:pt x="0" y="8960"/>
                      <a:pt x="107" y="9067"/>
                      <a:pt x="267" y="9067"/>
                    </a:cubicBezTo>
                    <a:lnTo>
                      <a:pt x="1600" y="9067"/>
                    </a:lnTo>
                    <a:lnTo>
                      <a:pt x="1600" y="8533"/>
                    </a:lnTo>
                    <a:lnTo>
                      <a:pt x="534" y="8533"/>
                    </a:lnTo>
                    <a:lnTo>
                      <a:pt x="534" y="7467"/>
                    </a:lnTo>
                    <a:lnTo>
                      <a:pt x="1600" y="7467"/>
                    </a:lnTo>
                    <a:lnTo>
                      <a:pt x="1600" y="6933"/>
                    </a:lnTo>
                    <a:lnTo>
                      <a:pt x="534" y="6933"/>
                    </a:lnTo>
                    <a:lnTo>
                      <a:pt x="534" y="5867"/>
                    </a:lnTo>
                    <a:lnTo>
                      <a:pt x="1600" y="5867"/>
                    </a:lnTo>
                    <a:lnTo>
                      <a:pt x="1600" y="5333"/>
                    </a:lnTo>
                    <a:lnTo>
                      <a:pt x="534" y="5333"/>
                    </a:lnTo>
                    <a:lnTo>
                      <a:pt x="534" y="4267"/>
                    </a:lnTo>
                    <a:lnTo>
                      <a:pt x="1600" y="4267"/>
                    </a:lnTo>
                    <a:lnTo>
                      <a:pt x="1600" y="3733"/>
                    </a:lnTo>
                    <a:lnTo>
                      <a:pt x="534" y="3733"/>
                    </a:lnTo>
                    <a:lnTo>
                      <a:pt x="534" y="2667"/>
                    </a:lnTo>
                    <a:lnTo>
                      <a:pt x="1600" y="2667"/>
                    </a:lnTo>
                    <a:lnTo>
                      <a:pt x="1600" y="2133"/>
                    </a:lnTo>
                    <a:lnTo>
                      <a:pt x="267" y="2133"/>
                    </a:lnTo>
                    <a:cubicBezTo>
                      <a:pt x="107" y="2133"/>
                      <a:pt x="0" y="2240"/>
                      <a:pt x="0" y="2400"/>
                    </a:cubicBezTo>
                    <a:close/>
                    <a:moveTo>
                      <a:pt x="11467" y="2133"/>
                    </a:moveTo>
                    <a:lnTo>
                      <a:pt x="10134" y="2133"/>
                    </a:lnTo>
                    <a:lnTo>
                      <a:pt x="10134" y="2667"/>
                    </a:lnTo>
                    <a:lnTo>
                      <a:pt x="11200" y="2667"/>
                    </a:lnTo>
                    <a:lnTo>
                      <a:pt x="11200" y="3733"/>
                    </a:lnTo>
                    <a:lnTo>
                      <a:pt x="10134" y="3733"/>
                    </a:lnTo>
                    <a:lnTo>
                      <a:pt x="10134" y="4267"/>
                    </a:lnTo>
                    <a:lnTo>
                      <a:pt x="11200" y="4267"/>
                    </a:lnTo>
                    <a:lnTo>
                      <a:pt x="11200" y="5333"/>
                    </a:lnTo>
                    <a:lnTo>
                      <a:pt x="10134" y="5333"/>
                    </a:lnTo>
                    <a:lnTo>
                      <a:pt x="10134" y="5867"/>
                    </a:lnTo>
                    <a:lnTo>
                      <a:pt x="11200" y="5867"/>
                    </a:lnTo>
                    <a:lnTo>
                      <a:pt x="11200" y="6933"/>
                    </a:lnTo>
                    <a:lnTo>
                      <a:pt x="10134" y="6933"/>
                    </a:lnTo>
                    <a:lnTo>
                      <a:pt x="10134" y="7467"/>
                    </a:lnTo>
                    <a:lnTo>
                      <a:pt x="11200" y="7467"/>
                    </a:lnTo>
                    <a:lnTo>
                      <a:pt x="11200" y="8533"/>
                    </a:lnTo>
                    <a:lnTo>
                      <a:pt x="10134" y="8533"/>
                    </a:lnTo>
                    <a:lnTo>
                      <a:pt x="10134" y="9067"/>
                    </a:lnTo>
                    <a:lnTo>
                      <a:pt x="11467" y="9067"/>
                    </a:lnTo>
                    <a:cubicBezTo>
                      <a:pt x="11627" y="9067"/>
                      <a:pt x="11734" y="8960"/>
                      <a:pt x="11734" y="8800"/>
                    </a:cubicBezTo>
                    <a:lnTo>
                      <a:pt x="11734" y="2400"/>
                    </a:lnTo>
                    <a:cubicBezTo>
                      <a:pt x="11734" y="2240"/>
                      <a:pt x="11627" y="2133"/>
                      <a:pt x="11467" y="2133"/>
                    </a:cubicBezTo>
                    <a:close/>
                  </a:path>
                </a:pathLst>
              </a:custGeom>
              <a:solidFill>
                <a:srgbClr val="5B9BD5"/>
              </a:solidFill>
              <a:ln w="12700" cap="flat" cmpd="sng" algn="ctr">
                <a:noFill/>
                <a:prstDash val="solid"/>
                <a:miter lim="800000"/>
              </a:ln>
              <a:effectLst/>
            </p:spPr>
            <p:txBody>
              <a:bodyPr rtlCol="0" anchor="ctr"/>
              <a:lstStyle/>
              <a:p>
                <a:pPr algn="ctr"/>
                <a:endParaRPr lang="en-US" sz="1000" b="1">
                  <a:latin typeface="微软雅黑" panose="020B0503020204020204" charset="-122"/>
                  <a:ea typeface="微软雅黑" panose="020B0503020204020204" charset="-122"/>
                </a:endParaRPr>
              </a:p>
            </p:txBody>
          </p:sp>
          <p:cxnSp>
            <p:nvCxnSpPr>
              <p:cNvPr id="364" name="直接连接符 316"/>
              <p:cNvCxnSpPr/>
              <p:nvPr>
                <p:custDataLst>
                  <p:tags r:id="rId46"/>
                </p:custDataLst>
              </p:nvPr>
            </p:nvCxnSpPr>
            <p:spPr>
              <a:xfrm>
                <a:off x="8555" y="6877"/>
                <a:ext cx="656"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65" name="直接连接符 317"/>
              <p:cNvCxnSpPr/>
              <p:nvPr>
                <p:custDataLst>
                  <p:tags r:id="rId47"/>
                </p:custDataLst>
              </p:nvPr>
            </p:nvCxnSpPr>
            <p:spPr>
              <a:xfrm>
                <a:off x="8686" y="6750"/>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66" name="直接连接符 318"/>
              <p:cNvCxnSpPr/>
              <p:nvPr>
                <p:custDataLst>
                  <p:tags r:id="rId48"/>
                </p:custDataLst>
              </p:nvPr>
            </p:nvCxnSpPr>
            <p:spPr>
              <a:xfrm>
                <a:off x="8883" y="6893"/>
                <a:ext cx="0" cy="1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67" name="直接连接符 319"/>
              <p:cNvCxnSpPr/>
              <p:nvPr>
                <p:custDataLst>
                  <p:tags r:id="rId49"/>
                </p:custDataLst>
              </p:nvPr>
            </p:nvCxnSpPr>
            <p:spPr>
              <a:xfrm>
                <a:off x="9131" y="6763"/>
                <a:ext cx="0" cy="107"/>
              </a:xfrm>
              <a:prstGeom prst="line">
                <a:avLst/>
              </a:prstGeom>
              <a:ln w="22225"/>
            </p:spPr>
            <p:style>
              <a:lnRef idx="1">
                <a:schemeClr val="accent1"/>
              </a:lnRef>
              <a:fillRef idx="0">
                <a:schemeClr val="accent1"/>
              </a:fillRef>
              <a:effectRef idx="0">
                <a:schemeClr val="accent1"/>
              </a:effectRef>
              <a:fontRef idx="minor">
                <a:schemeClr val="tx1"/>
              </a:fontRef>
            </p:style>
          </p:cxnSp>
        </p:grpSp>
        <p:grpSp>
          <p:nvGrpSpPr>
            <p:cNvPr id="368" name="组合 320"/>
            <p:cNvGrpSpPr/>
            <p:nvPr/>
          </p:nvGrpSpPr>
          <p:grpSpPr>
            <a:xfrm>
              <a:off x="14534" y="9528"/>
              <a:ext cx="305" cy="173"/>
              <a:chOff x="6180" y="7910"/>
              <a:chExt cx="2835" cy="2140"/>
            </a:xfrm>
          </p:grpSpPr>
          <p:grpSp>
            <p:nvGrpSpPr>
              <p:cNvPr id="369" name="Group 72"/>
              <p:cNvGrpSpPr/>
              <p:nvPr/>
            </p:nvGrpSpPr>
            <p:grpSpPr>
              <a:xfrm>
                <a:off x="6180" y="7910"/>
                <a:ext cx="2835" cy="1334"/>
                <a:chOff x="2779" y="2567"/>
                <a:chExt cx="889" cy="289"/>
              </a:xfrm>
            </p:grpSpPr>
            <p:sp>
              <p:nvSpPr>
                <p:cNvPr id="370" name="Arc 73"/>
                <p:cNvSpPr/>
                <p:nvPr>
                  <p:custDataLst>
                    <p:tags r:id="rId39"/>
                  </p:custDataLst>
                </p:nvPr>
              </p:nvSpPr>
              <p:spPr>
                <a:xfrm>
                  <a:off x="2833" y="2567"/>
                  <a:ext cx="782" cy="177"/>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372" name="Arc 74"/>
                <p:cNvSpPr/>
                <p:nvPr>
                  <p:custDataLst>
                    <p:tags r:id="rId40"/>
                  </p:custDataLst>
                </p:nvPr>
              </p:nvSpPr>
              <p:spPr>
                <a:xfrm>
                  <a:off x="2833" y="2612"/>
                  <a:ext cx="782" cy="244"/>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noAutofit/>
                </a:bodyPr>
                <a:lstStyle/>
                <a:p>
                  <a:pPr lvl="0" algn="l">
                    <a:buClrTx/>
                    <a:buSzTx/>
                    <a:buFontTx/>
                  </a:pPr>
                  <a:endParaRPr lang="zh-CN" altLang="en-US" sz="1350" dirty="0">
                    <a:latin typeface="Calibri" panose="020F0502020204030204" charset="0"/>
                    <a:sym typeface="+mn-ea"/>
                  </a:endParaRPr>
                </a:p>
              </p:txBody>
            </p:sp>
            <p:sp>
              <p:nvSpPr>
                <p:cNvPr id="373" name="Freeform 75"/>
                <p:cNvSpPr/>
                <p:nvPr>
                  <p:custDataLst>
                    <p:tags r:id="rId41"/>
                  </p:custDataLst>
                </p:nvPr>
              </p:nvSpPr>
              <p:spPr>
                <a:xfrm>
                  <a:off x="2779"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374" name="Freeform 76"/>
                <p:cNvSpPr/>
                <p:nvPr>
                  <p:custDataLst>
                    <p:tags r:id="rId42"/>
                  </p:custDataLst>
                </p:nvPr>
              </p:nvSpPr>
              <p:spPr>
                <a:xfrm>
                  <a:off x="3535"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grpSp>
          <p:grpSp>
            <p:nvGrpSpPr>
              <p:cNvPr id="375" name="Group 77"/>
              <p:cNvGrpSpPr/>
              <p:nvPr/>
            </p:nvGrpSpPr>
            <p:grpSpPr>
              <a:xfrm>
                <a:off x="6180" y="8898"/>
                <a:ext cx="2835" cy="1152"/>
                <a:chOff x="2779" y="2760"/>
                <a:chExt cx="889" cy="249"/>
              </a:xfrm>
            </p:grpSpPr>
            <p:sp>
              <p:nvSpPr>
                <p:cNvPr id="376" name="Arc 78"/>
                <p:cNvSpPr/>
                <p:nvPr>
                  <p:custDataLst>
                    <p:tags r:id="rId35"/>
                  </p:custDataLst>
                </p:nvPr>
              </p:nvSpPr>
              <p:spPr>
                <a:xfrm>
                  <a:off x="2833" y="2833"/>
                  <a:ext cx="782" cy="176"/>
                </a:xfrm>
                <a:custGeom>
                  <a:avLst/>
                  <a:gdLst>
                    <a:gd name="txL" fmla="*/ 0 w 43200"/>
                    <a:gd name="txT" fmla="*/ 0 h 21600"/>
                    <a:gd name="txR" fmla="*/ 43200 w 43200"/>
                    <a:gd name="txB" fmla="*/ 21600 h 21600"/>
                  </a:gdLst>
                  <a:ahLst/>
                  <a:cxnLst>
                    <a:cxn ang="0">
                      <a:pos x="14" y="0"/>
                    </a:cxn>
                    <a:cxn ang="0">
                      <a:pos x="0" y="0"/>
                    </a:cxn>
                    <a:cxn ang="0">
                      <a:pos x="7" y="0"/>
                    </a:cxn>
                  </a:cxnLst>
                  <a:rect l="txL" t="txT" r="txR" b="txB"/>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377" name="Arc 79"/>
                <p:cNvSpPr/>
                <p:nvPr>
                  <p:custDataLst>
                    <p:tags r:id="rId36"/>
                  </p:custDataLst>
                </p:nvPr>
              </p:nvSpPr>
              <p:spPr>
                <a:xfrm>
                  <a:off x="2833" y="2760"/>
                  <a:ext cx="782" cy="204"/>
                </a:xfrm>
                <a:custGeom>
                  <a:avLst/>
                  <a:gdLst>
                    <a:gd name="txL" fmla="*/ 0 w 43200"/>
                    <a:gd name="txT" fmla="*/ 0 h 21722"/>
                    <a:gd name="txR" fmla="*/ 43200 w 43200"/>
                    <a:gd name="txB" fmla="*/ 21722 h 21722"/>
                  </a:gdLst>
                  <a:ahLst/>
                  <a:cxnLst>
                    <a:cxn ang="0">
                      <a:pos x="14" y="0"/>
                    </a:cxn>
                    <a:cxn ang="0">
                      <a:pos x="0" y="0"/>
                    </a:cxn>
                    <a:cxn ang="0">
                      <a:pos x="7" y="0"/>
                    </a:cxn>
                  </a:cxnLst>
                  <a:rect l="txL" t="txT" r="txR" b="txB"/>
                  <a:pathLst>
                    <a:path w="43200" h="21722" fill="none">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path>
                    <a:path w="43200" h="21722" stroke="0">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lnTo>
                        <a:pt x="21600" y="122"/>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378" name="Freeform 80"/>
                <p:cNvSpPr/>
                <p:nvPr>
                  <p:custDataLst>
                    <p:tags r:id="rId37"/>
                  </p:custDataLst>
                </p:nvPr>
              </p:nvSpPr>
              <p:spPr>
                <a:xfrm>
                  <a:off x="3535"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379" name="Freeform 81"/>
                <p:cNvSpPr/>
                <p:nvPr>
                  <p:custDataLst>
                    <p:tags r:id="rId38"/>
                  </p:custDataLst>
                </p:nvPr>
              </p:nvSpPr>
              <p:spPr>
                <a:xfrm>
                  <a:off x="2779"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grpSp>
        </p:grpSp>
        <p:grpSp>
          <p:nvGrpSpPr>
            <p:cNvPr id="380" name="组合 334"/>
            <p:cNvGrpSpPr/>
            <p:nvPr/>
          </p:nvGrpSpPr>
          <p:grpSpPr>
            <a:xfrm>
              <a:off x="13547" y="9527"/>
              <a:ext cx="305" cy="173"/>
              <a:chOff x="6180" y="7910"/>
              <a:chExt cx="2835" cy="2140"/>
            </a:xfrm>
          </p:grpSpPr>
          <p:grpSp>
            <p:nvGrpSpPr>
              <p:cNvPr id="381" name="Group 72"/>
              <p:cNvGrpSpPr/>
              <p:nvPr/>
            </p:nvGrpSpPr>
            <p:grpSpPr>
              <a:xfrm>
                <a:off x="6180" y="7910"/>
                <a:ext cx="2835" cy="1334"/>
                <a:chOff x="2779" y="2567"/>
                <a:chExt cx="889" cy="289"/>
              </a:xfrm>
            </p:grpSpPr>
            <p:sp>
              <p:nvSpPr>
                <p:cNvPr id="382" name="Arc 73"/>
                <p:cNvSpPr/>
                <p:nvPr>
                  <p:custDataLst>
                    <p:tags r:id="rId31"/>
                  </p:custDataLst>
                </p:nvPr>
              </p:nvSpPr>
              <p:spPr>
                <a:xfrm>
                  <a:off x="2833" y="2567"/>
                  <a:ext cx="782" cy="177"/>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383" name="Arc 74"/>
                <p:cNvSpPr/>
                <p:nvPr>
                  <p:custDataLst>
                    <p:tags r:id="rId32"/>
                  </p:custDataLst>
                </p:nvPr>
              </p:nvSpPr>
              <p:spPr>
                <a:xfrm>
                  <a:off x="2833" y="2612"/>
                  <a:ext cx="782" cy="244"/>
                </a:xfrm>
                <a:custGeom>
                  <a:avLst/>
                  <a:gdLst>
                    <a:gd name="txL" fmla="*/ 0 w 43200"/>
                    <a:gd name="txT" fmla="*/ 0 h 21600"/>
                    <a:gd name="txR" fmla="*/ 43200 w 43200"/>
                    <a:gd name="txB" fmla="*/ 21600 h 21600"/>
                  </a:gdLst>
                  <a:ahLst/>
                  <a:cxnLst>
                    <a:cxn ang="0">
                      <a:pos x="0" y="1"/>
                    </a:cxn>
                    <a:cxn ang="0">
                      <a:pos x="14" y="1"/>
                    </a:cxn>
                    <a:cxn ang="0">
                      <a:pos x="7" y="1"/>
                    </a:cxn>
                  </a:cxnLst>
                  <a:rect l="txL" t="txT" r="txR" b="txB"/>
                  <a:pathLst>
                    <a:path w="43200" h="21600" fill="none">
                      <a:moveTo>
                        <a:pt x="0" y="21478"/>
                      </a:moveTo>
                      <a:cubicBezTo>
                        <a:pt x="67" y="9596"/>
                        <a:pt x="9718" y="-1"/>
                        <a:pt x="21600" y="0"/>
                      </a:cubicBezTo>
                      <a:cubicBezTo>
                        <a:pt x="33481" y="0"/>
                        <a:pt x="43132" y="9596"/>
                        <a:pt x="43199" y="21478"/>
                      </a:cubicBezTo>
                    </a:path>
                    <a:path w="43200" h="21600" stroke="0">
                      <a:moveTo>
                        <a:pt x="0" y="21478"/>
                      </a:moveTo>
                      <a:cubicBezTo>
                        <a:pt x="67" y="9596"/>
                        <a:pt x="9718" y="-1"/>
                        <a:pt x="21600" y="0"/>
                      </a:cubicBezTo>
                      <a:cubicBezTo>
                        <a:pt x="33481" y="0"/>
                        <a:pt x="43132" y="9596"/>
                        <a:pt x="43199" y="21478"/>
                      </a:cubicBezTo>
                      <a:lnTo>
                        <a:pt x="21600" y="21600"/>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noAutofit/>
                </a:bodyPr>
                <a:lstStyle/>
                <a:p>
                  <a:pPr lvl="0" algn="l">
                    <a:buClrTx/>
                    <a:buSzTx/>
                    <a:buFontTx/>
                  </a:pPr>
                  <a:endParaRPr lang="zh-CN" altLang="en-US" sz="1350" dirty="0">
                    <a:latin typeface="Calibri" panose="020F0502020204030204" charset="0"/>
                    <a:sym typeface="+mn-ea"/>
                  </a:endParaRPr>
                </a:p>
              </p:txBody>
            </p:sp>
            <p:sp>
              <p:nvSpPr>
                <p:cNvPr id="384" name="Freeform 75"/>
                <p:cNvSpPr/>
                <p:nvPr>
                  <p:custDataLst>
                    <p:tags r:id="rId33"/>
                  </p:custDataLst>
                </p:nvPr>
              </p:nvSpPr>
              <p:spPr>
                <a:xfrm>
                  <a:off x="2779"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385" name="Freeform 76"/>
                <p:cNvSpPr/>
                <p:nvPr>
                  <p:custDataLst>
                    <p:tags r:id="rId34"/>
                  </p:custDataLst>
                </p:nvPr>
              </p:nvSpPr>
              <p:spPr>
                <a:xfrm>
                  <a:off x="3535" y="2720"/>
                  <a:ext cx="133" cy="61"/>
                </a:xfrm>
                <a:custGeom>
                  <a:avLst/>
                  <a:gdLst>
                    <a:gd name="txL" fmla="*/ 0 w 133"/>
                    <a:gd name="txT" fmla="*/ 0 h 61"/>
                    <a:gd name="txR" fmla="*/ 133 w 133"/>
                    <a:gd name="txB" fmla="*/ 61 h 61"/>
                  </a:gdLst>
                  <a:ahLst/>
                  <a:cxnLst>
                    <a:cxn ang="0">
                      <a:pos x="132" y="0"/>
                    </a:cxn>
                    <a:cxn ang="0">
                      <a:pos x="0" y="0"/>
                    </a:cxn>
                    <a:cxn ang="0">
                      <a:pos x="66" y="60"/>
                    </a:cxn>
                    <a:cxn ang="0">
                      <a:pos x="132" y="0"/>
                    </a:cxn>
                  </a:cxnLst>
                  <a:rect l="txL" t="txT" r="txR" b="txB"/>
                  <a:pathLst>
                    <a:path w="133" h="61">
                      <a:moveTo>
                        <a:pt x="132" y="0"/>
                      </a:moveTo>
                      <a:lnTo>
                        <a:pt x="0" y="0"/>
                      </a:lnTo>
                      <a:lnTo>
                        <a:pt x="66" y="60"/>
                      </a:lnTo>
                      <a:lnTo>
                        <a:pt x="132" y="0"/>
                      </a:lnTo>
                    </a:path>
                  </a:pathLst>
                </a:custGeom>
                <a:solidFill>
                  <a:schemeClr val="tx1"/>
                </a:solidFill>
                <a:ln w="12700">
                  <a:noFill/>
                </a:ln>
              </p:spPr>
              <p:txBody>
                <a:bodyPr/>
                <a:lstStyle/>
                <a:p>
                  <a:endParaRPr lang="zh-CN" altLang="en-US" sz="1350" dirty="0">
                    <a:latin typeface="Calibri" panose="020F0502020204030204" charset="0"/>
                  </a:endParaRPr>
                </a:p>
              </p:txBody>
            </p:sp>
          </p:grpSp>
          <p:grpSp>
            <p:nvGrpSpPr>
              <p:cNvPr id="386" name="Group 77"/>
              <p:cNvGrpSpPr/>
              <p:nvPr/>
            </p:nvGrpSpPr>
            <p:grpSpPr>
              <a:xfrm>
                <a:off x="6180" y="8898"/>
                <a:ext cx="2835" cy="1152"/>
                <a:chOff x="2779" y="2760"/>
                <a:chExt cx="889" cy="249"/>
              </a:xfrm>
            </p:grpSpPr>
            <p:sp>
              <p:nvSpPr>
                <p:cNvPr id="387" name="Arc 78"/>
                <p:cNvSpPr/>
                <p:nvPr>
                  <p:custDataLst>
                    <p:tags r:id="rId27"/>
                  </p:custDataLst>
                </p:nvPr>
              </p:nvSpPr>
              <p:spPr>
                <a:xfrm>
                  <a:off x="2833" y="2833"/>
                  <a:ext cx="782" cy="176"/>
                </a:xfrm>
                <a:custGeom>
                  <a:avLst/>
                  <a:gdLst>
                    <a:gd name="txL" fmla="*/ 0 w 43200"/>
                    <a:gd name="txT" fmla="*/ 0 h 21600"/>
                    <a:gd name="txR" fmla="*/ 43200 w 43200"/>
                    <a:gd name="txB" fmla="*/ 21600 h 21600"/>
                  </a:gdLst>
                  <a:ahLst/>
                  <a:cxnLst>
                    <a:cxn ang="0">
                      <a:pos x="14" y="0"/>
                    </a:cxn>
                    <a:cxn ang="0">
                      <a:pos x="0" y="0"/>
                    </a:cxn>
                    <a:cxn ang="0">
                      <a:pos x="7" y="0"/>
                    </a:cxn>
                  </a:cxnLst>
                  <a:rect l="txL" t="txT" r="txR" b="txB"/>
                  <a:pathLst>
                    <a:path w="43200" h="21600" fill="none">
                      <a:moveTo>
                        <a:pt x="43200" y="0"/>
                      </a:moveTo>
                      <a:cubicBezTo>
                        <a:pt x="43200" y="11929"/>
                        <a:pt x="33529" y="21600"/>
                        <a:pt x="21600" y="21600"/>
                      </a:cubicBezTo>
                      <a:cubicBezTo>
                        <a:pt x="9670" y="21600"/>
                        <a:pt x="0" y="11929"/>
                        <a:pt x="0" y="0"/>
                      </a:cubicBezTo>
                    </a:path>
                    <a:path w="43200" h="21600" stroke="0">
                      <a:moveTo>
                        <a:pt x="43200" y="0"/>
                      </a:moveTo>
                      <a:cubicBezTo>
                        <a:pt x="43200" y="11929"/>
                        <a:pt x="33529" y="21600"/>
                        <a:pt x="21600" y="21600"/>
                      </a:cubicBezTo>
                      <a:cubicBezTo>
                        <a:pt x="9670" y="21600"/>
                        <a:pt x="0" y="11929"/>
                        <a:pt x="0" y="0"/>
                      </a:cubicBezTo>
                      <a:lnTo>
                        <a:pt x="21600" y="0"/>
                      </a:lnTo>
                      <a:close/>
                    </a:path>
                  </a:pathLst>
                </a:custGeom>
                <a:gradFill rotWithShape="0">
                  <a:gsLst>
                    <a:gs pos="0">
                      <a:srgbClr val="05184B"/>
                    </a:gs>
                    <a:gs pos="50000">
                      <a:srgbClr val="114FFB"/>
                    </a:gs>
                    <a:gs pos="100000">
                      <a:srgbClr val="05184B"/>
                    </a:gs>
                  </a:gsLst>
                  <a:lin ang="0" scaled="1"/>
                  <a:tileRect/>
                </a:gradFill>
                <a:ln w="12700" cap="rnd" cmpd="sng">
                  <a:solidFill>
                    <a:schemeClr val="bg1"/>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388" name="Arc 79"/>
                <p:cNvSpPr/>
                <p:nvPr>
                  <p:custDataLst>
                    <p:tags r:id="rId28"/>
                  </p:custDataLst>
                </p:nvPr>
              </p:nvSpPr>
              <p:spPr>
                <a:xfrm>
                  <a:off x="2833" y="2760"/>
                  <a:ext cx="782" cy="204"/>
                </a:xfrm>
                <a:custGeom>
                  <a:avLst/>
                  <a:gdLst>
                    <a:gd name="txL" fmla="*/ 0 w 43200"/>
                    <a:gd name="txT" fmla="*/ 0 h 21722"/>
                    <a:gd name="txR" fmla="*/ 43200 w 43200"/>
                    <a:gd name="txB" fmla="*/ 21722 h 21722"/>
                  </a:gdLst>
                  <a:ahLst/>
                  <a:cxnLst>
                    <a:cxn ang="0">
                      <a:pos x="14" y="0"/>
                    </a:cxn>
                    <a:cxn ang="0">
                      <a:pos x="0" y="0"/>
                    </a:cxn>
                    <a:cxn ang="0">
                      <a:pos x="7" y="0"/>
                    </a:cxn>
                  </a:cxnLst>
                  <a:rect l="txL" t="txT" r="txR" b="txB"/>
                  <a:pathLst>
                    <a:path w="43200" h="21722" fill="none">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path>
                    <a:path w="43200" h="21722" stroke="0">
                      <a:moveTo>
                        <a:pt x="43199" y="0"/>
                      </a:moveTo>
                      <a:cubicBezTo>
                        <a:pt x="43199" y="40"/>
                        <a:pt x="43200" y="81"/>
                        <a:pt x="43200" y="122"/>
                      </a:cubicBezTo>
                      <a:cubicBezTo>
                        <a:pt x="43200" y="12051"/>
                        <a:pt x="33529" y="21722"/>
                        <a:pt x="21600" y="21722"/>
                      </a:cubicBezTo>
                      <a:cubicBezTo>
                        <a:pt x="9670" y="21722"/>
                        <a:pt x="0" y="12051"/>
                        <a:pt x="0" y="122"/>
                      </a:cubicBezTo>
                      <a:cubicBezTo>
                        <a:pt x="-1" y="81"/>
                        <a:pt x="0" y="40"/>
                        <a:pt x="0" y="0"/>
                      </a:cubicBezTo>
                      <a:lnTo>
                        <a:pt x="21600" y="122"/>
                      </a:lnTo>
                      <a:close/>
                    </a:path>
                  </a:pathLst>
                </a:custGeom>
                <a:solidFill>
                  <a:schemeClr val="bg1"/>
                </a:solidFill>
                <a:ln w="9525" cap="rnd" cmpd="sng">
                  <a:solidFill>
                    <a:srgbClr val="0070C0"/>
                  </a:solidFill>
                  <a:prstDash val="solid"/>
                  <a:round/>
                  <a:headEnd type="none" w="med" len="med"/>
                  <a:tailEnd type="none" w="med" len="med"/>
                </a:ln>
              </p:spPr>
              <p:txBody>
                <a:bodyPr wrap="none" anchor="ctr" anchorCtr="0"/>
                <a:lstStyle/>
                <a:p>
                  <a:endParaRPr lang="zh-CN" altLang="en-US" sz="1350" dirty="0">
                    <a:latin typeface="Calibri" panose="020F0502020204030204" charset="0"/>
                  </a:endParaRPr>
                </a:p>
              </p:txBody>
            </p:sp>
            <p:sp>
              <p:nvSpPr>
                <p:cNvPr id="389" name="Freeform 80"/>
                <p:cNvSpPr/>
                <p:nvPr>
                  <p:custDataLst>
                    <p:tags r:id="rId29"/>
                  </p:custDataLst>
                </p:nvPr>
              </p:nvSpPr>
              <p:spPr>
                <a:xfrm>
                  <a:off x="3535"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sp>
              <p:nvSpPr>
                <p:cNvPr id="390" name="Freeform 81"/>
                <p:cNvSpPr/>
                <p:nvPr>
                  <p:custDataLst>
                    <p:tags r:id="rId30"/>
                  </p:custDataLst>
                </p:nvPr>
              </p:nvSpPr>
              <p:spPr>
                <a:xfrm>
                  <a:off x="2779" y="2795"/>
                  <a:ext cx="133" cy="61"/>
                </a:xfrm>
                <a:custGeom>
                  <a:avLst/>
                  <a:gdLst>
                    <a:gd name="txL" fmla="*/ 0 w 133"/>
                    <a:gd name="txT" fmla="*/ 0 h 61"/>
                    <a:gd name="txR" fmla="*/ 133 w 133"/>
                    <a:gd name="txB" fmla="*/ 61 h 61"/>
                  </a:gdLst>
                  <a:ahLst/>
                  <a:cxnLst>
                    <a:cxn ang="0">
                      <a:pos x="0" y="60"/>
                    </a:cxn>
                    <a:cxn ang="0">
                      <a:pos x="132" y="60"/>
                    </a:cxn>
                    <a:cxn ang="0">
                      <a:pos x="66" y="0"/>
                    </a:cxn>
                    <a:cxn ang="0">
                      <a:pos x="0" y="60"/>
                    </a:cxn>
                  </a:cxnLst>
                  <a:rect l="txL" t="txT" r="txR" b="txB"/>
                  <a:pathLst>
                    <a:path w="133" h="61">
                      <a:moveTo>
                        <a:pt x="0" y="60"/>
                      </a:moveTo>
                      <a:lnTo>
                        <a:pt x="132" y="60"/>
                      </a:lnTo>
                      <a:lnTo>
                        <a:pt x="66" y="0"/>
                      </a:lnTo>
                      <a:lnTo>
                        <a:pt x="0" y="60"/>
                      </a:lnTo>
                    </a:path>
                  </a:pathLst>
                </a:custGeom>
                <a:solidFill>
                  <a:schemeClr val="tx1"/>
                </a:solidFill>
                <a:ln w="12700">
                  <a:noFill/>
                </a:ln>
              </p:spPr>
              <p:txBody>
                <a:bodyPr/>
                <a:lstStyle/>
                <a:p>
                  <a:endParaRPr lang="zh-CN" altLang="en-US" sz="1350" dirty="0">
                    <a:latin typeface="Calibri" panose="020F0502020204030204" charset="0"/>
                  </a:endParaRPr>
                </a:p>
              </p:txBody>
            </p:sp>
          </p:grpSp>
        </p:grpSp>
        <p:sp>
          <p:nvSpPr>
            <p:cNvPr id="391" name="文本框 358"/>
            <p:cNvSpPr txBox="1"/>
            <p:nvPr>
              <p:custDataLst>
                <p:tags r:id="rId25"/>
              </p:custDataLst>
            </p:nvPr>
          </p:nvSpPr>
          <p:spPr>
            <a:xfrm>
              <a:off x="15024" y="5738"/>
              <a:ext cx="2074" cy="483"/>
            </a:xfrm>
            <a:prstGeom prst="rect">
              <a:avLst/>
            </a:prstGeom>
            <a:noFill/>
          </p:spPr>
          <p:txBody>
            <a:bodyPr wrap="square" rtlCol="0" anchor="t">
              <a:spAutoFit/>
            </a:bodyPr>
            <a:lstStyle/>
            <a:p>
              <a:pPr marR="0" indent="0" algn="l" defTabSz="1218565" fontAlgn="base">
                <a:lnSpc>
                  <a:spcPct val="100000"/>
                </a:lnSpc>
                <a:spcBef>
                  <a:spcPct val="0"/>
                </a:spcBef>
                <a:spcAft>
                  <a:spcPct val="0"/>
                </a:spcAft>
                <a:buClrTx/>
                <a:buSzTx/>
                <a:buFontTx/>
                <a:buNone/>
                <a:defRPr/>
              </a:pPr>
              <a:r>
                <a:rPr sz="1400" noProof="0" dirty="0">
                  <a:ea typeface="+mn-lt"/>
                  <a:cs typeface="微软雅黑" panose="020B0503020204020204" charset="-122"/>
                  <a:sym typeface="+mn-ea"/>
                </a:rPr>
                <a:t>Cluster</a:t>
              </a:r>
              <a:r>
                <a:rPr lang="en-US" sz="1400" noProof="0" dirty="0">
                  <a:ea typeface="+mn-lt"/>
                  <a:cs typeface="微软雅黑" panose="020B0503020204020204" charset="-122"/>
                  <a:sym typeface="+mn-ea"/>
                </a:rPr>
                <a:t> A</a:t>
              </a:r>
            </a:p>
          </p:txBody>
        </p:sp>
        <p:sp>
          <p:nvSpPr>
            <p:cNvPr id="392" name="椭圆 1739"/>
            <p:cNvSpPr/>
            <p:nvPr>
              <p:custDataLst>
                <p:tags r:id="rId26"/>
              </p:custDataLst>
            </p:nvPr>
          </p:nvSpPr>
          <p:spPr>
            <a:xfrm>
              <a:off x="13976" y="7722"/>
              <a:ext cx="195" cy="1180"/>
            </a:xfrm>
            <a:prstGeom prst="ellipse">
              <a:avLst/>
            </a:prstGeom>
            <a:noFill/>
            <a:ln w="9525" cap="flat" cmpd="sng" algn="ctr">
              <a:solidFill>
                <a:srgbClr val="33CCFF"/>
              </a:solidFill>
              <a:prstDash val="sysDash"/>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CCECFF"/>
                  </a:solidFill>
                </a14:hiddenFill>
              </a:ext>
            </a:extLst>
          </p:spPr>
          <p:txBody>
            <a:bodyPr anchor="ctr"/>
            <a:lstStyle/>
            <a:p>
              <a:pPr algn="ctr" defTabSz="627380">
                <a:defRPr/>
              </a:pPr>
              <a:endParaRPr lang="zh-CN" altLang="en-US" sz="450" b="1" kern="0" noProof="1">
                <a:solidFill>
                  <a:prstClr val="black"/>
                </a:solidFill>
                <a:latin typeface="微软雅黑" panose="020B0503020204020204" charset="-122"/>
                <a:ea typeface="微软雅黑" panose="020B0503020204020204" charset="-122"/>
                <a:sym typeface="Helvetica Neue"/>
              </a:endParaRPr>
            </a:p>
          </p:txBody>
        </p:sp>
      </p:grpSp>
      <p:sp>
        <p:nvSpPr>
          <p:cNvPr id="116" name="文本框 115"/>
          <p:cNvSpPr txBox="1"/>
          <p:nvPr/>
        </p:nvSpPr>
        <p:spPr>
          <a:xfrm>
            <a:off x="1228725" y="2430780"/>
            <a:ext cx="359410" cy="398780"/>
          </a:xfrm>
          <a:prstGeom prst="rect">
            <a:avLst/>
          </a:prstGeom>
          <a:noFill/>
        </p:spPr>
        <p:txBody>
          <a:bodyPr wrap="none" rtlCol="0" anchor="t">
            <a:spAutoFit/>
          </a:bodyPr>
          <a:lstStyle/>
          <a:p>
            <a:r>
              <a:rPr lang="en-US" altLang="zh-CN" sz="2000" b="1" dirty="0">
                <a:ea typeface="+mn-lt"/>
                <a:sym typeface="+mn-ea"/>
              </a:rPr>
              <a:t>1</a:t>
            </a:r>
          </a:p>
        </p:txBody>
      </p:sp>
      <p:sp>
        <p:nvSpPr>
          <p:cNvPr id="118" name="文本框 117"/>
          <p:cNvSpPr txBox="1"/>
          <p:nvPr/>
        </p:nvSpPr>
        <p:spPr>
          <a:xfrm>
            <a:off x="1228725" y="3905885"/>
            <a:ext cx="359410" cy="398780"/>
          </a:xfrm>
          <a:prstGeom prst="rect">
            <a:avLst/>
          </a:prstGeom>
          <a:noFill/>
        </p:spPr>
        <p:txBody>
          <a:bodyPr wrap="none" rtlCol="0" anchor="t">
            <a:spAutoFit/>
          </a:bodyPr>
          <a:lstStyle/>
          <a:p>
            <a:r>
              <a:rPr lang="en-US" altLang="zh-CN" sz="2000" b="1" dirty="0">
                <a:ea typeface="+mn-lt"/>
                <a:sym typeface="+mn-ea"/>
              </a:rPr>
              <a:t>2</a:t>
            </a:r>
          </a:p>
        </p:txBody>
      </p:sp>
      <p:sp>
        <p:nvSpPr>
          <p:cNvPr id="119" name="文本框 118"/>
          <p:cNvSpPr txBox="1"/>
          <p:nvPr/>
        </p:nvSpPr>
        <p:spPr>
          <a:xfrm>
            <a:off x="1228725" y="5365115"/>
            <a:ext cx="359410" cy="398780"/>
          </a:xfrm>
          <a:prstGeom prst="rect">
            <a:avLst/>
          </a:prstGeom>
          <a:noFill/>
        </p:spPr>
        <p:txBody>
          <a:bodyPr wrap="none" rtlCol="0" anchor="t">
            <a:spAutoFit/>
          </a:bodyPr>
          <a:lstStyle/>
          <a:p>
            <a:r>
              <a:rPr lang="en-US" altLang="zh-CN" sz="2000" b="1" dirty="0">
                <a:ea typeface="+mn-lt"/>
                <a:sym typeface="+mn-ea"/>
              </a:rPr>
              <a:t>3</a:t>
            </a:r>
          </a:p>
        </p:txBody>
      </p:sp>
      <p:cxnSp>
        <p:nvCxnSpPr>
          <p:cNvPr id="89" name="直接连接符 104"/>
          <p:cNvCxnSpPr>
            <a:stCxn id="392" idx="2"/>
            <a:endCxn id="224" idx="3"/>
          </p:cNvCxnSpPr>
          <p:nvPr>
            <p:custDataLst>
              <p:tags r:id="rId17"/>
            </p:custDataLst>
          </p:nvPr>
        </p:nvCxnSpPr>
        <p:spPr>
          <a:xfrm flipH="1" flipV="1">
            <a:off x="6750685" y="2957195"/>
            <a:ext cx="2490470" cy="1572260"/>
          </a:xfrm>
          <a:prstGeom prst="line">
            <a:avLst/>
          </a:prstGeom>
          <a:noFill/>
          <a:ln w="12700">
            <a:solidFill>
              <a:srgbClr val="0070C0"/>
            </a:solidFill>
            <a:headEnd type="oval"/>
            <a:tailEnd type="ova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218" name="直接连接符 184"/>
          <p:cNvCxnSpPr>
            <a:stCxn id="388" idx="0"/>
            <a:endCxn id="35" idx="3"/>
          </p:cNvCxnSpPr>
          <p:nvPr>
            <p:custDataLst>
              <p:tags r:id="rId18"/>
            </p:custDataLst>
          </p:nvPr>
        </p:nvCxnSpPr>
        <p:spPr>
          <a:xfrm flipH="1" flipV="1">
            <a:off x="6751320" y="4436745"/>
            <a:ext cx="2229485" cy="915035"/>
          </a:xfrm>
          <a:prstGeom prst="line">
            <a:avLst/>
          </a:prstGeom>
          <a:noFill/>
          <a:ln w="12700">
            <a:solidFill>
              <a:srgbClr val="0070C0"/>
            </a:solidFill>
            <a:headEnd type="oval"/>
            <a:tailEnd type="ova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222" name="直接连接符 185"/>
          <p:cNvCxnSpPr>
            <a:stCxn id="336" idx="30"/>
            <a:endCxn id="5" idx="3"/>
          </p:cNvCxnSpPr>
          <p:nvPr>
            <p:custDataLst>
              <p:tags r:id="rId19"/>
            </p:custDataLst>
          </p:nvPr>
        </p:nvCxnSpPr>
        <p:spPr>
          <a:xfrm flipH="1">
            <a:off x="6751320" y="5553710"/>
            <a:ext cx="1905635" cy="361950"/>
          </a:xfrm>
          <a:prstGeom prst="line">
            <a:avLst/>
          </a:prstGeom>
          <a:noFill/>
          <a:ln w="12700">
            <a:solidFill>
              <a:srgbClr val="0070C0"/>
            </a:solidFill>
            <a:headEnd type="oval"/>
            <a:tailEnd type="ova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3</a:t>
            </a:fld>
            <a:endParaRPr lang="en-US"/>
          </a:p>
        </p:txBody>
      </p:sp>
      <p:sp>
        <p:nvSpPr>
          <p:cNvPr id="4"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ym typeface="+mn-ea"/>
              </a:rPr>
              <a:t>Traffic Model in AI Datacenters</a:t>
            </a:r>
            <a:endParaRPr lang="en-US" altLang="zh-CN" dirty="0"/>
          </a:p>
        </p:txBody>
      </p:sp>
      <p:sp>
        <p:nvSpPr>
          <p:cNvPr id="8" name="内容占位符 7"/>
          <p:cNvSpPr>
            <a:spLocks noGrp="1"/>
          </p:cNvSpPr>
          <p:nvPr>
            <p:ph idx="1"/>
          </p:nvPr>
        </p:nvSpPr>
        <p:spPr>
          <a:xfrm>
            <a:off x="838200" y="1546860"/>
            <a:ext cx="10516235" cy="800735"/>
          </a:xfrm>
        </p:spPr>
        <p:txBody>
          <a:bodyPr>
            <a:normAutofit/>
          </a:bodyPr>
          <a:lstStyle/>
          <a:p>
            <a:pPr marL="0" indent="0">
              <a:lnSpc>
                <a:spcPct val="90000"/>
              </a:lnSpc>
              <a:spcAft>
                <a:spcPts val="0"/>
              </a:spcAft>
              <a:buNone/>
            </a:pPr>
            <a:r>
              <a:rPr lang="en-US" altLang="zh-CN" sz="1800" dirty="0"/>
              <a:t>The traffic pattern of networks for </a:t>
            </a:r>
            <a:r>
              <a:rPr lang="en-US" altLang="zh-CN" sz="1800" dirty="0">
                <a:sym typeface="+mn-ea"/>
              </a:rPr>
              <a:t>AI </a:t>
            </a:r>
            <a:r>
              <a:rPr lang="en-US" altLang="zh-CN" sz="1800" dirty="0"/>
              <a:t>is significantly different from that of networks for </a:t>
            </a:r>
            <a:r>
              <a:rPr lang="en-US" altLang="zh-CN" sz="1800" dirty="0">
                <a:sym typeface="+mn-ea"/>
              </a:rPr>
              <a:t>general computing.</a:t>
            </a:r>
            <a:endParaRPr lang="zh-CN" altLang="en-US" sz="1800" dirty="0">
              <a:sym typeface="+mn-ea"/>
            </a:endParaRPr>
          </a:p>
        </p:txBody>
      </p:sp>
      <p:grpSp>
        <p:nvGrpSpPr>
          <p:cNvPr id="9" name="组合 8"/>
          <p:cNvGrpSpPr/>
          <p:nvPr/>
        </p:nvGrpSpPr>
        <p:grpSpPr>
          <a:xfrm>
            <a:off x="283210" y="2024824"/>
            <a:ext cx="3848100" cy="2955872"/>
            <a:chOff x="406" y="2568"/>
            <a:chExt cx="6060" cy="5254"/>
          </a:xfrm>
        </p:grpSpPr>
        <p:sp>
          <p:nvSpPr>
            <p:cNvPr id="22" name="文本框 21"/>
            <p:cNvSpPr txBox="1"/>
            <p:nvPr/>
          </p:nvSpPr>
          <p:spPr>
            <a:xfrm>
              <a:off x="3079" y="3619"/>
              <a:ext cx="1381" cy="436"/>
            </a:xfrm>
            <a:prstGeom prst="rect">
              <a:avLst/>
            </a:prstGeom>
            <a:noFill/>
          </p:spPr>
          <p:txBody>
            <a:bodyPr wrap="square" rtlCol="0">
              <a:spAutoFit/>
            </a:bodyPr>
            <a:lstStyle/>
            <a:p>
              <a:pPr algn="l"/>
              <a:r>
                <a:rPr kumimoji="1" lang="en-US" altLang="zh-CN" sz="1000" dirty="0">
                  <a:solidFill>
                    <a:srgbClr val="FF0000"/>
                  </a:solidFill>
                  <a:ea typeface="+mn-lt"/>
                </a:rPr>
                <a:t>1-100Gbps</a:t>
              </a:r>
            </a:p>
          </p:txBody>
        </p:sp>
        <p:sp>
          <p:nvSpPr>
            <p:cNvPr id="23" name="文本框 22"/>
            <p:cNvSpPr txBox="1"/>
            <p:nvPr/>
          </p:nvSpPr>
          <p:spPr>
            <a:xfrm>
              <a:off x="1773" y="6145"/>
              <a:ext cx="1264" cy="436"/>
            </a:xfrm>
            <a:prstGeom prst="rect">
              <a:avLst/>
            </a:prstGeom>
            <a:noFill/>
          </p:spPr>
          <p:txBody>
            <a:bodyPr wrap="square" rtlCol="0">
              <a:spAutoFit/>
            </a:bodyPr>
            <a:lstStyle/>
            <a:p>
              <a:pPr algn="l"/>
              <a:r>
                <a:rPr kumimoji="1" lang="en-US" altLang="zh-CN" sz="1000" dirty="0">
                  <a:solidFill>
                    <a:srgbClr val="0070C0"/>
                  </a:solidFill>
                  <a:ea typeface="+mn-lt"/>
                </a:rPr>
                <a:t>&lt;&lt;1Gbps</a:t>
              </a:r>
            </a:p>
          </p:txBody>
        </p:sp>
        <p:sp>
          <p:nvSpPr>
            <p:cNvPr id="10" name="任意多边形 9"/>
            <p:cNvSpPr/>
            <p:nvPr/>
          </p:nvSpPr>
          <p:spPr>
            <a:xfrm>
              <a:off x="894" y="3241"/>
              <a:ext cx="5135" cy="3931"/>
            </a:xfrm>
            <a:custGeom>
              <a:avLst/>
              <a:gdLst>
                <a:gd name="connisteX0" fmla="*/ 0 w 4248150"/>
                <a:gd name="connsiteY0" fmla="*/ 2869491 h 2950381"/>
                <a:gd name="connisteX1" fmla="*/ 76200 w 4248150"/>
                <a:gd name="connsiteY1" fmla="*/ 2736141 h 2950381"/>
                <a:gd name="connisteX2" fmla="*/ 114300 w 4248150"/>
                <a:gd name="connsiteY2" fmla="*/ 2640891 h 2950381"/>
                <a:gd name="connisteX3" fmla="*/ 142875 w 4248150"/>
                <a:gd name="connsiteY3" fmla="*/ 2431341 h 2950381"/>
                <a:gd name="connisteX4" fmla="*/ 171450 w 4248150"/>
                <a:gd name="connsiteY4" fmla="*/ 2126541 h 2950381"/>
                <a:gd name="connisteX5" fmla="*/ 219075 w 4248150"/>
                <a:gd name="connsiteY5" fmla="*/ 1888416 h 2950381"/>
                <a:gd name="connisteX6" fmla="*/ 257175 w 4248150"/>
                <a:gd name="connsiteY6" fmla="*/ 1678866 h 2950381"/>
                <a:gd name="connisteX7" fmla="*/ 276225 w 4248150"/>
                <a:gd name="connsiteY7" fmla="*/ 1497891 h 2950381"/>
                <a:gd name="connisteX8" fmla="*/ 295275 w 4248150"/>
                <a:gd name="connsiteY8" fmla="*/ 1231191 h 2950381"/>
                <a:gd name="connisteX9" fmla="*/ 333375 w 4248150"/>
                <a:gd name="connsiteY9" fmla="*/ 1012116 h 2950381"/>
                <a:gd name="connisteX10" fmla="*/ 342900 w 4248150"/>
                <a:gd name="connsiteY10" fmla="*/ 888291 h 2950381"/>
                <a:gd name="connisteX11" fmla="*/ 361950 w 4248150"/>
                <a:gd name="connsiteY11" fmla="*/ 764466 h 2950381"/>
                <a:gd name="connisteX12" fmla="*/ 381000 w 4248150"/>
                <a:gd name="connsiteY12" fmla="*/ 640641 h 2950381"/>
                <a:gd name="connisteX13" fmla="*/ 400050 w 4248150"/>
                <a:gd name="connsiteY13" fmla="*/ 526341 h 2950381"/>
                <a:gd name="connisteX14" fmla="*/ 419100 w 4248150"/>
                <a:gd name="connsiteY14" fmla="*/ 392991 h 2950381"/>
                <a:gd name="connisteX15" fmla="*/ 457200 w 4248150"/>
                <a:gd name="connsiteY15" fmla="*/ 278691 h 2950381"/>
                <a:gd name="connisteX16" fmla="*/ 476250 w 4248150"/>
                <a:gd name="connsiteY16" fmla="*/ 154866 h 2950381"/>
                <a:gd name="connisteX17" fmla="*/ 504825 w 4248150"/>
                <a:gd name="connsiteY17" fmla="*/ 2466 h 2950381"/>
                <a:gd name="connisteX18" fmla="*/ 533400 w 4248150"/>
                <a:gd name="connsiteY18" fmla="*/ 78666 h 2950381"/>
                <a:gd name="connisteX19" fmla="*/ 561975 w 4248150"/>
                <a:gd name="connsiteY19" fmla="*/ 164391 h 2950381"/>
                <a:gd name="connisteX20" fmla="*/ 647700 w 4248150"/>
                <a:gd name="connsiteY20" fmla="*/ 135816 h 2950381"/>
                <a:gd name="connisteX21" fmla="*/ 723900 w 4248150"/>
                <a:gd name="connsiteY21" fmla="*/ 145341 h 2950381"/>
                <a:gd name="connisteX22" fmla="*/ 752475 w 4248150"/>
                <a:gd name="connsiteY22" fmla="*/ 59616 h 2950381"/>
                <a:gd name="connisteX23" fmla="*/ 800100 w 4248150"/>
                <a:gd name="connsiteY23" fmla="*/ 135816 h 2950381"/>
                <a:gd name="connisteX24" fmla="*/ 800100 w 4248150"/>
                <a:gd name="connsiteY24" fmla="*/ 202491 h 2950381"/>
                <a:gd name="connisteX25" fmla="*/ 800100 w 4248150"/>
                <a:gd name="connsiteY25" fmla="*/ 288216 h 2950381"/>
                <a:gd name="connisteX26" fmla="*/ 800100 w 4248150"/>
                <a:gd name="connsiteY26" fmla="*/ 364416 h 2950381"/>
                <a:gd name="connisteX27" fmla="*/ 809625 w 4248150"/>
                <a:gd name="connsiteY27" fmla="*/ 459666 h 2950381"/>
                <a:gd name="connisteX28" fmla="*/ 809625 w 4248150"/>
                <a:gd name="connsiteY28" fmla="*/ 535866 h 2950381"/>
                <a:gd name="connisteX29" fmla="*/ 809625 w 4248150"/>
                <a:gd name="connsiteY29" fmla="*/ 631116 h 2950381"/>
                <a:gd name="connisteX30" fmla="*/ 809625 w 4248150"/>
                <a:gd name="connsiteY30" fmla="*/ 716841 h 2950381"/>
                <a:gd name="connisteX31" fmla="*/ 809625 w 4248150"/>
                <a:gd name="connsiteY31" fmla="*/ 802566 h 2950381"/>
                <a:gd name="connisteX32" fmla="*/ 809625 w 4248150"/>
                <a:gd name="connsiteY32" fmla="*/ 935916 h 2950381"/>
                <a:gd name="connisteX33" fmla="*/ 809625 w 4248150"/>
                <a:gd name="connsiteY33" fmla="*/ 1050216 h 2950381"/>
                <a:gd name="connisteX34" fmla="*/ 819150 w 4248150"/>
                <a:gd name="connsiteY34" fmla="*/ 1202616 h 2950381"/>
                <a:gd name="connisteX35" fmla="*/ 819150 w 4248150"/>
                <a:gd name="connsiteY35" fmla="*/ 1364541 h 2950381"/>
                <a:gd name="connisteX36" fmla="*/ 828675 w 4248150"/>
                <a:gd name="connsiteY36" fmla="*/ 1574091 h 2950381"/>
                <a:gd name="connisteX37" fmla="*/ 828675 w 4248150"/>
                <a:gd name="connsiteY37" fmla="*/ 1755066 h 2950381"/>
                <a:gd name="connisteX38" fmla="*/ 828675 w 4248150"/>
                <a:gd name="connsiteY38" fmla="*/ 1926516 h 2950381"/>
                <a:gd name="connisteX39" fmla="*/ 828675 w 4248150"/>
                <a:gd name="connsiteY39" fmla="*/ 2031291 h 2950381"/>
                <a:gd name="connisteX40" fmla="*/ 828675 w 4248150"/>
                <a:gd name="connsiteY40" fmla="*/ 2155116 h 2950381"/>
                <a:gd name="connisteX41" fmla="*/ 828675 w 4248150"/>
                <a:gd name="connsiteY41" fmla="*/ 2307516 h 2950381"/>
                <a:gd name="connisteX42" fmla="*/ 828675 w 4248150"/>
                <a:gd name="connsiteY42" fmla="*/ 2402766 h 2950381"/>
                <a:gd name="connisteX43" fmla="*/ 828675 w 4248150"/>
                <a:gd name="connsiteY43" fmla="*/ 2488491 h 2950381"/>
                <a:gd name="connisteX44" fmla="*/ 828675 w 4248150"/>
                <a:gd name="connsiteY44" fmla="*/ 2574216 h 2950381"/>
                <a:gd name="connisteX45" fmla="*/ 828675 w 4248150"/>
                <a:gd name="connsiteY45" fmla="*/ 2678991 h 2950381"/>
                <a:gd name="connisteX46" fmla="*/ 828675 w 4248150"/>
                <a:gd name="connsiteY46" fmla="*/ 2755191 h 2950381"/>
                <a:gd name="connisteX47" fmla="*/ 876300 w 4248150"/>
                <a:gd name="connsiteY47" fmla="*/ 2850441 h 2950381"/>
                <a:gd name="connisteX48" fmla="*/ 952500 w 4248150"/>
                <a:gd name="connsiteY48" fmla="*/ 2879016 h 2950381"/>
                <a:gd name="connisteX49" fmla="*/ 1019175 w 4248150"/>
                <a:gd name="connsiteY49" fmla="*/ 2879016 h 2950381"/>
                <a:gd name="connisteX50" fmla="*/ 1095375 w 4248150"/>
                <a:gd name="connsiteY50" fmla="*/ 2879016 h 2950381"/>
                <a:gd name="connisteX51" fmla="*/ 1181100 w 4248150"/>
                <a:gd name="connsiteY51" fmla="*/ 2869491 h 2950381"/>
                <a:gd name="connisteX52" fmla="*/ 1257300 w 4248150"/>
                <a:gd name="connsiteY52" fmla="*/ 2869491 h 2950381"/>
                <a:gd name="connisteX53" fmla="*/ 1333500 w 4248150"/>
                <a:gd name="connsiteY53" fmla="*/ 2869491 h 2950381"/>
                <a:gd name="connisteX54" fmla="*/ 1419225 w 4248150"/>
                <a:gd name="connsiteY54" fmla="*/ 2869491 h 2950381"/>
                <a:gd name="connisteX55" fmla="*/ 1495425 w 4248150"/>
                <a:gd name="connsiteY55" fmla="*/ 2869491 h 2950381"/>
                <a:gd name="connisteX56" fmla="*/ 1562100 w 4248150"/>
                <a:gd name="connsiteY56" fmla="*/ 2879016 h 2950381"/>
                <a:gd name="connisteX57" fmla="*/ 1619250 w 4248150"/>
                <a:gd name="connsiteY57" fmla="*/ 2802816 h 2950381"/>
                <a:gd name="connisteX58" fmla="*/ 1638300 w 4248150"/>
                <a:gd name="connsiteY58" fmla="*/ 2669466 h 2950381"/>
                <a:gd name="connisteX59" fmla="*/ 1647825 w 4248150"/>
                <a:gd name="connsiteY59" fmla="*/ 2545641 h 2950381"/>
                <a:gd name="connisteX60" fmla="*/ 1657350 w 4248150"/>
                <a:gd name="connsiteY60" fmla="*/ 2336091 h 2950381"/>
                <a:gd name="connisteX61" fmla="*/ 1666875 w 4248150"/>
                <a:gd name="connsiteY61" fmla="*/ 2174166 h 2950381"/>
                <a:gd name="connisteX62" fmla="*/ 1695450 w 4248150"/>
                <a:gd name="connsiteY62" fmla="*/ 1974141 h 2950381"/>
                <a:gd name="connisteX63" fmla="*/ 1733550 w 4248150"/>
                <a:gd name="connsiteY63" fmla="*/ 1736016 h 2950381"/>
                <a:gd name="connisteX64" fmla="*/ 1790700 w 4248150"/>
                <a:gd name="connsiteY64" fmla="*/ 1602666 h 2950381"/>
                <a:gd name="connisteX65" fmla="*/ 1828800 w 4248150"/>
                <a:gd name="connsiteY65" fmla="*/ 1402641 h 2950381"/>
                <a:gd name="connisteX66" fmla="*/ 1847850 w 4248150"/>
                <a:gd name="connsiteY66" fmla="*/ 1278816 h 2950381"/>
                <a:gd name="connisteX67" fmla="*/ 1866900 w 4248150"/>
                <a:gd name="connsiteY67" fmla="*/ 1145466 h 2950381"/>
                <a:gd name="connisteX68" fmla="*/ 1895475 w 4248150"/>
                <a:gd name="connsiteY68" fmla="*/ 1021641 h 2950381"/>
                <a:gd name="connisteX69" fmla="*/ 1924050 w 4248150"/>
                <a:gd name="connsiteY69" fmla="*/ 926391 h 2950381"/>
                <a:gd name="connisteX70" fmla="*/ 1933575 w 4248150"/>
                <a:gd name="connsiteY70" fmla="*/ 859716 h 2950381"/>
                <a:gd name="connisteX71" fmla="*/ 1990725 w 4248150"/>
                <a:gd name="connsiteY71" fmla="*/ 1116891 h 2950381"/>
                <a:gd name="connisteX72" fmla="*/ 2000250 w 4248150"/>
                <a:gd name="connsiteY72" fmla="*/ 1221666 h 2950381"/>
                <a:gd name="connisteX73" fmla="*/ 2038350 w 4248150"/>
                <a:gd name="connsiteY73" fmla="*/ 1088316 h 2950381"/>
                <a:gd name="connisteX74" fmla="*/ 2105025 w 4248150"/>
                <a:gd name="connsiteY74" fmla="*/ 1097841 h 2950381"/>
                <a:gd name="connisteX75" fmla="*/ 2133600 w 4248150"/>
                <a:gd name="connsiteY75" fmla="*/ 1021641 h 2950381"/>
                <a:gd name="connisteX76" fmla="*/ 2143125 w 4248150"/>
                <a:gd name="connsiteY76" fmla="*/ 1088316 h 2950381"/>
                <a:gd name="connisteX77" fmla="*/ 2143125 w 4248150"/>
                <a:gd name="connsiteY77" fmla="*/ 1164516 h 2950381"/>
                <a:gd name="connisteX78" fmla="*/ 2143125 w 4248150"/>
                <a:gd name="connsiteY78" fmla="*/ 1250241 h 2950381"/>
                <a:gd name="connisteX79" fmla="*/ 2143125 w 4248150"/>
                <a:gd name="connsiteY79" fmla="*/ 1345491 h 2950381"/>
                <a:gd name="connisteX80" fmla="*/ 2143125 w 4248150"/>
                <a:gd name="connsiteY80" fmla="*/ 1450266 h 2950381"/>
                <a:gd name="connisteX81" fmla="*/ 2143125 w 4248150"/>
                <a:gd name="connsiteY81" fmla="*/ 1526466 h 2950381"/>
                <a:gd name="connisteX82" fmla="*/ 2143125 w 4248150"/>
                <a:gd name="connsiteY82" fmla="*/ 1640766 h 2950381"/>
                <a:gd name="connisteX83" fmla="*/ 2143125 w 4248150"/>
                <a:gd name="connsiteY83" fmla="*/ 1802691 h 2950381"/>
                <a:gd name="connisteX84" fmla="*/ 2152650 w 4248150"/>
                <a:gd name="connsiteY84" fmla="*/ 1955091 h 2950381"/>
                <a:gd name="connisteX85" fmla="*/ 2162175 w 4248150"/>
                <a:gd name="connsiteY85" fmla="*/ 2107491 h 2950381"/>
                <a:gd name="connisteX86" fmla="*/ 2171700 w 4248150"/>
                <a:gd name="connsiteY86" fmla="*/ 2212266 h 2950381"/>
                <a:gd name="connisteX87" fmla="*/ 2171700 w 4248150"/>
                <a:gd name="connsiteY87" fmla="*/ 2307516 h 2950381"/>
                <a:gd name="connisteX88" fmla="*/ 2181225 w 4248150"/>
                <a:gd name="connsiteY88" fmla="*/ 2421816 h 2950381"/>
                <a:gd name="connisteX89" fmla="*/ 2190750 w 4248150"/>
                <a:gd name="connsiteY89" fmla="*/ 2526591 h 2950381"/>
                <a:gd name="connisteX90" fmla="*/ 2200275 w 4248150"/>
                <a:gd name="connsiteY90" fmla="*/ 2631366 h 2950381"/>
                <a:gd name="connisteX91" fmla="*/ 2219325 w 4248150"/>
                <a:gd name="connsiteY91" fmla="*/ 2698041 h 2950381"/>
                <a:gd name="connisteX92" fmla="*/ 2238375 w 4248150"/>
                <a:gd name="connsiteY92" fmla="*/ 2783766 h 2950381"/>
                <a:gd name="connisteX93" fmla="*/ 2266950 w 4248150"/>
                <a:gd name="connsiteY93" fmla="*/ 2859966 h 2950381"/>
                <a:gd name="connisteX94" fmla="*/ 2362200 w 4248150"/>
                <a:gd name="connsiteY94" fmla="*/ 2917116 h 2950381"/>
                <a:gd name="connisteX95" fmla="*/ 2457450 w 4248150"/>
                <a:gd name="connsiteY95" fmla="*/ 2936166 h 2950381"/>
                <a:gd name="connisteX96" fmla="*/ 2590800 w 4248150"/>
                <a:gd name="connsiteY96" fmla="*/ 2945691 h 2950381"/>
                <a:gd name="connisteX97" fmla="*/ 2657475 w 4248150"/>
                <a:gd name="connsiteY97" fmla="*/ 2945691 h 2950381"/>
                <a:gd name="connisteX98" fmla="*/ 2724150 w 4248150"/>
                <a:gd name="connsiteY98" fmla="*/ 2898066 h 2950381"/>
                <a:gd name="connisteX99" fmla="*/ 2781300 w 4248150"/>
                <a:gd name="connsiteY99" fmla="*/ 2812341 h 2950381"/>
                <a:gd name="connisteX100" fmla="*/ 2809875 w 4248150"/>
                <a:gd name="connsiteY100" fmla="*/ 2745666 h 2950381"/>
                <a:gd name="connisteX101" fmla="*/ 2809875 w 4248150"/>
                <a:gd name="connsiteY101" fmla="*/ 2640891 h 2950381"/>
                <a:gd name="connisteX102" fmla="*/ 2819400 w 4248150"/>
                <a:gd name="connsiteY102" fmla="*/ 2517066 h 2950381"/>
                <a:gd name="connisteX103" fmla="*/ 2819400 w 4248150"/>
                <a:gd name="connsiteY103" fmla="*/ 2383716 h 2950381"/>
                <a:gd name="connisteX104" fmla="*/ 2819400 w 4248150"/>
                <a:gd name="connsiteY104" fmla="*/ 2288466 h 2950381"/>
                <a:gd name="connisteX105" fmla="*/ 2828925 w 4248150"/>
                <a:gd name="connsiteY105" fmla="*/ 2117016 h 2950381"/>
                <a:gd name="connisteX106" fmla="*/ 2886075 w 4248150"/>
                <a:gd name="connsiteY106" fmla="*/ 1840791 h 2950381"/>
                <a:gd name="connisteX107" fmla="*/ 2962275 w 4248150"/>
                <a:gd name="connsiteY107" fmla="*/ 1593141 h 2950381"/>
                <a:gd name="connisteX108" fmla="*/ 3038475 w 4248150"/>
                <a:gd name="connsiteY108" fmla="*/ 1316916 h 2950381"/>
                <a:gd name="connisteX109" fmla="*/ 3086100 w 4248150"/>
                <a:gd name="connsiteY109" fmla="*/ 1126416 h 2950381"/>
                <a:gd name="connisteX110" fmla="*/ 3124200 w 4248150"/>
                <a:gd name="connsiteY110" fmla="*/ 964491 h 2950381"/>
                <a:gd name="connisteX111" fmla="*/ 3181350 w 4248150"/>
                <a:gd name="connsiteY111" fmla="*/ 773991 h 2950381"/>
                <a:gd name="connisteX112" fmla="*/ 3219450 w 4248150"/>
                <a:gd name="connsiteY112" fmla="*/ 612066 h 2950381"/>
                <a:gd name="connisteX113" fmla="*/ 3276600 w 4248150"/>
                <a:gd name="connsiteY113" fmla="*/ 488241 h 2950381"/>
                <a:gd name="connisteX114" fmla="*/ 3314700 w 4248150"/>
                <a:gd name="connsiteY114" fmla="*/ 383466 h 2950381"/>
                <a:gd name="connisteX115" fmla="*/ 3352800 w 4248150"/>
                <a:gd name="connsiteY115" fmla="*/ 288216 h 2950381"/>
                <a:gd name="connisteX116" fmla="*/ 3371850 w 4248150"/>
                <a:gd name="connsiteY116" fmla="*/ 212016 h 2950381"/>
                <a:gd name="connisteX117" fmla="*/ 3419475 w 4248150"/>
                <a:gd name="connsiteY117" fmla="*/ 135816 h 2950381"/>
                <a:gd name="connisteX118" fmla="*/ 3495675 w 4248150"/>
                <a:gd name="connsiteY118" fmla="*/ 183441 h 2950381"/>
                <a:gd name="connisteX119" fmla="*/ 3524250 w 4248150"/>
                <a:gd name="connsiteY119" fmla="*/ 259641 h 2950381"/>
                <a:gd name="connisteX120" fmla="*/ 3590925 w 4248150"/>
                <a:gd name="connsiteY120" fmla="*/ 250116 h 2950381"/>
                <a:gd name="connisteX121" fmla="*/ 3667125 w 4248150"/>
                <a:gd name="connsiteY121" fmla="*/ 240591 h 2950381"/>
                <a:gd name="connisteX122" fmla="*/ 3752850 w 4248150"/>
                <a:gd name="connsiteY122" fmla="*/ 192966 h 2950381"/>
                <a:gd name="connisteX123" fmla="*/ 3819525 w 4248150"/>
                <a:gd name="connsiteY123" fmla="*/ 231066 h 2950381"/>
                <a:gd name="connisteX124" fmla="*/ 3876675 w 4248150"/>
                <a:gd name="connsiteY124" fmla="*/ 364416 h 2950381"/>
                <a:gd name="connisteX125" fmla="*/ 3876675 w 4248150"/>
                <a:gd name="connsiteY125" fmla="*/ 440616 h 2950381"/>
                <a:gd name="connisteX126" fmla="*/ 3876675 w 4248150"/>
                <a:gd name="connsiteY126" fmla="*/ 564441 h 2950381"/>
                <a:gd name="connisteX127" fmla="*/ 3876675 w 4248150"/>
                <a:gd name="connsiteY127" fmla="*/ 716841 h 2950381"/>
                <a:gd name="connisteX128" fmla="*/ 3895725 w 4248150"/>
                <a:gd name="connsiteY128" fmla="*/ 897816 h 2950381"/>
                <a:gd name="connisteX129" fmla="*/ 3924300 w 4248150"/>
                <a:gd name="connsiteY129" fmla="*/ 1088316 h 2950381"/>
                <a:gd name="connisteX130" fmla="*/ 3924300 w 4248150"/>
                <a:gd name="connsiteY130" fmla="*/ 1221666 h 2950381"/>
                <a:gd name="connisteX131" fmla="*/ 3943350 w 4248150"/>
                <a:gd name="connsiteY131" fmla="*/ 1393116 h 2950381"/>
                <a:gd name="connisteX132" fmla="*/ 3943350 w 4248150"/>
                <a:gd name="connsiteY132" fmla="*/ 1564566 h 2950381"/>
                <a:gd name="connisteX133" fmla="*/ 3943350 w 4248150"/>
                <a:gd name="connsiteY133" fmla="*/ 1774116 h 2950381"/>
                <a:gd name="connisteX134" fmla="*/ 3943350 w 4248150"/>
                <a:gd name="connsiteY134" fmla="*/ 1926516 h 2950381"/>
                <a:gd name="connisteX135" fmla="*/ 3943350 w 4248150"/>
                <a:gd name="connsiteY135" fmla="*/ 2078916 h 2950381"/>
                <a:gd name="connisteX136" fmla="*/ 3943350 w 4248150"/>
                <a:gd name="connsiteY136" fmla="*/ 2307516 h 2950381"/>
                <a:gd name="connisteX137" fmla="*/ 3933825 w 4248150"/>
                <a:gd name="connsiteY137" fmla="*/ 2498016 h 2950381"/>
                <a:gd name="connisteX138" fmla="*/ 3933825 w 4248150"/>
                <a:gd name="connsiteY138" fmla="*/ 2602791 h 2950381"/>
                <a:gd name="connisteX139" fmla="*/ 3933825 w 4248150"/>
                <a:gd name="connsiteY139" fmla="*/ 2688516 h 2950381"/>
                <a:gd name="connisteX140" fmla="*/ 3933825 w 4248150"/>
                <a:gd name="connsiteY140" fmla="*/ 2764716 h 2950381"/>
                <a:gd name="connisteX141" fmla="*/ 3981450 w 4248150"/>
                <a:gd name="connsiteY141" fmla="*/ 2879016 h 2950381"/>
                <a:gd name="connisteX142" fmla="*/ 4057650 w 4248150"/>
                <a:gd name="connsiteY142" fmla="*/ 2926641 h 2950381"/>
                <a:gd name="connisteX143" fmla="*/ 4152900 w 4248150"/>
                <a:gd name="connsiteY143" fmla="*/ 2936166 h 2950381"/>
                <a:gd name="connisteX144" fmla="*/ 4248150 w 4248150"/>
                <a:gd name="connsiteY144" fmla="*/ 2945691 h 2950381"/>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Lst>
              <a:rect l="l" t="t" r="r" b="b"/>
              <a:pathLst>
                <a:path w="4248150" h="2950381">
                  <a:moveTo>
                    <a:pt x="0" y="2869492"/>
                  </a:moveTo>
                  <a:cubicBezTo>
                    <a:pt x="14605" y="2844727"/>
                    <a:pt x="53340" y="2781862"/>
                    <a:pt x="76200" y="2736142"/>
                  </a:cubicBezTo>
                  <a:cubicBezTo>
                    <a:pt x="99060" y="2690422"/>
                    <a:pt x="100965" y="2701852"/>
                    <a:pt x="114300" y="2640892"/>
                  </a:cubicBezTo>
                  <a:cubicBezTo>
                    <a:pt x="127635" y="2579932"/>
                    <a:pt x="131445" y="2534212"/>
                    <a:pt x="142875" y="2431342"/>
                  </a:cubicBezTo>
                  <a:cubicBezTo>
                    <a:pt x="154305" y="2328472"/>
                    <a:pt x="156210" y="2235127"/>
                    <a:pt x="171450" y="2126542"/>
                  </a:cubicBezTo>
                  <a:cubicBezTo>
                    <a:pt x="186690" y="2017957"/>
                    <a:pt x="201930" y="1977952"/>
                    <a:pt x="219075" y="1888417"/>
                  </a:cubicBezTo>
                  <a:cubicBezTo>
                    <a:pt x="236220" y="1798882"/>
                    <a:pt x="245745" y="1756972"/>
                    <a:pt x="257175" y="1678867"/>
                  </a:cubicBezTo>
                  <a:cubicBezTo>
                    <a:pt x="268605" y="1600762"/>
                    <a:pt x="268605" y="1587427"/>
                    <a:pt x="276225" y="1497892"/>
                  </a:cubicBezTo>
                  <a:cubicBezTo>
                    <a:pt x="283845" y="1408357"/>
                    <a:pt x="283845" y="1328347"/>
                    <a:pt x="295275" y="1231192"/>
                  </a:cubicBezTo>
                  <a:cubicBezTo>
                    <a:pt x="306705" y="1134037"/>
                    <a:pt x="323850" y="1080697"/>
                    <a:pt x="333375" y="1012117"/>
                  </a:cubicBezTo>
                  <a:cubicBezTo>
                    <a:pt x="342900" y="943537"/>
                    <a:pt x="337185" y="937822"/>
                    <a:pt x="342900" y="888292"/>
                  </a:cubicBezTo>
                  <a:cubicBezTo>
                    <a:pt x="348615" y="838762"/>
                    <a:pt x="354330" y="813997"/>
                    <a:pt x="361950" y="764467"/>
                  </a:cubicBezTo>
                  <a:cubicBezTo>
                    <a:pt x="369570" y="714937"/>
                    <a:pt x="373380" y="688267"/>
                    <a:pt x="381000" y="640642"/>
                  </a:cubicBezTo>
                  <a:cubicBezTo>
                    <a:pt x="388620" y="593017"/>
                    <a:pt x="392430" y="575872"/>
                    <a:pt x="400050" y="526342"/>
                  </a:cubicBezTo>
                  <a:cubicBezTo>
                    <a:pt x="407670" y="476812"/>
                    <a:pt x="407670" y="442522"/>
                    <a:pt x="419100" y="392992"/>
                  </a:cubicBezTo>
                  <a:cubicBezTo>
                    <a:pt x="430530" y="343462"/>
                    <a:pt x="445770" y="326317"/>
                    <a:pt x="457200" y="278692"/>
                  </a:cubicBezTo>
                  <a:cubicBezTo>
                    <a:pt x="468630" y="231067"/>
                    <a:pt x="466725" y="210112"/>
                    <a:pt x="476250" y="154867"/>
                  </a:cubicBezTo>
                  <a:cubicBezTo>
                    <a:pt x="485775" y="99622"/>
                    <a:pt x="493395" y="17707"/>
                    <a:pt x="504825" y="2467"/>
                  </a:cubicBezTo>
                  <a:cubicBezTo>
                    <a:pt x="516255" y="-12773"/>
                    <a:pt x="521970" y="46282"/>
                    <a:pt x="533400" y="78667"/>
                  </a:cubicBezTo>
                  <a:cubicBezTo>
                    <a:pt x="544830" y="111052"/>
                    <a:pt x="539115" y="152962"/>
                    <a:pt x="561975" y="164392"/>
                  </a:cubicBezTo>
                  <a:cubicBezTo>
                    <a:pt x="584835" y="175822"/>
                    <a:pt x="615315" y="139627"/>
                    <a:pt x="647700" y="135817"/>
                  </a:cubicBezTo>
                  <a:cubicBezTo>
                    <a:pt x="680085" y="132007"/>
                    <a:pt x="702945" y="160582"/>
                    <a:pt x="723900" y="145342"/>
                  </a:cubicBezTo>
                  <a:cubicBezTo>
                    <a:pt x="744855" y="130102"/>
                    <a:pt x="737235" y="61522"/>
                    <a:pt x="752475" y="59617"/>
                  </a:cubicBezTo>
                  <a:cubicBezTo>
                    <a:pt x="767715" y="57712"/>
                    <a:pt x="790575" y="107242"/>
                    <a:pt x="800100" y="135817"/>
                  </a:cubicBezTo>
                  <a:cubicBezTo>
                    <a:pt x="809625" y="164392"/>
                    <a:pt x="800100" y="172012"/>
                    <a:pt x="800100" y="202492"/>
                  </a:cubicBezTo>
                  <a:cubicBezTo>
                    <a:pt x="800100" y="232972"/>
                    <a:pt x="800100" y="255832"/>
                    <a:pt x="800100" y="288217"/>
                  </a:cubicBezTo>
                  <a:cubicBezTo>
                    <a:pt x="800100" y="320602"/>
                    <a:pt x="798195" y="330127"/>
                    <a:pt x="800100" y="364417"/>
                  </a:cubicBezTo>
                  <a:cubicBezTo>
                    <a:pt x="802005" y="398707"/>
                    <a:pt x="807720" y="425377"/>
                    <a:pt x="809625" y="459667"/>
                  </a:cubicBezTo>
                  <a:cubicBezTo>
                    <a:pt x="811530" y="493957"/>
                    <a:pt x="809625" y="501577"/>
                    <a:pt x="809625" y="535867"/>
                  </a:cubicBezTo>
                  <a:cubicBezTo>
                    <a:pt x="809625" y="570157"/>
                    <a:pt x="809625" y="594922"/>
                    <a:pt x="809625" y="631117"/>
                  </a:cubicBezTo>
                  <a:cubicBezTo>
                    <a:pt x="809625" y="667312"/>
                    <a:pt x="809625" y="682552"/>
                    <a:pt x="809625" y="716842"/>
                  </a:cubicBezTo>
                  <a:cubicBezTo>
                    <a:pt x="809625" y="751132"/>
                    <a:pt x="809625" y="758752"/>
                    <a:pt x="809625" y="802567"/>
                  </a:cubicBezTo>
                  <a:cubicBezTo>
                    <a:pt x="809625" y="846382"/>
                    <a:pt x="809625" y="886387"/>
                    <a:pt x="809625" y="935917"/>
                  </a:cubicBezTo>
                  <a:cubicBezTo>
                    <a:pt x="809625" y="985447"/>
                    <a:pt x="807720" y="996877"/>
                    <a:pt x="809625" y="1050217"/>
                  </a:cubicBezTo>
                  <a:cubicBezTo>
                    <a:pt x="811530" y="1103557"/>
                    <a:pt x="817245" y="1139752"/>
                    <a:pt x="819150" y="1202617"/>
                  </a:cubicBezTo>
                  <a:cubicBezTo>
                    <a:pt x="821055" y="1265482"/>
                    <a:pt x="817245" y="1290247"/>
                    <a:pt x="819150" y="1364542"/>
                  </a:cubicBezTo>
                  <a:cubicBezTo>
                    <a:pt x="821055" y="1438837"/>
                    <a:pt x="826770" y="1495987"/>
                    <a:pt x="828675" y="1574092"/>
                  </a:cubicBezTo>
                  <a:cubicBezTo>
                    <a:pt x="830580" y="1652197"/>
                    <a:pt x="828675" y="1684582"/>
                    <a:pt x="828675" y="1755067"/>
                  </a:cubicBezTo>
                  <a:cubicBezTo>
                    <a:pt x="828675" y="1825552"/>
                    <a:pt x="828675" y="1871272"/>
                    <a:pt x="828675" y="1926517"/>
                  </a:cubicBezTo>
                  <a:cubicBezTo>
                    <a:pt x="828675" y="1981762"/>
                    <a:pt x="828675" y="1985572"/>
                    <a:pt x="828675" y="2031292"/>
                  </a:cubicBezTo>
                  <a:cubicBezTo>
                    <a:pt x="828675" y="2077012"/>
                    <a:pt x="828675" y="2099872"/>
                    <a:pt x="828675" y="2155117"/>
                  </a:cubicBezTo>
                  <a:cubicBezTo>
                    <a:pt x="828675" y="2210362"/>
                    <a:pt x="828675" y="2257987"/>
                    <a:pt x="828675" y="2307517"/>
                  </a:cubicBezTo>
                  <a:cubicBezTo>
                    <a:pt x="828675" y="2357047"/>
                    <a:pt x="828675" y="2366572"/>
                    <a:pt x="828675" y="2402767"/>
                  </a:cubicBezTo>
                  <a:cubicBezTo>
                    <a:pt x="828675" y="2438962"/>
                    <a:pt x="828675" y="2454202"/>
                    <a:pt x="828675" y="2488492"/>
                  </a:cubicBezTo>
                  <a:cubicBezTo>
                    <a:pt x="828675" y="2522782"/>
                    <a:pt x="828675" y="2536117"/>
                    <a:pt x="828675" y="2574217"/>
                  </a:cubicBezTo>
                  <a:cubicBezTo>
                    <a:pt x="828675" y="2612317"/>
                    <a:pt x="828675" y="2642797"/>
                    <a:pt x="828675" y="2678992"/>
                  </a:cubicBezTo>
                  <a:cubicBezTo>
                    <a:pt x="828675" y="2715187"/>
                    <a:pt x="819150" y="2720902"/>
                    <a:pt x="828675" y="2755192"/>
                  </a:cubicBezTo>
                  <a:cubicBezTo>
                    <a:pt x="838200" y="2789482"/>
                    <a:pt x="851535" y="2825677"/>
                    <a:pt x="876300" y="2850442"/>
                  </a:cubicBezTo>
                  <a:cubicBezTo>
                    <a:pt x="901065" y="2875207"/>
                    <a:pt x="923925" y="2873302"/>
                    <a:pt x="952500" y="2879017"/>
                  </a:cubicBezTo>
                  <a:cubicBezTo>
                    <a:pt x="981075" y="2884732"/>
                    <a:pt x="990600" y="2879017"/>
                    <a:pt x="1019175" y="2879017"/>
                  </a:cubicBezTo>
                  <a:cubicBezTo>
                    <a:pt x="1047750" y="2879017"/>
                    <a:pt x="1062990" y="2880922"/>
                    <a:pt x="1095375" y="2879017"/>
                  </a:cubicBezTo>
                  <a:cubicBezTo>
                    <a:pt x="1127760" y="2877112"/>
                    <a:pt x="1148715" y="2871397"/>
                    <a:pt x="1181100" y="2869492"/>
                  </a:cubicBezTo>
                  <a:cubicBezTo>
                    <a:pt x="1213485" y="2867587"/>
                    <a:pt x="1226820" y="2869492"/>
                    <a:pt x="1257300" y="2869492"/>
                  </a:cubicBezTo>
                  <a:cubicBezTo>
                    <a:pt x="1287780" y="2869492"/>
                    <a:pt x="1301115" y="2869492"/>
                    <a:pt x="1333500" y="2869492"/>
                  </a:cubicBezTo>
                  <a:cubicBezTo>
                    <a:pt x="1365885" y="2869492"/>
                    <a:pt x="1386840" y="2869492"/>
                    <a:pt x="1419225" y="2869492"/>
                  </a:cubicBezTo>
                  <a:cubicBezTo>
                    <a:pt x="1451610" y="2869492"/>
                    <a:pt x="1466850" y="2867587"/>
                    <a:pt x="1495425" y="2869492"/>
                  </a:cubicBezTo>
                  <a:cubicBezTo>
                    <a:pt x="1524000" y="2871397"/>
                    <a:pt x="1537335" y="2892352"/>
                    <a:pt x="1562100" y="2879017"/>
                  </a:cubicBezTo>
                  <a:cubicBezTo>
                    <a:pt x="1586865" y="2865682"/>
                    <a:pt x="1604010" y="2844727"/>
                    <a:pt x="1619250" y="2802817"/>
                  </a:cubicBezTo>
                  <a:cubicBezTo>
                    <a:pt x="1634490" y="2760907"/>
                    <a:pt x="1632585" y="2720902"/>
                    <a:pt x="1638300" y="2669467"/>
                  </a:cubicBezTo>
                  <a:cubicBezTo>
                    <a:pt x="1644015" y="2618032"/>
                    <a:pt x="1644015" y="2612317"/>
                    <a:pt x="1647825" y="2545642"/>
                  </a:cubicBezTo>
                  <a:cubicBezTo>
                    <a:pt x="1651635" y="2478967"/>
                    <a:pt x="1653540" y="2410387"/>
                    <a:pt x="1657350" y="2336092"/>
                  </a:cubicBezTo>
                  <a:cubicBezTo>
                    <a:pt x="1661160" y="2261797"/>
                    <a:pt x="1659255" y="2246557"/>
                    <a:pt x="1666875" y="2174167"/>
                  </a:cubicBezTo>
                  <a:cubicBezTo>
                    <a:pt x="1674495" y="2101777"/>
                    <a:pt x="1682115" y="2061772"/>
                    <a:pt x="1695450" y="1974142"/>
                  </a:cubicBezTo>
                  <a:cubicBezTo>
                    <a:pt x="1708785" y="1886512"/>
                    <a:pt x="1714500" y="1810312"/>
                    <a:pt x="1733550" y="1736017"/>
                  </a:cubicBezTo>
                  <a:cubicBezTo>
                    <a:pt x="1752600" y="1661722"/>
                    <a:pt x="1771650" y="1669342"/>
                    <a:pt x="1790700" y="1602667"/>
                  </a:cubicBezTo>
                  <a:cubicBezTo>
                    <a:pt x="1809750" y="1535992"/>
                    <a:pt x="1817370" y="1467412"/>
                    <a:pt x="1828800" y="1402642"/>
                  </a:cubicBezTo>
                  <a:cubicBezTo>
                    <a:pt x="1840230" y="1337872"/>
                    <a:pt x="1840230" y="1330252"/>
                    <a:pt x="1847850" y="1278817"/>
                  </a:cubicBezTo>
                  <a:cubicBezTo>
                    <a:pt x="1855470" y="1227382"/>
                    <a:pt x="1857375" y="1196902"/>
                    <a:pt x="1866900" y="1145467"/>
                  </a:cubicBezTo>
                  <a:cubicBezTo>
                    <a:pt x="1876425" y="1094032"/>
                    <a:pt x="1884045" y="1065457"/>
                    <a:pt x="1895475" y="1021642"/>
                  </a:cubicBezTo>
                  <a:cubicBezTo>
                    <a:pt x="1906905" y="977827"/>
                    <a:pt x="1916430" y="958777"/>
                    <a:pt x="1924050" y="926392"/>
                  </a:cubicBezTo>
                  <a:cubicBezTo>
                    <a:pt x="1931670" y="894007"/>
                    <a:pt x="1920240" y="821617"/>
                    <a:pt x="1933575" y="859717"/>
                  </a:cubicBezTo>
                  <a:cubicBezTo>
                    <a:pt x="1946910" y="897817"/>
                    <a:pt x="1977390" y="1044502"/>
                    <a:pt x="1990725" y="1116892"/>
                  </a:cubicBezTo>
                  <a:cubicBezTo>
                    <a:pt x="2004060" y="1189282"/>
                    <a:pt x="1990725" y="1227382"/>
                    <a:pt x="2000250" y="1221667"/>
                  </a:cubicBezTo>
                  <a:cubicBezTo>
                    <a:pt x="2009775" y="1215952"/>
                    <a:pt x="2017395" y="1113082"/>
                    <a:pt x="2038350" y="1088317"/>
                  </a:cubicBezTo>
                  <a:cubicBezTo>
                    <a:pt x="2059305" y="1063552"/>
                    <a:pt x="2085975" y="1111177"/>
                    <a:pt x="2105025" y="1097842"/>
                  </a:cubicBezTo>
                  <a:cubicBezTo>
                    <a:pt x="2124075" y="1084507"/>
                    <a:pt x="2125980" y="1023547"/>
                    <a:pt x="2133600" y="1021642"/>
                  </a:cubicBezTo>
                  <a:cubicBezTo>
                    <a:pt x="2141220" y="1019737"/>
                    <a:pt x="2141220" y="1059742"/>
                    <a:pt x="2143125" y="1088317"/>
                  </a:cubicBezTo>
                  <a:cubicBezTo>
                    <a:pt x="2145030" y="1116892"/>
                    <a:pt x="2143125" y="1132132"/>
                    <a:pt x="2143125" y="1164517"/>
                  </a:cubicBezTo>
                  <a:cubicBezTo>
                    <a:pt x="2143125" y="1196902"/>
                    <a:pt x="2143125" y="1214047"/>
                    <a:pt x="2143125" y="1250242"/>
                  </a:cubicBezTo>
                  <a:cubicBezTo>
                    <a:pt x="2143125" y="1286437"/>
                    <a:pt x="2143125" y="1305487"/>
                    <a:pt x="2143125" y="1345492"/>
                  </a:cubicBezTo>
                  <a:cubicBezTo>
                    <a:pt x="2143125" y="1385497"/>
                    <a:pt x="2143125" y="1414072"/>
                    <a:pt x="2143125" y="1450267"/>
                  </a:cubicBezTo>
                  <a:cubicBezTo>
                    <a:pt x="2143125" y="1486462"/>
                    <a:pt x="2143125" y="1488367"/>
                    <a:pt x="2143125" y="1526467"/>
                  </a:cubicBezTo>
                  <a:cubicBezTo>
                    <a:pt x="2143125" y="1564567"/>
                    <a:pt x="2143125" y="1585522"/>
                    <a:pt x="2143125" y="1640767"/>
                  </a:cubicBezTo>
                  <a:cubicBezTo>
                    <a:pt x="2143125" y="1696012"/>
                    <a:pt x="2141220" y="1739827"/>
                    <a:pt x="2143125" y="1802692"/>
                  </a:cubicBezTo>
                  <a:cubicBezTo>
                    <a:pt x="2145030" y="1865557"/>
                    <a:pt x="2148840" y="1894132"/>
                    <a:pt x="2152650" y="1955092"/>
                  </a:cubicBezTo>
                  <a:cubicBezTo>
                    <a:pt x="2156460" y="2016052"/>
                    <a:pt x="2158365" y="2056057"/>
                    <a:pt x="2162175" y="2107492"/>
                  </a:cubicBezTo>
                  <a:cubicBezTo>
                    <a:pt x="2165985" y="2158927"/>
                    <a:pt x="2169795" y="2172262"/>
                    <a:pt x="2171700" y="2212267"/>
                  </a:cubicBezTo>
                  <a:cubicBezTo>
                    <a:pt x="2173605" y="2252272"/>
                    <a:pt x="2169795" y="2265607"/>
                    <a:pt x="2171700" y="2307517"/>
                  </a:cubicBezTo>
                  <a:cubicBezTo>
                    <a:pt x="2173605" y="2349427"/>
                    <a:pt x="2177415" y="2378002"/>
                    <a:pt x="2181225" y="2421817"/>
                  </a:cubicBezTo>
                  <a:cubicBezTo>
                    <a:pt x="2185035" y="2465632"/>
                    <a:pt x="2186940" y="2484682"/>
                    <a:pt x="2190750" y="2526592"/>
                  </a:cubicBezTo>
                  <a:cubicBezTo>
                    <a:pt x="2194560" y="2568502"/>
                    <a:pt x="2194560" y="2597077"/>
                    <a:pt x="2200275" y="2631367"/>
                  </a:cubicBezTo>
                  <a:cubicBezTo>
                    <a:pt x="2205990" y="2665657"/>
                    <a:pt x="2211705" y="2667562"/>
                    <a:pt x="2219325" y="2698042"/>
                  </a:cubicBezTo>
                  <a:cubicBezTo>
                    <a:pt x="2226945" y="2728522"/>
                    <a:pt x="2228850" y="2751382"/>
                    <a:pt x="2238375" y="2783767"/>
                  </a:cubicBezTo>
                  <a:cubicBezTo>
                    <a:pt x="2247900" y="2816152"/>
                    <a:pt x="2242185" y="2833297"/>
                    <a:pt x="2266950" y="2859967"/>
                  </a:cubicBezTo>
                  <a:cubicBezTo>
                    <a:pt x="2291715" y="2886637"/>
                    <a:pt x="2324100" y="2901877"/>
                    <a:pt x="2362200" y="2917117"/>
                  </a:cubicBezTo>
                  <a:cubicBezTo>
                    <a:pt x="2400300" y="2932357"/>
                    <a:pt x="2411730" y="2930452"/>
                    <a:pt x="2457450" y="2936167"/>
                  </a:cubicBezTo>
                  <a:cubicBezTo>
                    <a:pt x="2503170" y="2941882"/>
                    <a:pt x="2550795" y="2943787"/>
                    <a:pt x="2590800" y="2945692"/>
                  </a:cubicBezTo>
                  <a:cubicBezTo>
                    <a:pt x="2630805" y="2947597"/>
                    <a:pt x="2630805" y="2955217"/>
                    <a:pt x="2657475" y="2945692"/>
                  </a:cubicBezTo>
                  <a:cubicBezTo>
                    <a:pt x="2684145" y="2936167"/>
                    <a:pt x="2699385" y="2924737"/>
                    <a:pt x="2724150" y="2898067"/>
                  </a:cubicBezTo>
                  <a:cubicBezTo>
                    <a:pt x="2748915" y="2871397"/>
                    <a:pt x="2764155" y="2842822"/>
                    <a:pt x="2781300" y="2812342"/>
                  </a:cubicBezTo>
                  <a:cubicBezTo>
                    <a:pt x="2798445" y="2781862"/>
                    <a:pt x="2804160" y="2779957"/>
                    <a:pt x="2809875" y="2745667"/>
                  </a:cubicBezTo>
                  <a:cubicBezTo>
                    <a:pt x="2815590" y="2711377"/>
                    <a:pt x="2807970" y="2686612"/>
                    <a:pt x="2809875" y="2640892"/>
                  </a:cubicBezTo>
                  <a:cubicBezTo>
                    <a:pt x="2811780" y="2595172"/>
                    <a:pt x="2817495" y="2568502"/>
                    <a:pt x="2819400" y="2517067"/>
                  </a:cubicBezTo>
                  <a:cubicBezTo>
                    <a:pt x="2821305" y="2465632"/>
                    <a:pt x="2819400" y="2429437"/>
                    <a:pt x="2819400" y="2383717"/>
                  </a:cubicBezTo>
                  <a:cubicBezTo>
                    <a:pt x="2819400" y="2337997"/>
                    <a:pt x="2817495" y="2341807"/>
                    <a:pt x="2819400" y="2288467"/>
                  </a:cubicBezTo>
                  <a:cubicBezTo>
                    <a:pt x="2821305" y="2235127"/>
                    <a:pt x="2815590" y="2206552"/>
                    <a:pt x="2828925" y="2117017"/>
                  </a:cubicBezTo>
                  <a:cubicBezTo>
                    <a:pt x="2842260" y="2027482"/>
                    <a:pt x="2859405" y="1945567"/>
                    <a:pt x="2886075" y="1840792"/>
                  </a:cubicBezTo>
                  <a:cubicBezTo>
                    <a:pt x="2912745" y="1736017"/>
                    <a:pt x="2931795" y="1697917"/>
                    <a:pt x="2962275" y="1593142"/>
                  </a:cubicBezTo>
                  <a:cubicBezTo>
                    <a:pt x="2992755" y="1488367"/>
                    <a:pt x="3013710" y="1410262"/>
                    <a:pt x="3038475" y="1316917"/>
                  </a:cubicBezTo>
                  <a:cubicBezTo>
                    <a:pt x="3063240" y="1223572"/>
                    <a:pt x="3068955" y="1196902"/>
                    <a:pt x="3086100" y="1126417"/>
                  </a:cubicBezTo>
                  <a:cubicBezTo>
                    <a:pt x="3103245" y="1055932"/>
                    <a:pt x="3105150" y="1034977"/>
                    <a:pt x="3124200" y="964492"/>
                  </a:cubicBezTo>
                  <a:cubicBezTo>
                    <a:pt x="3143250" y="894007"/>
                    <a:pt x="3162300" y="844477"/>
                    <a:pt x="3181350" y="773992"/>
                  </a:cubicBezTo>
                  <a:cubicBezTo>
                    <a:pt x="3200400" y="703507"/>
                    <a:pt x="3200400" y="669217"/>
                    <a:pt x="3219450" y="612067"/>
                  </a:cubicBezTo>
                  <a:cubicBezTo>
                    <a:pt x="3238500" y="554917"/>
                    <a:pt x="3257550" y="533962"/>
                    <a:pt x="3276600" y="488242"/>
                  </a:cubicBezTo>
                  <a:cubicBezTo>
                    <a:pt x="3295650" y="442522"/>
                    <a:pt x="3299460" y="423472"/>
                    <a:pt x="3314700" y="383467"/>
                  </a:cubicBezTo>
                  <a:cubicBezTo>
                    <a:pt x="3329940" y="343462"/>
                    <a:pt x="3341370" y="322507"/>
                    <a:pt x="3352800" y="288217"/>
                  </a:cubicBezTo>
                  <a:cubicBezTo>
                    <a:pt x="3364230" y="253927"/>
                    <a:pt x="3358515" y="242497"/>
                    <a:pt x="3371850" y="212017"/>
                  </a:cubicBezTo>
                  <a:cubicBezTo>
                    <a:pt x="3385185" y="181537"/>
                    <a:pt x="3394710" y="141532"/>
                    <a:pt x="3419475" y="135817"/>
                  </a:cubicBezTo>
                  <a:cubicBezTo>
                    <a:pt x="3444240" y="130102"/>
                    <a:pt x="3474720" y="158677"/>
                    <a:pt x="3495675" y="183442"/>
                  </a:cubicBezTo>
                  <a:cubicBezTo>
                    <a:pt x="3516630" y="208207"/>
                    <a:pt x="3505200" y="246307"/>
                    <a:pt x="3524250" y="259642"/>
                  </a:cubicBezTo>
                  <a:cubicBezTo>
                    <a:pt x="3543300" y="272977"/>
                    <a:pt x="3562350" y="253927"/>
                    <a:pt x="3590925" y="250117"/>
                  </a:cubicBezTo>
                  <a:cubicBezTo>
                    <a:pt x="3619500" y="246307"/>
                    <a:pt x="3634740" y="252022"/>
                    <a:pt x="3667125" y="240592"/>
                  </a:cubicBezTo>
                  <a:cubicBezTo>
                    <a:pt x="3699510" y="229162"/>
                    <a:pt x="3722370" y="194872"/>
                    <a:pt x="3752850" y="192967"/>
                  </a:cubicBezTo>
                  <a:cubicBezTo>
                    <a:pt x="3783330" y="191062"/>
                    <a:pt x="3794760" y="196777"/>
                    <a:pt x="3819525" y="231067"/>
                  </a:cubicBezTo>
                  <a:cubicBezTo>
                    <a:pt x="3844290" y="265357"/>
                    <a:pt x="3865245" y="322507"/>
                    <a:pt x="3876675" y="364417"/>
                  </a:cubicBezTo>
                  <a:cubicBezTo>
                    <a:pt x="3888105" y="406327"/>
                    <a:pt x="3876675" y="400612"/>
                    <a:pt x="3876675" y="440617"/>
                  </a:cubicBezTo>
                  <a:cubicBezTo>
                    <a:pt x="3876675" y="480622"/>
                    <a:pt x="3876675" y="509197"/>
                    <a:pt x="3876675" y="564442"/>
                  </a:cubicBezTo>
                  <a:cubicBezTo>
                    <a:pt x="3876675" y="619687"/>
                    <a:pt x="3872865" y="650167"/>
                    <a:pt x="3876675" y="716842"/>
                  </a:cubicBezTo>
                  <a:cubicBezTo>
                    <a:pt x="3880485" y="783517"/>
                    <a:pt x="3886200" y="823522"/>
                    <a:pt x="3895725" y="897817"/>
                  </a:cubicBezTo>
                  <a:cubicBezTo>
                    <a:pt x="3905250" y="972112"/>
                    <a:pt x="3918585" y="1023547"/>
                    <a:pt x="3924300" y="1088317"/>
                  </a:cubicBezTo>
                  <a:cubicBezTo>
                    <a:pt x="3930015" y="1153087"/>
                    <a:pt x="3920490" y="1160707"/>
                    <a:pt x="3924300" y="1221667"/>
                  </a:cubicBezTo>
                  <a:cubicBezTo>
                    <a:pt x="3928110" y="1282627"/>
                    <a:pt x="3939540" y="1324537"/>
                    <a:pt x="3943350" y="1393117"/>
                  </a:cubicBezTo>
                  <a:cubicBezTo>
                    <a:pt x="3947160" y="1461697"/>
                    <a:pt x="3943350" y="1488367"/>
                    <a:pt x="3943350" y="1564567"/>
                  </a:cubicBezTo>
                  <a:cubicBezTo>
                    <a:pt x="3943350" y="1640767"/>
                    <a:pt x="3943350" y="1701727"/>
                    <a:pt x="3943350" y="1774117"/>
                  </a:cubicBezTo>
                  <a:cubicBezTo>
                    <a:pt x="3943350" y="1846507"/>
                    <a:pt x="3943350" y="1865557"/>
                    <a:pt x="3943350" y="1926517"/>
                  </a:cubicBezTo>
                  <a:cubicBezTo>
                    <a:pt x="3943350" y="1987477"/>
                    <a:pt x="3943350" y="2002717"/>
                    <a:pt x="3943350" y="2078917"/>
                  </a:cubicBezTo>
                  <a:cubicBezTo>
                    <a:pt x="3943350" y="2155117"/>
                    <a:pt x="3945255" y="2223697"/>
                    <a:pt x="3943350" y="2307517"/>
                  </a:cubicBezTo>
                  <a:cubicBezTo>
                    <a:pt x="3941445" y="2391337"/>
                    <a:pt x="3935730" y="2438962"/>
                    <a:pt x="3933825" y="2498017"/>
                  </a:cubicBezTo>
                  <a:cubicBezTo>
                    <a:pt x="3931920" y="2557072"/>
                    <a:pt x="3933825" y="2564692"/>
                    <a:pt x="3933825" y="2602792"/>
                  </a:cubicBezTo>
                  <a:cubicBezTo>
                    <a:pt x="3933825" y="2640892"/>
                    <a:pt x="3933825" y="2656132"/>
                    <a:pt x="3933825" y="2688517"/>
                  </a:cubicBezTo>
                  <a:cubicBezTo>
                    <a:pt x="3933825" y="2720902"/>
                    <a:pt x="3924300" y="2726617"/>
                    <a:pt x="3933825" y="2764717"/>
                  </a:cubicBezTo>
                  <a:cubicBezTo>
                    <a:pt x="3943350" y="2802817"/>
                    <a:pt x="3956685" y="2846632"/>
                    <a:pt x="3981450" y="2879017"/>
                  </a:cubicBezTo>
                  <a:cubicBezTo>
                    <a:pt x="4006215" y="2911402"/>
                    <a:pt x="4023360" y="2915212"/>
                    <a:pt x="4057650" y="2926642"/>
                  </a:cubicBezTo>
                  <a:cubicBezTo>
                    <a:pt x="4091940" y="2938072"/>
                    <a:pt x="4114800" y="2932357"/>
                    <a:pt x="4152900" y="2936167"/>
                  </a:cubicBezTo>
                  <a:cubicBezTo>
                    <a:pt x="4191000" y="2939977"/>
                    <a:pt x="4231005" y="2943787"/>
                    <a:pt x="4248150" y="2945692"/>
                  </a:cubicBezTo>
                </a:path>
              </a:pathLst>
            </a:cu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899" y="2846"/>
              <a:ext cx="33" cy="4486"/>
            </a:xfrm>
            <a:prstGeom prst="straightConnector1">
              <a:avLst/>
            </a:prstGeom>
            <a:ln w="9525">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894" y="7268"/>
              <a:ext cx="5500" cy="40"/>
            </a:xfrm>
            <a:prstGeom prst="straightConnector1">
              <a:avLst/>
            </a:prstGeom>
            <a:ln w="9525">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4" name="任意多边形 13"/>
            <p:cNvSpPr/>
            <p:nvPr/>
          </p:nvSpPr>
          <p:spPr>
            <a:xfrm>
              <a:off x="894" y="6804"/>
              <a:ext cx="870" cy="482"/>
            </a:xfrm>
            <a:custGeom>
              <a:avLst/>
              <a:gdLst>
                <a:gd name="connisteX0" fmla="*/ 0 w 552450"/>
                <a:gd name="connsiteY0" fmla="*/ 305862 h 305862"/>
                <a:gd name="connisteX1" fmla="*/ 47625 w 552450"/>
                <a:gd name="connsiteY1" fmla="*/ 229662 h 305862"/>
                <a:gd name="connisteX2" fmla="*/ 76200 w 552450"/>
                <a:gd name="connsiteY2" fmla="*/ 162987 h 305862"/>
                <a:gd name="connisteX3" fmla="*/ 152400 w 552450"/>
                <a:gd name="connsiteY3" fmla="*/ 1062 h 305862"/>
                <a:gd name="connisteX4" fmla="*/ 180975 w 552450"/>
                <a:gd name="connsiteY4" fmla="*/ 105837 h 305862"/>
                <a:gd name="connisteX5" fmla="*/ 276225 w 552450"/>
                <a:gd name="connsiteY5" fmla="*/ 162987 h 305862"/>
                <a:gd name="connisteX6" fmla="*/ 352425 w 552450"/>
                <a:gd name="connsiteY6" fmla="*/ 162987 h 305862"/>
                <a:gd name="connisteX7" fmla="*/ 438150 w 552450"/>
                <a:gd name="connsiteY7" fmla="*/ 134412 h 305862"/>
                <a:gd name="connisteX8" fmla="*/ 514350 w 552450"/>
                <a:gd name="connsiteY8" fmla="*/ 191562 h 305862"/>
                <a:gd name="connisteX9" fmla="*/ 552450 w 552450"/>
                <a:gd name="connsiteY9" fmla="*/ 267762 h 3058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Lst>
              <a:rect l="l" t="t" r="r" b="b"/>
              <a:pathLst>
                <a:path w="552450" h="305863">
                  <a:moveTo>
                    <a:pt x="0" y="305863"/>
                  </a:moveTo>
                  <a:cubicBezTo>
                    <a:pt x="8890" y="291893"/>
                    <a:pt x="32385" y="258238"/>
                    <a:pt x="47625" y="229663"/>
                  </a:cubicBezTo>
                  <a:cubicBezTo>
                    <a:pt x="62865" y="201088"/>
                    <a:pt x="55245" y="208708"/>
                    <a:pt x="76200" y="162988"/>
                  </a:cubicBezTo>
                  <a:cubicBezTo>
                    <a:pt x="97155" y="117268"/>
                    <a:pt x="131445" y="12493"/>
                    <a:pt x="152400" y="1063"/>
                  </a:cubicBezTo>
                  <a:cubicBezTo>
                    <a:pt x="173355" y="-10367"/>
                    <a:pt x="156210" y="73453"/>
                    <a:pt x="180975" y="105838"/>
                  </a:cubicBezTo>
                  <a:cubicBezTo>
                    <a:pt x="205740" y="138223"/>
                    <a:pt x="241935" y="151558"/>
                    <a:pt x="276225" y="162988"/>
                  </a:cubicBezTo>
                  <a:cubicBezTo>
                    <a:pt x="310515" y="174418"/>
                    <a:pt x="320040" y="168703"/>
                    <a:pt x="352425" y="162988"/>
                  </a:cubicBezTo>
                  <a:cubicBezTo>
                    <a:pt x="384810" y="157273"/>
                    <a:pt x="405765" y="128698"/>
                    <a:pt x="438150" y="134413"/>
                  </a:cubicBezTo>
                  <a:cubicBezTo>
                    <a:pt x="470535" y="140128"/>
                    <a:pt x="491490" y="164893"/>
                    <a:pt x="514350" y="191563"/>
                  </a:cubicBezTo>
                  <a:cubicBezTo>
                    <a:pt x="537210" y="218233"/>
                    <a:pt x="546100" y="253793"/>
                    <a:pt x="552450" y="2677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2574" y="6827"/>
              <a:ext cx="945" cy="481"/>
            </a:xfrm>
            <a:custGeom>
              <a:avLst/>
              <a:gdLst>
                <a:gd name="connisteX0" fmla="*/ 0 w 600075"/>
                <a:gd name="connsiteY0" fmla="*/ 305387 h 305387"/>
                <a:gd name="connisteX1" fmla="*/ 9525 w 600075"/>
                <a:gd name="connsiteY1" fmla="*/ 200612 h 305387"/>
                <a:gd name="connisteX2" fmla="*/ 28575 w 600075"/>
                <a:gd name="connsiteY2" fmla="*/ 133937 h 305387"/>
                <a:gd name="connisteX3" fmla="*/ 114300 w 600075"/>
                <a:gd name="connsiteY3" fmla="*/ 76787 h 305387"/>
                <a:gd name="connisteX4" fmla="*/ 180975 w 600075"/>
                <a:gd name="connsiteY4" fmla="*/ 105362 h 305387"/>
                <a:gd name="connisteX5" fmla="*/ 257175 w 600075"/>
                <a:gd name="connsiteY5" fmla="*/ 124412 h 305387"/>
                <a:gd name="connisteX6" fmla="*/ 276225 w 600075"/>
                <a:gd name="connsiteY6" fmla="*/ 587 h 305387"/>
                <a:gd name="connisteX7" fmla="*/ 314325 w 600075"/>
                <a:gd name="connsiteY7" fmla="*/ 86312 h 305387"/>
                <a:gd name="connisteX8" fmla="*/ 381000 w 600075"/>
                <a:gd name="connsiteY8" fmla="*/ 124412 h 305387"/>
                <a:gd name="connisteX9" fmla="*/ 466725 w 600075"/>
                <a:gd name="connsiteY9" fmla="*/ 124412 h 305387"/>
                <a:gd name="connisteX10" fmla="*/ 514350 w 600075"/>
                <a:gd name="connsiteY10" fmla="*/ 219662 h 305387"/>
                <a:gd name="connisteX11" fmla="*/ 581025 w 600075"/>
                <a:gd name="connsiteY11" fmla="*/ 200612 h 305387"/>
                <a:gd name="connisteX12" fmla="*/ 600075 w 600075"/>
                <a:gd name="connsiteY12" fmla="*/ 276812 h 3053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Lst>
              <a:rect l="l" t="t" r="r" b="b"/>
              <a:pathLst>
                <a:path w="600075" h="305387">
                  <a:moveTo>
                    <a:pt x="0" y="305387"/>
                  </a:moveTo>
                  <a:cubicBezTo>
                    <a:pt x="1270" y="285702"/>
                    <a:pt x="3810" y="234902"/>
                    <a:pt x="9525" y="200612"/>
                  </a:cubicBezTo>
                  <a:cubicBezTo>
                    <a:pt x="15240" y="166322"/>
                    <a:pt x="7620" y="158702"/>
                    <a:pt x="28575" y="133937"/>
                  </a:cubicBezTo>
                  <a:cubicBezTo>
                    <a:pt x="49530" y="109172"/>
                    <a:pt x="83820" y="82502"/>
                    <a:pt x="114300" y="76787"/>
                  </a:cubicBezTo>
                  <a:cubicBezTo>
                    <a:pt x="144780" y="71072"/>
                    <a:pt x="152400" y="95837"/>
                    <a:pt x="180975" y="105362"/>
                  </a:cubicBezTo>
                  <a:cubicBezTo>
                    <a:pt x="209550" y="114887"/>
                    <a:pt x="238125" y="145367"/>
                    <a:pt x="257175" y="124412"/>
                  </a:cubicBezTo>
                  <a:cubicBezTo>
                    <a:pt x="276225" y="103457"/>
                    <a:pt x="264795" y="8207"/>
                    <a:pt x="276225" y="587"/>
                  </a:cubicBezTo>
                  <a:cubicBezTo>
                    <a:pt x="287655" y="-7033"/>
                    <a:pt x="293370" y="61547"/>
                    <a:pt x="314325" y="86312"/>
                  </a:cubicBezTo>
                  <a:cubicBezTo>
                    <a:pt x="335280" y="111077"/>
                    <a:pt x="350520" y="116792"/>
                    <a:pt x="381000" y="124412"/>
                  </a:cubicBezTo>
                  <a:cubicBezTo>
                    <a:pt x="411480" y="132032"/>
                    <a:pt x="440055" y="105362"/>
                    <a:pt x="466725" y="124412"/>
                  </a:cubicBezTo>
                  <a:cubicBezTo>
                    <a:pt x="493395" y="143462"/>
                    <a:pt x="491490" y="204422"/>
                    <a:pt x="514350" y="219662"/>
                  </a:cubicBezTo>
                  <a:cubicBezTo>
                    <a:pt x="537210" y="234902"/>
                    <a:pt x="563880" y="189182"/>
                    <a:pt x="581025" y="200612"/>
                  </a:cubicBezTo>
                  <a:cubicBezTo>
                    <a:pt x="598170" y="212042"/>
                    <a:pt x="597535" y="260937"/>
                    <a:pt x="600075" y="2768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4374" y="6925"/>
              <a:ext cx="1020" cy="346"/>
            </a:xfrm>
            <a:custGeom>
              <a:avLst/>
              <a:gdLst>
                <a:gd name="connisteX0" fmla="*/ 0 w 647700"/>
                <a:gd name="connsiteY0" fmla="*/ 219404 h 219404"/>
                <a:gd name="connisteX1" fmla="*/ 19050 w 647700"/>
                <a:gd name="connsiteY1" fmla="*/ 105104 h 219404"/>
                <a:gd name="connisteX2" fmla="*/ 85725 w 647700"/>
                <a:gd name="connsiteY2" fmla="*/ 86054 h 219404"/>
                <a:gd name="connisteX3" fmla="*/ 161925 w 647700"/>
                <a:gd name="connsiteY3" fmla="*/ 9854 h 219404"/>
                <a:gd name="connisteX4" fmla="*/ 238125 w 647700"/>
                <a:gd name="connsiteY4" fmla="*/ 67004 h 219404"/>
                <a:gd name="connisteX5" fmla="*/ 285750 w 647700"/>
                <a:gd name="connsiteY5" fmla="*/ 329 h 219404"/>
                <a:gd name="connisteX6" fmla="*/ 342900 w 647700"/>
                <a:gd name="connsiteY6" fmla="*/ 95579 h 219404"/>
                <a:gd name="connisteX7" fmla="*/ 409575 w 647700"/>
                <a:gd name="connsiteY7" fmla="*/ 152729 h 219404"/>
                <a:gd name="connisteX8" fmla="*/ 485775 w 647700"/>
                <a:gd name="connsiteY8" fmla="*/ 152729 h 219404"/>
                <a:gd name="connisteX9" fmla="*/ 561975 w 647700"/>
                <a:gd name="connsiteY9" fmla="*/ 114629 h 219404"/>
                <a:gd name="connisteX10" fmla="*/ 628650 w 647700"/>
                <a:gd name="connsiteY10" fmla="*/ 86054 h 219404"/>
                <a:gd name="connisteX11" fmla="*/ 647700 w 647700"/>
                <a:gd name="connsiteY11" fmla="*/ 162254 h 219404"/>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Lst>
              <a:rect l="l" t="t" r="r" b="b"/>
              <a:pathLst>
                <a:path w="647700" h="219405">
                  <a:moveTo>
                    <a:pt x="0" y="219405"/>
                  </a:moveTo>
                  <a:cubicBezTo>
                    <a:pt x="2540" y="197180"/>
                    <a:pt x="1905" y="131775"/>
                    <a:pt x="19050" y="105105"/>
                  </a:cubicBezTo>
                  <a:cubicBezTo>
                    <a:pt x="36195" y="78435"/>
                    <a:pt x="57150" y="105105"/>
                    <a:pt x="85725" y="86055"/>
                  </a:cubicBezTo>
                  <a:cubicBezTo>
                    <a:pt x="114300" y="67005"/>
                    <a:pt x="131445" y="13665"/>
                    <a:pt x="161925" y="9855"/>
                  </a:cubicBezTo>
                  <a:cubicBezTo>
                    <a:pt x="192405" y="6045"/>
                    <a:pt x="213360" y="68910"/>
                    <a:pt x="238125" y="67005"/>
                  </a:cubicBezTo>
                  <a:cubicBezTo>
                    <a:pt x="262890" y="65100"/>
                    <a:pt x="264795" y="-5385"/>
                    <a:pt x="285750" y="330"/>
                  </a:cubicBezTo>
                  <a:cubicBezTo>
                    <a:pt x="306705" y="6045"/>
                    <a:pt x="318135" y="65100"/>
                    <a:pt x="342900" y="95580"/>
                  </a:cubicBezTo>
                  <a:cubicBezTo>
                    <a:pt x="367665" y="126060"/>
                    <a:pt x="381000" y="141300"/>
                    <a:pt x="409575" y="152730"/>
                  </a:cubicBezTo>
                  <a:cubicBezTo>
                    <a:pt x="438150" y="164160"/>
                    <a:pt x="455295" y="160350"/>
                    <a:pt x="485775" y="152730"/>
                  </a:cubicBezTo>
                  <a:cubicBezTo>
                    <a:pt x="516255" y="145110"/>
                    <a:pt x="533400" y="127965"/>
                    <a:pt x="561975" y="114630"/>
                  </a:cubicBezTo>
                  <a:cubicBezTo>
                    <a:pt x="590550" y="101295"/>
                    <a:pt x="611505" y="76530"/>
                    <a:pt x="628650" y="86055"/>
                  </a:cubicBezTo>
                  <a:cubicBezTo>
                    <a:pt x="645795" y="95580"/>
                    <a:pt x="645160" y="146380"/>
                    <a:pt x="647700" y="16225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rot="16200000">
              <a:off x="-1860" y="4834"/>
              <a:ext cx="4966" cy="434"/>
            </a:xfrm>
            <a:prstGeom prst="rect">
              <a:avLst/>
            </a:prstGeom>
            <a:noFill/>
          </p:spPr>
          <p:txBody>
            <a:bodyPr wrap="square" rtlCol="0">
              <a:spAutoFit/>
            </a:bodyPr>
            <a:lstStyle/>
            <a:p>
              <a:pPr algn="l"/>
              <a:r>
                <a:rPr kumimoji="1" lang="en-US" altLang="zh-CN" sz="1200" dirty="0">
                  <a:ea typeface="+mn-lt"/>
                </a:rPr>
                <a:t>Bandwidth of a single flow (Gbps)</a:t>
              </a:r>
            </a:p>
          </p:txBody>
        </p:sp>
        <p:sp>
          <p:nvSpPr>
            <p:cNvPr id="19" name="文本框 18"/>
            <p:cNvSpPr txBox="1"/>
            <p:nvPr/>
          </p:nvSpPr>
          <p:spPr>
            <a:xfrm>
              <a:off x="4967" y="7332"/>
              <a:ext cx="1499" cy="490"/>
            </a:xfrm>
            <a:prstGeom prst="rect">
              <a:avLst/>
            </a:prstGeom>
            <a:noFill/>
          </p:spPr>
          <p:txBody>
            <a:bodyPr wrap="square" rtlCol="0">
              <a:spAutoFit/>
            </a:bodyPr>
            <a:lstStyle/>
            <a:p>
              <a:pPr algn="l">
                <a:buClrTx/>
                <a:buSzTx/>
                <a:buFontTx/>
              </a:pPr>
              <a:r>
                <a:rPr kumimoji="1" lang="en-US" altLang="zh-CN" sz="1200" dirty="0">
                  <a:ea typeface="+mn-lt"/>
                </a:rPr>
                <a:t>Time (ms)</a:t>
              </a:r>
            </a:p>
          </p:txBody>
        </p:sp>
        <p:cxnSp>
          <p:nvCxnSpPr>
            <p:cNvPr id="21" name="直接连接符 20"/>
            <p:cNvCxnSpPr/>
            <p:nvPr/>
          </p:nvCxnSpPr>
          <p:spPr>
            <a:xfrm flipV="1">
              <a:off x="951" y="7037"/>
              <a:ext cx="5175" cy="15"/>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2" idx="1"/>
            </p:cNvCxnSpPr>
            <p:nvPr/>
          </p:nvCxnSpPr>
          <p:spPr>
            <a:xfrm flipH="1" flipV="1">
              <a:off x="2002" y="3760"/>
              <a:ext cx="1077" cy="7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077" y="3265"/>
              <a:ext cx="1891" cy="436"/>
            </a:xfrm>
            <a:prstGeom prst="rect">
              <a:avLst/>
            </a:prstGeom>
            <a:noFill/>
          </p:spPr>
          <p:txBody>
            <a:bodyPr wrap="square" rtlCol="0">
              <a:spAutoFit/>
            </a:bodyPr>
            <a:lstStyle/>
            <a:p>
              <a:pPr algn="l"/>
              <a:r>
                <a:rPr lang="en-US" sz="1000" dirty="0">
                  <a:solidFill>
                    <a:srgbClr val="FF0000"/>
                  </a:solidFill>
                  <a:ea typeface="+mn-lt"/>
                  <a:sym typeface="+mn-ea"/>
                </a:rPr>
                <a:t>AI Datacenters</a:t>
              </a:r>
              <a:endParaRPr kumimoji="1" lang="en-US" altLang="en-US" sz="1000" dirty="0">
                <a:solidFill>
                  <a:srgbClr val="FF0000"/>
                </a:solidFill>
                <a:ea typeface="+mn-lt"/>
                <a:sym typeface="+mn-ea"/>
              </a:endParaRPr>
            </a:p>
          </p:txBody>
        </p:sp>
        <p:cxnSp>
          <p:nvCxnSpPr>
            <p:cNvPr id="39" name="直接箭头连接符 38"/>
            <p:cNvCxnSpPr>
              <a:stCxn id="23" idx="2"/>
            </p:cNvCxnSpPr>
            <p:nvPr/>
          </p:nvCxnSpPr>
          <p:spPr>
            <a:xfrm flipH="1">
              <a:off x="1584" y="6581"/>
              <a:ext cx="821" cy="39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786" y="5792"/>
              <a:ext cx="1513" cy="436"/>
            </a:xfrm>
            <a:prstGeom prst="rect">
              <a:avLst/>
            </a:prstGeom>
            <a:noFill/>
          </p:spPr>
          <p:txBody>
            <a:bodyPr wrap="square" rtlCol="0">
              <a:spAutoFit/>
            </a:bodyPr>
            <a:lstStyle/>
            <a:p>
              <a:pPr algn="l"/>
              <a:r>
                <a:rPr lang="en-US" sz="1000" dirty="0">
                  <a:solidFill>
                    <a:srgbClr val="0070C0"/>
                  </a:solidFill>
                  <a:ea typeface="+mn-lt"/>
                  <a:sym typeface="+mn-ea"/>
                </a:rPr>
                <a:t>Datacenters</a:t>
              </a:r>
              <a:endParaRPr kumimoji="1" lang="en-US" altLang="en-US" sz="1000" dirty="0">
                <a:solidFill>
                  <a:srgbClr val="0070C0"/>
                </a:solidFill>
                <a:latin typeface="微软雅黑" panose="020B0503020204020204" charset="-122"/>
                <a:ea typeface="+mn-lt"/>
                <a:sym typeface="+mn-ea"/>
              </a:endParaRPr>
            </a:p>
          </p:txBody>
        </p:sp>
        <p:cxnSp>
          <p:nvCxnSpPr>
            <p:cNvPr id="41" name="直接连接符 40"/>
            <p:cNvCxnSpPr/>
            <p:nvPr/>
          </p:nvCxnSpPr>
          <p:spPr>
            <a:xfrm flipV="1">
              <a:off x="951" y="4031"/>
              <a:ext cx="5175" cy="15"/>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4180840" y="2167255"/>
            <a:ext cx="3794760" cy="2827324"/>
            <a:chOff x="6672" y="2791"/>
            <a:chExt cx="5976" cy="4971"/>
          </a:xfrm>
        </p:grpSpPr>
        <p:cxnSp>
          <p:nvCxnSpPr>
            <p:cNvPr id="45" name="直接箭头连接符 44"/>
            <p:cNvCxnSpPr/>
            <p:nvPr/>
          </p:nvCxnSpPr>
          <p:spPr>
            <a:xfrm flipV="1">
              <a:off x="7153" y="2791"/>
              <a:ext cx="33" cy="4486"/>
            </a:xfrm>
            <a:prstGeom prst="straightConnector1">
              <a:avLst/>
            </a:prstGeom>
            <a:ln w="9525">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7148" y="7213"/>
              <a:ext cx="5500" cy="40"/>
            </a:xfrm>
            <a:prstGeom prst="straightConnector1">
              <a:avLst/>
            </a:prstGeom>
            <a:ln w="9525">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rot="16200000">
              <a:off x="5667" y="4642"/>
              <a:ext cx="2443" cy="434"/>
            </a:xfrm>
            <a:prstGeom prst="rect">
              <a:avLst/>
            </a:prstGeom>
            <a:noFill/>
          </p:spPr>
          <p:txBody>
            <a:bodyPr wrap="square" rtlCol="0">
              <a:spAutoFit/>
            </a:bodyPr>
            <a:lstStyle/>
            <a:p>
              <a:pPr algn="l"/>
              <a:r>
                <a:rPr kumimoji="1" lang="en-US" altLang="zh-CN" sz="1200" dirty="0">
                  <a:ea typeface="+mn-lt"/>
                  <a:sym typeface="+mn-ea"/>
                </a:rPr>
                <a:t>Flow number</a:t>
              </a:r>
              <a:endParaRPr kumimoji="1" lang="en-US" altLang="zh-CN" sz="1200" dirty="0">
                <a:latin typeface="微软雅黑" panose="020B0503020204020204" charset="-122"/>
                <a:ea typeface="+mn-lt"/>
                <a:sym typeface="+mn-ea"/>
              </a:endParaRPr>
            </a:p>
          </p:txBody>
        </p:sp>
        <p:sp>
          <p:nvSpPr>
            <p:cNvPr id="51" name="文本框 50"/>
            <p:cNvSpPr txBox="1"/>
            <p:nvPr/>
          </p:nvSpPr>
          <p:spPr>
            <a:xfrm>
              <a:off x="11101" y="7277"/>
              <a:ext cx="1499" cy="485"/>
            </a:xfrm>
            <a:prstGeom prst="rect">
              <a:avLst/>
            </a:prstGeom>
            <a:noFill/>
          </p:spPr>
          <p:txBody>
            <a:bodyPr wrap="square" rtlCol="0">
              <a:spAutoFit/>
            </a:bodyPr>
            <a:lstStyle/>
            <a:p>
              <a:pPr algn="l">
                <a:buClrTx/>
                <a:buSzTx/>
                <a:buFontTx/>
              </a:pPr>
              <a:r>
                <a:rPr kumimoji="1" lang="en-US" altLang="zh-CN" sz="1200" dirty="0">
                  <a:ea typeface="+mn-lt"/>
                  <a:sym typeface="+mn-ea"/>
                </a:rPr>
                <a:t>Time (ms)</a:t>
              </a:r>
              <a:endParaRPr kumimoji="1" lang="en-US" altLang="zh-CN" sz="1200" dirty="0">
                <a:latin typeface="微软雅黑" panose="020B0503020204020204" charset="-122"/>
                <a:ea typeface="+mn-lt"/>
                <a:sym typeface="+mn-ea"/>
              </a:endParaRPr>
            </a:p>
          </p:txBody>
        </p:sp>
        <p:sp>
          <p:nvSpPr>
            <p:cNvPr id="60" name="任意多边形 59"/>
            <p:cNvSpPr/>
            <p:nvPr/>
          </p:nvSpPr>
          <p:spPr>
            <a:xfrm>
              <a:off x="7335" y="6573"/>
              <a:ext cx="4864" cy="420"/>
            </a:xfrm>
            <a:custGeom>
              <a:avLst/>
              <a:gdLst>
                <a:gd name="connisteX0" fmla="*/ 1370 w 3088740"/>
                <a:gd name="connsiteY0" fmla="*/ 266597 h 266597"/>
                <a:gd name="connisteX1" fmla="*/ 11530 w 3088740"/>
                <a:gd name="connsiteY1" fmla="*/ 198017 h 266597"/>
                <a:gd name="connisteX2" fmla="*/ 89635 w 3088740"/>
                <a:gd name="connsiteY2" fmla="*/ 81177 h 266597"/>
                <a:gd name="connisteX3" fmla="*/ 167740 w 3088740"/>
                <a:gd name="connsiteY3" fmla="*/ 51967 h 266597"/>
                <a:gd name="connisteX4" fmla="*/ 235685 w 3088740"/>
                <a:gd name="connsiteY4" fmla="*/ 110387 h 266597"/>
                <a:gd name="connisteX5" fmla="*/ 304265 w 3088740"/>
                <a:gd name="connsiteY5" fmla="*/ 188492 h 266597"/>
                <a:gd name="connisteX6" fmla="*/ 402055 w 3088740"/>
                <a:gd name="connsiteY6" fmla="*/ 208177 h 266597"/>
                <a:gd name="connisteX7" fmla="*/ 480160 w 3088740"/>
                <a:gd name="connsiteY7" fmla="*/ 188492 h 266597"/>
                <a:gd name="connisteX8" fmla="*/ 568425 w 3088740"/>
                <a:gd name="connsiteY8" fmla="*/ 110387 h 266597"/>
                <a:gd name="connisteX9" fmla="*/ 646530 w 3088740"/>
                <a:gd name="connsiteY9" fmla="*/ 100862 h 266597"/>
                <a:gd name="connisteX10" fmla="*/ 734160 w 3088740"/>
                <a:gd name="connsiteY10" fmla="*/ 149757 h 266597"/>
                <a:gd name="connisteX11" fmla="*/ 841475 w 3088740"/>
                <a:gd name="connsiteY11" fmla="*/ 149757 h 266597"/>
                <a:gd name="connisteX12" fmla="*/ 929740 w 3088740"/>
                <a:gd name="connsiteY12" fmla="*/ 139597 h 266597"/>
                <a:gd name="connisteX13" fmla="*/ 1017370 w 3088740"/>
                <a:gd name="connsiteY13" fmla="*/ 168807 h 266597"/>
                <a:gd name="connisteX14" fmla="*/ 1085950 w 3088740"/>
                <a:gd name="connsiteY14" fmla="*/ 159282 h 266597"/>
                <a:gd name="connisteX15" fmla="*/ 1164055 w 3088740"/>
                <a:gd name="connsiteY15" fmla="*/ 130072 h 266597"/>
                <a:gd name="connisteX16" fmla="*/ 1232635 w 3088740"/>
                <a:gd name="connsiteY16" fmla="*/ 119912 h 266597"/>
                <a:gd name="connisteX17" fmla="*/ 1398370 w 3088740"/>
                <a:gd name="connsiteY17" fmla="*/ 149757 h 266597"/>
                <a:gd name="connisteX18" fmla="*/ 1486635 w 3088740"/>
                <a:gd name="connsiteY18" fmla="*/ 149757 h 266597"/>
                <a:gd name="connisteX19" fmla="*/ 1554580 w 3088740"/>
                <a:gd name="connsiteY19" fmla="*/ 130072 h 266597"/>
                <a:gd name="connisteX20" fmla="*/ 1662530 w 3088740"/>
                <a:gd name="connsiteY20" fmla="*/ 130072 h 266597"/>
                <a:gd name="connisteX21" fmla="*/ 1750160 w 3088740"/>
                <a:gd name="connsiteY21" fmla="*/ 130072 h 266597"/>
                <a:gd name="connisteX22" fmla="*/ 1818740 w 3088740"/>
                <a:gd name="connsiteY22" fmla="*/ 130072 h 266597"/>
                <a:gd name="connisteX23" fmla="*/ 1896845 w 3088740"/>
                <a:gd name="connsiteY23" fmla="*/ 100862 h 266597"/>
                <a:gd name="connisteX24" fmla="*/ 2004160 w 3088740"/>
                <a:gd name="connsiteY24" fmla="*/ 71017 h 266597"/>
                <a:gd name="connisteX25" fmla="*/ 2111475 w 3088740"/>
                <a:gd name="connsiteY25" fmla="*/ 81177 h 266597"/>
                <a:gd name="connisteX26" fmla="*/ 2219425 w 3088740"/>
                <a:gd name="connsiteY26" fmla="*/ 90702 h 266597"/>
                <a:gd name="connisteX27" fmla="*/ 2336265 w 3088740"/>
                <a:gd name="connsiteY27" fmla="*/ 90702 h 266597"/>
                <a:gd name="connisteX28" fmla="*/ 2453740 w 3088740"/>
                <a:gd name="connsiteY28" fmla="*/ 32282 h 266597"/>
                <a:gd name="connisteX29" fmla="*/ 2531845 w 3088740"/>
                <a:gd name="connsiteY29" fmla="*/ 3072 h 266597"/>
                <a:gd name="connisteX30" fmla="*/ 2561055 w 3088740"/>
                <a:gd name="connsiteY30" fmla="*/ 90702 h 266597"/>
                <a:gd name="connisteX31" fmla="*/ 2668370 w 3088740"/>
                <a:gd name="connsiteY31" fmla="*/ 100862 h 266597"/>
                <a:gd name="connisteX32" fmla="*/ 2736950 w 3088740"/>
                <a:gd name="connsiteY32" fmla="*/ 100862 h 266597"/>
                <a:gd name="connisteX33" fmla="*/ 2805530 w 3088740"/>
                <a:gd name="connsiteY33" fmla="*/ 110387 h 266597"/>
                <a:gd name="connisteX34" fmla="*/ 2912845 w 3088740"/>
                <a:gd name="connsiteY34" fmla="*/ 110387 h 266597"/>
                <a:gd name="connisteX35" fmla="*/ 3020160 w 3088740"/>
                <a:gd name="connsiteY35" fmla="*/ 90702 h 266597"/>
                <a:gd name="connisteX36" fmla="*/ 3088740 w 3088740"/>
                <a:gd name="connsiteY36" fmla="*/ 90702 h 26659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Lst>
              <a:rect l="l" t="t" r="r" b="b"/>
              <a:pathLst>
                <a:path w="3088740" h="266597">
                  <a:moveTo>
                    <a:pt x="1370" y="266597"/>
                  </a:moveTo>
                  <a:cubicBezTo>
                    <a:pt x="2005" y="255167"/>
                    <a:pt x="-6250" y="234847"/>
                    <a:pt x="11530" y="198017"/>
                  </a:cubicBezTo>
                  <a:cubicBezTo>
                    <a:pt x="29310" y="161187"/>
                    <a:pt x="58520" y="110387"/>
                    <a:pt x="89635" y="81177"/>
                  </a:cubicBezTo>
                  <a:cubicBezTo>
                    <a:pt x="120750" y="51967"/>
                    <a:pt x="138530" y="46252"/>
                    <a:pt x="167740" y="51967"/>
                  </a:cubicBezTo>
                  <a:cubicBezTo>
                    <a:pt x="196950" y="57682"/>
                    <a:pt x="208380" y="83082"/>
                    <a:pt x="235685" y="110387"/>
                  </a:cubicBezTo>
                  <a:cubicBezTo>
                    <a:pt x="262990" y="137692"/>
                    <a:pt x="271245" y="168807"/>
                    <a:pt x="304265" y="188492"/>
                  </a:cubicBezTo>
                  <a:cubicBezTo>
                    <a:pt x="337285" y="208177"/>
                    <a:pt x="367130" y="208177"/>
                    <a:pt x="402055" y="208177"/>
                  </a:cubicBezTo>
                  <a:cubicBezTo>
                    <a:pt x="436980" y="208177"/>
                    <a:pt x="447140" y="208177"/>
                    <a:pt x="480160" y="188492"/>
                  </a:cubicBezTo>
                  <a:cubicBezTo>
                    <a:pt x="513180" y="168807"/>
                    <a:pt x="535405" y="128167"/>
                    <a:pt x="568425" y="110387"/>
                  </a:cubicBezTo>
                  <a:cubicBezTo>
                    <a:pt x="601445" y="92607"/>
                    <a:pt x="613510" y="93242"/>
                    <a:pt x="646530" y="100862"/>
                  </a:cubicBezTo>
                  <a:cubicBezTo>
                    <a:pt x="679550" y="108482"/>
                    <a:pt x="695425" y="140232"/>
                    <a:pt x="734160" y="149757"/>
                  </a:cubicBezTo>
                  <a:cubicBezTo>
                    <a:pt x="772895" y="159282"/>
                    <a:pt x="802105" y="151662"/>
                    <a:pt x="841475" y="149757"/>
                  </a:cubicBezTo>
                  <a:cubicBezTo>
                    <a:pt x="880845" y="147852"/>
                    <a:pt x="894815" y="135787"/>
                    <a:pt x="929740" y="139597"/>
                  </a:cubicBezTo>
                  <a:cubicBezTo>
                    <a:pt x="964665" y="143407"/>
                    <a:pt x="986255" y="164997"/>
                    <a:pt x="1017370" y="168807"/>
                  </a:cubicBezTo>
                  <a:cubicBezTo>
                    <a:pt x="1048485" y="172617"/>
                    <a:pt x="1056740" y="166902"/>
                    <a:pt x="1085950" y="159282"/>
                  </a:cubicBezTo>
                  <a:cubicBezTo>
                    <a:pt x="1115160" y="151662"/>
                    <a:pt x="1134845" y="137692"/>
                    <a:pt x="1164055" y="130072"/>
                  </a:cubicBezTo>
                  <a:cubicBezTo>
                    <a:pt x="1193265" y="122452"/>
                    <a:pt x="1185645" y="116102"/>
                    <a:pt x="1232635" y="119912"/>
                  </a:cubicBezTo>
                  <a:cubicBezTo>
                    <a:pt x="1279625" y="123722"/>
                    <a:pt x="1347570" y="144042"/>
                    <a:pt x="1398370" y="149757"/>
                  </a:cubicBezTo>
                  <a:cubicBezTo>
                    <a:pt x="1449170" y="155472"/>
                    <a:pt x="1455520" y="153567"/>
                    <a:pt x="1486635" y="149757"/>
                  </a:cubicBezTo>
                  <a:cubicBezTo>
                    <a:pt x="1517750" y="145947"/>
                    <a:pt x="1519655" y="133882"/>
                    <a:pt x="1554580" y="130072"/>
                  </a:cubicBezTo>
                  <a:cubicBezTo>
                    <a:pt x="1589505" y="126262"/>
                    <a:pt x="1623160" y="130072"/>
                    <a:pt x="1662530" y="130072"/>
                  </a:cubicBezTo>
                  <a:cubicBezTo>
                    <a:pt x="1701900" y="130072"/>
                    <a:pt x="1719045" y="130072"/>
                    <a:pt x="1750160" y="130072"/>
                  </a:cubicBezTo>
                  <a:cubicBezTo>
                    <a:pt x="1781275" y="130072"/>
                    <a:pt x="1789530" y="135787"/>
                    <a:pt x="1818740" y="130072"/>
                  </a:cubicBezTo>
                  <a:cubicBezTo>
                    <a:pt x="1847950" y="124357"/>
                    <a:pt x="1860015" y="112927"/>
                    <a:pt x="1896845" y="100862"/>
                  </a:cubicBezTo>
                  <a:cubicBezTo>
                    <a:pt x="1933675" y="88797"/>
                    <a:pt x="1960980" y="74827"/>
                    <a:pt x="2004160" y="71017"/>
                  </a:cubicBezTo>
                  <a:cubicBezTo>
                    <a:pt x="2047340" y="67207"/>
                    <a:pt x="2068295" y="77367"/>
                    <a:pt x="2111475" y="81177"/>
                  </a:cubicBezTo>
                  <a:cubicBezTo>
                    <a:pt x="2154655" y="84987"/>
                    <a:pt x="2174340" y="88797"/>
                    <a:pt x="2219425" y="90702"/>
                  </a:cubicBezTo>
                  <a:cubicBezTo>
                    <a:pt x="2264510" y="92607"/>
                    <a:pt x="2289275" y="102132"/>
                    <a:pt x="2336265" y="90702"/>
                  </a:cubicBezTo>
                  <a:cubicBezTo>
                    <a:pt x="2383255" y="79272"/>
                    <a:pt x="2414370" y="50062"/>
                    <a:pt x="2453740" y="32282"/>
                  </a:cubicBezTo>
                  <a:cubicBezTo>
                    <a:pt x="2493110" y="14502"/>
                    <a:pt x="2510255" y="-8358"/>
                    <a:pt x="2531845" y="3072"/>
                  </a:cubicBezTo>
                  <a:cubicBezTo>
                    <a:pt x="2553435" y="14502"/>
                    <a:pt x="2533750" y="71017"/>
                    <a:pt x="2561055" y="90702"/>
                  </a:cubicBezTo>
                  <a:cubicBezTo>
                    <a:pt x="2588360" y="110387"/>
                    <a:pt x="2633445" y="98957"/>
                    <a:pt x="2668370" y="100862"/>
                  </a:cubicBezTo>
                  <a:cubicBezTo>
                    <a:pt x="2703295" y="102767"/>
                    <a:pt x="2709645" y="98957"/>
                    <a:pt x="2736950" y="100862"/>
                  </a:cubicBezTo>
                  <a:cubicBezTo>
                    <a:pt x="2764255" y="102767"/>
                    <a:pt x="2770605" y="108482"/>
                    <a:pt x="2805530" y="110387"/>
                  </a:cubicBezTo>
                  <a:cubicBezTo>
                    <a:pt x="2840455" y="112292"/>
                    <a:pt x="2869665" y="114197"/>
                    <a:pt x="2912845" y="110387"/>
                  </a:cubicBezTo>
                  <a:cubicBezTo>
                    <a:pt x="2956025" y="106577"/>
                    <a:pt x="2985235" y="94512"/>
                    <a:pt x="3020160" y="90702"/>
                  </a:cubicBezTo>
                  <a:cubicBezTo>
                    <a:pt x="3055085" y="86892"/>
                    <a:pt x="3077310" y="90067"/>
                    <a:pt x="3088740" y="90702"/>
                  </a:cubicBezTo>
                </a:path>
              </a:pathLst>
            </a:cu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61" name="任意多边形 60"/>
            <p:cNvSpPr/>
            <p:nvPr/>
          </p:nvSpPr>
          <p:spPr>
            <a:xfrm>
              <a:off x="7230" y="3327"/>
              <a:ext cx="5184" cy="780"/>
            </a:xfrm>
            <a:custGeom>
              <a:avLst/>
              <a:gdLst>
                <a:gd name="connisteX0" fmla="*/ 0 w 3291840"/>
                <a:gd name="connsiteY0" fmla="*/ 266630 h 495435"/>
                <a:gd name="connisteX1" fmla="*/ 97155 w 3291840"/>
                <a:gd name="connsiteY1" fmla="*/ 286315 h 495435"/>
                <a:gd name="connisteX2" fmla="*/ 312420 w 3291840"/>
                <a:gd name="connsiteY2" fmla="*/ 295840 h 495435"/>
                <a:gd name="connisteX3" fmla="*/ 439420 w 3291840"/>
                <a:gd name="connsiteY3" fmla="*/ 295840 h 495435"/>
                <a:gd name="connisteX4" fmla="*/ 527050 w 3291840"/>
                <a:gd name="connsiteY4" fmla="*/ 266630 h 495435"/>
                <a:gd name="connisteX5" fmla="*/ 595630 w 3291840"/>
                <a:gd name="connsiteY5" fmla="*/ 188525 h 495435"/>
                <a:gd name="connisteX6" fmla="*/ 664210 w 3291840"/>
                <a:gd name="connsiteY6" fmla="*/ 90735 h 495435"/>
                <a:gd name="connisteX7" fmla="*/ 742315 w 3291840"/>
                <a:gd name="connsiteY7" fmla="*/ 12630 h 495435"/>
                <a:gd name="connisteX8" fmla="*/ 820420 w 3291840"/>
                <a:gd name="connsiteY8" fmla="*/ 12630 h 495435"/>
                <a:gd name="connisteX9" fmla="*/ 908050 w 3291840"/>
                <a:gd name="connsiteY9" fmla="*/ 100260 h 495435"/>
                <a:gd name="connisteX10" fmla="*/ 956945 w 3291840"/>
                <a:gd name="connsiteY10" fmla="*/ 168840 h 495435"/>
                <a:gd name="connisteX11" fmla="*/ 986155 w 3291840"/>
                <a:gd name="connsiteY11" fmla="*/ 237420 h 495435"/>
                <a:gd name="connisteX12" fmla="*/ 1074420 w 3291840"/>
                <a:gd name="connsiteY12" fmla="*/ 344735 h 495435"/>
                <a:gd name="connisteX13" fmla="*/ 1143000 w 3291840"/>
                <a:gd name="connsiteY13" fmla="*/ 403155 h 495435"/>
                <a:gd name="connisteX14" fmla="*/ 1299210 w 3291840"/>
                <a:gd name="connsiteY14" fmla="*/ 481260 h 495435"/>
                <a:gd name="connisteX15" fmla="*/ 1367155 w 3291840"/>
                <a:gd name="connsiteY15" fmla="*/ 491420 h 495435"/>
                <a:gd name="connisteX16" fmla="*/ 1435735 w 3291840"/>
                <a:gd name="connsiteY16" fmla="*/ 452050 h 495435"/>
                <a:gd name="connisteX17" fmla="*/ 1513840 w 3291840"/>
                <a:gd name="connsiteY17" fmla="*/ 384105 h 495435"/>
                <a:gd name="connisteX18" fmla="*/ 1553210 w 3291840"/>
                <a:gd name="connsiteY18" fmla="*/ 286315 h 495435"/>
                <a:gd name="connisteX19" fmla="*/ 1640840 w 3291840"/>
                <a:gd name="connsiteY19" fmla="*/ 139630 h 495435"/>
                <a:gd name="connisteX20" fmla="*/ 1787525 w 3291840"/>
                <a:gd name="connsiteY20" fmla="*/ 32315 h 495435"/>
                <a:gd name="connisteX21" fmla="*/ 1875155 w 3291840"/>
                <a:gd name="connsiteY21" fmla="*/ 41840 h 495435"/>
                <a:gd name="connisteX22" fmla="*/ 1943735 w 3291840"/>
                <a:gd name="connsiteY22" fmla="*/ 139630 h 495435"/>
                <a:gd name="connisteX23" fmla="*/ 2051050 w 3291840"/>
                <a:gd name="connsiteY23" fmla="*/ 208210 h 495435"/>
                <a:gd name="connisteX24" fmla="*/ 2295525 w 3291840"/>
                <a:gd name="connsiteY24" fmla="*/ 227260 h 495435"/>
                <a:gd name="connisteX25" fmla="*/ 2471420 w 3291840"/>
                <a:gd name="connsiteY25" fmla="*/ 237420 h 495435"/>
                <a:gd name="connisteX26" fmla="*/ 2627630 w 3291840"/>
                <a:gd name="connsiteY26" fmla="*/ 217735 h 495435"/>
                <a:gd name="connisteX27" fmla="*/ 2705735 w 3291840"/>
                <a:gd name="connsiteY27" fmla="*/ 198050 h 495435"/>
                <a:gd name="connisteX28" fmla="*/ 2774315 w 3291840"/>
                <a:gd name="connsiteY28" fmla="*/ 335210 h 495435"/>
                <a:gd name="connisteX29" fmla="*/ 2881630 w 3291840"/>
                <a:gd name="connsiteY29" fmla="*/ 335210 h 495435"/>
                <a:gd name="connisteX30" fmla="*/ 2979420 w 3291840"/>
                <a:gd name="connsiteY30" fmla="*/ 335210 h 495435"/>
                <a:gd name="connisteX31" fmla="*/ 3048000 w 3291840"/>
                <a:gd name="connsiteY31" fmla="*/ 344735 h 495435"/>
                <a:gd name="connisteX32" fmla="*/ 3204210 w 3291840"/>
                <a:gd name="connsiteY32" fmla="*/ 335210 h 495435"/>
                <a:gd name="connisteX33" fmla="*/ 3291840 w 3291840"/>
                <a:gd name="connsiteY33" fmla="*/ 295840 h 49543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Lst>
              <a:rect l="l" t="t" r="r" b="b"/>
              <a:pathLst>
                <a:path w="3291840" h="495435">
                  <a:moveTo>
                    <a:pt x="0" y="266631"/>
                  </a:moveTo>
                  <a:cubicBezTo>
                    <a:pt x="15240" y="270441"/>
                    <a:pt x="34925" y="280601"/>
                    <a:pt x="97155" y="286316"/>
                  </a:cubicBezTo>
                  <a:cubicBezTo>
                    <a:pt x="159385" y="292031"/>
                    <a:pt x="243840" y="293936"/>
                    <a:pt x="312420" y="295841"/>
                  </a:cubicBezTo>
                  <a:cubicBezTo>
                    <a:pt x="381000" y="297746"/>
                    <a:pt x="396240" y="301556"/>
                    <a:pt x="439420" y="295841"/>
                  </a:cubicBezTo>
                  <a:cubicBezTo>
                    <a:pt x="482600" y="290126"/>
                    <a:pt x="495935" y="288221"/>
                    <a:pt x="527050" y="266631"/>
                  </a:cubicBezTo>
                  <a:cubicBezTo>
                    <a:pt x="558165" y="245041"/>
                    <a:pt x="568325" y="223451"/>
                    <a:pt x="595630" y="188526"/>
                  </a:cubicBezTo>
                  <a:cubicBezTo>
                    <a:pt x="622935" y="153601"/>
                    <a:pt x="635000" y="125661"/>
                    <a:pt x="664210" y="90736"/>
                  </a:cubicBezTo>
                  <a:cubicBezTo>
                    <a:pt x="693420" y="55811"/>
                    <a:pt x="711200" y="28506"/>
                    <a:pt x="742315" y="12631"/>
                  </a:cubicBezTo>
                  <a:cubicBezTo>
                    <a:pt x="773430" y="-3244"/>
                    <a:pt x="787400" y="-5149"/>
                    <a:pt x="820420" y="12631"/>
                  </a:cubicBezTo>
                  <a:cubicBezTo>
                    <a:pt x="853440" y="30411"/>
                    <a:pt x="880745" y="69146"/>
                    <a:pt x="908050" y="100261"/>
                  </a:cubicBezTo>
                  <a:cubicBezTo>
                    <a:pt x="935355" y="131376"/>
                    <a:pt x="941070" y="141536"/>
                    <a:pt x="956945" y="168841"/>
                  </a:cubicBezTo>
                  <a:cubicBezTo>
                    <a:pt x="972820" y="196146"/>
                    <a:pt x="962660" y="202496"/>
                    <a:pt x="986155" y="237421"/>
                  </a:cubicBezTo>
                  <a:cubicBezTo>
                    <a:pt x="1009650" y="272346"/>
                    <a:pt x="1043305" y="311716"/>
                    <a:pt x="1074420" y="344736"/>
                  </a:cubicBezTo>
                  <a:cubicBezTo>
                    <a:pt x="1105535" y="377756"/>
                    <a:pt x="1097915" y="375851"/>
                    <a:pt x="1143000" y="403156"/>
                  </a:cubicBezTo>
                  <a:cubicBezTo>
                    <a:pt x="1188085" y="430461"/>
                    <a:pt x="1254125" y="463481"/>
                    <a:pt x="1299210" y="481261"/>
                  </a:cubicBezTo>
                  <a:cubicBezTo>
                    <a:pt x="1344295" y="499041"/>
                    <a:pt x="1339850" y="497136"/>
                    <a:pt x="1367155" y="491421"/>
                  </a:cubicBezTo>
                  <a:cubicBezTo>
                    <a:pt x="1394460" y="485706"/>
                    <a:pt x="1406525" y="473641"/>
                    <a:pt x="1435735" y="452051"/>
                  </a:cubicBezTo>
                  <a:cubicBezTo>
                    <a:pt x="1464945" y="430461"/>
                    <a:pt x="1490345" y="417126"/>
                    <a:pt x="1513840" y="384106"/>
                  </a:cubicBezTo>
                  <a:cubicBezTo>
                    <a:pt x="1537335" y="351086"/>
                    <a:pt x="1527810" y="335211"/>
                    <a:pt x="1553210" y="286316"/>
                  </a:cubicBezTo>
                  <a:cubicBezTo>
                    <a:pt x="1578610" y="237421"/>
                    <a:pt x="1593850" y="190431"/>
                    <a:pt x="1640840" y="139631"/>
                  </a:cubicBezTo>
                  <a:cubicBezTo>
                    <a:pt x="1687830" y="88831"/>
                    <a:pt x="1740535" y="52001"/>
                    <a:pt x="1787525" y="32316"/>
                  </a:cubicBezTo>
                  <a:cubicBezTo>
                    <a:pt x="1834515" y="12631"/>
                    <a:pt x="1844040" y="20251"/>
                    <a:pt x="1875155" y="41841"/>
                  </a:cubicBezTo>
                  <a:cubicBezTo>
                    <a:pt x="1906270" y="63431"/>
                    <a:pt x="1908810" y="106611"/>
                    <a:pt x="1943735" y="139631"/>
                  </a:cubicBezTo>
                  <a:cubicBezTo>
                    <a:pt x="1978660" y="172651"/>
                    <a:pt x="1980565" y="190431"/>
                    <a:pt x="2051050" y="208211"/>
                  </a:cubicBezTo>
                  <a:cubicBezTo>
                    <a:pt x="2121535" y="225991"/>
                    <a:pt x="2211705" y="221546"/>
                    <a:pt x="2295525" y="227261"/>
                  </a:cubicBezTo>
                  <a:cubicBezTo>
                    <a:pt x="2379345" y="232976"/>
                    <a:pt x="2404745" y="239326"/>
                    <a:pt x="2471420" y="237421"/>
                  </a:cubicBezTo>
                  <a:cubicBezTo>
                    <a:pt x="2538095" y="235516"/>
                    <a:pt x="2580640" y="225356"/>
                    <a:pt x="2627630" y="217736"/>
                  </a:cubicBezTo>
                  <a:cubicBezTo>
                    <a:pt x="2674620" y="210116"/>
                    <a:pt x="2676525" y="174556"/>
                    <a:pt x="2705735" y="198051"/>
                  </a:cubicBezTo>
                  <a:cubicBezTo>
                    <a:pt x="2734945" y="221546"/>
                    <a:pt x="2739390" y="307906"/>
                    <a:pt x="2774315" y="335211"/>
                  </a:cubicBezTo>
                  <a:cubicBezTo>
                    <a:pt x="2809240" y="362516"/>
                    <a:pt x="2840355" y="335211"/>
                    <a:pt x="2881630" y="335211"/>
                  </a:cubicBezTo>
                  <a:cubicBezTo>
                    <a:pt x="2922905" y="335211"/>
                    <a:pt x="2946400" y="333306"/>
                    <a:pt x="2979420" y="335211"/>
                  </a:cubicBezTo>
                  <a:cubicBezTo>
                    <a:pt x="3012440" y="337116"/>
                    <a:pt x="3002915" y="344736"/>
                    <a:pt x="3048000" y="344736"/>
                  </a:cubicBezTo>
                  <a:cubicBezTo>
                    <a:pt x="3093085" y="344736"/>
                    <a:pt x="3155315" y="344736"/>
                    <a:pt x="3204210" y="335211"/>
                  </a:cubicBezTo>
                  <a:cubicBezTo>
                    <a:pt x="3253105" y="325686"/>
                    <a:pt x="3277235" y="303461"/>
                    <a:pt x="3291840" y="29584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cxnSp>
          <p:nvCxnSpPr>
            <p:cNvPr id="62" name="直接连接符 61"/>
            <p:cNvCxnSpPr/>
            <p:nvPr/>
          </p:nvCxnSpPr>
          <p:spPr>
            <a:xfrm flipV="1">
              <a:off x="7205" y="6775"/>
              <a:ext cx="5175" cy="15"/>
            </a:xfrm>
            <a:prstGeom prst="line">
              <a:avLst/>
            </a:prstGeom>
            <a:ln>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186" y="3606"/>
              <a:ext cx="5175" cy="15"/>
            </a:xfrm>
            <a:prstGeom prst="line">
              <a:avLst/>
            </a:prstGeom>
            <a:ln>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9410" y="6355"/>
              <a:ext cx="781" cy="22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9985" y="5888"/>
              <a:ext cx="1773" cy="431"/>
            </a:xfrm>
            <a:prstGeom prst="rect">
              <a:avLst/>
            </a:prstGeom>
            <a:noFill/>
          </p:spPr>
          <p:txBody>
            <a:bodyPr wrap="square" rtlCol="0">
              <a:spAutoFit/>
            </a:bodyPr>
            <a:lstStyle/>
            <a:p>
              <a:pPr algn="l"/>
              <a:r>
                <a:rPr lang="en-US" sz="1000" dirty="0">
                  <a:solidFill>
                    <a:srgbClr val="FF0000"/>
                  </a:solidFill>
                  <a:ea typeface="+mn-lt"/>
                  <a:sym typeface="+mn-ea"/>
                </a:rPr>
                <a:t>AI Datacenters</a:t>
              </a:r>
              <a:endParaRPr kumimoji="1" lang="en-US" altLang="zh-CN" sz="1000" dirty="0">
                <a:solidFill>
                  <a:srgbClr val="FF0000"/>
                </a:solidFill>
                <a:ea typeface="+mn-lt"/>
                <a:sym typeface="+mn-ea"/>
              </a:endParaRPr>
            </a:p>
          </p:txBody>
        </p:sp>
        <p:cxnSp>
          <p:nvCxnSpPr>
            <p:cNvPr id="66" name="直接箭头连接符 65"/>
            <p:cNvCxnSpPr/>
            <p:nvPr/>
          </p:nvCxnSpPr>
          <p:spPr>
            <a:xfrm flipH="1" flipV="1">
              <a:off x="9695" y="4047"/>
              <a:ext cx="688" cy="31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7" name="文本框 66"/>
            <p:cNvSpPr txBox="1"/>
            <p:nvPr/>
          </p:nvSpPr>
          <p:spPr>
            <a:xfrm>
              <a:off x="10383" y="4207"/>
              <a:ext cx="1513" cy="431"/>
            </a:xfrm>
            <a:prstGeom prst="rect">
              <a:avLst/>
            </a:prstGeom>
            <a:noFill/>
          </p:spPr>
          <p:txBody>
            <a:bodyPr wrap="square" rtlCol="0">
              <a:spAutoFit/>
            </a:bodyPr>
            <a:lstStyle/>
            <a:p>
              <a:pPr algn="l"/>
              <a:r>
                <a:rPr lang="en-US" sz="1000" dirty="0">
                  <a:solidFill>
                    <a:srgbClr val="0070C0"/>
                  </a:solidFill>
                  <a:ea typeface="+mn-lt"/>
                  <a:sym typeface="+mn-ea"/>
                </a:rPr>
                <a:t>Datacenters</a:t>
              </a:r>
              <a:endParaRPr kumimoji="1" lang="en-US" altLang="zh-CN" sz="1000" dirty="0">
                <a:solidFill>
                  <a:srgbClr val="FF0000"/>
                </a:solidFill>
                <a:ea typeface="+mn-lt"/>
                <a:sym typeface="+mn-ea"/>
              </a:endParaRPr>
            </a:p>
          </p:txBody>
        </p:sp>
        <p:sp>
          <p:nvSpPr>
            <p:cNvPr id="68" name="文本框 67"/>
            <p:cNvSpPr txBox="1"/>
            <p:nvPr/>
          </p:nvSpPr>
          <p:spPr>
            <a:xfrm>
              <a:off x="10499" y="4569"/>
              <a:ext cx="1242" cy="431"/>
            </a:xfrm>
            <a:prstGeom prst="rect">
              <a:avLst/>
            </a:prstGeom>
            <a:noFill/>
          </p:spPr>
          <p:txBody>
            <a:bodyPr wrap="square" rtlCol="0">
              <a:spAutoFit/>
            </a:bodyPr>
            <a:lstStyle/>
            <a:p>
              <a:pPr lvl="0" algn="l">
                <a:buClrTx/>
                <a:buSzTx/>
                <a:buFontTx/>
              </a:pPr>
              <a:r>
                <a:rPr kumimoji="1" lang="en-US" altLang="zh-CN" sz="1000" dirty="0">
                  <a:solidFill>
                    <a:srgbClr val="0070C0"/>
                  </a:solidFill>
                  <a:ea typeface="+mn-lt"/>
                  <a:sym typeface="+mn-ea"/>
                </a:rPr>
                <a:t>10k-100K</a:t>
              </a:r>
            </a:p>
          </p:txBody>
        </p:sp>
        <p:sp>
          <p:nvSpPr>
            <p:cNvPr id="69" name="文本框 68"/>
            <p:cNvSpPr txBox="1"/>
            <p:nvPr/>
          </p:nvSpPr>
          <p:spPr>
            <a:xfrm>
              <a:off x="10321" y="6223"/>
              <a:ext cx="1009" cy="431"/>
            </a:xfrm>
            <a:prstGeom prst="rect">
              <a:avLst/>
            </a:prstGeom>
            <a:noFill/>
          </p:spPr>
          <p:txBody>
            <a:bodyPr wrap="square" rtlCol="0">
              <a:spAutoFit/>
            </a:bodyPr>
            <a:lstStyle/>
            <a:p>
              <a:pPr lvl="0" algn="l">
                <a:buClrTx/>
                <a:buSzTx/>
                <a:buFontTx/>
              </a:pPr>
              <a:r>
                <a:rPr kumimoji="1" lang="en-US" altLang="zh-CN" sz="1000" dirty="0">
                  <a:solidFill>
                    <a:srgbClr val="FF0000"/>
                  </a:solidFill>
                  <a:ea typeface="+mn-lt"/>
                  <a:sym typeface="+mn-ea"/>
                </a:rPr>
                <a:t>&lt;&lt;10K</a:t>
              </a:r>
            </a:p>
          </p:txBody>
        </p:sp>
      </p:grpSp>
      <p:grpSp>
        <p:nvGrpSpPr>
          <p:cNvPr id="17" name="组合 16"/>
          <p:cNvGrpSpPr/>
          <p:nvPr/>
        </p:nvGrpSpPr>
        <p:grpSpPr>
          <a:xfrm>
            <a:off x="8044180" y="2141855"/>
            <a:ext cx="3810000" cy="2828517"/>
            <a:chOff x="12816" y="2746"/>
            <a:chExt cx="6000" cy="4970"/>
          </a:xfrm>
        </p:grpSpPr>
        <p:sp>
          <p:nvSpPr>
            <p:cNvPr id="93" name="文本框 92"/>
            <p:cNvSpPr txBox="1"/>
            <p:nvPr/>
          </p:nvSpPr>
          <p:spPr>
            <a:xfrm>
              <a:off x="13509" y="4562"/>
              <a:ext cx="1151" cy="431"/>
            </a:xfrm>
            <a:prstGeom prst="rect">
              <a:avLst/>
            </a:prstGeom>
            <a:noFill/>
          </p:spPr>
          <p:txBody>
            <a:bodyPr wrap="square" rtlCol="0">
              <a:spAutoFit/>
            </a:bodyPr>
            <a:lstStyle/>
            <a:p>
              <a:pPr algn="l"/>
              <a:r>
                <a:rPr lang="en-US" sz="1000" dirty="0">
                  <a:solidFill>
                    <a:srgbClr val="FF0000"/>
                  </a:solidFill>
                  <a:ea typeface="+mn-lt"/>
                  <a:sym typeface="+mn-ea"/>
                </a:rPr>
                <a:t>AI flow 1</a:t>
              </a:r>
              <a:endParaRPr kumimoji="1" lang="en-US" altLang="zh-CN" sz="1000" dirty="0">
                <a:solidFill>
                  <a:srgbClr val="FF0000"/>
                </a:solidFill>
                <a:latin typeface="微软雅黑" panose="020B0503020204020204" charset="-122"/>
                <a:ea typeface="+mn-lt"/>
                <a:sym typeface="+mn-ea"/>
              </a:endParaRPr>
            </a:p>
          </p:txBody>
        </p:sp>
        <p:sp>
          <p:nvSpPr>
            <p:cNvPr id="95" name="文本框 94"/>
            <p:cNvSpPr txBox="1"/>
            <p:nvPr/>
          </p:nvSpPr>
          <p:spPr>
            <a:xfrm>
              <a:off x="13509" y="5640"/>
              <a:ext cx="1174" cy="431"/>
            </a:xfrm>
            <a:prstGeom prst="rect">
              <a:avLst/>
            </a:prstGeom>
            <a:noFill/>
          </p:spPr>
          <p:txBody>
            <a:bodyPr wrap="square" rtlCol="0">
              <a:spAutoFit/>
            </a:bodyPr>
            <a:lstStyle/>
            <a:p>
              <a:pPr algn="l"/>
              <a:r>
                <a:rPr kumimoji="1" lang="en-US" altLang="zh-CN" sz="1000" dirty="0">
                  <a:solidFill>
                    <a:srgbClr val="7030A0"/>
                  </a:solidFill>
                  <a:ea typeface="+mn-lt"/>
                  <a:cs typeface="+mn-lt"/>
                </a:rPr>
                <a:t>AI flow N</a:t>
              </a:r>
            </a:p>
          </p:txBody>
        </p:sp>
        <p:sp>
          <p:nvSpPr>
            <p:cNvPr id="98" name="文本框 97"/>
            <p:cNvSpPr txBox="1"/>
            <p:nvPr/>
          </p:nvSpPr>
          <p:spPr>
            <a:xfrm>
              <a:off x="13715" y="3418"/>
              <a:ext cx="3168" cy="701"/>
            </a:xfrm>
            <a:prstGeom prst="rect">
              <a:avLst/>
            </a:prstGeom>
            <a:noFill/>
          </p:spPr>
          <p:txBody>
            <a:bodyPr wrap="square" rtlCol="0">
              <a:spAutoFit/>
            </a:bodyPr>
            <a:lstStyle/>
            <a:p>
              <a:pPr algn="ctr"/>
              <a:r>
                <a:rPr kumimoji="1" lang="zh-CN" altLang="en-US" sz="1000" dirty="0">
                  <a:solidFill>
                    <a:srgbClr val="0070C0"/>
                  </a:solidFill>
                  <a:ea typeface="+mn-lt"/>
                </a:rPr>
                <a:t>one iteration of collective communication</a:t>
              </a:r>
            </a:p>
          </p:txBody>
        </p:sp>
        <p:sp>
          <p:nvSpPr>
            <p:cNvPr id="100" name="文本框 99"/>
            <p:cNvSpPr txBox="1"/>
            <p:nvPr/>
          </p:nvSpPr>
          <p:spPr>
            <a:xfrm>
              <a:off x="16907" y="3525"/>
              <a:ext cx="1909" cy="431"/>
            </a:xfrm>
            <a:prstGeom prst="rect">
              <a:avLst/>
            </a:prstGeom>
            <a:noFill/>
          </p:spPr>
          <p:txBody>
            <a:bodyPr wrap="square" rtlCol="0">
              <a:spAutoFit/>
            </a:bodyPr>
            <a:lstStyle/>
            <a:p>
              <a:pPr algn="l"/>
              <a:r>
                <a:rPr kumimoji="1" lang="zh-CN" altLang="en-US" sz="1000" dirty="0">
                  <a:solidFill>
                    <a:schemeClr val="tx1"/>
                  </a:solidFill>
                  <a:ea typeface="+mn-lt"/>
                  <a:cs typeface="Times New Roman" panose="02020603050405020304" charset="0"/>
                </a:rPr>
                <a:t>Start computing</a:t>
              </a:r>
            </a:p>
          </p:txBody>
        </p:sp>
        <p:cxnSp>
          <p:nvCxnSpPr>
            <p:cNvPr id="75" name="直接箭头连接符 74"/>
            <p:cNvCxnSpPr/>
            <p:nvPr/>
          </p:nvCxnSpPr>
          <p:spPr>
            <a:xfrm flipV="1">
              <a:off x="13314" y="2746"/>
              <a:ext cx="33" cy="4486"/>
            </a:xfrm>
            <a:prstGeom prst="straightConnector1">
              <a:avLst/>
            </a:prstGeom>
            <a:ln w="9525">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V="1">
              <a:off x="13309" y="7168"/>
              <a:ext cx="5500" cy="40"/>
            </a:xfrm>
            <a:prstGeom prst="straightConnector1">
              <a:avLst/>
            </a:prstGeom>
            <a:ln w="9525">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rot="16200000">
              <a:off x="11664" y="4780"/>
              <a:ext cx="2737" cy="434"/>
            </a:xfrm>
            <a:prstGeom prst="rect">
              <a:avLst/>
            </a:prstGeom>
            <a:noFill/>
          </p:spPr>
          <p:txBody>
            <a:bodyPr wrap="square" rtlCol="0">
              <a:spAutoFit/>
            </a:bodyPr>
            <a:lstStyle/>
            <a:p>
              <a:pPr algn="l"/>
              <a:r>
                <a:rPr kumimoji="1" lang="en-US" altLang="zh-CN" sz="1200" dirty="0">
                  <a:ea typeface="+mn-lt"/>
                  <a:sym typeface="+mn-ea"/>
                </a:rPr>
                <a:t>Flow number</a:t>
              </a:r>
              <a:endParaRPr kumimoji="1" lang="en-US" altLang="zh-CN" sz="1200" dirty="0">
                <a:latin typeface="微软雅黑" panose="020B0503020204020204" charset="-122"/>
                <a:ea typeface="+mn-lt"/>
                <a:sym typeface="+mn-ea"/>
              </a:endParaRPr>
            </a:p>
          </p:txBody>
        </p:sp>
        <p:sp>
          <p:nvSpPr>
            <p:cNvPr id="78" name="文本框 77"/>
            <p:cNvSpPr txBox="1"/>
            <p:nvPr/>
          </p:nvSpPr>
          <p:spPr>
            <a:xfrm>
              <a:off x="17217" y="7232"/>
              <a:ext cx="1499" cy="484"/>
            </a:xfrm>
            <a:prstGeom prst="rect">
              <a:avLst/>
            </a:prstGeom>
            <a:noFill/>
          </p:spPr>
          <p:txBody>
            <a:bodyPr wrap="square" rtlCol="0">
              <a:spAutoFit/>
            </a:bodyPr>
            <a:lstStyle/>
            <a:p>
              <a:pPr algn="l">
                <a:buClrTx/>
                <a:buSzTx/>
                <a:buFontTx/>
              </a:pPr>
              <a:r>
                <a:rPr kumimoji="1" lang="en-US" altLang="zh-CN" sz="1200" dirty="0">
                  <a:ea typeface="+mn-lt"/>
                  <a:sym typeface="+mn-ea"/>
                </a:rPr>
                <a:t>Time (ms)</a:t>
              </a:r>
              <a:endParaRPr kumimoji="1" lang="en-US" altLang="zh-CN" sz="1200" dirty="0">
                <a:latin typeface="微软雅黑" panose="020B0503020204020204" charset="-122"/>
                <a:ea typeface="+mn-lt"/>
                <a:sym typeface="+mn-ea"/>
              </a:endParaRPr>
            </a:p>
          </p:txBody>
        </p:sp>
        <p:sp>
          <p:nvSpPr>
            <p:cNvPr id="90" name="任意多边形 89"/>
            <p:cNvSpPr/>
            <p:nvPr/>
          </p:nvSpPr>
          <p:spPr>
            <a:xfrm>
              <a:off x="13334" y="6109"/>
              <a:ext cx="1384" cy="1099"/>
            </a:xfrm>
            <a:custGeom>
              <a:avLst/>
              <a:gdLst>
                <a:gd name="connisteX0" fmla="*/ 0 w 878840"/>
                <a:gd name="connsiteY0" fmla="*/ 13667 h 697562"/>
                <a:gd name="connisteX1" fmla="*/ 165735 w 878840"/>
                <a:gd name="connsiteY1" fmla="*/ 33352 h 697562"/>
                <a:gd name="connisteX2" fmla="*/ 351155 w 878840"/>
                <a:gd name="connsiteY2" fmla="*/ 33352 h 697562"/>
                <a:gd name="connisteX3" fmla="*/ 429260 w 878840"/>
                <a:gd name="connsiteY3" fmla="*/ 33352 h 697562"/>
                <a:gd name="connisteX4" fmla="*/ 546735 w 878840"/>
                <a:gd name="connsiteY4" fmla="*/ 13667 h 697562"/>
                <a:gd name="connisteX5" fmla="*/ 624840 w 878840"/>
                <a:gd name="connsiteY5" fmla="*/ 4142 h 697562"/>
                <a:gd name="connisteX6" fmla="*/ 673735 w 878840"/>
                <a:gd name="connsiteY6" fmla="*/ 72087 h 697562"/>
                <a:gd name="connisteX7" fmla="*/ 683260 w 878840"/>
                <a:gd name="connsiteY7" fmla="*/ 140667 h 697562"/>
                <a:gd name="connisteX8" fmla="*/ 693420 w 878840"/>
                <a:gd name="connsiteY8" fmla="*/ 228932 h 697562"/>
                <a:gd name="connisteX9" fmla="*/ 722630 w 878840"/>
                <a:gd name="connsiteY9" fmla="*/ 296877 h 697562"/>
                <a:gd name="connisteX10" fmla="*/ 762000 w 878840"/>
                <a:gd name="connsiteY10" fmla="*/ 385142 h 697562"/>
                <a:gd name="connisteX11" fmla="*/ 781050 w 878840"/>
                <a:gd name="connsiteY11" fmla="*/ 472772 h 697562"/>
                <a:gd name="connisteX12" fmla="*/ 791210 w 878840"/>
                <a:gd name="connsiteY12" fmla="*/ 541352 h 697562"/>
                <a:gd name="connisteX13" fmla="*/ 829945 w 878840"/>
                <a:gd name="connsiteY13" fmla="*/ 619457 h 697562"/>
                <a:gd name="connisteX14" fmla="*/ 878840 w 878840"/>
                <a:gd name="connsiteY14" fmla="*/ 697562 h 6975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878840" h="697563">
                  <a:moveTo>
                    <a:pt x="0" y="13668"/>
                  </a:moveTo>
                  <a:cubicBezTo>
                    <a:pt x="29210" y="17478"/>
                    <a:pt x="95250" y="29543"/>
                    <a:pt x="165735" y="33353"/>
                  </a:cubicBezTo>
                  <a:cubicBezTo>
                    <a:pt x="236220" y="37163"/>
                    <a:pt x="298450" y="33353"/>
                    <a:pt x="351155" y="33353"/>
                  </a:cubicBezTo>
                  <a:cubicBezTo>
                    <a:pt x="403860" y="33353"/>
                    <a:pt x="389890" y="37163"/>
                    <a:pt x="429260" y="33353"/>
                  </a:cubicBezTo>
                  <a:cubicBezTo>
                    <a:pt x="468630" y="29543"/>
                    <a:pt x="507365" y="19383"/>
                    <a:pt x="546735" y="13668"/>
                  </a:cubicBezTo>
                  <a:cubicBezTo>
                    <a:pt x="586105" y="7953"/>
                    <a:pt x="599440" y="-7287"/>
                    <a:pt x="624840" y="4143"/>
                  </a:cubicBezTo>
                  <a:cubicBezTo>
                    <a:pt x="650240" y="15573"/>
                    <a:pt x="662305" y="44783"/>
                    <a:pt x="673735" y="72088"/>
                  </a:cubicBezTo>
                  <a:cubicBezTo>
                    <a:pt x="685165" y="99393"/>
                    <a:pt x="679450" y="109553"/>
                    <a:pt x="683260" y="140668"/>
                  </a:cubicBezTo>
                  <a:cubicBezTo>
                    <a:pt x="687070" y="171783"/>
                    <a:pt x="685800" y="197818"/>
                    <a:pt x="693420" y="228933"/>
                  </a:cubicBezTo>
                  <a:cubicBezTo>
                    <a:pt x="701040" y="260048"/>
                    <a:pt x="708660" y="265763"/>
                    <a:pt x="722630" y="296878"/>
                  </a:cubicBezTo>
                  <a:cubicBezTo>
                    <a:pt x="736600" y="327993"/>
                    <a:pt x="750570" y="350218"/>
                    <a:pt x="762000" y="385143"/>
                  </a:cubicBezTo>
                  <a:cubicBezTo>
                    <a:pt x="773430" y="420068"/>
                    <a:pt x="775335" y="441658"/>
                    <a:pt x="781050" y="472773"/>
                  </a:cubicBezTo>
                  <a:cubicBezTo>
                    <a:pt x="786765" y="503888"/>
                    <a:pt x="781685" y="512143"/>
                    <a:pt x="791210" y="541353"/>
                  </a:cubicBezTo>
                  <a:cubicBezTo>
                    <a:pt x="800735" y="570563"/>
                    <a:pt x="812165" y="588343"/>
                    <a:pt x="829945" y="619458"/>
                  </a:cubicBezTo>
                  <a:cubicBezTo>
                    <a:pt x="847725" y="650573"/>
                    <a:pt x="869950" y="683593"/>
                    <a:pt x="878840" y="697563"/>
                  </a:cubicBezTo>
                </a:path>
              </a:pathLst>
            </a:cu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2" name="任意多边形 91"/>
            <p:cNvSpPr/>
            <p:nvPr/>
          </p:nvSpPr>
          <p:spPr>
            <a:xfrm>
              <a:off x="13334" y="4936"/>
              <a:ext cx="3982" cy="2232"/>
            </a:xfrm>
            <a:custGeom>
              <a:avLst/>
              <a:gdLst>
                <a:gd name="connisteX0" fmla="*/ 0 w 878840"/>
                <a:gd name="connsiteY0" fmla="*/ 13667 h 697562"/>
                <a:gd name="connisteX1" fmla="*/ 165735 w 878840"/>
                <a:gd name="connsiteY1" fmla="*/ 33352 h 697562"/>
                <a:gd name="connisteX2" fmla="*/ 351155 w 878840"/>
                <a:gd name="connsiteY2" fmla="*/ 33352 h 697562"/>
                <a:gd name="connisteX3" fmla="*/ 429260 w 878840"/>
                <a:gd name="connsiteY3" fmla="*/ 33352 h 697562"/>
                <a:gd name="connisteX4" fmla="*/ 546735 w 878840"/>
                <a:gd name="connsiteY4" fmla="*/ 13667 h 697562"/>
                <a:gd name="connisteX5" fmla="*/ 624840 w 878840"/>
                <a:gd name="connsiteY5" fmla="*/ 4142 h 697562"/>
                <a:gd name="connisteX6" fmla="*/ 673735 w 878840"/>
                <a:gd name="connsiteY6" fmla="*/ 72087 h 697562"/>
                <a:gd name="connisteX7" fmla="*/ 683260 w 878840"/>
                <a:gd name="connsiteY7" fmla="*/ 140667 h 697562"/>
                <a:gd name="connisteX8" fmla="*/ 693420 w 878840"/>
                <a:gd name="connsiteY8" fmla="*/ 228932 h 697562"/>
                <a:gd name="connisteX9" fmla="*/ 722630 w 878840"/>
                <a:gd name="connsiteY9" fmla="*/ 296877 h 697562"/>
                <a:gd name="connisteX10" fmla="*/ 762000 w 878840"/>
                <a:gd name="connsiteY10" fmla="*/ 385142 h 697562"/>
                <a:gd name="connisteX11" fmla="*/ 781050 w 878840"/>
                <a:gd name="connsiteY11" fmla="*/ 472772 h 697562"/>
                <a:gd name="connisteX12" fmla="*/ 791210 w 878840"/>
                <a:gd name="connsiteY12" fmla="*/ 541352 h 697562"/>
                <a:gd name="connisteX13" fmla="*/ 829945 w 878840"/>
                <a:gd name="connsiteY13" fmla="*/ 619457 h 697562"/>
                <a:gd name="connisteX14" fmla="*/ 878840 w 878840"/>
                <a:gd name="connsiteY14" fmla="*/ 697562 h 697562"/>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Lst>
              <a:rect l="l" t="t" r="r" b="b"/>
              <a:pathLst>
                <a:path w="878840" h="697563">
                  <a:moveTo>
                    <a:pt x="0" y="13668"/>
                  </a:moveTo>
                  <a:cubicBezTo>
                    <a:pt x="29210" y="17478"/>
                    <a:pt x="95250" y="29543"/>
                    <a:pt x="165735" y="33353"/>
                  </a:cubicBezTo>
                  <a:cubicBezTo>
                    <a:pt x="236220" y="37163"/>
                    <a:pt x="298450" y="33353"/>
                    <a:pt x="351155" y="33353"/>
                  </a:cubicBezTo>
                  <a:cubicBezTo>
                    <a:pt x="403860" y="33353"/>
                    <a:pt x="389890" y="37163"/>
                    <a:pt x="429260" y="33353"/>
                  </a:cubicBezTo>
                  <a:cubicBezTo>
                    <a:pt x="468630" y="29543"/>
                    <a:pt x="507365" y="19383"/>
                    <a:pt x="546735" y="13668"/>
                  </a:cubicBezTo>
                  <a:cubicBezTo>
                    <a:pt x="586105" y="7953"/>
                    <a:pt x="599440" y="-7287"/>
                    <a:pt x="624840" y="4143"/>
                  </a:cubicBezTo>
                  <a:cubicBezTo>
                    <a:pt x="650240" y="15573"/>
                    <a:pt x="662305" y="44783"/>
                    <a:pt x="673735" y="72088"/>
                  </a:cubicBezTo>
                  <a:cubicBezTo>
                    <a:pt x="685165" y="99393"/>
                    <a:pt x="679450" y="109553"/>
                    <a:pt x="683260" y="140668"/>
                  </a:cubicBezTo>
                  <a:cubicBezTo>
                    <a:pt x="687070" y="171783"/>
                    <a:pt x="685800" y="197818"/>
                    <a:pt x="693420" y="228933"/>
                  </a:cubicBezTo>
                  <a:cubicBezTo>
                    <a:pt x="701040" y="260048"/>
                    <a:pt x="708660" y="265763"/>
                    <a:pt x="722630" y="296878"/>
                  </a:cubicBezTo>
                  <a:cubicBezTo>
                    <a:pt x="736600" y="327993"/>
                    <a:pt x="750570" y="350218"/>
                    <a:pt x="762000" y="385143"/>
                  </a:cubicBezTo>
                  <a:cubicBezTo>
                    <a:pt x="773430" y="420068"/>
                    <a:pt x="775335" y="441658"/>
                    <a:pt x="781050" y="472773"/>
                  </a:cubicBezTo>
                  <a:cubicBezTo>
                    <a:pt x="786765" y="503888"/>
                    <a:pt x="781685" y="512143"/>
                    <a:pt x="791210" y="541353"/>
                  </a:cubicBezTo>
                  <a:cubicBezTo>
                    <a:pt x="800735" y="570563"/>
                    <a:pt x="812165" y="588343"/>
                    <a:pt x="829945" y="619458"/>
                  </a:cubicBezTo>
                  <a:cubicBezTo>
                    <a:pt x="847725" y="650573"/>
                    <a:pt x="869950" y="683593"/>
                    <a:pt x="878840" y="697563"/>
                  </a:cubicBezTo>
                </a:path>
              </a:pathLst>
            </a:custGeom>
            <a:noFill/>
            <a:ln w="28575">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cxnSp>
          <p:nvCxnSpPr>
            <p:cNvPr id="96" name="直接箭头连接符 95"/>
            <p:cNvCxnSpPr/>
            <p:nvPr/>
          </p:nvCxnSpPr>
          <p:spPr>
            <a:xfrm flipV="1">
              <a:off x="13331" y="4142"/>
              <a:ext cx="3990" cy="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17306" y="3887"/>
              <a:ext cx="10" cy="323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17306" y="4145"/>
              <a:ext cx="1301" cy="2"/>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14718" y="6057"/>
              <a:ext cx="0" cy="1081"/>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14773" y="6651"/>
              <a:ext cx="2507" cy="4"/>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9" name="文本框 108"/>
            <p:cNvSpPr txBox="1"/>
            <p:nvPr/>
          </p:nvSpPr>
          <p:spPr>
            <a:xfrm>
              <a:off x="14916" y="6184"/>
              <a:ext cx="2021" cy="431"/>
            </a:xfrm>
            <a:prstGeom prst="rect">
              <a:avLst/>
            </a:prstGeom>
            <a:noFill/>
          </p:spPr>
          <p:txBody>
            <a:bodyPr wrap="square" rtlCol="0">
              <a:spAutoFit/>
            </a:bodyPr>
            <a:lstStyle/>
            <a:p>
              <a:pPr algn="l"/>
              <a:r>
                <a:rPr kumimoji="1" sz="1000" dirty="0">
                  <a:solidFill>
                    <a:srgbClr val="FF0000"/>
                  </a:solidFill>
                  <a:ea typeface="+mn-lt"/>
                </a:rPr>
                <a:t>GPU waiting time</a:t>
              </a:r>
            </a:p>
          </p:txBody>
        </p:sp>
      </p:grpSp>
      <p:sp>
        <p:nvSpPr>
          <p:cNvPr id="30" name="文本框 29"/>
          <p:cNvSpPr txBox="1"/>
          <p:nvPr/>
        </p:nvSpPr>
        <p:spPr>
          <a:xfrm>
            <a:off x="283210" y="4994275"/>
            <a:ext cx="4121785" cy="166370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indent="0" algn="l">
              <a:lnSpc>
                <a:spcPct val="100000"/>
              </a:lnSpc>
              <a:spcBef>
                <a:spcPts val="0"/>
              </a:spcBef>
              <a:spcAft>
                <a:spcPts val="500"/>
              </a:spcAft>
              <a:buFont typeface="Arial" panose="020B0604020202020204" pitchFamily="34" charset="0"/>
              <a:buNone/>
            </a:pPr>
            <a:r>
              <a:rPr sz="1400" b="1">
                <a:solidFill>
                  <a:schemeClr val="tx1"/>
                </a:solidFill>
                <a:ea typeface="+mn-lt"/>
                <a:sym typeface="+mn-ea"/>
              </a:rPr>
              <a:t>Per-Flow Characteristics</a:t>
            </a:r>
          </a:p>
          <a:p>
            <a:pPr marL="285750" indent="-285750" algn="l">
              <a:buFont typeface="Arial" panose="020B0604020202020204" pitchFamily="34" charset="0"/>
              <a:buChar char="•"/>
            </a:pPr>
            <a:r>
              <a:rPr lang="en-US" sz="1400" i="1">
                <a:solidFill>
                  <a:schemeClr val="accent5"/>
                </a:solidFill>
                <a:ea typeface="+mn-lt"/>
                <a:sym typeface="+mn-ea"/>
              </a:rPr>
              <a:t>AI Computing:</a:t>
            </a:r>
          </a:p>
          <a:p>
            <a:pPr lvl="1" indent="0" algn="l">
              <a:buFont typeface="Arial" panose="020B0604020202020204" pitchFamily="34" charset="0"/>
              <a:buNone/>
            </a:pPr>
            <a:r>
              <a:rPr sz="1400" i="1">
                <a:solidFill>
                  <a:schemeClr val="accent5"/>
                </a:solidFill>
                <a:ea typeface="+mn-lt"/>
                <a:sym typeface="+mn-ea"/>
              </a:rPr>
              <a:t>High bandwidth (1-100Gbps), periodic bursts, long-lived flows</a:t>
            </a:r>
          </a:p>
          <a:p>
            <a:pPr marL="285750" indent="-285750" algn="l">
              <a:buFont typeface="Arial" panose="020B0604020202020204" pitchFamily="34" charset="0"/>
              <a:buChar char="•"/>
            </a:pPr>
            <a:r>
              <a:rPr sz="1400" i="1">
                <a:solidFill>
                  <a:srgbClr val="C00000"/>
                </a:solidFill>
                <a:ea typeface="宋体" panose="02010600030101010101" pitchFamily="2" charset="-122"/>
                <a:sym typeface="+mn-ea"/>
              </a:rPr>
              <a:t>General Computing</a:t>
            </a:r>
            <a:r>
              <a:rPr lang="en-US" sz="1400" i="1">
                <a:solidFill>
                  <a:srgbClr val="C00000"/>
                </a:solidFill>
                <a:ea typeface="宋体" panose="02010600030101010101" pitchFamily="2" charset="-122"/>
                <a:sym typeface="+mn-ea"/>
              </a:rPr>
              <a:t>:</a:t>
            </a:r>
          </a:p>
          <a:p>
            <a:pPr lvl="1" indent="0" algn="l">
              <a:buFont typeface="Arial" panose="020B0604020202020204" pitchFamily="34" charset="0"/>
              <a:buNone/>
            </a:pPr>
            <a:r>
              <a:rPr lang="en-US" sz="1400" i="1">
                <a:solidFill>
                  <a:srgbClr val="C00000"/>
                </a:solidFill>
                <a:ea typeface="宋体" panose="02010600030101010101" pitchFamily="2" charset="-122"/>
                <a:sym typeface="+mn-ea"/>
              </a:rPr>
              <a:t>Low bandwidth (&lt;&lt;1Gbps), random micro-bursts, short-flow dominated</a:t>
            </a:r>
          </a:p>
        </p:txBody>
      </p:sp>
      <p:sp>
        <p:nvSpPr>
          <p:cNvPr id="25" name="文本框 24"/>
          <p:cNvSpPr txBox="1"/>
          <p:nvPr/>
        </p:nvSpPr>
        <p:spPr>
          <a:xfrm>
            <a:off x="4456430" y="4994275"/>
            <a:ext cx="3750945" cy="166370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indent="0" algn="l">
              <a:lnSpc>
                <a:spcPct val="100000"/>
              </a:lnSpc>
              <a:spcBef>
                <a:spcPts val="0"/>
              </a:spcBef>
              <a:spcAft>
                <a:spcPts val="500"/>
              </a:spcAft>
              <a:buFont typeface="Arial" panose="020B0604020202020204" pitchFamily="34" charset="0"/>
              <a:buNone/>
            </a:pPr>
            <a:r>
              <a:rPr sz="1400" b="1">
                <a:solidFill>
                  <a:schemeClr val="tx1"/>
                </a:solidFill>
                <a:ea typeface="+mn-lt"/>
                <a:sym typeface="+mn-ea"/>
              </a:rPr>
              <a:t>Flow </a:t>
            </a:r>
            <a:r>
              <a:rPr lang="en-US" sz="1400" b="1">
                <a:solidFill>
                  <a:schemeClr val="tx1"/>
                </a:solidFill>
                <a:ea typeface="+mn-lt"/>
                <a:sym typeface="+mn-ea"/>
              </a:rPr>
              <a:t>Number</a:t>
            </a:r>
            <a:endParaRPr sz="1400" b="1">
              <a:solidFill>
                <a:schemeClr val="tx1"/>
              </a:solidFill>
              <a:ea typeface="+mn-lt"/>
              <a:sym typeface="+mn-ea"/>
            </a:endParaRPr>
          </a:p>
          <a:p>
            <a:pPr marL="285750" indent="-285750" algn="l">
              <a:buFont typeface="Arial" panose="020B0604020202020204" pitchFamily="34" charset="0"/>
              <a:buChar char="•"/>
            </a:pPr>
            <a:r>
              <a:rPr lang="en-US" sz="1400" i="1">
                <a:solidFill>
                  <a:schemeClr val="accent5"/>
                </a:solidFill>
                <a:ea typeface="+mn-lt"/>
                <a:sym typeface="+mn-ea"/>
              </a:rPr>
              <a:t>AI Computing:</a:t>
            </a:r>
          </a:p>
          <a:p>
            <a:pPr lvl="1" indent="0" algn="l">
              <a:buFont typeface="Arial" panose="020B0604020202020204" pitchFamily="34" charset="0"/>
              <a:buNone/>
            </a:pPr>
            <a:r>
              <a:rPr sz="1400" i="1">
                <a:solidFill>
                  <a:schemeClr val="accent5"/>
                </a:solidFill>
                <a:ea typeface="+mn-lt"/>
                <a:sym typeface="+mn-ea"/>
              </a:rPr>
              <a:t>Relatively stable (typically &lt;10K)</a:t>
            </a:r>
          </a:p>
          <a:p>
            <a:pPr lvl="1" indent="0" algn="l">
              <a:buFont typeface="Arial" panose="020B0604020202020204" pitchFamily="34" charset="0"/>
              <a:buNone/>
            </a:pPr>
            <a:endParaRPr sz="1400" i="1">
              <a:solidFill>
                <a:schemeClr val="accent5"/>
              </a:solidFill>
              <a:ea typeface="+mn-lt"/>
              <a:sym typeface="+mn-ea"/>
            </a:endParaRPr>
          </a:p>
          <a:p>
            <a:pPr marL="285750" indent="-285750" algn="l">
              <a:buFont typeface="Arial" panose="020B0604020202020204" pitchFamily="34" charset="0"/>
              <a:buChar char="•"/>
            </a:pPr>
            <a:r>
              <a:rPr sz="1400" i="1">
                <a:solidFill>
                  <a:srgbClr val="C00000"/>
                </a:solidFill>
                <a:ea typeface="宋体" panose="02010600030101010101" pitchFamily="2" charset="-122"/>
                <a:sym typeface="+mn-ea"/>
              </a:rPr>
              <a:t>General Computing</a:t>
            </a:r>
            <a:r>
              <a:rPr lang="en-US" sz="1400" i="1">
                <a:solidFill>
                  <a:srgbClr val="C00000"/>
                </a:solidFill>
                <a:ea typeface="宋体" panose="02010600030101010101" pitchFamily="2" charset="-122"/>
                <a:sym typeface="+mn-ea"/>
              </a:rPr>
              <a:t>:</a:t>
            </a:r>
          </a:p>
          <a:p>
            <a:pPr lvl="1" indent="0" algn="l">
              <a:buFont typeface="Arial" panose="020B0604020202020204" pitchFamily="34" charset="0"/>
              <a:buNone/>
            </a:pPr>
            <a:r>
              <a:rPr lang="en-US" sz="1400" i="1">
                <a:solidFill>
                  <a:srgbClr val="C00000"/>
                </a:solidFill>
                <a:ea typeface="宋体" panose="02010600030101010101" pitchFamily="2" charset="-122"/>
                <a:sym typeface="+mn-ea"/>
              </a:rPr>
              <a:t>Larger variable range (typically 10K-100K)</a:t>
            </a:r>
          </a:p>
        </p:txBody>
      </p:sp>
      <p:sp>
        <p:nvSpPr>
          <p:cNvPr id="26" name="文本框 25"/>
          <p:cNvSpPr txBox="1"/>
          <p:nvPr/>
        </p:nvSpPr>
        <p:spPr>
          <a:xfrm>
            <a:off x="8319770" y="4994275"/>
            <a:ext cx="3533775" cy="1663700"/>
          </a:xfrm>
          <a:prstGeom prst="rect">
            <a:avLst/>
          </a:prstGeom>
          <a:noFill/>
          <a:extLst>
            <a:ext uri="{909E8E84-426E-40DD-AFC4-6F175D3DCCD1}">
              <a14:hiddenFill xmlns:a14="http://schemas.microsoft.com/office/drawing/2010/main">
                <a:solidFill>
                  <a:schemeClr val="bg1"/>
                </a:solidFill>
              </a14:hiddenFill>
            </a:ext>
          </a:extLst>
        </p:spPr>
        <p:txBody>
          <a:bodyPr wrap="square" rtlCol="0" anchor="t">
            <a:spAutoFit/>
          </a:bodyPr>
          <a:lstStyle/>
          <a:p>
            <a:pPr indent="0" algn="l">
              <a:lnSpc>
                <a:spcPct val="100000"/>
              </a:lnSpc>
              <a:spcBef>
                <a:spcPts val="0"/>
              </a:spcBef>
              <a:spcAft>
                <a:spcPts val="500"/>
              </a:spcAft>
              <a:buFont typeface="Arial" panose="020B0604020202020204" pitchFamily="34" charset="0"/>
              <a:buNone/>
            </a:pPr>
            <a:r>
              <a:rPr lang="en-US" sz="1400" b="1">
                <a:solidFill>
                  <a:schemeClr val="tx1"/>
                </a:solidFill>
                <a:ea typeface="+mn-lt"/>
                <a:sym typeface="+mn-ea"/>
              </a:rPr>
              <a:t>Communication Behavior</a:t>
            </a:r>
          </a:p>
          <a:p>
            <a:pPr marL="285750" indent="-285750" algn="l">
              <a:buFont typeface="Arial" panose="020B0604020202020204" pitchFamily="34" charset="0"/>
              <a:buChar char="•"/>
            </a:pPr>
            <a:r>
              <a:rPr lang="en-US" sz="1400" i="1">
                <a:solidFill>
                  <a:schemeClr val="accent5"/>
                </a:solidFill>
                <a:ea typeface="+mn-lt"/>
                <a:sym typeface="+mn-ea"/>
              </a:rPr>
              <a:t>AI Computing:</a:t>
            </a:r>
          </a:p>
          <a:p>
            <a:pPr lvl="1" indent="0" algn="l">
              <a:buFont typeface="Arial" panose="020B0604020202020204" pitchFamily="34" charset="0"/>
              <a:buNone/>
            </a:pPr>
            <a:r>
              <a:rPr sz="1400" i="1">
                <a:solidFill>
                  <a:schemeClr val="accent5"/>
                </a:solidFill>
                <a:ea typeface="+mn-lt"/>
                <a:sym typeface="+mn-ea"/>
              </a:rPr>
              <a:t>Collective communication with inter-flow synchronization </a:t>
            </a:r>
          </a:p>
          <a:p>
            <a:pPr marL="285750" indent="-285750" algn="l">
              <a:buFont typeface="Arial" panose="020B0604020202020204" pitchFamily="34" charset="0"/>
              <a:buChar char="•"/>
            </a:pPr>
            <a:r>
              <a:rPr sz="1400" i="1">
                <a:solidFill>
                  <a:srgbClr val="C00000"/>
                </a:solidFill>
                <a:ea typeface="宋体" panose="02010600030101010101" pitchFamily="2" charset="-122"/>
                <a:sym typeface="+mn-ea"/>
              </a:rPr>
              <a:t>General Computing</a:t>
            </a:r>
            <a:r>
              <a:rPr lang="en-US" sz="1400" i="1">
                <a:solidFill>
                  <a:srgbClr val="C00000"/>
                </a:solidFill>
                <a:ea typeface="宋体" panose="02010600030101010101" pitchFamily="2" charset="-122"/>
                <a:sym typeface="+mn-ea"/>
              </a:rPr>
              <a:t>:</a:t>
            </a:r>
          </a:p>
          <a:p>
            <a:pPr lvl="1" indent="0" algn="l">
              <a:buFont typeface="Arial" panose="020B0604020202020204" pitchFamily="34" charset="0"/>
              <a:buNone/>
            </a:pPr>
            <a:r>
              <a:rPr lang="en-US" sz="1400" i="1">
                <a:solidFill>
                  <a:srgbClr val="C00000"/>
                </a:solidFill>
                <a:ea typeface="宋体" panose="02010600030101010101" pitchFamily="2" charset="-122"/>
                <a:sym typeface="+mn-ea"/>
              </a:rPr>
              <a:t>Point-to-point communication without synchronization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4</a:t>
            </a:fld>
            <a:endParaRPr lang="en-US"/>
          </a:p>
        </p:txBody>
      </p:sp>
      <p:sp>
        <p:nvSpPr>
          <p:cNvPr id="2" name="标题 1"/>
          <p:cNvSpPr>
            <a:spLocks noGrp="1"/>
          </p:cNvSpPr>
          <p:nvPr/>
        </p:nvSpPr>
        <p:spPr>
          <a:xfrm>
            <a:off x="838200" y="226695"/>
            <a:ext cx="11200765" cy="13258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ym typeface="+mn-ea"/>
              </a:rPr>
              <a:t>Network Challenges in AI Data Center </a:t>
            </a:r>
            <a:endParaRPr lang="en-US" altLang="zh-CN" dirty="0"/>
          </a:p>
        </p:txBody>
      </p:sp>
      <p:sp>
        <p:nvSpPr>
          <p:cNvPr id="27" name="内容占位符 26"/>
          <p:cNvSpPr>
            <a:spLocks noGrp="1"/>
          </p:cNvSpPr>
          <p:nvPr>
            <p:ph idx="1"/>
          </p:nvPr>
        </p:nvSpPr>
        <p:spPr>
          <a:xfrm>
            <a:off x="838200" y="1708150"/>
            <a:ext cx="5894705" cy="3850005"/>
          </a:xfrm>
        </p:spPr>
        <p:txBody>
          <a:bodyPr>
            <a:noAutofit/>
          </a:bodyPr>
          <a:lstStyle/>
          <a:p>
            <a:pPr>
              <a:lnSpc>
                <a:spcPct val="90000"/>
              </a:lnSpc>
              <a:spcBef>
                <a:spcPts val="1000"/>
              </a:spcBef>
              <a:spcAft>
                <a:spcPts val="0"/>
              </a:spcAft>
            </a:pPr>
            <a:r>
              <a:rPr lang="en-US" altLang="zh-CN" sz="1800" b="1" dirty="0">
                <a:ea typeface="+mn-lt"/>
                <a:sym typeface="+mn-ea"/>
              </a:rPr>
              <a:t>Challenge 1: Large-scale training network</a:t>
            </a:r>
            <a:endParaRPr lang="en-US" altLang="zh-CN" sz="1800" b="1" dirty="0">
              <a:solidFill>
                <a:schemeClr val="tx1"/>
              </a:solidFill>
              <a:ea typeface="+mn-lt"/>
            </a:endParaRPr>
          </a:p>
          <a:p>
            <a:pPr lvl="1">
              <a:lnSpc>
                <a:spcPct val="90000"/>
              </a:lnSpc>
              <a:spcBef>
                <a:spcPts val="1000"/>
              </a:spcBef>
              <a:spcAft>
                <a:spcPts val="0"/>
              </a:spcAft>
              <a:buFontTx/>
              <a:buChar char="-"/>
            </a:pPr>
            <a:r>
              <a:rPr lang="en-US" altLang="zh-CN" sz="1800">
                <a:ea typeface="+mn-lt"/>
                <a:sym typeface="+mn-ea"/>
              </a:rPr>
              <a:t>100 t</a:t>
            </a:r>
            <a:r>
              <a:rPr lang="zh-CN" altLang="en-US" sz="1800">
                <a:ea typeface="+mn-lt"/>
                <a:sym typeface="+mn-ea"/>
              </a:rPr>
              <a:t>housands of GPUs with high-speed interconnectivity</a:t>
            </a:r>
            <a:endParaRPr lang="zh-CN" altLang="en-US" sz="1800">
              <a:ea typeface="+mn-lt"/>
            </a:endParaRPr>
          </a:p>
          <a:p>
            <a:pPr lvl="1">
              <a:lnSpc>
                <a:spcPct val="90000"/>
              </a:lnSpc>
              <a:spcBef>
                <a:spcPts val="1000"/>
              </a:spcBef>
              <a:spcAft>
                <a:spcPts val="0"/>
              </a:spcAft>
              <a:buFontTx/>
              <a:buChar char="-"/>
            </a:pPr>
            <a:r>
              <a:rPr lang="zh-CN" altLang="en-US" sz="1800">
                <a:ea typeface="+mn-lt"/>
                <a:sym typeface="+mn-ea"/>
              </a:rPr>
              <a:t>Thousands of RDMA QP connections</a:t>
            </a:r>
            <a:endParaRPr lang="zh-CN" altLang="en-US" sz="1800">
              <a:ea typeface="+mn-lt"/>
            </a:endParaRPr>
          </a:p>
          <a:p>
            <a:pPr lvl="1">
              <a:lnSpc>
                <a:spcPct val="90000"/>
              </a:lnSpc>
              <a:spcBef>
                <a:spcPts val="1000"/>
              </a:spcBef>
              <a:spcAft>
                <a:spcPts val="0"/>
              </a:spcAft>
              <a:buFontTx/>
              <a:buChar char="-"/>
            </a:pPr>
            <a:r>
              <a:rPr lang="zh-CN" altLang="en-US" sz="1800">
                <a:ea typeface="+mn-lt"/>
                <a:sym typeface="+mn-ea"/>
              </a:rPr>
              <a:t>Access bandwidth ≥ 100G</a:t>
            </a:r>
            <a:r>
              <a:rPr lang="en-US" altLang="zh-CN" sz="1800">
                <a:ea typeface="+mn-lt"/>
                <a:sym typeface="+mn-ea"/>
              </a:rPr>
              <a:t>bps</a:t>
            </a:r>
            <a:endParaRPr lang="en-US" altLang="zh-CN" sz="1800" dirty="0">
              <a:ea typeface="+mn-lt"/>
              <a:sym typeface="+mn-ea"/>
            </a:endParaRPr>
          </a:p>
          <a:p>
            <a:pPr>
              <a:lnSpc>
                <a:spcPct val="90000"/>
              </a:lnSpc>
              <a:spcBef>
                <a:spcPts val="1000"/>
              </a:spcBef>
              <a:spcAft>
                <a:spcPts val="0"/>
              </a:spcAft>
            </a:pPr>
            <a:r>
              <a:rPr lang="en-US" altLang="zh-CN" sz="1800" b="1" dirty="0">
                <a:ea typeface="+mn-lt"/>
                <a:sym typeface="+mn-ea"/>
              </a:rPr>
              <a:t>Challenge 2: </a:t>
            </a:r>
            <a:r>
              <a:rPr lang="zh-CN" altLang="en-US" sz="1800" b="1">
                <a:ea typeface="+mn-lt"/>
                <a:sym typeface="+mn-ea"/>
              </a:rPr>
              <a:t>High-performance requirements</a:t>
            </a:r>
            <a:endParaRPr lang="en-US" altLang="zh-CN" sz="1800" b="1" dirty="0">
              <a:solidFill>
                <a:schemeClr val="tx1"/>
              </a:solidFill>
              <a:ea typeface="+mn-lt"/>
            </a:endParaRPr>
          </a:p>
          <a:p>
            <a:pPr lvl="1">
              <a:lnSpc>
                <a:spcPct val="90000"/>
              </a:lnSpc>
              <a:spcBef>
                <a:spcPts val="1000"/>
              </a:spcBef>
              <a:spcAft>
                <a:spcPts val="0"/>
              </a:spcAft>
              <a:buFontTx/>
              <a:buChar char="-"/>
            </a:pPr>
            <a:r>
              <a:rPr lang="zh-CN" altLang="en-US" sz="1800">
                <a:ea typeface="+mn-lt"/>
                <a:sym typeface="+mn-ea"/>
              </a:rPr>
              <a:t>Sensitivity to packet loss </a:t>
            </a:r>
          </a:p>
          <a:p>
            <a:pPr lvl="1">
              <a:lnSpc>
                <a:spcPct val="90000"/>
              </a:lnSpc>
              <a:spcBef>
                <a:spcPts val="1000"/>
              </a:spcBef>
              <a:spcAft>
                <a:spcPts val="0"/>
              </a:spcAft>
              <a:buFontTx/>
              <a:buChar char="-"/>
            </a:pPr>
            <a:r>
              <a:rPr lang="zh-CN" altLang="en-US" sz="1800">
                <a:ea typeface="+mn-lt"/>
                <a:sym typeface="+mn-ea"/>
              </a:rPr>
              <a:t>Significant impact from</a:t>
            </a:r>
            <a:r>
              <a:rPr lang="en-US" altLang="zh-CN" sz="1800">
                <a:ea typeface="+mn-lt"/>
                <a:sym typeface="+mn-ea"/>
              </a:rPr>
              <a:t> latency and</a:t>
            </a:r>
            <a:r>
              <a:rPr lang="zh-CN" altLang="en-US" sz="1800">
                <a:ea typeface="+mn-lt"/>
                <a:sym typeface="+mn-ea"/>
              </a:rPr>
              <a:t> jitter</a:t>
            </a:r>
            <a:endParaRPr lang="zh-CN" altLang="en-US" sz="1800">
              <a:ea typeface="+mn-lt"/>
            </a:endParaRPr>
          </a:p>
          <a:p>
            <a:pPr lvl="1">
              <a:lnSpc>
                <a:spcPct val="90000"/>
              </a:lnSpc>
              <a:spcBef>
                <a:spcPts val="1000"/>
              </a:spcBef>
              <a:spcAft>
                <a:spcPts val="0"/>
              </a:spcAft>
              <a:buFontTx/>
              <a:buChar char="-"/>
            </a:pPr>
            <a:r>
              <a:rPr lang="zh-CN" altLang="en-US" sz="1800">
                <a:ea typeface="+mn-lt"/>
                <a:sym typeface="+mn-ea"/>
              </a:rPr>
              <a:t>Sub-millisecond fault recovery</a:t>
            </a:r>
            <a:endParaRPr lang="en-US" altLang="zh-CN" sz="1800" dirty="0">
              <a:ea typeface="+mn-lt"/>
              <a:sym typeface="+mn-ea"/>
            </a:endParaRPr>
          </a:p>
        </p:txBody>
      </p:sp>
      <p:pic>
        <p:nvPicPr>
          <p:cNvPr id="28" name="图片 27" descr="网络时延消耗"/>
          <p:cNvPicPr>
            <a:picLocks noChangeAspect="1"/>
          </p:cNvPicPr>
          <p:nvPr/>
        </p:nvPicPr>
        <p:blipFill>
          <a:blip r:embed="rId2"/>
          <a:stretch>
            <a:fillRect/>
          </a:stretch>
        </p:blipFill>
        <p:spPr>
          <a:xfrm>
            <a:off x="6666865" y="1981835"/>
            <a:ext cx="4721860" cy="2608580"/>
          </a:xfrm>
          <a:prstGeom prst="rect">
            <a:avLst/>
          </a:prstGeom>
        </p:spPr>
      </p:pic>
      <p:sp>
        <p:nvSpPr>
          <p:cNvPr id="29" name="文本框 28"/>
          <p:cNvSpPr txBox="1"/>
          <p:nvPr/>
        </p:nvSpPr>
        <p:spPr>
          <a:xfrm>
            <a:off x="6751320" y="4647565"/>
            <a:ext cx="4552950" cy="521970"/>
          </a:xfrm>
          <a:prstGeom prst="rect">
            <a:avLst/>
          </a:prstGeom>
          <a:noFill/>
        </p:spPr>
        <p:txBody>
          <a:bodyPr wrap="square" rtlCol="0" anchor="t">
            <a:spAutoFit/>
          </a:bodyPr>
          <a:lstStyle/>
          <a:p>
            <a:pPr algn="ctr"/>
            <a:r>
              <a:rPr lang="zh-CN" altLang="en-US" sz="1400">
                <a:solidFill>
                  <a:schemeClr val="accent5"/>
                </a:solidFill>
                <a:ea typeface="+mn-lt"/>
              </a:rPr>
              <a:t>2022 OCP keynote by Alexis Bjorlin, VP, Infrastructure at Meta</a:t>
            </a:r>
          </a:p>
        </p:txBody>
      </p:sp>
      <p:sp>
        <p:nvSpPr>
          <p:cNvPr id="31" name="文本框 30"/>
          <p:cNvSpPr txBox="1"/>
          <p:nvPr/>
        </p:nvSpPr>
        <p:spPr>
          <a:xfrm>
            <a:off x="838200" y="5443220"/>
            <a:ext cx="10536555" cy="922020"/>
          </a:xfrm>
          <a:prstGeom prst="rect">
            <a:avLst/>
          </a:prstGeom>
          <a:noFill/>
        </p:spPr>
        <p:txBody>
          <a:bodyPr wrap="square" rtlCol="0" anchor="t">
            <a:spAutoFit/>
          </a:bodyPr>
          <a:lstStyle/>
          <a:p>
            <a:r>
              <a:rPr lang="en-US" altLang="zh-CN">
                <a:ea typeface="+mn-lt"/>
                <a:sym typeface="+mn-ea"/>
              </a:rPr>
              <a:t>T</a:t>
            </a:r>
            <a:r>
              <a:rPr lang="zh-CN" altLang="en-US">
                <a:ea typeface="+mn-lt"/>
                <a:sym typeface="+mn-ea"/>
              </a:rPr>
              <a:t>raditional network</a:t>
            </a:r>
            <a:r>
              <a:rPr lang="en-US" altLang="zh-CN">
                <a:ea typeface="+mn-lt"/>
                <a:sym typeface="+mn-ea"/>
              </a:rPr>
              <a:t> designs </a:t>
            </a:r>
            <a:r>
              <a:rPr lang="zh-CN" altLang="en-US">
                <a:ea typeface="+mn-lt"/>
                <a:sym typeface="+mn-ea"/>
              </a:rPr>
              <a:t>result in low bandwidth utilization, significant tail latency effects, and complex system designs. Network performance becomes a bottleneck in improving the efficiency of AI training.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708150"/>
            <a:ext cx="10716260" cy="4850130"/>
          </a:xfrm>
        </p:spPr>
        <p:txBody>
          <a:bodyPr>
            <a:noAutofit/>
          </a:bodyPr>
          <a:lstStyle/>
          <a:p>
            <a:pPr>
              <a:lnSpc>
                <a:spcPct val="90000"/>
              </a:lnSpc>
              <a:spcBef>
                <a:spcPts val="1000"/>
              </a:spcBef>
              <a:spcAft>
                <a:spcPts val="0"/>
              </a:spcAft>
            </a:pPr>
            <a:r>
              <a:rPr lang="en-US" altLang="zh-CN" sz="1800" b="1" dirty="0">
                <a:solidFill>
                  <a:srgbClr val="C00000"/>
                </a:solidFill>
              </a:rPr>
              <a:t>AI-Driven Network Demands</a:t>
            </a:r>
          </a:p>
          <a:p>
            <a:pPr lvl="1">
              <a:lnSpc>
                <a:spcPct val="90000"/>
              </a:lnSpc>
              <a:spcBef>
                <a:spcPts val="1000"/>
              </a:spcBef>
              <a:spcAft>
                <a:spcPts val="0"/>
              </a:spcAft>
              <a:buFontTx/>
              <a:buChar char="-"/>
            </a:pPr>
            <a:r>
              <a:rPr lang="en-US" altLang="zh-CN" sz="1800" dirty="0"/>
              <a:t>AI applications such as model training and inference require networks with lower latency, faster failure recovery, and adaptive behavior. These demands call for </a:t>
            </a:r>
            <a:r>
              <a:rPr lang="en-US" altLang="zh-CN" sz="1800" b="1" dirty="0"/>
              <a:t>more frequent, flexible, and detailed notification mechanisms</a:t>
            </a:r>
            <a:r>
              <a:rPr lang="en-US" altLang="zh-CN" sz="1800" dirty="0"/>
              <a:t> to convey network state—supporting faster reroute, congestion response, and load balancing. </a:t>
            </a:r>
          </a:p>
          <a:p>
            <a:pPr lvl="1">
              <a:lnSpc>
                <a:spcPct val="90000"/>
              </a:lnSpc>
              <a:spcBef>
                <a:spcPts val="1000"/>
              </a:spcBef>
              <a:spcAft>
                <a:spcPts val="0"/>
              </a:spcAft>
              <a:buFontTx/>
              <a:buChar char="-"/>
            </a:pPr>
            <a:r>
              <a:rPr lang="en-US" altLang="zh-CN" sz="1800" dirty="0"/>
              <a:t>Network bandwidth increases to support AI workloads, the </a:t>
            </a:r>
            <a:r>
              <a:rPr lang="en-US" altLang="zh-CN" sz="1800" b="1" dirty="0"/>
              <a:t>tolerance for notification overhead also improves</a:t>
            </a:r>
            <a:r>
              <a:rPr lang="en-US" altLang="zh-CN" sz="1800" dirty="0"/>
              <a:t>, enabling richer signaling without significant impact on performance.</a:t>
            </a:r>
          </a:p>
          <a:p>
            <a:pPr marL="0" indent="0">
              <a:lnSpc>
                <a:spcPct val="90000"/>
              </a:lnSpc>
              <a:spcBef>
                <a:spcPts val="1000"/>
              </a:spcBef>
              <a:spcAft>
                <a:spcPts val="0"/>
              </a:spcAft>
              <a:buFontTx/>
              <a:buNone/>
            </a:pPr>
            <a:endParaRPr lang="en-US" altLang="zh-CN" sz="1800" dirty="0"/>
          </a:p>
          <a:p>
            <a:pPr>
              <a:lnSpc>
                <a:spcPct val="90000"/>
              </a:lnSpc>
              <a:spcBef>
                <a:spcPts val="1000"/>
              </a:spcBef>
              <a:spcAft>
                <a:spcPts val="0"/>
              </a:spcAft>
            </a:pPr>
            <a:r>
              <a:rPr lang="en-US" altLang="zh-CN" sz="1800" b="1" dirty="0">
                <a:solidFill>
                  <a:srgbClr val="C00000"/>
                </a:solidFill>
              </a:rPr>
              <a:t>Need for Unified Notification</a:t>
            </a:r>
          </a:p>
          <a:p>
            <a:pPr lvl="1">
              <a:lnSpc>
                <a:spcPct val="90000"/>
              </a:lnSpc>
              <a:spcBef>
                <a:spcPts val="1000"/>
              </a:spcBef>
              <a:spcAft>
                <a:spcPts val="0"/>
              </a:spcAft>
              <a:buFontTx/>
              <a:buChar char="-"/>
            </a:pPr>
            <a:r>
              <a:rPr lang="en-US" altLang="zh-CN" sz="1800" dirty="0"/>
              <a:t>Considering multiple new notification requirements, which may differ in format, scope, and function. This leads to </a:t>
            </a:r>
            <a:r>
              <a:rPr lang="en-US" altLang="zh-CN" sz="1800" b="1" dirty="0"/>
              <a:t>redundancy, integration complexity, and limited interoperability</a:t>
            </a:r>
            <a:r>
              <a:rPr lang="en-US" altLang="zh-CN" sz="1800" dirty="0"/>
              <a:t>. To improve efficiency and consistency, there is a potential need to </a:t>
            </a:r>
            <a:r>
              <a:rPr lang="en-US" altLang="zh-CN" sz="1800" b="1" dirty="0"/>
              <a:t>unify the design of fast notification mechanisms</a:t>
            </a:r>
            <a:r>
              <a:rPr lang="en-US" altLang="zh-CN" sz="1800" dirty="0"/>
              <a:t>. </a:t>
            </a:r>
            <a:r>
              <a:rPr lang="en-US" altLang="zh-CN" sz="1800" dirty="0" err="1"/>
              <a:t>FaNTEL</a:t>
            </a:r>
            <a:r>
              <a:rPr lang="en-US" altLang="zh-CN" sz="1800" dirty="0"/>
              <a:t> aims to provide this unified framework to streamline operations across diverse network scenarios.</a:t>
            </a:r>
            <a:endParaRPr lang="zh-CN" altLang="en-US" sz="1800" dirty="0"/>
          </a:p>
        </p:txBody>
      </p:sp>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5</a:t>
            </a:fld>
            <a:endParaRPr lang="en-US"/>
          </a:p>
        </p:txBody>
      </p:sp>
      <p:sp>
        <p:nvSpPr>
          <p:cNvPr id="4"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Trigger for Fantel</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6695"/>
            <a:ext cx="10515600" cy="1325563"/>
          </a:xfrm>
        </p:spPr>
        <p:txBody>
          <a:bodyPr/>
          <a:lstStyle/>
          <a:p>
            <a:r>
              <a:rPr lang="en-US" altLang="zh-CN" dirty="0"/>
              <a:t>Application Areas for </a:t>
            </a:r>
            <a:r>
              <a:rPr lang="en-US" altLang="zh-CN" dirty="0">
                <a:sym typeface="+mn-ea"/>
              </a:rPr>
              <a:t>Fantel</a:t>
            </a:r>
            <a:endParaRPr lang="en-US" altLang="zh-CN" dirty="0"/>
          </a:p>
        </p:txBody>
      </p:sp>
      <p:sp>
        <p:nvSpPr>
          <p:cNvPr id="3" name="内容占位符 2"/>
          <p:cNvSpPr>
            <a:spLocks noGrp="1"/>
          </p:cNvSpPr>
          <p:nvPr>
            <p:ph idx="1"/>
          </p:nvPr>
        </p:nvSpPr>
        <p:spPr>
          <a:xfrm>
            <a:off x="604520" y="1552575"/>
            <a:ext cx="7210425" cy="5172710"/>
          </a:xfrm>
        </p:spPr>
        <p:txBody>
          <a:bodyPr>
            <a:normAutofit fontScale="90000"/>
          </a:bodyPr>
          <a:lstStyle/>
          <a:p>
            <a:pPr marL="0" indent="0">
              <a:lnSpc>
                <a:spcPct val="90000"/>
              </a:lnSpc>
              <a:spcAft>
                <a:spcPts val="0"/>
              </a:spcAft>
              <a:buNone/>
            </a:pPr>
            <a:r>
              <a:rPr lang="en-US" altLang="zh-CN" sz="2000" dirty="0"/>
              <a:t>Based on the Use cases, Fantel is supposed to be used in the following area:</a:t>
            </a:r>
          </a:p>
          <a:p>
            <a:pPr>
              <a:lnSpc>
                <a:spcPct val="90000"/>
              </a:lnSpc>
              <a:spcAft>
                <a:spcPts val="0"/>
              </a:spcAft>
            </a:pPr>
            <a:r>
              <a:rPr lang="en-US" altLang="zh-CN" sz="1800" b="1" dirty="0"/>
              <a:t>Load Balancing: </a:t>
            </a:r>
            <a:r>
              <a:rPr lang="en-US" altLang="zh-CN" sz="1800" dirty="0"/>
              <a:t>Enables rapid dissemination of network state to assist in balancing traffic across multiple paths, improving utilization and responsiveness.</a:t>
            </a:r>
          </a:p>
          <a:p>
            <a:pPr marL="0" algn="l">
              <a:lnSpc>
                <a:spcPct val="90000"/>
              </a:lnSpc>
              <a:spcAft>
                <a:spcPts val="0"/>
              </a:spcAft>
              <a:buClrTx/>
              <a:buSzTx/>
              <a:buNone/>
            </a:pPr>
            <a:r>
              <a:rPr lang="en-US" altLang="zh-CN" sz="1800" i="1" dirty="0">
                <a:solidFill>
                  <a:schemeClr val="accent5"/>
                </a:solidFill>
                <a:sym typeface="+mn-ea"/>
              </a:rPr>
              <a:t>	[draft-cheng-rtgwg-adaptive-routing-framework] </a:t>
            </a:r>
          </a:p>
          <a:p>
            <a:pPr marL="0" algn="l">
              <a:lnSpc>
                <a:spcPct val="90000"/>
              </a:lnSpc>
              <a:spcAft>
                <a:spcPts val="0"/>
              </a:spcAft>
              <a:buClrTx/>
              <a:buSzTx/>
              <a:buNone/>
            </a:pPr>
            <a:r>
              <a:rPr lang="en-US" altLang="zh-CN" sz="1800" i="1" dirty="0">
                <a:solidFill>
                  <a:schemeClr val="accent5"/>
                </a:solidFill>
                <a:sym typeface="+mn-ea"/>
              </a:rPr>
              <a:t>	[draft-cheng-rtgwg-enhanced-ecmp]</a:t>
            </a:r>
            <a:endParaRPr lang="en-US" altLang="zh-CN" sz="1800" i="1" dirty="0">
              <a:solidFill>
                <a:schemeClr val="accent5"/>
              </a:solidFill>
            </a:endParaRPr>
          </a:p>
          <a:p>
            <a:pPr>
              <a:lnSpc>
                <a:spcPct val="90000"/>
              </a:lnSpc>
              <a:spcAft>
                <a:spcPts val="0"/>
              </a:spcAft>
            </a:pPr>
            <a:r>
              <a:rPr lang="en-US" altLang="zh-CN" sz="1800" b="1" dirty="0"/>
              <a:t>Protection: </a:t>
            </a:r>
            <a:r>
              <a:rPr lang="en-US" altLang="zh-CN" sz="1800" dirty="0"/>
              <a:t>Facilitates fast awareness of link or node failures,  supporting quicker protection switching and reduced traffic loss.</a:t>
            </a:r>
          </a:p>
          <a:p>
            <a:pPr marL="0" indent="0" algn="l">
              <a:lnSpc>
                <a:spcPct val="90000"/>
              </a:lnSpc>
              <a:spcAft>
                <a:spcPts val="0"/>
              </a:spcAft>
              <a:buNone/>
            </a:pPr>
            <a:r>
              <a:rPr lang="en-US" altLang="zh-CN" sz="1800" i="1" dirty="0">
                <a:solidFill>
                  <a:schemeClr val="accent5"/>
                </a:solidFill>
                <a:sym typeface="+mn-ea"/>
              </a:rPr>
              <a:t>	[draft-liu-rtgwg-path-aware-remote-protection]</a:t>
            </a:r>
            <a:endParaRPr lang="en-US" altLang="zh-CN" sz="1800" i="1" dirty="0">
              <a:solidFill>
                <a:schemeClr val="accent5"/>
              </a:solidFill>
            </a:endParaRPr>
          </a:p>
          <a:p>
            <a:pPr>
              <a:lnSpc>
                <a:spcPct val="90000"/>
              </a:lnSpc>
              <a:spcAft>
                <a:spcPts val="0"/>
              </a:spcAft>
            </a:pPr>
            <a:r>
              <a:rPr lang="en-US" altLang="zh-CN" sz="1800" b="1" dirty="0"/>
              <a:t>Flow Control: </a:t>
            </a:r>
            <a:r>
              <a:rPr lang="en-US" altLang="zh-CN" sz="1800" dirty="0"/>
              <a:t>Helps inform upstream nodes of downstream congestion or performance degradation, enabling timely traffic shaping or rate adjustment.</a:t>
            </a:r>
          </a:p>
          <a:p>
            <a:pPr marL="0" algn="l">
              <a:lnSpc>
                <a:spcPct val="90000"/>
              </a:lnSpc>
              <a:spcAft>
                <a:spcPts val="0"/>
              </a:spcAft>
              <a:buClrTx/>
              <a:buSzTx/>
              <a:buNone/>
            </a:pPr>
            <a:r>
              <a:rPr lang="en-US" altLang="zh-CN" sz="1800" i="1" dirty="0">
                <a:solidFill>
                  <a:schemeClr val="accent5"/>
                </a:solidFill>
              </a:rPr>
              <a:t>	[draft-zzhang-rtgwg-router-info]</a:t>
            </a:r>
          </a:p>
          <a:p>
            <a:pPr>
              <a:lnSpc>
                <a:spcPct val="90000"/>
              </a:lnSpc>
              <a:spcAft>
                <a:spcPts val="0"/>
              </a:spcAft>
            </a:pPr>
            <a:r>
              <a:rPr lang="en-US" altLang="zh-CN" sz="1800" b="1" dirty="0"/>
              <a:t>Capability Announcement: </a:t>
            </a:r>
            <a:r>
              <a:rPr lang="en-US" altLang="zh-CN" sz="1800" dirty="0"/>
              <a:t>Supports lightweight and flexible notification of node or service capabilities (e.g., processing  features or queue models), which may not be efficiently handled by existing routing protocols.</a:t>
            </a:r>
            <a:endParaRPr lang="zh-CN" altLang="en-US" sz="1800" dirty="0"/>
          </a:p>
        </p:txBody>
      </p:sp>
      <p:graphicFrame>
        <p:nvGraphicFramePr>
          <p:cNvPr id="5" name="图示 4"/>
          <p:cNvGraphicFramePr/>
          <p:nvPr/>
        </p:nvGraphicFramePr>
        <p:xfrm>
          <a:off x="8079740" y="2738120"/>
          <a:ext cx="3616960" cy="2726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4"/>
          <p:cNvSpPr txBox="1"/>
          <p:nvPr/>
        </p:nvSpPr>
        <p:spPr>
          <a:xfrm>
            <a:off x="9088012" y="633523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7</a:t>
            </a:fld>
            <a:endParaRPr lang="en-US"/>
          </a:p>
        </p:txBody>
      </p:sp>
      <p:sp>
        <p:nvSpPr>
          <p:cNvPr id="8" name="矩形 7"/>
          <p:cNvSpPr/>
          <p:nvPr/>
        </p:nvSpPr>
        <p:spPr>
          <a:xfrm>
            <a:off x="9868754" y="2728924"/>
            <a:ext cx="1106347" cy="1106347"/>
          </a:xfrm>
          <a:prstGeom prst="rect">
            <a:avLst/>
          </a:prstGeom>
          <a:no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036827" y="2893645"/>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１</a:t>
            </a:r>
            <a:endParaRPr lang="zh-CN" altLang="en-US" dirty="0">
              <a:solidFill>
                <a:schemeClr val="tx1"/>
              </a:solidFill>
            </a:endParaRPr>
          </a:p>
        </p:txBody>
      </p:sp>
      <p:sp>
        <p:nvSpPr>
          <p:cNvPr id="10" name="矩形 9"/>
          <p:cNvSpPr/>
          <p:nvPr/>
        </p:nvSpPr>
        <p:spPr>
          <a:xfrm>
            <a:off x="10523929" y="2892631"/>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２</a:t>
            </a:r>
          </a:p>
        </p:txBody>
      </p:sp>
      <p:sp>
        <p:nvSpPr>
          <p:cNvPr id="11" name="矩形 10"/>
          <p:cNvSpPr/>
          <p:nvPr/>
        </p:nvSpPr>
        <p:spPr>
          <a:xfrm>
            <a:off x="10033757" y="3358562"/>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３</a:t>
            </a:r>
          </a:p>
        </p:txBody>
      </p:sp>
      <p:sp>
        <p:nvSpPr>
          <p:cNvPr id="12" name="矩形 11"/>
          <p:cNvSpPr/>
          <p:nvPr/>
        </p:nvSpPr>
        <p:spPr>
          <a:xfrm>
            <a:off x="10523929" y="3358562"/>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４</a:t>
            </a:r>
          </a:p>
        </p:txBody>
      </p:sp>
      <p:cxnSp>
        <p:nvCxnSpPr>
          <p:cNvPr id="13" name="直接连接符 12"/>
          <p:cNvCxnSpPr>
            <a:stCxn id="9" idx="3"/>
            <a:endCxn id="10" idx="1"/>
          </p:cNvCxnSpPr>
          <p:nvPr/>
        </p:nvCxnSpPr>
        <p:spPr>
          <a:xfrm flipV="1">
            <a:off x="10349344" y="3048890"/>
            <a:ext cx="174585" cy="10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2"/>
            <a:endCxn id="11" idx="0"/>
          </p:cNvCxnSpPr>
          <p:nvPr/>
        </p:nvCxnSpPr>
        <p:spPr>
          <a:xfrm flipH="1">
            <a:off x="10190016" y="3206162"/>
            <a:ext cx="3070" cy="152400"/>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2"/>
            <a:endCxn id="12" idx="0"/>
          </p:cNvCxnSpPr>
          <p:nvPr/>
        </p:nvCxnSpPr>
        <p:spPr>
          <a:xfrm>
            <a:off x="10680188" y="3205148"/>
            <a:ext cx="0" cy="1534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1" idx="3"/>
            <a:endCxn id="12" idx="1"/>
          </p:cNvCxnSpPr>
          <p:nvPr/>
        </p:nvCxnSpPr>
        <p:spPr>
          <a:xfrm>
            <a:off x="10346274" y="3514821"/>
            <a:ext cx="177655" cy="0"/>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0325954" y="3205148"/>
            <a:ext cx="197975" cy="1534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10349344" y="3205148"/>
            <a:ext cx="174585" cy="1534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0149375" y="3156164"/>
            <a:ext cx="81280" cy="81280"/>
          </a:xfrm>
          <a:prstGeom prst="rect">
            <a:avLst/>
          </a:prstGeom>
          <a:solidFill>
            <a:srgbClr val="00B050"/>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308704" y="3156164"/>
            <a:ext cx="81280" cy="81280"/>
          </a:xfrm>
          <a:prstGeom prst="rect">
            <a:avLst/>
          </a:prstGeom>
          <a:solidFill>
            <a:srgbClr val="FF0000"/>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0149375" y="3630439"/>
            <a:ext cx="81280" cy="81280"/>
          </a:xfrm>
          <a:prstGeom prst="rect">
            <a:avLst/>
          </a:prstGeom>
          <a:solidFill>
            <a:srgbClr val="0070C0"/>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endCxn id="9" idx="0"/>
          </p:cNvCxnSpPr>
          <p:nvPr/>
        </p:nvCxnSpPr>
        <p:spPr>
          <a:xfrm>
            <a:off x="10190015" y="2596778"/>
            <a:ext cx="3071" cy="296867"/>
          </a:xfrm>
          <a:prstGeom prst="line">
            <a:avLst/>
          </a:prstGeom>
          <a:ln w="127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877515" y="4219230"/>
            <a:ext cx="1106347" cy="1106347"/>
          </a:xfrm>
          <a:prstGeom prst="rect">
            <a:avLst/>
          </a:prstGeom>
          <a:no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45588" y="4383951"/>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9</a:t>
            </a:r>
            <a:endParaRPr lang="zh-CN" altLang="en-US" dirty="0">
              <a:solidFill>
                <a:schemeClr val="tx1"/>
              </a:solidFill>
            </a:endParaRPr>
          </a:p>
        </p:txBody>
      </p:sp>
      <p:sp>
        <p:nvSpPr>
          <p:cNvPr id="25" name="矩形 24"/>
          <p:cNvSpPr/>
          <p:nvPr/>
        </p:nvSpPr>
        <p:spPr>
          <a:xfrm>
            <a:off x="10532690" y="4382937"/>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altLang="zh-CN" sz="1400" dirty="0">
                <a:solidFill>
                  <a:schemeClr val="tx1"/>
                </a:solidFill>
              </a:rPr>
              <a:t>10</a:t>
            </a:r>
            <a:endParaRPr lang="zh-CN" altLang="en-US" sz="1400" dirty="0">
              <a:solidFill>
                <a:schemeClr val="tx1"/>
              </a:solidFill>
            </a:endParaRPr>
          </a:p>
        </p:txBody>
      </p:sp>
      <p:sp>
        <p:nvSpPr>
          <p:cNvPr id="26" name="矩形 25"/>
          <p:cNvSpPr/>
          <p:nvPr/>
        </p:nvSpPr>
        <p:spPr>
          <a:xfrm>
            <a:off x="10042518" y="4848868"/>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en-US" altLang="zh-CN" sz="1400" dirty="0">
                <a:solidFill>
                  <a:schemeClr val="tx1"/>
                </a:solidFill>
              </a:rPr>
              <a:t>11</a:t>
            </a:r>
            <a:endParaRPr lang="zh-CN" altLang="en-US" sz="1400" dirty="0">
              <a:solidFill>
                <a:schemeClr val="tx1"/>
              </a:solidFill>
            </a:endParaRPr>
          </a:p>
        </p:txBody>
      </p:sp>
      <p:sp>
        <p:nvSpPr>
          <p:cNvPr id="27" name="矩形 26"/>
          <p:cNvSpPr/>
          <p:nvPr/>
        </p:nvSpPr>
        <p:spPr>
          <a:xfrm>
            <a:off x="10532690" y="4848868"/>
            <a:ext cx="312517" cy="312517"/>
          </a:xfrm>
          <a:prstGeom prst="rect">
            <a:avLst/>
          </a:prstGeom>
          <a:solidFill>
            <a:schemeClr val="bg1"/>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noAutofit/>
          </a:bodyPr>
          <a:lstStyle/>
          <a:p>
            <a:pPr algn="ctr"/>
            <a:r>
              <a:rPr lang="en-US" altLang="zh-CN" sz="1400" dirty="0">
                <a:solidFill>
                  <a:schemeClr val="tx1"/>
                </a:solidFill>
              </a:rPr>
              <a:t>12</a:t>
            </a:r>
            <a:endParaRPr lang="zh-CN" altLang="en-US" sz="1400" dirty="0">
              <a:solidFill>
                <a:schemeClr val="tx1"/>
              </a:solidFill>
            </a:endParaRPr>
          </a:p>
        </p:txBody>
      </p:sp>
      <p:cxnSp>
        <p:nvCxnSpPr>
          <p:cNvPr id="28" name="直接连接符 27"/>
          <p:cNvCxnSpPr>
            <a:stCxn id="24" idx="3"/>
            <a:endCxn id="25" idx="1"/>
          </p:cNvCxnSpPr>
          <p:nvPr/>
        </p:nvCxnSpPr>
        <p:spPr>
          <a:xfrm flipV="1">
            <a:off x="10358105" y="4539196"/>
            <a:ext cx="174585" cy="10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4" idx="2"/>
            <a:endCxn id="26" idx="0"/>
          </p:cNvCxnSpPr>
          <p:nvPr/>
        </p:nvCxnSpPr>
        <p:spPr>
          <a:xfrm flipH="1">
            <a:off x="10198777" y="4696468"/>
            <a:ext cx="3070" cy="152400"/>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2"/>
            <a:endCxn id="27" idx="0"/>
          </p:cNvCxnSpPr>
          <p:nvPr/>
        </p:nvCxnSpPr>
        <p:spPr>
          <a:xfrm>
            <a:off x="10688949" y="4695454"/>
            <a:ext cx="0" cy="1534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6" idx="3"/>
            <a:endCxn id="27" idx="1"/>
          </p:cNvCxnSpPr>
          <p:nvPr/>
        </p:nvCxnSpPr>
        <p:spPr>
          <a:xfrm>
            <a:off x="10355035" y="5005127"/>
            <a:ext cx="177655" cy="0"/>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0334715" y="4695454"/>
            <a:ext cx="197975" cy="1534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10358105" y="4695454"/>
            <a:ext cx="174585" cy="153414"/>
          </a:xfrm>
          <a:prstGeom prst="line">
            <a:avLst/>
          </a:prstGeom>
          <a:ln w="12700">
            <a:solidFill>
              <a:srgbClr val="00B050"/>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10158136" y="5120745"/>
            <a:ext cx="81280" cy="81280"/>
          </a:xfrm>
          <a:prstGeom prst="rect">
            <a:avLst/>
          </a:prstGeom>
          <a:solidFill>
            <a:srgbClr val="0070C0"/>
          </a:solidFill>
          <a:ln w="19050">
            <a:solidFill>
              <a:schemeClr val="bg2">
                <a:lumMod val="75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10112416" y="5496570"/>
            <a:ext cx="172720" cy="172720"/>
          </a:xfrm>
          <a:prstGeom prst="ellipse">
            <a:avLst/>
          </a:prstGeom>
          <a:noFill/>
          <a:ln w="19050">
            <a:solidFill>
              <a:srgbClr val="0070C0"/>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rPr>
              <a:t>D</a:t>
            </a:r>
            <a:endParaRPr lang="zh-CN" altLang="en-US" dirty="0">
              <a:solidFill>
                <a:schemeClr val="tx1"/>
              </a:solidFill>
            </a:endParaRPr>
          </a:p>
        </p:txBody>
      </p:sp>
      <p:cxnSp>
        <p:nvCxnSpPr>
          <p:cNvPr id="47" name="直接连接符 46"/>
          <p:cNvCxnSpPr/>
          <p:nvPr/>
        </p:nvCxnSpPr>
        <p:spPr>
          <a:xfrm>
            <a:off x="10202586" y="5202289"/>
            <a:ext cx="3071" cy="296867"/>
          </a:xfrm>
          <a:prstGeom prst="line">
            <a:avLst/>
          </a:prstGeom>
          <a:ln w="1270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1" idx="2"/>
            <a:endCxn id="24" idx="0"/>
          </p:cNvCxnSpPr>
          <p:nvPr/>
        </p:nvCxnSpPr>
        <p:spPr>
          <a:xfrm>
            <a:off x="10190015" y="3711719"/>
            <a:ext cx="11832" cy="672232"/>
          </a:xfrm>
          <a:prstGeom prst="line">
            <a:avLst/>
          </a:prstGeom>
          <a:ln w="12700">
            <a:solidFill>
              <a:srgbClr val="0070C0"/>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1110465" y="3048889"/>
            <a:ext cx="864870" cy="523220"/>
          </a:xfrm>
          <a:prstGeom prst="rect">
            <a:avLst/>
          </a:prstGeom>
          <a:noFill/>
        </p:spPr>
        <p:txBody>
          <a:bodyPr wrap="square" rtlCol="0">
            <a:spAutoFit/>
          </a:bodyPr>
          <a:lstStyle/>
          <a:p>
            <a:r>
              <a:rPr lang="en-US" altLang="zh-CN" sz="1400" dirty="0"/>
              <a:t>Source</a:t>
            </a:r>
          </a:p>
          <a:p>
            <a:r>
              <a:rPr lang="en-US" altLang="zh-CN" sz="1400" dirty="0"/>
              <a:t>Group</a:t>
            </a:r>
            <a:endParaRPr lang="zh-CN" altLang="en-US" sz="1400" dirty="0"/>
          </a:p>
        </p:txBody>
      </p:sp>
      <p:sp>
        <p:nvSpPr>
          <p:cNvPr id="54" name="TextBox 53"/>
          <p:cNvSpPr txBox="1"/>
          <p:nvPr/>
        </p:nvSpPr>
        <p:spPr>
          <a:xfrm>
            <a:off x="11182242" y="4433844"/>
            <a:ext cx="864870" cy="523220"/>
          </a:xfrm>
          <a:prstGeom prst="rect">
            <a:avLst/>
          </a:prstGeom>
          <a:noFill/>
        </p:spPr>
        <p:txBody>
          <a:bodyPr wrap="square" rtlCol="0">
            <a:spAutoFit/>
          </a:bodyPr>
          <a:lstStyle/>
          <a:p>
            <a:r>
              <a:rPr lang="en-US" altLang="zh-CN" sz="1400" dirty="0" err="1"/>
              <a:t>Dest</a:t>
            </a:r>
            <a:endParaRPr lang="en-US" altLang="zh-CN" sz="1400" dirty="0"/>
          </a:p>
          <a:p>
            <a:r>
              <a:rPr lang="en-US" altLang="zh-CN" sz="1400" dirty="0"/>
              <a:t>Group</a:t>
            </a:r>
            <a:endParaRPr lang="zh-CN" altLang="en-US" sz="1400" dirty="0"/>
          </a:p>
        </p:txBody>
      </p:sp>
      <p:cxnSp>
        <p:nvCxnSpPr>
          <p:cNvPr id="39" name="直接连接符 38"/>
          <p:cNvCxnSpPr/>
          <p:nvPr/>
        </p:nvCxnSpPr>
        <p:spPr>
          <a:xfrm>
            <a:off x="10387442" y="3236571"/>
            <a:ext cx="163577" cy="126670"/>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40" name="组合 39"/>
          <p:cNvGrpSpPr/>
          <p:nvPr/>
        </p:nvGrpSpPr>
        <p:grpSpPr>
          <a:xfrm>
            <a:off x="10222154" y="3018916"/>
            <a:ext cx="495253" cy="526891"/>
            <a:chOff x="11168380" y="1053584"/>
            <a:chExt cx="495253" cy="526891"/>
          </a:xfrm>
        </p:grpSpPr>
        <p:cxnSp>
          <p:nvCxnSpPr>
            <p:cNvPr id="41" name="直接连接符 40"/>
            <p:cNvCxnSpPr/>
            <p:nvPr/>
          </p:nvCxnSpPr>
          <p:spPr>
            <a:xfrm flipV="1">
              <a:off x="11297229" y="1053584"/>
              <a:ext cx="174585" cy="1014"/>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1663633" y="1235242"/>
              <a:ext cx="0" cy="153414"/>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1168380" y="1267538"/>
              <a:ext cx="1" cy="121118"/>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294159" y="1580475"/>
              <a:ext cx="177655" cy="0"/>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1314479" y="1242138"/>
              <a:ext cx="182766" cy="161758"/>
            </a:xfrm>
            <a:prstGeom prst="line">
              <a:avLst/>
            </a:prstGeom>
            <a:ln w="127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36"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Problem Statement #1</a:t>
            </a:r>
            <a:endParaRPr lang="zh-CN" altLang="en-US" dirty="0"/>
          </a:p>
        </p:txBody>
      </p:sp>
      <p:sp>
        <p:nvSpPr>
          <p:cNvPr id="3" name="内容占位符 2"/>
          <p:cNvSpPr>
            <a:spLocks noGrp="1"/>
          </p:cNvSpPr>
          <p:nvPr>
            <p:ph idx="1"/>
          </p:nvPr>
        </p:nvSpPr>
        <p:spPr>
          <a:xfrm>
            <a:off x="838200" y="1552575"/>
            <a:ext cx="8753475" cy="4875530"/>
          </a:xfrm>
        </p:spPr>
        <p:txBody>
          <a:bodyPr>
            <a:noAutofit/>
          </a:bodyPr>
          <a:lstStyle/>
          <a:p>
            <a:pPr marL="0" indent="0">
              <a:buNone/>
            </a:pPr>
            <a:r>
              <a:rPr lang="en-US" sz="1800" dirty="0">
                <a:solidFill>
                  <a:srgbClr val="C00000"/>
                </a:solidFill>
                <a:sym typeface="+mn-ea"/>
              </a:rPr>
              <a:t>Multiple application areas pose challenges to the notification mechanism:</a:t>
            </a:r>
          </a:p>
          <a:p>
            <a:r>
              <a:rPr lang="zh-CN" altLang="en-US" sz="1800" b="1" dirty="0">
                <a:sym typeface="+mn-ea"/>
              </a:rPr>
              <a:t>No independent protocol standard for Notifications</a:t>
            </a:r>
            <a:endParaRPr lang="zh-CN" altLang="en-US" sz="1800" b="1" dirty="0"/>
          </a:p>
          <a:p>
            <a:pPr lvl="1">
              <a:buFontTx/>
              <a:buChar char="-"/>
            </a:pPr>
            <a:r>
              <a:rPr lang="en-US" altLang="zh-CN" sz="1800" dirty="0">
                <a:sym typeface="+mn-ea"/>
              </a:rPr>
              <a:t>the method and approach to implementing Fantel may vary. This can lead to compatibility and interoperability issues among different vendors.</a:t>
            </a:r>
            <a:endParaRPr lang="en-US" altLang="zh-CN" sz="1800" dirty="0"/>
          </a:p>
          <a:p>
            <a:r>
              <a:rPr lang="zh-CN" altLang="en-US" sz="1800" b="1" dirty="0">
                <a:sym typeface="+mn-ea"/>
              </a:rPr>
              <a:t>Latency and delay</a:t>
            </a:r>
          </a:p>
          <a:p>
            <a:pPr lvl="1">
              <a:buFontTx/>
              <a:buChar char="-"/>
            </a:pPr>
            <a:r>
              <a:rPr lang="en-US" altLang="zh-CN" sz="1800" dirty="0">
                <a:sym typeface="+mn-ea"/>
              </a:rPr>
              <a:t>Fantel involves the exchange of notifications and updates between network devices to detect and react to congestion. The speed and frequency of notifications can affect the performance of the network.</a:t>
            </a:r>
          </a:p>
          <a:p>
            <a:r>
              <a:rPr lang="zh-CN" altLang="en-US" sz="1800" b="1" dirty="0">
                <a:sym typeface="+mn-ea"/>
              </a:rPr>
              <a:t>Limited scalability</a:t>
            </a:r>
            <a:endParaRPr lang="zh-CN" altLang="en-US" sz="1800" b="1" dirty="0"/>
          </a:p>
          <a:p>
            <a:pPr lvl="1">
              <a:buFontTx/>
              <a:buChar char="-"/>
            </a:pPr>
            <a:r>
              <a:rPr lang="en-US" sz="1800" dirty="0">
                <a:sym typeface="+mn-ea"/>
              </a:rPr>
              <a:t>notification</a:t>
            </a:r>
            <a:r>
              <a:rPr lang="en-US" altLang="zh-CN" sz="1800" dirty="0">
                <a:sym typeface="+mn-ea"/>
              </a:rPr>
              <a:t> </a:t>
            </a:r>
            <a:r>
              <a:rPr lang="en-US" sz="1800" dirty="0">
                <a:sym typeface="+mn-ea"/>
              </a:rPr>
              <a:t>may face scalability challenges when applied to large-scale networks with numerous interconnected devices.</a:t>
            </a:r>
            <a:endParaRPr lang="en-US" sz="1800" dirty="0">
              <a:solidFill>
                <a:schemeClr val="tx1"/>
              </a:solidFill>
              <a:sym typeface="+mn-ea"/>
            </a:endParaRPr>
          </a:p>
          <a:p>
            <a:pPr marL="0" indent="0">
              <a:buNone/>
            </a:pPr>
            <a:r>
              <a:rPr lang="en-US" altLang="zh-CN" sz="1600" i="1" dirty="0">
                <a:solidFill>
                  <a:schemeClr val="accent5"/>
                </a:solidFill>
              </a:rPr>
              <a:t>Exp: </a:t>
            </a:r>
            <a:r>
              <a:rPr lang="en-US" altLang="zh-CN" sz="1600" i="1" dirty="0">
                <a:solidFill>
                  <a:schemeClr val="accent5"/>
                </a:solidFill>
                <a:sym typeface="+mn-ea"/>
              </a:rPr>
              <a:t>Notifications for </a:t>
            </a:r>
            <a:r>
              <a:rPr lang="en-US" altLang="zh-CN" sz="1600" i="1" dirty="0">
                <a:solidFill>
                  <a:schemeClr val="accent5"/>
                </a:solidFill>
              </a:rPr>
              <a:t>Adaptive Routing</a:t>
            </a:r>
          </a:p>
          <a:p>
            <a:pPr marL="0" indent="0">
              <a:buNone/>
            </a:pPr>
            <a:r>
              <a:rPr lang="en-US" altLang="zh-CN" sz="1600" i="1" dirty="0">
                <a:solidFill>
                  <a:schemeClr val="accent5"/>
                </a:solidFill>
              </a:rPr>
              <a:t>Local link congestion needs to be announced so that remote routers can promptly switch paths. Should not depend on existence of other messages for piggybacking. Sent towards the resolving routers only, does not waste bandwidth on other links...</a:t>
            </a:r>
            <a:endParaRPr lang="zh-CN" altLang="en-US" sz="1600" i="1" dirty="0">
              <a:solidFill>
                <a:schemeClr val="accent5"/>
              </a:solidFill>
            </a:endParaRPr>
          </a:p>
        </p:txBody>
      </p:sp>
      <p:sp>
        <p:nvSpPr>
          <p:cNvPr id="2" name="爆炸形 1 1"/>
          <p:cNvSpPr/>
          <p:nvPr/>
        </p:nvSpPr>
        <p:spPr>
          <a:xfrm>
            <a:off x="10100945" y="3811905"/>
            <a:ext cx="177800" cy="16510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4995" y="1552575"/>
            <a:ext cx="5766435" cy="5146040"/>
          </a:xfrm>
        </p:spPr>
        <p:txBody>
          <a:bodyPr>
            <a:noAutofit/>
          </a:bodyPr>
          <a:lstStyle/>
          <a:p>
            <a:pPr marL="0" indent="0">
              <a:lnSpc>
                <a:spcPct val="90000"/>
              </a:lnSpc>
              <a:spcAft>
                <a:spcPts val="0"/>
              </a:spcAft>
              <a:buFont typeface="Arial" panose="020B0604020202020204" pitchFamily="34" charset="0"/>
              <a:buNone/>
            </a:pPr>
            <a:r>
              <a:rPr lang="en-US" altLang="zh-CN" sz="1800" dirty="0"/>
              <a:t>Different Scenario Share the similar Notification Procedure:</a:t>
            </a:r>
          </a:p>
          <a:p>
            <a:pPr>
              <a:lnSpc>
                <a:spcPct val="90000"/>
              </a:lnSpc>
              <a:spcAft>
                <a:spcPts val="0"/>
              </a:spcAft>
            </a:pPr>
            <a:r>
              <a:rPr lang="en-US" altLang="zh-CN" sz="1600" b="1" dirty="0"/>
              <a:t>Triggering Mechanism for Message Sending</a:t>
            </a:r>
            <a:r>
              <a:rPr lang="en-US" altLang="zh-CN" sz="1600" dirty="0"/>
              <a:t>: A mechanism that detects significant network changes (e.g., link utilization thresholds, delay spikes, packet loss) and initiates the sending of fast notification messages.</a:t>
            </a:r>
          </a:p>
          <a:p>
            <a:pPr>
              <a:lnSpc>
                <a:spcPct val="90000"/>
              </a:lnSpc>
              <a:spcAft>
                <a:spcPts val="0"/>
              </a:spcAft>
            </a:pPr>
            <a:r>
              <a:rPr lang="en-US" altLang="zh-CN" sz="1600" b="1" dirty="0">
                <a:solidFill>
                  <a:srgbClr val="C00000"/>
                </a:solidFill>
              </a:rPr>
              <a:t>Fast Notification Messages</a:t>
            </a:r>
            <a:r>
              <a:rPr lang="en-US" altLang="zh-CN" sz="1600" dirty="0">
                <a:solidFill>
                  <a:srgbClr val="C00000"/>
                </a:solidFill>
              </a:rPr>
              <a:t>: Lightweight messages that convey state changes (such as traffic or network failure events) from one node to others.</a:t>
            </a:r>
          </a:p>
          <a:p>
            <a:pPr>
              <a:lnSpc>
                <a:spcPct val="90000"/>
              </a:lnSpc>
              <a:spcAft>
                <a:spcPts val="0"/>
              </a:spcAft>
            </a:pPr>
            <a:r>
              <a:rPr lang="en-US" altLang="zh-CN" sz="1600" b="1" dirty="0">
                <a:solidFill>
                  <a:srgbClr val="C00000"/>
                </a:solidFill>
              </a:rPr>
              <a:t>Notification Propagation Mechanism</a:t>
            </a:r>
            <a:r>
              <a:rPr lang="en-US" altLang="zh-CN" sz="1600" dirty="0">
                <a:solidFill>
                  <a:srgbClr val="C00000"/>
                </a:solidFill>
              </a:rPr>
              <a:t>: A reliable and efficient way to disseminate notifications quickly throughout the network.</a:t>
            </a:r>
          </a:p>
          <a:p>
            <a:pPr>
              <a:lnSpc>
                <a:spcPct val="90000"/>
              </a:lnSpc>
              <a:spcAft>
                <a:spcPts val="0"/>
              </a:spcAft>
            </a:pPr>
            <a:r>
              <a:rPr lang="en-US" altLang="zh-CN" sz="1600" b="1" dirty="0"/>
              <a:t>Action after Receiving the Notification</a:t>
            </a:r>
            <a:r>
              <a:rPr lang="en-US" altLang="zh-CN" sz="1600" dirty="0"/>
              <a:t>: An action (such as rerouting traffic or applying flow control) once the notification is received.</a:t>
            </a:r>
          </a:p>
        </p:txBody>
      </p:sp>
      <p:pic>
        <p:nvPicPr>
          <p:cNvPr id="5" name="图片 4"/>
          <p:cNvPicPr>
            <a:picLocks noChangeAspect="1"/>
          </p:cNvPicPr>
          <p:nvPr/>
        </p:nvPicPr>
        <p:blipFill>
          <a:blip r:embed="rId2"/>
          <a:srcRect r="6277"/>
          <a:stretch>
            <a:fillRect/>
          </a:stretch>
        </p:blipFill>
        <p:spPr>
          <a:xfrm>
            <a:off x="6587490" y="2284095"/>
            <a:ext cx="5309235" cy="2745105"/>
          </a:xfrm>
          <a:prstGeom prst="rect">
            <a:avLst/>
          </a:prstGeom>
        </p:spPr>
      </p:pic>
      <p:sp>
        <p:nvSpPr>
          <p:cNvPr id="6" name="标题 1"/>
          <p:cNvSpPr>
            <a:spLocks noGrp="1"/>
          </p:cNvSpPr>
          <p:nvPr>
            <p:ph type="title"/>
          </p:nvPr>
        </p:nvSpPr>
        <p:spPr>
          <a:xfrm>
            <a:off x="838200" y="226695"/>
            <a:ext cx="10515600" cy="1325563"/>
          </a:xfrm>
        </p:spPr>
        <p:txBody>
          <a:bodyPr>
            <a:normAutofit/>
          </a:bodyPr>
          <a:lstStyle/>
          <a:p>
            <a:r>
              <a:rPr lang="en-US" altLang="zh-CN" dirty="0"/>
              <a:t>Notification Procedure</a:t>
            </a:r>
            <a:endParaRPr lang="zh-CN" altLang="en-US" dirty="0"/>
          </a:p>
        </p:txBody>
      </p:sp>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52575"/>
            <a:ext cx="10515600" cy="5198745"/>
          </a:xfrm>
        </p:spPr>
        <p:txBody>
          <a:bodyPr>
            <a:noAutofit/>
          </a:bodyPr>
          <a:lstStyle/>
          <a:p>
            <a:pPr marL="0" indent="0">
              <a:buNone/>
            </a:pPr>
            <a:r>
              <a:rPr lang="en-US" sz="1800" dirty="0">
                <a:solidFill>
                  <a:srgbClr val="C00000"/>
                </a:solidFill>
                <a:sym typeface="+mn-ea"/>
              </a:rPr>
              <a:t>The existing notification mechanism lacks a unified standard or solution in the following aspects:</a:t>
            </a:r>
          </a:p>
          <a:p>
            <a:r>
              <a:rPr lang="en-US" altLang="zh-CN" sz="1800" b="1" dirty="0"/>
              <a:t>Information Model</a:t>
            </a:r>
            <a:r>
              <a:rPr lang="zh-CN" altLang="en-US" sz="1800" b="1" dirty="0"/>
              <a:t> </a:t>
            </a:r>
            <a:endParaRPr lang="en-US" altLang="zh-CN" sz="1800" b="1" dirty="0"/>
          </a:p>
          <a:p>
            <a:pPr lvl="1">
              <a:buFontTx/>
              <a:buChar char="-"/>
            </a:pPr>
            <a:r>
              <a:rPr lang="en-US" altLang="zh-CN" sz="1800" dirty="0"/>
              <a:t>requests to define what kind of information is requested in the process of notification. A good information model ensures consistency, extensibility, and interoperability across vendors and implementations.</a:t>
            </a:r>
          </a:p>
          <a:p>
            <a:r>
              <a:rPr lang="en-US" altLang="zh-CN" sz="1800" b="1" dirty="0"/>
              <a:t>Notification Encoding and Encapsulation</a:t>
            </a:r>
          </a:p>
          <a:p>
            <a:pPr marL="742950" lvl="2" indent="-285750">
              <a:buFontTx/>
              <a:buChar char="-"/>
            </a:pPr>
            <a:r>
              <a:rPr lang="en-US" altLang="zh-CN" sz="1800" dirty="0">
                <a:sym typeface="+mn-ea"/>
              </a:rPr>
              <a:t>refers to the encoding and syntax of the notification message—how the information model is translated into bits in the packet.</a:t>
            </a:r>
          </a:p>
          <a:p>
            <a:pPr marL="742950" lvl="2" indent="-285750">
              <a:buFontTx/>
              <a:buChar char="-"/>
            </a:pPr>
            <a:r>
              <a:rPr lang="en-US" altLang="zh-CN" sz="1800" dirty="0">
                <a:sym typeface="+mn-ea"/>
              </a:rPr>
              <a:t>with existing protocol (for example: IGP, BGP, …) or new transport message</a:t>
            </a:r>
          </a:p>
          <a:p>
            <a:r>
              <a:rPr lang="en-US" altLang="zh-CN" sz="1800" b="1" dirty="0"/>
              <a:t>Notification Propagation and Scope </a:t>
            </a:r>
          </a:p>
          <a:p>
            <a:pPr marL="742950" lvl="2" indent="-285750">
              <a:buFontTx/>
              <a:buChar char="-"/>
            </a:pPr>
            <a:r>
              <a:rPr lang="en-US" altLang="zh-CN" sz="1800" dirty="0">
                <a:sym typeface="+mn-ea"/>
              </a:rPr>
              <a:t>refers to how far and where the notification is sent, and under what policies. Some events are local (only need neighbors to know), others are network-wide (require multiple nodes to act)</a:t>
            </a:r>
          </a:p>
          <a:p>
            <a:r>
              <a:rPr lang="en-US" altLang="zh-CN" sz="1800" b="1" dirty="0"/>
              <a:t>Control Signaling and management for Notification</a:t>
            </a:r>
          </a:p>
          <a:p>
            <a:pPr marL="742950" lvl="2" indent="-285750">
              <a:buFontTx/>
              <a:buChar char="-"/>
            </a:pPr>
            <a:r>
              <a:rPr lang="en-US" altLang="zh-CN" sz="1800" dirty="0">
                <a:sym typeface="+mn-ea"/>
              </a:rPr>
              <a:t>Necessary control signaling extension and management configuration to deploy notification</a:t>
            </a:r>
          </a:p>
        </p:txBody>
      </p:sp>
      <p:sp>
        <p:nvSpPr>
          <p:cNvPr id="6" name="标题 1"/>
          <p:cNvSpPr>
            <a:spLocks noGrp="1"/>
          </p:cNvSpPr>
          <p:nvPr/>
        </p:nvSpPr>
        <p:spPr>
          <a:xfrm>
            <a:off x="838200" y="2266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ym typeface="+mn-ea"/>
              </a:rPr>
              <a:t>Problem Statement #2</a:t>
            </a:r>
            <a:endParaRPr lang="zh-CN" altLang="en-US" dirty="0"/>
          </a:p>
        </p:txBody>
      </p:sp>
      <p:sp>
        <p:nvSpPr>
          <p:cNvPr id="7" name="Slide Number Placeholder 4"/>
          <p:cNvSpPr txBox="1"/>
          <p:nvPr/>
        </p:nvSpPr>
        <p:spPr>
          <a:xfrm>
            <a:off x="9097537" y="63542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C5A9BC0-BE74-084E-A689-785C61B8F7D2}"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1833</Words>
  <Application>Microsoft Macintosh PowerPoint</Application>
  <PresentationFormat>Widescreen</PresentationFormat>
  <Paragraphs>208</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微软雅黑</vt:lpstr>
      <vt:lpstr>宋体</vt:lpstr>
      <vt:lpstr>Arial</vt:lpstr>
      <vt:lpstr>Calibri</vt:lpstr>
      <vt:lpstr>Calibri Light</vt:lpstr>
      <vt:lpstr>Roboto</vt:lpstr>
      <vt:lpstr>Office 主题</vt:lpstr>
      <vt:lpstr>Fantel Problem Statement Discussion</vt:lpstr>
      <vt:lpstr>PowerPoint Presentation</vt:lpstr>
      <vt:lpstr>PowerPoint Presentation</vt:lpstr>
      <vt:lpstr>PowerPoint Presentation</vt:lpstr>
      <vt:lpstr>PowerPoint Presentation</vt:lpstr>
      <vt:lpstr>Application Areas for Fantel</vt:lpstr>
      <vt:lpstr>PowerPoint Presentation</vt:lpstr>
      <vt:lpstr>Notification Procedure</vt:lpstr>
      <vt:lpstr>PowerPoint Presentation</vt:lpstr>
      <vt:lpstr>Next Step</vt:lpstr>
      <vt:lpstr>Thanks</vt:lpstr>
      <vt:lpstr>PowerPoint Presentation</vt:lpstr>
      <vt:lpstr>PowerPoint Presentation</vt:lpstr>
      <vt:lpstr>PowerPoint Presentation</vt:lpstr>
      <vt:lpstr>PowerPoint Presentation</vt:lpstr>
      <vt:lpstr>Control Signaling and Management for Notification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Fantel Problem Statement</dc:title>
  <dc:creator>Gengxuesong (Geng Xuesong)</dc:creator>
  <cp:lastModifiedBy>Yingzhen Qu</cp:lastModifiedBy>
  <cp:revision>168</cp:revision>
  <dcterms:created xsi:type="dcterms:W3CDTF">2025-07-18T15:15:00Z</dcterms:created>
  <dcterms:modified xsi:type="dcterms:W3CDTF">2025-07-19T11:03:16Z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46FD846EA17B708F9A647A68B85A5E8F</vt:lpwstr>
  </property>
  <property fmtid="{D5CDD505-2E9C-101B-9397-08002B2CF9AE}" pid="3" name="KSOProductBuildVer">
    <vt:lpwstr>2052-12.8.2.21177</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1751593923</vt:lpwstr>
  </property>
</Properties>
</file>