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147482538" r:id="rId2"/>
    <p:sldId id="2147482536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88329"/>
  </p:normalViewPr>
  <p:slideViewPr>
    <p:cSldViewPr snapToGrid="0">
      <p:cViewPr varScale="1">
        <p:scale>
          <a:sx n="95" d="100"/>
          <a:sy n="95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C04E6-1AD6-E343-BB26-D8315FBBDE1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623F2-9A04-FB48-90A4-A4344021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LLM training clusters often separate their network architecture into frontend and backend components. The frontend handles tasks like job management and storage, while the backend is dedicated to the high-volume traffic generated during training. This separation ensures that training performance is not hindered by other network activities. 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10E2F-E742-E54E-952C-EB05FE6821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5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623F2-9A04-FB48-90A4-A43440213D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C951-FA89-E474-2442-5D5EE3483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24D16-76C9-1FA3-7948-15ACC701E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F7A1F-2CA3-9EDD-E1E5-C6BF8890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02244-A95E-5F91-19E4-92705EAD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DE7B-9CA5-8702-491D-7CF2BEB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1FB0-ECEA-CE78-7947-064DF3E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FB46D-8419-D9B2-EDEC-57B402F98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4A89-20FE-4C7F-5833-8E9099C1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CF19-B241-6EAB-FC11-6FCE90A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E6CE-B25E-8E79-AFE1-2A791867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F5122-FFE2-4A79-EA95-E97E358EB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A262-6AD0-AE4D-EA5F-57AF79E3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E257-AE00-8A71-1B99-4E82149E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08511-A286-CF7B-9CFE-E6BC15AD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9371-C6CD-3D2C-FA74-585E5735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0B08-5730-99B4-0F15-C5A132A7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488D-3C21-8B29-319E-967F2EA9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FD48-CEF8-A4CC-F702-BE4F6582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5941-CA8F-D4EF-C446-2E4B613C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9E1CA-4ACE-D154-8096-90AA0961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F463-D2C2-7927-78C4-F001BB41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E041-7390-FCB1-3B1D-AC48F03D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D8F4-63D3-A6BA-1246-7B080106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5293-B9C4-4DBB-45AF-0E37070F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2050-3DF4-8D23-1E29-EBBEFF6C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3821-EF1D-C265-6701-5EA6B591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43BD-964F-050D-3C84-B32CBED26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8B672-6D15-5ED5-4274-80DD85E6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8F1CC-C1A4-38AA-73C4-A57CBEA2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062D7-3EEF-EA3A-CC96-CAB9D9BB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51444-213F-7B55-AD45-EAACC62C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B19B-60A0-8517-33B6-4C384B71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F049B-2938-01CC-C7BA-8CDD55D0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985FB-27B7-2BC0-AA9E-B94241911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777C8-AC9E-6954-ABE0-3A37D16B9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A4591-4AB6-1DB6-03B7-1BCB56493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98044-B059-3672-BA93-4E913A93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A9303-C616-BF67-AAB0-903AFDFB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FE46C-B4BD-D079-8BCC-CAA5F23F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2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1AF9-9DCA-CFCE-D01A-F41C209B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3EBDD-0805-45CE-F968-C6A516C3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8F3D9-8E42-DF92-7520-03836D7C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ECDC5-4BFD-78BA-A340-5B2BCC3B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9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946E6-6FAB-7F00-05EA-384E15A7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4C5C0-CD32-81AB-CEBE-F301E096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5E12B-CC44-A22B-3BFF-29E75772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C187-FB8E-B3BA-1A8C-63539EE1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944F-817E-4762-74D5-8E038830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9BAA5-55BA-3AA9-09F8-0476899E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68544-A976-112E-382E-1D8195B9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F566B-AFE8-996D-754F-B3281746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CC0CB-6186-CD89-D1D4-F70CF099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20B1-D4B1-8D34-1C59-6BE66588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199EB-3FE0-C5E3-71C1-4FAF1B9C9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59A33-4271-812F-DD5A-D0B7F8A0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EE8BD-AC9E-E456-1287-8D1451BD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DEF11-4008-C33F-ED8F-294F9E7A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53162-6646-7609-ED83-7E13BA63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0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D718A-66F5-367D-5B6C-F7D0883C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5D4DC-BD37-45A1-003B-AE29A3A5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6A9C8-9431-452B-C97B-D62D8ECE1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EE11DE-61A1-F344-8CE0-CEE9ED8019A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8DF4D-CE14-F48B-ABE1-9E15B7380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8FBDE-53AB-9F71-7AD6-AC6C40266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07D1D-4509-AD45-8FEF-4353C940F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9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sco.com/c/en/us/products/collateral/switches/nexus-9000-series-switches/white-paper-c11-743245.htm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medium.com/sage-ai/demystify-transformers-a-comprehensive-guide-to-scaling-laws-attention-mechanism-fine-tuning-fffb62fc255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3BD1-0E9D-243B-F49C-3423610D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2940272"/>
          </a:xfrm>
        </p:spPr>
        <p:txBody>
          <a:bodyPr anchor="b">
            <a:noAutofit/>
          </a:bodyPr>
          <a:lstStyle/>
          <a:p>
            <a:r>
              <a:rPr lang="en-US" sz="4000" dirty="0"/>
              <a:t>Why Network Notifications Matter - Enabling Resilient Networking for  AI</a:t>
            </a:r>
          </a:p>
        </p:txBody>
      </p:sp>
      <p:pic>
        <p:nvPicPr>
          <p:cNvPr id="5" name="Picture 4" descr="A long hallway with rows of black servers&#10;&#10;AI-generated content may be incorrect.">
            <a:extLst>
              <a:ext uri="{FF2B5EF4-FFF2-40B4-BE49-F238E27FC236}">
                <a16:creationId xmlns:a16="http://schemas.microsoft.com/office/drawing/2014/main" id="{F6D40DCF-A987-5A6A-790F-F1F53F92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48" r="24352"/>
          <a:stretch>
            <a:fillRect/>
          </a:stretch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C79A-D2ED-F17C-DFDF-9FC72E95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4812632"/>
            <a:ext cx="4491820" cy="11686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Jeff </a:t>
            </a:r>
            <a:r>
              <a:rPr lang="en-US" dirty="0" err="1"/>
              <a:t>Tantsura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3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B634-68B2-86CD-A214-09A585C5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73" y="468083"/>
            <a:ext cx="6679866" cy="1111167"/>
          </a:xfrm>
        </p:spPr>
        <p:txBody>
          <a:bodyPr>
            <a:normAutofit/>
          </a:bodyPr>
          <a:lstStyle/>
          <a:p>
            <a:r>
              <a:rPr lang="en-US" sz="3600" dirty="0"/>
              <a:t>The Growing Demands of AI Workloads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0A3194-6081-F956-DFAB-96E4420A61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67" y="3149558"/>
            <a:ext cx="4672465" cy="322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02464-EB68-9250-C4E7-BE0ED6046F29}"/>
              </a:ext>
            </a:extLst>
          </p:cNvPr>
          <p:cNvSpPr txBox="1"/>
          <p:nvPr/>
        </p:nvSpPr>
        <p:spPr>
          <a:xfrm>
            <a:off x="7193667" y="6441319"/>
            <a:ext cx="4672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6B6B6B"/>
                </a:solidFill>
                <a:effectLst/>
                <a:latin typeface="sohne"/>
              </a:rPr>
              <a:t> PFLOPs are growing to catch up with the scaling law of LLMs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BD1ED-944F-00AF-50EA-A93DF81DE545}"/>
              </a:ext>
            </a:extLst>
          </p:cNvPr>
          <p:cNvSpPr txBox="1"/>
          <p:nvPr/>
        </p:nvSpPr>
        <p:spPr>
          <a:xfrm>
            <a:off x="679873" y="640287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Demystify Transformers: A Guide to Scaling Laws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BE64A-BB64-E51B-9C94-8BF389BBC851}"/>
              </a:ext>
            </a:extLst>
          </p:cNvPr>
          <p:cNvSpPr txBox="1"/>
          <p:nvPr/>
        </p:nvSpPr>
        <p:spPr>
          <a:xfrm>
            <a:off x="679873" y="1650347"/>
            <a:ext cx="5577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network connecting GPUs or accelerators during training/inference of large language models.</a:t>
            </a:r>
          </a:p>
          <a:p>
            <a:endParaRPr lang="en-US" dirty="0"/>
          </a:p>
          <a:p>
            <a:r>
              <a:rPr lang="en-US" b="1" dirty="0"/>
              <a:t>LLM backend fabrics are built for extreme performance at scale</a:t>
            </a:r>
            <a:r>
              <a:rPr lang="en-US" dirty="0"/>
              <a:t> — ultra-high throughput, low latency, massive concurrency, and deterministic behavior are all essential.</a:t>
            </a:r>
          </a:p>
        </p:txBody>
      </p:sp>
      <p:pic>
        <p:nvPicPr>
          <p:cNvPr id="3074" name="Picture 2" descr="Cisco MSDC design example 1">
            <a:extLst>
              <a:ext uri="{FF2B5EF4-FFF2-40B4-BE49-F238E27FC236}">
                <a16:creationId xmlns:a16="http://schemas.microsoft.com/office/drawing/2014/main" id="{8713193C-74D5-DB92-BD58-C219B8D63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739" y="307768"/>
            <a:ext cx="4340319" cy="246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B924FC-23AB-CE96-9872-C57E64ED06C9}"/>
              </a:ext>
            </a:extLst>
          </p:cNvPr>
          <p:cNvSpPr txBox="1"/>
          <p:nvPr/>
        </p:nvSpPr>
        <p:spPr>
          <a:xfrm>
            <a:off x="8184776" y="2770684"/>
            <a:ext cx="3244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Data Center Network Fabric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6E13C7-3A5B-B764-EA28-6E902D876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256" y="3986943"/>
            <a:ext cx="6264274" cy="21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E261-76C5-1FC0-F80D-CAFD985A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AI Training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03DA-37D9-6EC7-8116-6558538FA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Explosive growth of AI/ML training clusters</a:t>
            </a:r>
          </a:p>
          <a:p>
            <a:r>
              <a:rPr lang="en-US" dirty="0"/>
              <a:t>High-performance, low-latency network needs</a:t>
            </a:r>
          </a:p>
          <a:p>
            <a:r>
              <a:rPr lang="en-US" dirty="0"/>
              <a:t>Distributed compute across multiple data centers</a:t>
            </a:r>
          </a:p>
          <a:p>
            <a:r>
              <a:rPr lang="en-US" dirty="0"/>
              <a:t>Sensitivity to </a:t>
            </a:r>
            <a:r>
              <a:rPr lang="en-US" b="1" dirty="0"/>
              <a:t>network failures and congestion</a:t>
            </a:r>
            <a:endParaRPr lang="en-US" dirty="0"/>
          </a:p>
          <a:p>
            <a:r>
              <a:rPr lang="en-US" dirty="0"/>
              <a:t>Multi-GPU, multi-node distributed training (e.g., </a:t>
            </a:r>
            <a:r>
              <a:rPr lang="en-US" dirty="0" err="1"/>
              <a:t>Horovod</a:t>
            </a:r>
            <a:r>
              <a:rPr lang="en-US" dirty="0"/>
              <a:t>, </a:t>
            </a:r>
            <a:r>
              <a:rPr lang="en-US" dirty="0" err="1"/>
              <a:t>DeepSpeed</a:t>
            </a:r>
            <a:r>
              <a:rPr lang="en-US" dirty="0"/>
              <a:t>)</a:t>
            </a:r>
          </a:p>
          <a:p>
            <a:r>
              <a:rPr lang="en-US" dirty="0"/>
              <a:t>Synchronized traffic (e.g., </a:t>
            </a:r>
            <a:r>
              <a:rPr lang="en-US" dirty="0" err="1"/>
              <a:t>AllReduce</a:t>
            </a:r>
            <a:r>
              <a:rPr lang="en-US" dirty="0"/>
              <a:t>)</a:t>
            </a:r>
          </a:p>
          <a:p>
            <a:r>
              <a:rPr lang="en-US" dirty="0"/>
              <a:t>Impact of network delays on training convergence and performance</a:t>
            </a:r>
          </a:p>
          <a:p>
            <a:r>
              <a:rPr lang="en-US" dirty="0"/>
              <a:t>Need for tight coordination between compute and network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680C-8BCD-C999-4F4B-E428065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Inter-DC Network Realities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CA40-4523-F136-3F59-1F3967EB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workloads often span multiple data centers</a:t>
            </a:r>
          </a:p>
          <a:p>
            <a:r>
              <a:rPr lang="en-US" dirty="0"/>
              <a:t>Latency and jitter affect job completion time</a:t>
            </a:r>
          </a:p>
          <a:p>
            <a:r>
              <a:rPr lang="en-US" dirty="0"/>
              <a:t>Link failures and congestion are inevitable</a:t>
            </a:r>
          </a:p>
          <a:p>
            <a:r>
              <a:rPr lang="en-US" dirty="0"/>
              <a:t>Requires </a:t>
            </a:r>
            <a:r>
              <a:rPr lang="en-US" b="1" dirty="0"/>
              <a:t>real-time awareness</a:t>
            </a:r>
            <a:r>
              <a:rPr lang="en-US" dirty="0"/>
              <a:t> of network conditions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3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6110-BE9A-20A0-3AB1-EE6CE0C4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– Gaps in Today’s Notification Mechanisms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B744-C305-D66D-2E05-BFE4FF02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IETF mechanisms (e.g., IGP/BGP convergence) provide routing related information, not much about network quality</a:t>
            </a:r>
          </a:p>
          <a:p>
            <a:r>
              <a:rPr lang="en-US" dirty="0"/>
              <a:t>Rely on polling or periodic updates (SNMP, streaming telemetry)</a:t>
            </a:r>
          </a:p>
          <a:p>
            <a:r>
              <a:rPr lang="en-US" dirty="0"/>
              <a:t>Lack of near real time, event-driven notifications</a:t>
            </a:r>
          </a:p>
          <a:p>
            <a:r>
              <a:rPr lang="en-US" dirty="0"/>
              <a:t>Missed opportunities for real-time response</a:t>
            </a:r>
          </a:p>
        </p:txBody>
      </p:sp>
    </p:spTree>
    <p:extLst>
      <p:ext uri="{BB962C8B-B14F-4D97-AF65-F5344CB8AC3E}">
        <p14:creationId xmlns:p14="http://schemas.microsoft.com/office/powerpoint/2010/main" val="257506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D169-6913-AD97-4384-69946F45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Network Notifications Enable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5D1-2DAA-EE7F-0189-B1EA8A1F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congestion signaling</a:t>
            </a:r>
          </a:p>
          <a:p>
            <a:r>
              <a:rPr lang="en-US" dirty="0"/>
              <a:t>Application-aware network adaptation</a:t>
            </a:r>
          </a:p>
          <a:p>
            <a:r>
              <a:rPr lang="en-US" dirty="0"/>
              <a:t>Use cases: rerouting traffic, scaling paths, pausing jobs,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7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2925-434F-07E9-83B3-407C44C1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15AB-B062-99E3-D59B-00F40201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of a link in a GPU cluster causes training to slow down significantly due to its collective nature</a:t>
            </a:r>
          </a:p>
          <a:p>
            <a:r>
              <a:rPr lang="en-US" dirty="0"/>
              <a:t>A node failure may cause complete job failure</a:t>
            </a:r>
          </a:p>
          <a:p>
            <a:r>
              <a:rPr lang="en-US" dirty="0"/>
              <a:t>In time failure notifications are a critical enabler for mitigating the impact of failures in AI training clusters. </a:t>
            </a:r>
          </a:p>
          <a:p>
            <a:r>
              <a:rPr lang="en-US" dirty="0"/>
              <a:t>The faster the network or system can detect and react to a failure, the smaller is the disruption</a:t>
            </a:r>
          </a:p>
        </p:txBody>
      </p:sp>
    </p:spTree>
    <p:extLst>
      <p:ext uri="{BB962C8B-B14F-4D97-AF65-F5344CB8AC3E}">
        <p14:creationId xmlns:p14="http://schemas.microsoft.com/office/powerpoint/2010/main" val="139334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776C9-D6D0-BA88-2300-9A551715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11DA-CF0F-218C-6237-FB8F7CF7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Recognize network notifications as critical infrastructure for AI</a:t>
            </a:r>
          </a:p>
          <a:p>
            <a:r>
              <a:rPr lang="en-US" sz="2000"/>
              <a:t>Identify use cases where current protocols fall short</a:t>
            </a:r>
          </a:p>
          <a:p>
            <a:r>
              <a:rPr lang="en-US" sz="2000"/>
              <a:t>Support standardization efforts</a:t>
            </a:r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EC9496CB-2260-AC3D-5C6F-4B732BB0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92" r="20907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0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407</Words>
  <Application>Microsoft Macintosh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sohne</vt:lpstr>
      <vt:lpstr>Aptos</vt:lpstr>
      <vt:lpstr>Aptos Display</vt:lpstr>
      <vt:lpstr>Arial</vt:lpstr>
      <vt:lpstr>Office Theme</vt:lpstr>
      <vt:lpstr>Why Network Notifications Matter - Enabling Resilient Networking for  AI</vt:lpstr>
      <vt:lpstr>The Growing Demands of AI Workloads</vt:lpstr>
      <vt:lpstr>Characteristics of AI Training Clusters</vt:lpstr>
      <vt:lpstr>Inter-DC Network Realities</vt:lpstr>
      <vt:lpstr>The Problem – Gaps in Today’s Notification Mechanisms</vt:lpstr>
      <vt:lpstr>What Network Notifications Enable</vt:lpstr>
      <vt:lpstr>Example Scenarios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Yingzhen Qu</dc:creator>
  <cp:lastModifiedBy>Yingzhen Qu</cp:lastModifiedBy>
  <cp:revision>3</cp:revision>
  <dcterms:created xsi:type="dcterms:W3CDTF">2025-07-16T18:51:02Z</dcterms:created>
  <dcterms:modified xsi:type="dcterms:W3CDTF">2025-07-19T09:27:05Z</dcterms:modified>
</cp:coreProperties>
</file>