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68" r:id="rId4"/>
    <p:sldId id="270" r:id="rId5"/>
    <p:sldId id="274" r:id="rId6"/>
    <p:sldId id="275" r:id="rId7"/>
    <p:sldId id="276" r:id="rId8"/>
    <p:sldId id="277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57" autoAdjust="0"/>
  </p:normalViewPr>
  <p:slideViewPr>
    <p:cSldViewPr snapToGrid="0">
      <p:cViewPr varScale="1">
        <p:scale>
          <a:sx n="63" d="100"/>
          <a:sy n="63" d="100"/>
        </p:scale>
        <p:origin x="1426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82606-A24D-429E-A134-BC5D84AF7036}" type="datetimeFigureOut">
              <a:rPr lang="zh-CN" altLang="en-US" smtClean="0"/>
              <a:t>2025/7/18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1E1FF-DF00-4C13-AC8B-50075AA67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9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1E1FF-DF00-4C13-AC8B-50075AA67B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3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1E1FF-DF00-4C13-AC8B-50075AA67B5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3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1E1FF-DF00-4C13-AC8B-50075AA67B5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65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1E1FF-DF00-4C13-AC8B-50075AA67B5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2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1E1FF-DF00-4C13-AC8B-50075AA67B5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27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1E1FF-DF00-4C13-AC8B-50075AA67B5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7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1E1FF-DF00-4C13-AC8B-50075AA67B5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903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1E1FF-DF00-4C13-AC8B-50075AA67B5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7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0AA3-8215-42E1-8B90-1EF871EC4DB6}" type="datetime1">
              <a:rPr lang="zh-CN" altLang="en-US" smtClean="0"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3DCD1C7-827C-4F9C-9E0D-317240D8D3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5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4880-B488-4A0F-8C79-6F9D9B371384}" type="datetime1">
              <a:rPr lang="zh-CN" altLang="en-US" smtClean="0"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8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C995-CF06-487B-AB7C-8567C88632DB}" type="datetime1">
              <a:rPr lang="zh-CN" altLang="en-US" smtClean="0"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55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AE49-238C-4F2B-BBF2-E704F5E7B9D9}" type="datetime1">
              <a:rPr lang="zh-CN" altLang="en-US" smtClean="0"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75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622-2116-4DF1-B7E8-C619B449DCEC}" type="datetime1">
              <a:rPr lang="zh-CN" altLang="en-US" smtClean="0"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0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DEED-02C4-4EE2-A635-F6B090E30D4E}" type="datetime1">
              <a:rPr lang="zh-CN" altLang="en-US" smtClean="0"/>
              <a:t>2025/7/18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92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B58A-FDAA-4175-941A-73262888C46E}" type="datetime1">
              <a:rPr lang="zh-CN" altLang="en-US" smtClean="0"/>
              <a:t>2025/7/18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FAED-DB61-4FA6-BE4F-ABC07CCC9CAD}" type="datetime1">
              <a:rPr lang="zh-CN" altLang="en-US" smtClean="0"/>
              <a:t>2025/7/18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6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CC4A-37E1-4504-85F6-F750293F95AC}" type="datetime1">
              <a:rPr lang="zh-CN" altLang="en-US" smtClean="0"/>
              <a:t>2025/7/18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1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F0D3-65AB-4DF1-B4CD-C9192945E144}" type="datetime1">
              <a:rPr lang="zh-CN" altLang="en-US" smtClean="0"/>
              <a:t>2025/7/18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06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5CFB-102F-4B2A-BBEF-6C22FB9ABB07}" type="datetime1">
              <a:rPr lang="zh-CN" altLang="en-US" smtClean="0"/>
              <a:t>2025/7/18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9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3653-4B47-4151-8FB3-977C225CB55A}" type="datetime1">
              <a:rPr lang="zh-CN" altLang="en-US" smtClean="0"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CD1C7-827C-4F9C-9E0D-317240D8D3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64328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Notifications:</a:t>
            </a:r>
            <a:br>
              <a:rPr lang="en-US" altLang="zh-CN" dirty="0"/>
            </a:br>
            <a:r>
              <a:rPr lang="en-US" altLang="zh-CN" sz="3800" dirty="0"/>
              <a:t>Community Perspectives on a Problem Worth Solving</a:t>
            </a:r>
            <a:endParaRPr lang="zh-CN" altLang="en-US" sz="3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649744"/>
            <a:ext cx="12192000" cy="1655762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Fan Zhang     China Telecom</a:t>
            </a:r>
            <a:endParaRPr lang="zh-CN" altLang="en-US" sz="28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6C5C711-E13E-41AE-B0F5-05A6E74445FA}"/>
              </a:ext>
            </a:extLst>
          </p:cNvPr>
          <p:cNvSpPr txBox="1">
            <a:spLocks/>
          </p:cNvSpPr>
          <p:nvPr/>
        </p:nvSpPr>
        <p:spPr>
          <a:xfrm>
            <a:off x="0" y="6430119"/>
            <a:ext cx="12192000" cy="456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IETF 123      Fantel BoF      July 2025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254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36E28-46BA-41EE-A1D1-6B2925F4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845"/>
            <a:ext cx="10515600" cy="1325563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smtClean="0"/>
              <a:t>Concept </a:t>
            </a:r>
            <a:r>
              <a:rPr lang="en-US" altLang="zh-CN" dirty="0"/>
              <a:t>of Network Notification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3D9DF-3C2A-4A01-8047-C9231B27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508"/>
            <a:ext cx="10515600" cy="474853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Network Notifications </a:t>
            </a:r>
            <a:r>
              <a:rPr lang="en-US" altLang="zh-CN" dirty="0"/>
              <a:t>refer to the mechanisms to send specific network information from the originating node to one or a group nodes in the network</a:t>
            </a:r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Fast Notification </a:t>
            </a:r>
            <a:r>
              <a:rPr lang="en-US" altLang="zh-CN" dirty="0"/>
              <a:t>reflects the further requirement that the notification should be delivered as fast as possible, so that the corresponding reaction can be made in a timely manner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“Fast” may be important for some use cases, while, 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It may be something nice to have for other use cases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19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7B9FB-DC51-4852-BB98-5180CDCC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150440"/>
            <a:ext cx="11215977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Past/Ongoing Works </a:t>
            </a:r>
            <a:r>
              <a:rPr lang="en-US" altLang="zh-CN" sz="4000" dirty="0"/>
              <a:t>in IETF on Network Notifications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EFB38-BDF6-4CCB-878F-E78CE6FD8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183" y="2331839"/>
            <a:ext cx="5637474" cy="3052743"/>
          </a:xfrm>
        </p:spPr>
        <p:txBody>
          <a:bodyPr>
            <a:normAutofit/>
          </a:bodyPr>
          <a:lstStyle/>
          <a:p>
            <a:r>
              <a:rPr lang="en-US" altLang="zh-CN" sz="2200" dirty="0"/>
              <a:t>draft-</a:t>
            </a:r>
            <a:r>
              <a:rPr lang="en-US" altLang="zh-CN" sz="2200" dirty="0" err="1"/>
              <a:t>wh</a:t>
            </a:r>
            <a:r>
              <a:rPr lang="en-US" altLang="zh-CN" sz="2200" dirty="0"/>
              <a:t>-rtgwg-adaptive-routing-</a:t>
            </a:r>
            <a:r>
              <a:rPr lang="en-US" altLang="zh-CN" sz="2200" dirty="0" err="1"/>
              <a:t>arn</a:t>
            </a:r>
            <a:endParaRPr lang="en-US" altLang="zh-CN" sz="2200" dirty="0"/>
          </a:p>
          <a:p>
            <a:r>
              <a:rPr lang="en-US" altLang="zh-CN" sz="2200" dirty="0"/>
              <a:t>draft-liu-rtgwg-adaptive-routing-notification</a:t>
            </a:r>
          </a:p>
          <a:p>
            <a:r>
              <a:rPr lang="en-US" altLang="zh-CN" sz="2200" dirty="0"/>
              <a:t>draft-</a:t>
            </a:r>
            <a:r>
              <a:rPr lang="en-US" altLang="zh-CN" sz="2200" dirty="0" err="1"/>
              <a:t>xiao</a:t>
            </a:r>
            <a:r>
              <a:rPr lang="en-US" altLang="zh-CN" sz="2200" dirty="0"/>
              <a:t>-rtgwg-proxy-congestion-notification</a:t>
            </a:r>
          </a:p>
          <a:p>
            <a:r>
              <a:rPr lang="en-US" altLang="zh-CN" sz="2200" dirty="0"/>
              <a:t>draft-</a:t>
            </a:r>
            <a:r>
              <a:rPr lang="en-US" altLang="zh-CN" sz="2200" dirty="0" err="1"/>
              <a:t>zzhang</a:t>
            </a:r>
            <a:r>
              <a:rPr lang="en-US" altLang="zh-CN" sz="2200" dirty="0"/>
              <a:t>-rtgwg-router-info</a:t>
            </a:r>
          </a:p>
          <a:p>
            <a:r>
              <a:rPr lang="en-US" altLang="zh-CN" sz="2200" dirty="0"/>
              <a:t>draft-li-rtgwg-protocol-assisted-protocol</a:t>
            </a:r>
          </a:p>
          <a:p>
            <a:r>
              <a:rPr lang="en-US" altLang="zh-CN" sz="2200" dirty="0"/>
              <a:t>draft-li-lsr-droid</a:t>
            </a:r>
          </a:p>
          <a:p>
            <a:endParaRPr lang="zh-CN" altLang="en-US" sz="2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90F22F-A1DC-46F7-95ED-D5C24D21DBE0}"/>
              </a:ext>
            </a:extLst>
          </p:cNvPr>
          <p:cNvSpPr/>
          <p:nvPr/>
        </p:nvSpPr>
        <p:spPr>
          <a:xfrm>
            <a:off x="548640" y="5470381"/>
            <a:ext cx="11115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number of proposals shows the necessity and interests in solving this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It also indicates that some coordination would be needed </a:t>
            </a: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E740D9-E51B-4D6B-A3D1-6715AD27D3AC}"/>
              </a:ext>
            </a:extLst>
          </p:cNvPr>
          <p:cNvSpPr/>
          <p:nvPr/>
        </p:nvSpPr>
        <p:spPr>
          <a:xfrm>
            <a:off x="6531956" y="2331839"/>
            <a:ext cx="5557078" cy="2994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200" dirty="0"/>
              <a:t>draft-wang-lsr-</a:t>
            </a:r>
            <a:r>
              <a:rPr lang="en-US" altLang="zh-CN" sz="2200" dirty="0" err="1"/>
              <a:t>igp</a:t>
            </a:r>
            <a:r>
              <a:rPr lang="en-US" altLang="zh-CN" sz="2200" dirty="0"/>
              <a:t>-extensions-</a:t>
            </a:r>
            <a:r>
              <a:rPr lang="en-US" altLang="zh-CN" sz="2200" dirty="0" err="1"/>
              <a:t>ifit</a:t>
            </a:r>
            <a:endParaRPr lang="en-US" altLang="zh-CN" sz="22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200" dirty="0"/>
              <a:t>draft-wang-lsr-</a:t>
            </a:r>
            <a:r>
              <a:rPr lang="en-US" altLang="zh-CN" sz="2200" dirty="0" err="1"/>
              <a:t>hbh</a:t>
            </a:r>
            <a:r>
              <a:rPr lang="en-US" altLang="zh-CN" sz="2200" dirty="0"/>
              <a:t>-process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200" dirty="0"/>
              <a:t>draft-</a:t>
            </a:r>
            <a:r>
              <a:rPr lang="en-US" altLang="zh-CN" sz="2200" dirty="0" err="1"/>
              <a:t>cheng</a:t>
            </a:r>
            <a:r>
              <a:rPr lang="en-US" altLang="zh-CN" sz="2200" dirty="0"/>
              <a:t>-lsr-adv-</a:t>
            </a:r>
            <a:r>
              <a:rPr lang="en-US" altLang="zh-CN" sz="2200" dirty="0" err="1"/>
              <a:t>savnet</a:t>
            </a:r>
            <a:r>
              <a:rPr lang="en-US" altLang="zh-CN" sz="2200" dirty="0"/>
              <a:t>-</a:t>
            </a:r>
            <a:r>
              <a:rPr lang="en-US" altLang="zh-CN" sz="2200" dirty="0" err="1"/>
              <a:t>capbility</a:t>
            </a:r>
            <a:endParaRPr lang="en-US" altLang="zh-CN" sz="22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200" dirty="0"/>
              <a:t>draft-ietf-idr-entropy-label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200" dirty="0"/>
              <a:t>draft-</a:t>
            </a:r>
            <a:r>
              <a:rPr lang="en-US" altLang="zh-CN" sz="2200" dirty="0" err="1"/>
              <a:t>xu</a:t>
            </a:r>
            <a:r>
              <a:rPr lang="en-US" altLang="zh-CN" sz="2200" dirty="0"/>
              <a:t>-idr-fare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200" dirty="0"/>
              <a:t>draft-liu-spring-srv6-cc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200" dirty="0"/>
              <a:t>draft-</a:t>
            </a:r>
            <a:r>
              <a:rPr lang="en-US" altLang="zh-CN" sz="2200" dirty="0" err="1"/>
              <a:t>ruan</a:t>
            </a:r>
            <a:r>
              <a:rPr lang="en-US" altLang="zh-CN" sz="2200" dirty="0"/>
              <a:t>-spring-priority-flow-control-</a:t>
            </a:r>
            <a:r>
              <a:rPr lang="en-US" altLang="zh-CN" sz="2200" dirty="0" err="1"/>
              <a:t>sid</a:t>
            </a:r>
            <a:endParaRPr lang="en-US" altLang="zh-CN" sz="2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39763A-93BA-48BF-8D98-A11BE6392E52}"/>
              </a:ext>
            </a:extLst>
          </p:cNvPr>
          <p:cNvSpPr/>
          <p:nvPr/>
        </p:nvSpPr>
        <p:spPr>
          <a:xfrm>
            <a:off x="548640" y="1288070"/>
            <a:ext cx="111150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There are proposals in RTGWG, LSR and</a:t>
            </a:r>
            <a:r>
              <a:rPr lang="zh-CN" altLang="en-US" sz="2400" dirty="0"/>
              <a:t> </a:t>
            </a:r>
            <a:r>
              <a:rPr lang="en-US" altLang="zh-CN" sz="2400" dirty="0"/>
              <a:t>IDR</a:t>
            </a:r>
            <a:r>
              <a:rPr lang="zh-CN" altLang="en-US" sz="2400" dirty="0"/>
              <a:t> </a:t>
            </a:r>
            <a:r>
              <a:rPr lang="en-US" altLang="zh-CN" sz="2400" dirty="0"/>
              <a:t>WG working on specific use cases of network notifications 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2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E3C18-C55B-4622-AF62-BBE71636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70927"/>
            <a:ext cx="10637299" cy="1325563"/>
          </a:xfrm>
        </p:spPr>
        <p:txBody>
          <a:bodyPr/>
          <a:lstStyle/>
          <a:p>
            <a:r>
              <a:rPr lang="en-US" altLang="zh-CN" dirty="0"/>
              <a:t>Content and Purpose of Network Notifications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47407-4303-4044-AB14-281628D6D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79" y="1350260"/>
            <a:ext cx="10515600" cy="514091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100" dirty="0"/>
              <a:t>Node/link capabilities</a:t>
            </a:r>
          </a:p>
          <a:p>
            <a:pPr lvl="1">
              <a:lnSpc>
                <a:spcPct val="130000"/>
              </a:lnSpc>
            </a:pPr>
            <a:r>
              <a:rPr lang="en-US" altLang="zh-CN" sz="2600" dirty="0"/>
              <a:t>Maximum SID Depth (MSD), </a:t>
            </a:r>
            <a:r>
              <a:rPr lang="en-US" altLang="zh-CN" sz="2600" dirty="0" err="1"/>
              <a:t>iFIT</a:t>
            </a:r>
            <a:r>
              <a:rPr lang="en-US" altLang="zh-CN" sz="2600" dirty="0"/>
              <a:t>/</a:t>
            </a:r>
            <a:r>
              <a:rPr lang="en-US" altLang="zh-CN" sz="2600" dirty="0" err="1"/>
              <a:t>iOAM</a:t>
            </a:r>
            <a:r>
              <a:rPr lang="en-US" altLang="zh-CN" sz="2600" dirty="0"/>
              <a:t> types, extension header/option types, security, etc. </a:t>
            </a:r>
          </a:p>
          <a:p>
            <a:pPr lvl="1">
              <a:lnSpc>
                <a:spcPct val="130000"/>
              </a:lnSpc>
            </a:pPr>
            <a:r>
              <a:rPr lang="en-US" altLang="zh-CN" sz="2600" dirty="0"/>
              <a:t>May or may not be used for routing decision</a:t>
            </a:r>
          </a:p>
          <a:p>
            <a:pPr lvl="2"/>
            <a:endParaRPr lang="en-US" altLang="zh-CN" sz="1400" dirty="0"/>
          </a:p>
          <a:p>
            <a:r>
              <a:rPr lang="en-US" altLang="zh-CN" sz="3100" dirty="0"/>
              <a:t>Network status change</a:t>
            </a:r>
          </a:p>
          <a:p>
            <a:pPr lvl="1">
              <a:lnSpc>
                <a:spcPct val="130000"/>
              </a:lnSpc>
            </a:pPr>
            <a:r>
              <a:rPr lang="en-US" altLang="zh-CN" sz="2600" dirty="0"/>
              <a:t>Failure, congestion, resource utilization, latency, packet loss, etc.</a:t>
            </a:r>
          </a:p>
          <a:p>
            <a:pPr lvl="1">
              <a:lnSpc>
                <a:spcPct val="130000"/>
              </a:lnSpc>
            </a:pPr>
            <a:r>
              <a:rPr lang="en-US" altLang="zh-CN" sz="2600" dirty="0"/>
              <a:t>The recent requirement is from adaptive routing in DC and WAN for improved SLA</a:t>
            </a:r>
          </a:p>
          <a:p>
            <a:pPr lvl="2"/>
            <a:endParaRPr lang="en-US" altLang="zh-CN" sz="1500" dirty="0"/>
          </a:p>
          <a:p>
            <a:r>
              <a:rPr lang="en-US" altLang="zh-CN" sz="3100" dirty="0"/>
              <a:t>Service-level information</a:t>
            </a:r>
          </a:p>
          <a:p>
            <a:pPr lvl="1">
              <a:lnSpc>
                <a:spcPct val="130000"/>
              </a:lnSpc>
            </a:pPr>
            <a:r>
              <a:rPr lang="en-US" altLang="zh-CN" sz="2600" dirty="0"/>
              <a:t>Flow characteristics (e.g. five-tuple)</a:t>
            </a:r>
          </a:p>
          <a:p>
            <a:pPr lvl="1">
              <a:lnSpc>
                <a:spcPct val="130000"/>
              </a:lnSpc>
            </a:pPr>
            <a:r>
              <a:rPr lang="en-US" altLang="zh-CN" sz="2600" dirty="0"/>
              <a:t>Can be used for flow steering/redirection</a:t>
            </a:r>
          </a:p>
          <a:p>
            <a:pPr lvl="2"/>
            <a:r>
              <a:rPr lang="en-US" altLang="zh-CN" sz="1500" dirty="0"/>
              <a:t>	</a:t>
            </a:r>
          </a:p>
          <a:p>
            <a:r>
              <a:rPr lang="en-US" altLang="zh-CN" sz="3100" dirty="0"/>
              <a:t>Network maintenance information</a:t>
            </a:r>
          </a:p>
          <a:p>
            <a:pPr lvl="1">
              <a:lnSpc>
                <a:spcPct val="130000"/>
              </a:lnSpc>
            </a:pPr>
            <a:r>
              <a:rPr lang="en-US" altLang="zh-CN" sz="2600" dirty="0"/>
              <a:t>Can be used to facilitate troubleshooting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56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7B9FB-DC51-4852-BB98-5180CDCC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Notification Mechanisms: Data Plane based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EFB38-BDF6-4CCB-878F-E78CE6FD8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940"/>
            <a:ext cx="10349285" cy="4789860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Notification information piggybacked in data packets</a:t>
            </a:r>
          </a:p>
          <a:p>
            <a:pPr lvl="1"/>
            <a:r>
              <a:rPr lang="en-US" altLang="zh-CN" sz="2800" dirty="0"/>
              <a:t>Scope of notification</a:t>
            </a:r>
          </a:p>
          <a:p>
            <a:pPr lvl="2"/>
            <a:r>
              <a:rPr lang="en-US" altLang="zh-CN" sz="2400" dirty="0"/>
              <a:t>Along the data packet forwarding path(s)</a:t>
            </a:r>
          </a:p>
          <a:p>
            <a:pPr lvl="2"/>
            <a:endParaRPr lang="en-US" altLang="zh-CN" sz="2400" dirty="0"/>
          </a:p>
          <a:p>
            <a:pPr lvl="1"/>
            <a:r>
              <a:rPr lang="en-US" altLang="zh-CN" sz="2800" dirty="0"/>
              <a:t>Encapsulation options </a:t>
            </a:r>
          </a:p>
          <a:p>
            <a:pPr lvl="2"/>
            <a:r>
              <a:rPr lang="en-US" altLang="zh-CN" sz="2400" dirty="0"/>
              <a:t>In base packet header</a:t>
            </a:r>
          </a:p>
          <a:p>
            <a:pPr lvl="3"/>
            <a:r>
              <a:rPr lang="en-US" altLang="zh-CN" sz="2200" dirty="0"/>
              <a:t>No much room available, need to add new semantics to existing fields</a:t>
            </a:r>
          </a:p>
          <a:p>
            <a:pPr lvl="3"/>
            <a:endParaRPr lang="en-US" altLang="zh-CN" sz="2200" dirty="0"/>
          </a:p>
          <a:p>
            <a:pPr lvl="2"/>
            <a:r>
              <a:rPr lang="en-US" altLang="zh-CN" sz="2400" dirty="0"/>
              <a:t>Using extension headers</a:t>
            </a:r>
          </a:p>
          <a:p>
            <a:pPr lvl="3"/>
            <a:r>
              <a:rPr lang="en-US" altLang="zh-CN" sz="2200" dirty="0"/>
              <a:t>Trade-off between efficiency and flexibility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04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7B9FB-DC51-4852-BB98-5180CDCC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365125"/>
            <a:ext cx="11287760" cy="1325563"/>
          </a:xfrm>
        </p:spPr>
        <p:txBody>
          <a:bodyPr/>
          <a:lstStyle/>
          <a:p>
            <a:r>
              <a:rPr lang="en-US" altLang="zh-CN" dirty="0"/>
              <a:t>Notification Mechanisms: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Plane</a:t>
            </a:r>
            <a:r>
              <a:rPr lang="zh-CN" altLang="en-US" dirty="0"/>
              <a:t> </a:t>
            </a:r>
            <a:r>
              <a:rPr lang="en-US" altLang="zh-CN" dirty="0"/>
              <a:t>based (1)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EFB38-BDF6-4CCB-878F-E78CE6FD8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1590619"/>
            <a:ext cx="10896138" cy="505402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/>
              <a:t>Extensions to the routing protocols</a:t>
            </a:r>
          </a:p>
          <a:p>
            <a:pPr lvl="1">
              <a:lnSpc>
                <a:spcPct val="110000"/>
              </a:lnSpc>
            </a:pPr>
            <a:r>
              <a:rPr lang="en-US" altLang="zh-CN" sz="2800" dirty="0"/>
              <a:t>IGPs:</a:t>
            </a:r>
          </a:p>
          <a:p>
            <a:pPr lvl="2">
              <a:lnSpc>
                <a:spcPct val="110000"/>
              </a:lnSpc>
            </a:pPr>
            <a:r>
              <a:rPr lang="en-US" altLang="zh-CN" sz="2400" dirty="0"/>
              <a:t>Scope of notification: all nodes in the same IGP area</a:t>
            </a:r>
          </a:p>
          <a:p>
            <a:pPr lvl="2">
              <a:lnSpc>
                <a:spcPct val="110000"/>
              </a:lnSpc>
            </a:pPr>
            <a:r>
              <a:rPr lang="en-US" altLang="zh-CN" sz="2400" dirty="0"/>
              <a:t>Reuse the reliable flooding mechanism </a:t>
            </a:r>
          </a:p>
          <a:p>
            <a:pPr lvl="2">
              <a:lnSpc>
                <a:spcPct val="110000"/>
              </a:lnSpc>
            </a:pPr>
            <a:r>
              <a:rPr lang="en-US" altLang="zh-CN" sz="2400" dirty="0"/>
              <a:t>But, IGP is not a dump truck!</a:t>
            </a:r>
          </a:p>
          <a:p>
            <a:pPr lvl="3">
              <a:lnSpc>
                <a:spcPct val="110000"/>
              </a:lnSpc>
            </a:pPr>
            <a:r>
              <a:rPr lang="en-US" altLang="zh-CN" sz="2200" dirty="0"/>
              <a:t>Only information related to IGP computation can be accepted</a:t>
            </a:r>
          </a:p>
          <a:p>
            <a:pPr lvl="2"/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en-US" altLang="zh-CN" sz="2800" dirty="0"/>
              <a:t>BGP:</a:t>
            </a:r>
          </a:p>
          <a:p>
            <a:pPr lvl="2">
              <a:lnSpc>
                <a:spcPct val="120000"/>
              </a:lnSpc>
            </a:pPr>
            <a:r>
              <a:rPr lang="en-US" altLang="zh-CN" sz="2400" dirty="0"/>
              <a:t>Scope of notification: hop-by-hop advertisement to all nodes in the network</a:t>
            </a:r>
          </a:p>
          <a:p>
            <a:pPr lvl="2">
              <a:lnSpc>
                <a:spcPct val="120000"/>
              </a:lnSpc>
            </a:pPr>
            <a:r>
              <a:rPr lang="en-US" altLang="zh-CN" sz="2400" dirty="0"/>
              <a:t>Reuse the reliable transport and incremental update of BGP</a:t>
            </a:r>
          </a:p>
          <a:p>
            <a:pPr lvl="2">
              <a:lnSpc>
                <a:spcPct val="120000"/>
              </a:lnSpc>
            </a:pPr>
            <a:r>
              <a:rPr lang="en-US" altLang="zh-CN" sz="2400" dirty="0"/>
              <a:t>More friendly to new information extensions</a:t>
            </a:r>
          </a:p>
          <a:p>
            <a:pPr lvl="2">
              <a:lnSpc>
                <a:spcPct val="120000"/>
              </a:lnSpc>
            </a:pPr>
            <a:r>
              <a:rPr lang="en-US" altLang="zh-CN" sz="2400" dirty="0"/>
              <a:t>But is there a risk to make BGP another dump truck?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9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7B9FB-DC51-4852-BB98-5180CDCC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365125"/>
            <a:ext cx="11623040" cy="1325563"/>
          </a:xfrm>
        </p:spPr>
        <p:txBody>
          <a:bodyPr/>
          <a:lstStyle/>
          <a:p>
            <a:r>
              <a:rPr lang="en-US" altLang="zh-CN" dirty="0"/>
              <a:t>Notification Mechanisms: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Plane</a:t>
            </a:r>
            <a:r>
              <a:rPr lang="zh-CN" altLang="en-US" dirty="0"/>
              <a:t> </a:t>
            </a:r>
            <a:r>
              <a:rPr lang="en-US" altLang="zh-CN" dirty="0"/>
              <a:t>based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EFB38-BDF6-4CCB-878F-E78CE6FD8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10940"/>
            <a:ext cx="10668000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3000" dirty="0"/>
              <a:t>Other control plane options</a:t>
            </a:r>
          </a:p>
          <a:p>
            <a:pPr lvl="1"/>
            <a:r>
              <a:rPr lang="en-US" altLang="zh-CN" sz="2800" dirty="0"/>
              <a:t>ICMP</a:t>
            </a:r>
          </a:p>
          <a:p>
            <a:pPr lvl="2"/>
            <a:r>
              <a:rPr lang="en-US" altLang="zh-CN" sz="2400" dirty="0"/>
              <a:t>Scope of notification: either hop-by-hop or directly towards the target node</a:t>
            </a:r>
          </a:p>
          <a:p>
            <a:pPr lvl="2"/>
            <a:endParaRPr lang="en-US" altLang="zh-CN" sz="2400" dirty="0"/>
          </a:p>
          <a:p>
            <a:pPr lvl="1"/>
            <a:r>
              <a:rPr lang="en-US" altLang="zh-CN" sz="2800" dirty="0"/>
              <a:t>New protocols</a:t>
            </a:r>
          </a:p>
          <a:p>
            <a:pPr lvl="2"/>
            <a:r>
              <a:rPr lang="en-US" altLang="zh-CN" sz="2400" dirty="0"/>
              <a:t>Each can have customized mechanism </a:t>
            </a:r>
          </a:p>
          <a:p>
            <a:pPr lvl="2"/>
            <a:r>
              <a:rPr lang="en-US" altLang="zh-CN" sz="2400" dirty="0"/>
              <a:t>While we may not want separate new protocols for each use case</a:t>
            </a:r>
          </a:p>
          <a:p>
            <a:pPr lvl="2"/>
            <a:endParaRPr lang="en-US" altLang="zh-CN" sz="2400" dirty="0"/>
          </a:p>
          <a:p>
            <a:pPr lvl="1"/>
            <a:r>
              <a:rPr lang="en-US" altLang="zh-CN" sz="2800" dirty="0"/>
              <a:t>Use of a centralized controller</a:t>
            </a:r>
          </a:p>
          <a:p>
            <a:pPr lvl="2"/>
            <a:r>
              <a:rPr lang="en-US" altLang="zh-CN" sz="2400" dirty="0"/>
              <a:t>Can avoid information flooding to the whole network</a:t>
            </a:r>
          </a:p>
          <a:p>
            <a:pPr lvl="2"/>
            <a:r>
              <a:rPr lang="en-US" altLang="zh-CN" sz="2400" dirty="0"/>
              <a:t>But can it meet the requirement on “fast”?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3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7B9FB-DC51-4852-BB98-5180CDCC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365125"/>
            <a:ext cx="11623040" cy="1325563"/>
          </a:xfrm>
        </p:spPr>
        <p:txBody>
          <a:bodyPr/>
          <a:lstStyle/>
          <a:p>
            <a:r>
              <a:rPr lang="en-US" altLang="zh-CN" dirty="0"/>
              <a:t>Motivation of the BoF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EFB38-BDF6-4CCB-878F-E78CE6FD8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51" y="1626843"/>
            <a:ext cx="1062979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Review the recent use cases for (fast) network notifications</a:t>
            </a:r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Identify the requirements and gaps</a:t>
            </a:r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Figure out the potential works and how it can be better coordinated in IETF</a:t>
            </a:r>
          </a:p>
          <a:p>
            <a:endParaRPr lang="en-US" altLang="zh-CN" dirty="0"/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79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2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494</Words>
  <Application>Microsoft Office PowerPoint</Application>
  <PresentationFormat>宽屏</PresentationFormat>
  <Paragraphs>101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Network Notifications: Community Perspectives on a Problem Worth Solving</vt:lpstr>
      <vt:lpstr>The Concept of Network Notification</vt:lpstr>
      <vt:lpstr>Past/Ongoing Works in IETF on Network Notifications</vt:lpstr>
      <vt:lpstr>Content and Purpose of Network Notifications</vt:lpstr>
      <vt:lpstr>Notification Mechanisms: Data Plane based</vt:lpstr>
      <vt:lpstr>Notification Mechanisms: Control Plane based (1)</vt:lpstr>
      <vt:lpstr>Notification Mechanisms: Control Plane based (2)</vt:lpstr>
      <vt:lpstr>Motivation of the BoF</vt:lpstr>
      <vt:lpstr>Thanks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Fantel Problem Statement</dc:title>
  <dc:creator>Gengxuesong (Geng Xuesong)</dc:creator>
  <cp:lastModifiedBy>zhangfan</cp:lastModifiedBy>
  <cp:revision>118</cp:revision>
  <dcterms:created xsi:type="dcterms:W3CDTF">2025-07-14T01:23:02Z</dcterms:created>
  <dcterms:modified xsi:type="dcterms:W3CDTF">2025-07-18T09:27:29Z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1751593923</vt:lpwstr>
  </property>
</Properties>
</file>