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17"/>
  </p:notesMasterIdLst>
  <p:sldIdLst>
    <p:sldId id="256" r:id="rId3"/>
    <p:sldId id="257" r:id="rId4"/>
    <p:sldId id="258" r:id="rId5"/>
    <p:sldId id="259" r:id="rId6"/>
    <p:sldId id="260" r:id="rId7"/>
    <p:sldId id="273" r:id="rId8"/>
    <p:sldId id="262" r:id="rId9"/>
    <p:sldId id="264" r:id="rId10"/>
    <p:sldId id="263" r:id="rId11"/>
    <p:sldId id="272" r:id="rId12"/>
    <p:sldId id="265" r:id="rId13"/>
    <p:sldId id="269" r:id="rId14"/>
    <p:sldId id="271" r:id="rId15"/>
    <p:sldId id="268" r:id="rId16"/>
  </p:sldIdLst>
  <p:sldSz cx="9144000" cy="5143500" type="screen16x9"/>
  <p:notesSz cx="6858000" cy="9144000"/>
  <p:embeddedFontLst>
    <p:embeddedFont>
      <p:font typeface="Inter" panose="02000503000000020004" pitchFamily="2" charset="0"/>
      <p:regular r:id="rId18"/>
      <p:bold r:id="rId19"/>
      <p:italic r:id="rId20"/>
      <p:boldItalic r:id="rId21"/>
    </p:embeddedFont>
    <p:embeddedFont>
      <p:font typeface="Montserrat" pitchFamily="2" charset="77"/>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Medium" pitchFamily="2" charset="0"/>
      <p:regular r:id="rId30"/>
      <p:bold r:id="rId31"/>
      <p:italic r:id="rId32"/>
      <p:boldItalic r:id="rId33"/>
    </p:embeddedFont>
    <p:embeddedFont>
      <p:font typeface="Open Sans SemiBold" panose="020F050202020403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F2"/>
    <a:srgbClr val="00A6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04"/>
    <p:restoredTop sz="94591"/>
  </p:normalViewPr>
  <p:slideViewPr>
    <p:cSldViewPr snapToGrid="0">
      <p:cViewPr varScale="1">
        <p:scale>
          <a:sx n="158" d="100"/>
          <a:sy n="158" d="100"/>
        </p:scale>
        <p:origin x="696" y="184"/>
      </p:cViewPr>
      <p:guideLst>
        <p:guide orient="horz" pos="16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689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3-fant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FANTEL </a:t>
            </a:r>
            <a:r>
              <a:rPr lang="en-US" sz="3600" dirty="0" err="1">
                <a:latin typeface="Inter"/>
                <a:ea typeface="Inter"/>
                <a:cs typeface="Inter"/>
                <a:sym typeface="Inter"/>
              </a:rPr>
              <a:t>BoF</a:t>
            </a:r>
            <a:r>
              <a:rPr lang="en-US" sz="3600" dirty="0">
                <a:latin typeface="Inter"/>
                <a:ea typeface="Inter"/>
                <a:cs typeface="Inter"/>
                <a:sym typeface="Inter"/>
              </a:rPr>
              <a:t> @IETF 1</a:t>
            </a:r>
            <a:r>
              <a:rPr lang="en-US" sz="3600" dirty="0"/>
              <a:t>23</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FE24-647A-9C74-00A2-34B89F3A233E}"/>
              </a:ext>
            </a:extLst>
          </p:cNvPr>
          <p:cNvSpPr>
            <a:spLocks noGrp="1"/>
          </p:cNvSpPr>
          <p:nvPr>
            <p:ph type="title"/>
          </p:nvPr>
        </p:nvSpPr>
        <p:spPr/>
        <p:txBody>
          <a:bodyPr/>
          <a:lstStyle/>
          <a:p>
            <a:r>
              <a:rPr lang="en-US" dirty="0"/>
              <a:t>Question #1</a:t>
            </a:r>
          </a:p>
        </p:txBody>
      </p:sp>
      <p:sp>
        <p:nvSpPr>
          <p:cNvPr id="3" name="Text Placeholder 2">
            <a:extLst>
              <a:ext uri="{FF2B5EF4-FFF2-40B4-BE49-F238E27FC236}">
                <a16:creationId xmlns:a16="http://schemas.microsoft.com/office/drawing/2014/main" id="{D3C7499A-F106-F92C-905C-2AD1F7C78AB7}"/>
              </a:ext>
            </a:extLst>
          </p:cNvPr>
          <p:cNvSpPr>
            <a:spLocks noGrp="1"/>
          </p:cNvSpPr>
          <p:nvPr>
            <p:ph type="body" idx="1"/>
          </p:nvPr>
        </p:nvSpPr>
        <p:spPr/>
        <p:txBody>
          <a:bodyPr/>
          <a:lstStyle/>
          <a:p>
            <a:pPr marL="114300" indent="0">
              <a:buNone/>
            </a:pPr>
            <a:r>
              <a:rPr lang="en-US" dirty="0"/>
              <a:t>Is the problem space clear?</a:t>
            </a:r>
          </a:p>
        </p:txBody>
      </p:sp>
      <p:sp>
        <p:nvSpPr>
          <p:cNvPr id="4" name="Slide Number Placeholder 3">
            <a:extLst>
              <a:ext uri="{FF2B5EF4-FFF2-40B4-BE49-F238E27FC236}">
                <a16:creationId xmlns:a16="http://schemas.microsoft.com/office/drawing/2014/main" id="{14A4DDD9-2F07-A96C-8AFA-988B63A100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92847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9DA-895E-8AAB-BCF3-9AF18936A63A}"/>
              </a:ext>
            </a:extLst>
          </p:cNvPr>
          <p:cNvSpPr>
            <a:spLocks noGrp="1"/>
          </p:cNvSpPr>
          <p:nvPr>
            <p:ph type="title"/>
          </p:nvPr>
        </p:nvSpPr>
        <p:spPr/>
        <p:txBody>
          <a:bodyPr/>
          <a:lstStyle/>
          <a:p>
            <a:r>
              <a:rPr lang="en-US" dirty="0"/>
              <a:t>Question #2</a:t>
            </a:r>
          </a:p>
        </p:txBody>
      </p:sp>
      <p:sp>
        <p:nvSpPr>
          <p:cNvPr id="3" name="Text Placeholder 2">
            <a:extLst>
              <a:ext uri="{FF2B5EF4-FFF2-40B4-BE49-F238E27FC236}">
                <a16:creationId xmlns:a16="http://schemas.microsoft.com/office/drawing/2014/main" id="{9C755BFD-C905-79E4-7FF1-5703CE515327}"/>
              </a:ext>
            </a:extLst>
          </p:cNvPr>
          <p:cNvSpPr>
            <a:spLocks noGrp="1"/>
          </p:cNvSpPr>
          <p:nvPr>
            <p:ph type="body" idx="1"/>
          </p:nvPr>
        </p:nvSpPr>
        <p:spPr/>
        <p:txBody>
          <a:bodyPr/>
          <a:lstStyle/>
          <a:p>
            <a:pPr marL="114300" indent="0">
              <a:buNone/>
            </a:pPr>
            <a:r>
              <a:rPr lang="en-US" dirty="0"/>
              <a:t>Do you think there is a need for </a:t>
            </a:r>
            <a:r>
              <a:rPr lang="en-US"/>
              <a:t>network notifications?</a:t>
            </a:r>
            <a:endParaRPr lang="en-US" dirty="0"/>
          </a:p>
        </p:txBody>
      </p:sp>
      <p:sp>
        <p:nvSpPr>
          <p:cNvPr id="4" name="Slide Number Placeholder 3">
            <a:extLst>
              <a:ext uri="{FF2B5EF4-FFF2-40B4-BE49-F238E27FC236}">
                <a16:creationId xmlns:a16="http://schemas.microsoft.com/office/drawing/2014/main" id="{B51F122C-88A7-CC4C-5CBF-338A4D92A917}"/>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341277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2E9FA-64DA-F897-0C3D-39D64DB13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DA712-1B32-4435-D68B-35C4ED402EC7}"/>
              </a:ext>
            </a:extLst>
          </p:cNvPr>
          <p:cNvSpPr>
            <a:spLocks noGrp="1"/>
          </p:cNvSpPr>
          <p:nvPr>
            <p:ph type="title"/>
          </p:nvPr>
        </p:nvSpPr>
        <p:spPr/>
        <p:txBody>
          <a:bodyPr/>
          <a:lstStyle/>
          <a:p>
            <a:r>
              <a:rPr lang="en-US" dirty="0"/>
              <a:t>Question #3</a:t>
            </a:r>
          </a:p>
        </p:txBody>
      </p:sp>
      <p:sp>
        <p:nvSpPr>
          <p:cNvPr id="3" name="Text Placeholder 2">
            <a:extLst>
              <a:ext uri="{FF2B5EF4-FFF2-40B4-BE49-F238E27FC236}">
                <a16:creationId xmlns:a16="http://schemas.microsoft.com/office/drawing/2014/main" id="{CBE8A12E-1E61-B129-ED25-3268503F4A17}"/>
              </a:ext>
            </a:extLst>
          </p:cNvPr>
          <p:cNvSpPr>
            <a:spLocks noGrp="1"/>
          </p:cNvSpPr>
          <p:nvPr>
            <p:ph type="body" idx="1"/>
          </p:nvPr>
        </p:nvSpPr>
        <p:spPr/>
        <p:txBody>
          <a:bodyPr/>
          <a:lstStyle/>
          <a:p>
            <a:pPr marL="114300" indent="0">
              <a:buNone/>
            </a:pPr>
            <a:r>
              <a:rPr lang="en-US" dirty="0"/>
              <a:t>Do people think this is a topic that the IETF should work on?</a:t>
            </a:r>
          </a:p>
        </p:txBody>
      </p:sp>
      <p:sp>
        <p:nvSpPr>
          <p:cNvPr id="4" name="Slide Number Placeholder 3">
            <a:extLst>
              <a:ext uri="{FF2B5EF4-FFF2-40B4-BE49-F238E27FC236}">
                <a16:creationId xmlns:a16="http://schemas.microsoft.com/office/drawing/2014/main" id="{893796AD-0258-97E8-7F0B-B124DD2CE1C8}"/>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150790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158F8-7DC9-99E8-B2E7-95C6A3A52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02336-C079-E393-ACEC-2D8CB2EE4C3D}"/>
              </a:ext>
            </a:extLst>
          </p:cNvPr>
          <p:cNvSpPr>
            <a:spLocks noGrp="1"/>
          </p:cNvSpPr>
          <p:nvPr>
            <p:ph type="title"/>
          </p:nvPr>
        </p:nvSpPr>
        <p:spPr/>
        <p:txBody>
          <a:bodyPr/>
          <a:lstStyle/>
          <a:p>
            <a:r>
              <a:rPr lang="en-US" dirty="0"/>
              <a:t>Question #4</a:t>
            </a:r>
          </a:p>
        </p:txBody>
      </p:sp>
      <p:sp>
        <p:nvSpPr>
          <p:cNvPr id="3" name="Text Placeholder 2">
            <a:extLst>
              <a:ext uri="{FF2B5EF4-FFF2-40B4-BE49-F238E27FC236}">
                <a16:creationId xmlns:a16="http://schemas.microsoft.com/office/drawing/2014/main" id="{CF94C16D-6E29-0B8F-AE3E-3156244FBED3}"/>
              </a:ext>
            </a:extLst>
          </p:cNvPr>
          <p:cNvSpPr>
            <a:spLocks noGrp="1"/>
          </p:cNvSpPr>
          <p:nvPr>
            <p:ph type="body" idx="1"/>
          </p:nvPr>
        </p:nvSpPr>
        <p:spPr/>
        <p:txBody>
          <a:bodyPr/>
          <a:lstStyle/>
          <a:p>
            <a:pPr marL="114300" indent="0">
              <a:buNone/>
            </a:pPr>
            <a:r>
              <a:rPr lang="en-US" dirty="0"/>
              <a:t>Would you be interested in contributing/working on this topics (e.g., writing drafts, reviewing docs, participating in the discussion, </a:t>
            </a:r>
            <a:r>
              <a:rPr lang="en-US" dirty="0" err="1"/>
              <a:t>etc</a:t>
            </a:r>
            <a:r>
              <a:rPr lang="en-US" dirty="0"/>
              <a:t>)?</a:t>
            </a:r>
          </a:p>
        </p:txBody>
      </p:sp>
      <p:sp>
        <p:nvSpPr>
          <p:cNvPr id="4" name="Slide Number Placeholder 3">
            <a:extLst>
              <a:ext uri="{FF2B5EF4-FFF2-40B4-BE49-F238E27FC236}">
                <a16:creationId xmlns:a16="http://schemas.microsoft.com/office/drawing/2014/main" id="{313F1B13-609B-8D5C-BA36-073C6DB2EB79}"/>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55313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E12597A-F9AC-93AC-2B10-F5AFCEEC4673}"/>
              </a:ext>
            </a:extLst>
          </p:cNvPr>
          <p:cNvSpPr>
            <a:spLocks noGrp="1"/>
          </p:cNvSpPr>
          <p:nvPr>
            <p:ph type="title"/>
          </p:nvPr>
        </p:nvSpPr>
        <p:spPr>
          <a:xfrm>
            <a:off x="754464" y="2104950"/>
            <a:ext cx="7635072" cy="933600"/>
          </a:xfrm>
        </p:spPr>
        <p:txBody>
          <a:bodyPr/>
          <a:lstStyle/>
          <a:p>
            <a:r>
              <a:rPr lang="en-US" dirty="0"/>
              <a:t>Thanks for Participating!</a:t>
            </a:r>
          </a:p>
        </p:txBody>
      </p:sp>
      <p:sp>
        <p:nvSpPr>
          <p:cNvPr id="4" name="Slide Number Placeholder 3" hidden="1">
            <a:extLst>
              <a:ext uri="{FF2B5EF4-FFF2-40B4-BE49-F238E27FC236}">
                <a16:creationId xmlns:a16="http://schemas.microsoft.com/office/drawing/2014/main" id="{F2742656-053B-F866-2E4D-52A9CD7BA63C}"/>
              </a:ext>
            </a:extLst>
          </p:cNvPr>
          <p:cNvSpPr>
            <a:spLocks noGrp="1"/>
          </p:cNvSpPr>
          <p:nvPr>
            <p:ph type="sldNum" idx="12"/>
          </p:nvPr>
        </p:nvSpPr>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14</a:t>
            </a:fld>
            <a:endParaRPr lang="en-US"/>
          </a:p>
        </p:txBody>
      </p:sp>
    </p:spTree>
    <p:extLst>
      <p:ext uri="{BB962C8B-B14F-4D97-AF65-F5344CB8AC3E}">
        <p14:creationId xmlns:p14="http://schemas.microsoft.com/office/powerpoint/2010/main" val="393943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123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Administrivia</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lvl="0">
              <a:lnSpc>
                <a:spcPct val="110000"/>
              </a:lnSpc>
              <a:spcBef>
                <a:spcPts val="300"/>
              </a:spcBef>
              <a:buClr>
                <a:srgbClr val="000000"/>
              </a:buClr>
            </a:pPr>
            <a:r>
              <a:rPr lang="en-US" dirty="0">
                <a:solidFill>
                  <a:srgbClr val="000000"/>
                </a:solidFill>
              </a:rPr>
              <a:t>Collaborative minutes</a:t>
            </a:r>
            <a:br>
              <a:rPr lang="en-US" b="1" dirty="0">
                <a:solidFill>
                  <a:srgbClr val="000000"/>
                </a:solidFill>
              </a:rPr>
            </a:br>
            <a:r>
              <a:rPr lang="en-US" u="sng" dirty="0">
                <a:solidFill>
                  <a:schemeClr val="hlink"/>
                </a:solidFill>
                <a:hlinkClick r:id="rId3"/>
              </a:rPr>
              <a:t>https://notes.ietf.org/notes-ietf-123-fantel</a:t>
            </a:r>
            <a:endParaRPr lang="en-US" u="sng" dirty="0">
              <a:solidFill>
                <a:schemeClr val="hlink"/>
              </a:solidFill>
            </a:endParaRPr>
          </a:p>
          <a:p>
            <a:pPr lvl="0">
              <a:lnSpc>
                <a:spcPct val="110000"/>
              </a:lnSpc>
              <a:spcBef>
                <a:spcPts val="300"/>
              </a:spcBef>
              <a:buClr>
                <a:srgbClr val="000000"/>
              </a:buClr>
            </a:pPr>
            <a:endParaRPr lang="en-US" u="sng" dirty="0">
              <a:solidFill>
                <a:schemeClr val="hlink"/>
              </a:solidFill>
            </a:endParaRPr>
          </a:p>
          <a:p>
            <a:pPr lvl="0">
              <a:lnSpc>
                <a:spcPct val="110000"/>
              </a:lnSpc>
              <a:spcBef>
                <a:spcPts val="300"/>
              </a:spcBef>
              <a:buClr>
                <a:srgbClr val="000000"/>
              </a:buClr>
            </a:pPr>
            <a:r>
              <a:rPr lang="en-US" dirty="0">
                <a:solidFill>
                  <a:srgbClr val="000000"/>
                </a:solidFill>
              </a:rPr>
              <a:t>Join the queue via </a:t>
            </a:r>
            <a:r>
              <a:rPr lang="en-US" dirty="0" err="1">
                <a:solidFill>
                  <a:srgbClr val="000000"/>
                </a:solidFill>
              </a:rPr>
              <a:t>meetecho</a:t>
            </a:r>
            <a:r>
              <a:rPr lang="en-US" dirty="0">
                <a:solidFill>
                  <a:srgbClr val="000000"/>
                </a:solidFill>
              </a:rPr>
              <a:t> for questions</a:t>
            </a:r>
          </a:p>
          <a:p>
            <a:pPr lvl="0">
              <a:lnSpc>
                <a:spcPct val="110000"/>
              </a:lnSpc>
              <a:spcBef>
                <a:spcPts val="300"/>
              </a:spcBef>
              <a:buClr>
                <a:srgbClr val="000000"/>
              </a:buClr>
            </a:pPr>
            <a:r>
              <a:rPr lang="en-US" dirty="0">
                <a:solidFill>
                  <a:srgbClr val="000000"/>
                </a:solidFill>
              </a:rPr>
              <a:t>Please state your name and affiliation before speaking</a:t>
            </a: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4A3D8-9B50-4974-6276-1485455DD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DBB64-3E52-484E-40A7-051DECDDBE39}"/>
              </a:ext>
            </a:extLst>
          </p:cNvPr>
          <p:cNvSpPr>
            <a:spLocks noGrp="1"/>
          </p:cNvSpPr>
          <p:nvPr>
            <p:ph type="title"/>
          </p:nvPr>
        </p:nvSpPr>
        <p:spPr/>
        <p:txBody>
          <a:bodyPr/>
          <a:lstStyle/>
          <a:p>
            <a:r>
              <a:rPr lang="en-US" dirty="0"/>
              <a:t>Agenda</a:t>
            </a:r>
          </a:p>
        </p:txBody>
      </p:sp>
      <p:sp>
        <p:nvSpPr>
          <p:cNvPr id="4" name="Slide Number Placeholder 3">
            <a:extLst>
              <a:ext uri="{FF2B5EF4-FFF2-40B4-BE49-F238E27FC236}">
                <a16:creationId xmlns:a16="http://schemas.microsoft.com/office/drawing/2014/main" id="{076FEB46-78B5-68F3-9307-E2AD702FFC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7" name="TextBox 6">
            <a:extLst>
              <a:ext uri="{FF2B5EF4-FFF2-40B4-BE49-F238E27FC236}">
                <a16:creationId xmlns:a16="http://schemas.microsoft.com/office/drawing/2014/main" id="{4325C283-EC7C-E482-0E32-B2FE28A95064}"/>
              </a:ext>
            </a:extLst>
          </p:cNvPr>
          <p:cNvSpPr txBox="1"/>
          <p:nvPr/>
        </p:nvSpPr>
        <p:spPr>
          <a:xfrm>
            <a:off x="428244" y="867305"/>
            <a:ext cx="8475634" cy="954107"/>
          </a:xfrm>
          <a:prstGeom prst="rect">
            <a:avLst/>
          </a:prstGeom>
          <a:solidFill>
            <a:schemeClr val="bg1">
              <a:lumMod val="20000"/>
              <a:lumOff val="80000"/>
            </a:schemeClr>
          </a:solidFill>
        </p:spPr>
        <p:txBody>
          <a:bodyPr wrap="square" rtlCol="0">
            <a:spAutoFit/>
          </a:bodyPr>
          <a:lstStyle/>
          <a:p>
            <a:r>
              <a:rPr lang="en-US" dirty="0"/>
              <a:t>9:30 – 9:40</a:t>
            </a:r>
            <a:br>
              <a:rPr lang="en-US" dirty="0"/>
            </a:br>
            <a:r>
              <a:rPr lang="en-US" b="1" dirty="0"/>
              <a:t>Meeting Administrivia</a:t>
            </a:r>
            <a:br>
              <a:rPr lang="en-US" dirty="0"/>
            </a:br>
            <a:r>
              <a:rPr lang="en-US" dirty="0"/>
              <a:t>Chairs (10 mins)</a:t>
            </a:r>
          </a:p>
          <a:p>
            <a:endParaRPr lang="en-US" dirty="0"/>
          </a:p>
        </p:txBody>
      </p:sp>
      <p:sp>
        <p:nvSpPr>
          <p:cNvPr id="9" name="TextBox 8">
            <a:extLst>
              <a:ext uri="{FF2B5EF4-FFF2-40B4-BE49-F238E27FC236}">
                <a16:creationId xmlns:a16="http://schemas.microsoft.com/office/drawing/2014/main" id="{397EF137-9FC5-667A-BE6D-5BB0FD75A2FF}"/>
              </a:ext>
            </a:extLst>
          </p:cNvPr>
          <p:cNvSpPr txBox="1">
            <a:spLocks/>
          </p:cNvSpPr>
          <p:nvPr/>
        </p:nvSpPr>
        <p:spPr>
          <a:xfrm>
            <a:off x="428244" y="1628350"/>
            <a:ext cx="8475634" cy="1837971"/>
          </a:xfrm>
          <a:prstGeom prst="rect">
            <a:avLst/>
          </a:prstGeom>
          <a:solidFill>
            <a:srgbClr val="00B3F2"/>
          </a:solidFill>
        </p:spPr>
        <p:txBody>
          <a:bodyPr wrap="square" numCol="2" rtlCol="0">
            <a:noAutofit/>
          </a:bodyPr>
          <a:lstStyle/>
          <a:p>
            <a:r>
              <a:rPr lang="en-US" dirty="0"/>
              <a:t>09:40 – 10:20</a:t>
            </a:r>
            <a:br>
              <a:rPr lang="en-US" dirty="0"/>
            </a:br>
            <a:endParaRPr lang="en-US" dirty="0"/>
          </a:p>
          <a:p>
            <a:r>
              <a:rPr lang="en-US" dirty="0"/>
              <a:t>Use Case #1</a:t>
            </a:r>
            <a:br>
              <a:rPr lang="en-US" dirty="0"/>
            </a:br>
            <a:r>
              <a:rPr lang="en-US" b="1" dirty="0"/>
              <a:t>Why Network Notifications Matter - Enabling Resilient Networking for AI</a:t>
            </a:r>
            <a:br>
              <a:rPr lang="en-US" dirty="0"/>
            </a:br>
            <a:r>
              <a:rPr lang="en-US" dirty="0"/>
              <a:t>Jeff </a:t>
            </a:r>
            <a:r>
              <a:rPr lang="en-US" dirty="0" err="1"/>
              <a:t>Tantsura</a:t>
            </a:r>
            <a:r>
              <a:rPr lang="en-US" dirty="0"/>
              <a:t> – Nvidia (15 mins)</a:t>
            </a:r>
          </a:p>
          <a:p>
            <a:br>
              <a:rPr lang="en-US" dirty="0"/>
            </a:br>
            <a:endParaRPr lang="en-US" dirty="0"/>
          </a:p>
          <a:p>
            <a:endParaRPr lang="en-US" dirty="0"/>
          </a:p>
          <a:p>
            <a:r>
              <a:rPr lang="en-US" dirty="0"/>
              <a:t>Use Case #2</a:t>
            </a:r>
            <a:br>
              <a:rPr lang="en-US" dirty="0"/>
            </a:br>
            <a:r>
              <a:rPr lang="en-US" b="1" dirty="0"/>
              <a:t>Global Load Balancing (GLB) in CLOS Fabric</a:t>
            </a:r>
            <a:br>
              <a:rPr lang="en-US" dirty="0"/>
            </a:br>
            <a:r>
              <a:rPr lang="en-US" dirty="0"/>
              <a:t>Jeffrey Zhang - HPE (15 mins)</a:t>
            </a:r>
          </a:p>
          <a:p>
            <a:br>
              <a:rPr lang="en-US" dirty="0"/>
            </a:br>
            <a:r>
              <a:rPr lang="en-US" dirty="0"/>
              <a:t>Use Case #3</a:t>
            </a:r>
            <a:br>
              <a:rPr lang="en-US" dirty="0"/>
            </a:br>
            <a:r>
              <a:rPr lang="en-US" b="1" dirty="0"/>
              <a:t>Network Notification for Traffic Engineering and Load Balancing at the Network Boundaries</a:t>
            </a:r>
            <a:br>
              <a:rPr lang="en-US" dirty="0"/>
            </a:br>
            <a:r>
              <a:rPr lang="en-US" dirty="0"/>
              <a:t>Luis M. Contreras - Telefonica (10 mins)</a:t>
            </a:r>
          </a:p>
          <a:p>
            <a:endParaRPr lang="en-US" dirty="0"/>
          </a:p>
        </p:txBody>
      </p:sp>
      <p:sp>
        <p:nvSpPr>
          <p:cNvPr id="10" name="TextBox 9">
            <a:extLst>
              <a:ext uri="{FF2B5EF4-FFF2-40B4-BE49-F238E27FC236}">
                <a16:creationId xmlns:a16="http://schemas.microsoft.com/office/drawing/2014/main" id="{5BA58624-A9DC-271F-A116-D8ECE75B6BAC}"/>
              </a:ext>
            </a:extLst>
          </p:cNvPr>
          <p:cNvSpPr txBox="1"/>
          <p:nvPr/>
        </p:nvSpPr>
        <p:spPr>
          <a:xfrm>
            <a:off x="428243" y="3466322"/>
            <a:ext cx="8475634" cy="806705"/>
          </a:xfrm>
          <a:prstGeom prst="rect">
            <a:avLst/>
          </a:prstGeom>
          <a:solidFill>
            <a:schemeClr val="bg1">
              <a:lumMod val="60000"/>
              <a:lumOff val="40000"/>
            </a:schemeClr>
          </a:solidFill>
        </p:spPr>
        <p:txBody>
          <a:bodyPr wrap="square" numCol="2" rtlCol="0">
            <a:noAutofit/>
          </a:bodyPr>
          <a:lstStyle/>
          <a:p>
            <a:r>
              <a:rPr lang="en-US" dirty="0"/>
              <a:t>10:20 – 10:45</a:t>
            </a:r>
            <a:br>
              <a:rPr lang="en-US" dirty="0"/>
            </a:br>
            <a:r>
              <a:rPr lang="en-US" b="1" dirty="0"/>
              <a:t>Motivation of the </a:t>
            </a:r>
            <a:r>
              <a:rPr lang="en-US" b="1" dirty="0" err="1"/>
              <a:t>BoF</a:t>
            </a:r>
            <a:br>
              <a:rPr lang="en-US" dirty="0"/>
            </a:br>
            <a:r>
              <a:rPr lang="en-US" dirty="0"/>
              <a:t>Fan Zhang - China Telecom (10 mins)</a:t>
            </a:r>
          </a:p>
          <a:p>
            <a:pPr>
              <a:buFont typeface="Arial" panose="020B0604020202020204" pitchFamily="34" charset="0"/>
              <a:buChar char="•"/>
            </a:pPr>
            <a:endParaRPr lang="en-US" dirty="0"/>
          </a:p>
          <a:p>
            <a:br>
              <a:rPr lang="en-US" dirty="0"/>
            </a:br>
            <a:r>
              <a:rPr lang="en-US" b="1" dirty="0"/>
              <a:t>Network Notification Requirements and Problem Statement</a:t>
            </a:r>
            <a:br>
              <a:rPr lang="en-US" dirty="0"/>
            </a:br>
            <a:r>
              <a:rPr lang="en-US" dirty="0" err="1"/>
              <a:t>Weiqiang</a:t>
            </a:r>
            <a:r>
              <a:rPr lang="en-US" dirty="0"/>
              <a:t> Cheng - China Mobile (15 mins)</a:t>
            </a:r>
          </a:p>
          <a:p>
            <a:endParaRPr lang="en-US" dirty="0"/>
          </a:p>
        </p:txBody>
      </p:sp>
      <p:sp>
        <p:nvSpPr>
          <p:cNvPr id="11" name="TextBox 10">
            <a:extLst>
              <a:ext uri="{FF2B5EF4-FFF2-40B4-BE49-F238E27FC236}">
                <a16:creationId xmlns:a16="http://schemas.microsoft.com/office/drawing/2014/main" id="{888DB284-8E37-FE65-6172-262E51739855}"/>
              </a:ext>
            </a:extLst>
          </p:cNvPr>
          <p:cNvSpPr txBox="1"/>
          <p:nvPr/>
        </p:nvSpPr>
        <p:spPr>
          <a:xfrm>
            <a:off x="428243" y="4289798"/>
            <a:ext cx="8475634" cy="676838"/>
          </a:xfrm>
          <a:prstGeom prst="rect">
            <a:avLst/>
          </a:prstGeom>
          <a:solidFill>
            <a:schemeClr val="accent5">
              <a:lumMod val="20000"/>
              <a:lumOff val="80000"/>
            </a:schemeClr>
          </a:solidFill>
        </p:spPr>
        <p:txBody>
          <a:bodyPr wrap="square" numCol="2" rtlCol="0">
            <a:noAutofit/>
          </a:bodyPr>
          <a:lstStyle/>
          <a:p>
            <a:r>
              <a:rPr lang="en-US" dirty="0"/>
              <a:t>10:45 – 11:30</a:t>
            </a:r>
            <a:br>
              <a:rPr lang="en-US" dirty="0"/>
            </a:br>
            <a:r>
              <a:rPr lang="en-US" b="1" dirty="0"/>
              <a:t>Open Discussion</a:t>
            </a:r>
            <a:r>
              <a:rPr lang="en-US" dirty="0"/>
              <a:t> (30 mins)</a:t>
            </a:r>
          </a:p>
          <a:p>
            <a:pPr>
              <a:buFont typeface="Arial" panose="020B0604020202020204" pitchFamily="34" charset="0"/>
              <a:buChar char="•"/>
            </a:pPr>
            <a:endParaRPr lang="en-US" dirty="0"/>
          </a:p>
          <a:p>
            <a:br>
              <a:rPr lang="en-US" dirty="0"/>
            </a:br>
            <a:r>
              <a:rPr lang="en-US" b="1" dirty="0"/>
              <a:t>Wrap Up/Summary/Next Steps</a:t>
            </a:r>
            <a:r>
              <a:rPr lang="en-US" dirty="0"/>
              <a:t> (15 mins)</a:t>
            </a:r>
          </a:p>
          <a:p>
            <a:endParaRPr lang="en-US" dirty="0"/>
          </a:p>
        </p:txBody>
      </p:sp>
    </p:spTree>
    <p:extLst>
      <p:ext uri="{BB962C8B-B14F-4D97-AF65-F5344CB8AC3E}">
        <p14:creationId xmlns:p14="http://schemas.microsoft.com/office/powerpoint/2010/main" val="6997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75B-E4F1-8F08-132F-2C8C9E96BABA}"/>
              </a:ext>
            </a:extLst>
          </p:cNvPr>
          <p:cNvSpPr>
            <a:spLocks noGrp="1"/>
          </p:cNvSpPr>
          <p:nvPr>
            <p:ph type="title"/>
          </p:nvPr>
        </p:nvSpPr>
        <p:spPr/>
        <p:txBody>
          <a:bodyPr/>
          <a:lstStyle/>
          <a:p>
            <a:r>
              <a:rPr lang="en-US" dirty="0" err="1"/>
              <a:t>BoF</a:t>
            </a:r>
            <a:r>
              <a:rPr lang="en-US" dirty="0"/>
              <a:t> Goals</a:t>
            </a:r>
          </a:p>
        </p:txBody>
      </p:sp>
      <p:sp>
        <p:nvSpPr>
          <p:cNvPr id="3" name="Text Placeholder 2">
            <a:extLst>
              <a:ext uri="{FF2B5EF4-FFF2-40B4-BE49-F238E27FC236}">
                <a16:creationId xmlns:a16="http://schemas.microsoft.com/office/drawing/2014/main" id="{F36C3CB9-F79E-F7E4-D930-F62365A88F30}"/>
              </a:ext>
            </a:extLst>
          </p:cNvPr>
          <p:cNvSpPr>
            <a:spLocks noGrp="1"/>
          </p:cNvSpPr>
          <p:nvPr>
            <p:ph type="body" idx="1"/>
          </p:nvPr>
        </p:nvSpPr>
        <p:spPr/>
        <p:txBody>
          <a:bodyPr/>
          <a:lstStyle/>
          <a:p>
            <a:pPr marL="114300" indent="0">
              <a:buNone/>
            </a:pPr>
            <a:r>
              <a:rPr lang="en-US" dirty="0"/>
              <a:t>The goal of this non WG-forming </a:t>
            </a:r>
            <a:r>
              <a:rPr lang="en-US" dirty="0" err="1"/>
              <a:t>BoF</a:t>
            </a:r>
            <a:r>
              <a:rPr lang="en-US" dirty="0"/>
              <a:t> is to:</a:t>
            </a:r>
          </a:p>
          <a:p>
            <a:r>
              <a:rPr lang="en-US" dirty="0"/>
              <a:t>Discuss and understand the scope of the problem</a:t>
            </a:r>
          </a:p>
          <a:p>
            <a:r>
              <a:rPr lang="en-US" dirty="0"/>
              <a:t>Discuss if the community think that there is a problem that needs to be solved</a:t>
            </a:r>
          </a:p>
          <a:p>
            <a:pPr lvl="1"/>
            <a:r>
              <a:rPr lang="en-US" dirty="0"/>
              <a:t>Is the IETF the right place?</a:t>
            </a:r>
          </a:p>
          <a:p>
            <a:pPr lvl="1"/>
            <a:r>
              <a:rPr lang="en-US" dirty="0"/>
              <a:t>Are there existing WGs where (part of) this work can be done/is being done?</a:t>
            </a:r>
          </a:p>
          <a:p>
            <a:r>
              <a:rPr lang="en-US" dirty="0"/>
              <a:t>Assess if there are enough participants willing to work on this area</a:t>
            </a:r>
          </a:p>
        </p:txBody>
      </p:sp>
      <p:sp>
        <p:nvSpPr>
          <p:cNvPr id="4" name="Slide Number Placeholder 3">
            <a:extLst>
              <a:ext uri="{FF2B5EF4-FFF2-40B4-BE49-F238E27FC236}">
                <a16:creationId xmlns:a16="http://schemas.microsoft.com/office/drawing/2014/main" id="{DDF3F5EC-E9D6-C192-A28D-21B750AF1F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53493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9F965B-21DA-E8EA-89A0-A736325993B5}"/>
              </a:ext>
            </a:extLst>
          </p:cNvPr>
          <p:cNvSpPr>
            <a:spLocks noGrp="1"/>
          </p:cNvSpPr>
          <p:nvPr>
            <p:ph type="title"/>
          </p:nvPr>
        </p:nvSpPr>
        <p:spPr>
          <a:xfrm>
            <a:off x="575791" y="2571750"/>
            <a:ext cx="8222100" cy="1012725"/>
          </a:xfrm>
        </p:spPr>
        <p:txBody>
          <a:bodyPr/>
          <a:lstStyle/>
          <a:p>
            <a:r>
              <a:rPr lang="en-US" sz="3200" dirty="0"/>
              <a:t>Questions, Comments, Feedback…</a:t>
            </a:r>
          </a:p>
        </p:txBody>
      </p:sp>
      <p:sp>
        <p:nvSpPr>
          <p:cNvPr id="4" name="Slide Number Placeholder 3">
            <a:extLst>
              <a:ext uri="{FF2B5EF4-FFF2-40B4-BE49-F238E27FC236}">
                <a16:creationId xmlns:a16="http://schemas.microsoft.com/office/drawing/2014/main" id="{794867A1-4DB2-E328-1073-575FB00DC7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itle 4">
            <a:extLst>
              <a:ext uri="{FF2B5EF4-FFF2-40B4-BE49-F238E27FC236}">
                <a16:creationId xmlns:a16="http://schemas.microsoft.com/office/drawing/2014/main" id="{9E747E20-CEA4-A391-8C25-2C824E6DA07A}"/>
              </a:ext>
            </a:extLst>
          </p:cNvPr>
          <p:cNvSpPr txBox="1">
            <a:spLocks/>
          </p:cNvSpPr>
          <p:nvPr/>
        </p:nvSpPr>
        <p:spPr>
          <a:xfrm>
            <a:off x="460950" y="842175"/>
            <a:ext cx="8222100" cy="1012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dirty="0"/>
              <a:t>Open Discussion</a:t>
            </a:r>
          </a:p>
        </p:txBody>
      </p:sp>
    </p:spTree>
    <p:extLst>
      <p:ext uri="{BB962C8B-B14F-4D97-AF65-F5344CB8AC3E}">
        <p14:creationId xmlns:p14="http://schemas.microsoft.com/office/powerpoint/2010/main" val="319936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D347-0541-2F43-728D-E22FE1F3D10E}"/>
              </a:ext>
            </a:extLst>
          </p:cNvPr>
          <p:cNvSpPr>
            <a:spLocks noGrp="1"/>
          </p:cNvSpPr>
          <p:nvPr>
            <p:ph type="title"/>
          </p:nvPr>
        </p:nvSpPr>
        <p:spPr>
          <a:xfrm>
            <a:off x="457200" y="337351"/>
            <a:ext cx="8229600" cy="1063229"/>
          </a:xfrm>
        </p:spPr>
        <p:txBody>
          <a:bodyPr wrap="square" anchor="ctr">
            <a:normAutofit/>
          </a:bodyPr>
          <a:lstStyle/>
          <a:p>
            <a:r>
              <a:rPr lang="en-US" dirty="0" err="1"/>
              <a:t>BoF</a:t>
            </a:r>
            <a:r>
              <a:rPr lang="en-US" dirty="0"/>
              <a:t> Questions</a:t>
            </a:r>
          </a:p>
        </p:txBody>
      </p:sp>
      <p:sp>
        <p:nvSpPr>
          <p:cNvPr id="3" name="Text Placeholder 2">
            <a:extLst>
              <a:ext uri="{FF2B5EF4-FFF2-40B4-BE49-F238E27FC236}">
                <a16:creationId xmlns:a16="http://schemas.microsoft.com/office/drawing/2014/main" id="{DACC1818-7A29-6891-BC32-B840657DC3E4}"/>
              </a:ext>
            </a:extLst>
          </p:cNvPr>
          <p:cNvSpPr>
            <a:spLocks noGrp="1"/>
          </p:cNvSpPr>
          <p:nvPr>
            <p:ph type="body" idx="4294967295"/>
          </p:nvPr>
        </p:nvSpPr>
        <p:spPr>
          <a:xfrm>
            <a:off x="457200" y="2110717"/>
            <a:ext cx="8229600" cy="3264408"/>
          </a:xfrm>
        </p:spPr>
        <p:txBody>
          <a:bodyPr anchor="t">
            <a:normAutofit/>
          </a:bodyPr>
          <a:lstStyle/>
          <a:p>
            <a:pPr marL="114300" indent="0">
              <a:spcAft>
                <a:spcPts val="600"/>
              </a:spcAft>
              <a:buClr>
                <a:srgbClr val="000000"/>
              </a:buClr>
              <a:buFont typeface="Arial"/>
              <a:buNone/>
            </a:pPr>
            <a:r>
              <a:rPr lang="en-US" b="0" i="0" u="none" strike="noStrike" cap="none" dirty="0">
                <a:solidFill>
                  <a:srgbClr val="FFFFFF"/>
                </a:solidFill>
              </a:rPr>
              <a:t>Please scan QR code to login to </a:t>
            </a:r>
            <a:r>
              <a:rPr lang="en-US" b="0" i="0" u="none" strike="noStrike" cap="none" dirty="0" err="1">
                <a:solidFill>
                  <a:srgbClr val="FFFFFF"/>
                </a:solidFill>
              </a:rPr>
              <a:t>Meetecho</a:t>
            </a:r>
            <a:r>
              <a:rPr lang="en-US" b="0" i="0" u="none" strike="noStrike" cap="none" dirty="0">
                <a:solidFill>
                  <a:srgbClr val="FFFFFF"/>
                </a:solidFill>
              </a:rPr>
              <a:t> lite and be ready to respond to the upcoming polls…</a:t>
            </a:r>
          </a:p>
        </p:txBody>
      </p:sp>
      <p:sp>
        <p:nvSpPr>
          <p:cNvPr id="4" name="Slide Number Placeholder 3" hidden="1">
            <a:extLst>
              <a:ext uri="{FF2B5EF4-FFF2-40B4-BE49-F238E27FC236}">
                <a16:creationId xmlns:a16="http://schemas.microsoft.com/office/drawing/2014/main" id="{6C62C949-3502-5E21-8A14-2EC908D51A70}"/>
              </a:ext>
            </a:extLst>
          </p:cNvPr>
          <p:cNvSpPr>
            <a:spLocks noGrp="1"/>
          </p:cNvSpPr>
          <p:nvPr>
            <p:ph type="sldNum" idx="4294967295"/>
          </p:nvPr>
        </p:nvSpPr>
        <p:spPr>
          <a:xfrm>
            <a:off x="8807450" y="4724400"/>
            <a:ext cx="336550" cy="334963"/>
          </a:xfrm>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9</a:t>
            </a:fld>
            <a:endParaRPr lang="en-US"/>
          </a:p>
        </p:txBody>
      </p:sp>
    </p:spTree>
    <p:extLst>
      <p:ext uri="{BB962C8B-B14F-4D97-AF65-F5344CB8AC3E}">
        <p14:creationId xmlns:p14="http://schemas.microsoft.com/office/powerpoint/2010/main" val="359863984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5376</TotalTime>
  <Words>1149</Words>
  <Application>Microsoft Macintosh PowerPoint</Application>
  <PresentationFormat>On-screen Show (16:9)</PresentationFormat>
  <Paragraphs>100</Paragraphs>
  <Slides>14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Inter</vt:lpstr>
      <vt:lpstr>Montserrat</vt:lpstr>
      <vt:lpstr>Arial</vt:lpstr>
      <vt:lpstr>Roboto</vt:lpstr>
      <vt:lpstr>Open Sans SemiBold</vt:lpstr>
      <vt:lpstr>Open Sans Medium</vt:lpstr>
      <vt:lpstr>Open Sans</vt:lpstr>
      <vt:lpstr>Material</vt:lpstr>
      <vt:lpstr>IETF Template</vt:lpstr>
      <vt:lpstr>FANTEL BoF @IETF 123</vt:lpstr>
      <vt:lpstr>Note Well</vt:lpstr>
      <vt:lpstr>Note Really Well</vt:lpstr>
      <vt:lpstr>IETF 123 Meeting Tips</vt:lpstr>
      <vt:lpstr>Administrivia </vt:lpstr>
      <vt:lpstr>Agenda</vt:lpstr>
      <vt:lpstr>BoF Goals</vt:lpstr>
      <vt:lpstr>Questions, Comments, Feedback…</vt:lpstr>
      <vt:lpstr>BoF Questions</vt:lpstr>
      <vt:lpstr>Question #1</vt:lpstr>
      <vt:lpstr>Question #2</vt:lpstr>
      <vt:lpstr>Question #3</vt:lpstr>
      <vt:lpstr>Question #4</vt:lpstr>
      <vt:lpstr>Thanks for Participating!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Yingzhen Qu</cp:lastModifiedBy>
  <cp:revision>11</cp:revision>
  <dcterms:modified xsi:type="dcterms:W3CDTF">2025-07-23T09:51:20Z</dcterms:modified>
</cp:coreProperties>
</file>