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557" y="12078049"/>
            <a:ext cx="1844153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2769129" y="13091169"/>
            <a:ext cx="20962211" cy="1"/>
          </a:xfrm>
          <a:prstGeom prst="line">
            <a:avLst/>
          </a:prstGeom>
          <a:ln w="25400">
            <a:solidFill>
              <a:srgbClr val="FF5C6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01031" y="659293"/>
            <a:ext cx="2839797" cy="6985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2031" y="6282441"/>
            <a:ext cx="4679938" cy="115111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4879445" y="3788833"/>
            <a:ext cx="4295776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/>
            </a:lvl1pPr>
          </a:lstStyle>
          <a:p>
            <a:pPr/>
            <a:r>
              <a:t>OKR 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为什么需要OKR？</a:t>
            </a:r>
          </a:p>
        </p:txBody>
      </p:sp>
      <p:sp>
        <p:nvSpPr>
          <p:cNvPr id="74" name="Shape 74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8335224" y="4073702"/>
            <a:ext cx="6621868" cy="434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5400">
                <a:solidFill>
                  <a:srgbClr val="FF2600"/>
                </a:solidFill>
              </a:defRPr>
            </a:pPr>
            <a:r>
              <a:t>盯目标</a:t>
            </a:r>
          </a:p>
          <a:p>
            <a:pPr>
              <a:defRPr sz="5400"/>
            </a:pPr>
          </a:p>
          <a:p>
            <a:pPr>
              <a:defRPr sz="3900"/>
            </a:pPr>
            <a:r>
              <a:t>目标具体是什么？</a:t>
            </a:r>
          </a:p>
          <a:p>
            <a:pPr>
              <a:defRPr sz="3900"/>
            </a:pPr>
            <a:r>
              <a:t>怎么进行目标进度的管理？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为什么需要OKR？</a:t>
            </a:r>
          </a:p>
        </p:txBody>
      </p:sp>
      <p:sp>
        <p:nvSpPr>
          <p:cNvPr id="78" name="Shape 78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350" y="3009900"/>
            <a:ext cx="11163300" cy="769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88" y="11933941"/>
            <a:ext cx="4679938" cy="1151117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3552" y="3735396"/>
            <a:ext cx="17140779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sz="550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                           OKR的设定？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什么是好的目标？</a:t>
            </a:r>
          </a:p>
        </p:txBody>
      </p:sp>
      <p:sp>
        <p:nvSpPr>
          <p:cNvPr id="85" name="Shape 85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5157084" y="3039467"/>
            <a:ext cx="67475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鼓舞人心的Inspirational</a:t>
            </a:r>
          </a:p>
        </p:txBody>
      </p:sp>
      <p:sp>
        <p:nvSpPr>
          <p:cNvPr id="87" name="Shape 87"/>
          <p:cNvSpPr/>
          <p:nvPr/>
        </p:nvSpPr>
        <p:spPr>
          <a:xfrm>
            <a:off x="5155223" y="4432355"/>
            <a:ext cx="55130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可达到的Attainable</a:t>
            </a:r>
          </a:p>
        </p:txBody>
      </p:sp>
      <p:sp>
        <p:nvSpPr>
          <p:cNvPr id="88" name="Shape 88"/>
          <p:cNvSpPr/>
          <p:nvPr/>
        </p:nvSpPr>
        <p:spPr>
          <a:xfrm>
            <a:off x="5167373" y="5825244"/>
            <a:ext cx="95116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季度可以做的Doable in a Quarter</a:t>
            </a:r>
          </a:p>
        </p:txBody>
      </p:sp>
      <p:sp>
        <p:nvSpPr>
          <p:cNvPr id="89" name="Shape 89"/>
          <p:cNvSpPr/>
          <p:nvPr/>
        </p:nvSpPr>
        <p:spPr>
          <a:xfrm>
            <a:off x="5164246" y="7218132"/>
            <a:ext cx="1160589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团队可以控制的Controllable by the Team</a:t>
            </a:r>
          </a:p>
        </p:txBody>
      </p:sp>
      <p:sp>
        <p:nvSpPr>
          <p:cNvPr id="90" name="Shape 90"/>
          <p:cNvSpPr/>
          <p:nvPr/>
        </p:nvSpPr>
        <p:spPr>
          <a:xfrm>
            <a:off x="5086997" y="8842576"/>
            <a:ext cx="1054735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有商业价值的Provide Business Value</a:t>
            </a:r>
          </a:p>
        </p:txBody>
      </p:sp>
      <p:sp>
        <p:nvSpPr>
          <p:cNvPr id="91" name="Shape 91"/>
          <p:cNvSpPr/>
          <p:nvPr/>
        </p:nvSpPr>
        <p:spPr>
          <a:xfrm>
            <a:off x="5173995" y="10234321"/>
            <a:ext cx="501904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定性的Qualitative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什么是好的关键结果？</a:t>
            </a:r>
          </a:p>
        </p:txBody>
      </p:sp>
      <p:sp>
        <p:nvSpPr>
          <p:cNvPr id="94" name="Shape 94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6333887" y="2829288"/>
            <a:ext cx="54076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定量的Quantitative</a:t>
            </a:r>
          </a:p>
        </p:txBody>
      </p:sp>
      <p:sp>
        <p:nvSpPr>
          <p:cNvPr id="96" name="Shape 96"/>
          <p:cNvSpPr/>
          <p:nvPr/>
        </p:nvSpPr>
        <p:spPr>
          <a:xfrm>
            <a:off x="6351985" y="4001827"/>
            <a:ext cx="72764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有雄心壮志的Aspirational</a:t>
            </a:r>
          </a:p>
        </p:txBody>
      </p:sp>
      <p:sp>
        <p:nvSpPr>
          <p:cNvPr id="97" name="Shape 97"/>
          <p:cNvSpPr/>
          <p:nvPr/>
        </p:nvSpPr>
        <p:spPr>
          <a:xfrm>
            <a:off x="6357645" y="5174365"/>
            <a:ext cx="431292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明确的Specific</a:t>
            </a:r>
          </a:p>
        </p:txBody>
      </p:sp>
      <p:sp>
        <p:nvSpPr>
          <p:cNvPr id="98" name="Shape 98"/>
          <p:cNvSpPr/>
          <p:nvPr/>
        </p:nvSpPr>
        <p:spPr>
          <a:xfrm>
            <a:off x="6369765" y="6362700"/>
            <a:ext cx="533590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有归属感的Owned</a:t>
            </a:r>
          </a:p>
        </p:txBody>
      </p:sp>
      <p:sp>
        <p:nvSpPr>
          <p:cNvPr id="99" name="Shape 99"/>
          <p:cNvSpPr/>
          <p:nvPr/>
        </p:nvSpPr>
        <p:spPr>
          <a:xfrm>
            <a:off x="6302013" y="7551034"/>
            <a:ext cx="78530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基于进度的Progress-Based</a:t>
            </a:r>
          </a:p>
        </p:txBody>
      </p:sp>
      <p:sp>
        <p:nvSpPr>
          <p:cNvPr id="100" name="Shape 100"/>
          <p:cNvSpPr/>
          <p:nvPr/>
        </p:nvSpPr>
        <p:spPr>
          <a:xfrm>
            <a:off x="6291152" y="8970215"/>
            <a:ext cx="1487424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横向和纵向协调的Vertically and Horizontally Aligned</a:t>
            </a:r>
          </a:p>
        </p:txBody>
      </p:sp>
      <p:sp>
        <p:nvSpPr>
          <p:cNvPr id="101" name="Shape 101"/>
          <p:cNvSpPr/>
          <p:nvPr/>
        </p:nvSpPr>
        <p:spPr>
          <a:xfrm>
            <a:off x="6312484" y="10235498"/>
            <a:ext cx="1144079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鼓励好的行为的Drive the Right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关键结果的类型？</a:t>
            </a:r>
          </a:p>
        </p:txBody>
      </p:sp>
      <p:sp>
        <p:nvSpPr>
          <p:cNvPr id="104" name="Shape 104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9535" y="2181785"/>
            <a:ext cx="9921527" cy="10395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OKR打分等级？</a:t>
            </a:r>
          </a:p>
        </p:txBody>
      </p:sp>
      <p:sp>
        <p:nvSpPr>
          <p:cNvPr id="108" name="Shape 108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7767" y="1619695"/>
            <a:ext cx="8219124" cy="1097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Mid-Quarter Check-Ins？</a:t>
            </a:r>
          </a:p>
        </p:txBody>
      </p:sp>
      <p:sp>
        <p:nvSpPr>
          <p:cNvPr id="112" name="Shape 112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5414000" y="4828479"/>
            <a:ext cx="172605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在月中的时候会召集团队询问完成关键结果的信心50%、20%</a:t>
            </a:r>
          </a:p>
        </p:txBody>
      </p:sp>
      <p:sp>
        <p:nvSpPr>
          <p:cNvPr id="114" name="Shape 114"/>
          <p:cNvSpPr/>
          <p:nvPr/>
        </p:nvSpPr>
        <p:spPr>
          <a:xfrm>
            <a:off x="5414000" y="6362700"/>
            <a:ext cx="172599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因为关键结果是有野心的，所以在开始时候大概是50%的信心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关键结果的得分期望？</a:t>
            </a:r>
          </a:p>
        </p:txBody>
      </p:sp>
      <p:sp>
        <p:nvSpPr>
          <p:cNvPr id="117" name="Shape 117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5764302" y="5551249"/>
            <a:ext cx="1288605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关键结果的得分期望在0.6-0.7之间是最合理的</a:t>
            </a:r>
          </a:p>
        </p:txBody>
      </p:sp>
      <p:sp>
        <p:nvSpPr>
          <p:cNvPr id="119" name="Shape 119"/>
          <p:cNvSpPr/>
          <p:nvPr/>
        </p:nvSpPr>
        <p:spPr>
          <a:xfrm>
            <a:off x="5840383" y="7390075"/>
            <a:ext cx="646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不要对关目标进行打分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设定OKR的频率是多长？</a:t>
            </a:r>
          </a:p>
        </p:txBody>
      </p:sp>
      <p:sp>
        <p:nvSpPr>
          <p:cNvPr id="122" name="Shape 122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3291665" y="6064797"/>
            <a:ext cx="2050542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一般来说来说是1个季度，但是有些目标可能是一年，有些可能是6个周。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88" y="11933941"/>
            <a:ext cx="4679938" cy="1151117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623552" y="3735396"/>
            <a:ext cx="17140779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sz="550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                           什么是OKR？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我们一般需要设定多少个OKR？</a:t>
            </a:r>
          </a:p>
        </p:txBody>
      </p:sp>
      <p:sp>
        <p:nvSpPr>
          <p:cNvPr id="126" name="Shape 126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9416195" y="4226090"/>
            <a:ext cx="29591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600"/>
            </a:lvl1pPr>
          </a:lstStyle>
          <a:p>
            <a:pPr/>
            <a:r>
              <a:t>少就是多</a:t>
            </a:r>
          </a:p>
        </p:txBody>
      </p:sp>
      <p:sp>
        <p:nvSpPr>
          <p:cNvPr id="128" name="Shape 128"/>
          <p:cNvSpPr/>
          <p:nvPr/>
        </p:nvSpPr>
        <p:spPr>
          <a:xfrm>
            <a:off x="6621127" y="6667203"/>
            <a:ext cx="1087031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pPr/>
            <a:r>
              <a:t>推荐每个层级2-5个目标，每个目标有2-4个关键结果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88" y="11933941"/>
            <a:ext cx="4679938" cy="115111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623552" y="3735396"/>
            <a:ext cx="17140779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sz="550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                           通过链接OKR实现协同工作？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OKR链接？</a:t>
            </a:r>
          </a:p>
        </p:txBody>
      </p:sp>
      <p:sp>
        <p:nvSpPr>
          <p:cNvPr id="134" name="Shape 134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3456" y="2080948"/>
            <a:ext cx="10077088" cy="9912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OKR的链接？</a:t>
            </a:r>
          </a:p>
        </p:txBody>
      </p:sp>
      <p:sp>
        <p:nvSpPr>
          <p:cNvPr id="138" name="Shape 138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5205" y="804818"/>
            <a:ext cx="7944803" cy="12106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88" y="11933941"/>
            <a:ext cx="4679938" cy="115111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623552" y="3735396"/>
            <a:ext cx="17140779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sz="550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             OKR的管理？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OKR的管理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176" y="1882430"/>
            <a:ext cx="9399648" cy="1038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什么是OKR？</a:t>
            </a:r>
          </a:p>
        </p:txBody>
      </p:sp>
      <p:sp>
        <p:nvSpPr>
          <p:cNvPr id="37" name="Shape 37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2959100"/>
            <a:ext cx="3251200" cy="39878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660006" y="7114116"/>
            <a:ext cx="4267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现代管理之父彼得.德鲁克</a:t>
            </a:r>
          </a:p>
        </p:txBody>
      </p:sp>
      <p:sp>
        <p:nvSpPr>
          <p:cNvPr id="40" name="Shape 40"/>
          <p:cNvSpPr/>
          <p:nvPr/>
        </p:nvSpPr>
        <p:spPr>
          <a:xfrm>
            <a:off x="5976187" y="2812836"/>
            <a:ext cx="1740346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在德鲁克1954年出版的《管理的实践》书中讲了1个故事：有人问三个石匠他们在做什么？第一个石匠回答：’我在养家糊口。’第二个石匠边敲边回答：‘我在做全国最好的石匠活。’第三个石匠仰望天空，目光炯炯有神，说道：‘我在建造一座大教堂。’</a:t>
            </a:r>
          </a:p>
        </p:txBody>
      </p:sp>
      <p:sp>
        <p:nvSpPr>
          <p:cNvPr id="41" name="Shape 41"/>
          <p:cNvSpPr/>
          <p:nvPr/>
        </p:nvSpPr>
        <p:spPr>
          <a:xfrm>
            <a:off x="5976187" y="5369741"/>
            <a:ext cx="17403469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这个故事中的第二个石匠是德鲁克最为担心的，因为在现在的公司的管理者许多不太关心对公司的贡献，而是关心专业上的成功。</a:t>
            </a:r>
          </a:p>
        </p:txBody>
      </p:sp>
      <p:sp>
        <p:nvSpPr>
          <p:cNvPr id="42" name="Shape 42"/>
          <p:cNvSpPr/>
          <p:nvPr/>
        </p:nvSpPr>
        <p:spPr>
          <a:xfrm>
            <a:off x="5976187" y="7164902"/>
            <a:ext cx="1740346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因此德鲁克引入了MBO目标管理方法，德鲁克认为公司至上而下应该清晰的传递目标，这些目标可以展示团队和个人的产出，而这些产出跟公司商业目标一致。而不幸的是MBO没有很好的实施，而是变成了至上而下的官僚主义主义行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什么是OKR？</a:t>
            </a:r>
          </a:p>
        </p:txBody>
      </p:sp>
      <p:sp>
        <p:nvSpPr>
          <p:cNvPr id="45" name="Shape 45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5807195" y="2621441"/>
            <a:ext cx="17403469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安迪.格罗夫在1987年到1998年作为Intel公司的CEO将Intel从一家内存公司成功转型为一家芯片处理器公司。在Intel公司安迪.格罗夫引入了改良后的MBO。在格罗夫的思想中成功的MBO需要回答两个问题：</a:t>
            </a:r>
          </a:p>
          <a:p>
            <a:pPr algn="l">
              <a:defRPr sz="3600"/>
            </a:pPr>
            <a:r>
              <a:t>1、我要去哪里？（Objective）</a:t>
            </a:r>
          </a:p>
          <a:p>
            <a:pPr algn="l">
              <a:defRPr sz="3600"/>
            </a:pPr>
            <a:r>
              <a:t>2、我怎么知道我是否已经到达哪儿？（Key Result）</a:t>
            </a:r>
          </a:p>
        </p:txBody>
      </p:sp>
      <p:sp>
        <p:nvSpPr>
          <p:cNvPr id="47" name="Shape 47"/>
          <p:cNvSpPr/>
          <p:nvPr/>
        </p:nvSpPr>
        <p:spPr>
          <a:xfrm>
            <a:off x="890167" y="8439146"/>
            <a:ext cx="42679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因特尔创始人安迪.格罗夫</a:t>
            </a:r>
          </a:p>
        </p:txBody>
      </p:sp>
      <p:pic>
        <p:nvPicPr>
          <p:cNvPr id="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261" y="2773358"/>
            <a:ext cx="3733801" cy="554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659327" y="6838946"/>
            <a:ext cx="17403468" cy="382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“在这里，和其他地方一样，我们成为我们无力说“不”的牺牲品。这种情况下，太多的目标。我们必须意识到，并采取行动的实现，如果我们试图集中于一切，等于我们什么也不关注。一些非常精心选择的目标传达了一个明确的信息-我们说“是”和我们说“不”，这是我们必须有一个MBO系统的原因。”    </a:t>
            </a:r>
          </a:p>
          <a:p>
            <a:pPr algn="l">
              <a:defRPr sz="3600"/>
            </a:pPr>
            <a:r>
              <a:t>                                                                                         </a:t>
            </a:r>
          </a:p>
          <a:p>
            <a:pPr algn="l">
              <a:defRPr sz="3600"/>
            </a:pPr>
            <a:r>
              <a:t>                                                                                                               —安迪.格罗夫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什么是OKR？</a:t>
            </a:r>
          </a:p>
        </p:txBody>
      </p:sp>
      <p:sp>
        <p:nvSpPr>
          <p:cNvPr id="52" name="Shape 52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5912815" y="2876493"/>
            <a:ext cx="17403469" cy="382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John Doerr是KPCB风险投资公司的合伙人和Google公司的董事，同时也是IBM的早期员工。在一次Google的董事会上John Doerr将OKR方法教给了Google创始人拉里佩奇和谢尔盖·布卢姆。Google从30人开始到现在都是用OKR方法，并成为Google文化的一部分。</a:t>
            </a:r>
          </a:p>
          <a:p>
            <a:pPr algn="l">
              <a:defRPr sz="3600"/>
            </a:pPr>
          </a:p>
          <a:p>
            <a:pPr algn="l" defTabSz="457200">
              <a:defRPr sz="3600"/>
            </a:pPr>
            <a:r>
              <a:t>随着OKR本Google发扬光大LinkedIn、Twitter等公司也开始使用，从此被广为人知。</a:t>
            </a:r>
          </a:p>
        </p:txBody>
      </p:sp>
      <p:pic>
        <p:nvPicPr>
          <p:cNvPr id="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557" y="3491391"/>
            <a:ext cx="3886201" cy="153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623552" y="649296"/>
            <a:ext cx="1714077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什么是OKR？</a:t>
            </a:r>
          </a:p>
        </p:txBody>
      </p:sp>
      <p:sp>
        <p:nvSpPr>
          <p:cNvPr id="57" name="Shape 57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273887" y="6341192"/>
            <a:ext cx="17403469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OKRs 是</a:t>
            </a:r>
            <a:r>
              <a:t>关键的思维框架和持续的纪律</a:t>
            </a:r>
            <a:r>
              <a:t>，让团队可以协同工作，集中他们的努力为驱动公司前进作出可以测量的贡献。</a:t>
            </a:r>
          </a:p>
        </p:txBody>
      </p:sp>
      <p:sp>
        <p:nvSpPr>
          <p:cNvPr id="59" name="Shape 59"/>
          <p:cNvSpPr/>
          <p:nvPr/>
        </p:nvSpPr>
        <p:spPr>
          <a:xfrm>
            <a:off x="7064909" y="4351766"/>
            <a:ext cx="1028484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/>
            </a:lvl1pPr>
          </a:lstStyle>
          <a:p>
            <a:pPr/>
            <a:r>
              <a:t>OKR=Objectives and Key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623552" y="649296"/>
            <a:ext cx="17140779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2" name="Shape 62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1630964" y="5035550"/>
            <a:ext cx="20446240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目标是简明扼要的陈述，概述一个广泛的定性目的以推动组织向期望的方向前进。简单来说目标说明“我们要做什么？”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一个好的目标是有时限的，并应激励和获取团队的共同想象力。</a:t>
            </a:r>
          </a:p>
          <a:p>
            <a:pPr algn="l"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23552" y="649296"/>
            <a:ext cx="17140779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b="1" sz="53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 RESULTS</a:t>
            </a:r>
          </a:p>
        </p:txBody>
      </p:sp>
      <p:sp>
        <p:nvSpPr>
          <p:cNvPr id="66" name="Shape 66"/>
          <p:cNvSpPr/>
          <p:nvPr/>
        </p:nvSpPr>
        <p:spPr>
          <a:xfrm flipH="1">
            <a:off x="666132" y="2045367"/>
            <a:ext cx="1313403" cy="1"/>
          </a:xfrm>
          <a:prstGeom prst="line">
            <a:avLst/>
          </a:prstGeom>
          <a:ln w="38100">
            <a:solidFill>
              <a:srgbClr val="4FC3F7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2646964" y="3196834"/>
            <a:ext cx="20446240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关键结果是对实现目标的一个定量的描述。如果目标是描述“我们要做什么？”，那么关键结果是回答“我们怎么知道我们实现了目标？”</a:t>
            </a:r>
          </a:p>
          <a:p>
            <a:pPr algn="l">
              <a:defRPr sz="3600"/>
            </a:pPr>
          </a:p>
        </p:txBody>
      </p:sp>
      <p:sp>
        <p:nvSpPr>
          <p:cNvPr id="68" name="Shape 68"/>
          <p:cNvSpPr/>
          <p:nvPr/>
        </p:nvSpPr>
        <p:spPr>
          <a:xfrm>
            <a:off x="6845909" y="6092143"/>
            <a:ext cx="9424738" cy="287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目标：测量和提升检测产品的准确性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关键结果：</a:t>
            </a:r>
          </a:p>
          <a:p>
            <a:pPr marL="390769" indent="-390769" algn="l">
              <a:buSzPct val="75000"/>
              <a:buChar char="•"/>
              <a:defRPr sz="3200"/>
            </a:pPr>
            <a:r>
              <a:t>2017年Q1完成10个体质项目用户研究数据测量。</a:t>
            </a:r>
          </a:p>
          <a:p>
            <a:pPr marL="390769" indent="-390769" algn="l">
              <a:buSzPct val="75000"/>
              <a:buChar char="•"/>
              <a:defRPr sz="3200"/>
            </a:pPr>
            <a:r>
              <a:t>2017年Q1完成10个体质项目结果百分比展示。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88" y="11933941"/>
            <a:ext cx="4679938" cy="1151117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23552" y="3735396"/>
            <a:ext cx="17140779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defRPr sz="5500"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                           为什么需要OKR？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