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theme/theme2.xml" ContentType="application/vnd.openxmlformats-officedocument.theme+xml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CCD9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4.jpeg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685800" y="2130442"/>
            <a:ext cx="7772400" cy="1470026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buClrTx/>
              <a:buSzTx/>
              <a:buFontTx/>
              <a:buNone/>
            </a:lvl1pPr>
            <a:lvl2pPr marL="0" indent="457200" algn="ctr">
              <a:buClrTx/>
              <a:buSzTx/>
              <a:buFontTx/>
              <a:buNone/>
            </a:lvl2pPr>
            <a:lvl3pPr marL="0" indent="914400" algn="ctr">
              <a:buClrTx/>
              <a:buSzTx/>
              <a:buFontTx/>
              <a:buNone/>
            </a:lvl3pPr>
            <a:lvl4pPr marL="0" indent="1371600" algn="ctr">
              <a:buClrTx/>
              <a:buSzTx/>
              <a:buFontTx/>
              <a:buNone/>
            </a:lvl4pPr>
            <a:lvl5pPr marL="0" indent="1828800" algn="ctr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519112" y="1266825"/>
            <a:ext cx="8229601" cy="1225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6689739" y="403225"/>
            <a:ext cx="2058989" cy="208915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3" name="Shape 103"/>
          <p:cNvSpPr/>
          <p:nvPr>
            <p:ph type="body" sz="half" idx="1"/>
          </p:nvPr>
        </p:nvSpPr>
        <p:spPr>
          <a:xfrm>
            <a:off x="509587" y="403225"/>
            <a:ext cx="6027739" cy="20891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Shape 10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4.jpg" descr="首页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685800" y="2130442"/>
            <a:ext cx="7772400" cy="1470026"/>
          </a:xfrm>
          <a:prstGeom prst="rect">
            <a:avLst/>
          </a:prstGeom>
        </p:spPr>
        <p:txBody>
          <a:bodyPr anchor="t"/>
          <a:lstStyle>
            <a:lvl1pPr algn="ctr">
              <a:defRPr b="0" sz="4400"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34" name="Shape 134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chemeClr val="accent3">
                    <a:lumOff val="44000"/>
                  </a:schemeClr>
                </a:solidFill>
              </a:defRPr>
            </a:lvl1pPr>
            <a:lvl2pPr marL="0" indent="4572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chemeClr val="accent3">
                    <a:lumOff val="44000"/>
                  </a:schemeClr>
                </a:solidFill>
              </a:defRPr>
            </a:lvl2pPr>
            <a:lvl3pPr marL="0" indent="9144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chemeClr val="accent3">
                    <a:lumOff val="44000"/>
                  </a:schemeClr>
                </a:solidFill>
              </a:defRPr>
            </a:lvl3pPr>
            <a:lvl4pPr marL="0" indent="13716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chemeClr val="accent3">
                    <a:lumOff val="44000"/>
                  </a:schemeClr>
                </a:solidFill>
              </a:defRPr>
            </a:lvl4pPr>
            <a:lvl5pPr marL="0" indent="1828800" algn="ctr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chemeClr val="accent3">
                    <a:lumOff val="44000"/>
                  </a:schemeClr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5" name="Shape 135"/>
          <p:cNvSpPr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4.jpg" descr="首页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Shape 143"/>
          <p:cNvSpPr/>
          <p:nvPr>
            <p:ph type="sldNum" sz="quarter" idx="2"/>
          </p:nvPr>
        </p:nvSpPr>
        <p:spPr>
          <a:xfrm>
            <a:off x="6553200" y="6245225"/>
            <a:ext cx="358413" cy="350662"/>
          </a:xfrm>
          <a:prstGeom prst="rect">
            <a:avLst/>
          </a:prstGeom>
        </p:spPr>
        <p:txBody>
          <a:bodyPr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509587" y="403235"/>
            <a:ext cx="8229601" cy="576265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xfrm>
            <a:off x="519112" y="1266825"/>
            <a:ext cx="8229601" cy="12255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5pPr marL="2220684" indent="-391884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8402429" y="6245225"/>
            <a:ext cx="284372" cy="307340"/>
          </a:xfrm>
          <a:prstGeom prst="rect">
            <a:avLst/>
          </a:prstGeom>
        </p:spPr>
        <p:txBody>
          <a:bodyPr/>
          <a:lstStyle>
            <a:lvl1pPr defTabSz="457200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xfrm>
            <a:off x="623887" y="2139553"/>
            <a:ext cx="7886701" cy="2139554"/>
          </a:xfrm>
          <a:prstGeom prst="rect">
            <a:avLst/>
          </a:prstGeom>
        </p:spPr>
        <p:txBody>
          <a:bodyPr lIns="34289" tIns="34289" rIns="34289" bIns="34289" anchor="b"/>
          <a:lstStyle>
            <a:lvl1pPr>
              <a:lnSpc>
                <a:spcPct val="90000"/>
              </a:lnSpc>
              <a:defRPr b="0" sz="60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623887" y="4299346"/>
            <a:ext cx="7886701" cy="1125142"/>
          </a:xfrm>
          <a:prstGeom prst="rect">
            <a:avLst/>
          </a:prstGeom>
        </p:spPr>
        <p:txBody>
          <a:bodyPr lIns="34289" tIns="34289" rIns="34289" bIns="34289">
            <a:normAutofit fontScale="100000" lnSpcReduction="0"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8279587" y="5638245"/>
            <a:ext cx="235764" cy="246379"/>
          </a:xfrm>
          <a:prstGeom prst="rect">
            <a:avLst/>
          </a:prstGeom>
        </p:spPr>
        <p:txBody>
          <a:bodyPr lIns="34289" tIns="34289" rIns="34289" bIns="34289" anchor="ctr"/>
          <a:lstStyle>
            <a:lvl1pPr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519112" y="1266825"/>
            <a:ext cx="8229601" cy="122555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 defTabSz="4572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2.jpg" descr="内页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hape 18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幻灯片"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1.jpg" descr="QCon北京ppt-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hape 192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</p:spPr>
        <p:txBody>
          <a:bodyPr anchor="ctr"/>
          <a:lstStyle>
            <a:lvl1pPr defTabSz="457200">
              <a:defRPr sz="12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0" sz="2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457215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/>
            </a:lvl1pPr>
            <a:lvl2pPr marL="0" indent="457200">
              <a:buClrTx/>
              <a:buSzTx/>
              <a:buFontTx/>
              <a:buNone/>
              <a:defRPr b="1"/>
            </a:lvl2pPr>
            <a:lvl3pPr marL="0" indent="914400">
              <a:buClrTx/>
              <a:buSzTx/>
              <a:buFontTx/>
              <a:buNone/>
              <a:defRPr b="1"/>
            </a:lvl3pPr>
            <a:lvl4pPr marL="0" indent="1371600">
              <a:buClrTx/>
              <a:buSzTx/>
              <a:buFontTx/>
              <a:buNone/>
              <a:defRPr b="1"/>
            </a:lvl4pPr>
            <a:lvl5pPr marL="0" indent="1828800">
              <a:buClrTx/>
              <a:buSzTx/>
              <a:buFont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1" name="Shape 201"/>
          <p:cNvSpPr/>
          <p:nvPr>
            <p:ph type="body" sz="quarter" idx="13"/>
          </p:nvPr>
        </p:nvSpPr>
        <p:spPr>
          <a:xfrm>
            <a:off x="4645040" y="1535112"/>
            <a:ext cx="4041776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b="1"/>
            </a:pPr>
          </a:p>
        </p:txBody>
      </p:sp>
      <p:sp>
        <p:nvSpPr>
          <p:cNvPr id="202" name="Shape 202"/>
          <p:cNvSpPr/>
          <p:nvPr>
            <p:ph type="sldNum" sz="quarter" idx="2"/>
          </p:nvPr>
        </p:nvSpPr>
        <p:spPr>
          <a:xfrm>
            <a:off x="8686800" y="6245225"/>
            <a:ext cx="402045" cy="42164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400"/>
              </a:spcBef>
              <a:defRPr sz="20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685800" y="2130442"/>
            <a:ext cx="7772400" cy="1470026"/>
          </a:xfrm>
          <a:prstGeom prst="rect">
            <a:avLst/>
          </a:prstGeom>
        </p:spPr>
        <p:txBody>
          <a:bodyPr/>
          <a:lstStyle>
            <a:lvl1pPr>
              <a:defRPr b="0" sz="22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indent="457200">
              <a:buClrTx/>
              <a:buSzTx/>
              <a:buFontTx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indent="914400">
              <a:buClrTx/>
              <a:buSzTx/>
              <a:buFontTx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indent="1371600">
              <a:buClrTx/>
              <a:buSzTx/>
              <a:buFontTx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indent="1828800">
              <a:buClrTx/>
              <a:buSzTx/>
              <a:buFontTx/>
              <a:buNone/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xfrm>
            <a:off x="8686800" y="6245225"/>
            <a:ext cx="402045" cy="42164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400"/>
              </a:spcBef>
              <a:defRPr sz="2000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722328" y="4406917"/>
            <a:ext cx="7772401" cy="1362076"/>
          </a:xfrm>
          <a:prstGeom prst="rect">
            <a:avLst/>
          </a:prstGeom>
        </p:spPr>
        <p:txBody>
          <a:bodyPr anchor="t"/>
          <a:lstStyle>
            <a:lvl1pPr>
              <a:defRPr cap="all" sz="4000"/>
            </a:lvl1pPr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722328" y="2906729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ClrTx/>
              <a:buSzTx/>
              <a:buFontTx/>
              <a:buNone/>
              <a:defRPr sz="2000"/>
            </a:lvl1pPr>
            <a:lvl2pPr marL="0" indent="457200">
              <a:spcBef>
                <a:spcPts val="400"/>
              </a:spcBef>
              <a:buClrTx/>
              <a:buSzTx/>
              <a:buFontTx/>
              <a:buNone/>
              <a:defRPr sz="2000"/>
            </a:lvl2pPr>
            <a:lvl3pPr marL="0" indent="914400">
              <a:spcBef>
                <a:spcPts val="400"/>
              </a:spcBef>
              <a:buClrTx/>
              <a:buSzTx/>
              <a:buFontTx/>
              <a:buNone/>
              <a:defRPr sz="2000"/>
            </a:lvl3pPr>
            <a:lvl4pPr marL="0" indent="1371600">
              <a:spcBef>
                <a:spcPts val="400"/>
              </a:spcBef>
              <a:buClrTx/>
              <a:buSzTx/>
              <a:buFontTx/>
              <a:buNone/>
              <a:defRPr sz="2000"/>
            </a:lvl4pPr>
            <a:lvl5pPr marL="0" indent="1828800">
              <a:spcBef>
                <a:spcPts val="400"/>
              </a:spcBef>
              <a:buClrTx/>
              <a:buSzTx/>
              <a:buFont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519112" y="1266825"/>
            <a:ext cx="4038601" cy="122555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457215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buClrTx/>
              <a:buSzTx/>
              <a:buFontTx/>
              <a:buNone/>
              <a:defRPr b="1"/>
            </a:lvl1pPr>
            <a:lvl2pPr marL="0" indent="457200">
              <a:buClrTx/>
              <a:buSzTx/>
              <a:buFontTx/>
              <a:buNone/>
              <a:defRPr b="1"/>
            </a:lvl2pPr>
            <a:lvl3pPr marL="0" indent="914400">
              <a:buClrTx/>
              <a:buSzTx/>
              <a:buFontTx/>
              <a:buNone/>
              <a:defRPr b="1"/>
            </a:lvl3pPr>
            <a:lvl4pPr marL="0" indent="1371600">
              <a:buClrTx/>
              <a:buSzTx/>
              <a:buFontTx/>
              <a:buNone/>
              <a:defRPr b="1"/>
            </a:lvl4pPr>
            <a:lvl5pPr marL="0" indent="1828800">
              <a:buClrTx/>
              <a:buSzTx/>
              <a:buFont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0" name="Shape 50"/>
          <p:cNvSpPr/>
          <p:nvPr>
            <p:ph type="body" sz="quarter" idx="13"/>
          </p:nvPr>
        </p:nvSpPr>
        <p:spPr>
          <a:xfrm>
            <a:off x="4645040" y="1535112"/>
            <a:ext cx="4041776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buClrTx/>
              <a:buSzTx/>
              <a:buFontTx/>
              <a:buNone/>
              <a:defRPr b="1"/>
            </a:pP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74" name="Shape 74"/>
          <p:cNvSpPr/>
          <p:nvPr>
            <p:ph type="body" idx="1"/>
          </p:nvPr>
        </p:nvSpPr>
        <p:spPr>
          <a:xfrm>
            <a:off x="3575050" y="273067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body" sz="half" idx="13"/>
          </p:nvPr>
        </p:nvSpPr>
        <p:spPr>
          <a:xfrm>
            <a:off x="457199" y="1435103"/>
            <a:ext cx="3008315" cy="469106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pPr/>
            <a:r>
              <a:t>标题文本</a:t>
            </a:r>
          </a:p>
        </p:txBody>
      </p:sp>
      <p:sp>
        <p:nvSpPr>
          <p:cNvPr id="84" name="Shape 84"/>
          <p:cNvSpPr/>
          <p:nvPr>
            <p:ph type="pic" sz="half" idx="13"/>
          </p:nvPr>
        </p:nvSpPr>
        <p:spPr>
          <a:xfrm>
            <a:off x="1792288" y="612776"/>
            <a:ext cx="5486401" cy="4114801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ClrTx/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ClrTx/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ClrTx/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ClrTx/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 descr="内页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509587" y="403236"/>
            <a:ext cx="8229601" cy="576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83848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ln>
            <a:noFill/>
          </a:ln>
          <a:solidFill>
            <a:srgbClr val="1EA737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80000"/>
        <a:buFont typeface="Wingdings"/>
        <a:buChar char="●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80000"/>
        <a:buFont typeface="Wingdings"/>
        <a:buChar char="●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AutoNum type="alphaLcPeriod" startAt="1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–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4pPr>
      <a:lvl5pPr marL="22206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»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5pPr>
      <a:lvl6pPr marL="26778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»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6pPr>
      <a:lvl7pPr marL="31350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»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7pPr>
      <a:lvl8pPr marL="35922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»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8pPr>
      <a:lvl9pPr marL="4049485" marR="0" indent="-39188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1EA737"/>
        </a:buClr>
        <a:buSzPct val="100000"/>
        <a:buFont typeface="Wingdings"/>
        <a:buChar char="»"/>
        <a:tabLst/>
        <a:defRPr b="0" baseline="0" cap="none" i="0" spc="0" strike="noStrike" sz="2400" u="none">
          <a:ln>
            <a:noFill/>
          </a:ln>
          <a:solidFill>
            <a:srgbClr val="333333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tif"/><Relationship Id="rId3" Type="http://schemas.openxmlformats.org/officeDocument/2006/relationships/image" Target="../media/image7.tif"/><Relationship Id="rId4" Type="http://schemas.openxmlformats.org/officeDocument/2006/relationships/image" Target="../media/image8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tif"/><Relationship Id="rId3" Type="http://schemas.openxmlformats.org/officeDocument/2006/relationships/image" Target="../media/image10.tif"/><Relationship Id="rId4" Type="http://schemas.openxmlformats.org/officeDocument/2006/relationships/image" Target="../media/image1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tif"/><Relationship Id="rId3" Type="http://schemas.openxmlformats.org/officeDocument/2006/relationships/hyperlink" Target="mailto:chenbinsg@gmail.com?subject=" TargetMode="External"/><Relationship Id="rId4" Type="http://schemas.openxmlformats.org/officeDocument/2006/relationships/image" Target="../media/image12.ti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hyperlink" Target="http://www.yeepaygroup.com" TargetMode="External"/><Relationship Id="rId8" Type="http://schemas.openxmlformats.org/officeDocument/2006/relationships/image" Target="../media/image7.jpe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4.png"/><Relationship Id="rId5" Type="http://schemas.openxmlformats.org/officeDocument/2006/relationships/image" Target="../media/image2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image" Target="../media/image11.png"/><Relationship Id="rId5" Type="http://schemas.openxmlformats.org/officeDocument/2006/relationships/image" Target="../media/image5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1143918" y="2489211"/>
            <a:ext cx="685616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150000"/>
              </a:lnSpc>
              <a:defRPr sz="37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大型互联网平台背后的可扩展性</a:t>
            </a:r>
          </a:p>
        </p:txBody>
      </p:sp>
      <p:sp>
        <p:nvSpPr>
          <p:cNvPr id="221" name="Shape 221"/>
          <p:cNvSpPr/>
          <p:nvPr/>
        </p:nvSpPr>
        <p:spPr>
          <a:xfrm>
            <a:off x="1043608" y="3645470"/>
            <a:ext cx="7065961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sz="27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陈斌</a:t>
            </a:r>
          </a:p>
          <a:p>
            <a:pPr algn="ctr">
              <a:lnSpc>
                <a:spcPct val="150000"/>
              </a:lnSpc>
              <a:defRPr sz="24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</a:t>
            </a:r>
            <a:r>
              <a:t>017</a:t>
            </a:r>
            <a:r>
              <a:t>年</a:t>
            </a:r>
            <a:r>
              <a:t>3</a:t>
            </a:r>
            <a:r>
              <a:t>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需要扩展的不仅是技术</a:t>
            </a:r>
          </a:p>
        </p:txBody>
      </p:sp>
      <p:grpSp>
        <p:nvGrpSpPr>
          <p:cNvPr id="377" name="Group 377"/>
          <p:cNvGrpSpPr/>
          <p:nvPr/>
        </p:nvGrpSpPr>
        <p:grpSpPr>
          <a:xfrm>
            <a:off x="617227" y="1687115"/>
            <a:ext cx="8050379" cy="923678"/>
            <a:chOff x="0" y="0"/>
            <a:chExt cx="8050377" cy="923676"/>
          </a:xfrm>
        </p:grpSpPr>
        <p:sp>
          <p:nvSpPr>
            <p:cNvPr id="374" name="Shape 374"/>
            <p:cNvSpPr/>
            <p:nvPr/>
          </p:nvSpPr>
          <p:spPr>
            <a:xfrm>
              <a:off x="1203291" y="0"/>
              <a:ext cx="1270001" cy="923677"/>
            </a:xfrm>
            <a:prstGeom prst="rightArrow">
              <a:avLst>
                <a:gd name="adj1" fmla="val 32000"/>
                <a:gd name="adj2" fmla="val 52403"/>
              </a:avLst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375" name="Shape 375"/>
            <p:cNvSpPr/>
            <p:nvPr/>
          </p:nvSpPr>
          <p:spPr>
            <a:xfrm>
              <a:off x="2689836" y="217884"/>
              <a:ext cx="5360542" cy="487909"/>
            </a:xfrm>
            <a:prstGeom prst="roundRect">
              <a:avLst>
                <a:gd name="adj" fmla="val 39044"/>
              </a:avLst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457200">
                <a:defRPr sz="16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随着业务的发展，不断增减员工并引入有新技能的人才。</a:t>
              </a:r>
            </a:p>
          </p:txBody>
        </p:sp>
        <p:pic>
          <p:nvPicPr>
            <p:cNvPr id="376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988335" cy="92367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1" name="Group 381"/>
          <p:cNvGrpSpPr/>
          <p:nvPr/>
        </p:nvGrpSpPr>
        <p:grpSpPr>
          <a:xfrm>
            <a:off x="586254" y="3273447"/>
            <a:ext cx="8081352" cy="1127131"/>
            <a:chOff x="0" y="0"/>
            <a:chExt cx="8081350" cy="1127129"/>
          </a:xfrm>
        </p:grpSpPr>
        <p:sp>
          <p:nvSpPr>
            <p:cNvPr id="378" name="Shape 378"/>
            <p:cNvSpPr/>
            <p:nvPr/>
          </p:nvSpPr>
          <p:spPr>
            <a:xfrm>
              <a:off x="1234264" y="101726"/>
              <a:ext cx="1270001" cy="923678"/>
            </a:xfrm>
            <a:prstGeom prst="rightArrow">
              <a:avLst>
                <a:gd name="adj1" fmla="val 32000"/>
                <a:gd name="adj2" fmla="val 52403"/>
              </a:avLst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379" name="Shape 379"/>
            <p:cNvSpPr/>
            <p:nvPr/>
          </p:nvSpPr>
          <p:spPr>
            <a:xfrm>
              <a:off x="2720809" y="319610"/>
              <a:ext cx="5360542" cy="487909"/>
            </a:xfrm>
            <a:prstGeom prst="roundRect">
              <a:avLst>
                <a:gd name="adj" fmla="val 39044"/>
              </a:avLst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457200">
                <a:defRPr sz="16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组织结构不断演进，满足在不同成长阶段的需要。</a:t>
              </a:r>
            </a:p>
          </p:txBody>
        </p:sp>
        <p:pic>
          <p:nvPicPr>
            <p:cNvPr id="380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1050281" cy="1127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5" name="Group 385"/>
          <p:cNvGrpSpPr/>
          <p:nvPr/>
        </p:nvGrpSpPr>
        <p:grpSpPr>
          <a:xfrm>
            <a:off x="476394" y="4991456"/>
            <a:ext cx="8191212" cy="1067229"/>
            <a:chOff x="0" y="0"/>
            <a:chExt cx="8191210" cy="1067227"/>
          </a:xfrm>
        </p:grpSpPr>
        <p:sp>
          <p:nvSpPr>
            <p:cNvPr id="382" name="Shape 382"/>
            <p:cNvSpPr/>
            <p:nvPr/>
          </p:nvSpPr>
          <p:spPr>
            <a:xfrm>
              <a:off x="1344124" y="71775"/>
              <a:ext cx="1270001" cy="923678"/>
            </a:xfrm>
            <a:prstGeom prst="rightArrow">
              <a:avLst>
                <a:gd name="adj1" fmla="val 32000"/>
                <a:gd name="adj2" fmla="val 52403"/>
              </a:avLst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383" name="Shape 383"/>
            <p:cNvSpPr/>
            <p:nvPr/>
          </p:nvSpPr>
          <p:spPr>
            <a:xfrm>
              <a:off x="2830669" y="289659"/>
              <a:ext cx="5360542" cy="487909"/>
            </a:xfrm>
            <a:prstGeom prst="roundRect">
              <a:avLst>
                <a:gd name="adj" fmla="val 39044"/>
              </a:avLst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 defTabSz="457200">
                <a:defRPr sz="16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架构和容量不断扩展，以适应业务快速发展的需求。</a:t>
              </a:r>
            </a:p>
          </p:txBody>
        </p:sp>
        <p:pic>
          <p:nvPicPr>
            <p:cNvPr id="384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270000" cy="10672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86" name="Shape 386"/>
          <p:cNvSpPr/>
          <p:nvPr/>
        </p:nvSpPr>
        <p:spPr>
          <a:xfrm>
            <a:off x="1979929" y="1963534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人员</a:t>
            </a:r>
          </a:p>
        </p:txBody>
      </p:sp>
      <p:sp>
        <p:nvSpPr>
          <p:cNvPr id="387" name="Shape 387"/>
          <p:cNvSpPr/>
          <p:nvPr/>
        </p:nvSpPr>
        <p:spPr>
          <a:xfrm>
            <a:off x="1979929" y="3664292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组织</a:t>
            </a:r>
          </a:p>
        </p:txBody>
      </p:sp>
      <p:sp>
        <p:nvSpPr>
          <p:cNvPr id="388" name="Shape 388"/>
          <p:cNvSpPr/>
          <p:nvPr/>
        </p:nvSpPr>
        <p:spPr>
          <a:xfrm>
            <a:off x="1979929" y="5352350"/>
            <a:ext cx="459741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4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技术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AKF的扩展立方体</a:t>
            </a:r>
          </a:p>
        </p:txBody>
      </p:sp>
      <p:pic>
        <p:nvPicPr>
          <p:cNvPr id="39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3799" y="1353595"/>
            <a:ext cx="6756402" cy="5034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AKF的三轴扩展理论</a:t>
            </a:r>
          </a:p>
        </p:txBody>
      </p:sp>
      <p:grpSp>
        <p:nvGrpSpPr>
          <p:cNvPr id="401" name="Group 401"/>
          <p:cNvGrpSpPr/>
          <p:nvPr/>
        </p:nvGrpSpPr>
        <p:grpSpPr>
          <a:xfrm>
            <a:off x="450229" y="1311633"/>
            <a:ext cx="7938742" cy="4974867"/>
            <a:chOff x="0" y="0"/>
            <a:chExt cx="7938740" cy="4974866"/>
          </a:xfrm>
        </p:grpSpPr>
        <p:pic>
          <p:nvPicPr>
            <p:cNvPr id="394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759" y="0"/>
              <a:ext cx="6756402" cy="49072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95" name="Shape 395"/>
            <p:cNvSpPr/>
            <p:nvPr/>
          </p:nvSpPr>
          <p:spPr>
            <a:xfrm>
              <a:off x="749300" y="37692"/>
              <a:ext cx="3915718" cy="36517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Y轴—按照功能或者服务拆分（面向服务）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203200" y="3885792"/>
              <a:ext cx="716261" cy="36517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4483100" y="2412592"/>
              <a:ext cx="716261" cy="36517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2222500" y="4609692"/>
              <a:ext cx="1641724" cy="36517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3974692"/>
              <a:ext cx="3537992" cy="63500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Z轴—按照资源拆分（面向资源）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4546600" y="2412592"/>
              <a:ext cx="3392141" cy="36517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600"/>
              </a:lvl1pPr>
            </a:lstStyle>
            <a:p>
              <a:pPr/>
              <a:r>
                <a:t>X轴—水平复制或克隆（面向目标）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X轴扩展</a:t>
            </a:r>
          </a:p>
        </p:txBody>
      </p:sp>
      <p:sp>
        <p:nvSpPr>
          <p:cNvPr id="404" name="Shape 404"/>
          <p:cNvSpPr/>
          <p:nvPr/>
        </p:nvSpPr>
        <p:spPr>
          <a:xfrm>
            <a:off x="498769" y="6073179"/>
            <a:ext cx="8169972" cy="1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05" name="Shape 405"/>
          <p:cNvSpPr/>
          <p:nvPr/>
        </p:nvSpPr>
        <p:spPr>
          <a:xfrm flipV="1">
            <a:off x="513357" y="1230852"/>
            <a:ext cx="1" cy="4864355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Shape 406"/>
          <p:cNvSpPr/>
          <p:nvPr/>
        </p:nvSpPr>
        <p:spPr>
          <a:xfrm>
            <a:off x="8183880" y="55486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时间</a:t>
            </a:r>
          </a:p>
        </p:txBody>
      </p:sp>
      <p:sp>
        <p:nvSpPr>
          <p:cNvPr id="407" name="Shape 407"/>
          <p:cNvSpPr/>
          <p:nvPr/>
        </p:nvSpPr>
        <p:spPr>
          <a:xfrm>
            <a:off x="665480" y="1256029"/>
            <a:ext cx="1063288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业务量</a:t>
            </a:r>
          </a:p>
        </p:txBody>
      </p:sp>
      <p:sp>
        <p:nvSpPr>
          <p:cNvPr id="435" name="Shape 435"/>
          <p:cNvSpPr/>
          <p:nvPr/>
        </p:nvSpPr>
        <p:spPr>
          <a:xfrm>
            <a:off x="522568" y="3105282"/>
            <a:ext cx="7823945" cy="2950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0229" y="18015"/>
                  <a:pt x="17429" y="10815"/>
                  <a:pt x="21600" y="0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pic>
        <p:nvPicPr>
          <p:cNvPr id="40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24" y="56832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5175250"/>
            <a:ext cx="13208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5060950"/>
            <a:ext cx="1320800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354" y="46418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354" y="45275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354" y="44005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054" y="39941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054" y="38798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054" y="37528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054" y="36131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9908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8765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7495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609850"/>
            <a:ext cx="1320801" cy="36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478004"/>
            <a:ext cx="1320801" cy="368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6724" y="5568950"/>
            <a:ext cx="1320801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Shape 425"/>
          <p:cNvSpPr/>
          <p:nvPr/>
        </p:nvSpPr>
        <p:spPr>
          <a:xfrm>
            <a:off x="1005248" y="5485129"/>
            <a:ext cx="38375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LB</a:t>
            </a:r>
          </a:p>
        </p:txBody>
      </p:sp>
      <p:pic>
        <p:nvPicPr>
          <p:cNvPr id="42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1850" y="4921250"/>
            <a:ext cx="1320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Shape 427"/>
          <p:cNvSpPr/>
          <p:nvPr/>
        </p:nvSpPr>
        <p:spPr>
          <a:xfrm>
            <a:off x="2570374" y="4714169"/>
            <a:ext cx="3837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LB</a:t>
            </a:r>
          </a:p>
        </p:txBody>
      </p:sp>
      <p:pic>
        <p:nvPicPr>
          <p:cNvPr id="42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354" y="4260850"/>
            <a:ext cx="1320801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Shape 429"/>
          <p:cNvSpPr/>
          <p:nvPr/>
        </p:nvSpPr>
        <p:spPr>
          <a:xfrm>
            <a:off x="4391879" y="4109998"/>
            <a:ext cx="38375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LB</a:t>
            </a:r>
          </a:p>
        </p:txBody>
      </p:sp>
      <p:pic>
        <p:nvPicPr>
          <p:cNvPr id="43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3054" y="3478879"/>
            <a:ext cx="1320801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431" name="Shape 431"/>
          <p:cNvSpPr/>
          <p:nvPr/>
        </p:nvSpPr>
        <p:spPr>
          <a:xfrm>
            <a:off x="5801579" y="3313288"/>
            <a:ext cx="3837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LB</a:t>
            </a:r>
          </a:p>
        </p:txBody>
      </p:sp>
      <p:pic>
        <p:nvPicPr>
          <p:cNvPr id="4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04654" y="2330450"/>
            <a:ext cx="1320801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Shape 433"/>
          <p:cNvSpPr/>
          <p:nvPr/>
        </p:nvSpPr>
        <p:spPr>
          <a:xfrm>
            <a:off x="7173179" y="2208388"/>
            <a:ext cx="383752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LB</a:t>
            </a:r>
          </a:p>
        </p:txBody>
      </p:sp>
      <p:sp>
        <p:nvSpPr>
          <p:cNvPr id="434" name="Shape 434"/>
          <p:cNvSpPr/>
          <p:nvPr/>
        </p:nvSpPr>
        <p:spPr>
          <a:xfrm>
            <a:off x="7480281" y="4896556"/>
            <a:ext cx="132080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饼干生产线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Y轴扩展</a:t>
            </a:r>
          </a:p>
        </p:txBody>
      </p:sp>
      <p:sp>
        <p:nvSpPr>
          <p:cNvPr id="438" name="Shape 438"/>
          <p:cNvSpPr/>
          <p:nvPr/>
        </p:nvSpPr>
        <p:spPr>
          <a:xfrm>
            <a:off x="498769" y="6073179"/>
            <a:ext cx="8169972" cy="1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Shape 439"/>
          <p:cNvSpPr/>
          <p:nvPr/>
        </p:nvSpPr>
        <p:spPr>
          <a:xfrm flipV="1">
            <a:off x="513357" y="1230852"/>
            <a:ext cx="1" cy="4864355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Shape 440"/>
          <p:cNvSpPr/>
          <p:nvPr/>
        </p:nvSpPr>
        <p:spPr>
          <a:xfrm>
            <a:off x="8183880" y="55486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时间</a:t>
            </a:r>
          </a:p>
        </p:txBody>
      </p:sp>
      <p:grpSp>
        <p:nvGrpSpPr>
          <p:cNvPr id="447" name="Group 447"/>
          <p:cNvGrpSpPr/>
          <p:nvPr/>
        </p:nvGrpSpPr>
        <p:grpSpPr>
          <a:xfrm>
            <a:off x="2405796" y="4430109"/>
            <a:ext cx="1040161" cy="1047394"/>
            <a:chOff x="0" y="307940"/>
            <a:chExt cx="1040159" cy="1047392"/>
          </a:xfrm>
        </p:grpSpPr>
        <p:sp>
          <p:nvSpPr>
            <p:cNvPr id="441" name="Shape 441"/>
            <p:cNvSpPr/>
            <p:nvPr/>
          </p:nvSpPr>
          <p:spPr>
            <a:xfrm>
              <a:off x="0" y="322758"/>
              <a:ext cx="1040160" cy="663963"/>
            </a:xfrm>
            <a:prstGeom prst="rect">
              <a:avLst/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442" name="Shape 442"/>
            <p:cNvSpPr/>
            <p:nvPr/>
          </p:nvSpPr>
          <p:spPr>
            <a:xfrm>
              <a:off x="37683" y="3079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525085" y="3079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288622" y="1019418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搜索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525085" y="58226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结算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7683" y="58226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支付</a:t>
              </a:r>
            </a:p>
          </p:txBody>
        </p:sp>
      </p:grpSp>
      <p:grpSp>
        <p:nvGrpSpPr>
          <p:cNvPr id="454" name="Group 454"/>
          <p:cNvGrpSpPr/>
          <p:nvPr/>
        </p:nvGrpSpPr>
        <p:grpSpPr>
          <a:xfrm>
            <a:off x="4162519" y="3488813"/>
            <a:ext cx="1040160" cy="1415233"/>
            <a:chOff x="0" y="0"/>
            <a:chExt cx="1040159" cy="1415231"/>
          </a:xfrm>
        </p:grpSpPr>
        <p:sp>
          <p:nvSpPr>
            <p:cNvPr id="448" name="Shape 448"/>
            <p:cNvSpPr/>
            <p:nvPr/>
          </p:nvSpPr>
          <p:spPr>
            <a:xfrm>
              <a:off x="0" y="0"/>
              <a:ext cx="1040160" cy="679391"/>
            </a:xfrm>
            <a:prstGeom prst="rect">
              <a:avLst/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449" name="Shape 449"/>
            <p:cNvSpPr/>
            <p:nvPr/>
          </p:nvSpPr>
          <p:spPr>
            <a:xfrm>
              <a:off x="37683" y="3079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12385" y="3079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288622" y="714618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搜索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258385" y="2311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结算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288622" y="1079316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支付</a:t>
              </a:r>
            </a:p>
          </p:txBody>
        </p:sp>
      </p:grpSp>
      <p:grpSp>
        <p:nvGrpSpPr>
          <p:cNvPr id="463" name="Group 463"/>
          <p:cNvGrpSpPr/>
          <p:nvPr/>
        </p:nvGrpSpPr>
        <p:grpSpPr>
          <a:xfrm>
            <a:off x="530076" y="5025290"/>
            <a:ext cx="1151831" cy="1012122"/>
            <a:chOff x="0" y="0"/>
            <a:chExt cx="1151830" cy="1012120"/>
          </a:xfrm>
        </p:grpSpPr>
        <p:sp>
          <p:nvSpPr>
            <p:cNvPr id="455" name="Shape 455"/>
            <p:cNvSpPr/>
            <p:nvPr/>
          </p:nvSpPr>
          <p:spPr>
            <a:xfrm>
              <a:off x="71903" y="599174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71903" y="4632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0" y="0"/>
              <a:ext cx="1151831" cy="1012121"/>
            </a:xfrm>
            <a:prstGeom prst="rect">
              <a:avLst/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458" name="Shape 458"/>
            <p:cNvSpPr/>
            <p:nvPr/>
          </p:nvSpPr>
          <p:spPr>
            <a:xfrm>
              <a:off x="584706" y="599174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搜索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584706" y="3206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结算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71903" y="32064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支付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71903" y="580124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  <p:sp>
          <p:nvSpPr>
            <p:cNvPr id="462" name="Shape 462"/>
            <p:cNvSpPr/>
            <p:nvPr/>
          </p:nvSpPr>
          <p:spPr>
            <a:xfrm>
              <a:off x="71903" y="4632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5919241" y="2693441"/>
            <a:ext cx="1040161" cy="1471118"/>
            <a:chOff x="0" y="0"/>
            <a:chExt cx="1040159" cy="1471117"/>
          </a:xfrm>
        </p:grpSpPr>
        <p:sp>
          <p:nvSpPr>
            <p:cNvPr id="464" name="Shape 464"/>
            <p:cNvSpPr/>
            <p:nvPr/>
          </p:nvSpPr>
          <p:spPr>
            <a:xfrm>
              <a:off x="277624" y="769251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支付</a:t>
              </a:r>
            </a:p>
          </p:txBody>
        </p:sp>
        <p:sp>
          <p:nvSpPr>
            <p:cNvPr id="465" name="Shape 465"/>
            <p:cNvSpPr/>
            <p:nvPr/>
          </p:nvSpPr>
          <p:spPr>
            <a:xfrm>
              <a:off x="0" y="0"/>
              <a:ext cx="1040160" cy="370841"/>
            </a:xfrm>
            <a:prstGeom prst="rect">
              <a:avLst/>
            </a:prstGeom>
            <a:solidFill>
              <a:srgbClr val="29A62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/>
            </a:p>
          </p:txBody>
        </p:sp>
        <p:sp>
          <p:nvSpPr>
            <p:cNvPr id="466" name="Shape 466"/>
            <p:cNvSpPr/>
            <p:nvPr/>
          </p:nvSpPr>
          <p:spPr>
            <a:xfrm>
              <a:off x="37683" y="1838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登录</a:t>
              </a:r>
            </a:p>
          </p:txBody>
        </p:sp>
        <p:sp>
          <p:nvSpPr>
            <p:cNvPr id="467" name="Shape 467"/>
            <p:cNvSpPr/>
            <p:nvPr/>
          </p:nvSpPr>
          <p:spPr>
            <a:xfrm>
              <a:off x="525085" y="18380"/>
              <a:ext cx="51054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>
                  <a:solidFill>
                    <a:schemeClr val="accent3">
                      <a:lumOff val="44000"/>
                    </a:schemeClr>
                  </a:solidFill>
                </a:defRPr>
              </a:lvl1pPr>
            </a:lstStyle>
            <a:p>
              <a:pPr/>
              <a:r>
                <a:t>注册</a:t>
              </a:r>
            </a:p>
          </p:txBody>
        </p:sp>
        <p:sp>
          <p:nvSpPr>
            <p:cNvPr id="468" name="Shape 468"/>
            <p:cNvSpPr/>
            <p:nvPr/>
          </p:nvSpPr>
          <p:spPr>
            <a:xfrm>
              <a:off x="277624" y="394839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搜索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277624" y="1135202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结算</a:t>
              </a:r>
            </a:p>
          </p:txBody>
        </p:sp>
      </p:grpSp>
      <p:grpSp>
        <p:nvGrpSpPr>
          <p:cNvPr id="476" name="Group 476"/>
          <p:cNvGrpSpPr/>
          <p:nvPr/>
        </p:nvGrpSpPr>
        <p:grpSpPr>
          <a:xfrm>
            <a:off x="7750720" y="1338786"/>
            <a:ext cx="462916" cy="1799337"/>
            <a:chOff x="0" y="0"/>
            <a:chExt cx="462915" cy="1799336"/>
          </a:xfrm>
        </p:grpSpPr>
        <p:sp>
          <p:nvSpPr>
            <p:cNvPr id="471" name="Shape 471"/>
            <p:cNvSpPr/>
            <p:nvPr/>
          </p:nvSpPr>
          <p:spPr>
            <a:xfrm>
              <a:off x="-1" y="365855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搜索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-1" y="731710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支付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-1" y="1097565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结算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-1" y="1463421"/>
              <a:ext cx="462916" cy="335916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登录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-1" y="0"/>
              <a:ext cx="462916" cy="335915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808080">
                  <a:alpha val="37998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457200">
                <a:defRPr sz="14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注册</a:t>
              </a:r>
            </a:p>
          </p:txBody>
        </p:sp>
      </p:grpSp>
      <p:sp>
        <p:nvSpPr>
          <p:cNvPr id="477" name="Shape 477"/>
          <p:cNvSpPr/>
          <p:nvPr/>
        </p:nvSpPr>
        <p:spPr>
          <a:xfrm>
            <a:off x="665480" y="1217929"/>
            <a:ext cx="88102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业务量</a:t>
            </a:r>
          </a:p>
        </p:txBody>
      </p:sp>
      <p:sp>
        <p:nvSpPr>
          <p:cNvPr id="480" name="Shape 480"/>
          <p:cNvSpPr/>
          <p:nvPr/>
        </p:nvSpPr>
        <p:spPr>
          <a:xfrm>
            <a:off x="522568" y="3105282"/>
            <a:ext cx="7823945" cy="2950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0229" y="18015"/>
                  <a:pt x="17429" y="10815"/>
                  <a:pt x="21600" y="0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479" name="Shape 479"/>
          <p:cNvSpPr/>
          <p:nvPr/>
        </p:nvSpPr>
        <p:spPr>
          <a:xfrm>
            <a:off x="6547615" y="4896556"/>
            <a:ext cx="22534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福特汽车工厂的例子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Z轴扩展</a:t>
            </a:r>
          </a:p>
        </p:txBody>
      </p:sp>
      <p:sp>
        <p:nvSpPr>
          <p:cNvPr id="483" name="Shape 483"/>
          <p:cNvSpPr/>
          <p:nvPr/>
        </p:nvSpPr>
        <p:spPr>
          <a:xfrm>
            <a:off x="498769" y="6073179"/>
            <a:ext cx="8169972" cy="1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Shape 484"/>
          <p:cNvSpPr/>
          <p:nvPr/>
        </p:nvSpPr>
        <p:spPr>
          <a:xfrm flipV="1">
            <a:off x="513357" y="1230852"/>
            <a:ext cx="1" cy="4864355"/>
          </a:xfrm>
          <a:prstGeom prst="line">
            <a:avLst/>
          </a:prstGeom>
          <a:ln w="25400">
            <a:solidFill>
              <a:srgbClr val="000000"/>
            </a:solidFill>
            <a:tailEnd type="stealth"/>
          </a:ln>
        </p:spPr>
        <p:txBody>
          <a:bodyPr lIns="45719" rIns="45719"/>
          <a:lstStyle/>
          <a:p>
            <a:pPr/>
          </a:p>
        </p:txBody>
      </p:sp>
      <p:sp>
        <p:nvSpPr>
          <p:cNvPr id="485" name="Shape 485"/>
          <p:cNvSpPr/>
          <p:nvPr/>
        </p:nvSpPr>
        <p:spPr>
          <a:xfrm>
            <a:off x="8183880" y="55486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时间</a:t>
            </a:r>
          </a:p>
        </p:txBody>
      </p:sp>
      <p:sp>
        <p:nvSpPr>
          <p:cNvPr id="486" name="Shape 486"/>
          <p:cNvSpPr/>
          <p:nvPr/>
        </p:nvSpPr>
        <p:spPr>
          <a:xfrm>
            <a:off x="665480" y="1217929"/>
            <a:ext cx="881023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业务量</a:t>
            </a:r>
          </a:p>
        </p:txBody>
      </p:sp>
      <p:grpSp>
        <p:nvGrpSpPr>
          <p:cNvPr id="516" name="Group 516"/>
          <p:cNvGrpSpPr/>
          <p:nvPr/>
        </p:nvGrpSpPr>
        <p:grpSpPr>
          <a:xfrm>
            <a:off x="539750" y="4195159"/>
            <a:ext cx="1482177" cy="1811734"/>
            <a:chOff x="0" y="0"/>
            <a:chExt cx="1482176" cy="1811733"/>
          </a:xfrm>
        </p:grpSpPr>
        <p:sp>
          <p:nvSpPr>
            <p:cNvPr id="487" name="Shape 487"/>
            <p:cNvSpPr/>
            <p:nvPr/>
          </p:nvSpPr>
          <p:spPr>
            <a:xfrm>
              <a:off x="8939" y="179514"/>
              <a:ext cx="1464299" cy="1415604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24283" y="1428193"/>
              <a:ext cx="1433611" cy="383541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0" y="0"/>
              <a:ext cx="1482177" cy="383540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326389" y="488358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491" name="Shape 491"/>
            <p:cNvSpPr/>
            <p:nvPr/>
          </p:nvSpPr>
          <p:spPr>
            <a:xfrm>
              <a:off x="538428" y="488358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92" name="Shape 492"/>
            <p:cNvSpPr/>
            <p:nvPr/>
          </p:nvSpPr>
          <p:spPr>
            <a:xfrm>
              <a:off x="750095" y="488358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C</a:t>
              </a:r>
            </a:p>
          </p:txBody>
        </p:sp>
        <p:sp>
          <p:nvSpPr>
            <p:cNvPr id="493" name="Shape 493"/>
            <p:cNvSpPr/>
            <p:nvPr/>
          </p:nvSpPr>
          <p:spPr>
            <a:xfrm>
              <a:off x="957621" y="488358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D</a:t>
              </a:r>
            </a:p>
          </p:txBody>
        </p:sp>
        <p:sp>
          <p:nvSpPr>
            <p:cNvPr id="494" name="Shape 494"/>
            <p:cNvSpPr/>
            <p:nvPr/>
          </p:nvSpPr>
          <p:spPr>
            <a:xfrm>
              <a:off x="123189" y="73056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E</a:t>
              </a:r>
            </a:p>
          </p:txBody>
        </p:sp>
        <p:sp>
          <p:nvSpPr>
            <p:cNvPr id="495" name="Shape 495"/>
            <p:cNvSpPr/>
            <p:nvPr/>
          </p:nvSpPr>
          <p:spPr>
            <a:xfrm>
              <a:off x="332249" y="73056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F</a:t>
              </a:r>
            </a:p>
          </p:txBody>
        </p:sp>
        <p:sp>
          <p:nvSpPr>
            <p:cNvPr id="496" name="Shape 496"/>
            <p:cNvSpPr/>
            <p:nvPr/>
          </p:nvSpPr>
          <p:spPr>
            <a:xfrm>
              <a:off x="541308" y="73056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G</a:t>
              </a:r>
            </a:p>
          </p:txBody>
        </p:sp>
        <p:sp>
          <p:nvSpPr>
            <p:cNvPr id="497" name="Shape 497"/>
            <p:cNvSpPr/>
            <p:nvPr/>
          </p:nvSpPr>
          <p:spPr>
            <a:xfrm>
              <a:off x="750368" y="73056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H</a:t>
              </a:r>
            </a:p>
          </p:txBody>
        </p:sp>
        <p:sp>
          <p:nvSpPr>
            <p:cNvPr id="498" name="Shape 498"/>
            <p:cNvSpPr/>
            <p:nvPr/>
          </p:nvSpPr>
          <p:spPr>
            <a:xfrm>
              <a:off x="959427" y="73056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I</a:t>
              </a:r>
            </a:p>
          </p:txBody>
        </p:sp>
        <p:sp>
          <p:nvSpPr>
            <p:cNvPr id="499" name="Shape 499"/>
            <p:cNvSpPr/>
            <p:nvPr/>
          </p:nvSpPr>
          <p:spPr>
            <a:xfrm>
              <a:off x="1168487" y="734553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J</a:t>
              </a:r>
            </a:p>
          </p:txBody>
        </p:sp>
        <p:sp>
          <p:nvSpPr>
            <p:cNvPr id="500" name="Shape 500"/>
            <p:cNvSpPr/>
            <p:nvPr/>
          </p:nvSpPr>
          <p:spPr>
            <a:xfrm>
              <a:off x="123189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K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32249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L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541308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M</a:t>
              </a:r>
            </a:p>
          </p:txBody>
        </p:sp>
        <p:sp>
          <p:nvSpPr>
            <p:cNvPr id="503" name="Shape 503"/>
            <p:cNvSpPr/>
            <p:nvPr/>
          </p:nvSpPr>
          <p:spPr>
            <a:xfrm>
              <a:off x="750368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N</a:t>
              </a:r>
            </a:p>
          </p:txBody>
        </p:sp>
        <p:sp>
          <p:nvSpPr>
            <p:cNvPr id="504" name="Shape 504"/>
            <p:cNvSpPr/>
            <p:nvPr/>
          </p:nvSpPr>
          <p:spPr>
            <a:xfrm>
              <a:off x="959427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O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1168487" y="973300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P</a:t>
              </a:r>
            </a:p>
          </p:txBody>
        </p:sp>
        <p:sp>
          <p:nvSpPr>
            <p:cNvPr id="506" name="Shape 506"/>
            <p:cNvSpPr/>
            <p:nvPr/>
          </p:nvSpPr>
          <p:spPr>
            <a:xfrm>
              <a:off x="123189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Q</a:t>
              </a:r>
            </a:p>
          </p:txBody>
        </p:sp>
        <p:sp>
          <p:nvSpPr>
            <p:cNvPr id="507" name="Shape 507"/>
            <p:cNvSpPr/>
            <p:nvPr/>
          </p:nvSpPr>
          <p:spPr>
            <a:xfrm>
              <a:off x="332249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R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541308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S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750368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T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959427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751444" y="145824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Y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957621" y="145824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Z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1168487" y="1215502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339089" y="145824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545266" y="1458241"/>
              <a:ext cx="190501" cy="190501"/>
            </a:xfrm>
            <a:prstGeom prst="rect">
              <a:avLst/>
            </a:prstGeom>
            <a:solidFill>
              <a:srgbClr val="40A629"/>
            </a:solidFill>
            <a:ln w="3175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 defTabSz="457200">
                <a:defRPr sz="1000">
                  <a:solidFill>
                    <a:schemeClr val="accent3">
                      <a:lumOff val="44000"/>
                    </a:schemeClr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517" name="Shape 517"/>
          <p:cNvSpPr/>
          <p:nvPr/>
        </p:nvSpPr>
        <p:spPr>
          <a:xfrm>
            <a:off x="1087629" y="4215129"/>
            <a:ext cx="386419" cy="313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DB</a:t>
            </a:r>
          </a:p>
        </p:txBody>
      </p:sp>
      <p:grpSp>
        <p:nvGrpSpPr>
          <p:cNvPr id="560" name="Group 560"/>
          <p:cNvGrpSpPr/>
          <p:nvPr/>
        </p:nvGrpSpPr>
        <p:grpSpPr>
          <a:xfrm>
            <a:off x="3090591" y="3665560"/>
            <a:ext cx="2388360" cy="1193931"/>
            <a:chOff x="0" y="0"/>
            <a:chExt cx="2388359" cy="1193929"/>
          </a:xfrm>
        </p:grpSpPr>
        <p:grpSp>
          <p:nvGrpSpPr>
            <p:cNvPr id="556" name="Group 556"/>
            <p:cNvGrpSpPr/>
            <p:nvPr/>
          </p:nvGrpSpPr>
          <p:grpSpPr>
            <a:xfrm>
              <a:off x="0" y="0"/>
              <a:ext cx="2388360" cy="1193930"/>
              <a:chOff x="0" y="0"/>
              <a:chExt cx="2388359" cy="1193929"/>
            </a:xfrm>
          </p:grpSpPr>
          <p:sp>
            <p:nvSpPr>
              <p:cNvPr id="518" name="Shape 518"/>
              <p:cNvSpPr/>
              <p:nvPr/>
            </p:nvSpPr>
            <p:spPr>
              <a:xfrm>
                <a:off x="10429" y="806918"/>
                <a:ext cx="762286" cy="387012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19" name="Shape 519"/>
              <p:cNvSpPr/>
              <p:nvPr/>
            </p:nvSpPr>
            <p:spPr>
              <a:xfrm>
                <a:off x="8776" y="138402"/>
                <a:ext cx="765592" cy="86280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20" name="Shape 520"/>
              <p:cNvSpPr/>
              <p:nvPr/>
            </p:nvSpPr>
            <p:spPr>
              <a:xfrm>
                <a:off x="0" y="3522"/>
                <a:ext cx="783145" cy="267816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30" name="Group 530"/>
              <p:cNvGrpSpPr/>
              <p:nvPr/>
            </p:nvGrpSpPr>
            <p:grpSpPr>
              <a:xfrm>
                <a:off x="84469" y="368908"/>
                <a:ext cx="614207" cy="624214"/>
                <a:chOff x="0" y="0"/>
                <a:chExt cx="614205" cy="624212"/>
              </a:xfrm>
            </p:grpSpPr>
            <p:sp>
              <p:nvSpPr>
                <p:cNvPr id="521" name="Shape 521"/>
                <p:cNvSpPr/>
                <p:nvPr/>
              </p:nvSpPr>
              <p:spPr>
                <a:xfrm>
                  <a:off x="0" y="0"/>
                  <a:ext cx="190500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  <p:sp>
              <p:nvSpPr>
                <p:cNvPr id="522" name="Shape 522"/>
                <p:cNvSpPr/>
                <p:nvPr/>
              </p:nvSpPr>
              <p:spPr>
                <a:xfrm>
                  <a:off x="212038" y="0"/>
                  <a:ext cx="190501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  <p:sp>
              <p:nvSpPr>
                <p:cNvPr id="523" name="Shape 523"/>
                <p:cNvSpPr/>
                <p:nvPr/>
              </p:nvSpPr>
              <p:spPr>
                <a:xfrm>
                  <a:off x="423705" y="0"/>
                  <a:ext cx="190501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  <p:sp>
              <p:nvSpPr>
                <p:cNvPr id="524" name="Shape 524"/>
                <p:cNvSpPr/>
                <p:nvPr/>
              </p:nvSpPr>
              <p:spPr>
                <a:xfrm>
                  <a:off x="0" y="216856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212038" y="216856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  <p:sp>
              <p:nvSpPr>
                <p:cNvPr id="526" name="Shape 526"/>
                <p:cNvSpPr/>
                <p:nvPr/>
              </p:nvSpPr>
              <p:spPr>
                <a:xfrm>
                  <a:off x="423705" y="216856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  <p:sp>
              <p:nvSpPr>
                <p:cNvPr id="527" name="Shape 527"/>
                <p:cNvSpPr/>
                <p:nvPr/>
              </p:nvSpPr>
              <p:spPr>
                <a:xfrm>
                  <a:off x="0" y="433712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212038" y="433712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  <p:sp>
              <p:nvSpPr>
                <p:cNvPr id="529" name="Shape 529"/>
                <p:cNvSpPr/>
                <p:nvPr/>
              </p:nvSpPr>
              <p:spPr>
                <a:xfrm>
                  <a:off x="423705" y="433712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531" name="Shape 531"/>
              <p:cNvSpPr/>
              <p:nvPr/>
            </p:nvSpPr>
            <p:spPr>
              <a:xfrm>
                <a:off x="813345" y="804715"/>
                <a:ext cx="762287" cy="38701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2" name="Shape 532"/>
              <p:cNvSpPr/>
              <p:nvPr/>
            </p:nvSpPr>
            <p:spPr>
              <a:xfrm>
                <a:off x="811693" y="136199"/>
                <a:ext cx="765591" cy="86280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3" name="Shape 533"/>
              <p:cNvSpPr/>
              <p:nvPr/>
            </p:nvSpPr>
            <p:spPr>
              <a:xfrm>
                <a:off x="802916" y="1319"/>
                <a:ext cx="783145" cy="267816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43" name="Group 543"/>
              <p:cNvGrpSpPr/>
              <p:nvPr/>
            </p:nvGrpSpPr>
            <p:grpSpPr>
              <a:xfrm>
                <a:off x="883316" y="367895"/>
                <a:ext cx="596945" cy="626240"/>
                <a:chOff x="0" y="0"/>
                <a:chExt cx="596944" cy="626239"/>
              </a:xfrm>
            </p:grpSpPr>
            <p:sp>
              <p:nvSpPr>
                <p:cNvPr id="534" name="Shape 534"/>
                <p:cNvSpPr/>
                <p:nvPr/>
              </p:nvSpPr>
              <p:spPr>
                <a:xfrm>
                  <a:off x="0" y="0"/>
                  <a:ext cx="190500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  <p:sp>
              <p:nvSpPr>
                <p:cNvPr id="535" name="Shape 535"/>
                <p:cNvSpPr/>
                <p:nvPr/>
              </p:nvSpPr>
              <p:spPr>
                <a:xfrm>
                  <a:off x="196872" y="0"/>
                  <a:ext cx="190501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406444" y="0"/>
                  <a:ext cx="190501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  <p:sp>
              <p:nvSpPr>
                <p:cNvPr id="537" name="Shape 537"/>
                <p:cNvSpPr/>
                <p:nvPr/>
              </p:nvSpPr>
              <p:spPr>
                <a:xfrm>
                  <a:off x="0" y="218114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  <p:sp>
              <p:nvSpPr>
                <p:cNvPr id="538" name="Shape 538"/>
                <p:cNvSpPr/>
                <p:nvPr/>
              </p:nvSpPr>
              <p:spPr>
                <a:xfrm>
                  <a:off x="196872" y="218114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  <p:sp>
              <p:nvSpPr>
                <p:cNvPr id="539" name="Shape 539"/>
                <p:cNvSpPr/>
                <p:nvPr/>
              </p:nvSpPr>
              <p:spPr>
                <a:xfrm>
                  <a:off x="406444" y="218114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0" y="435739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  <p:sp>
              <p:nvSpPr>
                <p:cNvPr id="541" name="Shape 541"/>
                <p:cNvSpPr/>
                <p:nvPr/>
              </p:nvSpPr>
              <p:spPr>
                <a:xfrm>
                  <a:off x="196872" y="435739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Q</a:t>
                  </a:r>
                </a:p>
              </p:txBody>
            </p:sp>
            <p:sp>
              <p:nvSpPr>
                <p:cNvPr id="542" name="Shape 542"/>
                <p:cNvSpPr/>
                <p:nvPr/>
              </p:nvSpPr>
              <p:spPr>
                <a:xfrm>
                  <a:off x="406444" y="435739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R</a:t>
                  </a:r>
                </a:p>
              </p:txBody>
            </p:sp>
          </p:grpSp>
          <p:sp>
            <p:nvSpPr>
              <p:cNvPr id="544" name="Shape 544"/>
              <p:cNvSpPr/>
              <p:nvPr/>
            </p:nvSpPr>
            <p:spPr>
              <a:xfrm>
                <a:off x="1613991" y="134880"/>
                <a:ext cx="765592" cy="862802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5" name="Shape 545"/>
              <p:cNvSpPr/>
              <p:nvPr/>
            </p:nvSpPr>
            <p:spPr>
              <a:xfrm>
                <a:off x="1605214" y="0"/>
                <a:ext cx="783146" cy="267816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6" name="Shape 546"/>
              <p:cNvSpPr/>
              <p:nvPr/>
            </p:nvSpPr>
            <p:spPr>
              <a:xfrm>
                <a:off x="1615644" y="803396"/>
                <a:ext cx="762286" cy="38701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555" name="Group 555"/>
              <p:cNvGrpSpPr/>
              <p:nvPr/>
            </p:nvGrpSpPr>
            <p:grpSpPr>
              <a:xfrm>
                <a:off x="1679144" y="368479"/>
                <a:ext cx="628160" cy="625073"/>
                <a:chOff x="0" y="0"/>
                <a:chExt cx="628159" cy="625071"/>
              </a:xfrm>
            </p:grpSpPr>
            <p:sp>
              <p:nvSpPr>
                <p:cNvPr id="547" name="Shape 547"/>
                <p:cNvSpPr/>
                <p:nvPr/>
              </p:nvSpPr>
              <p:spPr>
                <a:xfrm>
                  <a:off x="0" y="0"/>
                  <a:ext cx="190500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S</a:t>
                  </a:r>
                </a:p>
              </p:txBody>
            </p:sp>
            <p:sp>
              <p:nvSpPr>
                <p:cNvPr id="548" name="Shape 548"/>
                <p:cNvSpPr/>
                <p:nvPr/>
              </p:nvSpPr>
              <p:spPr>
                <a:xfrm>
                  <a:off x="215900" y="0"/>
                  <a:ext cx="190500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T</a:t>
                  </a:r>
                </a:p>
              </p:txBody>
            </p:sp>
            <p:sp>
              <p:nvSpPr>
                <p:cNvPr id="549" name="Shape 549"/>
                <p:cNvSpPr/>
                <p:nvPr/>
              </p:nvSpPr>
              <p:spPr>
                <a:xfrm>
                  <a:off x="437659" y="0"/>
                  <a:ext cx="190501" cy="190500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U</a:t>
                  </a:r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0" y="434571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Y</a:t>
                  </a:r>
                </a:p>
              </p:txBody>
            </p:sp>
            <p:sp>
              <p:nvSpPr>
                <p:cNvPr id="551" name="Shape 551"/>
                <p:cNvSpPr/>
                <p:nvPr/>
              </p:nvSpPr>
              <p:spPr>
                <a:xfrm>
                  <a:off x="215900" y="434571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Z</a:t>
                  </a:r>
                </a:p>
              </p:txBody>
            </p:sp>
            <p:sp>
              <p:nvSpPr>
                <p:cNvPr id="552" name="Shape 552"/>
                <p:cNvSpPr/>
                <p:nvPr/>
              </p:nvSpPr>
              <p:spPr>
                <a:xfrm>
                  <a:off x="0" y="217285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V</a:t>
                  </a:r>
                </a:p>
              </p:txBody>
            </p:sp>
            <p:sp>
              <p:nvSpPr>
                <p:cNvPr id="553" name="Shape 553"/>
                <p:cNvSpPr/>
                <p:nvPr/>
              </p:nvSpPr>
              <p:spPr>
                <a:xfrm>
                  <a:off x="215900" y="217285"/>
                  <a:ext cx="190500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W</a:t>
                  </a:r>
                </a:p>
              </p:txBody>
            </p:sp>
            <p:sp>
              <p:nvSpPr>
                <p:cNvPr id="554" name="Shape 554"/>
                <p:cNvSpPr/>
                <p:nvPr/>
              </p:nvSpPr>
              <p:spPr>
                <a:xfrm>
                  <a:off x="437659" y="217285"/>
                  <a:ext cx="190501" cy="190501"/>
                </a:xfrm>
                <a:prstGeom prst="rect">
                  <a:avLst/>
                </a:prstGeom>
                <a:solidFill>
                  <a:srgbClr val="40A629"/>
                </a:solidFill>
                <a:ln w="3175" cap="flat">
                  <a:solidFill>
                    <a:schemeClr val="accent3">
                      <a:lumOff val="44000"/>
                    </a:schemeClr>
                  </a:solidFill>
                  <a:prstDash val="solid"/>
                  <a:round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t">
                  <a:noAutofit/>
                </a:bodyPr>
                <a:lstStyle>
                  <a:lvl1pPr algn="ctr" defTabSz="457200">
                    <a:defRPr sz="1000">
                      <a:solidFill>
                        <a:schemeClr val="accent3">
                          <a:lumOff val="44000"/>
                        </a:schemeClr>
                      </a:solidFill>
                      <a:latin typeface="Microsoft YaHei"/>
                      <a:ea typeface="Microsoft YaHei"/>
                      <a:cs typeface="Microsoft YaHei"/>
                      <a:sym typeface="Microsoft YaHei"/>
                    </a:defRPr>
                  </a:lvl1pPr>
                </a:lstStyle>
                <a:p>
                  <a:pPr/>
                  <a:r>
                    <a:t>X</a:t>
                  </a:r>
                </a:p>
              </p:txBody>
            </p:sp>
          </p:grpSp>
        </p:grpSp>
        <p:sp>
          <p:nvSpPr>
            <p:cNvPr id="557" name="Shape 557"/>
            <p:cNvSpPr/>
            <p:nvPr/>
          </p:nvSpPr>
          <p:spPr>
            <a:xfrm>
              <a:off x="1695093" y="27"/>
              <a:ext cx="5613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DB3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913509" y="27"/>
              <a:ext cx="5613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DB2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131926" y="27"/>
              <a:ext cx="561341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DB1</a:t>
              </a:r>
            </a:p>
          </p:txBody>
        </p:sp>
      </p:grpSp>
      <p:grpSp>
        <p:nvGrpSpPr>
          <p:cNvPr id="609" name="Group 609"/>
          <p:cNvGrpSpPr/>
          <p:nvPr/>
        </p:nvGrpSpPr>
        <p:grpSpPr>
          <a:xfrm>
            <a:off x="5420354" y="2116188"/>
            <a:ext cx="2998255" cy="981496"/>
            <a:chOff x="0" y="0"/>
            <a:chExt cx="2998253" cy="981495"/>
          </a:xfrm>
        </p:grpSpPr>
        <p:grpSp>
          <p:nvGrpSpPr>
            <p:cNvPr id="603" name="Group 603"/>
            <p:cNvGrpSpPr/>
            <p:nvPr/>
          </p:nvGrpSpPr>
          <p:grpSpPr>
            <a:xfrm>
              <a:off x="0" y="48147"/>
              <a:ext cx="2998254" cy="933349"/>
              <a:chOff x="0" y="0"/>
              <a:chExt cx="2998253" cy="933348"/>
            </a:xfrm>
          </p:grpSpPr>
          <p:sp>
            <p:nvSpPr>
              <p:cNvPr id="561" name="Shape 561"/>
              <p:cNvSpPr/>
              <p:nvPr/>
            </p:nvSpPr>
            <p:spPr>
              <a:xfrm>
                <a:off x="8776" y="86504"/>
                <a:ext cx="571546" cy="759930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2" name="Shape 562"/>
              <p:cNvSpPr/>
              <p:nvPr/>
            </p:nvSpPr>
            <p:spPr>
              <a:xfrm>
                <a:off x="0" y="409"/>
                <a:ext cx="589099" cy="168276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3" name="Shape 563"/>
              <p:cNvSpPr/>
              <p:nvPr/>
            </p:nvSpPr>
            <p:spPr>
              <a:xfrm>
                <a:off x="84469" y="211354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  <p:sp>
            <p:nvSpPr>
              <p:cNvPr id="564" name="Shape 564"/>
              <p:cNvSpPr/>
              <p:nvPr/>
            </p:nvSpPr>
            <p:spPr>
              <a:xfrm>
                <a:off x="296322" y="211354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  <p:sp>
            <p:nvSpPr>
              <p:cNvPr id="565" name="Shape 565"/>
              <p:cNvSpPr/>
              <p:nvPr/>
            </p:nvSpPr>
            <p:spPr>
              <a:xfrm>
                <a:off x="84469" y="42619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  <p:sp>
            <p:nvSpPr>
              <p:cNvPr id="566" name="Shape 566"/>
              <p:cNvSpPr/>
              <p:nvPr/>
            </p:nvSpPr>
            <p:spPr>
              <a:xfrm>
                <a:off x="296322" y="428184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  <p:sp>
            <p:nvSpPr>
              <p:cNvPr id="567" name="Shape 567"/>
              <p:cNvSpPr/>
              <p:nvPr/>
            </p:nvSpPr>
            <p:spPr>
              <a:xfrm>
                <a:off x="10429" y="652148"/>
                <a:ext cx="571546" cy="28120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8" name="Shape 568"/>
              <p:cNvSpPr/>
              <p:nvPr/>
            </p:nvSpPr>
            <p:spPr>
              <a:xfrm>
                <a:off x="199299" y="64103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  <p:sp>
            <p:nvSpPr>
              <p:cNvPr id="569" name="Shape 569"/>
              <p:cNvSpPr/>
              <p:nvPr/>
            </p:nvSpPr>
            <p:spPr>
              <a:xfrm>
                <a:off x="610006" y="86095"/>
                <a:ext cx="571546" cy="759929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0" name="Shape 570"/>
              <p:cNvSpPr/>
              <p:nvPr/>
            </p:nvSpPr>
            <p:spPr>
              <a:xfrm>
                <a:off x="601229" y="0"/>
                <a:ext cx="589100" cy="168275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1" name="Shape 571"/>
              <p:cNvSpPr/>
              <p:nvPr/>
            </p:nvSpPr>
            <p:spPr>
              <a:xfrm>
                <a:off x="685699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  <p:sp>
            <p:nvSpPr>
              <p:cNvPr id="572" name="Shape 572"/>
              <p:cNvSpPr/>
              <p:nvPr/>
            </p:nvSpPr>
            <p:spPr>
              <a:xfrm>
                <a:off x="897552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  <p:sp>
            <p:nvSpPr>
              <p:cNvPr id="573" name="Shape 573"/>
              <p:cNvSpPr/>
              <p:nvPr/>
            </p:nvSpPr>
            <p:spPr>
              <a:xfrm>
                <a:off x="685699" y="42578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  <p:sp>
            <p:nvSpPr>
              <p:cNvPr id="574" name="Shape 574"/>
              <p:cNvSpPr/>
              <p:nvPr/>
            </p:nvSpPr>
            <p:spPr>
              <a:xfrm>
                <a:off x="897552" y="42777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  <p:sp>
            <p:nvSpPr>
              <p:cNvPr id="575" name="Shape 575"/>
              <p:cNvSpPr/>
              <p:nvPr/>
            </p:nvSpPr>
            <p:spPr>
              <a:xfrm>
                <a:off x="611659" y="651738"/>
                <a:ext cx="571546" cy="28120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6" name="Shape 576"/>
              <p:cNvSpPr/>
              <p:nvPr/>
            </p:nvSpPr>
            <p:spPr>
              <a:xfrm>
                <a:off x="800529" y="64062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208966" y="86095"/>
                <a:ext cx="571546" cy="759929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8" name="Shape 578"/>
              <p:cNvSpPr/>
              <p:nvPr/>
            </p:nvSpPr>
            <p:spPr>
              <a:xfrm>
                <a:off x="1200189" y="0"/>
                <a:ext cx="589100" cy="168275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9" name="Shape 579"/>
              <p:cNvSpPr/>
              <p:nvPr/>
            </p:nvSpPr>
            <p:spPr>
              <a:xfrm>
                <a:off x="1284658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1496511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  <p:sp>
            <p:nvSpPr>
              <p:cNvPr id="581" name="Shape 581"/>
              <p:cNvSpPr/>
              <p:nvPr/>
            </p:nvSpPr>
            <p:spPr>
              <a:xfrm>
                <a:off x="1284658" y="42578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L</a:t>
                </a:r>
              </a:p>
            </p:txBody>
          </p:sp>
          <p:sp>
            <p:nvSpPr>
              <p:cNvPr id="582" name="Shape 582"/>
              <p:cNvSpPr/>
              <p:nvPr/>
            </p:nvSpPr>
            <p:spPr>
              <a:xfrm>
                <a:off x="1496511" y="42777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1210619" y="651738"/>
                <a:ext cx="571545" cy="28120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4" name="Shape 584"/>
              <p:cNvSpPr/>
              <p:nvPr/>
            </p:nvSpPr>
            <p:spPr>
              <a:xfrm>
                <a:off x="1399488" y="64062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585" name="Shape 585"/>
              <p:cNvSpPr/>
              <p:nvPr/>
            </p:nvSpPr>
            <p:spPr>
              <a:xfrm>
                <a:off x="1815050" y="86095"/>
                <a:ext cx="571546" cy="759929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1806273" y="0"/>
                <a:ext cx="589100" cy="168275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87" name="Shape 587"/>
              <p:cNvSpPr/>
              <p:nvPr/>
            </p:nvSpPr>
            <p:spPr>
              <a:xfrm>
                <a:off x="1890742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  <p:sp>
            <p:nvSpPr>
              <p:cNvPr id="588" name="Shape 588"/>
              <p:cNvSpPr/>
              <p:nvPr/>
            </p:nvSpPr>
            <p:spPr>
              <a:xfrm>
                <a:off x="2102595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890742" y="42578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Q</a:t>
                </a:r>
              </a:p>
            </p:txBody>
          </p:sp>
          <p:sp>
            <p:nvSpPr>
              <p:cNvPr id="590" name="Shape 590"/>
              <p:cNvSpPr/>
              <p:nvPr/>
            </p:nvSpPr>
            <p:spPr>
              <a:xfrm>
                <a:off x="2102595" y="425990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R</a:t>
                </a:r>
              </a:p>
            </p:txBody>
          </p:sp>
          <p:sp>
            <p:nvSpPr>
              <p:cNvPr id="591" name="Shape 591"/>
              <p:cNvSpPr/>
              <p:nvPr/>
            </p:nvSpPr>
            <p:spPr>
              <a:xfrm>
                <a:off x="1816703" y="651738"/>
                <a:ext cx="571545" cy="28120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890742" y="64062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S</a:t>
                </a: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2417932" y="86095"/>
                <a:ext cx="571545" cy="759929"/>
              </a:xfrm>
              <a:prstGeom prst="rect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4" name="Shape 594"/>
              <p:cNvSpPr/>
              <p:nvPr/>
            </p:nvSpPr>
            <p:spPr>
              <a:xfrm>
                <a:off x="2409155" y="0"/>
                <a:ext cx="589099" cy="168275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2493624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U</a:t>
                </a:r>
              </a:p>
            </p:txBody>
          </p:sp>
          <p:sp>
            <p:nvSpPr>
              <p:cNvPr id="596" name="Shape 596"/>
              <p:cNvSpPr/>
              <p:nvPr/>
            </p:nvSpPr>
            <p:spPr>
              <a:xfrm>
                <a:off x="2705477" y="210945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V</a:t>
                </a:r>
              </a:p>
            </p:txBody>
          </p:sp>
          <p:sp>
            <p:nvSpPr>
              <p:cNvPr id="597" name="Shape 597"/>
              <p:cNvSpPr/>
              <p:nvPr/>
            </p:nvSpPr>
            <p:spPr>
              <a:xfrm>
                <a:off x="2493624" y="419640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W</a:t>
                </a: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2705477" y="419640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X</a:t>
                </a:r>
              </a:p>
            </p:txBody>
          </p:sp>
          <p:sp>
            <p:nvSpPr>
              <p:cNvPr id="599" name="Shape 599"/>
              <p:cNvSpPr/>
              <p:nvPr/>
            </p:nvSpPr>
            <p:spPr>
              <a:xfrm>
                <a:off x="2419584" y="651738"/>
                <a:ext cx="571546" cy="281201"/>
              </a:xfrm>
              <a:prstGeom prst="ellipse">
                <a:avLst/>
              </a:prstGeom>
              <a:solidFill>
                <a:schemeClr val="accent3">
                  <a:lumOff val="44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00" name="Shape 600"/>
              <p:cNvSpPr/>
              <p:nvPr/>
            </p:nvSpPr>
            <p:spPr>
              <a:xfrm>
                <a:off x="2493624" y="62833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Y</a:t>
                </a:r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2102595" y="64103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T</a:t>
                </a:r>
              </a:p>
            </p:txBody>
          </p:sp>
          <p:sp>
            <p:nvSpPr>
              <p:cNvPr id="602" name="Shape 602"/>
              <p:cNvSpPr/>
              <p:nvPr/>
            </p:nvSpPr>
            <p:spPr>
              <a:xfrm>
                <a:off x="2705477" y="628336"/>
                <a:ext cx="190501" cy="190501"/>
              </a:xfrm>
              <a:prstGeom prst="rect">
                <a:avLst/>
              </a:prstGeom>
              <a:solidFill>
                <a:srgbClr val="40A629"/>
              </a:solidFill>
              <a:ln w="3175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>
                <a:lvl1pPr algn="ctr" defTabSz="457200">
                  <a:defRPr sz="1000">
                    <a:solidFill>
                      <a:schemeClr val="accent3">
                        <a:lumOff val="44000"/>
                      </a:schemeClr>
                    </a:solidFill>
                    <a:latin typeface="Microsoft YaHei"/>
                    <a:ea typeface="Microsoft YaHei"/>
                    <a:cs typeface="Microsoft YaHei"/>
                    <a:sym typeface="Microsoft YaHei"/>
                  </a:defRPr>
                </a:lvl1pPr>
              </a:lstStyle>
              <a:p>
                <a:pPr/>
                <a:r>
                  <a:t>Z</a:t>
                </a:r>
              </a:p>
            </p:txBody>
          </p:sp>
        </p:grpSp>
        <p:sp>
          <p:nvSpPr>
            <p:cNvPr id="604" name="Shape 604"/>
            <p:cNvSpPr/>
            <p:nvPr/>
          </p:nvSpPr>
          <p:spPr>
            <a:xfrm>
              <a:off x="25730" y="0"/>
              <a:ext cx="56134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DB1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622630" y="0"/>
              <a:ext cx="56134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DB2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1219530" y="0"/>
              <a:ext cx="56134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DB3</a:t>
              </a:r>
            </a:p>
          </p:txBody>
        </p:sp>
        <p:sp>
          <p:nvSpPr>
            <p:cNvPr id="607" name="Shape 607"/>
            <p:cNvSpPr/>
            <p:nvPr/>
          </p:nvSpPr>
          <p:spPr>
            <a:xfrm>
              <a:off x="1816430" y="0"/>
              <a:ext cx="56134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DB4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2413330" y="0"/>
              <a:ext cx="561341" cy="264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200"/>
              </a:lvl1pPr>
            </a:lstStyle>
            <a:p>
              <a:pPr/>
              <a:r>
                <a:t>DB5</a:t>
              </a:r>
            </a:p>
          </p:txBody>
        </p:sp>
      </p:grpSp>
      <p:sp>
        <p:nvSpPr>
          <p:cNvPr id="612" name="Shape 612"/>
          <p:cNvSpPr/>
          <p:nvPr/>
        </p:nvSpPr>
        <p:spPr>
          <a:xfrm>
            <a:off x="522568" y="3105282"/>
            <a:ext cx="7823945" cy="2950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10229" y="18015"/>
                  <a:pt x="17429" y="10815"/>
                  <a:pt x="21600" y="0"/>
                </a:cubicBezTo>
              </a:path>
            </a:pathLst>
          </a:custGeom>
          <a:ln w="25400">
            <a:solidFill>
              <a:schemeClr val="accent6"/>
            </a:solidFill>
          </a:ln>
        </p:spPr>
        <p:txBody>
          <a:bodyPr/>
          <a:lstStyle/>
          <a:p>
            <a:pPr/>
          </a:p>
        </p:txBody>
      </p:sp>
      <p:sp>
        <p:nvSpPr>
          <p:cNvPr id="611" name="Shape 611"/>
          <p:cNvSpPr/>
          <p:nvPr/>
        </p:nvSpPr>
        <p:spPr>
          <a:xfrm>
            <a:off x="6547615" y="4896556"/>
            <a:ext cx="2253467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全民健保法案的例子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可扩展性方案的原则</a:t>
            </a:r>
          </a:p>
        </p:txBody>
      </p:sp>
      <p:sp>
        <p:nvSpPr>
          <p:cNvPr id="615" name="Shape 615"/>
          <p:cNvSpPr/>
          <p:nvPr/>
        </p:nvSpPr>
        <p:spPr>
          <a:xfrm>
            <a:off x="2487885" y="2794000"/>
            <a:ext cx="942430" cy="1270000"/>
          </a:xfrm>
          <a:prstGeom prst="rightArrow">
            <a:avLst>
              <a:gd name="adj1" fmla="val 36367"/>
              <a:gd name="adj2" fmla="val 54503"/>
            </a:avLst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algn="ctr" defTabSz="457200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616" name="Shape 616"/>
          <p:cNvSpPr/>
          <p:nvPr/>
        </p:nvSpPr>
        <p:spPr>
          <a:xfrm>
            <a:off x="711200" y="2794000"/>
            <a:ext cx="1270000" cy="1270000"/>
          </a:xfrm>
          <a:prstGeom prst="ellipse">
            <a:avLst/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defRPr sz="21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D-设计</a:t>
            </a:r>
          </a:p>
        </p:txBody>
      </p:sp>
      <p:sp>
        <p:nvSpPr>
          <p:cNvPr id="617" name="Shape 617"/>
          <p:cNvSpPr/>
          <p:nvPr/>
        </p:nvSpPr>
        <p:spPr>
          <a:xfrm>
            <a:off x="3937000" y="2794000"/>
            <a:ext cx="1270000" cy="1270000"/>
          </a:xfrm>
          <a:prstGeom prst="ellipse">
            <a:avLst/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defRPr sz="21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I-实施</a:t>
            </a:r>
          </a:p>
        </p:txBody>
      </p:sp>
      <p:sp>
        <p:nvSpPr>
          <p:cNvPr id="618" name="Shape 618"/>
          <p:cNvSpPr/>
          <p:nvPr/>
        </p:nvSpPr>
        <p:spPr>
          <a:xfrm>
            <a:off x="7162800" y="2794000"/>
            <a:ext cx="1270000" cy="1270000"/>
          </a:xfrm>
          <a:prstGeom prst="ellipse">
            <a:avLst/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 defTabSz="457200">
              <a:defRPr sz="21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D-部署</a:t>
            </a:r>
          </a:p>
        </p:txBody>
      </p:sp>
      <p:sp>
        <p:nvSpPr>
          <p:cNvPr id="619" name="Shape 619"/>
          <p:cNvSpPr/>
          <p:nvPr/>
        </p:nvSpPr>
        <p:spPr>
          <a:xfrm>
            <a:off x="1065530" y="1878329"/>
            <a:ext cx="64647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20X</a:t>
            </a:r>
          </a:p>
        </p:txBody>
      </p:sp>
      <p:sp>
        <p:nvSpPr>
          <p:cNvPr id="620" name="Shape 620"/>
          <p:cNvSpPr/>
          <p:nvPr/>
        </p:nvSpPr>
        <p:spPr>
          <a:xfrm>
            <a:off x="4248765" y="1878329"/>
            <a:ext cx="47695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3X</a:t>
            </a:r>
          </a:p>
        </p:txBody>
      </p:sp>
      <p:sp>
        <p:nvSpPr>
          <p:cNvPr id="621" name="Shape 621"/>
          <p:cNvSpPr/>
          <p:nvPr/>
        </p:nvSpPr>
        <p:spPr>
          <a:xfrm>
            <a:off x="7474565" y="1878329"/>
            <a:ext cx="731154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1.5X</a:t>
            </a:r>
          </a:p>
        </p:txBody>
      </p:sp>
      <p:sp>
        <p:nvSpPr>
          <p:cNvPr id="622" name="Shape 622"/>
          <p:cNvSpPr/>
          <p:nvPr/>
        </p:nvSpPr>
        <p:spPr>
          <a:xfrm>
            <a:off x="5713685" y="2794000"/>
            <a:ext cx="942430" cy="1270000"/>
          </a:xfrm>
          <a:prstGeom prst="rightArrow">
            <a:avLst>
              <a:gd name="adj1" fmla="val 36367"/>
              <a:gd name="adj2" fmla="val 54503"/>
            </a:avLst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</p:spPr>
        <p:txBody>
          <a:bodyPr lIns="45719" rIns="45719"/>
          <a:lstStyle/>
          <a:p>
            <a:pPr algn="ctr" defTabSz="457200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623" name="Shape 623"/>
          <p:cNvSpPr/>
          <p:nvPr/>
        </p:nvSpPr>
        <p:spPr>
          <a:xfrm>
            <a:off x="671830" y="4685029"/>
            <a:ext cx="7630825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可扩展性 </a:t>
            </a:r>
            <a:r>
              <a:t>= 理想使用率 X 最大容量 - 目前用量 - 增量 + 计划扩容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《架构真经》</a:t>
            </a:r>
          </a:p>
        </p:txBody>
      </p:sp>
      <p:grpSp>
        <p:nvGrpSpPr>
          <p:cNvPr id="629" name="Group 629"/>
          <p:cNvGrpSpPr/>
          <p:nvPr/>
        </p:nvGrpSpPr>
        <p:grpSpPr>
          <a:xfrm>
            <a:off x="564757" y="1456835"/>
            <a:ext cx="1139092" cy="2009562"/>
            <a:chOff x="0" y="0"/>
            <a:chExt cx="1139090" cy="2009560"/>
          </a:xfrm>
        </p:grpSpPr>
        <p:pic>
          <p:nvPicPr>
            <p:cNvPr id="626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5203" y="330789"/>
              <a:ext cx="1088685" cy="13586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7" name="Shape 627"/>
            <p:cNvSpPr/>
            <p:nvPr/>
          </p:nvSpPr>
          <p:spPr>
            <a:xfrm>
              <a:off x="0" y="0"/>
              <a:ext cx="1139091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Paypal CTO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288373" y="1638720"/>
              <a:ext cx="56234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Mike</a:t>
              </a:r>
            </a:p>
          </p:txBody>
        </p:sp>
      </p:grpSp>
      <p:grpSp>
        <p:nvGrpSpPr>
          <p:cNvPr id="633" name="Group 633"/>
          <p:cNvGrpSpPr/>
          <p:nvPr/>
        </p:nvGrpSpPr>
        <p:grpSpPr>
          <a:xfrm>
            <a:off x="589961" y="3625291"/>
            <a:ext cx="1088685" cy="2342023"/>
            <a:chOff x="0" y="0"/>
            <a:chExt cx="1088684" cy="2342022"/>
          </a:xfrm>
        </p:grpSpPr>
        <p:pic>
          <p:nvPicPr>
            <p:cNvPr id="630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55408"/>
              <a:ext cx="1088685" cy="16068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31" name="Shape 631"/>
            <p:cNvSpPr/>
            <p:nvPr/>
          </p:nvSpPr>
          <p:spPr>
            <a:xfrm>
              <a:off x="55498" y="0"/>
              <a:ext cx="97768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ebay CTO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263672" y="1933082"/>
              <a:ext cx="561341" cy="408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457200">
                <a:defRPr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马丁</a:t>
              </a:r>
            </a:p>
          </p:txBody>
        </p:sp>
      </p:grpSp>
      <p:sp>
        <p:nvSpPr>
          <p:cNvPr id="634" name="Shape 634"/>
          <p:cNvSpPr/>
          <p:nvPr/>
        </p:nvSpPr>
        <p:spPr>
          <a:xfrm>
            <a:off x="1832104" y="2794000"/>
            <a:ext cx="1085055" cy="1270000"/>
          </a:xfrm>
          <a:prstGeom prst="rightArrow">
            <a:avLst>
              <a:gd name="adj1" fmla="val 32000"/>
              <a:gd name="adj2" fmla="val 4336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50A83A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635" name="Shape 635"/>
          <p:cNvSpPr/>
          <p:nvPr/>
        </p:nvSpPr>
        <p:spPr>
          <a:xfrm>
            <a:off x="3343671" y="4569353"/>
            <a:ext cx="133773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2016年6月</a:t>
            </a:r>
          </a:p>
          <a:p>
            <a:pPr algn="ctr" defTabSz="457200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英文</a:t>
            </a:r>
          </a:p>
        </p:txBody>
      </p:sp>
      <p:sp>
        <p:nvSpPr>
          <p:cNvPr id="636" name="Shape 636"/>
          <p:cNvSpPr/>
          <p:nvPr/>
        </p:nvSpPr>
        <p:spPr>
          <a:xfrm>
            <a:off x="7210264" y="4569353"/>
            <a:ext cx="1337736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2017年4月</a:t>
            </a:r>
          </a:p>
          <a:p>
            <a:pPr algn="ctr" defTabSz="457200"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中文</a:t>
            </a:r>
          </a:p>
        </p:txBody>
      </p:sp>
      <p:sp>
        <p:nvSpPr>
          <p:cNvPr id="637" name="Shape 637"/>
          <p:cNvSpPr/>
          <p:nvPr/>
        </p:nvSpPr>
        <p:spPr>
          <a:xfrm>
            <a:off x="4979525" y="3224529"/>
            <a:ext cx="5613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457200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陈斌</a:t>
            </a:r>
          </a:p>
        </p:txBody>
      </p:sp>
      <p:sp>
        <p:nvSpPr>
          <p:cNvPr id="638" name="Shape 638"/>
          <p:cNvSpPr/>
          <p:nvPr/>
        </p:nvSpPr>
        <p:spPr>
          <a:xfrm>
            <a:off x="4058676" y="5411853"/>
            <a:ext cx="3898749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lnSpc>
                <a:spcPct val="90000"/>
              </a:lnSpc>
              <a:defRPr sz="2200">
                <a:solidFill>
                  <a:srgbClr val="13417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架构师／CTO的《九阴真经》</a:t>
            </a:r>
          </a:p>
        </p:txBody>
      </p:sp>
      <p:sp>
        <p:nvSpPr>
          <p:cNvPr id="639" name="Shape 639"/>
          <p:cNvSpPr/>
          <p:nvPr/>
        </p:nvSpPr>
        <p:spPr>
          <a:xfrm>
            <a:off x="5780092" y="2794000"/>
            <a:ext cx="1085055" cy="1270000"/>
          </a:xfrm>
          <a:prstGeom prst="rightArrow">
            <a:avLst>
              <a:gd name="adj1" fmla="val 32000"/>
              <a:gd name="adj2" fmla="val 43369"/>
            </a:avLst>
          </a:prstGeom>
          <a:solidFill>
            <a:schemeClr val="accent3">
              <a:lumOff val="44000"/>
            </a:schemeClr>
          </a:solidFill>
          <a:ln w="25400">
            <a:solidFill>
              <a:srgbClr val="50A83A"/>
            </a:solidFill>
          </a:ln>
        </p:spPr>
        <p:txBody>
          <a:bodyPr lIns="45719" rIns="45719" anchor="ctr"/>
          <a:lstStyle/>
          <a:p>
            <a:pPr defTabSz="457200"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640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70617" y="2257988"/>
            <a:ext cx="1797586" cy="2342024"/>
          </a:xfrm>
          <a:prstGeom prst="rect">
            <a:avLst/>
          </a:prstGeom>
          <a:ln w="12700">
            <a:miter lim="400000"/>
          </a:ln>
        </p:spPr>
      </p:pic>
      <p:sp>
        <p:nvSpPr>
          <p:cNvPr id="641" name="Shape 641"/>
          <p:cNvSpPr/>
          <p:nvPr/>
        </p:nvSpPr>
        <p:spPr>
          <a:xfrm>
            <a:off x="6993039" y="2273300"/>
            <a:ext cx="1772186" cy="23114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500"/>
            </a:lvl1pPr>
          </a:lstStyle>
          <a:p>
            <a:pPr/>
            <a:r>
              <a:t>架构真经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3" name="Table 643"/>
          <p:cNvGraphicFramePr/>
          <p:nvPr/>
        </p:nvGraphicFramePr>
        <p:xfrm>
          <a:off x="368300" y="1386945"/>
          <a:ext cx="3847902" cy="19431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51347"/>
                <a:gridCol w="2583854"/>
              </a:tblGrid>
              <a:tr h="321909">
                <a:tc rowSpan="6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大道至简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避免过度设计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90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方案中包括扩展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90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三次简化方案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90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减少域名解析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90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减少页面目标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90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采用同构网络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Table 644"/>
          <p:cNvGraphicFramePr/>
          <p:nvPr/>
        </p:nvGraphicFramePr>
        <p:xfrm>
          <a:off x="4763591" y="1403350"/>
          <a:ext cx="4065836" cy="83940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85692"/>
                <a:gridCol w="2567443"/>
              </a:tblGrid>
              <a:tr h="262867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分而治之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X轴扩展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Y轴拆分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Z轴拆分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" name="Table 645"/>
          <p:cNvGraphicFramePr/>
          <p:nvPr/>
        </p:nvGraphicFramePr>
        <p:xfrm>
          <a:off x="4769941" y="3097596"/>
          <a:ext cx="4053136" cy="27683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72617"/>
                <a:gridCol w="2567818"/>
              </a:tblGrid>
              <a:tr h="262867">
                <a:tc rowSpan="4">
                  <a:txBody>
                    <a:bodyPr/>
                    <a:lstStyle/>
                    <a:p>
                      <a:pPr algn="ctr" defTabSz="457200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水平扩展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向外扩展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用商品化硬件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托管方案扩展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利用云计算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3">
                  <a:txBody>
                    <a:bodyPr/>
                    <a:lstStyle/>
                    <a:p>
                      <a:pPr algn="ctr" defTabSz="457200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先利其器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适当使用数据库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慎重使用防火墙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积极使用日志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3">
                  <a:txBody>
                    <a:bodyPr/>
                    <a:lstStyle/>
                    <a:p>
                      <a:pPr algn="ctr" defTabSz="457200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画龙点睛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避免画蛇添足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停止重定向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放宽时间约束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6" name="Table 646"/>
          <p:cNvGraphicFramePr/>
          <p:nvPr/>
        </p:nvGraphicFramePr>
        <p:xfrm>
          <a:off x="355600" y="3854450"/>
          <a:ext cx="3949502" cy="2260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291219"/>
                <a:gridCol w="2645581"/>
              </a:tblGrid>
              <a:tr h="321279">
                <a:tc rowSpan="7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缓存为王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利用CDN缓存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灵活管理缓存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利用Ajax缓存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利用页面缓存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利用应用缓存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利用对象缓存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321279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独立对象缓存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sp>
        <p:nvSpPr>
          <p:cNvPr id="647" name="Shape 647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保障系统扩展的50个架构原则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9" name="Table 649"/>
          <p:cNvGraphicFramePr/>
          <p:nvPr/>
        </p:nvGraphicFramePr>
        <p:xfrm>
          <a:off x="4597400" y="1676400"/>
          <a:ext cx="4306640" cy="40364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68059"/>
                <a:gridCol w="2525879"/>
              </a:tblGrid>
              <a:tr h="262867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前车之鉴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失败乃成功之母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不靠QA发现错误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不能回滚注定失败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超然物外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力求无状态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在浏览器保持会话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用分布式缓存处理状态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3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异步通信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尽可能异步通信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扩展消息总线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避免总线过度拥挤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5"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意犹未尽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警惕第三方方案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梯级存储策略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分类处理不同负载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完善监控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保持竞争力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0" name="Table 650"/>
          <p:cNvGraphicFramePr/>
          <p:nvPr/>
        </p:nvGraphicFramePr>
        <p:xfrm>
          <a:off x="368300" y="1681435"/>
          <a:ext cx="3994250" cy="276837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07950"/>
                <a:gridCol w="2573599"/>
              </a:tblGrid>
              <a:tr h="262867">
                <a:tc rowSpan="6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重中之重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从事务处理中清除BI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小心昂贵的关系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正确使用数据库锁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禁用分步提交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慎用Select for Update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避免选择所有列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rowSpan="4"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有备无患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用泳道隔离故障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拒绝单点故障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避免系统串联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  <a:tr h="262867">
                <a:tc vMerge="1">
                  <a:tcPr/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ct val="120000"/>
                        </a:lnSpc>
                        <a:defRPr sz="1800"/>
                      </a:pPr>
                      <a:r>
                        <a:rPr>
                          <a:solidFill>
                            <a:schemeClr val="accent3">
                              <a:lumOff val="44000"/>
                            </a:schemeClr>
                          </a:solidFill>
                          <a:latin typeface="Microsoft YaHei"/>
                          <a:ea typeface="Microsoft YaHei"/>
                          <a:cs typeface="Microsoft YaHei"/>
                          <a:sym typeface="Microsoft YaHei"/>
                        </a:rPr>
                        <a:t>启用与禁用功能</a:t>
                      </a:r>
                    </a:p>
                  </a:txBody>
                  <a:tcPr marL="63500" marR="63500" marT="0" marB="0" anchor="ctr" anchorCtr="0" horzOverflow="overflow">
                    <a:solidFill>
                      <a:srgbClr val="50A839"/>
                    </a:solidFill>
                  </a:tcPr>
                </a:tc>
              </a:tr>
            </a:tbl>
          </a:graphicData>
        </a:graphic>
      </p:graphicFrame>
      <p:sp>
        <p:nvSpPr>
          <p:cNvPr id="651" name="Shape 651"/>
          <p:cNvSpPr/>
          <p:nvPr>
            <p:ph type="title" idx="4294967295"/>
          </p:nvPr>
        </p:nvSpPr>
        <p:spPr>
          <a:xfrm>
            <a:off x="496887" y="2159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保障系统扩展的50个架构原则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自我介绍</a:t>
            </a:r>
          </a:p>
        </p:txBody>
      </p:sp>
      <p:sp>
        <p:nvSpPr>
          <p:cNvPr id="224" name="Shape 224"/>
          <p:cNvSpPr/>
          <p:nvPr/>
        </p:nvSpPr>
        <p:spPr>
          <a:xfrm>
            <a:off x="834151" y="3429000"/>
            <a:ext cx="7832567" cy="0"/>
          </a:xfrm>
          <a:prstGeom prst="line">
            <a:avLst/>
          </a:prstGeom>
          <a:ln w="50800">
            <a:solidFill>
              <a:srgbClr val="00CC00"/>
            </a:solidFill>
            <a:tailEnd type="arrow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Shape 225"/>
          <p:cNvSpPr/>
          <p:nvPr/>
        </p:nvSpPr>
        <p:spPr>
          <a:xfrm>
            <a:off x="1029250" y="2968046"/>
            <a:ext cx="49967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1993</a:t>
            </a:r>
          </a:p>
        </p:txBody>
      </p:sp>
      <p:sp>
        <p:nvSpPr>
          <p:cNvPr id="226" name="Shape 226"/>
          <p:cNvSpPr/>
          <p:nvPr/>
        </p:nvSpPr>
        <p:spPr>
          <a:xfrm>
            <a:off x="1165859" y="3313239"/>
            <a:ext cx="226458" cy="231522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Shape 227"/>
          <p:cNvSpPr/>
          <p:nvPr/>
        </p:nvSpPr>
        <p:spPr>
          <a:xfrm flipV="1">
            <a:off x="1279088" y="3536077"/>
            <a:ext cx="1" cy="83580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Shape 228"/>
          <p:cNvSpPr/>
          <p:nvPr/>
        </p:nvSpPr>
        <p:spPr>
          <a:xfrm>
            <a:off x="880638" y="4130040"/>
            <a:ext cx="890140" cy="878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64CE0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/>
            </a:pPr>
            <a:r>
              <a:t>新加坡航</a:t>
            </a:r>
          </a:p>
          <a:p>
            <a:pPr algn="ctr">
              <a:defRPr sz="1400"/>
            </a:pPr>
            <a:r>
              <a:t>空公司系</a:t>
            </a:r>
          </a:p>
          <a:p>
            <a:pPr algn="ctr">
              <a:defRPr sz="1400"/>
            </a:pPr>
            <a:r>
              <a:t>统分析员</a:t>
            </a:r>
          </a:p>
        </p:txBody>
      </p:sp>
      <p:sp>
        <p:nvSpPr>
          <p:cNvPr id="229" name="Shape 229"/>
          <p:cNvSpPr/>
          <p:nvPr/>
        </p:nvSpPr>
        <p:spPr>
          <a:xfrm>
            <a:off x="2766610" y="3601129"/>
            <a:ext cx="49967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2001</a:t>
            </a:r>
          </a:p>
        </p:txBody>
      </p:sp>
      <p:sp>
        <p:nvSpPr>
          <p:cNvPr id="230" name="Shape 230"/>
          <p:cNvSpPr/>
          <p:nvPr/>
        </p:nvSpPr>
        <p:spPr>
          <a:xfrm>
            <a:off x="2903220" y="3313239"/>
            <a:ext cx="226457" cy="231522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 flipV="1">
            <a:off x="3016448" y="2456577"/>
            <a:ext cx="1" cy="83580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2571379" y="1764253"/>
            <a:ext cx="890139" cy="8788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64CE0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/>
            </a:pPr>
            <a:r>
              <a:t>日立美国</a:t>
            </a:r>
          </a:p>
          <a:p>
            <a:pPr algn="ctr">
              <a:defRPr sz="1400"/>
            </a:pPr>
            <a:r>
              <a:t>系统集成</a:t>
            </a:r>
          </a:p>
          <a:p>
            <a:pPr algn="ctr">
              <a:defRPr sz="1400"/>
            </a:pPr>
            <a:r>
              <a:t>总监</a:t>
            </a:r>
          </a:p>
        </p:txBody>
      </p:sp>
      <p:sp>
        <p:nvSpPr>
          <p:cNvPr id="233" name="Shape 233"/>
          <p:cNvSpPr/>
          <p:nvPr/>
        </p:nvSpPr>
        <p:spPr>
          <a:xfrm>
            <a:off x="4737312" y="3360512"/>
            <a:ext cx="226457" cy="231521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Shape 234"/>
          <p:cNvSpPr/>
          <p:nvPr/>
        </p:nvSpPr>
        <p:spPr>
          <a:xfrm flipV="1">
            <a:off x="4844031" y="3601129"/>
            <a:ext cx="1" cy="835804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Shape 235"/>
          <p:cNvSpPr/>
          <p:nvPr/>
        </p:nvSpPr>
        <p:spPr>
          <a:xfrm>
            <a:off x="4600702" y="2989881"/>
            <a:ext cx="499677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2004</a:t>
            </a:r>
          </a:p>
        </p:txBody>
      </p:sp>
      <p:sp>
        <p:nvSpPr>
          <p:cNvPr id="236" name="Shape 236"/>
          <p:cNvSpPr/>
          <p:nvPr/>
        </p:nvSpPr>
        <p:spPr>
          <a:xfrm>
            <a:off x="4398962" y="4155440"/>
            <a:ext cx="890140" cy="828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64CE0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/>
            </a:pPr>
            <a:r>
              <a:t>Abacus</a:t>
            </a:r>
          </a:p>
          <a:p>
            <a:pPr algn="ctr">
              <a:defRPr sz="1400"/>
            </a:pPr>
            <a:r>
              <a:t>国际首席</a:t>
            </a:r>
          </a:p>
          <a:p>
            <a:pPr algn="ctr">
              <a:defRPr sz="1400"/>
            </a:pPr>
            <a:r>
              <a:t>架构师</a:t>
            </a:r>
          </a:p>
        </p:txBody>
      </p:sp>
      <p:sp>
        <p:nvSpPr>
          <p:cNvPr id="237" name="Shape 237"/>
          <p:cNvSpPr/>
          <p:nvPr/>
        </p:nvSpPr>
        <p:spPr>
          <a:xfrm>
            <a:off x="6328326" y="3313239"/>
            <a:ext cx="226458" cy="231522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50800">
            <a:solidFill>
              <a:srgbClr val="000000"/>
            </a:solidFill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Shape 238"/>
          <p:cNvSpPr/>
          <p:nvPr/>
        </p:nvSpPr>
        <p:spPr>
          <a:xfrm flipV="1">
            <a:off x="6441555" y="2456577"/>
            <a:ext cx="1" cy="835803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Shape 239"/>
          <p:cNvSpPr/>
          <p:nvPr/>
        </p:nvSpPr>
        <p:spPr>
          <a:xfrm>
            <a:off x="5843081" y="1789653"/>
            <a:ext cx="1196949" cy="82804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64CE0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/>
            </a:pPr>
            <a:r>
              <a:t>eBay/PayPal</a:t>
            </a:r>
          </a:p>
          <a:p>
            <a:pPr algn="ctr">
              <a:defRPr sz="1400"/>
            </a:pPr>
            <a:r>
              <a:t>移动技术</a:t>
            </a:r>
          </a:p>
          <a:p>
            <a:pPr algn="ctr">
              <a:defRPr sz="1400"/>
            </a:pPr>
            <a:r>
              <a:t>高级架构师</a:t>
            </a:r>
          </a:p>
        </p:txBody>
      </p:sp>
      <p:sp>
        <p:nvSpPr>
          <p:cNvPr id="240" name="Shape 240"/>
          <p:cNvSpPr/>
          <p:nvPr/>
        </p:nvSpPr>
        <p:spPr>
          <a:xfrm>
            <a:off x="6204417" y="3578320"/>
            <a:ext cx="49967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2008</a:t>
            </a:r>
          </a:p>
        </p:txBody>
      </p:sp>
      <p:grpSp>
        <p:nvGrpSpPr>
          <p:cNvPr id="244" name="Group 244"/>
          <p:cNvGrpSpPr/>
          <p:nvPr/>
        </p:nvGrpSpPr>
        <p:grpSpPr>
          <a:xfrm>
            <a:off x="7718817" y="2971418"/>
            <a:ext cx="499677" cy="1428402"/>
            <a:chOff x="0" y="0"/>
            <a:chExt cx="499675" cy="1428400"/>
          </a:xfrm>
        </p:grpSpPr>
        <p:sp>
          <p:nvSpPr>
            <p:cNvPr id="241" name="Shape 241"/>
            <p:cNvSpPr/>
            <p:nvPr/>
          </p:nvSpPr>
          <p:spPr>
            <a:xfrm>
              <a:off x="143118" y="351980"/>
              <a:ext cx="226457" cy="231522"/>
            </a:xfrm>
            <a:prstGeom prst="ellipse">
              <a:avLst/>
            </a:prstGeom>
            <a:solidFill>
              <a:schemeClr val="accent3">
                <a:lumOff val="44000"/>
              </a:schemeClr>
            </a:solidFill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Shape 242"/>
            <p:cNvSpPr/>
            <p:nvPr/>
          </p:nvSpPr>
          <p:spPr>
            <a:xfrm flipV="1">
              <a:off x="249837" y="592598"/>
              <a:ext cx="1" cy="83580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0" y="0"/>
              <a:ext cx="499676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2014</a:t>
              </a:r>
            </a:p>
          </p:txBody>
        </p:sp>
      </p:grpSp>
      <p:sp>
        <p:nvSpPr>
          <p:cNvPr id="245" name="Shape 245"/>
          <p:cNvSpPr/>
          <p:nvPr/>
        </p:nvSpPr>
        <p:spPr>
          <a:xfrm>
            <a:off x="7701386" y="4310748"/>
            <a:ext cx="534539" cy="568224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solidFill>
              <a:srgbClr val="64CE0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 algn="ctr">
              <a:defRPr sz="1400"/>
            </a:pPr>
            <a:r>
              <a:t>易宝</a:t>
            </a:r>
          </a:p>
          <a:p>
            <a:pPr algn="ctr">
              <a:defRPr sz="1400"/>
            </a:pPr>
            <a:r>
              <a:t>CTO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联系方式</a:t>
            </a:r>
          </a:p>
        </p:txBody>
      </p:sp>
      <p:grpSp>
        <p:nvGrpSpPr>
          <p:cNvPr id="656" name="Group 656"/>
          <p:cNvGrpSpPr/>
          <p:nvPr/>
        </p:nvGrpSpPr>
        <p:grpSpPr>
          <a:xfrm>
            <a:off x="1055046" y="3620232"/>
            <a:ext cx="4011689" cy="935104"/>
            <a:chOff x="0" y="0"/>
            <a:chExt cx="4011688" cy="935102"/>
          </a:xfrm>
        </p:grpSpPr>
        <p:pic>
          <p:nvPicPr>
            <p:cNvPr id="654" name="pasted-image.tif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895813" cy="93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5" name="Shape 655"/>
            <p:cNvSpPr/>
            <p:nvPr/>
          </p:nvSpPr>
          <p:spPr>
            <a:xfrm>
              <a:off x="1089984" y="282131"/>
              <a:ext cx="292170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u="sng">
                  <a:solidFill>
                    <a:srgbClr val="535353"/>
                  </a:solidFill>
                  <a:uFill>
                    <a:solidFill>
                      <a:srgbClr val="0000FF"/>
                    </a:solidFill>
                  </a:uFill>
                  <a:latin typeface="+mn-lt"/>
                  <a:ea typeface="+mn-ea"/>
                  <a:cs typeface="+mn-cs"/>
                  <a:sym typeface="Calibri"/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>
                  <a:uFillTx/>
                </a:defRPr>
              </a:pPr>
              <a:r>
                <a:rPr u="sng"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chenbinsg@gmail.com</a:t>
              </a:r>
            </a:p>
          </p:txBody>
        </p:sp>
      </p:grpSp>
      <p:grpSp>
        <p:nvGrpSpPr>
          <p:cNvPr id="659" name="Group 659"/>
          <p:cNvGrpSpPr/>
          <p:nvPr/>
        </p:nvGrpSpPr>
        <p:grpSpPr>
          <a:xfrm>
            <a:off x="1116228" y="1449016"/>
            <a:ext cx="2861779" cy="773448"/>
            <a:chOff x="0" y="0"/>
            <a:chExt cx="2861778" cy="773447"/>
          </a:xfrm>
        </p:grpSpPr>
        <p:pic>
          <p:nvPicPr>
            <p:cNvPr id="657" name="pasted-image.tif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773448" cy="77344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58" name="Shape 658"/>
            <p:cNvSpPr/>
            <p:nvPr/>
          </p:nvSpPr>
          <p:spPr>
            <a:xfrm>
              <a:off x="1041501" y="201303"/>
              <a:ext cx="18202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chenbinsg</a:t>
              </a:r>
            </a:p>
          </p:txBody>
        </p:sp>
      </p:grpSp>
      <p:grpSp>
        <p:nvGrpSpPr>
          <p:cNvPr id="662" name="Group 662"/>
          <p:cNvGrpSpPr/>
          <p:nvPr/>
        </p:nvGrpSpPr>
        <p:grpSpPr>
          <a:xfrm>
            <a:off x="240834" y="2632514"/>
            <a:ext cx="3737173" cy="658496"/>
            <a:chOff x="0" y="0"/>
            <a:chExt cx="3737172" cy="658495"/>
          </a:xfrm>
        </p:grpSpPr>
        <p:sp>
          <p:nvSpPr>
            <p:cNvPr id="660" name="Shape 660"/>
            <p:cNvSpPr/>
            <p:nvPr/>
          </p:nvSpPr>
          <p:spPr>
            <a:xfrm>
              <a:off x="1916895" y="198338"/>
              <a:ext cx="18202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>
                  <a:solidFill>
                    <a:srgbClr val="535353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chenbinsg</a:t>
              </a:r>
            </a:p>
          </p:txBody>
        </p:sp>
        <p:pic>
          <p:nvPicPr>
            <p:cNvPr id="661" name="pasted-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1966342" cy="658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65" name="Group 665"/>
          <p:cNvGrpSpPr/>
          <p:nvPr/>
        </p:nvGrpSpPr>
        <p:grpSpPr>
          <a:xfrm>
            <a:off x="356330" y="4884558"/>
            <a:ext cx="4836710" cy="658497"/>
            <a:chOff x="0" y="0"/>
            <a:chExt cx="4836709" cy="658495"/>
          </a:xfrm>
        </p:grpSpPr>
        <p:pic>
          <p:nvPicPr>
            <p:cNvPr id="663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787346" cy="6584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64" name="Shape 664"/>
            <p:cNvSpPr/>
            <p:nvPr/>
          </p:nvSpPr>
          <p:spPr>
            <a:xfrm>
              <a:off x="1814099" y="139891"/>
              <a:ext cx="302261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u="sng">
                  <a:solidFill>
                    <a:srgbClr val="535353"/>
                  </a:solidFill>
                  <a:uFill>
                    <a:solidFill>
                      <a:srgbClr val="0000FF"/>
                    </a:solidFill>
                  </a:uFill>
                  <a:latin typeface="+mn-lt"/>
                  <a:ea typeface="+mn-ea"/>
                  <a:cs typeface="+mn-cs"/>
                  <a:sym typeface="Calibri"/>
                  <a:hlinkClick r:id="rId7" invalidUrl="" action="" tgtFrame="" tooltip="" history="1" highlightClick="0" endSnd="0"/>
                </a:defRPr>
              </a:lvl1pPr>
            </a:lstStyle>
            <a:p>
              <a:pPr>
                <a:defRPr u="none">
                  <a:uFillTx/>
                </a:defRPr>
              </a:pPr>
              <a:r>
                <a:rPr u="sng">
                  <a:uFill>
                    <a:solidFill>
                      <a:srgbClr val="0000FF"/>
                    </a:solidFill>
                  </a:uFill>
                  <a:hlinkClick r:id="rId7" invalidUrl="" action="" tgtFrame="" tooltip="" history="1" highlightClick="0" endSnd="0"/>
                </a:rPr>
                <a:t>http://www.yeepaygroup.com</a:t>
              </a:r>
            </a:p>
          </p:txBody>
        </p:sp>
      </p:grpSp>
      <p:pic>
        <p:nvPicPr>
          <p:cNvPr id="666" name="8.pic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59306" y="1526703"/>
            <a:ext cx="3501108" cy="3507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image7.jpg" descr="than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早期eBay的故事</a:t>
            </a:r>
          </a:p>
        </p:txBody>
      </p:sp>
      <p:sp>
        <p:nvSpPr>
          <p:cNvPr id="248" name="Shape 248"/>
          <p:cNvSpPr/>
          <p:nvPr/>
        </p:nvSpPr>
        <p:spPr>
          <a:xfrm>
            <a:off x="827244" y="5131195"/>
            <a:ext cx="7583832" cy="99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599" indent="-228599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1998年 3月Meg上任第一天宕机8小时；之后，每月4-5次</a:t>
            </a:r>
          </a:p>
          <a:p>
            <a:pPr marL="228599" indent="-228599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1999年 5月5日中断5小时；5月20日中断7小时</a:t>
            </a:r>
          </a:p>
          <a:p>
            <a:pPr marL="228599" indent="-228599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rgbClr val="252525"/>
                </a:solidFill>
              </a:rPr>
              <a:t>1999年 6月10日宕机22小时，网站损失$400万，市值蒸发$50亿</a:t>
            </a:r>
          </a:p>
        </p:txBody>
      </p:sp>
      <p:pic>
        <p:nvPicPr>
          <p:cNvPr id="249" name="pasted-image.png"/>
          <p:cNvPicPr>
            <a:picLocks noChangeAspect="1"/>
          </p:cNvPicPr>
          <p:nvPr/>
        </p:nvPicPr>
        <p:blipFill>
          <a:blip r:embed="rId2">
            <a:alphaModFix amt="30105"/>
            <a:extLst/>
          </a:blip>
          <a:stretch>
            <a:fillRect/>
          </a:stretch>
        </p:blipFill>
        <p:spPr>
          <a:xfrm>
            <a:off x="586301" y="1826635"/>
            <a:ext cx="1520955" cy="7387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asted-image.tiff"/>
          <p:cNvPicPr>
            <a:picLocks noChangeAspect="1"/>
          </p:cNvPicPr>
          <p:nvPr/>
        </p:nvPicPr>
        <p:blipFill>
          <a:blip r:embed="rId3">
            <a:alphaModFix amt="30105"/>
            <a:extLst/>
          </a:blip>
          <a:stretch>
            <a:fillRect/>
          </a:stretch>
        </p:blipFill>
        <p:spPr>
          <a:xfrm>
            <a:off x="4253948" y="2924099"/>
            <a:ext cx="1283289" cy="808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image.png"/>
          <p:cNvPicPr>
            <a:picLocks noChangeAspect="1"/>
          </p:cNvPicPr>
          <p:nvPr/>
        </p:nvPicPr>
        <p:blipFill>
          <a:blip r:embed="rId4">
            <a:alphaModFix amt="30105"/>
            <a:extLst/>
          </a:blip>
          <a:stretch>
            <a:fillRect/>
          </a:stretch>
        </p:blipFill>
        <p:spPr>
          <a:xfrm>
            <a:off x="6811209" y="2499360"/>
            <a:ext cx="1359952" cy="470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pasted-image.tiff"/>
          <p:cNvPicPr>
            <a:picLocks noChangeAspect="1"/>
          </p:cNvPicPr>
          <p:nvPr/>
        </p:nvPicPr>
        <p:blipFill>
          <a:blip r:embed="rId5">
            <a:alphaModFix amt="30105"/>
            <a:extLst/>
          </a:blip>
          <a:stretch>
            <a:fillRect/>
          </a:stretch>
        </p:blipFill>
        <p:spPr>
          <a:xfrm>
            <a:off x="2858959" y="779311"/>
            <a:ext cx="1520955" cy="152095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2" name="Group 272"/>
          <p:cNvGrpSpPr/>
          <p:nvPr/>
        </p:nvGrpSpPr>
        <p:grpSpPr>
          <a:xfrm>
            <a:off x="833022" y="3905645"/>
            <a:ext cx="7724677" cy="862875"/>
            <a:chOff x="0" y="0"/>
            <a:chExt cx="7724675" cy="862874"/>
          </a:xfrm>
        </p:grpSpPr>
        <p:sp>
          <p:nvSpPr>
            <p:cNvPr id="253" name="Shape 253"/>
            <p:cNvSpPr/>
            <p:nvPr/>
          </p:nvSpPr>
          <p:spPr>
            <a:xfrm>
              <a:off x="0" y="141202"/>
              <a:ext cx="7724677" cy="1"/>
            </a:xfrm>
            <a:prstGeom prst="line">
              <a:avLst/>
            </a:prstGeom>
            <a:noFill/>
            <a:ln w="38100" cap="flat">
              <a:solidFill>
                <a:srgbClr val="00CC00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4" name="Shape 254"/>
            <p:cNvSpPr/>
            <p:nvPr/>
          </p:nvSpPr>
          <p:spPr>
            <a:xfrm rot="5400000">
              <a:off x="47154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1995</a:t>
              </a:r>
            </a:p>
          </p:txBody>
        </p:sp>
        <p:sp>
          <p:nvSpPr>
            <p:cNvPr id="255" name="Shape 255"/>
            <p:cNvSpPr/>
            <p:nvPr/>
          </p:nvSpPr>
          <p:spPr>
            <a:xfrm flipV="1">
              <a:off x="306610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 rot="5400000">
              <a:off x="902817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1996</a:t>
              </a:r>
            </a:p>
          </p:txBody>
        </p:sp>
        <p:sp>
          <p:nvSpPr>
            <p:cNvPr id="257" name="Shape 257"/>
            <p:cNvSpPr/>
            <p:nvPr/>
          </p:nvSpPr>
          <p:spPr>
            <a:xfrm flipV="1">
              <a:off x="1162273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8" name="Shape 258"/>
            <p:cNvSpPr/>
            <p:nvPr/>
          </p:nvSpPr>
          <p:spPr>
            <a:xfrm rot="5400000">
              <a:off x="1758480" y="428087"/>
              <a:ext cx="55618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1997</a:t>
              </a:r>
            </a:p>
          </p:txBody>
        </p:sp>
        <p:sp>
          <p:nvSpPr>
            <p:cNvPr id="259" name="Shape 259"/>
            <p:cNvSpPr/>
            <p:nvPr/>
          </p:nvSpPr>
          <p:spPr>
            <a:xfrm flipV="1">
              <a:off x="2017935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0" name="Shape 260"/>
            <p:cNvSpPr/>
            <p:nvPr/>
          </p:nvSpPr>
          <p:spPr>
            <a:xfrm rot="5400000">
              <a:off x="2614142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1998</a:t>
              </a:r>
            </a:p>
          </p:txBody>
        </p:sp>
        <p:sp>
          <p:nvSpPr>
            <p:cNvPr id="261" name="Shape 261"/>
            <p:cNvSpPr/>
            <p:nvPr/>
          </p:nvSpPr>
          <p:spPr>
            <a:xfrm flipV="1">
              <a:off x="2873598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2" name="Shape 262"/>
            <p:cNvSpPr/>
            <p:nvPr/>
          </p:nvSpPr>
          <p:spPr>
            <a:xfrm rot="5400000">
              <a:off x="3469805" y="428087"/>
              <a:ext cx="55618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1999</a:t>
              </a:r>
            </a:p>
          </p:txBody>
        </p:sp>
        <p:sp>
          <p:nvSpPr>
            <p:cNvPr id="263" name="Shape 263"/>
            <p:cNvSpPr/>
            <p:nvPr/>
          </p:nvSpPr>
          <p:spPr>
            <a:xfrm flipV="1">
              <a:off x="3729260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4325467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2000</a:t>
              </a:r>
            </a:p>
          </p:txBody>
        </p:sp>
        <p:sp>
          <p:nvSpPr>
            <p:cNvPr id="265" name="Shape 265"/>
            <p:cNvSpPr/>
            <p:nvPr/>
          </p:nvSpPr>
          <p:spPr>
            <a:xfrm flipV="1">
              <a:off x="4584923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6" name="Shape 266"/>
            <p:cNvSpPr/>
            <p:nvPr/>
          </p:nvSpPr>
          <p:spPr>
            <a:xfrm rot="5400000">
              <a:off x="5181130" y="428087"/>
              <a:ext cx="556181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2001</a:t>
              </a:r>
            </a:p>
          </p:txBody>
        </p:sp>
        <p:sp>
          <p:nvSpPr>
            <p:cNvPr id="267" name="Shape 267"/>
            <p:cNvSpPr/>
            <p:nvPr/>
          </p:nvSpPr>
          <p:spPr>
            <a:xfrm flipV="1">
              <a:off x="5440585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8" name="Shape 268"/>
            <p:cNvSpPr/>
            <p:nvPr/>
          </p:nvSpPr>
          <p:spPr>
            <a:xfrm rot="5400000">
              <a:off x="6036792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2002</a:t>
              </a:r>
            </a:p>
          </p:txBody>
        </p:sp>
        <p:sp>
          <p:nvSpPr>
            <p:cNvPr id="269" name="Shape 269"/>
            <p:cNvSpPr/>
            <p:nvPr/>
          </p:nvSpPr>
          <p:spPr>
            <a:xfrm flipV="1">
              <a:off x="6296247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 rot="5400000">
              <a:off x="6892455" y="428087"/>
              <a:ext cx="556182" cy="3133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2003</a:t>
              </a:r>
            </a:p>
          </p:txBody>
        </p:sp>
        <p:sp>
          <p:nvSpPr>
            <p:cNvPr id="271" name="Shape 271"/>
            <p:cNvSpPr/>
            <p:nvPr/>
          </p:nvSpPr>
          <p:spPr>
            <a:xfrm flipV="1">
              <a:off x="7151910" y="-1"/>
              <a:ext cx="1" cy="25700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73" name="Shape 273"/>
          <p:cNvSpPr/>
          <p:nvPr/>
        </p:nvSpPr>
        <p:spPr>
          <a:xfrm>
            <a:off x="811337" y="3152746"/>
            <a:ext cx="2520019" cy="678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60421" indent="-160421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rgbClr val="252525"/>
                </a:solidFill>
              </a:rPr>
              <a:t>激光笔（$14.83）</a:t>
            </a:r>
            <a:endParaRPr>
              <a:solidFill>
                <a:srgbClr val="252525"/>
              </a:solidFill>
            </a:endParaRPr>
          </a:p>
          <a:p>
            <a:pPr marL="160421" indent="-160421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rPr>
                <a:solidFill>
                  <a:srgbClr val="252525"/>
                </a:solidFill>
              </a:rPr>
              <a:t>ISP$30加到$250，收费</a:t>
            </a:r>
          </a:p>
        </p:txBody>
      </p:sp>
      <p:sp>
        <p:nvSpPr>
          <p:cNvPr id="274" name="Shape 274"/>
          <p:cNvSpPr/>
          <p:nvPr/>
        </p:nvSpPr>
        <p:spPr>
          <a:xfrm>
            <a:off x="1858713" y="2719887"/>
            <a:ext cx="179026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599" indent="-228599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5252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52525"/>
                </a:solidFill>
              </a:rPr>
              <a:t>25万个拍卖商品</a:t>
            </a:r>
          </a:p>
        </p:txBody>
      </p:sp>
      <p:sp>
        <p:nvSpPr>
          <p:cNvPr id="275" name="Shape 275"/>
          <p:cNvSpPr/>
          <p:nvPr/>
        </p:nvSpPr>
        <p:spPr>
          <a:xfrm>
            <a:off x="2775447" y="2284496"/>
            <a:ext cx="251902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599" indent="-228599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5252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52525"/>
                </a:solidFill>
              </a:rPr>
              <a:t>200万个拍卖商品，改名</a:t>
            </a:r>
          </a:p>
        </p:txBody>
      </p:sp>
      <p:sp>
        <p:nvSpPr>
          <p:cNvPr id="276" name="Shape 276"/>
          <p:cNvSpPr/>
          <p:nvPr/>
        </p:nvSpPr>
        <p:spPr>
          <a:xfrm>
            <a:off x="3645744" y="1854170"/>
            <a:ext cx="3166032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599" indent="-228599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52525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252525"/>
                </a:solidFill>
              </a:rPr>
              <a:t>Meg加入，30个员工，9月上市</a:t>
            </a:r>
          </a:p>
        </p:txBody>
      </p:sp>
      <p:sp>
        <p:nvSpPr>
          <p:cNvPr id="277" name="Shape 277"/>
          <p:cNvSpPr/>
          <p:nvPr/>
        </p:nvSpPr>
        <p:spPr>
          <a:xfrm>
            <a:off x="6372920" y="1420903"/>
            <a:ext cx="1359953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228599" indent="-228599" defTabSz="457200">
              <a:lnSpc>
                <a:spcPct val="120000"/>
              </a:lnSpc>
              <a:buSzPct val="100000"/>
              <a:buChar char="•"/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买入PayPal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早期推特的故事</a:t>
            </a:r>
          </a:p>
        </p:txBody>
      </p:sp>
      <p:pic>
        <p:nvPicPr>
          <p:cNvPr id="280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55850" y="1310498"/>
            <a:ext cx="3835400" cy="255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Shape 281"/>
          <p:cNvSpPr/>
          <p:nvPr/>
        </p:nvSpPr>
        <p:spPr>
          <a:xfrm>
            <a:off x="423287" y="4017997"/>
            <a:ext cx="8297426" cy="2049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ct val="120000"/>
              </a:lnSpc>
              <a:defRPr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Twitter宕机时间有时甚至一周之内就会超过5个小时，很多时候连续十天之内整天正常的情况只有一天，连续数日会有超过一小时的宕机情况发生。</a:t>
            </a:r>
          </a:p>
          <a:p>
            <a:pPr marL="160421" indent="-160421" algn="just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B2B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2009年 8月超过6个小时的宕机事件；10月又发生持续5个多小时的宕机。</a:t>
            </a:r>
          </a:p>
          <a:p>
            <a:pPr marL="160421" indent="-160421" algn="just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B2B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2010年 1月持续89分钟宕机； 6月API中断服务1小时。</a:t>
            </a:r>
          </a:p>
          <a:p>
            <a:pPr marL="160421" indent="-160421" algn="just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B2B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2011年 6月API中断1小时；10月全球都无法打开twitter网页，持续1小时。</a:t>
            </a:r>
          </a:p>
          <a:p>
            <a:pPr marL="160421" indent="-160421" algn="just" defTabSz="457200">
              <a:lnSpc>
                <a:spcPct val="120000"/>
              </a:lnSpc>
              <a:buSzPct val="100000"/>
              <a:buChar char="•"/>
              <a:defRPr sz="1600">
                <a:solidFill>
                  <a:srgbClr val="2B2B2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2012年 6月服务中断2小时；7月2个多小时双数据中心宕机。</a:t>
            </a:r>
          </a:p>
        </p:txBody>
      </p:sp>
      <p:pic>
        <p:nvPicPr>
          <p:cNvPr id="28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25900" y="279399"/>
            <a:ext cx="495300" cy="48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Shape 283"/>
          <p:cNvSpPr/>
          <p:nvPr/>
        </p:nvSpPr>
        <p:spPr>
          <a:xfrm>
            <a:off x="6372517" y="3503929"/>
            <a:ext cx="1923466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 台 Sun X4100 服务器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互联网平台的能力评价</a:t>
            </a:r>
          </a:p>
        </p:txBody>
      </p:sp>
      <p:sp>
        <p:nvSpPr>
          <p:cNvPr id="286" name="Shape 286"/>
          <p:cNvSpPr/>
          <p:nvPr/>
        </p:nvSpPr>
        <p:spPr>
          <a:xfrm>
            <a:off x="2783535" y="1770920"/>
            <a:ext cx="3637579" cy="3584348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25400">
            <a:solidFill>
              <a:schemeClr val="accent2">
                <a:lumOff val="-8000"/>
              </a:schemeClr>
            </a:solidFill>
          </a:ln>
        </p:spPr>
        <p:txBody>
          <a:bodyPr lIns="45719" rIns="45719" anchor="ctr"/>
          <a:lstStyle/>
          <a:p>
            <a:pPr algn="ctr">
              <a:defRPr sz="7200"/>
            </a:pPr>
          </a:p>
        </p:txBody>
      </p:sp>
      <p:sp>
        <p:nvSpPr>
          <p:cNvPr id="287" name="Shape 287"/>
          <p:cNvSpPr/>
          <p:nvPr/>
        </p:nvSpPr>
        <p:spPr>
          <a:xfrm>
            <a:off x="3996060" y="3007443"/>
            <a:ext cx="1212527" cy="1194638"/>
          </a:xfrm>
          <a:prstGeom prst="ellipse">
            <a:avLst/>
          </a:prstGeom>
          <a:solidFill>
            <a:srgbClr val="40A629"/>
          </a:solidFill>
          <a:ln w="3175">
            <a:solidFill>
              <a:schemeClr val="accent3">
                <a:lumOff val="44000"/>
              </a:schemeClr>
            </a:solidFill>
          </a:ln>
          <a:effectLst>
            <a:outerShdw sx="100000" sy="100000" kx="0" ky="0" algn="b" rotWithShape="0" blurRad="38100" dist="20000" dir="5400000">
              <a:srgbClr val="808080">
                <a:alpha val="37998"/>
              </a:srgbClr>
            </a:outerShdw>
          </a:effectLst>
        </p:spPr>
        <p:txBody>
          <a:bodyPr lIns="45719" rIns="45719" anchor="ctr"/>
          <a:lstStyle/>
          <a:p>
            <a:pPr algn="ctr" defTabSz="457200">
              <a:defRPr sz="1600">
                <a:solidFill>
                  <a:schemeClr val="accent3">
                    <a:lumOff val="44000"/>
                  </a:scheme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88" name="Shape 288"/>
          <p:cNvSpPr/>
          <p:nvPr/>
        </p:nvSpPr>
        <p:spPr>
          <a:xfrm>
            <a:off x="4173642" y="3323643"/>
            <a:ext cx="857364" cy="56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6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r>
              <a:t>平台</a:t>
            </a:r>
          </a:p>
        </p:txBody>
      </p:sp>
      <p:sp>
        <p:nvSpPr>
          <p:cNvPr id="289" name="Shape 289"/>
          <p:cNvSpPr/>
          <p:nvPr/>
        </p:nvSpPr>
        <p:spPr>
          <a:xfrm>
            <a:off x="2592428" y="4150595"/>
            <a:ext cx="1085123" cy="107508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0" name="Shape 290"/>
          <p:cNvSpPr/>
          <p:nvPr/>
        </p:nvSpPr>
        <p:spPr>
          <a:xfrm>
            <a:off x="2751247" y="4407018"/>
            <a:ext cx="767483" cy="56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安全性</a:t>
            </a:r>
          </a:p>
        </p:txBody>
      </p:sp>
      <p:sp>
        <p:nvSpPr>
          <p:cNvPr id="291" name="Shape 291"/>
          <p:cNvSpPr/>
          <p:nvPr/>
        </p:nvSpPr>
        <p:spPr>
          <a:xfrm>
            <a:off x="4059763" y="4891461"/>
            <a:ext cx="1085122" cy="1075088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2" name="Shape 292"/>
          <p:cNvSpPr/>
          <p:nvPr/>
        </p:nvSpPr>
        <p:spPr>
          <a:xfrm>
            <a:off x="4218582" y="5134119"/>
            <a:ext cx="767484" cy="589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吞吐量</a:t>
            </a:r>
          </a:p>
        </p:txBody>
      </p:sp>
      <p:sp>
        <p:nvSpPr>
          <p:cNvPr id="293" name="Shape 293"/>
          <p:cNvSpPr/>
          <p:nvPr/>
        </p:nvSpPr>
        <p:spPr>
          <a:xfrm>
            <a:off x="5524917" y="4150595"/>
            <a:ext cx="1085122" cy="1075087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4" name="Shape 294"/>
          <p:cNvSpPr/>
          <p:nvPr/>
        </p:nvSpPr>
        <p:spPr>
          <a:xfrm>
            <a:off x="5683736" y="4407018"/>
            <a:ext cx="767484" cy="56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可维护性</a:t>
            </a:r>
          </a:p>
        </p:txBody>
      </p:sp>
      <p:sp>
        <p:nvSpPr>
          <p:cNvPr id="295" name="Shape 295"/>
          <p:cNvSpPr/>
          <p:nvPr/>
        </p:nvSpPr>
        <p:spPr>
          <a:xfrm>
            <a:off x="4788413" y="1414449"/>
            <a:ext cx="1085122" cy="1075087"/>
          </a:xfrm>
          <a:prstGeom prst="ellipse">
            <a:avLst/>
          </a:prstGeom>
          <a:solidFill>
            <a:srgbClr val="FF1A16"/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>
            <a:off x="4947233" y="1670872"/>
            <a:ext cx="767483" cy="56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可扩展性</a:t>
            </a:r>
          </a:p>
        </p:txBody>
      </p:sp>
      <p:sp>
        <p:nvSpPr>
          <p:cNvPr id="297" name="Shape 297"/>
          <p:cNvSpPr/>
          <p:nvPr/>
        </p:nvSpPr>
        <p:spPr>
          <a:xfrm>
            <a:off x="2256464" y="2733872"/>
            <a:ext cx="1085122" cy="1075524"/>
          </a:xfrm>
          <a:prstGeom prst="ellipse">
            <a:avLst/>
          </a:prstGeom>
          <a:solidFill>
            <a:schemeClr val="accent2">
              <a:satOff val="-16666"/>
              <a:lumOff val="30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>
            <a:off x="2415283" y="2980369"/>
            <a:ext cx="767484" cy="58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可用性</a:t>
            </a:r>
          </a:p>
        </p:txBody>
      </p:sp>
      <p:sp>
        <p:nvSpPr>
          <p:cNvPr id="299" name="Shape 299"/>
          <p:cNvSpPr/>
          <p:nvPr/>
        </p:nvSpPr>
        <p:spPr>
          <a:xfrm>
            <a:off x="3147423" y="1468116"/>
            <a:ext cx="1085122" cy="1075524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3306243" y="1724758"/>
            <a:ext cx="767483" cy="562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响应时间</a:t>
            </a:r>
          </a:p>
        </p:txBody>
      </p:sp>
      <p:sp>
        <p:nvSpPr>
          <p:cNvPr id="301" name="Shape 301"/>
          <p:cNvSpPr/>
          <p:nvPr/>
        </p:nvSpPr>
        <p:spPr>
          <a:xfrm>
            <a:off x="5802414" y="2602541"/>
            <a:ext cx="1085123" cy="1075524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76200">
            <a:solidFill>
              <a:srgbClr val="50A839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>
            <a:off x="5961234" y="2859400"/>
            <a:ext cx="767484" cy="562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13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并发性</a:t>
            </a:r>
          </a:p>
        </p:txBody>
      </p:sp>
      <p:sp>
        <p:nvSpPr>
          <p:cNvPr id="303" name="Shape 303"/>
          <p:cNvSpPr/>
          <p:nvPr/>
        </p:nvSpPr>
        <p:spPr>
          <a:xfrm rot="5400000">
            <a:off x="4276831" y="4204917"/>
            <a:ext cx="650987" cy="632225"/>
          </a:xfrm>
          <a:prstGeom prst="rightArrow">
            <a:avLst>
              <a:gd name="adj1" fmla="val 29333"/>
              <a:gd name="adj2" fmla="val 32768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4" name="Shape 304"/>
          <p:cNvSpPr/>
          <p:nvPr/>
        </p:nvSpPr>
        <p:spPr>
          <a:xfrm rot="2340000">
            <a:off x="5013552" y="3841246"/>
            <a:ext cx="660586" cy="651858"/>
          </a:xfrm>
          <a:prstGeom prst="rightArrow">
            <a:avLst>
              <a:gd name="adj1" fmla="val 24417"/>
              <a:gd name="adj2" fmla="val 34300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5" name="Shape 305"/>
          <p:cNvSpPr/>
          <p:nvPr/>
        </p:nvSpPr>
        <p:spPr>
          <a:xfrm rot="20580000">
            <a:off x="5163646" y="3037113"/>
            <a:ext cx="660586" cy="647060"/>
          </a:xfrm>
          <a:prstGeom prst="rightArrow">
            <a:avLst>
              <a:gd name="adj1" fmla="val 26426"/>
              <a:gd name="adj2" fmla="val 38364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6" name="Shape 306"/>
          <p:cNvSpPr/>
          <p:nvPr/>
        </p:nvSpPr>
        <p:spPr>
          <a:xfrm rot="17700000">
            <a:off x="4681297" y="2446994"/>
            <a:ext cx="650987" cy="668003"/>
          </a:xfrm>
          <a:prstGeom prst="rightArrow">
            <a:avLst>
              <a:gd name="adj1" fmla="val 25824"/>
              <a:gd name="adj2" fmla="val 37412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7" name="Shape 307"/>
          <p:cNvSpPr/>
          <p:nvPr/>
        </p:nvSpPr>
        <p:spPr>
          <a:xfrm rot="14520000">
            <a:off x="3791646" y="2485389"/>
            <a:ext cx="650987" cy="668003"/>
          </a:xfrm>
          <a:prstGeom prst="rightArrow">
            <a:avLst>
              <a:gd name="adj1" fmla="val 28417"/>
              <a:gd name="adj2" fmla="val 37352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8" name="Shape 308"/>
          <p:cNvSpPr/>
          <p:nvPr/>
        </p:nvSpPr>
        <p:spPr>
          <a:xfrm rot="11400000">
            <a:off x="3359910" y="3071145"/>
            <a:ext cx="660585" cy="644879"/>
          </a:xfrm>
          <a:prstGeom prst="rightArrow">
            <a:avLst>
              <a:gd name="adj1" fmla="val 27259"/>
              <a:gd name="adj2" fmla="val 30939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  <p:sp>
        <p:nvSpPr>
          <p:cNvPr id="309" name="Shape 309"/>
          <p:cNvSpPr/>
          <p:nvPr/>
        </p:nvSpPr>
        <p:spPr>
          <a:xfrm rot="8400000">
            <a:off x="3537055" y="3839064"/>
            <a:ext cx="660585" cy="649678"/>
          </a:xfrm>
          <a:prstGeom prst="rightArrow">
            <a:avLst>
              <a:gd name="adj1" fmla="val 27046"/>
              <a:gd name="adj2" fmla="val 30019"/>
            </a:avLst>
          </a:prstGeom>
          <a:solidFill>
            <a:srgbClr val="50A839"/>
          </a:solidFill>
          <a:ln w="12700">
            <a:miter lim="400000"/>
          </a:ln>
        </p:spPr>
        <p:txBody>
          <a:bodyPr lIns="45719" rIns="45719"/>
          <a:lstStyle/>
          <a:p>
            <a:pPr>
              <a:defRPr sz="7200"/>
            </a:pP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可用性与可扩展性</a:t>
            </a:r>
          </a:p>
        </p:txBody>
      </p:sp>
      <p:sp>
        <p:nvSpPr>
          <p:cNvPr id="312" name="Shape 312"/>
          <p:cNvSpPr/>
          <p:nvPr/>
        </p:nvSpPr>
        <p:spPr>
          <a:xfrm>
            <a:off x="532551" y="1136650"/>
            <a:ext cx="8307498" cy="396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80473" indent="-180473" algn="just">
              <a:buClr>
                <a:srgbClr val="008F00"/>
              </a:buClr>
              <a:buSzPct val="250000"/>
              <a:buChar char="•"/>
            </a:pPr>
            <a:r>
              <a:t> 可用性是衡量系统在一段时间内是否可用的一个指标。</a:t>
            </a:r>
          </a:p>
          <a:p>
            <a:pPr lvl="1" algn="just"/>
            <a:r>
              <a:t>可用性 =（系统可以使用的时间／自然流逝的时间）</a:t>
            </a:r>
          </a:p>
          <a:p>
            <a:pPr algn="just"/>
          </a:p>
          <a:p>
            <a:pPr marL="180473" indent="-180473" algn="just">
              <a:buClr>
                <a:srgbClr val="008F00"/>
              </a:buClr>
              <a:buSzPct val="250000"/>
              <a:buChar char="•"/>
            </a:pPr>
            <a:r>
              <a:t> 可扩展性是系统是否可以随着业务发展而扩展的能力指标。</a:t>
            </a:r>
          </a:p>
          <a:p>
            <a:pPr lvl="1" algn="just"/>
            <a:r>
              <a:t>可扩展性 </a:t>
            </a:r>
            <a:r>
              <a:t>= 理想使用率 X 最大容量 - 目前用量 - 增量 + 计划扩容</a:t>
            </a:r>
          </a:p>
          <a:p>
            <a:pPr lvl="1" algn="just"/>
          </a:p>
          <a:p>
            <a:pPr marL="180473" indent="-180473" algn="just">
              <a:lnSpc>
                <a:spcPct val="120000"/>
              </a:lnSpc>
              <a:buClr>
                <a:srgbClr val="008F00"/>
              </a:buClr>
              <a:buSzPct val="250000"/>
              <a:buChar char="•"/>
            </a:pPr>
            <a:r>
              <a:t> 可扩展性与可用性之间的关系</a:t>
            </a:r>
          </a:p>
          <a:p>
            <a:pPr lvl="1" marL="561473" indent="-180473" algn="just">
              <a:lnSpc>
                <a:spcPct val="120000"/>
              </a:lnSpc>
              <a:buSzPct val="100000"/>
              <a:buChar char="•"/>
            </a:pPr>
            <a:r>
              <a:t>如果系统的可扩展性不好，在业务流量快速增加时会引发系统宕机。</a:t>
            </a:r>
          </a:p>
          <a:p>
            <a:pPr lvl="1" marL="561473" indent="-180473" algn="just">
              <a:lnSpc>
                <a:spcPct val="120000"/>
              </a:lnSpc>
              <a:buSzPct val="100000"/>
              <a:buChar char="•"/>
            </a:pPr>
            <a:r>
              <a:t>如果系统的可用性不强，那么再多的系统容量也是无用武之地。</a:t>
            </a:r>
          </a:p>
          <a:p>
            <a:pPr lvl="1" marL="561473" indent="-180473" algn="just">
              <a:lnSpc>
                <a:spcPct val="120000"/>
              </a:lnSpc>
              <a:buSzPct val="100000"/>
              <a:buChar char="•"/>
            </a:pPr>
            <a:r>
              <a:t>可用性往往是可扩展性不足带来的结果。</a:t>
            </a:r>
          </a:p>
          <a:p>
            <a:pPr algn="just">
              <a:lnSpc>
                <a:spcPct val="70000"/>
              </a:lnSpc>
            </a:pPr>
          </a:p>
          <a:p>
            <a:pPr marL="180473" indent="-180473" algn="just">
              <a:buClr>
                <a:srgbClr val="008F00"/>
              </a:buClr>
              <a:buSzPct val="250000"/>
              <a:buChar char="•"/>
            </a:pPr>
            <a:r>
              <a:t> 国内在可扩展性方面的研究和实践严重不足。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FriendSter的失败</a:t>
            </a:r>
          </a:p>
        </p:txBody>
      </p:sp>
      <p:sp>
        <p:nvSpPr>
          <p:cNvPr id="315" name="Shape 315"/>
          <p:cNvSpPr/>
          <p:nvPr/>
        </p:nvSpPr>
        <p:spPr>
          <a:xfrm>
            <a:off x="418251" y="4222750"/>
            <a:ext cx="8307498" cy="2270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/>
          </a:lstStyle>
          <a:p>
            <a:pPr/>
            <a:r>
              <a:t>2002年乔纳森创立了Friendster，是一个聚焦约会的网站，把朋友和朋友联系起来。当时，该公司曾经领先Facebook。Friendster的工程师疯狂地聚焦在F-图问题上，就是显示朋友之间连接关系的图。开始时是四度关系，但是网站没有对关系的维度设限制。结果服务器疯狂计算朋友之间的连接关系，造成响应时间的显著增加，不久就出现了可用性问题，大大地影响了用户的感受。公司对此没有引起充分的重视，其结果是用户大量地离开网站，成为竞争对手的用户。</a:t>
            </a:r>
          </a:p>
        </p:txBody>
      </p:sp>
      <p:pic>
        <p:nvPicPr>
          <p:cNvPr id="31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2151" y="856500"/>
            <a:ext cx="4079698" cy="2039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4600" y="2724150"/>
            <a:ext cx="4114800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/>
          <p:nvPr>
            <p:ph type="title" idx="4294967295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/>
          <a:lstStyle>
            <a:lvl1pPr>
              <a:defRPr cap="all" sz="3600"/>
            </a:lvl1pPr>
          </a:lstStyle>
          <a:p>
            <a:pPr/>
            <a:r>
              <a:t>ZiRmed的故事</a:t>
            </a:r>
          </a:p>
        </p:txBody>
      </p:sp>
      <p:sp>
        <p:nvSpPr>
          <p:cNvPr id="320" name="Shape 320"/>
          <p:cNvSpPr/>
          <p:nvPr/>
        </p:nvSpPr>
        <p:spPr>
          <a:xfrm>
            <a:off x="557529" y="4913629"/>
            <a:ext cx="8028942" cy="138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ZirMed 为医疗保健组织提供服务，能够通过⼀个全⾯的端到端平台，在优化其收⼊的同时保障患者们（客户）的健康。因为ZirMed 系统需要处理患者的敏感数据（PII），所以受到医疗电⼦交换法案（HIPAA）的约束，克⾥斯和他的团队设计的数据中⼼⽹络，具有⾮常严格的防⽕墙策略。</a:t>
            </a:r>
          </a:p>
        </p:txBody>
      </p:sp>
      <p:pic>
        <p:nvPicPr>
          <p:cNvPr id="3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14650" y="1225550"/>
            <a:ext cx="33147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90650" y="2098039"/>
            <a:ext cx="6362700" cy="279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/>
        </p:nvSpPr>
        <p:spPr>
          <a:xfrm>
            <a:off x="6236375" y="5504882"/>
            <a:ext cx="654749" cy="302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2007</a:t>
            </a:r>
          </a:p>
        </p:txBody>
      </p:sp>
      <p:sp>
        <p:nvSpPr>
          <p:cNvPr id="325" name="Shape 325"/>
          <p:cNvSpPr/>
          <p:nvPr/>
        </p:nvSpPr>
        <p:spPr>
          <a:xfrm>
            <a:off x="6236375" y="3379846"/>
            <a:ext cx="654749" cy="976012"/>
          </a:xfrm>
          <a:prstGeom prst="rightArrow">
            <a:avLst>
              <a:gd name="adj1" fmla="val 41564"/>
              <a:gd name="adj2" fmla="val 62039"/>
            </a:avLst>
          </a:prstGeom>
          <a:solidFill>
            <a:srgbClr val="5DC467"/>
          </a:solidFill>
          <a:ln w="12700">
            <a:miter lim="400000"/>
          </a:ln>
        </p:spPr>
        <p:txBody>
          <a:bodyPr lIns="45719" rIns="45719"/>
          <a:lstStyle/>
          <a:p>
            <a:pPr defTabSz="457200">
              <a:defRPr sz="1700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26" name="Shape 326"/>
          <p:cNvSpPr/>
          <p:nvPr>
            <p:ph type="title"/>
          </p:nvPr>
        </p:nvSpPr>
        <p:spPr>
          <a:xfrm>
            <a:off x="509587" y="203200"/>
            <a:ext cx="6756401" cy="6350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3600"/>
            </a:lvl1pPr>
          </a:lstStyle>
          <a:p>
            <a:pPr/>
            <a:r>
              <a:t>AKF公司</a:t>
            </a:r>
          </a:p>
        </p:txBody>
      </p:sp>
      <p:pic>
        <p:nvPicPr>
          <p:cNvPr id="327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30496" y="3550351"/>
            <a:ext cx="1632858" cy="635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5" name="Group 345"/>
          <p:cNvGrpSpPr/>
          <p:nvPr/>
        </p:nvGrpSpPr>
        <p:grpSpPr>
          <a:xfrm>
            <a:off x="415850" y="1230630"/>
            <a:ext cx="5808331" cy="1512532"/>
            <a:chOff x="0" y="0"/>
            <a:chExt cx="5808329" cy="1512531"/>
          </a:xfrm>
        </p:grpSpPr>
        <p:pic>
          <p:nvPicPr>
            <p:cNvPr id="328" name="pasted-image.tif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82551"/>
              <a:ext cx="899666" cy="1129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9" name="Shape 329"/>
            <p:cNvSpPr/>
            <p:nvPr/>
          </p:nvSpPr>
          <p:spPr>
            <a:xfrm>
              <a:off x="1026160" y="947541"/>
              <a:ext cx="4782170" cy="1"/>
            </a:xfrm>
            <a:prstGeom prst="line">
              <a:avLst/>
            </a:prstGeom>
            <a:noFill/>
            <a:ln w="25400" cap="flat">
              <a:solidFill>
                <a:srgbClr val="5DC467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700">
                  <a:solidFill>
                    <a:srgbClr val="FE82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30" name="Shape 330"/>
            <p:cNvSpPr/>
            <p:nvPr/>
          </p:nvSpPr>
          <p:spPr>
            <a:xfrm>
              <a:off x="1021081" y="964034"/>
              <a:ext cx="73102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西点军校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828801" y="964034"/>
              <a:ext cx="484335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佛州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2462374" y="964034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凯西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3040340" y="964034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Quigo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185566" y="623461"/>
              <a:ext cx="40205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本科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878985" y="623461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硕士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3166686" y="623461"/>
              <a:ext cx="40205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COO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5084306" y="964034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eBay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5210651" y="623462"/>
              <a:ext cx="402059" cy="2649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CTO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4426446" y="964034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Motorola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527391" y="610762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高管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3700041" y="964034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Gateway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3826386" y="619245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高管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2462374" y="623461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博士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19444" y="0"/>
              <a:ext cx="76504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Abbott</a:t>
              </a:r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399274" y="3041754"/>
            <a:ext cx="5810928" cy="1392586"/>
            <a:chOff x="0" y="0"/>
            <a:chExt cx="5810927" cy="1392585"/>
          </a:xfrm>
        </p:grpSpPr>
        <p:pic>
          <p:nvPicPr>
            <p:cNvPr id="34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576" y="275057"/>
              <a:ext cx="846308" cy="11175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7" name="Shape 347"/>
            <p:cNvSpPr/>
            <p:nvPr/>
          </p:nvSpPr>
          <p:spPr>
            <a:xfrm>
              <a:off x="1003357" y="833821"/>
              <a:ext cx="4807571" cy="1"/>
            </a:xfrm>
            <a:prstGeom prst="line">
              <a:avLst/>
            </a:prstGeom>
            <a:noFill/>
            <a:ln w="25400" cap="flat">
              <a:solidFill>
                <a:srgbClr val="5DC467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700">
                  <a:solidFill>
                    <a:srgbClr val="FE82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48" name="Shape 348"/>
            <p:cNvSpPr/>
            <p:nvPr/>
          </p:nvSpPr>
          <p:spPr>
            <a:xfrm>
              <a:off x="3689939" y="848330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Gateway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3689939" y="530646"/>
              <a:ext cx="6547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架构师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2576412" y="848330"/>
              <a:ext cx="73102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Whirlpool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2614552" y="530646"/>
              <a:ext cx="65474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架构师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5074203" y="848330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PayPal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5200549" y="573013"/>
              <a:ext cx="402058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VP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0" y="0"/>
              <a:ext cx="87946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Keeven</a:t>
              </a:r>
            </a:p>
          </p:txBody>
        </p:sp>
      </p:grpSp>
      <p:grpSp>
        <p:nvGrpSpPr>
          <p:cNvPr id="371" name="Group 371"/>
          <p:cNvGrpSpPr/>
          <p:nvPr/>
        </p:nvGrpSpPr>
        <p:grpSpPr>
          <a:xfrm>
            <a:off x="415850" y="4756887"/>
            <a:ext cx="5808766" cy="1464622"/>
            <a:chOff x="0" y="0"/>
            <a:chExt cx="5808764" cy="1464620"/>
          </a:xfrm>
        </p:grpSpPr>
        <p:pic>
          <p:nvPicPr>
            <p:cNvPr id="356" name="pasted-image.tif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47092"/>
              <a:ext cx="895456" cy="11175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7" name="Shape 357"/>
            <p:cNvSpPr/>
            <p:nvPr/>
          </p:nvSpPr>
          <p:spPr>
            <a:xfrm>
              <a:off x="1026594" y="912330"/>
              <a:ext cx="4782171" cy="1"/>
            </a:xfrm>
            <a:prstGeom prst="line">
              <a:avLst/>
            </a:prstGeom>
            <a:noFill/>
            <a:ln w="25400" cap="flat">
              <a:solidFill>
                <a:srgbClr val="5DC467"/>
              </a:solidFill>
              <a:prstDash val="solid"/>
              <a:round/>
              <a:tailEnd type="stealth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700">
                  <a:solidFill>
                    <a:srgbClr val="FE8200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</a:p>
          </p:txBody>
        </p:sp>
        <p:sp>
          <p:nvSpPr>
            <p:cNvPr id="358" name="Shape 358"/>
            <p:cNvSpPr/>
            <p:nvPr/>
          </p:nvSpPr>
          <p:spPr>
            <a:xfrm>
              <a:off x="1021515" y="928823"/>
              <a:ext cx="73102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西点军校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1829235" y="928823"/>
              <a:ext cx="484336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夏大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2462809" y="928823"/>
              <a:ext cx="40205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凯西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3038235" y="928823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Quigo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1186000" y="588250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本科</a:t>
              </a:r>
            </a:p>
          </p:txBody>
        </p:sp>
        <p:sp>
          <p:nvSpPr>
            <p:cNvPr id="363" name="Shape 363"/>
            <p:cNvSpPr/>
            <p:nvPr/>
          </p:nvSpPr>
          <p:spPr>
            <a:xfrm>
              <a:off x="1879420" y="588250"/>
              <a:ext cx="402059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硕士</a:t>
              </a:r>
            </a:p>
          </p:txBody>
        </p:sp>
        <p:sp>
          <p:nvSpPr>
            <p:cNvPr id="364" name="Shape 364"/>
            <p:cNvSpPr/>
            <p:nvPr/>
          </p:nvSpPr>
          <p:spPr>
            <a:xfrm>
              <a:off x="3164581" y="588250"/>
              <a:ext cx="402058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CTO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5082201" y="928823"/>
              <a:ext cx="65474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PayPal</a:t>
              </a:r>
            </a:p>
          </p:txBody>
        </p:sp>
        <p:sp>
          <p:nvSpPr>
            <p:cNvPr id="366" name="Shape 366"/>
            <p:cNvSpPr/>
            <p:nvPr/>
          </p:nvSpPr>
          <p:spPr>
            <a:xfrm>
              <a:off x="5208546" y="588251"/>
              <a:ext cx="402059" cy="2649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VP</a:t>
              </a:r>
            </a:p>
          </p:txBody>
        </p:sp>
        <p:sp>
          <p:nvSpPr>
            <p:cNvPr id="367" name="Shape 367"/>
            <p:cNvSpPr/>
            <p:nvPr/>
          </p:nvSpPr>
          <p:spPr>
            <a:xfrm>
              <a:off x="3872950" y="918663"/>
              <a:ext cx="82504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通用电气</a:t>
              </a:r>
            </a:p>
          </p:txBody>
        </p:sp>
        <p:sp>
          <p:nvSpPr>
            <p:cNvPr id="368" name="Shape 368"/>
            <p:cNvSpPr/>
            <p:nvPr/>
          </p:nvSpPr>
          <p:spPr>
            <a:xfrm>
              <a:off x="4084445" y="578091"/>
              <a:ext cx="40205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高管</a:t>
              </a:r>
            </a:p>
          </p:txBody>
        </p:sp>
        <p:sp>
          <p:nvSpPr>
            <p:cNvPr id="369" name="Shape 369"/>
            <p:cNvSpPr/>
            <p:nvPr/>
          </p:nvSpPr>
          <p:spPr>
            <a:xfrm>
              <a:off x="2462809" y="588250"/>
              <a:ext cx="402058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457200">
                <a:defRPr sz="12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/>
              <a:r>
                <a:t>博士</a:t>
              </a:r>
            </a:p>
          </p:txBody>
        </p:sp>
        <p:sp>
          <p:nvSpPr>
            <p:cNvPr id="370" name="Shape 370"/>
            <p:cNvSpPr/>
            <p:nvPr/>
          </p:nvSpPr>
          <p:spPr>
            <a:xfrm>
              <a:off x="70461" y="0"/>
              <a:ext cx="739265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/>
              <a:r>
                <a:t>Fisher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7_默认设计模板">
  <a:themeElements>
    <a:clrScheme name="7_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7_默认设计模板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7_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默认设计模板">
  <a:themeElements>
    <a:clrScheme name="7_默认设计模板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7_默认设计模板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7_默认设计模板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