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3000" i="1">
                <a:solidFill>
                  <a:srgbClr val="9D9D9D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r>
              <a:t>“Type a quote here.” 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6400">
                <a:latin typeface="+mn-lt"/>
                <a:ea typeface="+mn-ea"/>
                <a:cs typeface="+mn-cs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mailto:panos.zhu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占位符 130"/>
          <p:cNvPicPr>
            <a:picLocks noGrp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495300" y="1092200"/>
            <a:ext cx="12014200" cy="6007100"/>
          </a:xfrm>
          <a:prstGeom prst="rect">
            <a:avLst/>
          </a:prstGeom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r>
              <a:t>实施微服务，我们需要考虑什么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379729">
              <a:defRPr sz="4160"/>
            </a:lvl1pPr>
          </a:lstStyle>
          <a:p>
            <a:r>
              <a:t>2017 中生代年度大会（成都）（朱攀）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微服务之间的通信方式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同步调用（REST，RPC）</a:t>
            </a:r>
          </a:p>
          <a:p>
            <a:pPr>
              <a:buBlip>
                <a:blip r:embed="rId3"/>
              </a:buBlip>
            </a:pPr>
            <a:r>
              <a:t>异步调用（RPC）</a:t>
            </a:r>
          </a:p>
          <a:p>
            <a:pPr>
              <a:buBlip>
                <a:blip r:embed="rId3"/>
              </a:buBlip>
            </a:pPr>
            <a:r>
              <a:t>异步消息（MQ，Kafka）</a:t>
            </a:r>
          </a:p>
          <a:p>
            <a:pPr>
              <a:buBlip>
                <a:blip r:embed="rId3"/>
              </a:buBlip>
            </a:pPr>
            <a:r>
              <a:t>消息序列化方式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外部如何访问服务</a:t>
            </a:r>
          </a:p>
        </p:txBody>
      </p:sp>
      <p:pic>
        <p:nvPicPr>
          <p:cNvPr id="165" name="API Gateway.png"/>
          <p:cNvPicPr>
            <a:picLocks noChangeAspect="1"/>
          </p:cNvPicPr>
          <p:nvPr/>
        </p:nvPicPr>
        <p:blipFill>
          <a:blip r:embed="rId3">
            <a:extLst/>
          </a:blip>
          <a:srcRect l="1551" r="4869" b="5746"/>
          <a:stretch>
            <a:fillRect/>
          </a:stretch>
        </p:blipFill>
        <p:spPr>
          <a:xfrm>
            <a:off x="354210" y="2603369"/>
            <a:ext cx="9866435" cy="6608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外部如何访问服务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API Facade (整合后台的服务，提供更符合需求的 API)</a:t>
            </a:r>
          </a:p>
          <a:p>
            <a:pPr>
              <a:buBlip>
                <a:blip r:embed="rId3"/>
              </a:buBlip>
            </a:pPr>
            <a:r>
              <a:t>API Gateway (统一服务入口，提供安全认证和授权，流控等 API 管理功能)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服务治理的手段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服务注册，服务发现</a:t>
            </a:r>
          </a:p>
          <a:p>
            <a:pPr>
              <a:buBlip>
                <a:blip r:embed="rId3"/>
              </a:buBlip>
            </a:pPr>
            <a:r>
              <a:t>服务依赖关系管理</a:t>
            </a:r>
          </a:p>
          <a:p>
            <a:pPr>
              <a:buBlip>
                <a:blip r:embed="rId3"/>
              </a:buBlip>
            </a:pPr>
            <a:r>
              <a:t>服务路由</a:t>
            </a:r>
          </a:p>
          <a:p>
            <a:pPr>
              <a:buBlip>
                <a:blip r:embed="rId3"/>
              </a:buBlip>
            </a:pPr>
            <a:r>
              <a:t>版本管理</a:t>
            </a:r>
          </a:p>
          <a:p>
            <a:pPr>
              <a:buBlip>
                <a:blip r:embed="rId3"/>
              </a:buBlip>
            </a:pPr>
            <a:r>
              <a:t>服务隔离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服务的高可用策略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负载均衡</a:t>
            </a:r>
          </a:p>
          <a:p>
            <a:pPr>
              <a:buBlip>
                <a:blip r:embed="rId3"/>
              </a:buBlip>
            </a:pPr>
            <a:r>
              <a:t>容错机制</a:t>
            </a:r>
          </a:p>
          <a:p>
            <a:pPr>
              <a:buBlip>
                <a:blip r:embed="rId3"/>
              </a:buBlip>
            </a:pPr>
            <a:r>
              <a:t>SLA 策略</a:t>
            </a:r>
          </a:p>
          <a:p>
            <a:pPr>
              <a:buBlip>
                <a:blip r:embed="rId3"/>
              </a:buBlip>
            </a:pPr>
            <a:r>
              <a:t>超时控制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服务的高可用策略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服务多可用区冗余部署</a:t>
            </a:r>
          </a:p>
          <a:p>
            <a:pPr>
              <a:buBlip>
                <a:blip r:embed="rId3"/>
              </a:buBlip>
            </a:pPr>
            <a:r>
              <a:t>服务限流</a:t>
            </a:r>
          </a:p>
          <a:p>
            <a:pPr>
              <a:buBlip>
                <a:blip r:embed="rId3"/>
              </a:buBlip>
            </a:pPr>
            <a:r>
              <a:t>熔断机制</a:t>
            </a:r>
          </a:p>
          <a:p>
            <a:pPr>
              <a:buBlip>
                <a:blip r:embed="rId3"/>
              </a:buBlip>
            </a:pPr>
            <a:r>
              <a:t>服务降级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服务健康状态的保障措施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监控报警（硬件&amp;系统层监控、服务层监控、业务层监控）</a:t>
            </a:r>
          </a:p>
          <a:p>
            <a:pPr>
              <a:buBlip>
                <a:blip r:embed="rId3"/>
              </a:buBlip>
            </a:pPr>
            <a:r>
              <a:t>日志</a:t>
            </a:r>
          </a:p>
          <a:p>
            <a:pPr>
              <a:buBlip>
                <a:blip r:embed="rId3"/>
              </a:buBlip>
            </a:pPr>
            <a:r>
              <a:t>调用链追踪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自动化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测试自动化（单元测试、功能测试、性能测试等）</a:t>
            </a:r>
          </a:p>
          <a:p>
            <a:pPr>
              <a:buBlip>
                <a:blip r:embed="rId3"/>
              </a:buBlip>
            </a:pPr>
            <a:r>
              <a:t>发布自动化（配置管理、版本管理等）</a:t>
            </a:r>
          </a:p>
          <a:p>
            <a:pPr>
              <a:buBlip>
                <a:blip r:embed="rId3"/>
              </a:buBlip>
            </a:pPr>
            <a:r>
              <a:t>运维自动化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容器化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Docker</a:t>
            </a:r>
          </a:p>
          <a:p>
            <a:pPr>
              <a:buBlip>
                <a:blip r:embed="rId3"/>
              </a:buBlip>
            </a:pPr>
            <a:r>
              <a:t>Kubernetes ／ Mesos（集群管理 &amp; 调度和编排）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DevOps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Development &amp; Operations</a:t>
            </a:r>
          </a:p>
          <a:p>
            <a:pPr>
              <a:buBlip>
                <a:blip r:embed="rId3"/>
              </a:buBlip>
            </a:pPr>
            <a:r>
              <a:t>将运维作为需求整合到开发流程中去</a:t>
            </a:r>
          </a:p>
          <a:p>
            <a:pPr>
              <a:buBlip>
                <a:blip r:embed="rId3"/>
              </a:buBlip>
            </a:pPr>
            <a:r>
              <a:t>开发自运营，运营自开发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内容大纲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什么是微服务</a:t>
            </a:r>
          </a:p>
          <a:p>
            <a:pPr>
              <a:buBlip>
                <a:blip r:embed="rId3"/>
              </a:buBlip>
            </a:pPr>
            <a:r>
              <a:t>详解实施微服务需要思考的十二大类问题</a:t>
            </a:r>
          </a:p>
          <a:p>
            <a:pPr>
              <a:buBlip>
                <a:blip r:embed="rId3"/>
              </a:buBlip>
            </a:pPr>
            <a:r>
              <a:t>实施微服务的收益总结</a:t>
            </a:r>
          </a:p>
          <a:p>
            <a:pPr>
              <a:buBlip>
                <a:blip r:embed="rId3"/>
              </a:buBlip>
            </a:pPr>
            <a:r>
              <a:t>实施微服务的挑战总结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微服务 &amp; Docker &amp; DevOps</a:t>
            </a:r>
          </a:p>
        </p:txBody>
      </p:sp>
      <p:pic>
        <p:nvPicPr>
          <p:cNvPr id="192" name="Microservice.png"/>
          <p:cNvPicPr>
            <a:picLocks noChangeAspect="1"/>
          </p:cNvPicPr>
          <p:nvPr/>
        </p:nvPicPr>
        <p:blipFill>
          <a:blip r:embed="rId3">
            <a:extLst/>
          </a:blip>
          <a:srcRect t="4346" r="7871" b="13307"/>
          <a:stretch>
            <a:fillRect/>
          </a:stretch>
        </p:blipFill>
        <p:spPr>
          <a:xfrm>
            <a:off x="1257904" y="2720725"/>
            <a:ext cx="7263233" cy="6365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微服务架构对团队的影响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开发工程师角色的变化（个人能力要求更高，介入运维）</a:t>
            </a:r>
          </a:p>
          <a:p>
            <a:pPr>
              <a:buBlip>
                <a:blip r:embed="rId3"/>
              </a:buBlip>
            </a:pPr>
            <a:r>
              <a:t>运维工程师角色的变化（介入开发）</a:t>
            </a:r>
          </a:p>
          <a:p>
            <a:pPr>
              <a:buBlip>
                <a:blip r:embed="rId3"/>
              </a:buBlip>
            </a:pPr>
            <a:r>
              <a:t>更加紧密合作的全栈自治小团队，对团队提供的服务负责</a:t>
            </a:r>
          </a:p>
          <a:p>
            <a:pPr>
              <a:buBlip>
                <a:blip r:embed="rId3"/>
              </a:buBlip>
            </a:pPr>
            <a:r>
              <a:t>技术团队结构组织和文化的影响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实施微服务要考虑的问题总结</a:t>
            </a:r>
          </a:p>
        </p:txBody>
      </p:sp>
      <p:pic>
        <p:nvPicPr>
          <p:cNvPr id="198" name="实施微服务要考虑什么.png"/>
          <p:cNvPicPr>
            <a:picLocks noChangeAspect="1"/>
          </p:cNvPicPr>
          <p:nvPr/>
        </p:nvPicPr>
        <p:blipFill>
          <a:blip r:embed="rId3">
            <a:extLst/>
          </a:blip>
          <a:srcRect l="3795" t="6130" r="2776" b="6130"/>
          <a:stretch>
            <a:fillRect/>
          </a:stretch>
        </p:blipFill>
        <p:spPr>
          <a:xfrm>
            <a:off x="427235" y="3225006"/>
            <a:ext cx="12150131" cy="5361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实施微服务的收益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单个服务简单可控，系统易修改和更新</a:t>
            </a:r>
          </a:p>
          <a:p>
            <a:pPr>
              <a:buBlip>
                <a:blip r:embed="rId3"/>
              </a:buBlip>
            </a:pPr>
            <a:r>
              <a:t>系统拥有足够的弹性与扩展能力，更有效的利用硬件资源</a:t>
            </a:r>
          </a:p>
          <a:p>
            <a:pPr>
              <a:buBlip>
                <a:blip r:embed="rId3"/>
              </a:buBlip>
            </a:pPr>
            <a:r>
              <a:t>实现敏捷开发和部署</a:t>
            </a:r>
          </a:p>
          <a:p>
            <a:pPr>
              <a:buBlip>
                <a:blip r:embed="rId3"/>
              </a:buBlip>
            </a:pPr>
            <a:r>
              <a:t>灵活的技术栈，高效的技术团队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实施微服务的挑战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189" indent="-377189" defTabSz="525779">
              <a:spcBef>
                <a:spcPts val="3700"/>
              </a:spcBef>
              <a:buBlip>
                <a:blip r:embed="rId3"/>
              </a:buBlip>
              <a:defRPr sz="3059"/>
            </a:pPr>
            <a:r>
              <a:t>数据一致性</a:t>
            </a:r>
          </a:p>
          <a:p>
            <a:pPr marL="377189" indent="-377189" defTabSz="525779">
              <a:spcBef>
                <a:spcPts val="3700"/>
              </a:spcBef>
              <a:buBlip>
                <a:blip r:embed="rId3"/>
              </a:buBlip>
              <a:defRPr sz="3059"/>
            </a:pPr>
            <a:r>
              <a:t>服务治理</a:t>
            </a:r>
          </a:p>
          <a:p>
            <a:pPr marL="377189" indent="-377189" defTabSz="525779">
              <a:spcBef>
                <a:spcPts val="3700"/>
              </a:spcBef>
              <a:buBlip>
                <a:blip r:embed="rId3"/>
              </a:buBlip>
              <a:defRPr sz="3059"/>
            </a:pPr>
            <a:r>
              <a:t>测试</a:t>
            </a:r>
          </a:p>
          <a:p>
            <a:pPr marL="377189" indent="-377189" defTabSz="525779">
              <a:spcBef>
                <a:spcPts val="3700"/>
              </a:spcBef>
              <a:buBlip>
                <a:blip r:embed="rId3"/>
              </a:buBlip>
              <a:defRPr sz="3059"/>
            </a:pPr>
            <a:r>
              <a:t>部署和运维</a:t>
            </a:r>
          </a:p>
          <a:p>
            <a:pPr marL="377189" indent="-377189" defTabSz="525779">
              <a:spcBef>
                <a:spcPts val="3700"/>
              </a:spcBef>
              <a:buBlip>
                <a:blip r:embed="rId3"/>
              </a:buBlip>
              <a:defRPr sz="3059"/>
            </a:pPr>
            <a:r>
              <a:t>监控</a:t>
            </a:r>
          </a:p>
          <a:p>
            <a:pPr marL="377189" indent="-377189" defTabSz="525779">
              <a:spcBef>
                <a:spcPts val="3700"/>
              </a:spcBef>
              <a:buBlip>
                <a:blip r:embed="rId3"/>
              </a:buBlip>
              <a:defRPr sz="3059"/>
            </a:pPr>
            <a:r>
              <a:t>故障追踪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247650" y="963587"/>
            <a:ext cx="11988800" cy="19050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rPr dirty="0"/>
              <a:t>Thank You   Q&amp;A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247650" y="2868587"/>
            <a:ext cx="5727700" cy="55245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rPr dirty="0"/>
              <a:t>2017-03-18</a:t>
            </a:r>
          </a:p>
          <a:p>
            <a:pPr>
              <a:buBlip>
                <a:blip r:embed="rId3"/>
              </a:buBlip>
            </a:pPr>
            <a:r>
              <a:rPr dirty="0" err="1"/>
              <a:t>Panos.Zhu</a:t>
            </a:r>
            <a:r>
              <a:rPr dirty="0"/>
              <a:t>(</a:t>
            </a:r>
            <a:r>
              <a:rPr dirty="0" err="1"/>
              <a:t>朱攀</a:t>
            </a:r>
            <a:r>
              <a:rPr dirty="0"/>
              <a:t>)</a:t>
            </a:r>
            <a:r>
              <a:rPr lang="en-US" altLang="zh-CN" dirty="0"/>
              <a:t> </a:t>
            </a:r>
            <a:r>
              <a:rPr dirty="0" err="1"/>
              <a:t>德比软件</a:t>
            </a:r>
            <a:endParaRPr dirty="0"/>
          </a:p>
          <a:p>
            <a:pPr>
              <a:buBlip>
                <a:blip r:embed="rId3"/>
              </a:buBlip>
            </a:pPr>
            <a:r>
              <a:rPr u="sng" dirty="0"/>
              <a:t>panos.zhu@derbysoft.com</a:t>
            </a:r>
          </a:p>
          <a:p>
            <a:pPr>
              <a:buBlip>
                <a:blip r:embed="rId3"/>
              </a:buBlip>
            </a:pPr>
            <a:r>
              <a:rPr u="sng" dirty="0">
                <a:hlinkClick r:id="rId4"/>
              </a:rPr>
              <a:t>panos.zhu@gmail.com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75" y="3648075"/>
            <a:ext cx="2457450" cy="2457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什么是微服务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分布式系统</a:t>
            </a:r>
          </a:p>
          <a:p>
            <a:pPr>
              <a:buBlip>
                <a:blip r:embed="rId3"/>
              </a:buBlip>
            </a:pPr>
            <a:r>
              <a:t>面向服务架构 </a:t>
            </a:r>
          </a:p>
          <a:p>
            <a:pPr>
              <a:buBlip>
                <a:blip r:embed="rId3"/>
              </a:buBlip>
            </a:pPr>
            <a:r>
              <a:t>粒度</a:t>
            </a:r>
          </a:p>
          <a:p>
            <a:pPr>
              <a:buBlip>
                <a:blip r:embed="rId3"/>
              </a:buBlip>
            </a:pPr>
            <a:r>
              <a:t>DevOps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我们为什么需要微服务架构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系统太大难以维护？</a:t>
            </a:r>
          </a:p>
          <a:p>
            <a:pPr>
              <a:buBlip>
                <a:blip r:embed="rId3"/>
              </a:buBlip>
            </a:pPr>
            <a:r>
              <a:t>系统可靠性差？微服务可以提高可靠性？</a:t>
            </a:r>
          </a:p>
          <a:p>
            <a:pPr>
              <a:buBlip>
                <a:blip r:embed="rId3"/>
              </a:buBlip>
            </a:pPr>
            <a:r>
              <a:t>更快的响应变化？提高需求交付的频率？</a:t>
            </a:r>
          </a:p>
          <a:p>
            <a:pPr>
              <a:buBlip>
                <a:blip r:embed="rId3"/>
              </a:buBlip>
            </a:pPr>
            <a:r>
              <a:t>为了降低开发成本？</a:t>
            </a:r>
          </a:p>
          <a:p>
            <a:pPr>
              <a:buBlip>
                <a:blip r:embed="rId3"/>
              </a:buBlip>
            </a:pPr>
            <a:r>
              <a:t>出于对新技术的向往？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实施微服务架构的时机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是不是每个系统都适合用微服务架构？</a:t>
            </a:r>
          </a:p>
          <a:p>
            <a:pPr>
              <a:buBlip>
                <a:blip r:embed="rId3"/>
              </a:buBlip>
            </a:pPr>
            <a:r>
              <a:t>什么样系统适合实施微服务？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实施微服务架构的时机</a:t>
            </a:r>
          </a:p>
        </p:txBody>
      </p:sp>
      <p:pic>
        <p:nvPicPr>
          <p:cNvPr id="148" name="productiv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383" y="2625889"/>
            <a:ext cx="8306905" cy="653382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10613892" y="2622548"/>
            <a:ext cx="466462" cy="5727701"/>
          </a:xfrm>
          <a:prstGeom prst="rect">
            <a:avLst/>
          </a:prstGeom>
        </p:spPr>
        <p:txBody>
          <a:bodyPr/>
          <a:lstStyle>
            <a:lvl1pPr marL="0" indent="0" algn="ctr" defTabSz="245363">
              <a:lnSpc>
                <a:spcPct val="120000"/>
              </a:lnSpc>
              <a:spcBef>
                <a:spcPts val="0"/>
              </a:spcBef>
              <a:buSzTx/>
              <a:buNone/>
              <a:defRPr sz="2688">
                <a:latin typeface="Al Nile"/>
                <a:ea typeface="Al Nile"/>
                <a:cs typeface="Al Nile"/>
                <a:sym typeface="Al Nile"/>
              </a:defRPr>
            </a:lvl1pPr>
          </a:lstStyle>
          <a:p>
            <a:r>
              <a:t>生产率和复杂度关系图</a:t>
            </a:r>
          </a:p>
        </p:txBody>
      </p:sp>
      <p:sp>
        <p:nvSpPr>
          <p:cNvPr id="150" name="Shape 150"/>
          <p:cNvSpPr/>
          <p:nvPr/>
        </p:nvSpPr>
        <p:spPr>
          <a:xfrm>
            <a:off x="9946116" y="8470897"/>
            <a:ext cx="1802013" cy="36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>
            <a:lvl1pPr algn="l" defTabSz="537463">
              <a:lnSpc>
                <a:spcPct val="120000"/>
              </a:lnSpc>
              <a:defRPr sz="1840" b="1"/>
            </a:lvl1pPr>
          </a:lstStyle>
          <a:p>
            <a:r>
              <a:t>Martin Fowler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实施微服务架构的时机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实施微服务架构的决定性因素应该是单个应用已过于庞大和复杂，以至于难以修改和部署。</a:t>
            </a:r>
          </a:p>
          <a:p>
            <a:pPr>
              <a:buBlip>
                <a:blip r:embed="rId3"/>
              </a:buBlip>
            </a:pPr>
            <a:r>
              <a:t>软件架构和开发方法都可能会影响团队的组织形式，做好打造合适的开发团队和组织的心理准备。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服务的拆分原则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服务规划与设计（类比城市规划）</a:t>
            </a:r>
          </a:p>
          <a:p>
            <a:pPr>
              <a:buBlip>
                <a:blip r:embed="rId3"/>
              </a:buBlip>
            </a:pPr>
            <a:r>
              <a:t>职责单一，功能完备</a:t>
            </a:r>
          </a:p>
          <a:p>
            <a:pPr>
              <a:buBlip>
                <a:blip r:embed="rId3"/>
              </a:buBlip>
            </a:pPr>
            <a:r>
              <a:t>粒度适中，2 pizza 团队可开发和维护</a:t>
            </a:r>
          </a:p>
          <a:p>
            <a:pPr>
              <a:buBlip>
                <a:blip r:embed="rId3"/>
              </a:buBlip>
            </a:pPr>
            <a:r>
              <a:t>服务分级（核心服务，非核心服务）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08000" y="685802"/>
            <a:ext cx="11988800" cy="190500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cap="none"/>
            </a:lvl1pPr>
          </a:lstStyle>
          <a:p>
            <a:r>
              <a:t>服务的实现原则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语言无关（服务支持多种编程语言调用）</a:t>
            </a:r>
          </a:p>
          <a:p>
            <a:pPr>
              <a:buBlip>
                <a:blip r:embed="rId3"/>
              </a:buBlip>
            </a:pPr>
            <a:r>
              <a:t>能够独立部署和运行</a:t>
            </a:r>
          </a:p>
          <a:p>
            <a:pPr>
              <a:buBlip>
                <a:blip r:embed="rId3"/>
              </a:buBlip>
            </a:pPr>
            <a:r>
              <a:t>非功能职责的隐性要求（响应时间，TPS 等）</a:t>
            </a:r>
          </a:p>
          <a:p>
            <a:pPr>
              <a:buBlip>
                <a:blip r:embed="rId3"/>
              </a:buBlip>
            </a:pPr>
            <a:r>
              <a:t>演进的过程中能保持服务 API 的兼容性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259</Words>
  <Application>Microsoft Office PowerPoint</Application>
  <PresentationFormat>自定义</PresentationFormat>
  <Paragraphs>101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Al Nile</vt:lpstr>
      <vt:lpstr>Gill Sans</vt:lpstr>
      <vt:lpstr>Gill Sans Light</vt:lpstr>
      <vt:lpstr>Helvetica Neue</vt:lpstr>
      <vt:lpstr>Helvetica</vt:lpstr>
      <vt:lpstr>New_Template3</vt:lpstr>
      <vt:lpstr>实施微服务，我们需要考虑什么</vt:lpstr>
      <vt:lpstr>内容大纲</vt:lpstr>
      <vt:lpstr>什么是微服务</vt:lpstr>
      <vt:lpstr>我们为什么需要微服务架构</vt:lpstr>
      <vt:lpstr>实施微服务架构的时机</vt:lpstr>
      <vt:lpstr>实施微服务架构的时机</vt:lpstr>
      <vt:lpstr>实施微服务架构的时机</vt:lpstr>
      <vt:lpstr>服务的拆分原则</vt:lpstr>
      <vt:lpstr>服务的实现原则</vt:lpstr>
      <vt:lpstr>微服务之间的通信方式</vt:lpstr>
      <vt:lpstr>外部如何访问服务</vt:lpstr>
      <vt:lpstr>外部如何访问服务</vt:lpstr>
      <vt:lpstr>服务治理的手段</vt:lpstr>
      <vt:lpstr>服务的高可用策略</vt:lpstr>
      <vt:lpstr>服务的高可用策略</vt:lpstr>
      <vt:lpstr>服务健康状态的保障措施</vt:lpstr>
      <vt:lpstr>自动化</vt:lpstr>
      <vt:lpstr>容器化</vt:lpstr>
      <vt:lpstr>DevOps</vt:lpstr>
      <vt:lpstr>微服务 &amp; Docker &amp; DevOps</vt:lpstr>
      <vt:lpstr>微服务架构对团队的影响</vt:lpstr>
      <vt:lpstr>实施微服务要考虑的问题总结</vt:lpstr>
      <vt:lpstr>实施微服务的收益</vt:lpstr>
      <vt:lpstr>实施微服务的挑战</vt:lpstr>
      <vt:lpstr>Thank You 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实施微服务，我们需要考虑什么</dc:title>
  <cp:lastModifiedBy>友强</cp:lastModifiedBy>
  <cp:revision>2</cp:revision>
  <dcterms:modified xsi:type="dcterms:W3CDTF">2017-03-16T14:41:50Z</dcterms:modified>
</cp:coreProperties>
</file>