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12" r:id="rId2"/>
    <p:sldId id="414" r:id="rId3"/>
    <p:sldId id="396" r:id="rId4"/>
    <p:sldId id="397" r:id="rId5"/>
    <p:sldId id="399" r:id="rId6"/>
    <p:sldId id="398" r:id="rId7"/>
    <p:sldId id="411" r:id="rId8"/>
    <p:sldId id="410" r:id="rId9"/>
    <p:sldId id="403" r:id="rId10"/>
    <p:sldId id="405" r:id="rId11"/>
    <p:sldId id="406" r:id="rId12"/>
    <p:sldId id="407" r:id="rId13"/>
    <p:sldId id="400" r:id="rId14"/>
    <p:sldId id="408" r:id="rId15"/>
    <p:sldId id="409" r:id="rId16"/>
    <p:sldId id="404" r:id="rId17"/>
    <p:sldId id="416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60" autoAdjust="0"/>
    <p:restoredTop sz="93955" autoAdjust="0"/>
  </p:normalViewPr>
  <p:slideViewPr>
    <p:cSldViewPr>
      <p:cViewPr varScale="1">
        <p:scale>
          <a:sx n="68" d="100"/>
          <a:sy n="68" d="100"/>
        </p:scale>
        <p:origin x="96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1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48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562D4-8474-4982-8630-98F761BF724E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4E3B0-0D73-4615-90FB-00C9C06704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396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C0379-6811-4513-A849-22A51DA28DDB}" type="datetimeFigureOut">
              <a:rPr lang="zh-CN" altLang="en-US" smtClean="0"/>
              <a:pPr/>
              <a:t>2017/3/15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A0D99-8E78-475C-88BD-8757E0F3C9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48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20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50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41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900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657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151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保证临界资源得到最大利用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A0D99-8E78-475C-88BD-8757E0F3C97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9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21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2736"/>
            <a:ext cx="8424936" cy="56166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+mj-ea"/>
                <a:ea typeface="+mj-ea"/>
              </a:defRPr>
            </a:lvl1pPr>
            <a:lvl2pPr>
              <a:defRPr sz="2000">
                <a:latin typeface="+mj-ea"/>
                <a:ea typeface="+mj-ea"/>
              </a:defRPr>
            </a:lvl2pPr>
            <a:lvl3pPr>
              <a:defRPr sz="1800">
                <a:latin typeface="+mj-ea"/>
                <a:ea typeface="+mj-ea"/>
              </a:defRPr>
            </a:lvl3pPr>
            <a:lvl4pPr>
              <a:defRPr sz="1600">
                <a:latin typeface="+mj-ea"/>
                <a:ea typeface="+mj-ea"/>
              </a:defRPr>
            </a:lvl4pPr>
            <a:lvl5pPr>
              <a:defRPr sz="1600"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cxnSp>
        <p:nvCxnSpPr>
          <p:cNvPr id="7" name="Straight Connector 11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noFill/>
          <a:ln w="38100" cap="flat" cmpd="sng" algn="ctr">
            <a:solidFill>
              <a:srgbClr val="E3173E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607" y="248330"/>
            <a:ext cx="180022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96890" y="66617"/>
            <a:ext cx="8772942" cy="756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D37A-D08C-4750-B0A5-AC6B40FD38C5}" type="datetimeFigureOut">
              <a:rPr lang="zh-CN" altLang="en-US" smtClean="0"/>
              <a:t>2017/3/15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96C0-E572-43BF-94C4-3B39203AC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7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57860" y="6356350"/>
            <a:ext cx="412936" cy="5016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rgbClr val="D00B31"/>
                </a:solidFill>
                <a:latin typeface="Arial"/>
                <a:cs typeface="Arial"/>
              </a:defRPr>
            </a:lvl1pPr>
          </a:lstStyle>
          <a:p>
            <a:fld id="{D53CB646-9C68-9A45-BA80-FD674575B78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5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63" r:id="rId2"/>
    <p:sldLayoutId id="2147483687" r:id="rId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Franklin Gothic Medium" pitchFamily="34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600" kern="1200">
          <a:solidFill>
            <a:schemeClr val="tx2">
              <a:lumMod val="75000"/>
            </a:schemeClr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lcl101/Java-Thread-Affinity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7584" y="2281990"/>
            <a:ext cx="63586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2060"/>
                </a:solidFill>
              </a:rPr>
              <a:t>适用特殊场景下的消息中间件</a:t>
            </a:r>
            <a:br>
              <a:rPr lang="en-US" altLang="zh-CN" sz="3600" b="1" dirty="0">
                <a:solidFill>
                  <a:srgbClr val="002060"/>
                </a:solidFill>
              </a:rPr>
            </a:br>
            <a:endParaRPr lang="en-US" altLang="zh-CN" sz="3600" b="1" dirty="0">
              <a:solidFill>
                <a:srgbClr val="002060"/>
              </a:solidFill>
            </a:endParaRPr>
          </a:p>
          <a:p>
            <a:r>
              <a:rPr lang="en-US" altLang="zh-CN" sz="5400" dirty="0"/>
              <a:t>             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sz="2800" dirty="0">
                <a:solidFill>
                  <a:srgbClr val="002060"/>
                </a:solidFill>
              </a:rPr>
              <a:t>李春林</a:t>
            </a:r>
            <a:r>
              <a:rPr lang="en-US" altLang="zh-CN" sz="2800" dirty="0">
                <a:solidFill>
                  <a:srgbClr val="002060"/>
                </a:solidFill>
              </a:rPr>
              <a:t>    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7984" y="5589240"/>
            <a:ext cx="43556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目前就职与亚信软件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PRD TA-NJ</a:t>
            </a:r>
          </a:p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请关注：https://github.com/lcl101</a:t>
            </a:r>
          </a:p>
        </p:txBody>
      </p:sp>
    </p:spTree>
    <p:extLst>
      <p:ext uri="{BB962C8B-B14F-4D97-AF65-F5344CB8AC3E}">
        <p14:creationId xmlns:p14="http://schemas.microsoft.com/office/powerpoint/2010/main" val="39604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86461" y="1196752"/>
            <a:ext cx="5832648" cy="43619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Broker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5" name="直接箭头连接符 4"/>
          <p:cNvCxnSpPr>
            <a:stCxn id="15" idx="3"/>
            <a:endCxn id="9" idx="1"/>
          </p:cNvCxnSpPr>
          <p:nvPr/>
        </p:nvCxnSpPr>
        <p:spPr>
          <a:xfrm>
            <a:off x="1270437" y="2445465"/>
            <a:ext cx="1351740" cy="16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94473" y="2015096"/>
            <a:ext cx="828092" cy="909024"/>
            <a:chOff x="1943708" y="2132855"/>
            <a:chExt cx="828092" cy="909024"/>
          </a:xfrm>
        </p:grpSpPr>
        <p:sp>
          <p:nvSpPr>
            <p:cNvPr id="7" name="矩形 6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消息头</a:t>
              </a: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消息体</a:t>
              </a:r>
            </a:p>
          </p:txBody>
        </p:sp>
      </p:grpSp>
      <p:sp>
        <p:nvSpPr>
          <p:cNvPr id="9" name="矩形 8"/>
          <p:cNvSpPr/>
          <p:nvPr/>
        </p:nvSpPr>
        <p:spPr bwMode="auto">
          <a:xfrm>
            <a:off x="2622177" y="1970171"/>
            <a:ext cx="3400788" cy="9539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主题映射</a:t>
            </a:r>
            <a:endParaRPr lang="en-US" altLang="zh-CN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查找消费主题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+</a:t>
            </a:r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客户端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id</a:t>
            </a:r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所在的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0" name="直接箭头连接符 9"/>
          <p:cNvCxnSpPr>
            <a:stCxn id="9" idx="3"/>
            <a:endCxn id="13" idx="1"/>
          </p:cNvCxnSpPr>
          <p:nvPr/>
        </p:nvCxnSpPr>
        <p:spPr>
          <a:xfrm flipV="1">
            <a:off x="6022965" y="2434387"/>
            <a:ext cx="1512168" cy="12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6274993" y="2047531"/>
            <a:ext cx="828092" cy="432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消息头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7535133" y="1966335"/>
            <a:ext cx="100811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06341" y="2019963"/>
            <a:ext cx="864096" cy="8510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Client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18" name="圆柱形 17"/>
          <p:cNvSpPr/>
          <p:nvPr/>
        </p:nvSpPr>
        <p:spPr bwMode="auto">
          <a:xfrm>
            <a:off x="7535133" y="3284984"/>
            <a:ext cx="1008112" cy="576064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DB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9" name="直接箭头连接符 18"/>
          <p:cNvCxnSpPr>
            <a:stCxn id="9" idx="3"/>
            <a:endCxn id="18" idx="2"/>
          </p:cNvCxnSpPr>
          <p:nvPr/>
        </p:nvCxnSpPr>
        <p:spPr>
          <a:xfrm>
            <a:off x="6022965" y="2447145"/>
            <a:ext cx="1512168" cy="11258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 bwMode="auto">
          <a:xfrm>
            <a:off x="350745" y="3857210"/>
            <a:ext cx="864096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Client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622177" y="3839367"/>
            <a:ext cx="3400788" cy="9539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根据需要消费主题</a:t>
            </a:r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+</a:t>
            </a:r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客户端</a:t>
            </a:r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id</a:t>
            </a:r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查找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en-US" altLang="zh-CN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请求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，获取一条消息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27" name="直接箭头连接符 26"/>
          <p:cNvCxnSpPr>
            <a:stCxn id="25" idx="3"/>
            <a:endCxn id="26" idx="1"/>
          </p:cNvCxnSpPr>
          <p:nvPr/>
        </p:nvCxnSpPr>
        <p:spPr>
          <a:xfrm flipV="1">
            <a:off x="1214841" y="4316341"/>
            <a:ext cx="1407336" cy="89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 bwMode="auto">
          <a:xfrm>
            <a:off x="7596336" y="4365104"/>
            <a:ext cx="100811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29" name="直接箭头连接符 28"/>
          <p:cNvCxnSpPr>
            <a:stCxn id="26" idx="3"/>
            <a:endCxn id="28" idx="1"/>
          </p:cNvCxnSpPr>
          <p:nvPr/>
        </p:nvCxnSpPr>
        <p:spPr>
          <a:xfrm>
            <a:off x="6022965" y="4316341"/>
            <a:ext cx="1573371" cy="51681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1610885" y="3870749"/>
            <a:ext cx="828092" cy="909024"/>
            <a:chOff x="1943708" y="2132855"/>
            <a:chExt cx="828092" cy="909024"/>
          </a:xfrm>
        </p:grpSpPr>
        <p:sp>
          <p:nvSpPr>
            <p:cNvPr id="32" name="矩形 31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消息头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消息体</a:t>
              </a:r>
            </a:p>
          </p:txBody>
        </p:sp>
      </p:grpSp>
      <p:cxnSp>
        <p:nvCxnSpPr>
          <p:cNvPr id="34" name="直接箭头连接符 33"/>
          <p:cNvCxnSpPr>
            <a:stCxn id="26" idx="3"/>
            <a:endCxn id="18" idx="2"/>
          </p:cNvCxnSpPr>
          <p:nvPr/>
        </p:nvCxnSpPr>
        <p:spPr>
          <a:xfrm flipV="1">
            <a:off x="6022965" y="3573016"/>
            <a:ext cx="1512168" cy="743325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 bwMode="auto">
          <a:xfrm>
            <a:off x="6395604" y="4492523"/>
            <a:ext cx="828092" cy="4943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消息头</a:t>
            </a:r>
          </a:p>
        </p:txBody>
      </p:sp>
      <p:sp>
        <p:nvSpPr>
          <p:cNvPr id="51" name="圆柱形 50"/>
          <p:cNvSpPr/>
          <p:nvPr/>
        </p:nvSpPr>
        <p:spPr bwMode="auto">
          <a:xfrm>
            <a:off x="5287248" y="6249888"/>
            <a:ext cx="1161791" cy="576064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zk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52" name="直接箭头连接符 51"/>
          <p:cNvCxnSpPr>
            <a:stCxn id="9" idx="2"/>
            <a:endCxn id="51" idx="1"/>
          </p:cNvCxnSpPr>
          <p:nvPr/>
        </p:nvCxnSpPr>
        <p:spPr>
          <a:xfrm>
            <a:off x="4322571" y="2924118"/>
            <a:ext cx="1545573" cy="3325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6" idx="2"/>
            <a:endCxn id="51" idx="1"/>
          </p:cNvCxnSpPr>
          <p:nvPr/>
        </p:nvCxnSpPr>
        <p:spPr>
          <a:xfrm>
            <a:off x="4322571" y="4793314"/>
            <a:ext cx="1545573" cy="1456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 bwMode="auto">
          <a:xfrm>
            <a:off x="4788024" y="5715079"/>
            <a:ext cx="1439922" cy="4320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读取配置信息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6367419" y="3018973"/>
            <a:ext cx="828092" cy="909024"/>
            <a:chOff x="1943708" y="2132855"/>
            <a:chExt cx="828092" cy="909024"/>
          </a:xfrm>
        </p:grpSpPr>
        <p:sp>
          <p:nvSpPr>
            <p:cNvPr id="23" name="矩形 22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消息头</a:t>
              </a: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39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467544" y="1268760"/>
            <a:ext cx="8280920" cy="4968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683568" y="1556792"/>
            <a:ext cx="1368152" cy="439248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Group</a:t>
            </a:r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后两位字符哈希取</a:t>
            </a:r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100</a:t>
            </a:r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余</a:t>
            </a:r>
            <a:endParaRPr lang="en-US" altLang="zh-CN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203848" y="1772816"/>
            <a:ext cx="1656184" cy="1944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HashMap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4" name="曲线连接符 13"/>
          <p:cNvCxnSpPr>
            <a:stCxn id="15" idx="3"/>
            <a:endCxn id="9" idx="1"/>
          </p:cNvCxnSpPr>
          <p:nvPr/>
        </p:nvCxnSpPr>
        <p:spPr>
          <a:xfrm flipV="1">
            <a:off x="2051720" y="2744924"/>
            <a:ext cx="1152128" cy="30603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 bwMode="auto">
          <a:xfrm>
            <a:off x="683568" y="2744924"/>
            <a:ext cx="1368152" cy="6120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83568" y="3356992"/>
            <a:ext cx="1368152" cy="6120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83568" y="5337212"/>
            <a:ext cx="1368152" cy="6120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100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203848" y="3865539"/>
            <a:ext cx="1656184" cy="19442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HashMap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58" name="曲线连接符 57"/>
          <p:cNvCxnSpPr>
            <a:stCxn id="55" idx="3"/>
            <a:endCxn id="57" idx="1"/>
          </p:cNvCxnSpPr>
          <p:nvPr/>
        </p:nvCxnSpPr>
        <p:spPr>
          <a:xfrm>
            <a:off x="2051720" y="3663026"/>
            <a:ext cx="1152128" cy="1174621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203848" y="2276872"/>
            <a:ext cx="1656184" cy="4680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Group=131x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5252895" y="1978850"/>
            <a:ext cx="93610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</a:t>
            </a:r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60" name="曲线连接符 59"/>
          <p:cNvCxnSpPr>
            <a:stCxn id="36" idx="3"/>
            <a:endCxn id="59" idx="1"/>
          </p:cNvCxnSpPr>
          <p:nvPr/>
        </p:nvCxnSpPr>
        <p:spPr>
          <a:xfrm flipV="1">
            <a:off x="4860032" y="2158870"/>
            <a:ext cx="392863" cy="352028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 bwMode="auto">
          <a:xfrm>
            <a:off x="6516216" y="1484784"/>
            <a:ext cx="93610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673588" y="2150858"/>
            <a:ext cx="93610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n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66" name="曲线连接符 65"/>
          <p:cNvCxnSpPr>
            <a:stCxn id="59" idx="3"/>
            <a:endCxn id="63" idx="1"/>
          </p:cNvCxnSpPr>
          <p:nvPr/>
        </p:nvCxnSpPr>
        <p:spPr>
          <a:xfrm flipV="1">
            <a:off x="6188999" y="1664804"/>
            <a:ext cx="327217" cy="49406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3" idx="3"/>
            <a:endCxn id="64" idx="1"/>
          </p:cNvCxnSpPr>
          <p:nvPr/>
        </p:nvCxnSpPr>
        <p:spPr>
          <a:xfrm>
            <a:off x="7452320" y="1664804"/>
            <a:ext cx="221268" cy="666074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 bwMode="auto">
          <a:xfrm>
            <a:off x="3203848" y="4356484"/>
            <a:ext cx="1656184" cy="4680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Group=15xxx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5220072" y="3861048"/>
            <a:ext cx="93610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</a:t>
            </a:r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6444208" y="2996952"/>
            <a:ext cx="93610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7740352" y="3501008"/>
            <a:ext cx="936104" cy="36004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n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83" name="曲线连接符 82"/>
          <p:cNvCxnSpPr>
            <a:stCxn id="80" idx="3"/>
            <a:endCxn id="81" idx="1"/>
          </p:cNvCxnSpPr>
          <p:nvPr/>
        </p:nvCxnSpPr>
        <p:spPr>
          <a:xfrm flipV="1">
            <a:off x="6156176" y="3176972"/>
            <a:ext cx="288032" cy="86409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曲线连接符 83"/>
          <p:cNvCxnSpPr>
            <a:stCxn id="81" idx="3"/>
            <a:endCxn id="82" idx="1"/>
          </p:cNvCxnSpPr>
          <p:nvPr/>
        </p:nvCxnSpPr>
        <p:spPr>
          <a:xfrm>
            <a:off x="7380312" y="3176972"/>
            <a:ext cx="360040" cy="504056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曲线连接符 84"/>
          <p:cNvCxnSpPr>
            <a:stCxn id="77" idx="3"/>
            <a:endCxn id="80" idx="1"/>
          </p:cNvCxnSpPr>
          <p:nvPr/>
        </p:nvCxnSpPr>
        <p:spPr>
          <a:xfrm flipV="1">
            <a:off x="4860032" y="4041068"/>
            <a:ext cx="360040" cy="549442"/>
          </a:xfrm>
          <a:prstGeom prst="curved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 bwMode="auto">
          <a:xfrm>
            <a:off x="3203848" y="3250637"/>
            <a:ext cx="1656184" cy="4680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Group=132x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6328183" y="4590510"/>
            <a:ext cx="1345405" cy="13587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 err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HashSet</a:t>
            </a:r>
            <a:endParaRPr lang="en-US" altLang="zh-CN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存放有在途消息的</a:t>
            </a:r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group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2720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467544" y="1268760"/>
            <a:ext cx="8280920" cy="49685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1003712" y="1844824"/>
            <a:ext cx="7096680" cy="41764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多线程并发下，对这些对象的操作需要添加锁，保证线程安全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63752" y="2352506"/>
            <a:ext cx="6336704" cy="3528392"/>
            <a:chOff x="683568" y="1484784"/>
            <a:chExt cx="7992888" cy="4464496"/>
          </a:xfrm>
        </p:grpSpPr>
        <p:sp>
          <p:nvSpPr>
            <p:cNvPr id="2" name="矩形 1"/>
            <p:cNvSpPr/>
            <p:nvPr/>
          </p:nvSpPr>
          <p:spPr bwMode="auto">
            <a:xfrm>
              <a:off x="683568" y="1556792"/>
              <a:ext cx="1368152" cy="439248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</a:t>
              </a:r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后两位字符哈希取</a:t>
              </a:r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100</a:t>
              </a:r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余</a:t>
              </a:r>
              <a:endParaRPr lang="en-US" altLang="zh-CN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203848" y="1772816"/>
              <a:ext cx="1656184" cy="194421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HashMap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14" name="曲线连接符 13"/>
            <p:cNvCxnSpPr>
              <a:stCxn id="15" idx="3"/>
              <a:endCxn id="9" idx="1"/>
            </p:cNvCxnSpPr>
            <p:nvPr/>
          </p:nvCxnSpPr>
          <p:spPr>
            <a:xfrm flipV="1">
              <a:off x="2051720" y="2744924"/>
              <a:ext cx="1152128" cy="306034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 bwMode="auto">
            <a:xfrm>
              <a:off x="683568" y="2744924"/>
              <a:ext cx="1368152" cy="6120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83568" y="3356992"/>
              <a:ext cx="1368152" cy="6120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683568" y="5337212"/>
              <a:ext cx="1368152" cy="6120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100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203848" y="3865539"/>
              <a:ext cx="1656184" cy="194421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HashMap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58" name="曲线连接符 57"/>
            <p:cNvCxnSpPr>
              <a:stCxn id="55" idx="3"/>
              <a:endCxn id="57" idx="1"/>
            </p:cNvCxnSpPr>
            <p:nvPr/>
          </p:nvCxnSpPr>
          <p:spPr>
            <a:xfrm>
              <a:off x="2051720" y="3663026"/>
              <a:ext cx="1152128" cy="1174621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 bwMode="auto">
            <a:xfrm>
              <a:off x="3203848" y="2276872"/>
              <a:ext cx="1656184" cy="4680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Group=13xx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52895" y="1978850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60" name="曲线连接符 59"/>
            <p:cNvCxnSpPr>
              <a:stCxn id="36" idx="3"/>
              <a:endCxn id="59" idx="1"/>
            </p:cNvCxnSpPr>
            <p:nvPr/>
          </p:nvCxnSpPr>
          <p:spPr>
            <a:xfrm flipV="1">
              <a:off x="4860032" y="2158870"/>
              <a:ext cx="392863" cy="352028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6516216" y="1484784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673588" y="2150858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n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66" name="曲线连接符 65"/>
            <p:cNvCxnSpPr>
              <a:stCxn id="59" idx="3"/>
              <a:endCxn id="63" idx="1"/>
            </p:cNvCxnSpPr>
            <p:nvPr/>
          </p:nvCxnSpPr>
          <p:spPr>
            <a:xfrm flipV="1">
              <a:off x="6188999" y="1664804"/>
              <a:ext cx="327217" cy="49406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63" idx="3"/>
              <a:endCxn id="64" idx="1"/>
            </p:cNvCxnSpPr>
            <p:nvPr/>
          </p:nvCxnSpPr>
          <p:spPr>
            <a:xfrm>
              <a:off x="7452320" y="1664804"/>
              <a:ext cx="221268" cy="666074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 bwMode="auto">
            <a:xfrm>
              <a:off x="3203848" y="4356484"/>
              <a:ext cx="1656184" cy="4680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Group=15xx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220072" y="3861048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444208" y="2996952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740352" y="3501008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n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83" name="曲线连接符 82"/>
            <p:cNvCxnSpPr>
              <a:stCxn id="80" idx="3"/>
              <a:endCxn id="81" idx="1"/>
            </p:cNvCxnSpPr>
            <p:nvPr/>
          </p:nvCxnSpPr>
          <p:spPr>
            <a:xfrm flipV="1">
              <a:off x="6156176" y="3176972"/>
              <a:ext cx="288032" cy="86409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曲线连接符 83"/>
            <p:cNvCxnSpPr>
              <a:stCxn id="81" idx="3"/>
              <a:endCxn id="82" idx="1"/>
            </p:cNvCxnSpPr>
            <p:nvPr/>
          </p:nvCxnSpPr>
          <p:spPr>
            <a:xfrm>
              <a:off x="7380312" y="3176972"/>
              <a:ext cx="360040" cy="50405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曲线连接符 84"/>
            <p:cNvCxnSpPr>
              <a:stCxn id="77" idx="3"/>
              <a:endCxn id="80" idx="1"/>
            </p:cNvCxnSpPr>
            <p:nvPr/>
          </p:nvCxnSpPr>
          <p:spPr>
            <a:xfrm flipV="1">
              <a:off x="4860032" y="4041068"/>
              <a:ext cx="360040" cy="54944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3203848" y="3250637"/>
              <a:ext cx="1656184" cy="4680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Group=13xx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328183" y="4590510"/>
              <a:ext cx="1345405" cy="135877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HashSet</a:t>
              </a:r>
              <a:endParaRPr lang="en-US" altLang="zh-CN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  <a:p>
              <a:pPr algn="ctr"/>
              <a:r>
                <a: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存放有在途消息的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67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9552" y="1196752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通过锁机制保障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中内存线程安全，单节点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tps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只能在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2k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，达不到性能要求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2074937"/>
            <a:ext cx="1625125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perf stat</a:t>
            </a:r>
          </a:p>
        </p:txBody>
      </p:sp>
      <p:sp>
        <p:nvSpPr>
          <p:cNvPr id="5" name="矩形 4"/>
          <p:cNvSpPr/>
          <p:nvPr/>
        </p:nvSpPr>
        <p:spPr>
          <a:xfrm>
            <a:off x="3563888" y="1834608"/>
            <a:ext cx="877163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dirty="0" err="1">
                <a:latin typeface="+mj-ea"/>
                <a:ea typeface="+mj-ea"/>
              </a:rPr>
              <a:t>jstack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8158" y="1844824"/>
            <a:ext cx="1800493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锁冲突非常严重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44" y="2692098"/>
            <a:ext cx="8496944" cy="18670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70344" y="4581128"/>
            <a:ext cx="615174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dk1"/>
                </a:solidFill>
                <a:latin typeface="+mj-ea"/>
                <a:ea typeface="+mj-ea"/>
              </a:rPr>
              <a:t>perf stat -e </a:t>
            </a:r>
            <a:r>
              <a:rPr lang="en-US" altLang="zh-CN" sz="2800" dirty="0">
                <a:latin typeface="+mj-ea"/>
                <a:ea typeface="+mj-ea"/>
              </a:rPr>
              <a:t>L1-dcache-load-misses</a:t>
            </a:r>
            <a:endParaRPr lang="zh-CN" altLang="en-US" sz="2800" dirty="0">
              <a:solidFill>
                <a:schemeClr val="dk1"/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49" y="5157192"/>
            <a:ext cx="7743825" cy="11715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83568" y="6381611"/>
            <a:ext cx="497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</a:rPr>
              <a:t>参考：http://coderplay.iteye.com/blog/1481211</a:t>
            </a:r>
          </a:p>
        </p:txBody>
      </p:sp>
    </p:spTree>
    <p:extLst>
      <p:ext uri="{BB962C8B-B14F-4D97-AF65-F5344CB8AC3E}">
        <p14:creationId xmlns:p14="http://schemas.microsoft.com/office/powerpoint/2010/main" val="244119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539552" y="1412776"/>
            <a:ext cx="8496944" cy="489654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699792" y="2057222"/>
            <a:ext cx="6264696" cy="374804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zh-CN" altLang="en-US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采用单线程无锁操作这些变量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39267" y="2564904"/>
            <a:ext cx="5909197" cy="3133575"/>
            <a:chOff x="1222808" y="1484784"/>
            <a:chExt cx="7453648" cy="3964931"/>
          </a:xfrm>
        </p:grpSpPr>
        <p:sp>
          <p:nvSpPr>
            <p:cNvPr id="2" name="矩形 1"/>
            <p:cNvSpPr/>
            <p:nvPr/>
          </p:nvSpPr>
          <p:spPr bwMode="auto">
            <a:xfrm>
              <a:off x="1222808" y="1556793"/>
              <a:ext cx="1368152" cy="389292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</a:t>
              </a:r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后两位字符哈希取</a:t>
              </a:r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100</a:t>
              </a:r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余</a:t>
              </a:r>
              <a:endParaRPr lang="en-US" altLang="zh-CN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203848" y="1772816"/>
              <a:ext cx="1656184" cy="194421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HashMap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14" name="曲线连接符 13"/>
            <p:cNvCxnSpPr>
              <a:stCxn id="15" idx="3"/>
              <a:endCxn id="9" idx="1"/>
            </p:cNvCxnSpPr>
            <p:nvPr/>
          </p:nvCxnSpPr>
          <p:spPr>
            <a:xfrm flipV="1">
              <a:off x="2590961" y="2744924"/>
              <a:ext cx="612888" cy="306034"/>
            </a:xfrm>
            <a:prstGeom prst="curvedConnector3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 bwMode="auto">
            <a:xfrm>
              <a:off x="1222808" y="2744924"/>
              <a:ext cx="1368152" cy="6120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1222808" y="3356991"/>
              <a:ext cx="1368152" cy="6120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222808" y="4837647"/>
              <a:ext cx="1368152" cy="612068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100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203848" y="3865539"/>
              <a:ext cx="1656184" cy="1584176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HashMap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58" name="曲线连接符 57"/>
            <p:cNvCxnSpPr>
              <a:stCxn id="55" idx="3"/>
              <a:endCxn id="57" idx="1"/>
            </p:cNvCxnSpPr>
            <p:nvPr/>
          </p:nvCxnSpPr>
          <p:spPr>
            <a:xfrm>
              <a:off x="2590961" y="3663026"/>
              <a:ext cx="612888" cy="994601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 bwMode="auto">
            <a:xfrm>
              <a:off x="3203848" y="2276872"/>
              <a:ext cx="1656184" cy="4680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Group=13xx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252895" y="1978850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60" name="曲线连接符 59"/>
            <p:cNvCxnSpPr>
              <a:stCxn id="36" idx="3"/>
              <a:endCxn id="59" idx="1"/>
            </p:cNvCxnSpPr>
            <p:nvPr/>
          </p:nvCxnSpPr>
          <p:spPr>
            <a:xfrm flipV="1">
              <a:off x="4860032" y="2158870"/>
              <a:ext cx="392863" cy="352028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6516216" y="1484784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7673588" y="2150858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n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66" name="曲线连接符 65"/>
            <p:cNvCxnSpPr>
              <a:stCxn id="59" idx="3"/>
              <a:endCxn id="63" idx="1"/>
            </p:cNvCxnSpPr>
            <p:nvPr/>
          </p:nvCxnSpPr>
          <p:spPr>
            <a:xfrm flipV="1">
              <a:off x="6188999" y="1664804"/>
              <a:ext cx="327217" cy="49406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曲线连接符 68"/>
            <p:cNvCxnSpPr>
              <a:stCxn id="63" idx="3"/>
              <a:endCxn id="64" idx="1"/>
            </p:cNvCxnSpPr>
            <p:nvPr/>
          </p:nvCxnSpPr>
          <p:spPr>
            <a:xfrm>
              <a:off x="7452320" y="1664804"/>
              <a:ext cx="221268" cy="666074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76"/>
            <p:cNvSpPr/>
            <p:nvPr/>
          </p:nvSpPr>
          <p:spPr bwMode="auto">
            <a:xfrm>
              <a:off x="3203848" y="4356484"/>
              <a:ext cx="1656184" cy="4680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Group=15xx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220072" y="3861048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444208" y="2996952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2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7740352" y="3501008"/>
              <a:ext cx="936104" cy="36004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n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cxnSp>
          <p:nvCxnSpPr>
            <p:cNvPr id="83" name="曲线连接符 82"/>
            <p:cNvCxnSpPr>
              <a:stCxn id="80" idx="3"/>
              <a:endCxn id="81" idx="1"/>
            </p:cNvCxnSpPr>
            <p:nvPr/>
          </p:nvCxnSpPr>
          <p:spPr>
            <a:xfrm flipV="1">
              <a:off x="6156176" y="3176972"/>
              <a:ext cx="288032" cy="86409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曲线连接符 83"/>
            <p:cNvCxnSpPr>
              <a:stCxn id="81" idx="3"/>
              <a:endCxn id="82" idx="1"/>
            </p:cNvCxnSpPr>
            <p:nvPr/>
          </p:nvCxnSpPr>
          <p:spPr>
            <a:xfrm>
              <a:off x="7380312" y="3176972"/>
              <a:ext cx="360040" cy="504056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曲线连接符 84"/>
            <p:cNvCxnSpPr>
              <a:stCxn id="77" idx="3"/>
              <a:endCxn id="80" idx="1"/>
            </p:cNvCxnSpPr>
            <p:nvPr/>
          </p:nvCxnSpPr>
          <p:spPr>
            <a:xfrm flipV="1">
              <a:off x="4860032" y="4041068"/>
              <a:ext cx="360040" cy="549442"/>
            </a:xfrm>
            <a:prstGeom prst="curvedConnector3">
              <a:avLst>
                <a:gd name="adj1" fmla="val 50000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 bwMode="auto">
            <a:xfrm>
              <a:off x="3203848" y="3250637"/>
              <a:ext cx="1656184" cy="468052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Group=13xx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328183" y="4090134"/>
              <a:ext cx="1345405" cy="1358770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b="0" kern="10" dirty="0" err="1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HashSet</a:t>
              </a:r>
              <a:endParaRPr lang="en-US" altLang="zh-CN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  <a:p>
              <a:pPr algn="ctr"/>
              <a:r>
                <a:rPr lang="zh-CN" altLang="en-US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存放有在途消息的</a:t>
              </a:r>
              <a:r>
                <a:rPr lang="en-US" altLang="zh-CN" sz="140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group</a:t>
              </a:r>
              <a:endPara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endParaRPr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881769" y="2065332"/>
            <a:ext cx="1315604" cy="43567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内存操作线程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261269" y="2750333"/>
            <a:ext cx="936104" cy="115194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eaVert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通信队列</a:t>
            </a:r>
          </a:p>
        </p:txBody>
      </p:sp>
      <p:cxnSp>
        <p:nvCxnSpPr>
          <p:cNvPr id="34" name="曲线连接符 33"/>
          <p:cNvCxnSpPr>
            <a:stCxn id="7" idx="3"/>
            <a:endCxn id="5" idx="1"/>
          </p:cNvCxnSpPr>
          <p:nvPr/>
        </p:nvCxnSpPr>
        <p:spPr>
          <a:xfrm>
            <a:off x="2197373" y="2283169"/>
            <a:ext cx="502419" cy="1648074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线连接符 36"/>
          <p:cNvCxnSpPr>
            <a:stCxn id="7" idx="2"/>
            <a:endCxn id="8" idx="0"/>
          </p:cNvCxnSpPr>
          <p:nvPr/>
        </p:nvCxnSpPr>
        <p:spPr>
          <a:xfrm rot="16200000" flipH="1">
            <a:off x="1509783" y="2530794"/>
            <a:ext cx="249327" cy="189750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 bwMode="auto">
          <a:xfrm>
            <a:off x="109938" y="4886964"/>
            <a:ext cx="1276845" cy="3998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请求线程</a:t>
            </a:r>
            <a:r>
              <a:rPr lang="en-US" altLang="zh-CN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2</a:t>
            </a:r>
            <a:endParaRPr lang="zh-CN" altLang="en-US" sz="14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109938" y="4198918"/>
            <a:ext cx="1276845" cy="3998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请求线程</a:t>
            </a:r>
            <a:r>
              <a:rPr lang="en-US" altLang="zh-CN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</a:t>
            </a:r>
            <a:endParaRPr lang="zh-CN" altLang="en-US" sz="14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109938" y="5546340"/>
            <a:ext cx="1276845" cy="3998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请求线程</a:t>
            </a:r>
            <a:r>
              <a:rPr lang="en-US" altLang="zh-CN" sz="14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n</a:t>
            </a:r>
            <a:endParaRPr lang="zh-CN" altLang="en-US" sz="14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49" name="曲线连接符 48"/>
          <p:cNvCxnSpPr>
            <a:stCxn id="43" idx="3"/>
            <a:endCxn id="8" idx="2"/>
          </p:cNvCxnSpPr>
          <p:nvPr/>
        </p:nvCxnSpPr>
        <p:spPr>
          <a:xfrm flipV="1">
            <a:off x="1386783" y="3902279"/>
            <a:ext cx="342538" cy="496565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8" idx="2"/>
          </p:cNvCxnSpPr>
          <p:nvPr/>
        </p:nvCxnSpPr>
        <p:spPr>
          <a:xfrm flipV="1">
            <a:off x="1386783" y="3902279"/>
            <a:ext cx="342538" cy="1184611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曲线连接符 50"/>
          <p:cNvCxnSpPr>
            <a:stCxn id="48" idx="3"/>
            <a:endCxn id="8" idx="2"/>
          </p:cNvCxnSpPr>
          <p:nvPr/>
        </p:nvCxnSpPr>
        <p:spPr>
          <a:xfrm flipV="1">
            <a:off x="1386783" y="3902279"/>
            <a:ext cx="342538" cy="184398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084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0871" y="5433397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单线程处理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中内存，单节点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 </a:t>
            </a:r>
            <a:r>
              <a:rPr lang="en-US" altLang="zh-CN" sz="2400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tps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只能在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15k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，能够满足性能要求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568" y="1268760"/>
            <a:ext cx="3045449" cy="52322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800" dirty="0" err="1">
                <a:latin typeface="+mj-ea"/>
                <a:ea typeface="+mj-ea"/>
              </a:rPr>
              <a:t>taskset</a:t>
            </a:r>
            <a:r>
              <a:rPr lang="en-US" altLang="zh-CN" sz="2800" dirty="0">
                <a:latin typeface="+mj-ea"/>
                <a:ea typeface="+mj-ea"/>
              </a:rPr>
              <a:t> –c 1 java</a:t>
            </a:r>
            <a:endParaRPr lang="zh-CN" altLang="en-US" sz="28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95936" y="1345704"/>
            <a:ext cx="3203441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把</a:t>
            </a:r>
            <a:r>
              <a:rPr lang="en-US" altLang="zh-CN" dirty="0">
                <a:latin typeface="+mj-ea"/>
                <a:ea typeface="+mj-ea"/>
              </a:rPr>
              <a:t>mc</a:t>
            </a:r>
            <a:r>
              <a:rPr lang="zh-CN" altLang="en-US" dirty="0">
                <a:latin typeface="+mj-ea"/>
                <a:ea typeface="+mj-ea"/>
              </a:rPr>
              <a:t>的</a:t>
            </a:r>
            <a:r>
              <a:rPr lang="en-US" altLang="zh-CN" dirty="0">
                <a:latin typeface="+mj-ea"/>
                <a:ea typeface="+mj-ea"/>
              </a:rPr>
              <a:t>java</a:t>
            </a:r>
            <a:r>
              <a:rPr lang="zh-CN" altLang="en-US" dirty="0">
                <a:latin typeface="+mj-ea"/>
                <a:ea typeface="+mj-ea"/>
              </a:rPr>
              <a:t>进程进行</a:t>
            </a:r>
            <a:r>
              <a:rPr lang="en-US" altLang="zh-CN" dirty="0" err="1">
                <a:latin typeface="+mj-ea"/>
                <a:ea typeface="+mj-ea"/>
              </a:rPr>
              <a:t>cpu</a:t>
            </a:r>
            <a:r>
              <a:rPr lang="zh-CN" altLang="en-US" dirty="0">
                <a:latin typeface="+mj-ea"/>
                <a:ea typeface="+mj-ea"/>
              </a:rPr>
              <a:t>绑定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50636"/>
            <a:ext cx="8208912" cy="25140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424823"/>
            <a:ext cx="7496175" cy="94839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71627" y="6309320"/>
            <a:ext cx="5802742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000" b="1" dirty="0" err="1">
                <a:latin typeface="+mj-ea"/>
                <a:ea typeface="+mj-ea"/>
                <a:hlinkClick r:id="rId4"/>
              </a:rPr>
              <a:t>openHFT</a:t>
            </a:r>
            <a:r>
              <a:rPr lang="zh-CN" altLang="en-US" sz="2000" b="1" dirty="0">
                <a:latin typeface="+mj-ea"/>
                <a:ea typeface="+mj-ea"/>
                <a:hlinkClick r:id="rId4"/>
              </a:rPr>
              <a:t>的</a:t>
            </a:r>
            <a:r>
              <a:rPr lang="en-US" altLang="zh-CN" sz="2000" b="1" dirty="0">
                <a:latin typeface="+mj-ea"/>
                <a:ea typeface="+mj-ea"/>
                <a:hlinkClick r:id="rId4"/>
              </a:rPr>
              <a:t>Java-Thread-Affinity</a:t>
            </a:r>
            <a:r>
              <a:rPr lang="zh-CN" altLang="en-US" sz="2000" b="1" dirty="0">
                <a:latin typeface="+mj-ea"/>
                <a:ea typeface="+mj-ea"/>
              </a:rPr>
              <a:t>按照线程绑定</a:t>
            </a:r>
            <a:endParaRPr lang="zh-CN" altLang="en-US" sz="20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7504" y="6264394"/>
            <a:ext cx="3086229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2400" dirty="0" err="1">
                <a:latin typeface="+mj-ea"/>
                <a:ea typeface="+mj-ea"/>
              </a:rPr>
              <a:t>Taskset</a:t>
            </a:r>
            <a:r>
              <a:rPr lang="zh-CN" altLang="en-US" sz="2400" dirty="0">
                <a:latin typeface="+mj-ea"/>
                <a:ea typeface="+mj-ea"/>
              </a:rPr>
              <a:t>控制粒度有限</a:t>
            </a:r>
          </a:p>
        </p:txBody>
      </p:sp>
    </p:spTree>
    <p:extLst>
      <p:ext uri="{BB962C8B-B14F-4D97-AF65-F5344CB8AC3E}">
        <p14:creationId xmlns:p14="http://schemas.microsoft.com/office/powerpoint/2010/main" val="377353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79005" y="2420888"/>
            <a:ext cx="640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容灾设计：</a:t>
            </a:r>
            <a:endParaRPr lang="en-US" altLang="zh-CN" sz="2400" b="1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与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都采用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N+M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的备份方案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客户端连接不上任何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时，写文件服务器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连不上持久化时，写文件服务器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连不上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时，消费消息停止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735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20506" y="5124092"/>
            <a:ext cx="455681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50000"/>
                  </a:schemeClr>
                </a:solidFill>
              </a:rPr>
              <a:t>谢谢大家！</a:t>
            </a:r>
            <a:endParaRPr lang="en-US" altLang="zh-CN" sz="36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http://fmi.aura-el.com/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905" y="2579297"/>
            <a:ext cx="1733910" cy="173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1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424863" cy="5112296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Message-oriented middleware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（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MOM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is software infrastructure focus on sending and receiving message between distributed system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212976"/>
            <a:ext cx="7416824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62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24" y="3390296"/>
            <a:ext cx="3886200" cy="1047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4993729"/>
            <a:ext cx="5029200" cy="11715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3024" y="2559993"/>
            <a:ext cx="3914775" cy="36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1680" y="1920075"/>
            <a:ext cx="40290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5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65820" y="2231786"/>
            <a:ext cx="1620957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问题来啦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65820" y="2987660"/>
            <a:ext cx="78715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业务场景中必须满足：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      同一个主题、同一个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group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的消息需要严格按照消息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顺序进行消费落地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    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发送消息的幂等性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5856" y="5013176"/>
            <a:ext cx="180049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+mj-ea"/>
                <a:ea typeface="+mj-ea"/>
              </a:rPr>
              <a:t>开源软件各种坑</a:t>
            </a:r>
          </a:p>
        </p:txBody>
      </p:sp>
    </p:spTree>
    <p:extLst>
      <p:ext uri="{BB962C8B-B14F-4D97-AF65-F5344CB8AC3E}">
        <p14:creationId xmlns:p14="http://schemas.microsoft.com/office/powerpoint/2010/main" val="114975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84168" y="5733256"/>
            <a:ext cx="198002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自己造轮子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996952"/>
            <a:ext cx="2800350" cy="23526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204864"/>
            <a:ext cx="4143350" cy="42066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608" y="1651716"/>
            <a:ext cx="233910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世面上的轮子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26760" y="2317922"/>
            <a:ext cx="1980029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想要的轮子</a:t>
            </a:r>
          </a:p>
        </p:txBody>
      </p:sp>
    </p:spTree>
    <p:extLst>
      <p:ext uri="{BB962C8B-B14F-4D97-AF65-F5344CB8AC3E}">
        <p14:creationId xmlns:p14="http://schemas.microsoft.com/office/powerpoint/2010/main" val="40719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39552" y="5301208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Client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：客户端，连接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作为应用程序的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</a:rPr>
              <a:t>API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Broker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：代理，消息接收及投放，无状态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MC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：消息控制器，处理消息排序及控制消息，有状态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Zookeeper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：注册中心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Config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 server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：配置信息服务器，生产者主题、消费者主题、客户端映射等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268760"/>
            <a:ext cx="6984776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8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84784"/>
            <a:ext cx="7829731" cy="501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9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94032" y="1660738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生产消息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43608" y="3140968"/>
            <a:ext cx="864096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Client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851920" y="3123125"/>
            <a:ext cx="1008112" cy="9539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Broker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0" name="直接箭头连接符 9"/>
          <p:cNvCxnSpPr>
            <a:stCxn id="7" idx="3"/>
            <a:endCxn id="8" idx="1"/>
          </p:cNvCxnSpPr>
          <p:nvPr/>
        </p:nvCxnSpPr>
        <p:spPr>
          <a:xfrm flipV="1">
            <a:off x="1907704" y="3600099"/>
            <a:ext cx="1944216" cy="8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 bwMode="auto">
          <a:xfrm>
            <a:off x="6660232" y="3140968"/>
            <a:ext cx="100811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3" name="直接箭头连接符 12"/>
          <p:cNvCxnSpPr>
            <a:stCxn id="8" idx="3"/>
            <a:endCxn id="12" idx="1"/>
          </p:cNvCxnSpPr>
          <p:nvPr/>
        </p:nvCxnSpPr>
        <p:spPr>
          <a:xfrm>
            <a:off x="4860032" y="3600099"/>
            <a:ext cx="1800200" cy="89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 bwMode="auto">
          <a:xfrm>
            <a:off x="6660232" y="4509120"/>
            <a:ext cx="1008112" cy="576064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DB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23" name="直接箭头连接符 22"/>
          <p:cNvCxnSpPr>
            <a:stCxn id="8" idx="3"/>
            <a:endCxn id="16" idx="2"/>
          </p:cNvCxnSpPr>
          <p:nvPr/>
        </p:nvCxnSpPr>
        <p:spPr>
          <a:xfrm>
            <a:off x="4860032" y="3600099"/>
            <a:ext cx="1800200" cy="1197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 bwMode="auto">
          <a:xfrm>
            <a:off x="4653378" y="3111944"/>
            <a:ext cx="828092" cy="558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消息头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191874" y="3151788"/>
            <a:ext cx="828092" cy="909024"/>
            <a:chOff x="1943708" y="2132855"/>
            <a:chExt cx="828092" cy="909024"/>
          </a:xfrm>
        </p:grpSpPr>
        <p:sp>
          <p:nvSpPr>
            <p:cNvPr id="17" name="矩形 16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消息头</a:t>
              </a: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943708" y="2564905"/>
              <a:ext cx="828092" cy="476974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09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-0.00138 L 0.06476 0.03866 C 0.07882 0.04769 0.09983 0.05255 0.1217 0.05255 C 0.1467 0.05255 0.16667 0.04769 0.18073 0.03866 L 0.24774 -0.00138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74 -0.00138 L 0.59097 0.18195 L 0.59097 0.18218 " pathEditMode="relative" rAng="0" ptsTypes="A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53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0.19774 0.0069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 bwMode="auto">
          <a:xfrm>
            <a:off x="1043608" y="3014795"/>
            <a:ext cx="864096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Client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851920" y="2996952"/>
            <a:ext cx="1008112" cy="9539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Broker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42" name="直接箭头连接符 41"/>
          <p:cNvCxnSpPr>
            <a:stCxn id="40" idx="3"/>
            <a:endCxn id="41" idx="1"/>
          </p:cNvCxnSpPr>
          <p:nvPr/>
        </p:nvCxnSpPr>
        <p:spPr>
          <a:xfrm flipV="1">
            <a:off x="1907704" y="3473926"/>
            <a:ext cx="1944216" cy="89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 bwMode="auto">
          <a:xfrm>
            <a:off x="6660232" y="3014795"/>
            <a:ext cx="1008112" cy="93610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MC</a:t>
            </a:r>
            <a:endParaRPr lang="zh-CN" altLang="en-US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44" name="直接箭头连接符 43"/>
          <p:cNvCxnSpPr>
            <a:stCxn id="41" idx="3"/>
            <a:endCxn id="43" idx="1"/>
          </p:cNvCxnSpPr>
          <p:nvPr/>
        </p:nvCxnSpPr>
        <p:spPr>
          <a:xfrm>
            <a:off x="4860032" y="3473926"/>
            <a:ext cx="1800200" cy="8921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柱形 44"/>
          <p:cNvSpPr/>
          <p:nvPr/>
        </p:nvSpPr>
        <p:spPr bwMode="auto">
          <a:xfrm>
            <a:off x="6660232" y="4382947"/>
            <a:ext cx="1008112" cy="576064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8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DB</a:t>
            </a:r>
            <a:endParaRPr lang="zh-CN" altLang="en-US" sz="18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49" name="直接箭头连接符 48"/>
          <p:cNvCxnSpPr>
            <a:stCxn id="41" idx="3"/>
            <a:endCxn id="45" idx="2"/>
          </p:cNvCxnSpPr>
          <p:nvPr/>
        </p:nvCxnSpPr>
        <p:spPr>
          <a:xfrm>
            <a:off x="4860032" y="3473926"/>
            <a:ext cx="1800200" cy="1197053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444208" y="4253114"/>
            <a:ext cx="828092" cy="835730"/>
            <a:chOff x="1943708" y="2132855"/>
            <a:chExt cx="828092" cy="835730"/>
          </a:xfrm>
        </p:grpSpPr>
        <p:sp>
          <p:nvSpPr>
            <p:cNvPr id="51" name="矩形 50"/>
            <p:cNvSpPr/>
            <p:nvPr/>
          </p:nvSpPr>
          <p:spPr bwMode="auto">
            <a:xfrm>
              <a:off x="1943708" y="2132855"/>
              <a:ext cx="828092" cy="432049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消息头</a:t>
              </a: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1943708" y="2564904"/>
              <a:ext cx="828092" cy="403681"/>
            </a:xfrm>
            <a:prstGeom prst="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1400" b="0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消息体</a:t>
              </a:r>
            </a:p>
          </p:txBody>
        </p:sp>
      </p:grpSp>
      <p:sp>
        <p:nvSpPr>
          <p:cNvPr id="53" name="矩形 52"/>
          <p:cNvSpPr/>
          <p:nvPr/>
        </p:nvSpPr>
        <p:spPr bwMode="auto">
          <a:xfrm>
            <a:off x="6594457" y="3014795"/>
            <a:ext cx="828092" cy="558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消息头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67544" y="162880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消费消息（采用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PULL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方式）</a:t>
            </a:r>
          </a:p>
        </p:txBody>
      </p:sp>
      <p:sp>
        <p:nvSpPr>
          <p:cNvPr id="37" name="矩形 36"/>
          <p:cNvSpPr/>
          <p:nvPr/>
        </p:nvSpPr>
        <p:spPr bwMode="auto">
          <a:xfrm>
            <a:off x="1079612" y="2874587"/>
            <a:ext cx="828092" cy="55822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请求</a:t>
            </a:r>
            <a:endParaRPr lang="en-US" altLang="zh-CN" sz="1400" b="0" kern="10" dirty="0">
              <a:ln w="9525">
                <a:solidFill>
                  <a:srgbClr val="000000"/>
                </a:solidFill>
                <a:round/>
                <a:headEnd/>
                <a:tailEnd/>
              </a:ln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algn="ctr"/>
            <a:r>
              <a:rPr lang="zh-CN" altLang="en-US" sz="1400" b="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消费</a:t>
            </a:r>
          </a:p>
        </p:txBody>
      </p:sp>
    </p:spTree>
    <p:extLst>
      <p:ext uri="{BB962C8B-B14F-4D97-AF65-F5344CB8AC3E}">
        <p14:creationId xmlns:p14="http://schemas.microsoft.com/office/powerpoint/2010/main" val="27235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0.31302 0.0020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4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302 0.00209 L 0.59653 0.0020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07407E-6 L -0.24288 0.0074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53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1.48148E-6 L -0.2658 -0.1291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99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58 -0.12917 L -0.58854 -0.1284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4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3" grpId="2" animBg="1"/>
      <p:bldP spid="37" grpId="0" animBg="1"/>
      <p:bldP spid="37" grpId="1" animBg="1"/>
      <p:bldP spid="37" grpId="2" animBg="1"/>
      <p:bldP spid="37" grpId="3" animBg="1"/>
    </p:bldLst>
  </p:timing>
</p:sld>
</file>

<file path=ppt/theme/theme1.xml><?xml version="1.0" encoding="utf-8"?>
<a:theme xmlns:a="http://schemas.openxmlformats.org/drawingml/2006/main" name="JD Template V2.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/>
      </a:spPr>
      <a:bodyPr rot="0" spcFirstLastPara="1" vertOverflow="overflow" horzOverflow="overflow" vert="horz" wrap="square" lIns="91440" tIns="45720" rIns="91440" bIns="45720" numCol="1" spcCol="0" rtlCol="0" fromWordArt="1" anchor="ctr" anchorCtr="0" forceAA="0" compatLnSpc="1">
        <a:prstTxWarp prst="textNoShape">
          <a:avLst/>
        </a:prstTxWarp>
        <a:noAutofit/>
      </a:bodyPr>
      <a:lstStyle>
        <a:defPPr algn="ctr">
          <a:defRPr sz="1800" b="0" kern="10" dirty="0" smtClean="0">
            <a:ln w="9525">
              <a:solidFill>
                <a:srgbClr val="000000"/>
              </a:solidFill>
              <a:round/>
              <a:headEnd/>
              <a:tailEnd/>
            </a:ln>
            <a:solidFill>
              <a:srgbClr val="000000"/>
            </a:solidFill>
            <a:latin typeface="微软雅黑" pitchFamily="34" charset="-122"/>
            <a:ea typeface="微软雅黑" pitchFamily="34" charset="-122"/>
            <a:cs typeface="Arial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>
          <a:defRPr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JD Template V2.0</Template>
  <TotalTime>6849</TotalTime>
  <Words>553</Words>
  <Application>Microsoft Office PowerPoint</Application>
  <PresentationFormat>全屏显示(4:3)</PresentationFormat>
  <Paragraphs>145</Paragraphs>
  <Slides>17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等线</vt:lpstr>
      <vt:lpstr>黑体</vt:lpstr>
      <vt:lpstr>宋体</vt:lpstr>
      <vt:lpstr>微软雅黑</vt:lpstr>
      <vt:lpstr>Arial</vt:lpstr>
      <vt:lpstr>Calibri</vt:lpstr>
      <vt:lpstr>Franklin Gothic Book</vt:lpstr>
      <vt:lpstr>Franklin Gothic Medium</vt:lpstr>
      <vt:lpstr>Wingdings</vt:lpstr>
      <vt:lpstr>JD Template V2.0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异步并行执行框架</dc:title>
  <dc:creator>吴友强</dc:creator>
  <cp:lastModifiedBy>licl</cp:lastModifiedBy>
  <cp:revision>1151</cp:revision>
  <dcterms:created xsi:type="dcterms:W3CDTF">2013-11-13T04:04:11Z</dcterms:created>
  <dcterms:modified xsi:type="dcterms:W3CDTF">2017-03-15T11:11:05Z</dcterms:modified>
</cp:coreProperties>
</file>