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12" r:id="rId3"/>
    <p:sldId id="414" r:id="rId5"/>
    <p:sldId id="415" r:id="rId6"/>
    <p:sldId id="396" r:id="rId7"/>
    <p:sldId id="397" r:id="rId8"/>
    <p:sldId id="399" r:id="rId9"/>
    <p:sldId id="398" r:id="rId10"/>
    <p:sldId id="411" r:id="rId11"/>
    <p:sldId id="410" r:id="rId12"/>
    <p:sldId id="403" r:id="rId13"/>
    <p:sldId id="405" r:id="rId14"/>
    <p:sldId id="406" r:id="rId15"/>
    <p:sldId id="407" r:id="rId16"/>
    <p:sldId id="400" r:id="rId17"/>
    <p:sldId id="408" r:id="rId18"/>
    <p:sldId id="409" r:id="rId19"/>
    <p:sldId id="404" r:id="rId20"/>
    <p:sldId id="41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9258" autoAdjust="0"/>
  </p:normalViewPr>
  <p:slideViewPr>
    <p:cSldViewPr>
      <p:cViewPr varScale="1">
        <p:scale>
          <a:sx n="69" d="100"/>
          <a:sy n="69" d="100"/>
        </p:scale>
        <p:origin x="9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4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62D4-8474-4982-8630-98F761BF72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E3B0-0D73-4615-90FB-00C9C0670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D53CB646-9C68-9A45-BA80-FD674575B78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emf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584" y="2281990"/>
            <a:ext cx="635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</a:rPr>
              <a:t>适用特殊场景下的消息中间件</a:t>
            </a:r>
            <a:br>
              <a:rPr lang="en-US" altLang="zh-CN" sz="3600" b="1" dirty="0">
                <a:solidFill>
                  <a:srgbClr val="002060"/>
                </a:solidFill>
              </a:rPr>
            </a:br>
            <a:endParaRPr lang="en-US" altLang="zh-CN" sz="3600" b="1" dirty="0" smtClean="0">
              <a:solidFill>
                <a:srgbClr val="002060"/>
              </a:solidFill>
            </a:endParaRPr>
          </a:p>
          <a:p>
            <a:r>
              <a:rPr lang="en-US" altLang="zh-CN" sz="5400" dirty="0"/>
              <a:t> </a:t>
            </a:r>
            <a:r>
              <a:rPr lang="en-US" altLang="zh-CN" sz="5400" dirty="0" smtClean="0"/>
              <a:t>           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李</a:t>
            </a:r>
            <a:r>
              <a:rPr lang="zh-CN" altLang="en-US" sz="2800" dirty="0" smtClean="0">
                <a:solidFill>
                  <a:srgbClr val="002060"/>
                </a:solidFill>
              </a:rPr>
              <a:t>春林</a:t>
            </a:r>
            <a:r>
              <a:rPr lang="en-US" altLang="zh-CN" sz="2800" dirty="0" smtClean="0">
                <a:solidFill>
                  <a:srgbClr val="002060"/>
                </a:solidFill>
              </a:rPr>
              <a:t>   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1043608" y="3014795"/>
            <a:ext cx="864096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Client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851920" y="2996952"/>
            <a:ext cx="1008112" cy="95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Broker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42" name="直接箭头连接符 41"/>
          <p:cNvCxnSpPr>
            <a:stCxn id="40" idx="3"/>
            <a:endCxn id="41" idx="1"/>
          </p:cNvCxnSpPr>
          <p:nvPr/>
        </p:nvCxnSpPr>
        <p:spPr>
          <a:xfrm flipV="1">
            <a:off x="1907704" y="3473926"/>
            <a:ext cx="1944216" cy="89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 bwMode="auto">
          <a:xfrm>
            <a:off x="6660232" y="3014795"/>
            <a:ext cx="100811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kern="10" dirty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44" name="直接箭头连接符 43"/>
          <p:cNvCxnSpPr>
            <a:stCxn id="41" idx="3"/>
            <a:endCxn id="43" idx="1"/>
          </p:cNvCxnSpPr>
          <p:nvPr/>
        </p:nvCxnSpPr>
        <p:spPr>
          <a:xfrm>
            <a:off x="4860032" y="3473926"/>
            <a:ext cx="1800200" cy="89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柱形 44"/>
          <p:cNvSpPr/>
          <p:nvPr/>
        </p:nvSpPr>
        <p:spPr bwMode="auto">
          <a:xfrm>
            <a:off x="6660232" y="4382947"/>
            <a:ext cx="1008112" cy="57606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DB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49" name="直接箭头连接符 48"/>
          <p:cNvCxnSpPr>
            <a:stCxn id="41" idx="3"/>
            <a:endCxn id="45" idx="2"/>
          </p:cNvCxnSpPr>
          <p:nvPr/>
        </p:nvCxnSpPr>
        <p:spPr>
          <a:xfrm>
            <a:off x="4860032" y="3473926"/>
            <a:ext cx="1800200" cy="11970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444208" y="4253114"/>
            <a:ext cx="828092" cy="835730"/>
            <a:chOff x="1943708" y="2132855"/>
            <a:chExt cx="828092" cy="835730"/>
          </a:xfrm>
        </p:grpSpPr>
        <p:sp>
          <p:nvSpPr>
            <p:cNvPr id="51" name="矩形 50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消息头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43708" y="2564904"/>
              <a:ext cx="828092" cy="4036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消息体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53" name="矩形 52"/>
          <p:cNvSpPr/>
          <p:nvPr/>
        </p:nvSpPr>
        <p:spPr bwMode="auto">
          <a:xfrm>
            <a:off x="6594457" y="3014795"/>
            <a:ext cx="828092" cy="55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消息头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67544" y="162880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消费消息（采用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PULL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方式）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079612" y="2874587"/>
            <a:ext cx="828092" cy="55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请求</a:t>
            </a:r>
            <a:endParaRPr lang="en-US" altLang="zh-CN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消费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31302 0.002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02 0.00209 L 0.59653 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24288 0.007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2658 -0.1291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8 -0.12917 L -0.58854 -0.1284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37" grpId="0" animBg="1"/>
      <p:bldP spid="37" grpId="1" animBg="1"/>
      <p:bldP spid="37" grpId="2" animBg="1"/>
      <p:bldP spid="37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86461" y="1196752"/>
            <a:ext cx="5832648" cy="43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Broker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5" name="直接箭头连接符 4"/>
          <p:cNvCxnSpPr>
            <a:stCxn id="15" idx="3"/>
            <a:endCxn id="9" idx="1"/>
          </p:cNvCxnSpPr>
          <p:nvPr/>
        </p:nvCxnSpPr>
        <p:spPr>
          <a:xfrm>
            <a:off x="1270437" y="2445465"/>
            <a:ext cx="1351740" cy="1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94473" y="2015096"/>
            <a:ext cx="828092" cy="909024"/>
            <a:chOff x="1943708" y="2132855"/>
            <a:chExt cx="828092" cy="909024"/>
          </a:xfrm>
        </p:grpSpPr>
        <p:sp>
          <p:nvSpPr>
            <p:cNvPr id="7" name="矩形 6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消息头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消息体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622177" y="1970171"/>
            <a:ext cx="3400788" cy="95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主题映射</a:t>
            </a:r>
            <a:endParaRPr lang="en-US" altLang="zh-CN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algn="ctr"/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查找消费主题</a:t>
            </a:r>
            <a:r>
              <a:rPr lang="en-US" altLang="zh-CN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+</a:t>
            </a:r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客户端</a:t>
            </a:r>
            <a:r>
              <a:rPr lang="en-US" altLang="zh-CN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id</a:t>
            </a:r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所在的</a:t>
            </a:r>
            <a:r>
              <a:rPr lang="en-US" altLang="zh-CN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0" name="直接箭头连接符 9"/>
          <p:cNvCxnSpPr>
            <a:stCxn id="9" idx="3"/>
            <a:endCxn id="13" idx="1"/>
          </p:cNvCxnSpPr>
          <p:nvPr/>
        </p:nvCxnSpPr>
        <p:spPr>
          <a:xfrm flipV="1">
            <a:off x="6022965" y="2434387"/>
            <a:ext cx="1512168" cy="12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6274993" y="2047531"/>
            <a:ext cx="828092" cy="432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消息头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535133" y="1966335"/>
            <a:ext cx="100811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06341" y="2019963"/>
            <a:ext cx="864096" cy="851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Client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8" name="圆柱形 17"/>
          <p:cNvSpPr/>
          <p:nvPr/>
        </p:nvSpPr>
        <p:spPr bwMode="auto">
          <a:xfrm>
            <a:off x="7535133" y="3284984"/>
            <a:ext cx="1008112" cy="57606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DB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9" name="直接箭头连接符 18"/>
          <p:cNvCxnSpPr>
            <a:stCxn id="9" idx="3"/>
            <a:endCxn id="18" idx="2"/>
          </p:cNvCxnSpPr>
          <p:nvPr/>
        </p:nvCxnSpPr>
        <p:spPr>
          <a:xfrm>
            <a:off x="6022965" y="2447145"/>
            <a:ext cx="1512168" cy="1125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350745" y="3857210"/>
            <a:ext cx="864096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Client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22177" y="3839367"/>
            <a:ext cx="3400788" cy="95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根据需要消费主题</a:t>
            </a:r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+</a:t>
            </a:r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客户端</a:t>
            </a:r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id</a:t>
            </a:r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查找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en-US" altLang="zh-CN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algn="ctr"/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请求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，获取一条消息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27" name="直接箭头连接符 26"/>
          <p:cNvCxnSpPr>
            <a:stCxn id="25" idx="3"/>
            <a:endCxn id="26" idx="1"/>
          </p:cNvCxnSpPr>
          <p:nvPr/>
        </p:nvCxnSpPr>
        <p:spPr>
          <a:xfrm flipV="1">
            <a:off x="1214841" y="4316341"/>
            <a:ext cx="1407336" cy="89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596336" y="4365104"/>
            <a:ext cx="100811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29" name="直接箭头连接符 28"/>
          <p:cNvCxnSpPr>
            <a:stCxn id="26" idx="3"/>
            <a:endCxn id="28" idx="1"/>
          </p:cNvCxnSpPr>
          <p:nvPr/>
        </p:nvCxnSpPr>
        <p:spPr>
          <a:xfrm>
            <a:off x="6022965" y="4316341"/>
            <a:ext cx="1573371" cy="51681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610885" y="3870749"/>
            <a:ext cx="828092" cy="909024"/>
            <a:chOff x="1943708" y="2132855"/>
            <a:chExt cx="828092" cy="909024"/>
          </a:xfrm>
        </p:grpSpPr>
        <p:sp>
          <p:nvSpPr>
            <p:cNvPr id="32" name="矩形 31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消息头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消息体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cxnSp>
        <p:nvCxnSpPr>
          <p:cNvPr id="34" name="直接箭头连接符 33"/>
          <p:cNvCxnSpPr>
            <a:stCxn id="26" idx="3"/>
            <a:endCxn id="18" idx="2"/>
          </p:cNvCxnSpPr>
          <p:nvPr/>
        </p:nvCxnSpPr>
        <p:spPr>
          <a:xfrm flipV="1">
            <a:off x="6022965" y="3573016"/>
            <a:ext cx="1512168" cy="74332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6395604" y="4492523"/>
            <a:ext cx="828092" cy="494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消息头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1" name="圆柱形 50"/>
          <p:cNvSpPr/>
          <p:nvPr/>
        </p:nvSpPr>
        <p:spPr bwMode="auto">
          <a:xfrm>
            <a:off x="5287248" y="6249888"/>
            <a:ext cx="1161791" cy="57606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kern="10" dirty="0" err="1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zk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52" name="直接箭头连接符 51"/>
          <p:cNvCxnSpPr>
            <a:stCxn id="9" idx="2"/>
            <a:endCxn id="51" idx="1"/>
          </p:cNvCxnSpPr>
          <p:nvPr/>
        </p:nvCxnSpPr>
        <p:spPr>
          <a:xfrm>
            <a:off x="4322571" y="2924118"/>
            <a:ext cx="1545573" cy="332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2"/>
            <a:endCxn id="51" idx="1"/>
          </p:cNvCxnSpPr>
          <p:nvPr/>
        </p:nvCxnSpPr>
        <p:spPr>
          <a:xfrm>
            <a:off x="4322571" y="4793314"/>
            <a:ext cx="1545573" cy="1456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4788024" y="5715079"/>
            <a:ext cx="1439922" cy="432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读取配置信息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367419" y="3018973"/>
            <a:ext cx="828092" cy="909024"/>
            <a:chOff x="1943708" y="2132855"/>
            <a:chExt cx="828092" cy="909024"/>
          </a:xfrm>
        </p:grpSpPr>
        <p:sp>
          <p:nvSpPr>
            <p:cNvPr id="23" name="矩形 22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消息头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消息体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467544" y="1268760"/>
            <a:ext cx="8280920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3568" y="1556792"/>
            <a:ext cx="1368152" cy="4392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Group</a:t>
            </a:r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后两位字符哈希取</a:t>
            </a:r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100</a:t>
            </a:r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余</a:t>
            </a:r>
            <a:endParaRPr lang="en-US" altLang="zh-CN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848" y="1772816"/>
            <a:ext cx="165618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err="1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HashMap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4" name="曲线连接符 13"/>
          <p:cNvCxnSpPr>
            <a:stCxn id="15" idx="3"/>
            <a:endCxn id="9" idx="1"/>
          </p:cNvCxnSpPr>
          <p:nvPr/>
        </p:nvCxnSpPr>
        <p:spPr>
          <a:xfrm flipV="1">
            <a:off x="2051720" y="2744924"/>
            <a:ext cx="1152128" cy="30603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 bwMode="auto">
          <a:xfrm>
            <a:off x="683568" y="2744924"/>
            <a:ext cx="1368152" cy="612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83568" y="3356992"/>
            <a:ext cx="1368152" cy="612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3568" y="5337212"/>
            <a:ext cx="1368152" cy="612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100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03848" y="3865539"/>
            <a:ext cx="165618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err="1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HashMap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58" name="曲线连接符 57"/>
          <p:cNvCxnSpPr>
            <a:stCxn id="55" idx="3"/>
            <a:endCxn id="57" idx="1"/>
          </p:cNvCxnSpPr>
          <p:nvPr/>
        </p:nvCxnSpPr>
        <p:spPr>
          <a:xfrm>
            <a:off x="2051720" y="3663026"/>
            <a:ext cx="1152128" cy="117462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203848" y="2276872"/>
            <a:ext cx="1656184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Group=131x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52895" y="1978850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</a:t>
            </a:r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60" name="曲线连接符 59"/>
          <p:cNvCxnSpPr>
            <a:stCxn id="36" idx="3"/>
            <a:endCxn id="59" idx="1"/>
          </p:cNvCxnSpPr>
          <p:nvPr/>
        </p:nvCxnSpPr>
        <p:spPr>
          <a:xfrm flipV="1">
            <a:off x="4860032" y="2158870"/>
            <a:ext cx="392863" cy="352028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 bwMode="auto">
          <a:xfrm>
            <a:off x="6516216" y="148478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73588" y="2150858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n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66" name="曲线连接符 65"/>
          <p:cNvCxnSpPr>
            <a:stCxn id="59" idx="3"/>
            <a:endCxn id="63" idx="1"/>
          </p:cNvCxnSpPr>
          <p:nvPr/>
        </p:nvCxnSpPr>
        <p:spPr>
          <a:xfrm flipV="1">
            <a:off x="6188999" y="1664804"/>
            <a:ext cx="327217" cy="49406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64" idx="1"/>
          </p:cNvCxnSpPr>
          <p:nvPr/>
        </p:nvCxnSpPr>
        <p:spPr>
          <a:xfrm>
            <a:off x="7452320" y="1664804"/>
            <a:ext cx="221268" cy="666074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 bwMode="auto">
          <a:xfrm>
            <a:off x="3203848" y="4356484"/>
            <a:ext cx="1656184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Group=15xxx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220072" y="3861048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</a:t>
            </a:r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444208" y="2996952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740352" y="3501008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n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83" name="曲线连接符 82"/>
          <p:cNvCxnSpPr>
            <a:stCxn id="80" idx="3"/>
            <a:endCxn id="81" idx="1"/>
          </p:cNvCxnSpPr>
          <p:nvPr/>
        </p:nvCxnSpPr>
        <p:spPr>
          <a:xfrm flipV="1">
            <a:off x="6156176" y="3176972"/>
            <a:ext cx="288032" cy="86409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81" idx="3"/>
            <a:endCxn id="82" idx="1"/>
          </p:cNvCxnSpPr>
          <p:nvPr/>
        </p:nvCxnSpPr>
        <p:spPr>
          <a:xfrm>
            <a:off x="7380312" y="3176972"/>
            <a:ext cx="360040" cy="50405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7" idx="3"/>
            <a:endCxn id="80" idx="1"/>
          </p:cNvCxnSpPr>
          <p:nvPr/>
        </p:nvCxnSpPr>
        <p:spPr>
          <a:xfrm flipV="1">
            <a:off x="4860032" y="4041068"/>
            <a:ext cx="360040" cy="549442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 bwMode="auto">
          <a:xfrm>
            <a:off x="3203848" y="3250637"/>
            <a:ext cx="1656184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Group=132x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328183" y="4590510"/>
            <a:ext cx="1345405" cy="1358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err="1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HashSet</a:t>
            </a:r>
            <a:endParaRPr lang="en-US" altLang="zh-CN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algn="ctr"/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存放有在途消息的</a:t>
            </a:r>
            <a:r>
              <a:rPr lang="en-US" altLang="zh-CN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group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467544" y="1268760"/>
            <a:ext cx="8280920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03712" y="1844824"/>
            <a:ext cx="7096680" cy="41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r>
              <a:rPr lang="zh-CN" altLang="en-US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多</a:t>
            </a:r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线程并发下，对这些对象的操作需要添加锁，保证线程安全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63752" y="2352506"/>
            <a:ext cx="6336704" cy="3528392"/>
            <a:chOff x="683568" y="1484784"/>
            <a:chExt cx="7992888" cy="4464496"/>
          </a:xfrm>
        </p:grpSpPr>
        <p:sp>
          <p:nvSpPr>
            <p:cNvPr id="2" name="矩形 1"/>
            <p:cNvSpPr/>
            <p:nvPr/>
          </p:nvSpPr>
          <p:spPr bwMode="auto">
            <a:xfrm>
              <a:off x="683568" y="1556792"/>
              <a:ext cx="1368152" cy="43924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</a:t>
              </a:r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后两位字符哈希取</a:t>
              </a:r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100</a:t>
              </a:r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余</a:t>
              </a:r>
              <a:endPara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203848" y="1772816"/>
              <a:ext cx="1656184" cy="1944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err="1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HashMap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14" name="曲线连接符 13"/>
            <p:cNvCxnSpPr>
              <a:stCxn id="15" idx="3"/>
              <a:endCxn id="9" idx="1"/>
            </p:cNvCxnSpPr>
            <p:nvPr/>
          </p:nvCxnSpPr>
          <p:spPr>
            <a:xfrm flipV="1">
              <a:off x="2051720" y="2744924"/>
              <a:ext cx="1152128" cy="306034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 bwMode="auto">
            <a:xfrm>
              <a:off x="683568" y="2744924"/>
              <a:ext cx="1368152" cy="612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83568" y="3356992"/>
              <a:ext cx="1368152" cy="612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83568" y="5337212"/>
              <a:ext cx="1368152" cy="612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100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03848" y="3865539"/>
              <a:ext cx="1656184" cy="1944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err="1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HashMap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58" name="曲线连接符 57"/>
            <p:cNvCxnSpPr>
              <a:stCxn id="55" idx="3"/>
              <a:endCxn id="57" idx="1"/>
            </p:cNvCxnSpPr>
            <p:nvPr/>
          </p:nvCxnSpPr>
          <p:spPr>
            <a:xfrm>
              <a:off x="2051720" y="3663026"/>
              <a:ext cx="1152128" cy="1174621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3203848" y="2276872"/>
              <a:ext cx="165618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Group=13xx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52895" y="1978850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60" name="曲线连接符 59"/>
            <p:cNvCxnSpPr>
              <a:stCxn id="36" idx="3"/>
              <a:endCxn id="59" idx="1"/>
            </p:cNvCxnSpPr>
            <p:nvPr/>
          </p:nvCxnSpPr>
          <p:spPr>
            <a:xfrm flipV="1">
              <a:off x="4860032" y="2158870"/>
              <a:ext cx="392863" cy="352028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6516216" y="1484784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673588" y="2150858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n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66" name="曲线连接符 65"/>
            <p:cNvCxnSpPr>
              <a:stCxn id="59" idx="3"/>
              <a:endCxn id="63" idx="1"/>
            </p:cNvCxnSpPr>
            <p:nvPr/>
          </p:nvCxnSpPr>
          <p:spPr>
            <a:xfrm flipV="1">
              <a:off x="6188999" y="1664804"/>
              <a:ext cx="327217" cy="49406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63" idx="3"/>
              <a:endCxn id="64" idx="1"/>
            </p:cNvCxnSpPr>
            <p:nvPr/>
          </p:nvCxnSpPr>
          <p:spPr>
            <a:xfrm>
              <a:off x="7452320" y="1664804"/>
              <a:ext cx="221268" cy="666074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 bwMode="auto">
            <a:xfrm>
              <a:off x="3203848" y="4356484"/>
              <a:ext cx="165618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Group=15xx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220072" y="3861048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444208" y="2996952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740352" y="3501008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n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83" name="曲线连接符 82"/>
            <p:cNvCxnSpPr>
              <a:stCxn id="80" idx="3"/>
              <a:endCxn id="81" idx="1"/>
            </p:cNvCxnSpPr>
            <p:nvPr/>
          </p:nvCxnSpPr>
          <p:spPr>
            <a:xfrm flipV="1">
              <a:off x="6156176" y="3176972"/>
              <a:ext cx="288032" cy="86409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曲线连接符 83"/>
            <p:cNvCxnSpPr>
              <a:stCxn id="81" idx="3"/>
              <a:endCxn id="82" idx="1"/>
            </p:cNvCxnSpPr>
            <p:nvPr/>
          </p:nvCxnSpPr>
          <p:spPr>
            <a:xfrm>
              <a:off x="7380312" y="3176972"/>
              <a:ext cx="360040" cy="50405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线连接符 84"/>
            <p:cNvCxnSpPr>
              <a:stCxn id="77" idx="3"/>
              <a:endCxn id="80" idx="1"/>
            </p:cNvCxnSpPr>
            <p:nvPr/>
          </p:nvCxnSpPr>
          <p:spPr>
            <a:xfrm flipV="1">
              <a:off x="4860032" y="4041068"/>
              <a:ext cx="360040" cy="54944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3203848" y="3250637"/>
              <a:ext cx="165618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Group=13xx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328183" y="4590510"/>
              <a:ext cx="1345405" cy="1358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err="1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HashSet</a:t>
              </a:r>
              <a:endPara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  <a:p>
              <a:pPr algn="ctr"/>
              <a:r>
                <a:rPr lang="zh-CN" altLang="en-US" sz="140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存放有在途消息的</a:t>
              </a:r>
              <a:r>
                <a:rPr lang="en-US" altLang="zh-CN" sz="140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9632" y="263691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通过锁机制保障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中内存线程安全，单节点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tps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只能在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，达不到性能要求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539552" y="1412776"/>
            <a:ext cx="8496944" cy="4896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99792" y="2057222"/>
            <a:ext cx="6264696" cy="37480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noAutofit/>
          </a:bodyPr>
          <a:lstStyle/>
          <a:p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采用单线程操作这些变量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39267" y="2564904"/>
            <a:ext cx="5909197" cy="3133575"/>
            <a:chOff x="1222808" y="1484784"/>
            <a:chExt cx="7453648" cy="3964931"/>
          </a:xfrm>
        </p:grpSpPr>
        <p:sp>
          <p:nvSpPr>
            <p:cNvPr id="2" name="矩形 1"/>
            <p:cNvSpPr/>
            <p:nvPr/>
          </p:nvSpPr>
          <p:spPr bwMode="auto">
            <a:xfrm>
              <a:off x="1222808" y="1556793"/>
              <a:ext cx="1368152" cy="38929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</a:t>
              </a:r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后两位字符哈希取</a:t>
              </a:r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100</a:t>
              </a:r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余</a:t>
              </a:r>
              <a:endPara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203848" y="1772816"/>
              <a:ext cx="1656184" cy="1944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err="1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HashMap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14" name="曲线连接符 13"/>
            <p:cNvCxnSpPr>
              <a:stCxn id="15" idx="3"/>
              <a:endCxn id="9" idx="1"/>
            </p:cNvCxnSpPr>
            <p:nvPr/>
          </p:nvCxnSpPr>
          <p:spPr>
            <a:xfrm flipV="1">
              <a:off x="2590961" y="2744924"/>
              <a:ext cx="612888" cy="306034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 bwMode="auto">
            <a:xfrm>
              <a:off x="1222808" y="2744924"/>
              <a:ext cx="1368152" cy="612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222808" y="3356991"/>
              <a:ext cx="1368152" cy="612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222808" y="4837647"/>
              <a:ext cx="1368152" cy="6120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100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03848" y="3865539"/>
              <a:ext cx="1656184" cy="15841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err="1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HashMap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58" name="曲线连接符 57"/>
            <p:cNvCxnSpPr>
              <a:stCxn id="55" idx="3"/>
              <a:endCxn id="57" idx="1"/>
            </p:cNvCxnSpPr>
            <p:nvPr/>
          </p:nvCxnSpPr>
          <p:spPr>
            <a:xfrm>
              <a:off x="2590961" y="3663026"/>
              <a:ext cx="612888" cy="994601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3203848" y="2276872"/>
              <a:ext cx="165618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Group=13xx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52895" y="1978850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60" name="曲线连接符 59"/>
            <p:cNvCxnSpPr>
              <a:stCxn id="36" idx="3"/>
              <a:endCxn id="59" idx="1"/>
            </p:cNvCxnSpPr>
            <p:nvPr/>
          </p:nvCxnSpPr>
          <p:spPr>
            <a:xfrm flipV="1">
              <a:off x="4860032" y="2158870"/>
              <a:ext cx="392863" cy="352028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6516216" y="1484784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673588" y="2150858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n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66" name="曲线连接符 65"/>
            <p:cNvCxnSpPr>
              <a:stCxn id="59" idx="3"/>
              <a:endCxn id="63" idx="1"/>
            </p:cNvCxnSpPr>
            <p:nvPr/>
          </p:nvCxnSpPr>
          <p:spPr>
            <a:xfrm flipV="1">
              <a:off x="6188999" y="1664804"/>
              <a:ext cx="327217" cy="49406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63" idx="3"/>
              <a:endCxn id="64" idx="1"/>
            </p:cNvCxnSpPr>
            <p:nvPr/>
          </p:nvCxnSpPr>
          <p:spPr>
            <a:xfrm>
              <a:off x="7452320" y="1664804"/>
              <a:ext cx="221268" cy="666074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 bwMode="auto">
            <a:xfrm>
              <a:off x="3203848" y="4356484"/>
              <a:ext cx="165618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Group=15xx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220072" y="3861048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444208" y="2996952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740352" y="3501008"/>
              <a:ext cx="93610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n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cxnSp>
          <p:nvCxnSpPr>
            <p:cNvPr id="83" name="曲线连接符 82"/>
            <p:cNvCxnSpPr>
              <a:stCxn id="80" idx="3"/>
              <a:endCxn id="81" idx="1"/>
            </p:cNvCxnSpPr>
            <p:nvPr/>
          </p:nvCxnSpPr>
          <p:spPr>
            <a:xfrm flipV="1">
              <a:off x="6156176" y="3176972"/>
              <a:ext cx="288032" cy="86409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曲线连接符 83"/>
            <p:cNvCxnSpPr>
              <a:stCxn id="81" idx="3"/>
              <a:endCxn id="82" idx="1"/>
            </p:cNvCxnSpPr>
            <p:nvPr/>
          </p:nvCxnSpPr>
          <p:spPr>
            <a:xfrm>
              <a:off x="7380312" y="3176972"/>
              <a:ext cx="360040" cy="50405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线连接符 84"/>
            <p:cNvCxnSpPr>
              <a:stCxn id="77" idx="3"/>
              <a:endCxn id="80" idx="1"/>
            </p:cNvCxnSpPr>
            <p:nvPr/>
          </p:nvCxnSpPr>
          <p:spPr>
            <a:xfrm flipV="1">
              <a:off x="4860032" y="4041068"/>
              <a:ext cx="360040" cy="54944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3203848" y="3250637"/>
              <a:ext cx="165618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Group=13xx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328183" y="4090134"/>
              <a:ext cx="1345405" cy="1358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noAutofit/>
            </a:bodyPr>
            <a:lstStyle/>
            <a:p>
              <a:pPr algn="ctr"/>
              <a:r>
                <a:rPr lang="en-US" altLang="zh-CN" sz="1400" b="0" kern="10" dirty="0" err="1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HashSet</a:t>
              </a:r>
              <a:endPara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  <a:p>
              <a:pPr algn="ctr"/>
              <a:r>
                <a:rPr lang="zh-CN" altLang="en-US" sz="140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存放有在途消息的</a:t>
              </a:r>
              <a:r>
                <a:rPr lang="en-US" altLang="zh-CN" sz="140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group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881769" y="2065332"/>
            <a:ext cx="1315604" cy="435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内存操作线程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61269" y="2750333"/>
            <a:ext cx="936104" cy="115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eaVert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通信队列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34" name="曲线连接符 33"/>
          <p:cNvCxnSpPr>
            <a:stCxn id="7" idx="3"/>
            <a:endCxn id="5" idx="1"/>
          </p:cNvCxnSpPr>
          <p:nvPr/>
        </p:nvCxnSpPr>
        <p:spPr>
          <a:xfrm>
            <a:off x="2197373" y="2283169"/>
            <a:ext cx="502419" cy="164807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7" idx="2"/>
            <a:endCxn id="8" idx="0"/>
          </p:cNvCxnSpPr>
          <p:nvPr/>
        </p:nvCxnSpPr>
        <p:spPr>
          <a:xfrm rot="16200000" flipH="1">
            <a:off x="1509783" y="2530794"/>
            <a:ext cx="249327" cy="18975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109938" y="4886964"/>
            <a:ext cx="1276845" cy="399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Worker</a:t>
            </a:r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线程</a:t>
            </a:r>
            <a:r>
              <a:rPr lang="en-US" altLang="zh-CN" sz="1400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09938" y="4198918"/>
            <a:ext cx="1276845" cy="399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Worker</a:t>
            </a:r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线程</a:t>
            </a:r>
            <a:r>
              <a: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09938" y="5546340"/>
            <a:ext cx="1276845" cy="399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Worker</a:t>
            </a:r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线程</a:t>
            </a:r>
            <a:r>
              <a:rPr lang="en-US" altLang="zh-CN" sz="1400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n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49" name="曲线连接符 48"/>
          <p:cNvCxnSpPr>
            <a:stCxn id="43" idx="3"/>
            <a:endCxn id="8" idx="2"/>
          </p:cNvCxnSpPr>
          <p:nvPr/>
        </p:nvCxnSpPr>
        <p:spPr>
          <a:xfrm flipV="1">
            <a:off x="1386783" y="3902279"/>
            <a:ext cx="342538" cy="49656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8" idx="2"/>
          </p:cNvCxnSpPr>
          <p:nvPr/>
        </p:nvCxnSpPr>
        <p:spPr>
          <a:xfrm flipV="1">
            <a:off x="1386783" y="3902279"/>
            <a:ext cx="342538" cy="118461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48" idx="3"/>
            <a:endCxn id="8" idx="2"/>
          </p:cNvCxnSpPr>
          <p:nvPr/>
        </p:nvCxnSpPr>
        <p:spPr>
          <a:xfrm flipV="1">
            <a:off x="1386783" y="3902279"/>
            <a:ext cx="342538" cy="184398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270892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单线程处理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中内存，单节点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tps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只能在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15k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，能够满足性能要求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9005" y="242088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容灾设计：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都采用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N+M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的备份方案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客户端连接不上任何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时，写文件服务器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连不上持久化时，写文件服务器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连不上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时，消费消息停止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20506" y="5124092"/>
            <a:ext cx="4556812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演讲完毕，谢谢大家！</a:t>
            </a:r>
            <a:endParaRPr lang="en-US" altLang="zh-CN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http://www.zhongshengdai.com/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 descr="E:\MyDocuments\个人设计\FT\3月年度大会\成都\讲师PPT\3.18成都\zhongshengdai erweima.pngzhongshengdai erweim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1085" y="2579297"/>
            <a:ext cx="1733550" cy="173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424863" cy="511229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Message-oriented middleware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MOM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is software infrastructure focus on sending and receiving message between distributed system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12976"/>
            <a:ext cx="7416824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Message-oriented middleware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MOM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is software infrastructure focus on sending and receiving message between distributed system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212976"/>
            <a:ext cx="7416824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24" y="3390296"/>
            <a:ext cx="3886200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993729"/>
            <a:ext cx="5029200" cy="1171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024" y="2559993"/>
            <a:ext cx="3914775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920075"/>
            <a:ext cx="4029075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5820" y="2231786"/>
            <a:ext cx="162095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问题来啦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20" y="2987660"/>
            <a:ext cx="787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业务场景中必须满足：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      同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一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个主题、同一个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group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的消息需要严格按照消息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顺序进行消费落地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     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发送消息的幂等性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5075892"/>
            <a:ext cx="18004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开源软件各种坑</a:t>
            </a:r>
            <a:endParaRPr lang="zh-CN" altLang="en-US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5696" y="3740621"/>
            <a:ext cx="198002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自己造轮子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732509"/>
            <a:ext cx="28003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9552" y="530120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Client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：客户端，连接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作为应用程序的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API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：代理，消息接收及投放，无状态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：消息控制器，处理消息排序及控制消息，有状态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Zookeeper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：注册中心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Config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server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：配置信息服务器，生产者主题、消费者主题、客户端映射等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48308"/>
            <a:ext cx="650557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829731" cy="5011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4032" y="166073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生产消息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43608" y="3140968"/>
            <a:ext cx="864096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Client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51920" y="3123125"/>
            <a:ext cx="1008112" cy="95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Broker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 flipV="1">
            <a:off x="1907704" y="3600099"/>
            <a:ext cx="1944216" cy="8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6660232" y="3140968"/>
            <a:ext cx="100811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MC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13" name="直接箭头连接符 12"/>
          <p:cNvCxnSpPr>
            <a:stCxn id="8" idx="3"/>
            <a:endCxn id="12" idx="1"/>
          </p:cNvCxnSpPr>
          <p:nvPr/>
        </p:nvCxnSpPr>
        <p:spPr>
          <a:xfrm>
            <a:off x="4860032" y="3600099"/>
            <a:ext cx="1800200" cy="8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 bwMode="auto">
          <a:xfrm>
            <a:off x="6660232" y="4509120"/>
            <a:ext cx="1008112" cy="57606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en-US" altLang="zh-CN" sz="18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DB</a:t>
            </a:r>
            <a:endParaRPr lang="zh-CN" altLang="en-US" sz="18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23" name="直接箭头连接符 22"/>
          <p:cNvCxnSpPr>
            <a:stCxn id="8" idx="3"/>
            <a:endCxn id="16" idx="2"/>
          </p:cNvCxnSpPr>
          <p:nvPr/>
        </p:nvCxnSpPr>
        <p:spPr>
          <a:xfrm>
            <a:off x="4860032" y="3600099"/>
            <a:ext cx="1800200" cy="119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4653378" y="3111944"/>
            <a:ext cx="828092" cy="55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noAutofit/>
          </a:bodyPr>
          <a:lstStyle/>
          <a:p>
            <a:pPr algn="ctr"/>
            <a:r>
              <a: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消息头</a:t>
            </a:r>
            <a:endParaRPr lang="zh-CN" altLang="en-US" sz="1400" b="0" kern="10" dirty="0" smtClean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91874" y="3151788"/>
            <a:ext cx="828092" cy="909024"/>
            <a:chOff x="1943708" y="2132855"/>
            <a:chExt cx="828092" cy="909024"/>
          </a:xfrm>
        </p:grpSpPr>
        <p:sp>
          <p:nvSpPr>
            <p:cNvPr id="17" name="矩形 16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消息头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noAutofit/>
            </a:bodyPr>
            <a:lstStyle/>
            <a:p>
              <a:pPr algn="ctr"/>
              <a:r>
                <a:rPr lang="zh-CN" altLang="en-US" sz="1400" b="0" kern="10" dirty="0" smtClean="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消息体</a:t>
              </a:r>
              <a:endParaRPr lang="zh-CN" altLang="en-US" sz="1400" b="0" kern="10" dirty="0" smtClean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0138 L 0.06476 0.03866 C 0.07882 0.04769 0.09983 0.05255 0.1217 0.05255 C 0.1467 0.05255 0.16667 0.04769 0.18073 0.03866 L 0.24774 -0.00138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00138 L 0.59097 0.18195 L 0.59097 0.18218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9774 0.0069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</p:bldLst>
  </p:timing>
</p:sld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<a:noAutofit/>
      </a:bodyPr>
      <a:lstStyle>
        <a:defPPr algn="ctr">
          <a:defRPr sz="1800" b="0" kern="10" dirty="0" smtClean="0">
            <a:ln w="9525">
              <a:solidFill>
                <a:srgbClr val="000000"/>
              </a:solidFill>
              <a:round/>
            </a:ln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0</TotalTime>
  <Words>1274</Words>
  <Application>WPS 演示</Application>
  <PresentationFormat>全屏显示(4:3)</PresentationFormat>
  <Paragraphs>233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Franklin Gothic Medium</vt:lpstr>
      <vt:lpstr>Calibri</vt:lpstr>
      <vt:lpstr>黑体</vt:lpstr>
      <vt:lpstr>Franklin Gothic Book</vt:lpstr>
      <vt:lpstr>Arial Unicode MS</vt:lpstr>
      <vt:lpstr>JD Template V2.0</vt:lpstr>
      <vt:lpstr>PowerPoint 演示文稿</vt:lpstr>
      <vt:lpstr>PowerPoint 演示文稿</vt:lpstr>
      <vt:lpstr>消息中间件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异步并行执行框架</dc:title>
  <dc:creator>吴友强</dc:creator>
  <cp:lastModifiedBy>Administrator</cp:lastModifiedBy>
  <cp:revision>1122</cp:revision>
  <dcterms:created xsi:type="dcterms:W3CDTF">2013-11-13T04:04:00Z</dcterms:created>
  <dcterms:modified xsi:type="dcterms:W3CDTF">2017-03-17T16:55:12Z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