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3" r:id="rId5"/>
    <p:sldId id="262" r:id="rId6"/>
    <p:sldId id="261" r:id="rId7"/>
    <p:sldId id="264" r:id="rId8"/>
    <p:sldId id="279" r:id="rId9"/>
    <p:sldId id="265" r:id="rId10"/>
    <p:sldId id="266" r:id="rId11"/>
    <p:sldId id="278" r:id="rId12"/>
    <p:sldId id="283" r:id="rId13"/>
    <p:sldId id="282" r:id="rId14"/>
    <p:sldId id="280" r:id="rId15"/>
    <p:sldId id="284" r:id="rId16"/>
    <p:sldId id="276" r:id="rId17"/>
    <p:sldId id="271" r:id="rId18"/>
    <p:sldId id="287" r:id="rId19"/>
    <p:sldId id="285" r:id="rId20"/>
    <p:sldId id="286" r:id="rId21"/>
    <p:sldId id="272" r:id="rId22"/>
    <p:sldId id="260"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5"/>
    <p:restoredTop sz="79412"/>
  </p:normalViewPr>
  <p:slideViewPr>
    <p:cSldViewPr snapToGrid="0">
      <p:cViewPr varScale="1">
        <p:scale>
          <a:sx n="79" d="100"/>
          <a:sy n="79" d="100"/>
        </p:scale>
        <p:origin x="20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D403F-51BE-3C4F-AF66-58686D0D62E6}"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30188-36B2-1745-9642-750D7A5DE0F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需要前端路由</a:t>
            </a:r>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单元化</a:t>
            </a:r>
            <a:r>
              <a:rPr lang="en-US" altLang="zh-CN" dirty="0" smtClean="0"/>
              <a:t>: </a:t>
            </a:r>
            <a:endParaRPr lang="en-US" altLang="zh-CN" dirty="0" smtClean="0"/>
          </a:p>
          <a:p>
            <a:r>
              <a:rPr lang="en-US" altLang="zh-CN" dirty="0" smtClean="0"/>
              <a:t>    </a:t>
            </a:r>
            <a:r>
              <a:rPr lang="zh-CN" altLang="en-US" dirty="0" smtClean="0"/>
              <a:t>在前面我们已经确认了我们的单元化是基于用户的。因为在整个购物流程里面</a:t>
            </a:r>
            <a:r>
              <a:rPr lang="en-US" altLang="zh-CN" dirty="0" smtClean="0"/>
              <a:t>,</a:t>
            </a:r>
            <a:r>
              <a:rPr lang="zh-CN" altLang="en-US" dirty="0" smtClean="0"/>
              <a:t>所有的操作都是与用户相关的。 </a:t>
            </a:r>
            <a:endParaRPr lang="zh-CN" altLang="en-US" dirty="0" smtClean="0"/>
          </a:p>
          <a:p>
            <a:r>
              <a:rPr lang="zh-CN" altLang="en-US" dirty="0" smtClean="0"/>
              <a:t>    最初</a:t>
            </a:r>
            <a:r>
              <a:rPr lang="en-US" altLang="zh-CN" dirty="0" smtClean="0"/>
              <a:t>,</a:t>
            </a:r>
            <a:r>
              <a:rPr lang="zh-CN" altLang="en-US" dirty="0" smtClean="0"/>
              <a:t>我们想的是以用户未单位做单元化</a:t>
            </a:r>
            <a:r>
              <a:rPr lang="en-US" altLang="zh-CN" dirty="0" smtClean="0"/>
              <a:t>,</a:t>
            </a:r>
            <a:r>
              <a:rPr lang="zh-CN" altLang="en-US" dirty="0" smtClean="0"/>
              <a:t>这个是最细的粒度。 </a:t>
            </a:r>
            <a:endParaRPr lang="zh-CN" altLang="en-US" dirty="0" smtClean="0"/>
          </a:p>
          <a:p>
            <a:r>
              <a:rPr lang="zh-CN" altLang="en-US" dirty="0" smtClean="0"/>
              <a:t>    比如</a:t>
            </a:r>
            <a:r>
              <a:rPr lang="en-US" altLang="zh-CN" dirty="0" smtClean="0"/>
              <a:t>:</a:t>
            </a:r>
            <a:r>
              <a:rPr lang="zh-CN" altLang="en-US" dirty="0" smtClean="0"/>
              <a:t>我们有</a:t>
            </a:r>
            <a:r>
              <a:rPr lang="en-US" altLang="zh-CN" dirty="0" smtClean="0"/>
              <a:t>10</a:t>
            </a:r>
            <a:r>
              <a:rPr lang="zh-CN" altLang="en-US" dirty="0" smtClean="0"/>
              <a:t>位用户</a:t>
            </a:r>
            <a:r>
              <a:rPr lang="en-US" altLang="zh-CN" dirty="0" smtClean="0"/>
              <a:t>,</a:t>
            </a:r>
            <a:r>
              <a:rPr lang="zh-CN" altLang="en-US" dirty="0" smtClean="0"/>
              <a:t>有</a:t>
            </a:r>
            <a:r>
              <a:rPr lang="en-US" altLang="zh-CN" dirty="0" smtClean="0"/>
              <a:t>%2</a:t>
            </a:r>
            <a:r>
              <a:rPr lang="zh-CN" altLang="en-US" dirty="0" smtClean="0"/>
              <a:t>，结果为</a:t>
            </a:r>
            <a:r>
              <a:rPr lang="en-US" altLang="zh-CN" dirty="0" smtClean="0"/>
              <a:t>0</a:t>
            </a:r>
            <a:r>
              <a:rPr lang="zh-CN" altLang="en-US" dirty="0" smtClean="0"/>
              <a:t>的在</a:t>
            </a:r>
            <a:r>
              <a:rPr lang="en-US" altLang="zh-CN" dirty="0" smtClean="0"/>
              <a:t>A</a:t>
            </a:r>
            <a:r>
              <a:rPr lang="zh-CN" altLang="en-US" dirty="0" smtClean="0"/>
              <a:t>机房</a:t>
            </a:r>
            <a:r>
              <a:rPr lang="en-US" altLang="zh-CN" dirty="0" smtClean="0"/>
              <a:t>,</a:t>
            </a:r>
            <a:r>
              <a:rPr lang="zh-CN" altLang="en-US" dirty="0" smtClean="0"/>
              <a:t>结果为</a:t>
            </a:r>
            <a:r>
              <a:rPr lang="en-US" altLang="zh-CN" dirty="0" smtClean="0"/>
              <a:t>1</a:t>
            </a:r>
            <a:r>
              <a:rPr lang="zh-CN" altLang="en-US" dirty="0" smtClean="0"/>
              <a:t>的在</a:t>
            </a:r>
            <a:r>
              <a:rPr lang="en-US" altLang="zh-CN" dirty="0" smtClean="0"/>
              <a:t>B</a:t>
            </a:r>
            <a:r>
              <a:rPr lang="zh-CN" altLang="en-US" dirty="0" smtClean="0"/>
              <a:t>机房。然后</a:t>
            </a:r>
            <a:r>
              <a:rPr lang="en-US" altLang="zh-CN" dirty="0" smtClean="0"/>
              <a:t>AB</a:t>
            </a:r>
            <a:r>
              <a:rPr lang="zh-CN" altLang="en-US" dirty="0" smtClean="0"/>
              <a:t>机房有一份一模一样的初始数据</a:t>
            </a:r>
            <a:r>
              <a:rPr lang="en-US" altLang="zh-CN" dirty="0" smtClean="0"/>
              <a:t>,</a:t>
            </a:r>
            <a:r>
              <a:rPr lang="zh-CN" altLang="en-US" dirty="0" smtClean="0"/>
              <a:t>这个数据做双向同步</a:t>
            </a:r>
            <a:r>
              <a:rPr lang="en-US" altLang="zh-CN" dirty="0" smtClean="0"/>
              <a:t>,</a:t>
            </a:r>
            <a:r>
              <a:rPr lang="zh-CN" altLang="en-US" dirty="0" smtClean="0"/>
              <a:t>两边都只更新属于自己的用户。这样就能达到最终数据一致性了。</a:t>
            </a:r>
            <a:br>
              <a:rPr lang="zh-CN" altLang="en-US" dirty="0" smtClean="0"/>
            </a:br>
            <a:endParaRPr lang="zh-CN" altLang="en-US" dirty="0" smtClean="0"/>
          </a:p>
          <a:p>
            <a:r>
              <a:rPr lang="zh-CN" altLang="en-US" dirty="0" smtClean="0"/>
              <a:t>    但是现实很残酷</a:t>
            </a:r>
            <a:r>
              <a:rPr lang="en-US" altLang="zh-CN" dirty="0" smtClean="0"/>
              <a:t>,</a:t>
            </a:r>
            <a:r>
              <a:rPr lang="zh-CN" altLang="en-US" dirty="0" smtClean="0"/>
              <a:t>同一个表在两边都做更新的情况下，</a:t>
            </a:r>
            <a:r>
              <a:rPr lang="en-US" altLang="zh-CN" dirty="0" smtClean="0"/>
              <a:t>DBA</a:t>
            </a:r>
            <a:r>
              <a:rPr lang="zh-CN" altLang="en-US" dirty="0" smtClean="0"/>
              <a:t>团队反馈没办法做</a:t>
            </a:r>
            <a:r>
              <a:rPr lang="en-US" altLang="zh-CN" dirty="0" smtClean="0"/>
              <a:t>DDL.</a:t>
            </a:r>
            <a:r>
              <a:rPr lang="zh-CN" altLang="en-US" dirty="0" smtClean="0"/>
              <a:t>有同学反馈是可以做</a:t>
            </a:r>
            <a:r>
              <a:rPr lang="en-US" altLang="zh-CN" dirty="0" smtClean="0"/>
              <a:t>DDL</a:t>
            </a:r>
            <a:r>
              <a:rPr lang="zh-CN" altLang="en-US" dirty="0" smtClean="0"/>
              <a:t>的</a:t>
            </a:r>
            <a:r>
              <a:rPr lang="en-US" altLang="zh-CN" dirty="0" smtClean="0"/>
              <a:t>,</a:t>
            </a:r>
            <a:r>
              <a:rPr lang="zh-CN" altLang="en-US" dirty="0" smtClean="0"/>
              <a:t>不影响。在我们环境里面不能做主要是因为我们不会用原生的</a:t>
            </a:r>
            <a:r>
              <a:rPr lang="en-US" altLang="zh-CN" dirty="0" smtClean="0"/>
              <a:t>DDL</a:t>
            </a:r>
            <a:r>
              <a:rPr lang="zh-CN" altLang="en-US" dirty="0" smtClean="0"/>
              <a:t>工具，而是使用</a:t>
            </a:r>
            <a:r>
              <a:rPr lang="en-US" altLang="zh-CN" dirty="0" smtClean="0"/>
              <a:t>OSC</a:t>
            </a:r>
            <a:r>
              <a:rPr lang="zh-CN" altLang="en-US" dirty="0" smtClean="0"/>
              <a:t>或者</a:t>
            </a:r>
            <a:r>
              <a:rPr lang="en-US" altLang="zh-CN" dirty="0" smtClean="0"/>
              <a:t>G-OST</a:t>
            </a:r>
            <a:r>
              <a:rPr lang="zh-CN" altLang="en-US" dirty="0" smtClean="0"/>
              <a:t>之类的工具。这类工具的优点在于不会产生表锁</a:t>
            </a:r>
            <a:r>
              <a:rPr lang="en-US" altLang="zh-CN" dirty="0" smtClean="0"/>
              <a:t>,</a:t>
            </a:r>
            <a:r>
              <a:rPr lang="zh-CN" altLang="en-US" dirty="0" smtClean="0"/>
              <a:t>也不会对同步延时产生较大影响。这用这类工具都会生成一个临时表，在临时表</a:t>
            </a:r>
            <a:r>
              <a:rPr lang="en-US" altLang="zh-CN" dirty="0" smtClean="0"/>
              <a:t>rename</a:t>
            </a:r>
            <a:r>
              <a:rPr lang="zh-CN" altLang="en-US" dirty="0" smtClean="0"/>
              <a:t>到</a:t>
            </a:r>
            <a:r>
              <a:rPr lang="en-US" altLang="zh-CN" dirty="0" smtClean="0"/>
              <a:t>real</a:t>
            </a:r>
            <a:r>
              <a:rPr lang="zh-CN" altLang="en-US" dirty="0" smtClean="0"/>
              <a:t>表的时候</a:t>
            </a:r>
            <a:r>
              <a:rPr lang="en-US" altLang="zh-CN" dirty="0" smtClean="0"/>
              <a:t>,</a:t>
            </a:r>
            <a:r>
              <a:rPr lang="zh-CN" altLang="en-US" dirty="0" smtClean="0"/>
              <a:t>处于传输中的数据就会在另外一端丢失。从而导致数据不一致的问题。</a:t>
            </a:r>
            <a:endParaRPr lang="zh-CN" altLang="en-US" dirty="0" smtClean="0"/>
          </a:p>
          <a:p>
            <a:r>
              <a:rPr lang="zh-CN" altLang="en-US" dirty="0" smtClean="0"/>
              <a:t>    基于此原因，单元化做不到用户级别</a:t>
            </a:r>
            <a:r>
              <a:rPr lang="en-US" altLang="zh-CN" dirty="0" smtClean="0"/>
              <a:t>,</a:t>
            </a:r>
            <a:r>
              <a:rPr lang="zh-CN" altLang="en-US" dirty="0" smtClean="0"/>
              <a:t>退而求其次</a:t>
            </a:r>
            <a:r>
              <a:rPr lang="en-US" altLang="zh-CN" dirty="0" smtClean="0"/>
              <a:t>,</a:t>
            </a:r>
            <a:r>
              <a:rPr lang="zh-CN" altLang="en-US" dirty="0" smtClean="0"/>
              <a:t>那我们就做到</a:t>
            </a:r>
            <a:r>
              <a:rPr lang="en-US" altLang="zh-CN" dirty="0" smtClean="0"/>
              <a:t>table</a:t>
            </a:r>
            <a:r>
              <a:rPr lang="zh-CN" altLang="en-US" dirty="0" smtClean="0"/>
              <a:t>级别。一个</a:t>
            </a:r>
            <a:r>
              <a:rPr lang="en-US" altLang="zh-CN" dirty="0" smtClean="0"/>
              <a:t>table</a:t>
            </a:r>
            <a:r>
              <a:rPr lang="zh-CN" altLang="en-US" dirty="0" smtClean="0"/>
              <a:t>有多少个用户，这个就完全取决于我们的</a:t>
            </a:r>
            <a:r>
              <a:rPr lang="en-US" altLang="zh-CN" dirty="0" err="1" smtClean="0"/>
              <a:t>sharding</a:t>
            </a:r>
            <a:r>
              <a:rPr lang="zh-CN" altLang="en-US" dirty="0" smtClean="0"/>
              <a:t>算法了。</a:t>
            </a:r>
            <a:br>
              <a:rPr lang="zh-CN" altLang="en-US" dirty="0" smtClean="0"/>
            </a:br>
            <a:endParaRPr lang="zh-CN" altLang="en-US" dirty="0" smtClean="0"/>
          </a:p>
          <a:p>
            <a:r>
              <a:rPr lang="zh-CN" altLang="en-US" dirty="0" smtClean="0"/>
              <a:t>    所以单元化的核心</a:t>
            </a:r>
            <a:r>
              <a:rPr lang="en-US" altLang="zh-CN" dirty="0" smtClean="0"/>
              <a:t>:</a:t>
            </a:r>
            <a:r>
              <a:rPr lang="zh-CN" altLang="en-US" dirty="0" smtClean="0"/>
              <a:t>对需要双活的系统实施</a:t>
            </a:r>
            <a:r>
              <a:rPr lang="en-US" altLang="zh-CN" dirty="0" err="1" smtClean="0"/>
              <a:t>sharding</a:t>
            </a:r>
            <a:r>
              <a:rPr lang="en-US" altLang="zh-CN" dirty="0" smtClean="0"/>
              <a:t>(</a:t>
            </a:r>
            <a:r>
              <a:rPr lang="zh-CN" altLang="en-US" dirty="0" smtClean="0"/>
              <a:t>其实我们很早就做了这个事情</a:t>
            </a:r>
            <a:r>
              <a:rPr lang="en-US" altLang="zh-CN" dirty="0" smtClean="0"/>
              <a:t>,</a:t>
            </a:r>
            <a:r>
              <a:rPr lang="zh-CN" altLang="en-US" dirty="0" smtClean="0"/>
              <a:t>只是有很少部分购物流程系统还没有做</a:t>
            </a:r>
            <a:r>
              <a:rPr lang="en-US" altLang="zh-CN" dirty="0" smtClean="0"/>
              <a:t>)</a:t>
            </a:r>
            <a:r>
              <a:rPr lang="zh-CN" altLang="en-US" dirty="0" smtClean="0"/>
              <a:t>。</a:t>
            </a:r>
            <a:br>
              <a:rPr lang="zh-CN" altLang="en-US" dirty="0" smtClean="0"/>
            </a:br>
            <a:endParaRPr lang="zh-CN" altLang="en-US" dirty="0" smtClean="0"/>
          </a:p>
          <a:p>
            <a:br>
              <a:rPr lang="zh-CN" altLang="en-US" dirty="0" smtClean="0"/>
            </a:b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所谓对业务的侵入</a:t>
            </a:r>
            <a:r>
              <a:rPr kumimoji="1" lang="en-US" altLang="zh-CN" dirty="0" smtClean="0"/>
              <a:t>,</a:t>
            </a:r>
            <a:r>
              <a:rPr kumimoji="1" lang="zh-CN" altLang="en-US" dirty="0" smtClean="0"/>
              <a:t>也就是需要将路由和数据同步之类的功能组件化</a:t>
            </a:r>
            <a:r>
              <a:rPr kumimoji="1" lang="en-US" altLang="zh-CN" dirty="0" smtClean="0"/>
              <a:t>.</a:t>
            </a:r>
            <a:endParaRPr kumimoji="1" lang="en-US" altLang="zh-CN" dirty="0" smtClean="0"/>
          </a:p>
          <a:p>
            <a:r>
              <a:rPr kumimoji="1" lang="zh-CN" altLang="en-US" dirty="0" smtClean="0"/>
              <a:t>能够让业务简单快速的接入</a:t>
            </a:r>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所谓对业务的侵入</a:t>
            </a:r>
            <a:r>
              <a:rPr kumimoji="1" lang="en-US" altLang="zh-CN" dirty="0" smtClean="0"/>
              <a:t>,</a:t>
            </a:r>
            <a:r>
              <a:rPr kumimoji="1" lang="zh-CN" altLang="en-US" dirty="0" smtClean="0"/>
              <a:t>也就是需要将路由和数据同步之类的功能组件化</a:t>
            </a:r>
            <a:r>
              <a:rPr kumimoji="1" lang="en-US" altLang="zh-CN" dirty="0" smtClean="0"/>
              <a:t>.</a:t>
            </a:r>
            <a:endParaRPr kumimoji="1" lang="en-US" altLang="zh-CN" dirty="0" smtClean="0"/>
          </a:p>
          <a:p>
            <a:r>
              <a:rPr kumimoji="1" lang="zh-CN" altLang="en-US" dirty="0" smtClean="0"/>
              <a:t>能够让业务简单快速的接入</a:t>
            </a:r>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数据同步</a:t>
            </a:r>
            <a:r>
              <a:rPr lang="en-US" altLang="zh-CN" dirty="0" smtClean="0"/>
              <a:t>:</a:t>
            </a:r>
            <a:endParaRPr lang="en-US" altLang="zh-CN" dirty="0" smtClean="0"/>
          </a:p>
          <a:p>
            <a:r>
              <a:rPr lang="en-US" altLang="zh-CN" dirty="0" smtClean="0"/>
              <a:t>    </a:t>
            </a:r>
            <a:r>
              <a:rPr lang="zh-CN" altLang="en-US" dirty="0" smtClean="0"/>
              <a:t>根据我们的需求</a:t>
            </a:r>
            <a:r>
              <a:rPr lang="en-US" altLang="zh-CN" dirty="0" smtClean="0"/>
              <a:t>,</a:t>
            </a:r>
            <a:r>
              <a:rPr lang="zh-CN" altLang="en-US" dirty="0" smtClean="0"/>
              <a:t>做了基础调研以后</a:t>
            </a:r>
            <a:r>
              <a:rPr lang="en-US" altLang="zh-CN" dirty="0" smtClean="0"/>
              <a:t>,</a:t>
            </a:r>
            <a:r>
              <a:rPr lang="zh-CN" altLang="en-US" dirty="0" smtClean="0"/>
              <a:t>发现有以下几种方法可以实现我们需要的数据同步功能。</a:t>
            </a:r>
            <a:br>
              <a:rPr lang="zh-CN" altLang="en-US" dirty="0" smtClean="0"/>
            </a:br>
            <a:endParaRPr lang="zh-CN" altLang="en-US" dirty="0" smtClean="0"/>
          </a:p>
          <a:p>
            <a:r>
              <a:rPr lang="en-US" altLang="zh-CN" dirty="0" smtClean="0"/>
              <a:t>1</a:t>
            </a:r>
            <a:r>
              <a:rPr lang="zh-CN" altLang="en-US" dirty="0" smtClean="0"/>
              <a:t>、基于</a:t>
            </a:r>
            <a:r>
              <a:rPr lang="en-US" altLang="zh-CN" dirty="0" err="1" smtClean="0"/>
              <a:t>mysql</a:t>
            </a:r>
            <a:r>
              <a:rPr lang="zh-CN" altLang="en-US" dirty="0" smtClean="0"/>
              <a:t>的原生复制</a:t>
            </a:r>
            <a:r>
              <a:rPr lang="en-US" altLang="zh-CN" dirty="0" smtClean="0"/>
              <a:t>,</a:t>
            </a:r>
            <a:r>
              <a:rPr lang="zh-CN" altLang="en-US" dirty="0" smtClean="0"/>
              <a:t>做主主架构</a:t>
            </a:r>
            <a:r>
              <a:rPr lang="en-US" altLang="zh-CN" dirty="0" smtClean="0"/>
              <a:t>,</a:t>
            </a:r>
            <a:r>
              <a:rPr lang="zh-CN" altLang="en-US" dirty="0" smtClean="0"/>
              <a:t>两边都开启写入。</a:t>
            </a:r>
            <a:endParaRPr lang="zh-CN" altLang="en-US" dirty="0" smtClean="0"/>
          </a:p>
          <a:p>
            <a:r>
              <a:rPr lang="en-US" altLang="zh-CN" dirty="0" smtClean="0"/>
              <a:t>2</a:t>
            </a:r>
            <a:r>
              <a:rPr lang="zh-CN" altLang="en-US" dirty="0" smtClean="0"/>
              <a:t>、基于</a:t>
            </a:r>
            <a:r>
              <a:rPr lang="en-US" altLang="zh-CN" dirty="0" smtClean="0"/>
              <a:t>PXC</a:t>
            </a:r>
            <a:r>
              <a:rPr lang="zh-CN" altLang="en-US" dirty="0" smtClean="0"/>
              <a:t>类似的数据库集群方案</a:t>
            </a:r>
            <a:endParaRPr lang="zh-CN" altLang="en-US" dirty="0" smtClean="0"/>
          </a:p>
          <a:p>
            <a:r>
              <a:rPr lang="en-US" altLang="zh-CN" dirty="0" smtClean="0"/>
              <a:t>3</a:t>
            </a:r>
            <a:r>
              <a:rPr lang="zh-CN" altLang="en-US" dirty="0" smtClean="0"/>
              <a:t>、基于</a:t>
            </a:r>
            <a:r>
              <a:rPr lang="en-US" altLang="zh-CN" dirty="0" smtClean="0"/>
              <a:t>otter</a:t>
            </a:r>
            <a:r>
              <a:rPr lang="zh-CN" altLang="en-US" dirty="0" smtClean="0"/>
              <a:t>的数据同步方案</a:t>
            </a:r>
            <a:endParaRPr lang="zh-CN" altLang="en-US" dirty="0" smtClean="0"/>
          </a:p>
          <a:p>
            <a:r>
              <a:rPr lang="en-US" altLang="zh-CN" dirty="0" smtClean="0"/>
              <a:t>4</a:t>
            </a:r>
            <a:r>
              <a:rPr lang="zh-CN" altLang="en-US" dirty="0" smtClean="0"/>
              <a:t>、自己开发一套数据库同步系统</a:t>
            </a:r>
            <a:endParaRPr lang="zh-CN" altLang="en-US" dirty="0" smtClean="0"/>
          </a:p>
          <a:p>
            <a:br>
              <a:rPr lang="zh-CN" altLang="en-US" dirty="0" smtClean="0"/>
            </a:br>
            <a:endParaRPr lang="zh-CN" altLang="en-US" dirty="0" smtClean="0"/>
          </a:p>
          <a:p>
            <a:r>
              <a:rPr lang="zh-CN" altLang="en-US" dirty="0" smtClean="0"/>
              <a:t>在有现有软件满足我们需求的前提下，我们是不优先考虑自己开发的。毕竟重复自造轮子的开销不小，而且需要比较长的一个时间来验证轮子的稳定性。 </a:t>
            </a:r>
            <a:endParaRPr lang="zh-CN" altLang="en-US" dirty="0" smtClean="0"/>
          </a:p>
          <a:p>
            <a:r>
              <a:rPr lang="zh-CN" altLang="en-US" dirty="0" smtClean="0"/>
              <a:t>所以优先在前面三个方案里面做了深度调研。 </a:t>
            </a:r>
            <a:endParaRPr lang="zh-CN" altLang="en-US" dirty="0" smtClean="0"/>
          </a:p>
          <a:p>
            <a:br>
              <a:rPr lang="zh-CN" altLang="en-US" dirty="0" smtClean="0"/>
            </a:br>
            <a:endParaRPr lang="zh-CN" altLang="en-US" dirty="0" smtClean="0"/>
          </a:p>
          <a:p>
            <a:r>
              <a:rPr lang="en-US" altLang="zh-CN" dirty="0" smtClean="0"/>
              <a:t>OTTER: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、两个机房的</a:t>
            </a:r>
            <a:r>
              <a:rPr lang="en-US" altLang="zh-CN" dirty="0" err="1" smtClean="0"/>
              <a:t>mysql</a:t>
            </a:r>
            <a:r>
              <a:rPr lang="zh-CN" altLang="en-US" dirty="0" smtClean="0"/>
              <a:t>独立</a:t>
            </a:r>
            <a:r>
              <a:rPr lang="en-US" altLang="zh-CN" dirty="0" smtClean="0"/>
              <a:t>,</a:t>
            </a:r>
            <a:r>
              <a:rPr lang="zh-CN" altLang="en-US" dirty="0" smtClean="0"/>
              <a:t>本地机房做维护切换架构清晰</a:t>
            </a:r>
            <a:r>
              <a:rPr lang="en-US" altLang="zh-CN" dirty="0" smtClean="0"/>
              <a:t>,</a:t>
            </a:r>
            <a:r>
              <a:rPr lang="zh-CN" altLang="en-US" dirty="0" smtClean="0"/>
              <a:t>简单</a:t>
            </a:r>
            <a:r>
              <a:rPr lang="en-US" altLang="zh-CN" dirty="0" smtClean="0"/>
              <a:t>. </a:t>
            </a:r>
            <a:endParaRPr lang="en-US" altLang="zh-CN" dirty="0" smtClean="0"/>
          </a:p>
          <a:p>
            <a:r>
              <a:rPr lang="en-US" altLang="zh-CN" dirty="0" smtClean="0"/>
              <a:t>2</a:t>
            </a:r>
            <a:r>
              <a:rPr lang="zh-CN" altLang="en-US" dirty="0" smtClean="0"/>
              <a:t>、如果数据同步异常的时候</a:t>
            </a:r>
            <a:r>
              <a:rPr lang="en-US" altLang="zh-CN" dirty="0" smtClean="0"/>
              <a:t>,</a:t>
            </a:r>
            <a:r>
              <a:rPr lang="zh-CN" altLang="en-US" dirty="0" smtClean="0"/>
              <a:t>推移位点可以保证数据的一致性</a:t>
            </a:r>
            <a:r>
              <a:rPr lang="en-US" altLang="zh-CN" dirty="0" smtClean="0"/>
              <a:t>. </a:t>
            </a:r>
            <a:endParaRPr lang="en-US" altLang="zh-CN" dirty="0" smtClean="0"/>
          </a:p>
          <a:p>
            <a:r>
              <a:rPr lang="en-US" altLang="zh-CN" dirty="0" smtClean="0"/>
              <a:t>3</a:t>
            </a:r>
            <a:r>
              <a:rPr lang="zh-CN" altLang="en-US" dirty="0" smtClean="0"/>
              <a:t>、与</a:t>
            </a:r>
            <a:r>
              <a:rPr lang="en-US" altLang="zh-CN" dirty="0" err="1" smtClean="0"/>
              <a:t>mysql</a:t>
            </a:r>
            <a:r>
              <a:rPr lang="zh-CN" altLang="en-US" dirty="0" smtClean="0"/>
              <a:t>版本无关</a:t>
            </a:r>
            <a:r>
              <a:rPr lang="en-US" altLang="zh-CN" dirty="0" smtClean="0"/>
              <a:t>,</a:t>
            </a:r>
            <a:r>
              <a:rPr lang="zh-CN" altLang="en-US" dirty="0" smtClean="0"/>
              <a:t>可实现低版本往高版本复制</a:t>
            </a:r>
            <a:r>
              <a:rPr lang="en-US" altLang="zh-CN" dirty="0" smtClean="0"/>
              <a:t>,</a:t>
            </a:r>
            <a:r>
              <a:rPr lang="zh-CN" altLang="en-US" dirty="0" smtClean="0"/>
              <a:t>方便升级</a:t>
            </a:r>
            <a:r>
              <a:rPr lang="en-US" altLang="zh-CN" dirty="0" smtClean="0"/>
              <a:t>. </a:t>
            </a:r>
            <a:endParaRPr lang="en-US" altLang="zh-CN" dirty="0" smtClean="0"/>
          </a:p>
          <a:p>
            <a:r>
              <a:rPr lang="en-US" altLang="zh-CN" dirty="0" smtClean="0"/>
              <a:t>4</a:t>
            </a:r>
            <a:r>
              <a:rPr lang="zh-CN" altLang="en-US" dirty="0" smtClean="0"/>
              <a:t>、在公司的汇总库中使用</a:t>
            </a:r>
            <a:r>
              <a:rPr lang="en-US" altLang="zh-CN" dirty="0" smtClean="0"/>
              <a:t>,</a:t>
            </a:r>
            <a:r>
              <a:rPr lang="zh-CN" altLang="en-US" dirty="0" smtClean="0"/>
              <a:t>已经有比较深的使用经验 </a:t>
            </a:r>
            <a:endParaRPr lang="zh-CN" altLang="en-US" dirty="0" smtClean="0"/>
          </a:p>
          <a:p>
            <a:r>
              <a:rPr lang="zh-CN" altLang="en-US" dirty="0" smtClean="0"/>
              <a:t>缺点</a:t>
            </a:r>
            <a:r>
              <a:rPr lang="en-US" altLang="zh-CN" dirty="0" smtClean="0"/>
              <a:t>: </a:t>
            </a:r>
            <a:endParaRPr lang="en-US" altLang="zh-CN" dirty="0" smtClean="0"/>
          </a:p>
          <a:p>
            <a:r>
              <a:rPr lang="en-US" altLang="zh-CN" dirty="0" smtClean="0"/>
              <a:t>1</a:t>
            </a:r>
            <a:r>
              <a:rPr lang="zh-CN" altLang="en-US" dirty="0" smtClean="0"/>
              <a:t>、引进了新的技术</a:t>
            </a:r>
            <a:r>
              <a:rPr lang="en-US" altLang="zh-CN" dirty="0" smtClean="0"/>
              <a:t>,</a:t>
            </a:r>
            <a:r>
              <a:rPr lang="zh-CN" altLang="en-US" dirty="0" smtClean="0"/>
              <a:t>存在风险</a:t>
            </a:r>
            <a:r>
              <a:rPr lang="en-US" altLang="zh-CN" dirty="0" smtClean="0"/>
              <a:t>,</a:t>
            </a:r>
            <a:r>
              <a:rPr lang="zh-CN" altLang="en-US" dirty="0" smtClean="0"/>
              <a:t>需要评估风险是否可控</a:t>
            </a:r>
            <a:r>
              <a:rPr lang="en-US" altLang="zh-CN" dirty="0" smtClean="0"/>
              <a:t>. </a:t>
            </a:r>
            <a:endParaRPr lang="en-US" altLang="zh-CN" dirty="0" smtClean="0"/>
          </a:p>
          <a:p>
            <a:br>
              <a:rPr lang="en-US" altLang="zh-CN" dirty="0" smtClean="0"/>
            </a:br>
            <a:endParaRPr lang="en-US" altLang="zh-CN" dirty="0" smtClean="0"/>
          </a:p>
          <a:p>
            <a:r>
              <a:rPr lang="en-US" altLang="zh-CN" dirty="0" smtClean="0"/>
              <a:t>MySQL</a:t>
            </a:r>
            <a:r>
              <a:rPr lang="zh-CN" altLang="en-US" dirty="0" smtClean="0"/>
              <a:t>原生复制</a:t>
            </a:r>
            <a:r>
              <a:rPr lang="en-US" altLang="zh-CN" dirty="0" smtClean="0"/>
              <a:t>: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、原生的复制协议</a:t>
            </a:r>
            <a:r>
              <a:rPr lang="en-US" altLang="zh-CN" dirty="0" smtClean="0"/>
              <a:t>,</a:t>
            </a:r>
            <a:r>
              <a:rPr lang="zh-CN" altLang="en-US" dirty="0" smtClean="0"/>
              <a:t>大家都熟悉</a:t>
            </a:r>
            <a:r>
              <a:rPr lang="en-US" altLang="zh-CN" dirty="0" smtClean="0"/>
              <a:t>,</a:t>
            </a:r>
            <a:r>
              <a:rPr lang="zh-CN" altLang="en-US" dirty="0" smtClean="0"/>
              <a:t>可控度比较好</a:t>
            </a:r>
            <a:r>
              <a:rPr lang="en-US" altLang="zh-CN" dirty="0" smtClean="0"/>
              <a:t>. </a:t>
            </a:r>
            <a:br>
              <a:rPr lang="en-US" altLang="zh-CN" dirty="0" smtClean="0"/>
            </a:br>
            <a:endParaRPr lang="en-US" altLang="zh-CN" dirty="0" smtClean="0"/>
          </a:p>
          <a:p>
            <a:r>
              <a:rPr lang="zh-CN" altLang="en-US" dirty="0" smtClean="0"/>
              <a:t>缺点</a:t>
            </a:r>
            <a:r>
              <a:rPr lang="en-US" altLang="zh-CN" dirty="0" smtClean="0"/>
              <a:t>(</a:t>
            </a:r>
            <a:r>
              <a:rPr lang="zh-CN" altLang="en-US" dirty="0" smtClean="0"/>
              <a:t>未使用</a:t>
            </a:r>
            <a:r>
              <a:rPr lang="en-US" altLang="zh-CN" dirty="0" smtClean="0"/>
              <a:t>GTID): </a:t>
            </a:r>
            <a:endParaRPr lang="en-US" altLang="zh-CN" dirty="0" smtClean="0"/>
          </a:p>
          <a:p>
            <a:r>
              <a:rPr lang="en-US" altLang="zh-CN" dirty="0" smtClean="0"/>
              <a:t>1</a:t>
            </a:r>
            <a:r>
              <a:rPr lang="zh-CN" altLang="en-US" dirty="0" smtClean="0"/>
              <a:t>、会增加架构的复杂度</a:t>
            </a:r>
            <a:r>
              <a:rPr lang="en-US" altLang="zh-CN" dirty="0" smtClean="0"/>
              <a:t>,</a:t>
            </a:r>
            <a:r>
              <a:rPr lang="zh-CN" altLang="en-US" dirty="0" smtClean="0"/>
              <a:t>级联复制</a:t>
            </a:r>
            <a:r>
              <a:rPr lang="en-US" altLang="zh-CN" dirty="0" smtClean="0"/>
              <a:t>. </a:t>
            </a:r>
            <a:endParaRPr lang="en-US" altLang="zh-CN" dirty="0" smtClean="0"/>
          </a:p>
          <a:p>
            <a:r>
              <a:rPr lang="en-US" altLang="zh-CN" dirty="0" smtClean="0"/>
              <a:t>2</a:t>
            </a:r>
            <a:r>
              <a:rPr lang="zh-CN" altLang="en-US" dirty="0" smtClean="0"/>
              <a:t>、如果数据同步异常的时候</a:t>
            </a:r>
            <a:r>
              <a:rPr lang="en-US" altLang="zh-CN" dirty="0" smtClean="0"/>
              <a:t>,</a:t>
            </a:r>
            <a:r>
              <a:rPr lang="zh-CN" altLang="en-US" dirty="0" smtClean="0"/>
              <a:t>寻找同步位点比较麻烦</a:t>
            </a:r>
            <a:r>
              <a:rPr lang="en-US" altLang="zh-CN" dirty="0" smtClean="0"/>
              <a:t>. </a:t>
            </a:r>
            <a:endParaRPr lang="en-US" altLang="zh-CN" dirty="0" smtClean="0"/>
          </a:p>
          <a:p>
            <a:r>
              <a:rPr lang="en-US" altLang="zh-CN" dirty="0" smtClean="0"/>
              <a:t>3</a:t>
            </a:r>
            <a:r>
              <a:rPr lang="zh-CN" altLang="en-US" dirty="0" smtClean="0"/>
              <a:t>、如果其中一个</a:t>
            </a:r>
            <a:r>
              <a:rPr lang="en-US" altLang="zh-CN" dirty="0" smtClean="0"/>
              <a:t>master</a:t>
            </a:r>
            <a:r>
              <a:rPr lang="zh-CN" altLang="en-US" dirty="0" smtClean="0"/>
              <a:t>的机器坏掉</a:t>
            </a:r>
            <a:r>
              <a:rPr lang="en-US" altLang="zh-CN" dirty="0" smtClean="0"/>
              <a:t>,</a:t>
            </a:r>
            <a:r>
              <a:rPr lang="zh-CN" altLang="en-US" dirty="0" smtClean="0"/>
              <a:t>会导致同步的位点丢失</a:t>
            </a:r>
            <a:r>
              <a:rPr lang="en-US" altLang="zh-CN" dirty="0" smtClean="0"/>
              <a:t>. </a:t>
            </a:r>
            <a:endParaRPr lang="en-US" altLang="zh-CN" dirty="0" smtClean="0"/>
          </a:p>
          <a:p>
            <a:r>
              <a:rPr lang="en-US" altLang="zh-CN" dirty="0" smtClean="0"/>
              <a:t>4</a:t>
            </a:r>
            <a:r>
              <a:rPr lang="zh-CN" altLang="en-US" dirty="0" smtClean="0"/>
              <a:t>、三机房以后架构不支持</a:t>
            </a:r>
            <a:br>
              <a:rPr lang="zh-CN" altLang="en-US" dirty="0" smtClean="0"/>
            </a:br>
            <a:br>
              <a:rPr lang="zh-CN" altLang="en-US" dirty="0" smtClean="0"/>
            </a:br>
            <a:endParaRPr lang="zh-CN" altLang="en-US" dirty="0" smtClean="0"/>
          </a:p>
          <a:p>
            <a:r>
              <a:rPr lang="en-US" altLang="zh-CN" dirty="0" smtClean="0"/>
              <a:t>PXC: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、通过</a:t>
            </a:r>
            <a:r>
              <a:rPr lang="en-US" altLang="zh-CN" sz="1200" b="0" i="0" kern="1200" dirty="0" err="1" smtClean="0">
                <a:solidFill>
                  <a:schemeClr val="tx1"/>
                </a:solidFill>
                <a:effectLst/>
                <a:latin typeface="+mn-lt"/>
                <a:ea typeface="+mn-ea"/>
                <a:cs typeface="+mn-cs"/>
              </a:rPr>
              <a:t>Galera</a:t>
            </a:r>
            <a:r>
              <a:rPr lang="zh-CN" altLang="en-US" sz="1200" b="0" i="0" kern="1200" dirty="0" smtClean="0">
                <a:solidFill>
                  <a:schemeClr val="tx1"/>
                </a:solidFill>
                <a:effectLst/>
                <a:latin typeface="+mn-lt"/>
                <a:ea typeface="+mn-ea"/>
                <a:cs typeface="+mn-cs"/>
              </a:rPr>
              <a:t>实现的无共享的分布式数据库。</a:t>
            </a:r>
            <a:r>
              <a:rPr lang="zh-CN" altLang="en-US" dirty="0" smtClean="0"/>
              <a:t> </a:t>
            </a:r>
            <a:endParaRPr lang="zh-CN" altLang="en-US" dirty="0" smtClean="0"/>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、使用同步复制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可以完全保证数据的一致性</a:t>
            </a:r>
            <a:endParaRPr lang="zh-CN" altLang="en-US" dirty="0" smtClean="0"/>
          </a:p>
          <a:p>
            <a:r>
              <a:rPr lang="en-US" altLang="zh-CN" dirty="0" smtClean="0"/>
              <a:t>3</a:t>
            </a:r>
            <a:r>
              <a:rPr lang="zh-CN" altLang="en-US" dirty="0" smtClean="0"/>
              <a:t>、节点自动配置 </a:t>
            </a:r>
            <a:endParaRPr lang="zh-CN" altLang="en-US" dirty="0" smtClean="0"/>
          </a:p>
          <a:p>
            <a:br>
              <a:rPr lang="zh-CN" altLang="en-US" dirty="0" smtClean="0"/>
            </a:br>
            <a:endParaRPr lang="zh-CN" altLang="en-US" dirty="0" smtClean="0"/>
          </a:p>
          <a:p>
            <a:r>
              <a:rPr lang="zh-CN" altLang="en-US" dirty="0" smtClean="0"/>
              <a:t>缺点</a:t>
            </a:r>
            <a:r>
              <a:rPr lang="en-US" altLang="zh-CN" dirty="0" smtClean="0"/>
              <a:t>: </a:t>
            </a:r>
            <a:endParaRPr lang="en-US" altLang="zh-CN" dirty="0" smtClean="0"/>
          </a:p>
          <a:p>
            <a:r>
              <a:rPr lang="en-US" altLang="zh-CN" dirty="0" smtClean="0"/>
              <a:t>1</a:t>
            </a:r>
            <a:r>
              <a:rPr lang="zh-CN" altLang="en-US" dirty="0" smtClean="0"/>
              <a:t>、</a:t>
            </a:r>
            <a:r>
              <a:rPr lang="en-US" altLang="zh-CN" dirty="0" smtClean="0"/>
              <a:t>PXC</a:t>
            </a:r>
            <a:r>
              <a:rPr lang="zh-CN" altLang="en-US" dirty="0" smtClean="0"/>
              <a:t>我们团队还没有使用案例</a:t>
            </a:r>
            <a:r>
              <a:rPr lang="en-US" altLang="zh-CN" dirty="0" smtClean="0"/>
              <a:t>,</a:t>
            </a:r>
            <a:r>
              <a:rPr lang="zh-CN" altLang="en-US" dirty="0" smtClean="0"/>
              <a:t>在核心的双活架构中使用，存在很大的不可控风险</a:t>
            </a:r>
            <a:r>
              <a:rPr lang="en-US" altLang="zh-CN" dirty="0" smtClean="0"/>
              <a:t>. </a:t>
            </a:r>
            <a:endParaRPr lang="en-US" altLang="zh-CN" dirty="0" smtClean="0"/>
          </a:p>
          <a:p>
            <a:r>
              <a:rPr lang="en-US" altLang="zh-CN" dirty="0" smtClean="0"/>
              <a:t>2</a:t>
            </a:r>
            <a:r>
              <a:rPr lang="zh-CN" altLang="en-US" dirty="0" smtClean="0"/>
              <a:t>、</a:t>
            </a:r>
            <a:r>
              <a:rPr lang="en-US" altLang="zh-CN" dirty="0" err="1" smtClean="0"/>
              <a:t>Galera</a:t>
            </a:r>
            <a:r>
              <a:rPr lang="zh-CN" altLang="en-US" dirty="0" smtClean="0"/>
              <a:t>对网络延时比较敏感，在跨机房应用中，这是一个很大的性能瓶颈</a:t>
            </a:r>
            <a:r>
              <a:rPr lang="en-US" altLang="zh-CN" dirty="0" smtClean="0"/>
              <a:t>,</a:t>
            </a:r>
            <a:r>
              <a:rPr lang="zh-CN" altLang="en-US" dirty="0" smtClean="0"/>
              <a:t>特别是在考虑以后异地上火的情况下，更是不可行。。 </a:t>
            </a:r>
            <a:endParaRPr lang="zh-CN" altLang="en-US" dirty="0" smtClean="0"/>
          </a:p>
          <a:p>
            <a:br>
              <a:rPr lang="zh-CN" altLang="en-US" dirty="0" smtClean="0"/>
            </a:br>
            <a:endParaRPr lang="zh-CN" altLang="en-US" dirty="0" smtClean="0"/>
          </a:p>
          <a:p>
            <a:r>
              <a:rPr lang="zh-CN" altLang="en-US" dirty="0" smtClean="0"/>
              <a:t>综合上面的分析，我们最终选择了使用</a:t>
            </a:r>
            <a:r>
              <a:rPr lang="en-US" altLang="zh-CN" dirty="0" smtClean="0"/>
              <a:t>otter</a:t>
            </a:r>
            <a:r>
              <a:rPr lang="zh-CN" altLang="en-US" dirty="0" smtClean="0"/>
              <a:t>来作为双活机房的数据同步组件</a:t>
            </a:r>
            <a:r>
              <a:rPr lang="en-US" altLang="zh-CN" dirty="0" smtClean="0"/>
              <a:t>,</a:t>
            </a:r>
            <a:r>
              <a:rPr lang="zh-CN" altLang="en-US" dirty="0" smtClean="0"/>
              <a:t>当然基于我们的业务场景和功能，也对</a:t>
            </a:r>
            <a:r>
              <a:rPr lang="en-US" altLang="zh-CN" dirty="0" smtClean="0"/>
              <a:t>OTTER</a:t>
            </a:r>
            <a:r>
              <a:rPr lang="zh-CN" altLang="en-US" dirty="0" smtClean="0"/>
              <a:t>做了一些小的调整。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分区容忍性</a:t>
            </a:r>
            <a:r>
              <a:rPr lang="en-US" altLang="zh-CN" dirty="0" smtClean="0"/>
              <a:t>(P)</a:t>
            </a:r>
            <a:r>
              <a:rPr lang="zh-CN" altLang="en-US" dirty="0" smtClean="0"/>
              <a:t>的问题</a:t>
            </a:r>
            <a:r>
              <a:rPr lang="en-US" altLang="zh-CN" dirty="0" smtClean="0"/>
              <a:t>,</a:t>
            </a:r>
            <a:r>
              <a:rPr lang="zh-CN" altLang="en-US" dirty="0" smtClean="0"/>
              <a:t>分区容忍性最大的问题在于挂掉的机房恢复后</a:t>
            </a:r>
            <a:r>
              <a:rPr lang="en-US" altLang="zh-CN" dirty="0" smtClean="0"/>
              <a:t>,</a:t>
            </a:r>
            <a:r>
              <a:rPr lang="zh-CN" altLang="en-US" dirty="0" smtClean="0"/>
              <a:t>数据合并的问题。这个处理起来会比较复杂</a:t>
            </a:r>
            <a:r>
              <a:rPr lang="en-US" altLang="zh-CN" dirty="0" smtClean="0"/>
              <a:t>,</a:t>
            </a:r>
            <a:r>
              <a:rPr lang="zh-CN" altLang="en-US" dirty="0" smtClean="0"/>
              <a:t>但是可以根据业务特性来</a:t>
            </a:r>
            <a:endParaRPr lang="en-US" altLang="zh-CN" dirty="0" smtClean="0"/>
          </a:p>
          <a:p>
            <a:r>
              <a:rPr lang="zh-CN" altLang="en-US" dirty="0" smtClean="0"/>
              <a:t>处理的</a:t>
            </a:r>
            <a:r>
              <a:rPr lang="en-US" altLang="zh-CN" dirty="0" smtClean="0"/>
              <a:t>,</a:t>
            </a:r>
            <a:r>
              <a:rPr lang="zh-CN" altLang="en-US" dirty="0" smtClean="0"/>
              <a:t>下面我们单独讨论。</a:t>
            </a:r>
            <a:endParaRPr lang="en-US" altLang="zh-CN" dirty="0" smtClean="0"/>
          </a:p>
          <a:p>
            <a:r>
              <a:rPr lang="zh-CN" altLang="en-US" dirty="0" smtClean="0"/>
              <a:t>另外为了方便多机房的配置管理以及数据的唯一健问题还提供了如下组件 </a:t>
            </a:r>
            <a:endParaRPr lang="zh-CN" altLang="en-US" dirty="0" smtClean="0"/>
          </a:p>
          <a:p>
            <a:r>
              <a:rPr lang="en-US" altLang="zh-CN" dirty="0" smtClean="0"/>
              <a:t>--</a:t>
            </a:r>
            <a:r>
              <a:rPr lang="zh-CN" altLang="en-US" dirty="0" smtClean="0"/>
              <a:t>配置管理系统 </a:t>
            </a:r>
            <a:endParaRPr lang="zh-CN" altLang="en-US" dirty="0" smtClean="0"/>
          </a:p>
          <a:p>
            <a:r>
              <a:rPr lang="en-US" altLang="zh-CN" dirty="0" smtClean="0"/>
              <a:t>--</a:t>
            </a:r>
            <a:r>
              <a:rPr lang="zh-CN" altLang="en-US" dirty="0" smtClean="0"/>
              <a:t>全局发号器 </a:t>
            </a:r>
            <a:endParaRPr lang="en-US" altLang="zh-CN" dirty="0" smtClean="0"/>
          </a:p>
          <a:p>
            <a:endParaRPr lang="en-US" altLang="zh-CN" dirty="0" smtClean="0"/>
          </a:p>
          <a:p>
            <a:r>
              <a:rPr lang="zh-CN" altLang="en-US" dirty="0" smtClean="0"/>
              <a:t>在单元化与数据同步方案都确定的前提下，我们来讨论一下数据合并。 </a:t>
            </a:r>
            <a:endParaRPr lang="zh-CN" altLang="en-US" dirty="0" smtClean="0"/>
          </a:p>
          <a:p>
            <a:r>
              <a:rPr lang="zh-CN" altLang="en-US" dirty="0" smtClean="0"/>
              <a:t>比如我们有</a:t>
            </a:r>
            <a:r>
              <a:rPr lang="en-US" altLang="zh-CN" dirty="0" smtClean="0"/>
              <a:t>A&lt;—&gt;B</a:t>
            </a:r>
            <a:r>
              <a:rPr lang="zh-CN" altLang="en-US" dirty="0" smtClean="0"/>
              <a:t>两个机房</a:t>
            </a:r>
            <a:r>
              <a:rPr lang="en-US" altLang="zh-CN" dirty="0" smtClean="0"/>
              <a:t>,</a:t>
            </a:r>
            <a:r>
              <a:rPr lang="zh-CN" altLang="en-US" dirty="0" smtClean="0"/>
              <a:t>做了双活架构</a:t>
            </a:r>
            <a:r>
              <a:rPr lang="en-US" altLang="zh-CN" dirty="0" smtClean="0"/>
              <a:t>,</a:t>
            </a:r>
            <a:r>
              <a:rPr lang="zh-CN" altLang="en-US" dirty="0" smtClean="0"/>
              <a:t>中间使用</a:t>
            </a:r>
            <a:r>
              <a:rPr lang="en-US" altLang="zh-CN" dirty="0" smtClean="0"/>
              <a:t>OTTER</a:t>
            </a:r>
            <a:r>
              <a:rPr lang="zh-CN" altLang="en-US" dirty="0" smtClean="0"/>
              <a:t>做数据同步</a:t>
            </a:r>
            <a:r>
              <a:rPr lang="en-US" altLang="zh-CN" dirty="0" smtClean="0"/>
              <a:t>,</a:t>
            </a:r>
            <a:r>
              <a:rPr lang="zh-CN" altLang="en-US" dirty="0" smtClean="0"/>
              <a:t>每张表同时只有一个机房允许写入。 </a:t>
            </a:r>
            <a:endParaRPr lang="zh-CN" altLang="en-US" dirty="0" smtClean="0"/>
          </a:p>
          <a:p>
            <a:r>
              <a:rPr lang="zh-CN" altLang="en-US" dirty="0" smtClean="0"/>
              <a:t>当一个机房的网络断掉以后，那么就出现了分区问题。 </a:t>
            </a:r>
            <a:endParaRPr lang="zh-CN" altLang="en-US" dirty="0" smtClean="0"/>
          </a:p>
          <a:p>
            <a:r>
              <a:rPr lang="zh-CN" altLang="en-US" dirty="0" smtClean="0"/>
              <a:t>这个时候</a:t>
            </a:r>
            <a:r>
              <a:rPr lang="en-US" altLang="zh-CN" dirty="0" smtClean="0"/>
              <a:t>,</a:t>
            </a:r>
            <a:r>
              <a:rPr lang="zh-CN" altLang="en-US" dirty="0" smtClean="0"/>
              <a:t>我们有两个选择。 </a:t>
            </a:r>
            <a:endParaRPr lang="zh-CN" altLang="en-US" dirty="0" smtClean="0"/>
          </a:p>
          <a:p>
            <a:r>
              <a:rPr lang="en-US" altLang="zh-CN" dirty="0" smtClean="0"/>
              <a:t>1</a:t>
            </a:r>
            <a:r>
              <a:rPr lang="zh-CN" altLang="en-US" dirty="0" smtClean="0"/>
              <a:t>、将属于这个机房的用户切换到其他机房。 </a:t>
            </a:r>
            <a:endParaRPr lang="zh-CN" altLang="en-US" dirty="0" smtClean="0"/>
          </a:p>
          <a:p>
            <a:r>
              <a:rPr lang="en-US" altLang="zh-CN" dirty="0" smtClean="0"/>
              <a:t>2</a:t>
            </a:r>
            <a:r>
              <a:rPr lang="zh-CN" altLang="en-US" dirty="0" smtClean="0"/>
              <a:t>、什么也不做，不能给这部分用户提供服务。 </a:t>
            </a:r>
            <a:endParaRPr lang="zh-CN" altLang="en-US" dirty="0" smtClean="0"/>
          </a:p>
          <a:p>
            <a:r>
              <a:rPr lang="zh-CN" altLang="en-US" dirty="0" smtClean="0"/>
              <a:t>在可能的情况下，大家肯定会选择</a:t>
            </a:r>
            <a:r>
              <a:rPr lang="en-US" altLang="zh-CN" dirty="0" smtClean="0"/>
              <a:t>1,</a:t>
            </a:r>
            <a:r>
              <a:rPr lang="zh-CN" altLang="en-US" dirty="0" smtClean="0"/>
              <a:t>将用户切换到其他机房</a:t>
            </a:r>
            <a:r>
              <a:rPr lang="en-US" altLang="zh-CN" dirty="0" smtClean="0"/>
              <a:t>,</a:t>
            </a:r>
            <a:r>
              <a:rPr lang="zh-CN" altLang="en-US" dirty="0" smtClean="0"/>
              <a:t>这个本来也是我们架构的目的。但是如果切了会出现什么问题呢？ </a:t>
            </a:r>
            <a:endParaRPr lang="zh-CN" altLang="en-US" dirty="0" smtClean="0"/>
          </a:p>
          <a:p>
            <a:r>
              <a:rPr lang="zh-CN" altLang="en-US" dirty="0" smtClean="0"/>
              <a:t>最大的问题就是</a:t>
            </a:r>
            <a:r>
              <a:rPr lang="en-US" altLang="zh-CN" dirty="0" smtClean="0"/>
              <a:t>,</a:t>
            </a:r>
            <a:r>
              <a:rPr lang="zh-CN" altLang="en-US" dirty="0" smtClean="0"/>
              <a:t>挂掉机房写入的数据还没有来得及同步到其他机房。网络就断掉了</a:t>
            </a:r>
            <a:r>
              <a:rPr lang="en-US" altLang="zh-CN" dirty="0" smtClean="0"/>
              <a:t>,</a:t>
            </a:r>
            <a:r>
              <a:rPr lang="zh-CN" altLang="en-US" dirty="0" smtClean="0"/>
              <a:t>如果把用户切换到其他机房，那么他看见的数据就存在一致性问题</a:t>
            </a:r>
            <a:r>
              <a:rPr lang="en-US" altLang="zh-CN" dirty="0" smtClean="0"/>
              <a:t>,</a:t>
            </a:r>
            <a:r>
              <a:rPr lang="zh-CN" altLang="en-US" dirty="0" smtClean="0"/>
              <a:t>这个问题是我们架构选择了最终一致性和异步同步数据导致的。 </a:t>
            </a:r>
            <a:endParaRPr lang="zh-CN" altLang="en-US" dirty="0" smtClean="0"/>
          </a:p>
          <a:p>
            <a:r>
              <a:rPr lang="zh-CN" altLang="en-US" dirty="0" smtClean="0"/>
              <a:t>如果站在业务角度来看，就是</a:t>
            </a:r>
            <a:r>
              <a:rPr lang="en-US" altLang="zh-CN" dirty="0" err="1" smtClean="0"/>
              <a:t>usera</a:t>
            </a:r>
            <a:r>
              <a:rPr lang="zh-CN" altLang="en-US" dirty="0" smtClean="0"/>
              <a:t>在订单支付以后</a:t>
            </a:r>
            <a:r>
              <a:rPr lang="en-US" altLang="zh-CN" dirty="0" smtClean="0"/>
              <a:t>,</a:t>
            </a:r>
            <a:r>
              <a:rPr lang="zh-CN" altLang="en-US" dirty="0" smtClean="0"/>
              <a:t>他所在的机房刚好处理完</a:t>
            </a:r>
            <a:r>
              <a:rPr lang="en-US" altLang="zh-CN" dirty="0" smtClean="0"/>
              <a:t>,</a:t>
            </a:r>
            <a:r>
              <a:rPr lang="zh-CN" altLang="en-US" dirty="0" smtClean="0"/>
              <a:t>还没有把处理结果</a:t>
            </a:r>
            <a:r>
              <a:rPr lang="en-US" altLang="zh-CN" dirty="0" smtClean="0"/>
              <a:t>,</a:t>
            </a:r>
            <a:r>
              <a:rPr lang="zh-CN" altLang="en-US" dirty="0" smtClean="0"/>
              <a:t>也就是订单的支付状态及信息同步到其他机房就断网了。这个时候用户切换到其他机房</a:t>
            </a:r>
            <a:r>
              <a:rPr lang="en-US" altLang="zh-CN" dirty="0" smtClean="0"/>
              <a:t>,</a:t>
            </a:r>
            <a:r>
              <a:rPr lang="zh-CN" altLang="en-US" dirty="0" smtClean="0"/>
              <a:t>那么就会看见订单未付款，如果他联系客服还好。如果他又再支付了一次</a:t>
            </a:r>
            <a:r>
              <a:rPr lang="en-US" altLang="zh-CN" dirty="0" smtClean="0"/>
              <a:t>,</a:t>
            </a:r>
            <a:r>
              <a:rPr lang="zh-CN" altLang="en-US" dirty="0" smtClean="0"/>
              <a:t>那么问题就严重了。等故障的机房好了以后，那么数据一同步，不同机房这个用户的支付信息就不一样。出现了数据的不一致性，对于用户来说</a:t>
            </a:r>
            <a:r>
              <a:rPr lang="en-US" altLang="zh-CN" dirty="0" smtClean="0"/>
              <a:t>,</a:t>
            </a:r>
            <a:r>
              <a:rPr lang="zh-CN" altLang="en-US" dirty="0" smtClean="0"/>
              <a:t>同一个商品，他却付款了两次。这种情况就只有走人工的异常处理流程了。 </a:t>
            </a:r>
            <a:endParaRPr lang="zh-CN" altLang="en-US" dirty="0" smtClean="0"/>
          </a:p>
          <a:p>
            <a:r>
              <a:rPr lang="zh-CN" altLang="en-US" dirty="0" smtClean="0"/>
              <a:t>对于一个大型电商网站，每秒的交易量成千上万。显然全部走人工的异常处理流程是下下之策。 </a:t>
            </a:r>
            <a:endParaRPr lang="zh-CN" altLang="en-US" dirty="0" smtClean="0"/>
          </a:p>
          <a:p>
            <a:br>
              <a:rPr lang="zh-CN" altLang="en-US" dirty="0" smtClean="0"/>
            </a:br>
            <a:endParaRPr lang="zh-CN" altLang="en-US" dirty="0" smtClean="0"/>
          </a:p>
          <a:p>
            <a:r>
              <a:rPr lang="zh-CN" altLang="en-US" dirty="0" smtClean="0"/>
              <a:t>这个时候大家又说，那就什么都不做吧。但是这样是不是和我们的初衷有点违背呢？ </a:t>
            </a:r>
            <a:endParaRPr lang="zh-CN" altLang="en-US" dirty="0" smtClean="0"/>
          </a:p>
          <a:p>
            <a:r>
              <a:rPr lang="zh-CN" altLang="en-US" dirty="0" smtClean="0"/>
              <a:t>其实还有解决方案</a:t>
            </a:r>
            <a:r>
              <a:rPr lang="en-US" altLang="zh-CN" dirty="0" smtClean="0"/>
              <a:t>,</a:t>
            </a:r>
            <a:r>
              <a:rPr lang="zh-CN" altLang="en-US" dirty="0" smtClean="0"/>
              <a:t>怎么解决？</a:t>
            </a:r>
            <a:endParaRPr lang="en-US" altLang="zh-CN" dirty="0" smtClean="0"/>
          </a:p>
          <a:p>
            <a:r>
              <a:rPr lang="zh-CN" altLang="en-US" dirty="0" smtClean="0"/>
              <a:t>现在又到了</a:t>
            </a:r>
            <a:r>
              <a:rPr lang="en-US" altLang="zh-CN" dirty="0" smtClean="0"/>
              <a:t>0</a:t>
            </a:r>
            <a:r>
              <a:rPr lang="zh-CN" altLang="en-US" dirty="0" smtClean="0"/>
              <a:t>和</a:t>
            </a:r>
            <a:r>
              <a:rPr lang="en-US" altLang="zh-CN" dirty="0" smtClean="0"/>
              <a:t>1</a:t>
            </a:r>
            <a:r>
              <a:rPr lang="zh-CN" altLang="en-US" dirty="0" smtClean="0"/>
              <a:t>之间的选择，</a:t>
            </a:r>
            <a:r>
              <a:rPr lang="en-US" altLang="zh-CN" dirty="0" smtClean="0"/>
              <a:t>0</a:t>
            </a:r>
            <a:r>
              <a:rPr lang="zh-CN" altLang="en-US" dirty="0" smtClean="0"/>
              <a:t>是不给那部分机房提供服务，</a:t>
            </a:r>
            <a:r>
              <a:rPr lang="en-US" altLang="zh-CN" dirty="0" smtClean="0"/>
              <a:t>1</a:t>
            </a:r>
            <a:r>
              <a:rPr lang="zh-CN" altLang="en-US" dirty="0" smtClean="0"/>
              <a:t>是要给那部分机房提供服务。 可是大家想过没有，我可以给那个机房提供有损服务，也就是</a:t>
            </a:r>
            <a:r>
              <a:rPr lang="en-US" altLang="zh-CN" dirty="0" smtClean="0"/>
              <a:t>0</a:t>
            </a:r>
            <a:r>
              <a:rPr lang="zh-CN" altLang="en-US" dirty="0" smtClean="0"/>
              <a:t>和</a:t>
            </a:r>
            <a:r>
              <a:rPr lang="en-US" altLang="zh-CN" dirty="0" smtClean="0"/>
              <a:t>1</a:t>
            </a:r>
            <a:r>
              <a:rPr lang="zh-CN" altLang="en-US" dirty="0" smtClean="0"/>
              <a:t>之间。如何做？</a:t>
            </a:r>
            <a:endParaRPr lang="en-US" altLang="zh-CN" dirty="0" smtClean="0"/>
          </a:p>
          <a:p>
            <a:r>
              <a:rPr lang="zh-CN" altLang="en-US" dirty="0" smtClean="0"/>
              <a:t>对于已有的数据</a:t>
            </a:r>
            <a:r>
              <a:rPr lang="en-US" altLang="zh-CN" dirty="0" smtClean="0"/>
              <a:t>,</a:t>
            </a:r>
            <a:r>
              <a:rPr lang="zh-CN" altLang="en-US" dirty="0" smtClean="0"/>
              <a:t>并且是已经故障的机房产生的数据是不能更新</a:t>
            </a:r>
            <a:r>
              <a:rPr lang="en-US" altLang="zh-CN" dirty="0" smtClean="0"/>
              <a:t>,</a:t>
            </a:r>
            <a:r>
              <a:rPr lang="zh-CN" altLang="en-US" dirty="0" smtClean="0"/>
              <a:t>但是对于新写入的数据是可以更新的。这个地方可以通过全局的</a:t>
            </a:r>
            <a:r>
              <a:rPr lang="en-US" altLang="zh-CN" dirty="0" smtClean="0"/>
              <a:t>ID</a:t>
            </a:r>
            <a:r>
              <a:rPr lang="zh-CN" altLang="en-US" dirty="0" smtClean="0"/>
              <a:t>生成器来判断数据的来源，根据业务时间作为时间线的参考</a:t>
            </a:r>
            <a:r>
              <a:rPr lang="en-US" altLang="zh-CN" dirty="0" smtClean="0"/>
              <a:t>,</a:t>
            </a:r>
            <a:r>
              <a:rPr lang="zh-CN" altLang="en-US" dirty="0" smtClean="0"/>
              <a:t>从而保证只对一部分数据产生影响。 </a:t>
            </a:r>
            <a:endParaRPr lang="zh-CN" altLang="en-US" dirty="0" smtClean="0"/>
          </a:p>
          <a:p>
            <a:r>
              <a:rPr lang="zh-CN" altLang="en-US" dirty="0" smtClean="0"/>
              <a:t>如果在没有这个机制的前提下，我建议还是什么也不做把</a:t>
            </a:r>
            <a:r>
              <a:rPr lang="en-US" altLang="zh-CN" dirty="0" smtClean="0"/>
              <a:t>,</a:t>
            </a:r>
            <a:r>
              <a:rPr lang="zh-CN" altLang="en-US" dirty="0" smtClean="0"/>
              <a:t>至少我们有</a:t>
            </a:r>
            <a:r>
              <a:rPr lang="en-US" altLang="zh-CN" dirty="0" smtClean="0"/>
              <a:t>N-1/N</a:t>
            </a:r>
            <a:r>
              <a:rPr lang="zh-CN" altLang="en-US" dirty="0" smtClean="0"/>
              <a:t>的用户是可以正常服务的</a:t>
            </a:r>
            <a:r>
              <a:rPr lang="en-US" altLang="zh-CN" dirty="0" smtClean="0"/>
              <a:t>,N</a:t>
            </a:r>
            <a:r>
              <a:rPr lang="zh-CN" altLang="en-US" dirty="0" smtClean="0"/>
              <a:t>为机房数量。 这已经达到了</a:t>
            </a:r>
            <a:r>
              <a:rPr lang="en-US" altLang="zh-CN" dirty="0" smtClean="0"/>
              <a:t>0</a:t>
            </a:r>
            <a:r>
              <a:rPr lang="zh-CN" altLang="en-US" dirty="0" smtClean="0"/>
              <a:t>月</a:t>
            </a:r>
            <a:r>
              <a:rPr lang="en-US" altLang="zh-CN" dirty="0" smtClean="0"/>
              <a:t>1</a:t>
            </a:r>
            <a:r>
              <a:rPr lang="zh-CN" altLang="en-US" dirty="0" smtClean="0"/>
              <a:t>之间</a:t>
            </a:r>
            <a:r>
              <a:rPr lang="en-US" altLang="zh-CN" dirty="0" smtClean="0"/>
              <a:t>,</a:t>
            </a:r>
            <a:r>
              <a:rPr lang="zh-CN" altLang="en-US" dirty="0" smtClean="0"/>
              <a:t>而不是</a:t>
            </a:r>
            <a:r>
              <a:rPr lang="en-US" altLang="zh-CN" dirty="0" smtClean="0"/>
              <a:t>0</a:t>
            </a:r>
            <a:r>
              <a:rPr lang="zh-CN" altLang="en-US" dirty="0" smtClean="0"/>
              <a:t>。</a:t>
            </a:r>
            <a:endParaRPr lang="zh-CN" altLang="en-US" dirty="0" smtClean="0"/>
          </a:p>
          <a:p>
            <a:endParaRPr kumimoji="1" lang="zh-CN" altLang="en-US" dirty="0" smtClean="0"/>
          </a:p>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分区容忍性</a:t>
            </a:r>
            <a:r>
              <a:rPr lang="en-US" altLang="zh-CN" dirty="0" smtClean="0"/>
              <a:t>(P)</a:t>
            </a:r>
            <a:r>
              <a:rPr lang="zh-CN" altLang="en-US" dirty="0" smtClean="0"/>
              <a:t>的问题</a:t>
            </a:r>
            <a:r>
              <a:rPr lang="en-US" altLang="zh-CN" dirty="0" smtClean="0"/>
              <a:t>,</a:t>
            </a:r>
            <a:r>
              <a:rPr lang="zh-CN" altLang="en-US" dirty="0" smtClean="0"/>
              <a:t>分区容忍性最大的问题在于挂掉的机房恢复后</a:t>
            </a:r>
            <a:r>
              <a:rPr lang="en-US" altLang="zh-CN" dirty="0" smtClean="0"/>
              <a:t>,</a:t>
            </a:r>
            <a:r>
              <a:rPr lang="zh-CN" altLang="en-US" dirty="0" smtClean="0"/>
              <a:t>数据合并的问题。这个处理起来会比较复杂</a:t>
            </a:r>
            <a:r>
              <a:rPr lang="en-US" altLang="zh-CN" dirty="0" smtClean="0"/>
              <a:t>,</a:t>
            </a:r>
            <a:r>
              <a:rPr lang="zh-CN" altLang="en-US" dirty="0" smtClean="0"/>
              <a:t>但是可以根据业务特性来</a:t>
            </a:r>
            <a:endParaRPr lang="en-US" altLang="zh-CN" dirty="0" smtClean="0"/>
          </a:p>
          <a:p>
            <a:r>
              <a:rPr lang="zh-CN" altLang="en-US" dirty="0" smtClean="0"/>
              <a:t>处理的</a:t>
            </a:r>
            <a:r>
              <a:rPr lang="en-US" altLang="zh-CN" dirty="0" smtClean="0"/>
              <a:t>,</a:t>
            </a:r>
            <a:r>
              <a:rPr lang="zh-CN" altLang="en-US" dirty="0" smtClean="0"/>
              <a:t>下面我们单独讨论。</a:t>
            </a:r>
            <a:endParaRPr lang="en-US" altLang="zh-CN" dirty="0" smtClean="0"/>
          </a:p>
          <a:p>
            <a:r>
              <a:rPr lang="zh-CN" altLang="en-US" dirty="0" smtClean="0"/>
              <a:t>另外为了方便多机房的配置管理以及数据的唯一健问题还提供了如下组件 </a:t>
            </a:r>
            <a:endParaRPr lang="zh-CN" altLang="en-US" dirty="0" smtClean="0"/>
          </a:p>
          <a:p>
            <a:r>
              <a:rPr lang="en-US" altLang="zh-CN" dirty="0" smtClean="0"/>
              <a:t>--</a:t>
            </a:r>
            <a:r>
              <a:rPr lang="zh-CN" altLang="en-US" dirty="0" smtClean="0"/>
              <a:t>配置管理系统 </a:t>
            </a:r>
            <a:endParaRPr lang="zh-CN" altLang="en-US" dirty="0" smtClean="0"/>
          </a:p>
          <a:p>
            <a:r>
              <a:rPr lang="en-US" altLang="zh-CN" dirty="0" smtClean="0"/>
              <a:t>--</a:t>
            </a:r>
            <a:r>
              <a:rPr lang="zh-CN" altLang="en-US" dirty="0" smtClean="0"/>
              <a:t>全局发号器 </a:t>
            </a:r>
            <a:endParaRPr lang="en-US" altLang="zh-CN" dirty="0" smtClean="0"/>
          </a:p>
          <a:p>
            <a:endParaRPr lang="en-US" altLang="zh-CN" dirty="0" smtClean="0"/>
          </a:p>
          <a:p>
            <a:r>
              <a:rPr lang="zh-CN" altLang="en-US" dirty="0" smtClean="0"/>
              <a:t>在单元化与数据同步方案都确定的前提下，我们来讨论一下数据合并。 </a:t>
            </a:r>
            <a:endParaRPr lang="zh-CN" altLang="en-US" dirty="0" smtClean="0"/>
          </a:p>
          <a:p>
            <a:r>
              <a:rPr lang="zh-CN" altLang="en-US" dirty="0" smtClean="0"/>
              <a:t>比如我们有</a:t>
            </a:r>
            <a:r>
              <a:rPr lang="en-US" altLang="zh-CN" dirty="0" smtClean="0"/>
              <a:t>A&lt;—&gt;B</a:t>
            </a:r>
            <a:r>
              <a:rPr lang="zh-CN" altLang="en-US" dirty="0" smtClean="0"/>
              <a:t>两个机房</a:t>
            </a:r>
            <a:r>
              <a:rPr lang="en-US" altLang="zh-CN" dirty="0" smtClean="0"/>
              <a:t>,</a:t>
            </a:r>
            <a:r>
              <a:rPr lang="zh-CN" altLang="en-US" dirty="0" smtClean="0"/>
              <a:t>做了双活架构</a:t>
            </a:r>
            <a:r>
              <a:rPr lang="en-US" altLang="zh-CN" dirty="0" smtClean="0"/>
              <a:t>,</a:t>
            </a:r>
            <a:r>
              <a:rPr lang="zh-CN" altLang="en-US" dirty="0" smtClean="0"/>
              <a:t>中间使用</a:t>
            </a:r>
            <a:r>
              <a:rPr lang="en-US" altLang="zh-CN" dirty="0" smtClean="0"/>
              <a:t>OTTER</a:t>
            </a:r>
            <a:r>
              <a:rPr lang="zh-CN" altLang="en-US" dirty="0" smtClean="0"/>
              <a:t>做数据同步</a:t>
            </a:r>
            <a:r>
              <a:rPr lang="en-US" altLang="zh-CN" dirty="0" smtClean="0"/>
              <a:t>,</a:t>
            </a:r>
            <a:r>
              <a:rPr lang="zh-CN" altLang="en-US" dirty="0" smtClean="0"/>
              <a:t>每张表同时只有一个机房允许写入。 </a:t>
            </a:r>
            <a:endParaRPr lang="zh-CN" altLang="en-US" dirty="0" smtClean="0"/>
          </a:p>
          <a:p>
            <a:r>
              <a:rPr lang="zh-CN" altLang="en-US" dirty="0" smtClean="0"/>
              <a:t>当一个机房的网络断掉以后，那么就出现了分区问题。 </a:t>
            </a:r>
            <a:endParaRPr lang="zh-CN" altLang="en-US" dirty="0" smtClean="0"/>
          </a:p>
          <a:p>
            <a:r>
              <a:rPr lang="zh-CN" altLang="en-US" dirty="0" smtClean="0"/>
              <a:t>这个时候</a:t>
            </a:r>
            <a:r>
              <a:rPr lang="en-US" altLang="zh-CN" dirty="0" smtClean="0"/>
              <a:t>,</a:t>
            </a:r>
            <a:r>
              <a:rPr lang="zh-CN" altLang="en-US" dirty="0" smtClean="0"/>
              <a:t>我们有两个选择。 </a:t>
            </a:r>
            <a:endParaRPr lang="zh-CN" altLang="en-US" dirty="0" smtClean="0"/>
          </a:p>
          <a:p>
            <a:r>
              <a:rPr lang="en-US" altLang="zh-CN" dirty="0" smtClean="0"/>
              <a:t>1</a:t>
            </a:r>
            <a:r>
              <a:rPr lang="zh-CN" altLang="en-US" dirty="0" smtClean="0"/>
              <a:t>、将属于这个机房的用户切换到其他机房。 </a:t>
            </a:r>
            <a:endParaRPr lang="zh-CN" altLang="en-US" dirty="0" smtClean="0"/>
          </a:p>
          <a:p>
            <a:r>
              <a:rPr lang="en-US" altLang="zh-CN" dirty="0" smtClean="0"/>
              <a:t>2</a:t>
            </a:r>
            <a:r>
              <a:rPr lang="zh-CN" altLang="en-US" dirty="0" smtClean="0"/>
              <a:t>、什么也不做，不能给这部分用户提供服务。 </a:t>
            </a:r>
            <a:endParaRPr lang="zh-CN" altLang="en-US" dirty="0" smtClean="0"/>
          </a:p>
          <a:p>
            <a:r>
              <a:rPr lang="zh-CN" altLang="en-US" dirty="0" smtClean="0"/>
              <a:t>在可能的情况下，大家肯定会选择</a:t>
            </a:r>
            <a:r>
              <a:rPr lang="en-US" altLang="zh-CN" dirty="0" smtClean="0"/>
              <a:t>1,</a:t>
            </a:r>
            <a:r>
              <a:rPr lang="zh-CN" altLang="en-US" dirty="0" smtClean="0"/>
              <a:t>将用户切换到其他机房</a:t>
            </a:r>
            <a:r>
              <a:rPr lang="en-US" altLang="zh-CN" dirty="0" smtClean="0"/>
              <a:t>,</a:t>
            </a:r>
            <a:r>
              <a:rPr lang="zh-CN" altLang="en-US" dirty="0" smtClean="0"/>
              <a:t>这个本来也是我们架构的目的。但是如果切了会出现什么问题呢？ </a:t>
            </a:r>
            <a:endParaRPr lang="zh-CN" altLang="en-US" dirty="0" smtClean="0"/>
          </a:p>
          <a:p>
            <a:r>
              <a:rPr lang="zh-CN" altLang="en-US" dirty="0" smtClean="0"/>
              <a:t>最大的问题就是</a:t>
            </a:r>
            <a:r>
              <a:rPr lang="en-US" altLang="zh-CN" dirty="0" smtClean="0"/>
              <a:t>,</a:t>
            </a:r>
            <a:r>
              <a:rPr lang="zh-CN" altLang="en-US" dirty="0" smtClean="0"/>
              <a:t>挂掉机房写入的数据还没有来得及同步到其他机房。网络就断掉了</a:t>
            </a:r>
            <a:r>
              <a:rPr lang="en-US" altLang="zh-CN" dirty="0" smtClean="0"/>
              <a:t>,</a:t>
            </a:r>
            <a:r>
              <a:rPr lang="zh-CN" altLang="en-US" dirty="0" smtClean="0"/>
              <a:t>如果把用户切换到其他机房，那么他看见的数据就存在一致性问题</a:t>
            </a:r>
            <a:r>
              <a:rPr lang="en-US" altLang="zh-CN" dirty="0" smtClean="0"/>
              <a:t>,</a:t>
            </a:r>
            <a:r>
              <a:rPr lang="zh-CN" altLang="en-US" dirty="0" smtClean="0"/>
              <a:t>这个问题是我们架构选择了最终一致性和异步同步数据导致的。 </a:t>
            </a:r>
            <a:endParaRPr lang="zh-CN" altLang="en-US" dirty="0" smtClean="0"/>
          </a:p>
          <a:p>
            <a:r>
              <a:rPr lang="zh-CN" altLang="en-US" dirty="0" smtClean="0"/>
              <a:t>如果站在业务角度来看，就是</a:t>
            </a:r>
            <a:r>
              <a:rPr lang="en-US" altLang="zh-CN" dirty="0" err="1" smtClean="0"/>
              <a:t>usera</a:t>
            </a:r>
            <a:r>
              <a:rPr lang="zh-CN" altLang="en-US" dirty="0" smtClean="0"/>
              <a:t>在订单支付以后</a:t>
            </a:r>
            <a:r>
              <a:rPr lang="en-US" altLang="zh-CN" dirty="0" smtClean="0"/>
              <a:t>,</a:t>
            </a:r>
            <a:r>
              <a:rPr lang="zh-CN" altLang="en-US" dirty="0" smtClean="0"/>
              <a:t>他所在的机房刚好处理完</a:t>
            </a:r>
            <a:r>
              <a:rPr lang="en-US" altLang="zh-CN" dirty="0" smtClean="0"/>
              <a:t>,</a:t>
            </a:r>
            <a:r>
              <a:rPr lang="zh-CN" altLang="en-US" dirty="0" smtClean="0"/>
              <a:t>还没有把处理结果</a:t>
            </a:r>
            <a:r>
              <a:rPr lang="en-US" altLang="zh-CN" dirty="0" smtClean="0"/>
              <a:t>,</a:t>
            </a:r>
            <a:r>
              <a:rPr lang="zh-CN" altLang="en-US" dirty="0" smtClean="0"/>
              <a:t>也就是订单的支付状态及信息同步到其他机房就断网了。这个时候用户切换到其他机房</a:t>
            </a:r>
            <a:r>
              <a:rPr lang="en-US" altLang="zh-CN" dirty="0" smtClean="0"/>
              <a:t>,</a:t>
            </a:r>
            <a:r>
              <a:rPr lang="zh-CN" altLang="en-US" dirty="0" smtClean="0"/>
              <a:t>那么就会看见订单未付款，如果他联系客服还好。如果他又再支付了一次</a:t>
            </a:r>
            <a:r>
              <a:rPr lang="en-US" altLang="zh-CN" dirty="0" smtClean="0"/>
              <a:t>,</a:t>
            </a:r>
            <a:r>
              <a:rPr lang="zh-CN" altLang="en-US" dirty="0" smtClean="0"/>
              <a:t>那么问题就严重了。等故障的机房好了以后，那么数据一同步，不同机房这个用户的支付信息就不一样。出现了数据的不一致性，对于用户来说</a:t>
            </a:r>
            <a:r>
              <a:rPr lang="en-US" altLang="zh-CN" dirty="0" smtClean="0"/>
              <a:t>,</a:t>
            </a:r>
            <a:r>
              <a:rPr lang="zh-CN" altLang="en-US" dirty="0" smtClean="0"/>
              <a:t>同一个商品，他却付款了两次。这种情况就只有走人工的异常处理流程了。 </a:t>
            </a:r>
            <a:endParaRPr lang="zh-CN" altLang="en-US" dirty="0" smtClean="0"/>
          </a:p>
          <a:p>
            <a:r>
              <a:rPr lang="zh-CN" altLang="en-US" dirty="0" smtClean="0"/>
              <a:t>对于一个大型电商网站，每秒的交易量成千上万。显然全部走人工的异常处理流程是下下之策。 </a:t>
            </a:r>
            <a:endParaRPr lang="zh-CN" altLang="en-US" dirty="0" smtClean="0"/>
          </a:p>
          <a:p>
            <a:br>
              <a:rPr lang="zh-CN" altLang="en-US" dirty="0" smtClean="0"/>
            </a:br>
            <a:endParaRPr lang="zh-CN" altLang="en-US" dirty="0" smtClean="0"/>
          </a:p>
          <a:p>
            <a:r>
              <a:rPr lang="zh-CN" altLang="en-US" dirty="0" smtClean="0"/>
              <a:t>这个时候大家又说，那就什么都不做吧。但是这样是不是和我们的初衷有点违背呢？ </a:t>
            </a:r>
            <a:endParaRPr lang="zh-CN" altLang="en-US" dirty="0" smtClean="0"/>
          </a:p>
          <a:p>
            <a:r>
              <a:rPr lang="zh-CN" altLang="en-US" dirty="0" smtClean="0"/>
              <a:t>其实还有解决方案</a:t>
            </a:r>
            <a:r>
              <a:rPr lang="en-US" altLang="zh-CN" dirty="0" smtClean="0"/>
              <a:t>,</a:t>
            </a:r>
            <a:r>
              <a:rPr lang="zh-CN" altLang="en-US" dirty="0" smtClean="0"/>
              <a:t>怎么解决？</a:t>
            </a:r>
            <a:endParaRPr lang="en-US" altLang="zh-CN" dirty="0" smtClean="0"/>
          </a:p>
          <a:p>
            <a:r>
              <a:rPr lang="zh-CN" altLang="en-US" dirty="0" smtClean="0"/>
              <a:t>现在又到了</a:t>
            </a:r>
            <a:r>
              <a:rPr lang="en-US" altLang="zh-CN" dirty="0" smtClean="0"/>
              <a:t>0</a:t>
            </a:r>
            <a:r>
              <a:rPr lang="zh-CN" altLang="en-US" dirty="0" smtClean="0"/>
              <a:t>和</a:t>
            </a:r>
            <a:r>
              <a:rPr lang="en-US" altLang="zh-CN" dirty="0" smtClean="0"/>
              <a:t>1</a:t>
            </a:r>
            <a:r>
              <a:rPr lang="zh-CN" altLang="en-US" dirty="0" smtClean="0"/>
              <a:t>之间的选择，</a:t>
            </a:r>
            <a:r>
              <a:rPr lang="en-US" altLang="zh-CN" dirty="0" smtClean="0"/>
              <a:t>0</a:t>
            </a:r>
            <a:r>
              <a:rPr lang="zh-CN" altLang="en-US" dirty="0" smtClean="0"/>
              <a:t>是不给那部分机房提供服务，</a:t>
            </a:r>
            <a:r>
              <a:rPr lang="en-US" altLang="zh-CN" dirty="0" smtClean="0"/>
              <a:t>1</a:t>
            </a:r>
            <a:r>
              <a:rPr lang="zh-CN" altLang="en-US" dirty="0" smtClean="0"/>
              <a:t>是要给那部分机房提供服务。 可是大家想过没有，我可以给那个机房提供有损服务，也就是</a:t>
            </a:r>
            <a:r>
              <a:rPr lang="en-US" altLang="zh-CN" dirty="0" smtClean="0"/>
              <a:t>0</a:t>
            </a:r>
            <a:r>
              <a:rPr lang="zh-CN" altLang="en-US" dirty="0" smtClean="0"/>
              <a:t>和</a:t>
            </a:r>
            <a:r>
              <a:rPr lang="en-US" altLang="zh-CN" dirty="0" smtClean="0"/>
              <a:t>1</a:t>
            </a:r>
            <a:r>
              <a:rPr lang="zh-CN" altLang="en-US" dirty="0" smtClean="0"/>
              <a:t>之间。如何做？</a:t>
            </a:r>
            <a:endParaRPr lang="en-US" altLang="zh-CN" dirty="0" smtClean="0"/>
          </a:p>
          <a:p>
            <a:r>
              <a:rPr lang="zh-CN" altLang="en-US" dirty="0" smtClean="0"/>
              <a:t>对于已有的数据</a:t>
            </a:r>
            <a:r>
              <a:rPr lang="en-US" altLang="zh-CN" dirty="0" smtClean="0"/>
              <a:t>,</a:t>
            </a:r>
            <a:r>
              <a:rPr lang="zh-CN" altLang="en-US" dirty="0" smtClean="0"/>
              <a:t>并且是已经故障的机房产生的数据是不能更新</a:t>
            </a:r>
            <a:r>
              <a:rPr lang="en-US" altLang="zh-CN" dirty="0" smtClean="0"/>
              <a:t>,</a:t>
            </a:r>
            <a:r>
              <a:rPr lang="zh-CN" altLang="en-US" dirty="0" smtClean="0"/>
              <a:t>但是对于新写入的数据是可以更新的。这个地方可以通过全局的</a:t>
            </a:r>
            <a:r>
              <a:rPr lang="en-US" altLang="zh-CN" dirty="0" smtClean="0"/>
              <a:t>ID</a:t>
            </a:r>
            <a:r>
              <a:rPr lang="zh-CN" altLang="en-US" dirty="0" smtClean="0"/>
              <a:t>生成器来判断数据的来源，根据业务时间作为时间线的参考</a:t>
            </a:r>
            <a:r>
              <a:rPr lang="en-US" altLang="zh-CN" dirty="0" smtClean="0"/>
              <a:t>,</a:t>
            </a:r>
            <a:r>
              <a:rPr lang="zh-CN" altLang="en-US" dirty="0" smtClean="0"/>
              <a:t>从而保证只对一部分数据产生影响。 </a:t>
            </a:r>
            <a:endParaRPr lang="zh-CN" altLang="en-US" dirty="0" smtClean="0"/>
          </a:p>
          <a:p>
            <a:r>
              <a:rPr lang="zh-CN" altLang="en-US" dirty="0" smtClean="0"/>
              <a:t>如果在没有这个机制的前提下，我建议还是什么也不做把</a:t>
            </a:r>
            <a:r>
              <a:rPr lang="en-US" altLang="zh-CN" dirty="0" smtClean="0"/>
              <a:t>,</a:t>
            </a:r>
            <a:r>
              <a:rPr lang="zh-CN" altLang="en-US" dirty="0" smtClean="0"/>
              <a:t>至少我们有</a:t>
            </a:r>
            <a:r>
              <a:rPr lang="en-US" altLang="zh-CN" dirty="0" smtClean="0"/>
              <a:t>N-1/N</a:t>
            </a:r>
            <a:r>
              <a:rPr lang="zh-CN" altLang="en-US" dirty="0" smtClean="0"/>
              <a:t>的用户是可以正常服务的</a:t>
            </a:r>
            <a:r>
              <a:rPr lang="en-US" altLang="zh-CN" dirty="0" smtClean="0"/>
              <a:t>,N</a:t>
            </a:r>
            <a:r>
              <a:rPr lang="zh-CN" altLang="en-US" dirty="0" smtClean="0"/>
              <a:t>为机房数量。 这已经达到了</a:t>
            </a:r>
            <a:r>
              <a:rPr lang="en-US" altLang="zh-CN" dirty="0" smtClean="0"/>
              <a:t>0</a:t>
            </a:r>
            <a:r>
              <a:rPr lang="zh-CN" altLang="en-US" dirty="0" smtClean="0"/>
              <a:t>月</a:t>
            </a:r>
            <a:r>
              <a:rPr lang="en-US" altLang="zh-CN" dirty="0" smtClean="0"/>
              <a:t>1</a:t>
            </a:r>
            <a:r>
              <a:rPr lang="zh-CN" altLang="en-US" dirty="0" smtClean="0"/>
              <a:t>之间</a:t>
            </a:r>
            <a:r>
              <a:rPr lang="en-US" altLang="zh-CN" dirty="0" smtClean="0"/>
              <a:t>,</a:t>
            </a:r>
            <a:r>
              <a:rPr lang="zh-CN" altLang="en-US" dirty="0" smtClean="0"/>
              <a:t>而不是</a:t>
            </a:r>
            <a:r>
              <a:rPr lang="en-US" altLang="zh-CN" dirty="0" smtClean="0"/>
              <a:t>0</a:t>
            </a:r>
            <a:r>
              <a:rPr lang="zh-CN" altLang="en-US" dirty="0" smtClean="0"/>
              <a:t>。</a:t>
            </a:r>
            <a:endParaRPr lang="zh-CN" altLang="en-US" dirty="0" smtClean="0"/>
          </a:p>
          <a:p>
            <a:endParaRPr kumimoji="1" lang="zh-CN" altLang="en-US" dirty="0" smtClean="0"/>
          </a:p>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分区容忍性</a:t>
            </a:r>
            <a:r>
              <a:rPr lang="en-US" altLang="zh-CN" dirty="0" smtClean="0"/>
              <a:t>(P)</a:t>
            </a:r>
            <a:r>
              <a:rPr lang="zh-CN" altLang="en-US" dirty="0" smtClean="0"/>
              <a:t>的问题</a:t>
            </a:r>
            <a:r>
              <a:rPr lang="en-US" altLang="zh-CN" dirty="0" smtClean="0"/>
              <a:t>,</a:t>
            </a:r>
            <a:r>
              <a:rPr lang="zh-CN" altLang="en-US" dirty="0" smtClean="0"/>
              <a:t>分区容忍性最大的问题在于挂掉的机房恢复后</a:t>
            </a:r>
            <a:r>
              <a:rPr lang="en-US" altLang="zh-CN" dirty="0" smtClean="0"/>
              <a:t>,</a:t>
            </a:r>
            <a:r>
              <a:rPr lang="zh-CN" altLang="en-US" dirty="0" smtClean="0"/>
              <a:t>数据合并的问题。这个处理起来会比较复杂</a:t>
            </a:r>
            <a:r>
              <a:rPr lang="en-US" altLang="zh-CN" dirty="0" smtClean="0"/>
              <a:t>,</a:t>
            </a:r>
            <a:r>
              <a:rPr lang="zh-CN" altLang="en-US" dirty="0" smtClean="0"/>
              <a:t>但是可以根据业务特性来</a:t>
            </a:r>
            <a:endParaRPr lang="en-US" altLang="zh-CN" dirty="0" smtClean="0"/>
          </a:p>
          <a:p>
            <a:r>
              <a:rPr lang="zh-CN" altLang="en-US" dirty="0" smtClean="0"/>
              <a:t>处理的</a:t>
            </a:r>
            <a:r>
              <a:rPr lang="en-US" altLang="zh-CN" dirty="0" smtClean="0"/>
              <a:t>,</a:t>
            </a:r>
            <a:r>
              <a:rPr lang="zh-CN" altLang="en-US" dirty="0" smtClean="0"/>
              <a:t>下面我们单独讨论。</a:t>
            </a:r>
            <a:endParaRPr lang="en-US" altLang="zh-CN" dirty="0" smtClean="0"/>
          </a:p>
          <a:p>
            <a:r>
              <a:rPr lang="zh-CN" altLang="en-US" dirty="0" smtClean="0"/>
              <a:t>另外为了方便多机房的配置管理以及数据的唯一健问题还提供了如下组件 </a:t>
            </a:r>
            <a:endParaRPr lang="zh-CN" altLang="en-US" dirty="0" smtClean="0"/>
          </a:p>
          <a:p>
            <a:r>
              <a:rPr lang="en-US" altLang="zh-CN" dirty="0" smtClean="0"/>
              <a:t>--</a:t>
            </a:r>
            <a:r>
              <a:rPr lang="zh-CN" altLang="en-US" dirty="0" smtClean="0"/>
              <a:t>配置管理系统 </a:t>
            </a:r>
            <a:endParaRPr lang="zh-CN" altLang="en-US" dirty="0" smtClean="0"/>
          </a:p>
          <a:p>
            <a:r>
              <a:rPr lang="en-US" altLang="zh-CN" dirty="0" smtClean="0"/>
              <a:t>--</a:t>
            </a:r>
            <a:r>
              <a:rPr lang="zh-CN" altLang="en-US" dirty="0" smtClean="0"/>
              <a:t>全局发号器 </a:t>
            </a:r>
            <a:endParaRPr lang="en-US" altLang="zh-CN" dirty="0" smtClean="0"/>
          </a:p>
          <a:p>
            <a:endParaRPr lang="en-US" altLang="zh-CN" dirty="0" smtClean="0"/>
          </a:p>
          <a:p>
            <a:r>
              <a:rPr lang="zh-CN" altLang="en-US" dirty="0" smtClean="0"/>
              <a:t>在单元化与数据同步方案都确定的前提下，我们来讨论一下数据合并。 </a:t>
            </a:r>
            <a:endParaRPr lang="zh-CN" altLang="en-US" dirty="0" smtClean="0"/>
          </a:p>
          <a:p>
            <a:r>
              <a:rPr lang="zh-CN" altLang="en-US" dirty="0" smtClean="0"/>
              <a:t>比如我们有</a:t>
            </a:r>
            <a:r>
              <a:rPr lang="en-US" altLang="zh-CN" dirty="0" smtClean="0"/>
              <a:t>A&lt;—&gt;B</a:t>
            </a:r>
            <a:r>
              <a:rPr lang="zh-CN" altLang="en-US" dirty="0" smtClean="0"/>
              <a:t>两个机房</a:t>
            </a:r>
            <a:r>
              <a:rPr lang="en-US" altLang="zh-CN" dirty="0" smtClean="0"/>
              <a:t>,</a:t>
            </a:r>
            <a:r>
              <a:rPr lang="zh-CN" altLang="en-US" dirty="0" smtClean="0"/>
              <a:t>做了双活架构</a:t>
            </a:r>
            <a:r>
              <a:rPr lang="en-US" altLang="zh-CN" dirty="0" smtClean="0"/>
              <a:t>,</a:t>
            </a:r>
            <a:r>
              <a:rPr lang="zh-CN" altLang="en-US" dirty="0" smtClean="0"/>
              <a:t>中间使用</a:t>
            </a:r>
            <a:r>
              <a:rPr lang="en-US" altLang="zh-CN" dirty="0" smtClean="0"/>
              <a:t>OTTER</a:t>
            </a:r>
            <a:r>
              <a:rPr lang="zh-CN" altLang="en-US" dirty="0" smtClean="0"/>
              <a:t>做数据同步</a:t>
            </a:r>
            <a:r>
              <a:rPr lang="en-US" altLang="zh-CN" dirty="0" smtClean="0"/>
              <a:t>,</a:t>
            </a:r>
            <a:r>
              <a:rPr lang="zh-CN" altLang="en-US" dirty="0" smtClean="0"/>
              <a:t>每张表同时只有一个机房允许写入。 </a:t>
            </a:r>
            <a:endParaRPr lang="zh-CN" altLang="en-US" dirty="0" smtClean="0"/>
          </a:p>
          <a:p>
            <a:r>
              <a:rPr lang="zh-CN" altLang="en-US" dirty="0" smtClean="0"/>
              <a:t>当一个机房的网络断掉以后，那么就出现了分区问题。 </a:t>
            </a:r>
            <a:endParaRPr lang="zh-CN" altLang="en-US" dirty="0" smtClean="0"/>
          </a:p>
          <a:p>
            <a:r>
              <a:rPr lang="zh-CN" altLang="en-US" dirty="0" smtClean="0"/>
              <a:t>这个时候</a:t>
            </a:r>
            <a:r>
              <a:rPr lang="en-US" altLang="zh-CN" dirty="0" smtClean="0"/>
              <a:t>,</a:t>
            </a:r>
            <a:r>
              <a:rPr lang="zh-CN" altLang="en-US" dirty="0" smtClean="0"/>
              <a:t>我们有两个选择。 </a:t>
            </a:r>
            <a:endParaRPr lang="zh-CN" altLang="en-US" dirty="0" smtClean="0"/>
          </a:p>
          <a:p>
            <a:r>
              <a:rPr lang="en-US" altLang="zh-CN" dirty="0" smtClean="0"/>
              <a:t>1</a:t>
            </a:r>
            <a:r>
              <a:rPr lang="zh-CN" altLang="en-US" dirty="0" smtClean="0"/>
              <a:t>、将属于这个机房的用户切换到其他机房。 </a:t>
            </a:r>
            <a:endParaRPr lang="zh-CN" altLang="en-US" dirty="0" smtClean="0"/>
          </a:p>
          <a:p>
            <a:r>
              <a:rPr lang="en-US" altLang="zh-CN" dirty="0" smtClean="0"/>
              <a:t>2</a:t>
            </a:r>
            <a:r>
              <a:rPr lang="zh-CN" altLang="en-US" dirty="0" smtClean="0"/>
              <a:t>、什么也不做，不能给这部分用户提供服务。 </a:t>
            </a:r>
            <a:endParaRPr lang="zh-CN" altLang="en-US" dirty="0" smtClean="0"/>
          </a:p>
          <a:p>
            <a:r>
              <a:rPr lang="zh-CN" altLang="en-US" dirty="0" smtClean="0"/>
              <a:t>在可能的情况下，大家肯定会选择</a:t>
            </a:r>
            <a:r>
              <a:rPr lang="en-US" altLang="zh-CN" dirty="0" smtClean="0"/>
              <a:t>1,</a:t>
            </a:r>
            <a:r>
              <a:rPr lang="zh-CN" altLang="en-US" dirty="0" smtClean="0"/>
              <a:t>将用户切换到其他机房</a:t>
            </a:r>
            <a:r>
              <a:rPr lang="en-US" altLang="zh-CN" dirty="0" smtClean="0"/>
              <a:t>,</a:t>
            </a:r>
            <a:r>
              <a:rPr lang="zh-CN" altLang="en-US" dirty="0" smtClean="0"/>
              <a:t>这个本来也是我们架构的目的。但是如果切了会出现什么问题呢？ </a:t>
            </a:r>
            <a:endParaRPr lang="zh-CN" altLang="en-US" dirty="0" smtClean="0"/>
          </a:p>
          <a:p>
            <a:r>
              <a:rPr lang="zh-CN" altLang="en-US" dirty="0" smtClean="0"/>
              <a:t>最大的问题就是</a:t>
            </a:r>
            <a:r>
              <a:rPr lang="en-US" altLang="zh-CN" dirty="0" smtClean="0"/>
              <a:t>,</a:t>
            </a:r>
            <a:r>
              <a:rPr lang="zh-CN" altLang="en-US" dirty="0" smtClean="0"/>
              <a:t>挂掉机房写入的数据还没有来得及同步到其他机房。网络就断掉了</a:t>
            </a:r>
            <a:r>
              <a:rPr lang="en-US" altLang="zh-CN" dirty="0" smtClean="0"/>
              <a:t>,</a:t>
            </a:r>
            <a:r>
              <a:rPr lang="zh-CN" altLang="en-US" dirty="0" smtClean="0"/>
              <a:t>如果把用户切换到其他机房，那么他看见的数据就存在一致性问题</a:t>
            </a:r>
            <a:r>
              <a:rPr lang="en-US" altLang="zh-CN" dirty="0" smtClean="0"/>
              <a:t>,</a:t>
            </a:r>
            <a:r>
              <a:rPr lang="zh-CN" altLang="en-US" dirty="0" smtClean="0"/>
              <a:t>这个问题是我们架构选择了最终一致性和异步同步数据导致的。 </a:t>
            </a:r>
            <a:endParaRPr lang="zh-CN" altLang="en-US" dirty="0" smtClean="0"/>
          </a:p>
          <a:p>
            <a:r>
              <a:rPr lang="zh-CN" altLang="en-US" dirty="0" smtClean="0"/>
              <a:t>如果站在业务角度来看，就是</a:t>
            </a:r>
            <a:r>
              <a:rPr lang="en-US" altLang="zh-CN" dirty="0" err="1" smtClean="0"/>
              <a:t>usera</a:t>
            </a:r>
            <a:r>
              <a:rPr lang="zh-CN" altLang="en-US" dirty="0" smtClean="0"/>
              <a:t>在订单支付以后</a:t>
            </a:r>
            <a:r>
              <a:rPr lang="en-US" altLang="zh-CN" dirty="0" smtClean="0"/>
              <a:t>,</a:t>
            </a:r>
            <a:r>
              <a:rPr lang="zh-CN" altLang="en-US" dirty="0" smtClean="0"/>
              <a:t>他所在的机房刚好处理完</a:t>
            </a:r>
            <a:r>
              <a:rPr lang="en-US" altLang="zh-CN" dirty="0" smtClean="0"/>
              <a:t>,</a:t>
            </a:r>
            <a:r>
              <a:rPr lang="zh-CN" altLang="en-US" dirty="0" smtClean="0"/>
              <a:t>还没有把处理结果</a:t>
            </a:r>
            <a:r>
              <a:rPr lang="en-US" altLang="zh-CN" dirty="0" smtClean="0"/>
              <a:t>,</a:t>
            </a:r>
            <a:r>
              <a:rPr lang="zh-CN" altLang="en-US" dirty="0" smtClean="0"/>
              <a:t>也就是订单的支付状态及信息同步到其他机房就断网了。这个时候用户切换到其他机房</a:t>
            </a:r>
            <a:r>
              <a:rPr lang="en-US" altLang="zh-CN" dirty="0" smtClean="0"/>
              <a:t>,</a:t>
            </a:r>
            <a:r>
              <a:rPr lang="zh-CN" altLang="en-US" dirty="0" smtClean="0"/>
              <a:t>那么就会看见订单未付款，如果他联系客服还好。如果他又再支付了一次</a:t>
            </a:r>
            <a:r>
              <a:rPr lang="en-US" altLang="zh-CN" dirty="0" smtClean="0"/>
              <a:t>,</a:t>
            </a:r>
            <a:r>
              <a:rPr lang="zh-CN" altLang="en-US" dirty="0" smtClean="0"/>
              <a:t>那么问题就严重了。等故障的机房好了以后，那么数据一同步，不同机房这个用户的支付信息就不一样。出现了数据的不一致性，对于用户来说</a:t>
            </a:r>
            <a:r>
              <a:rPr lang="en-US" altLang="zh-CN" dirty="0" smtClean="0"/>
              <a:t>,</a:t>
            </a:r>
            <a:r>
              <a:rPr lang="zh-CN" altLang="en-US" dirty="0" smtClean="0"/>
              <a:t>同一个商品，他却付款了两次。这种情况就只有走人工的异常处理流程了。 </a:t>
            </a:r>
            <a:endParaRPr lang="zh-CN" altLang="en-US" dirty="0" smtClean="0"/>
          </a:p>
          <a:p>
            <a:r>
              <a:rPr lang="zh-CN" altLang="en-US" dirty="0" smtClean="0"/>
              <a:t>对于一个大型电商网站，每秒的交易量成千上万。显然全部走人工的异常处理流程是下下之策。 </a:t>
            </a:r>
            <a:endParaRPr lang="zh-CN" altLang="en-US" dirty="0" smtClean="0"/>
          </a:p>
          <a:p>
            <a:br>
              <a:rPr lang="zh-CN" altLang="en-US" dirty="0" smtClean="0"/>
            </a:br>
            <a:endParaRPr lang="zh-CN" altLang="en-US" dirty="0" smtClean="0"/>
          </a:p>
          <a:p>
            <a:r>
              <a:rPr lang="zh-CN" altLang="en-US" dirty="0" smtClean="0"/>
              <a:t>这个时候大家又说，那就什么都不做吧。但是这样是不是和我们的初衷有点违背呢？ </a:t>
            </a:r>
            <a:endParaRPr lang="zh-CN" altLang="en-US" dirty="0" smtClean="0"/>
          </a:p>
          <a:p>
            <a:r>
              <a:rPr lang="zh-CN" altLang="en-US" dirty="0" smtClean="0"/>
              <a:t>其实还有解决方案</a:t>
            </a:r>
            <a:r>
              <a:rPr lang="en-US" altLang="zh-CN" dirty="0" smtClean="0"/>
              <a:t>,</a:t>
            </a:r>
            <a:r>
              <a:rPr lang="zh-CN" altLang="en-US" dirty="0" smtClean="0"/>
              <a:t>怎么解决？</a:t>
            </a:r>
            <a:endParaRPr lang="en-US" altLang="zh-CN" dirty="0" smtClean="0"/>
          </a:p>
          <a:p>
            <a:r>
              <a:rPr lang="zh-CN" altLang="en-US" dirty="0" smtClean="0"/>
              <a:t>现在又到了</a:t>
            </a:r>
            <a:r>
              <a:rPr lang="en-US" altLang="zh-CN" dirty="0" smtClean="0"/>
              <a:t>0</a:t>
            </a:r>
            <a:r>
              <a:rPr lang="zh-CN" altLang="en-US" dirty="0" smtClean="0"/>
              <a:t>和</a:t>
            </a:r>
            <a:r>
              <a:rPr lang="en-US" altLang="zh-CN" dirty="0" smtClean="0"/>
              <a:t>1</a:t>
            </a:r>
            <a:r>
              <a:rPr lang="zh-CN" altLang="en-US" dirty="0" smtClean="0"/>
              <a:t>之间的选择，</a:t>
            </a:r>
            <a:r>
              <a:rPr lang="en-US" altLang="zh-CN" dirty="0" smtClean="0"/>
              <a:t>0</a:t>
            </a:r>
            <a:r>
              <a:rPr lang="zh-CN" altLang="en-US" dirty="0" smtClean="0"/>
              <a:t>是不给那部分机房提供服务，</a:t>
            </a:r>
            <a:r>
              <a:rPr lang="en-US" altLang="zh-CN" dirty="0" smtClean="0"/>
              <a:t>1</a:t>
            </a:r>
            <a:r>
              <a:rPr lang="zh-CN" altLang="en-US" dirty="0" smtClean="0"/>
              <a:t>是要给那部分机房提供服务。 可是大家想过没有，我可以给那个机房提供有损服务，也就是</a:t>
            </a:r>
            <a:r>
              <a:rPr lang="en-US" altLang="zh-CN" dirty="0" smtClean="0"/>
              <a:t>0</a:t>
            </a:r>
            <a:r>
              <a:rPr lang="zh-CN" altLang="en-US" dirty="0" smtClean="0"/>
              <a:t>和</a:t>
            </a:r>
            <a:r>
              <a:rPr lang="en-US" altLang="zh-CN" dirty="0" smtClean="0"/>
              <a:t>1</a:t>
            </a:r>
            <a:r>
              <a:rPr lang="zh-CN" altLang="en-US" dirty="0" smtClean="0"/>
              <a:t>之间。如何做？</a:t>
            </a:r>
            <a:endParaRPr lang="en-US" altLang="zh-CN" dirty="0" smtClean="0"/>
          </a:p>
          <a:p>
            <a:r>
              <a:rPr lang="zh-CN" altLang="en-US" dirty="0" smtClean="0"/>
              <a:t>对于已有的数据</a:t>
            </a:r>
            <a:r>
              <a:rPr lang="en-US" altLang="zh-CN" dirty="0" smtClean="0"/>
              <a:t>,</a:t>
            </a:r>
            <a:r>
              <a:rPr lang="zh-CN" altLang="en-US" dirty="0" smtClean="0"/>
              <a:t>并且是已经故障的机房产生的数据是不能更新</a:t>
            </a:r>
            <a:r>
              <a:rPr lang="en-US" altLang="zh-CN" dirty="0" smtClean="0"/>
              <a:t>,</a:t>
            </a:r>
            <a:r>
              <a:rPr lang="zh-CN" altLang="en-US" dirty="0" smtClean="0"/>
              <a:t>但是对于新写入的数据是可以更新的。这个地方可以通过全局的</a:t>
            </a:r>
            <a:r>
              <a:rPr lang="en-US" altLang="zh-CN" dirty="0" smtClean="0"/>
              <a:t>ID</a:t>
            </a:r>
            <a:r>
              <a:rPr lang="zh-CN" altLang="en-US" dirty="0" smtClean="0"/>
              <a:t>生成器来判断数据的来源，根据业务时间作为时间线的参考</a:t>
            </a:r>
            <a:r>
              <a:rPr lang="en-US" altLang="zh-CN" dirty="0" smtClean="0"/>
              <a:t>,</a:t>
            </a:r>
            <a:r>
              <a:rPr lang="zh-CN" altLang="en-US" dirty="0" smtClean="0"/>
              <a:t>从而保证只对一部分数据产生影响。 </a:t>
            </a:r>
            <a:endParaRPr lang="zh-CN" altLang="en-US" dirty="0" smtClean="0"/>
          </a:p>
          <a:p>
            <a:r>
              <a:rPr lang="zh-CN" altLang="en-US" dirty="0" smtClean="0"/>
              <a:t>如果在没有这个机制的前提下，我建议还是什么也不做把</a:t>
            </a:r>
            <a:r>
              <a:rPr lang="en-US" altLang="zh-CN" dirty="0" smtClean="0"/>
              <a:t>,</a:t>
            </a:r>
            <a:r>
              <a:rPr lang="zh-CN" altLang="en-US" dirty="0" smtClean="0"/>
              <a:t>至少我们有</a:t>
            </a:r>
            <a:r>
              <a:rPr lang="en-US" altLang="zh-CN" dirty="0" smtClean="0"/>
              <a:t>N-1/N</a:t>
            </a:r>
            <a:r>
              <a:rPr lang="zh-CN" altLang="en-US" dirty="0" smtClean="0"/>
              <a:t>的用户是可以正常服务的</a:t>
            </a:r>
            <a:r>
              <a:rPr lang="en-US" altLang="zh-CN" dirty="0" smtClean="0"/>
              <a:t>,N</a:t>
            </a:r>
            <a:r>
              <a:rPr lang="zh-CN" altLang="en-US" dirty="0" smtClean="0"/>
              <a:t>为机房数量。 这已经达到了</a:t>
            </a:r>
            <a:r>
              <a:rPr lang="en-US" altLang="zh-CN" dirty="0" smtClean="0"/>
              <a:t>0</a:t>
            </a:r>
            <a:r>
              <a:rPr lang="zh-CN" altLang="en-US" dirty="0" smtClean="0"/>
              <a:t>月</a:t>
            </a:r>
            <a:r>
              <a:rPr lang="en-US" altLang="zh-CN" dirty="0" smtClean="0"/>
              <a:t>1</a:t>
            </a:r>
            <a:r>
              <a:rPr lang="zh-CN" altLang="en-US" dirty="0" smtClean="0"/>
              <a:t>之间</a:t>
            </a:r>
            <a:r>
              <a:rPr lang="en-US" altLang="zh-CN" dirty="0" smtClean="0"/>
              <a:t>,</a:t>
            </a:r>
            <a:r>
              <a:rPr lang="zh-CN" altLang="en-US" dirty="0" smtClean="0"/>
              <a:t>而不是</a:t>
            </a:r>
            <a:r>
              <a:rPr lang="en-US" altLang="zh-CN" dirty="0" smtClean="0"/>
              <a:t>0</a:t>
            </a:r>
            <a:r>
              <a:rPr lang="zh-CN" altLang="en-US" dirty="0" smtClean="0"/>
              <a:t>。</a:t>
            </a:r>
            <a:endParaRPr lang="zh-CN" altLang="en-US" dirty="0" smtClean="0"/>
          </a:p>
          <a:p>
            <a:endParaRPr kumimoji="1" lang="zh-CN" altLang="en-US" dirty="0" smtClean="0"/>
          </a:p>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分区容忍性</a:t>
            </a:r>
            <a:r>
              <a:rPr lang="en-US" altLang="zh-CN" dirty="0" smtClean="0"/>
              <a:t>(P)</a:t>
            </a:r>
            <a:r>
              <a:rPr lang="zh-CN" altLang="en-US" dirty="0" smtClean="0"/>
              <a:t>的问题</a:t>
            </a:r>
            <a:r>
              <a:rPr lang="en-US" altLang="zh-CN" dirty="0" smtClean="0"/>
              <a:t>,</a:t>
            </a:r>
            <a:r>
              <a:rPr lang="zh-CN" altLang="en-US" dirty="0" smtClean="0"/>
              <a:t>分区容忍性最大的问题在于挂掉的机房恢复后</a:t>
            </a:r>
            <a:r>
              <a:rPr lang="en-US" altLang="zh-CN" dirty="0" smtClean="0"/>
              <a:t>,</a:t>
            </a:r>
            <a:r>
              <a:rPr lang="zh-CN" altLang="en-US" dirty="0" smtClean="0"/>
              <a:t>数据合并的问题。这个处理起来会比较复杂</a:t>
            </a:r>
            <a:r>
              <a:rPr lang="en-US" altLang="zh-CN" dirty="0" smtClean="0"/>
              <a:t>,</a:t>
            </a:r>
            <a:r>
              <a:rPr lang="zh-CN" altLang="en-US" dirty="0" smtClean="0"/>
              <a:t>但是可以根据业务特性来</a:t>
            </a:r>
            <a:endParaRPr lang="en-US" altLang="zh-CN" dirty="0" smtClean="0"/>
          </a:p>
          <a:p>
            <a:r>
              <a:rPr lang="zh-CN" altLang="en-US" dirty="0" smtClean="0"/>
              <a:t>处理的</a:t>
            </a:r>
            <a:r>
              <a:rPr lang="en-US" altLang="zh-CN" dirty="0" smtClean="0"/>
              <a:t>,</a:t>
            </a:r>
            <a:r>
              <a:rPr lang="zh-CN" altLang="en-US" dirty="0" smtClean="0"/>
              <a:t>下面我们单独讨论。</a:t>
            </a:r>
            <a:endParaRPr lang="en-US" altLang="zh-CN" dirty="0" smtClean="0"/>
          </a:p>
          <a:p>
            <a:r>
              <a:rPr lang="zh-CN" altLang="en-US" dirty="0" smtClean="0"/>
              <a:t>另外为了方便多机房的配置管理以及数据的唯一健问题还提供了如下组件 </a:t>
            </a:r>
            <a:endParaRPr lang="zh-CN" altLang="en-US" dirty="0" smtClean="0"/>
          </a:p>
          <a:p>
            <a:r>
              <a:rPr lang="en-US" altLang="zh-CN" dirty="0" smtClean="0"/>
              <a:t>--</a:t>
            </a:r>
            <a:r>
              <a:rPr lang="zh-CN" altLang="en-US" dirty="0" smtClean="0"/>
              <a:t>配置管理系统 </a:t>
            </a:r>
            <a:endParaRPr lang="zh-CN" altLang="en-US" dirty="0" smtClean="0"/>
          </a:p>
          <a:p>
            <a:r>
              <a:rPr lang="en-US" altLang="zh-CN" dirty="0" smtClean="0"/>
              <a:t>--</a:t>
            </a:r>
            <a:r>
              <a:rPr lang="zh-CN" altLang="en-US" dirty="0" smtClean="0"/>
              <a:t>全局发号器 </a:t>
            </a:r>
            <a:endParaRPr lang="en-US" altLang="zh-CN" dirty="0" smtClean="0"/>
          </a:p>
          <a:p>
            <a:endParaRPr lang="en-US" altLang="zh-CN" dirty="0" smtClean="0"/>
          </a:p>
          <a:p>
            <a:r>
              <a:rPr lang="zh-CN" altLang="en-US" dirty="0" smtClean="0"/>
              <a:t>在单元化与数据同步方案都确定的前提下，我们来讨论一下数据合并。 </a:t>
            </a:r>
            <a:endParaRPr lang="zh-CN" altLang="en-US" dirty="0" smtClean="0"/>
          </a:p>
          <a:p>
            <a:r>
              <a:rPr lang="zh-CN" altLang="en-US" dirty="0" smtClean="0"/>
              <a:t>比如我们有</a:t>
            </a:r>
            <a:r>
              <a:rPr lang="en-US" altLang="zh-CN" dirty="0" smtClean="0"/>
              <a:t>A&lt;—&gt;B</a:t>
            </a:r>
            <a:r>
              <a:rPr lang="zh-CN" altLang="en-US" dirty="0" smtClean="0"/>
              <a:t>两个机房</a:t>
            </a:r>
            <a:r>
              <a:rPr lang="en-US" altLang="zh-CN" dirty="0" smtClean="0"/>
              <a:t>,</a:t>
            </a:r>
            <a:r>
              <a:rPr lang="zh-CN" altLang="en-US" dirty="0" smtClean="0"/>
              <a:t>做了双活架构</a:t>
            </a:r>
            <a:r>
              <a:rPr lang="en-US" altLang="zh-CN" dirty="0" smtClean="0"/>
              <a:t>,</a:t>
            </a:r>
            <a:r>
              <a:rPr lang="zh-CN" altLang="en-US" dirty="0" smtClean="0"/>
              <a:t>中间使用</a:t>
            </a:r>
            <a:r>
              <a:rPr lang="en-US" altLang="zh-CN" dirty="0" smtClean="0"/>
              <a:t>OTTER</a:t>
            </a:r>
            <a:r>
              <a:rPr lang="zh-CN" altLang="en-US" dirty="0" smtClean="0"/>
              <a:t>做数据同步</a:t>
            </a:r>
            <a:r>
              <a:rPr lang="en-US" altLang="zh-CN" dirty="0" smtClean="0"/>
              <a:t>,</a:t>
            </a:r>
            <a:r>
              <a:rPr lang="zh-CN" altLang="en-US" dirty="0" smtClean="0"/>
              <a:t>每张表同时只有一个机房允许写入。 </a:t>
            </a:r>
            <a:endParaRPr lang="zh-CN" altLang="en-US" dirty="0" smtClean="0"/>
          </a:p>
          <a:p>
            <a:r>
              <a:rPr lang="zh-CN" altLang="en-US" dirty="0" smtClean="0"/>
              <a:t>当一个机房的网络断掉以后，那么就出现了分区问题。 </a:t>
            </a:r>
            <a:endParaRPr lang="zh-CN" altLang="en-US" dirty="0" smtClean="0"/>
          </a:p>
          <a:p>
            <a:r>
              <a:rPr lang="zh-CN" altLang="en-US" dirty="0" smtClean="0"/>
              <a:t>这个时候</a:t>
            </a:r>
            <a:r>
              <a:rPr lang="en-US" altLang="zh-CN" dirty="0" smtClean="0"/>
              <a:t>,</a:t>
            </a:r>
            <a:r>
              <a:rPr lang="zh-CN" altLang="en-US" dirty="0" smtClean="0"/>
              <a:t>我们有两个选择。 </a:t>
            </a:r>
            <a:endParaRPr lang="zh-CN" altLang="en-US" dirty="0" smtClean="0"/>
          </a:p>
          <a:p>
            <a:r>
              <a:rPr lang="en-US" altLang="zh-CN" dirty="0" smtClean="0"/>
              <a:t>1</a:t>
            </a:r>
            <a:r>
              <a:rPr lang="zh-CN" altLang="en-US" dirty="0" smtClean="0"/>
              <a:t>、将属于这个机房的用户切换到其他机房。 </a:t>
            </a:r>
            <a:endParaRPr lang="zh-CN" altLang="en-US" dirty="0" smtClean="0"/>
          </a:p>
          <a:p>
            <a:r>
              <a:rPr lang="en-US" altLang="zh-CN" dirty="0" smtClean="0"/>
              <a:t>2</a:t>
            </a:r>
            <a:r>
              <a:rPr lang="zh-CN" altLang="en-US" dirty="0" smtClean="0"/>
              <a:t>、什么也不做，不能给这部分用户提供服务。 </a:t>
            </a:r>
            <a:endParaRPr lang="zh-CN" altLang="en-US" dirty="0" smtClean="0"/>
          </a:p>
          <a:p>
            <a:r>
              <a:rPr lang="zh-CN" altLang="en-US" dirty="0" smtClean="0"/>
              <a:t>在可能的情况下，大家肯定会选择</a:t>
            </a:r>
            <a:r>
              <a:rPr lang="en-US" altLang="zh-CN" dirty="0" smtClean="0"/>
              <a:t>1,</a:t>
            </a:r>
            <a:r>
              <a:rPr lang="zh-CN" altLang="en-US" dirty="0" smtClean="0"/>
              <a:t>将用户切换到其他机房</a:t>
            </a:r>
            <a:r>
              <a:rPr lang="en-US" altLang="zh-CN" dirty="0" smtClean="0"/>
              <a:t>,</a:t>
            </a:r>
            <a:r>
              <a:rPr lang="zh-CN" altLang="en-US" dirty="0" smtClean="0"/>
              <a:t>这个本来也是我们架构的目的。但是如果切了会出现什么问题呢？ </a:t>
            </a:r>
            <a:endParaRPr lang="zh-CN" altLang="en-US" dirty="0" smtClean="0"/>
          </a:p>
          <a:p>
            <a:r>
              <a:rPr lang="zh-CN" altLang="en-US" dirty="0" smtClean="0"/>
              <a:t>最大的问题就是</a:t>
            </a:r>
            <a:r>
              <a:rPr lang="en-US" altLang="zh-CN" dirty="0" smtClean="0"/>
              <a:t>,</a:t>
            </a:r>
            <a:r>
              <a:rPr lang="zh-CN" altLang="en-US" dirty="0" smtClean="0"/>
              <a:t>挂掉机房写入的数据还没有来得及同步到其他机房。网络就断掉了</a:t>
            </a:r>
            <a:r>
              <a:rPr lang="en-US" altLang="zh-CN" dirty="0" smtClean="0"/>
              <a:t>,</a:t>
            </a:r>
            <a:r>
              <a:rPr lang="zh-CN" altLang="en-US" dirty="0" smtClean="0"/>
              <a:t>如果把用户切换到其他机房，那么他看见的数据就存在一致性问题</a:t>
            </a:r>
            <a:r>
              <a:rPr lang="en-US" altLang="zh-CN" dirty="0" smtClean="0"/>
              <a:t>,</a:t>
            </a:r>
            <a:r>
              <a:rPr lang="zh-CN" altLang="en-US" dirty="0" smtClean="0"/>
              <a:t>这个问题是我们架构选择了最终一致性和异步同步数据导致的。 </a:t>
            </a:r>
            <a:endParaRPr lang="zh-CN" altLang="en-US" dirty="0" smtClean="0"/>
          </a:p>
          <a:p>
            <a:r>
              <a:rPr lang="zh-CN" altLang="en-US" dirty="0" smtClean="0"/>
              <a:t>如果站在业务角度来看，就是</a:t>
            </a:r>
            <a:r>
              <a:rPr lang="en-US" altLang="zh-CN" dirty="0" err="1" smtClean="0"/>
              <a:t>usera</a:t>
            </a:r>
            <a:r>
              <a:rPr lang="zh-CN" altLang="en-US" dirty="0" smtClean="0"/>
              <a:t>在订单支付以后</a:t>
            </a:r>
            <a:r>
              <a:rPr lang="en-US" altLang="zh-CN" dirty="0" smtClean="0"/>
              <a:t>,</a:t>
            </a:r>
            <a:r>
              <a:rPr lang="zh-CN" altLang="en-US" dirty="0" smtClean="0"/>
              <a:t>他所在的机房刚好处理完</a:t>
            </a:r>
            <a:r>
              <a:rPr lang="en-US" altLang="zh-CN" dirty="0" smtClean="0"/>
              <a:t>,</a:t>
            </a:r>
            <a:r>
              <a:rPr lang="zh-CN" altLang="en-US" dirty="0" smtClean="0"/>
              <a:t>还没有把处理结果</a:t>
            </a:r>
            <a:r>
              <a:rPr lang="en-US" altLang="zh-CN" dirty="0" smtClean="0"/>
              <a:t>,</a:t>
            </a:r>
            <a:r>
              <a:rPr lang="zh-CN" altLang="en-US" dirty="0" smtClean="0"/>
              <a:t>也就是订单的支付状态及信息同步到其他机房就断网了。这个时候用户切换到其他机房</a:t>
            </a:r>
            <a:r>
              <a:rPr lang="en-US" altLang="zh-CN" dirty="0" smtClean="0"/>
              <a:t>,</a:t>
            </a:r>
            <a:r>
              <a:rPr lang="zh-CN" altLang="en-US" dirty="0" smtClean="0"/>
              <a:t>那么就会看见订单未付款，如果他联系客服还好。如果他又再支付了一次</a:t>
            </a:r>
            <a:r>
              <a:rPr lang="en-US" altLang="zh-CN" dirty="0" smtClean="0"/>
              <a:t>,</a:t>
            </a:r>
            <a:r>
              <a:rPr lang="zh-CN" altLang="en-US" dirty="0" smtClean="0"/>
              <a:t>那么问题就严重了。等故障的机房好了以后，那么数据一同步，不同机房这个用户的支付信息就不一样。出现了数据的不一致性，对于用户来说</a:t>
            </a:r>
            <a:r>
              <a:rPr lang="en-US" altLang="zh-CN" dirty="0" smtClean="0"/>
              <a:t>,</a:t>
            </a:r>
            <a:r>
              <a:rPr lang="zh-CN" altLang="en-US" dirty="0" smtClean="0"/>
              <a:t>同一个商品，他却付款了两次。这种情况就只有走人工的异常处理流程了。 </a:t>
            </a:r>
            <a:endParaRPr lang="zh-CN" altLang="en-US" dirty="0" smtClean="0"/>
          </a:p>
          <a:p>
            <a:r>
              <a:rPr lang="zh-CN" altLang="en-US" dirty="0" smtClean="0"/>
              <a:t>对于一个大型电商网站，每秒的交易量成千上万。显然全部走人工的异常处理流程是下下之策。 </a:t>
            </a:r>
            <a:endParaRPr lang="zh-CN" altLang="en-US" dirty="0" smtClean="0"/>
          </a:p>
          <a:p>
            <a:br>
              <a:rPr lang="zh-CN" altLang="en-US" dirty="0" smtClean="0"/>
            </a:br>
            <a:endParaRPr lang="zh-CN" altLang="en-US" dirty="0" smtClean="0"/>
          </a:p>
          <a:p>
            <a:r>
              <a:rPr lang="zh-CN" altLang="en-US" dirty="0" smtClean="0"/>
              <a:t>这个时候大家又说，那就什么都不做吧。但是这样是不是和我们的初衷有点违背呢？ </a:t>
            </a:r>
            <a:endParaRPr lang="zh-CN" altLang="en-US" dirty="0" smtClean="0"/>
          </a:p>
          <a:p>
            <a:r>
              <a:rPr lang="zh-CN" altLang="en-US" dirty="0" smtClean="0"/>
              <a:t>其实还有解决方案</a:t>
            </a:r>
            <a:r>
              <a:rPr lang="en-US" altLang="zh-CN" dirty="0" smtClean="0"/>
              <a:t>,</a:t>
            </a:r>
            <a:r>
              <a:rPr lang="zh-CN" altLang="en-US" dirty="0" smtClean="0"/>
              <a:t>怎么解决？</a:t>
            </a:r>
            <a:endParaRPr lang="en-US" altLang="zh-CN" dirty="0" smtClean="0"/>
          </a:p>
          <a:p>
            <a:r>
              <a:rPr lang="zh-CN" altLang="en-US" dirty="0" smtClean="0"/>
              <a:t>现在又到了</a:t>
            </a:r>
            <a:r>
              <a:rPr lang="en-US" altLang="zh-CN" dirty="0" smtClean="0"/>
              <a:t>0</a:t>
            </a:r>
            <a:r>
              <a:rPr lang="zh-CN" altLang="en-US" dirty="0" smtClean="0"/>
              <a:t>和</a:t>
            </a:r>
            <a:r>
              <a:rPr lang="en-US" altLang="zh-CN" dirty="0" smtClean="0"/>
              <a:t>1</a:t>
            </a:r>
            <a:r>
              <a:rPr lang="zh-CN" altLang="en-US" dirty="0" smtClean="0"/>
              <a:t>之间的选择，</a:t>
            </a:r>
            <a:r>
              <a:rPr lang="en-US" altLang="zh-CN" dirty="0" smtClean="0"/>
              <a:t>0</a:t>
            </a:r>
            <a:r>
              <a:rPr lang="zh-CN" altLang="en-US" dirty="0" smtClean="0"/>
              <a:t>是不给那部分机房提供服务，</a:t>
            </a:r>
            <a:r>
              <a:rPr lang="en-US" altLang="zh-CN" dirty="0" smtClean="0"/>
              <a:t>1</a:t>
            </a:r>
            <a:r>
              <a:rPr lang="zh-CN" altLang="en-US" dirty="0" smtClean="0"/>
              <a:t>是要给那部分机房提供服务。 可是大家想过没有，我可以给那个机房提供有损服务，也就是</a:t>
            </a:r>
            <a:r>
              <a:rPr lang="en-US" altLang="zh-CN" dirty="0" smtClean="0"/>
              <a:t>0</a:t>
            </a:r>
            <a:r>
              <a:rPr lang="zh-CN" altLang="en-US" dirty="0" smtClean="0"/>
              <a:t>和</a:t>
            </a:r>
            <a:r>
              <a:rPr lang="en-US" altLang="zh-CN" dirty="0" smtClean="0"/>
              <a:t>1</a:t>
            </a:r>
            <a:r>
              <a:rPr lang="zh-CN" altLang="en-US" dirty="0" smtClean="0"/>
              <a:t>之间。如何做？</a:t>
            </a:r>
            <a:endParaRPr lang="en-US" altLang="zh-CN" dirty="0" smtClean="0"/>
          </a:p>
          <a:p>
            <a:r>
              <a:rPr lang="zh-CN" altLang="en-US" dirty="0" smtClean="0"/>
              <a:t>对于已有的数据</a:t>
            </a:r>
            <a:r>
              <a:rPr lang="en-US" altLang="zh-CN" dirty="0" smtClean="0"/>
              <a:t>,</a:t>
            </a:r>
            <a:r>
              <a:rPr lang="zh-CN" altLang="en-US" dirty="0" smtClean="0"/>
              <a:t>并且是已经故障的机房产生的数据是不能更新</a:t>
            </a:r>
            <a:r>
              <a:rPr lang="en-US" altLang="zh-CN" dirty="0" smtClean="0"/>
              <a:t>,</a:t>
            </a:r>
            <a:r>
              <a:rPr lang="zh-CN" altLang="en-US" dirty="0" smtClean="0"/>
              <a:t>但是对于新写入的数据是可以更新的。这个地方可以通过全局的</a:t>
            </a:r>
            <a:r>
              <a:rPr lang="en-US" altLang="zh-CN" dirty="0" smtClean="0"/>
              <a:t>ID</a:t>
            </a:r>
            <a:r>
              <a:rPr lang="zh-CN" altLang="en-US" dirty="0" smtClean="0"/>
              <a:t>生成器来判断数据的来源，根据业务时间作为时间线的参考</a:t>
            </a:r>
            <a:r>
              <a:rPr lang="en-US" altLang="zh-CN" dirty="0" smtClean="0"/>
              <a:t>,</a:t>
            </a:r>
            <a:r>
              <a:rPr lang="zh-CN" altLang="en-US" dirty="0" smtClean="0"/>
              <a:t>从而保证只对一部分数据产生影响。 </a:t>
            </a:r>
            <a:endParaRPr lang="zh-CN" altLang="en-US" dirty="0" smtClean="0"/>
          </a:p>
          <a:p>
            <a:r>
              <a:rPr lang="zh-CN" altLang="en-US" dirty="0" smtClean="0"/>
              <a:t>如果在没有这个机制的前提下，我建议还是什么也不做把</a:t>
            </a:r>
            <a:r>
              <a:rPr lang="en-US" altLang="zh-CN" dirty="0" smtClean="0"/>
              <a:t>,</a:t>
            </a:r>
            <a:r>
              <a:rPr lang="zh-CN" altLang="en-US" dirty="0" smtClean="0"/>
              <a:t>至少我们有</a:t>
            </a:r>
            <a:r>
              <a:rPr lang="en-US" altLang="zh-CN" dirty="0" smtClean="0"/>
              <a:t>N-1/N</a:t>
            </a:r>
            <a:r>
              <a:rPr lang="zh-CN" altLang="en-US" dirty="0" smtClean="0"/>
              <a:t>的用户是可以正常服务的</a:t>
            </a:r>
            <a:r>
              <a:rPr lang="en-US" altLang="zh-CN" dirty="0" smtClean="0"/>
              <a:t>,N</a:t>
            </a:r>
            <a:r>
              <a:rPr lang="zh-CN" altLang="en-US" dirty="0" smtClean="0"/>
              <a:t>为机房数量。 这已经达到了</a:t>
            </a:r>
            <a:r>
              <a:rPr lang="en-US" altLang="zh-CN" dirty="0" smtClean="0"/>
              <a:t>0</a:t>
            </a:r>
            <a:r>
              <a:rPr lang="zh-CN" altLang="en-US" dirty="0" smtClean="0"/>
              <a:t>月</a:t>
            </a:r>
            <a:r>
              <a:rPr lang="en-US" altLang="zh-CN" dirty="0" smtClean="0"/>
              <a:t>1</a:t>
            </a:r>
            <a:r>
              <a:rPr lang="zh-CN" altLang="en-US" dirty="0" smtClean="0"/>
              <a:t>之间</a:t>
            </a:r>
            <a:r>
              <a:rPr lang="en-US" altLang="zh-CN" dirty="0" smtClean="0"/>
              <a:t>,</a:t>
            </a:r>
            <a:r>
              <a:rPr lang="zh-CN" altLang="en-US" dirty="0" smtClean="0"/>
              <a:t>而不是</a:t>
            </a:r>
            <a:r>
              <a:rPr lang="en-US" altLang="zh-CN" dirty="0" smtClean="0"/>
              <a:t>0</a:t>
            </a:r>
            <a:r>
              <a:rPr lang="zh-CN" altLang="en-US" dirty="0" smtClean="0"/>
              <a:t>。</a:t>
            </a:r>
            <a:endParaRPr lang="zh-CN" altLang="en-US" dirty="0" smtClean="0"/>
          </a:p>
          <a:p>
            <a:endParaRPr kumimoji="1" lang="zh-CN" altLang="en-US" dirty="0" smtClean="0"/>
          </a:p>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2015</a:t>
            </a:r>
            <a:r>
              <a:rPr lang="zh-CN" altLang="en-US" dirty="0" smtClean="0"/>
              <a:t>和</a:t>
            </a:r>
            <a:r>
              <a:rPr lang="en-US" altLang="zh-CN" dirty="0" smtClean="0"/>
              <a:t>2016</a:t>
            </a:r>
            <a:r>
              <a:rPr lang="zh-CN" altLang="en-US" dirty="0" smtClean="0"/>
              <a:t>年</a:t>
            </a:r>
            <a:r>
              <a:rPr lang="en-US" altLang="zh-CN" dirty="0" smtClean="0"/>
              <a:t>,</a:t>
            </a:r>
            <a:r>
              <a:rPr lang="zh-CN" altLang="en-US" dirty="0" smtClean="0"/>
              <a:t>每年都有十多起国内外比较知名的会联网应用</a:t>
            </a:r>
            <a:r>
              <a:rPr lang="en-US" altLang="zh-CN" dirty="0" smtClean="0"/>
              <a:t>,</a:t>
            </a:r>
            <a:r>
              <a:rPr lang="zh-CN" altLang="en-US" dirty="0" smtClean="0"/>
              <a:t>因为各种原因导致不能正常提供服务。主要的原因有电力</a:t>
            </a:r>
            <a:r>
              <a:rPr lang="en-US" altLang="zh-CN" dirty="0" smtClean="0"/>
              <a:t>,</a:t>
            </a:r>
            <a:r>
              <a:rPr lang="zh-CN" altLang="en-US" dirty="0" smtClean="0"/>
              <a:t>硬件故障</a:t>
            </a:r>
            <a:r>
              <a:rPr lang="en-US" altLang="zh-CN" dirty="0" smtClean="0"/>
              <a:t>,</a:t>
            </a:r>
            <a:r>
              <a:rPr lang="zh-CN" altLang="en-US" dirty="0" smtClean="0"/>
              <a:t>服务器压力</a:t>
            </a:r>
            <a:r>
              <a:rPr lang="en-US" altLang="zh-CN" dirty="0" smtClean="0"/>
              <a:t>,</a:t>
            </a:r>
            <a:r>
              <a:rPr lang="zh-CN" altLang="en-US" dirty="0" smtClean="0"/>
              <a:t>网络中断</a:t>
            </a:r>
            <a:r>
              <a:rPr lang="en-US" altLang="zh-CN" dirty="0" smtClean="0"/>
              <a:t>,</a:t>
            </a:r>
            <a:r>
              <a:rPr lang="zh-CN" altLang="en-US" dirty="0" smtClean="0"/>
              <a:t>外部攻击</a:t>
            </a:r>
            <a:r>
              <a:rPr lang="en-US" altLang="zh-CN" dirty="0" smtClean="0"/>
              <a:t>,</a:t>
            </a:r>
            <a:r>
              <a:rPr lang="zh-CN" altLang="en-US" dirty="0" smtClean="0"/>
              <a:t>人为操作失误这几类。</a:t>
            </a:r>
            <a:br>
              <a:rPr lang="zh-CN" altLang="en-US" dirty="0" smtClean="0"/>
            </a:br>
            <a:r>
              <a:rPr lang="zh-CN" altLang="en-US" dirty="0" smtClean="0"/>
              <a:t>携程</a:t>
            </a:r>
            <a:r>
              <a:rPr lang="en-US" altLang="zh-CN" dirty="0" smtClean="0"/>
              <a:t>2015</a:t>
            </a:r>
            <a:r>
              <a:rPr lang="zh-CN" altLang="en-US" dirty="0" smtClean="0"/>
              <a:t>年</a:t>
            </a:r>
            <a:r>
              <a:rPr lang="en-US" altLang="zh-CN" dirty="0" smtClean="0"/>
              <a:t>5</a:t>
            </a:r>
            <a:r>
              <a:rPr lang="zh-CN" altLang="en-US" dirty="0" smtClean="0"/>
              <a:t>月</a:t>
            </a:r>
            <a:r>
              <a:rPr lang="en-US" altLang="zh-CN" dirty="0" smtClean="0"/>
              <a:t>28</a:t>
            </a:r>
            <a:r>
              <a:rPr lang="zh-CN" altLang="en-US" dirty="0" smtClean="0"/>
              <a:t>日官网和</a:t>
            </a:r>
            <a:r>
              <a:rPr lang="en-US" altLang="zh-CN" dirty="0" smtClean="0"/>
              <a:t>APP</a:t>
            </a:r>
            <a:r>
              <a:rPr lang="zh-CN" altLang="en-US" dirty="0" smtClean="0"/>
              <a:t>无法访问</a:t>
            </a:r>
            <a:r>
              <a:rPr lang="en-US" altLang="zh-CN" dirty="0" smtClean="0"/>
              <a:t>,</a:t>
            </a:r>
            <a:r>
              <a:rPr lang="zh-CN" altLang="en-US" dirty="0" smtClean="0"/>
              <a:t>修复时间消耗了</a:t>
            </a:r>
            <a:r>
              <a:rPr lang="en-US" altLang="zh-CN" dirty="0" smtClean="0"/>
              <a:t>12</a:t>
            </a:r>
            <a:r>
              <a:rPr lang="zh-CN" altLang="en-US" dirty="0" smtClean="0"/>
              <a:t>个小时。第一季度财报显示宕机事件直接损失</a:t>
            </a:r>
            <a:r>
              <a:rPr lang="en-US" altLang="zh-CN" dirty="0" smtClean="0"/>
              <a:t>106.48</a:t>
            </a:r>
            <a:r>
              <a:rPr lang="zh-CN" altLang="en-US" dirty="0" smtClean="0"/>
              <a:t>万美元</a:t>
            </a:r>
            <a:r>
              <a:rPr lang="en-US" altLang="zh-CN" dirty="0" smtClean="0"/>
              <a:t>/</a:t>
            </a:r>
            <a:r>
              <a:rPr lang="zh-CN" altLang="en-US" dirty="0" smtClean="0"/>
              <a:t>每小时，也就是一共损失了</a:t>
            </a:r>
            <a:r>
              <a:rPr lang="en-US" altLang="zh-CN" dirty="0" smtClean="0"/>
              <a:t>1277.76</a:t>
            </a:r>
            <a:r>
              <a:rPr lang="zh-CN" altLang="en-US" dirty="0" smtClean="0"/>
              <a:t>万美元</a:t>
            </a:r>
            <a:r>
              <a:rPr lang="en-US" altLang="zh-CN" dirty="0" smtClean="0"/>
              <a:t>,</a:t>
            </a:r>
            <a:r>
              <a:rPr lang="zh-CN" altLang="en-US" dirty="0" smtClean="0"/>
              <a:t>携程股价跌</a:t>
            </a:r>
            <a:r>
              <a:rPr lang="en-US" altLang="zh-CN" dirty="0" smtClean="0"/>
              <a:t>11.67%,</a:t>
            </a:r>
            <a:br>
              <a:rPr lang="zh-CN" altLang="en-US" dirty="0" smtClean="0"/>
            </a:br>
            <a:endParaRPr lang="zh-CN" altLang="en-US" dirty="0" smtClean="0"/>
          </a:p>
          <a:p>
            <a:r>
              <a:rPr lang="zh-CN" altLang="en-US" dirty="0" smtClean="0"/>
              <a:t>在</a:t>
            </a:r>
            <a:r>
              <a:rPr lang="en-US" altLang="zh-CN" dirty="0" smtClean="0"/>
              <a:t>2017</a:t>
            </a:r>
            <a:r>
              <a:rPr lang="zh-CN" altLang="en-US" dirty="0" smtClean="0"/>
              <a:t>年</a:t>
            </a:r>
            <a:r>
              <a:rPr lang="en-US" altLang="zh-CN" dirty="0" smtClean="0"/>
              <a:t>2</a:t>
            </a:r>
            <a:r>
              <a:rPr lang="zh-CN" altLang="en-US" dirty="0" smtClean="0"/>
              <a:t>月</a:t>
            </a:r>
            <a:r>
              <a:rPr lang="en-US" altLang="zh-CN" dirty="0" smtClean="0"/>
              <a:t>28</a:t>
            </a:r>
            <a:r>
              <a:rPr lang="zh-CN" altLang="en-US" dirty="0" smtClean="0"/>
              <a:t>日</a:t>
            </a:r>
            <a:r>
              <a:rPr lang="en-US" altLang="zh-CN" dirty="0" smtClean="0"/>
              <a:t>,</a:t>
            </a:r>
            <a:r>
              <a:rPr lang="zh-CN" altLang="en-US" dirty="0" smtClean="0"/>
              <a:t>百度移动端搜索发生故障</a:t>
            </a:r>
            <a:r>
              <a:rPr lang="en-US" altLang="zh-CN" dirty="0" smtClean="0"/>
              <a:t>,</a:t>
            </a:r>
            <a:r>
              <a:rPr lang="zh-CN" altLang="en-US" dirty="0" smtClean="0"/>
              <a:t>工信部责令百度进行调查与整改中也提到</a:t>
            </a:r>
            <a:r>
              <a:rPr lang="en-US" altLang="zh-CN" dirty="0" smtClean="0"/>
              <a:t>: </a:t>
            </a:r>
            <a:endParaRPr lang="en-US" altLang="zh-CN" dirty="0" smtClean="0"/>
          </a:p>
          <a:p>
            <a:endParaRPr lang="en-US" altLang="zh-CN" dirty="0" smtClean="0"/>
          </a:p>
          <a:p>
            <a:r>
              <a:rPr lang="zh-CN" altLang="en-US" dirty="0" smtClean="0"/>
              <a:t>“科学预判业务访问需求</a:t>
            </a:r>
            <a:r>
              <a:rPr lang="en-US" altLang="zh-CN" dirty="0" smtClean="0"/>
              <a:t>,</a:t>
            </a:r>
            <a:r>
              <a:rPr lang="zh-CN" altLang="en-US" dirty="0" smtClean="0"/>
              <a:t>合理增加线路带宽和服务器资源</a:t>
            </a:r>
            <a:r>
              <a:rPr lang="en-US" altLang="zh-CN" dirty="0" smtClean="0"/>
              <a:t>,</a:t>
            </a:r>
            <a:r>
              <a:rPr lang="zh-CN" altLang="en-US" dirty="0" smtClean="0"/>
              <a:t>采取重要业务系统双活或多活架构以及负荷分担</a:t>
            </a:r>
            <a:r>
              <a:rPr lang="en-US" altLang="zh-CN" dirty="0" smtClean="0"/>
              <a:t>,</a:t>
            </a:r>
            <a:r>
              <a:rPr lang="zh-CN" altLang="en-US" dirty="0" smtClean="0"/>
              <a:t>自动倒换等措施</a:t>
            </a:r>
            <a:r>
              <a:rPr lang="en-US" altLang="zh-CN" dirty="0" smtClean="0"/>
              <a:t>,</a:t>
            </a:r>
            <a:r>
              <a:rPr lang="zh-CN" altLang="en-US" dirty="0" smtClean="0"/>
              <a:t>增强安全保障能力</a:t>
            </a:r>
            <a:r>
              <a:rPr lang="en-US" altLang="zh-CN" dirty="0" smtClean="0"/>
              <a:t>,</a:t>
            </a:r>
            <a:r>
              <a:rPr lang="zh-CN" altLang="en-US" dirty="0" smtClean="0"/>
              <a:t>确保关键系统稳定运行，业务功能服务正常。”</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为了尽量规避以上情况发生并提高用户体验与网站可用性，聚美在</a:t>
            </a:r>
            <a:r>
              <a:rPr lang="en-US" altLang="zh-CN" dirty="0" smtClean="0"/>
              <a:t>2016</a:t>
            </a:r>
            <a:r>
              <a:rPr lang="zh-CN" altLang="en-US" dirty="0" smtClean="0"/>
              <a:t>年第三季度开始推进双活架构</a:t>
            </a:r>
            <a:r>
              <a:rPr lang="en-US" altLang="zh-CN" dirty="0" smtClean="0"/>
              <a:t>,</a:t>
            </a:r>
            <a:r>
              <a:rPr lang="zh-CN" altLang="en-US" dirty="0" smtClean="0"/>
              <a:t>并且成功通过了双十一的大考。 </a:t>
            </a:r>
            <a:endParaRPr lang="zh-CN" altLang="en-US" dirty="0" smtClean="0"/>
          </a:p>
          <a:p>
            <a:r>
              <a:rPr lang="zh-CN" altLang="en-US" dirty="0" smtClean="0"/>
              <a:t>本次分享会完整的解析聚美双活架构的理论设计</a:t>
            </a:r>
            <a:r>
              <a:rPr lang="en-US" altLang="zh-CN" dirty="0" smtClean="0"/>
              <a:t>,</a:t>
            </a:r>
            <a:r>
              <a:rPr lang="zh-CN" altLang="en-US" dirty="0" smtClean="0"/>
              <a:t>架构规划</a:t>
            </a:r>
            <a:r>
              <a:rPr lang="en-US" altLang="zh-CN" dirty="0" smtClean="0"/>
              <a:t>,</a:t>
            </a:r>
            <a:r>
              <a:rPr lang="zh-CN" altLang="en-US" dirty="0" smtClean="0"/>
              <a:t>实施落地。为大家实施双活或者多活机房提供更多的参考信息。</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 在科研和技术行业，做一件事情，如果没有理论依据，纯靠经验支撑是不靠谱的</a:t>
            </a:r>
            <a:r>
              <a:rPr lang="en-US" altLang="zh-CN" baseline="0" dirty="0" smtClean="0"/>
              <a:t>,</a:t>
            </a:r>
            <a:r>
              <a:rPr lang="zh-CN" altLang="en-US" baseline="0" dirty="0" smtClean="0"/>
              <a:t>所以在设计多活或者双活架构之前</a:t>
            </a:r>
            <a:r>
              <a:rPr lang="en-US" altLang="zh-CN" baseline="0" dirty="0" smtClean="0"/>
              <a:t>,</a:t>
            </a:r>
            <a:r>
              <a:rPr lang="zh-CN" altLang="en-US" baseline="0" dirty="0" smtClean="0"/>
              <a:t>我们先来简单了解一下相关的理论知识。</a:t>
            </a:r>
            <a:r>
              <a:rPr lang="zh-CN" altLang="en-US" dirty="0" smtClean="0"/>
              <a:t> </a:t>
            </a:r>
            <a:endParaRPr lang="en-US" altLang="zh-CN" dirty="0" smtClean="0"/>
          </a:p>
          <a:p>
            <a:endParaRPr lang="en-US" altLang="zh-CN" dirty="0" smtClean="0"/>
          </a:p>
          <a:p>
            <a:r>
              <a:rPr lang="zh-CN" altLang="en-US" dirty="0" smtClean="0"/>
              <a:t>主备模式</a:t>
            </a:r>
            <a:r>
              <a:rPr lang="en-US" altLang="zh-CN" dirty="0" smtClean="0"/>
              <a:t>: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    </a:t>
            </a:r>
            <a:r>
              <a:rPr lang="zh-CN" altLang="en-US" dirty="0" smtClean="0"/>
              <a:t>优点</a:t>
            </a:r>
            <a:r>
              <a:rPr lang="en-US" altLang="zh-CN" dirty="0" smtClean="0"/>
              <a:t>:</a:t>
            </a:r>
            <a:r>
              <a:rPr lang="zh-CN" altLang="en-US" dirty="0" smtClean="0"/>
              <a:t>建构简单</a:t>
            </a:r>
            <a:r>
              <a:rPr lang="en-US" altLang="zh-CN" dirty="0" smtClean="0"/>
              <a:t>,</a:t>
            </a:r>
            <a:r>
              <a:rPr lang="zh-CN" altLang="en-US" dirty="0" smtClean="0"/>
              <a:t>理论上具备机房级别故障可切换的高可用的功能</a:t>
            </a:r>
            <a:r>
              <a:rPr lang="en-US" altLang="zh-CN"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    缺点</a:t>
            </a:r>
            <a:r>
              <a:rPr lang="en-US" altLang="zh-CN" dirty="0" smtClean="0"/>
              <a:t>:</a:t>
            </a:r>
            <a:r>
              <a:rPr lang="zh-CN" altLang="en-US" dirty="0" smtClean="0"/>
              <a:t>在数据</a:t>
            </a:r>
            <a:r>
              <a:rPr lang="en-US" altLang="zh-CN" dirty="0" smtClean="0"/>
              <a:t>ACID</a:t>
            </a:r>
            <a:r>
              <a:rPr lang="zh-CN" altLang="en-US" dirty="0" smtClean="0"/>
              <a:t>属性要求比较高的环境</a:t>
            </a:r>
            <a:r>
              <a:rPr lang="en-US" altLang="zh-CN" dirty="0" smtClean="0"/>
              <a:t>,</a:t>
            </a:r>
            <a:r>
              <a:rPr lang="zh-CN" altLang="en-US" dirty="0" smtClean="0"/>
              <a:t>比如说电商或者金融行业</a:t>
            </a:r>
            <a:r>
              <a:rPr lang="en-US" altLang="zh-CN" dirty="0" smtClean="0"/>
              <a:t>,</a:t>
            </a:r>
            <a:r>
              <a:rPr lang="zh-CN" altLang="en-US" dirty="0" smtClean="0"/>
              <a:t>使用这种方式在故障发生以后</a:t>
            </a:r>
            <a:r>
              <a:rPr lang="en-US" altLang="zh-CN" dirty="0" smtClean="0"/>
              <a:t>,</a:t>
            </a:r>
            <a:r>
              <a:rPr lang="zh-CN" altLang="en-US" dirty="0" smtClean="0"/>
              <a:t>到底要不要切备用机房是很难抉择的</a:t>
            </a:r>
            <a:r>
              <a:rPr lang="en-US" altLang="zh-CN" dirty="0" smtClean="0"/>
              <a:t>,</a:t>
            </a:r>
            <a:r>
              <a:rPr lang="zh-CN" altLang="en-US" dirty="0" smtClean="0"/>
              <a:t>因为切换成本高而且复杂</a:t>
            </a:r>
            <a:r>
              <a:rPr lang="en-US" altLang="zh-CN" dirty="0" smtClean="0"/>
              <a:t>,</a:t>
            </a:r>
            <a:r>
              <a:rPr lang="zh-CN" altLang="en-US" dirty="0" smtClean="0"/>
              <a:t>很难保证服务的正确性和数据的准确性</a:t>
            </a:r>
            <a:r>
              <a:rPr lang="en-US" altLang="zh-CN" dirty="0" smtClean="0"/>
              <a:t>,</a:t>
            </a:r>
            <a:r>
              <a:rPr lang="zh-CN" altLang="en-US" dirty="0" smtClean="0"/>
              <a:t>而且理论上应该是</a:t>
            </a:r>
            <a:r>
              <a:rPr lang="en-US" altLang="zh-CN" dirty="0" smtClean="0"/>
              <a:t>1:1</a:t>
            </a:r>
            <a:r>
              <a:rPr lang="zh-CN" altLang="en-US" dirty="0" smtClean="0"/>
              <a:t>的资源配比</a:t>
            </a:r>
            <a:r>
              <a:rPr lang="en-US" altLang="zh-CN" dirty="0" smtClean="0"/>
              <a:t>,</a:t>
            </a:r>
            <a:r>
              <a:rPr lang="zh-CN" altLang="en-US" dirty="0" smtClean="0"/>
              <a:t>会导致严重的资源浪费。</a:t>
            </a:r>
            <a:br>
              <a:rPr lang="zh-CN" altLang="en-US" dirty="0" smtClean="0"/>
            </a:br>
            <a:endParaRPr lang="en-US" altLang="zh-CN" dirty="0" smtClean="0"/>
          </a:p>
          <a:p>
            <a:endParaRPr lang="zh-CN" altLang="en-US" dirty="0" smtClean="0"/>
          </a:p>
          <a:p>
            <a:r>
              <a:rPr lang="zh-CN" altLang="en-US" dirty="0" smtClean="0"/>
              <a:t>多活单中心模式</a:t>
            </a:r>
            <a:r>
              <a:rPr lang="en-US" altLang="zh-CN" dirty="0" smtClean="0"/>
              <a:t>:</a:t>
            </a:r>
            <a:endParaRPr lang="en-US" altLang="zh-CN" dirty="0" smtClean="0"/>
          </a:p>
          <a:p>
            <a:r>
              <a:rPr lang="en-US" altLang="zh-CN" dirty="0" smtClean="0"/>
              <a:t>    </a:t>
            </a:r>
            <a:r>
              <a:rPr lang="zh-CN" altLang="en-US" dirty="0" smtClean="0"/>
              <a:t>优点</a:t>
            </a:r>
            <a:r>
              <a:rPr lang="en-US" altLang="zh-CN" dirty="0" smtClean="0"/>
              <a:t>:</a:t>
            </a:r>
            <a:r>
              <a:rPr lang="zh-CN" altLang="en-US" dirty="0" smtClean="0"/>
              <a:t>建构简单</a:t>
            </a:r>
            <a:r>
              <a:rPr lang="en-US" altLang="zh-CN" dirty="0" smtClean="0"/>
              <a:t>,</a:t>
            </a:r>
            <a:r>
              <a:rPr lang="zh-CN" altLang="en-US" dirty="0" smtClean="0"/>
              <a:t>理论上具备机房级别故障可切换的高可用的功能</a:t>
            </a:r>
            <a:r>
              <a:rPr lang="en-US" altLang="zh-CN" dirty="0" smtClean="0"/>
              <a:t>,</a:t>
            </a:r>
            <a:r>
              <a:rPr lang="zh-CN" altLang="en-US" dirty="0" smtClean="0"/>
              <a:t>支持读能力扩展 。</a:t>
            </a:r>
            <a:endParaRPr lang="zh-CN" altLang="en-US" dirty="0" smtClean="0"/>
          </a:p>
          <a:p>
            <a:r>
              <a:rPr lang="zh-CN" altLang="en-US" dirty="0" smtClean="0"/>
              <a:t>    缺点</a:t>
            </a:r>
            <a:r>
              <a:rPr lang="en-US" altLang="zh-CN" dirty="0" smtClean="0"/>
              <a:t>:</a:t>
            </a:r>
            <a:r>
              <a:rPr lang="zh-CN" altLang="en-US" dirty="0" smtClean="0"/>
              <a:t>写入时冷切换</a:t>
            </a:r>
            <a:r>
              <a:rPr lang="en-US" altLang="zh-CN" dirty="0" smtClean="0"/>
              <a:t>,</a:t>
            </a:r>
            <a:r>
              <a:rPr lang="zh-CN" altLang="en-US" dirty="0" smtClean="0"/>
              <a:t>存在风险</a:t>
            </a:r>
            <a:r>
              <a:rPr lang="en-US" altLang="zh-CN" dirty="0" smtClean="0"/>
              <a:t>,</a:t>
            </a:r>
            <a:r>
              <a:rPr lang="zh-CN" altLang="en-US" dirty="0" smtClean="0"/>
              <a:t>资源利用率不高</a:t>
            </a:r>
            <a:br>
              <a:rPr lang="zh-CN" altLang="en-US" dirty="0" smtClean="0"/>
            </a:br>
            <a:endParaRPr lang="zh-CN" altLang="en-US" dirty="0" smtClean="0"/>
          </a:p>
          <a:p>
            <a:r>
              <a:rPr lang="zh-CN" altLang="en-US" dirty="0" smtClean="0"/>
              <a:t>多活多中心模式</a:t>
            </a:r>
            <a:r>
              <a:rPr lang="en-US" altLang="zh-CN" dirty="0" smtClean="0"/>
              <a:t>:</a:t>
            </a:r>
            <a:endParaRPr lang="en-US" altLang="zh-CN" dirty="0" smtClean="0"/>
          </a:p>
          <a:p>
            <a:r>
              <a:rPr lang="en-US" altLang="zh-CN" dirty="0" smtClean="0"/>
              <a:t>    </a:t>
            </a:r>
            <a:r>
              <a:rPr lang="zh-CN" altLang="en-US" dirty="0" smtClean="0"/>
              <a:t>优点</a:t>
            </a:r>
            <a:r>
              <a:rPr lang="en-US" altLang="zh-CN" dirty="0" smtClean="0"/>
              <a:t>:</a:t>
            </a:r>
            <a:r>
              <a:rPr lang="zh-CN" altLang="en-US" dirty="0" smtClean="0"/>
              <a:t>可以实现像分布式系统一样</a:t>
            </a:r>
            <a:r>
              <a:rPr lang="en-US" altLang="zh-CN" dirty="0" smtClean="0"/>
              <a:t>,</a:t>
            </a:r>
            <a:r>
              <a:rPr lang="zh-CN" altLang="en-US" dirty="0" smtClean="0"/>
              <a:t>每个机房都能独立的提供服务</a:t>
            </a:r>
            <a:r>
              <a:rPr lang="en-US" altLang="zh-CN" dirty="0" smtClean="0"/>
              <a:t>,</a:t>
            </a:r>
            <a:r>
              <a:rPr lang="zh-CN" altLang="en-US" dirty="0" smtClean="0"/>
              <a:t>任何机房挂掉都不会对其他机房造成影响</a:t>
            </a:r>
            <a:r>
              <a:rPr lang="en-US" altLang="zh-CN" dirty="0" smtClean="0"/>
              <a:t>,</a:t>
            </a:r>
            <a:r>
              <a:rPr lang="zh-CN" altLang="en-US" dirty="0" smtClean="0"/>
              <a:t>而且可以快速的实现故障转移</a:t>
            </a:r>
            <a:r>
              <a:rPr lang="en-US" altLang="zh-CN" dirty="0" smtClean="0"/>
              <a:t>,</a:t>
            </a:r>
            <a:r>
              <a:rPr lang="zh-CN" altLang="en-US" dirty="0" smtClean="0"/>
              <a:t>将挂掉机房的用户切换到可用机房</a:t>
            </a:r>
            <a:r>
              <a:rPr lang="en-US" altLang="zh-CN" dirty="0" smtClean="0"/>
              <a:t>,</a:t>
            </a:r>
            <a:r>
              <a:rPr lang="zh-CN" altLang="en-US" dirty="0" smtClean="0"/>
              <a:t>资源利用率随着节点的增加</a:t>
            </a:r>
            <a:r>
              <a:rPr lang="en-US" altLang="zh-CN" dirty="0" smtClean="0"/>
              <a:t>,</a:t>
            </a:r>
            <a:r>
              <a:rPr lang="zh-CN" altLang="en-US" dirty="0" smtClean="0"/>
              <a:t>线性提升。 </a:t>
            </a:r>
            <a:endParaRPr lang="zh-CN" altLang="en-US" dirty="0" smtClean="0"/>
          </a:p>
          <a:p>
            <a:r>
              <a:rPr lang="zh-CN" altLang="en-US" dirty="0" smtClean="0"/>
              <a:t>    缺点</a:t>
            </a:r>
            <a:r>
              <a:rPr lang="en-US" altLang="zh-CN" dirty="0" smtClean="0"/>
              <a:t>:</a:t>
            </a:r>
            <a:r>
              <a:rPr lang="zh-CN" altLang="en-US" dirty="0" smtClean="0"/>
              <a:t>架构的实时复杂度较高</a:t>
            </a:r>
            <a:r>
              <a:rPr lang="en-US" altLang="zh-CN" dirty="0" smtClean="0"/>
              <a:t>,</a:t>
            </a:r>
            <a:r>
              <a:rPr lang="zh-CN" altLang="en-US" dirty="0" smtClean="0"/>
              <a:t>维护成本较高。</a:t>
            </a:r>
            <a:br>
              <a:rPr lang="zh-CN" altLang="en-US" dirty="0" smtClean="0"/>
            </a:br>
            <a:endParaRPr lang="zh-CN" altLang="en-US" dirty="0" smtClean="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如果一个原子的东西</a:t>
            </a:r>
            <a:r>
              <a:rPr lang="en-US" altLang="zh-CN" dirty="0" smtClean="0"/>
              <a:t>,</a:t>
            </a:r>
            <a:r>
              <a:rPr lang="zh-CN" altLang="en-US" dirty="0" smtClean="0"/>
              <a:t>只能把他放到一个机房</a:t>
            </a:r>
            <a:r>
              <a:rPr lang="en-US" altLang="zh-CN" dirty="0" smtClean="0"/>
              <a:t>,</a:t>
            </a:r>
            <a:r>
              <a:rPr lang="zh-CN" altLang="en-US" dirty="0" smtClean="0"/>
              <a:t>是没办法实现多活多中心。为了实现多活多中心，我们需要拆分它</a:t>
            </a:r>
            <a:r>
              <a:rPr lang="en-US" altLang="zh-CN" dirty="0" smtClean="0"/>
              <a:t>,</a:t>
            </a:r>
            <a:r>
              <a:rPr lang="zh-CN" altLang="en-US" dirty="0" smtClean="0"/>
              <a:t>将它单元化。而且单元化还有很多其他的好处</a:t>
            </a:r>
            <a:r>
              <a:rPr lang="en-US" altLang="zh-CN" dirty="0" smtClean="0"/>
              <a:t>,</a:t>
            </a:r>
            <a:r>
              <a:rPr lang="zh-CN" altLang="en-US" dirty="0" smtClean="0"/>
              <a:t>这里就不拉开讨论了。</a:t>
            </a:r>
            <a:endParaRPr lang="en-US" altLang="zh-CN" dirty="0" smtClean="0"/>
          </a:p>
          <a:p>
            <a:r>
              <a:rPr lang="zh-CN" altLang="en-US" dirty="0" smtClean="0"/>
              <a:t>在设计双活架构前，我们要明确我们按什么维度单元化。所谓的单元化大家可以理解我们会把核心业务拆分成很多很多的小的单元</a:t>
            </a:r>
            <a:r>
              <a:rPr lang="en-US" altLang="zh-CN" dirty="0" smtClean="0"/>
              <a:t>,</a:t>
            </a:r>
            <a:r>
              <a:rPr lang="zh-CN" altLang="en-US" dirty="0" smtClean="0"/>
              <a:t>分散到不同的机房。这些小的单元是可以在不同的机房之间做迁移</a:t>
            </a:r>
            <a:r>
              <a:rPr lang="en-US" altLang="zh-CN" dirty="0" smtClean="0"/>
              <a:t>,</a:t>
            </a:r>
            <a:r>
              <a:rPr lang="zh-CN" altLang="en-US" dirty="0" smtClean="0"/>
              <a:t>也可以当出现可用性问题的时候，我们是以单元为最小粒度开始降级</a:t>
            </a:r>
            <a:endParaRPr lang="en-US" altLang="zh-CN" dirty="0" smtClean="0"/>
          </a:p>
          <a:p>
            <a:endParaRPr lang="en-US" altLang="zh-CN" dirty="0" smtClean="0"/>
          </a:p>
          <a:p>
            <a:r>
              <a:rPr lang="zh-CN" altLang="en-US" dirty="0" smtClean="0"/>
              <a:t>作为电商</a:t>
            </a:r>
            <a:r>
              <a:rPr lang="en-US" altLang="zh-CN" dirty="0" smtClean="0"/>
              <a:t>,</a:t>
            </a:r>
            <a:r>
              <a:rPr lang="zh-CN" altLang="en-US" dirty="0" smtClean="0"/>
              <a:t>核心业务只有一个，就是购物流程。我们一定要确保购物流程的高可用。因此购物流程功能肯定不能拆分成更细的单元</a:t>
            </a:r>
            <a:r>
              <a:rPr lang="en-US" altLang="zh-CN" dirty="0" smtClean="0"/>
              <a:t>,</a:t>
            </a:r>
            <a:r>
              <a:rPr lang="zh-CN" altLang="en-US" dirty="0" smtClean="0"/>
              <a:t>如果拆分后，那么购物流程的一个单元不能用，整个购物流程就不通了。咱的双活也就失败了。所以我们会选择用户维度的单元化。</a:t>
            </a:r>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对于一个多活多中心的网站架构来说</a:t>
            </a:r>
            <a:r>
              <a:rPr lang="en-US" altLang="zh-CN" dirty="0" smtClean="0"/>
              <a:t>,</a:t>
            </a:r>
            <a:r>
              <a:rPr lang="zh-CN" altLang="en-US" dirty="0" smtClean="0"/>
              <a:t>很像一个分布式系统。且非常适合使用</a:t>
            </a:r>
            <a:r>
              <a:rPr lang="en-US" altLang="zh-CN" dirty="0" smtClean="0"/>
              <a:t>CAP</a:t>
            </a:r>
            <a:r>
              <a:rPr lang="zh-CN" altLang="en-US" dirty="0" smtClean="0"/>
              <a:t>来作为多活机房架构的理论模型。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不知道在坐有多少人阅读过右导的</a:t>
            </a:r>
            <a:r>
              <a:rPr lang="en-US" altLang="zh-CN" dirty="0" smtClean="0"/>
              <a:t>《CAP</a:t>
            </a:r>
            <a:r>
              <a:rPr lang="zh-CN" altLang="en-US" dirty="0" smtClean="0"/>
              <a:t>的相对论</a:t>
            </a:r>
            <a:r>
              <a:rPr lang="en-US" altLang="zh-CN" dirty="0" smtClean="0"/>
              <a:t>》</a:t>
            </a:r>
            <a:r>
              <a:rPr lang="zh-CN" altLang="en-US" dirty="0" smtClean="0"/>
              <a:t>。 </a:t>
            </a:r>
            <a:endParaRPr lang="zh-CN" altLang="en-US" dirty="0" smtClean="0"/>
          </a:p>
          <a:p>
            <a:endParaRPr lang="en-US" altLang="zh-CN" dirty="0" smtClean="0"/>
          </a:p>
          <a:p>
            <a:endParaRPr lang="en-US" altLang="zh-CN" dirty="0" smtClean="0"/>
          </a:p>
          <a:p>
            <a:r>
              <a:rPr lang="zh-CN" altLang="en-US" dirty="0" smtClean="0"/>
              <a:t>一致性</a:t>
            </a:r>
            <a:r>
              <a:rPr lang="en-US" altLang="zh-CN" dirty="0" smtClean="0"/>
              <a:t>(C):</a:t>
            </a:r>
            <a:r>
              <a:rPr lang="zh-CN" altLang="en-US" dirty="0" smtClean="0"/>
              <a:t>在分布式系统中的所有数据备份，在同一时刻是否同样的值。</a:t>
            </a:r>
            <a:r>
              <a:rPr lang="en-US" altLang="zh-CN" dirty="0" smtClean="0"/>
              <a:t>(</a:t>
            </a:r>
            <a:r>
              <a:rPr lang="zh-CN" altLang="en-US" dirty="0" smtClean="0"/>
              <a:t>等同于所有节点访问同一份最新的数据副本</a:t>
            </a:r>
            <a:r>
              <a:rPr lang="en-US" altLang="zh-CN" dirty="0" smtClean="0"/>
              <a:t>) </a:t>
            </a:r>
            <a:endParaRPr lang="en-US" altLang="zh-CN" dirty="0" smtClean="0"/>
          </a:p>
          <a:p>
            <a:endParaRPr lang="en-US" altLang="zh-CN" dirty="0" smtClean="0"/>
          </a:p>
          <a:p>
            <a:r>
              <a:rPr lang="zh-CN" altLang="en-US" dirty="0" smtClean="0"/>
              <a:t>可用性</a:t>
            </a:r>
            <a:r>
              <a:rPr lang="en-US" altLang="zh-CN" dirty="0" smtClean="0"/>
              <a:t>(A):</a:t>
            </a:r>
            <a:r>
              <a:rPr lang="zh-CN" altLang="en-US" dirty="0" smtClean="0"/>
              <a:t>在集群中一部分节点故障后</a:t>
            </a:r>
            <a:r>
              <a:rPr lang="en-US" altLang="zh-CN" dirty="0" smtClean="0"/>
              <a:t>,</a:t>
            </a:r>
            <a:r>
              <a:rPr lang="zh-CN" altLang="en-US" dirty="0" smtClean="0"/>
              <a:t>集群整体是否还能响应客户端的读写请求。</a:t>
            </a:r>
            <a:r>
              <a:rPr lang="en-US" altLang="zh-CN" dirty="0" smtClean="0"/>
              <a:t>(</a:t>
            </a:r>
            <a:r>
              <a:rPr lang="zh-CN" altLang="en-US" dirty="0" smtClean="0"/>
              <a:t>对数据更新具备高可用性</a:t>
            </a:r>
            <a:r>
              <a:rPr lang="en-US" altLang="zh-CN" dirty="0" smtClean="0"/>
              <a:t>) </a:t>
            </a:r>
            <a:br>
              <a:rPr lang="en-US" altLang="zh-CN" dirty="0" smtClean="0"/>
            </a:br>
            <a:endParaRPr lang="en-US" altLang="zh-CN" dirty="0" smtClean="0"/>
          </a:p>
          <a:p>
            <a:r>
              <a:rPr lang="zh-CN" altLang="en-US" dirty="0" smtClean="0"/>
              <a:t>分区容忍性</a:t>
            </a:r>
            <a:r>
              <a:rPr lang="en-US" altLang="zh-CN" dirty="0" smtClean="0"/>
              <a:t>(P):</a:t>
            </a:r>
            <a:r>
              <a:rPr lang="zh-CN" altLang="en-US" dirty="0" smtClean="0"/>
              <a:t>以实际效果而言，分区相当于对通信的时限要求。系统如果不能在时限内达成数据一致性</a:t>
            </a:r>
            <a:r>
              <a:rPr lang="en-US" altLang="zh-CN" dirty="0" smtClean="0"/>
              <a:t>,</a:t>
            </a:r>
            <a:r>
              <a:rPr lang="zh-CN" altLang="en-US" dirty="0" smtClean="0"/>
              <a:t>就意味着发生了分区的情况。必须就当前操作在</a:t>
            </a:r>
            <a:r>
              <a:rPr lang="en-US" altLang="zh-CN" dirty="0" smtClean="0"/>
              <a:t>C</a:t>
            </a:r>
            <a:r>
              <a:rPr lang="zh-CN" altLang="en-US" dirty="0" smtClean="0"/>
              <a:t>和</a:t>
            </a:r>
            <a:r>
              <a:rPr lang="en-US" altLang="zh-CN" dirty="0" smtClean="0"/>
              <a:t>A</a:t>
            </a:r>
            <a:r>
              <a:rPr lang="zh-CN" altLang="en-US" dirty="0" smtClean="0"/>
              <a:t>做出选择。 </a:t>
            </a:r>
            <a:endParaRPr lang="zh-CN" altLang="en-US" dirty="0" smtClean="0"/>
          </a:p>
          <a:p>
            <a:endParaRPr kumimoji="1" lang="en-US" altLang="zh-CN" dirty="0" smtClean="0"/>
          </a:p>
          <a:p>
            <a:r>
              <a:rPr lang="zh-CN" altLang="en-US" dirty="0" smtClean="0"/>
              <a:t>以上是以技术层面来看</a:t>
            </a:r>
            <a:r>
              <a:rPr lang="en-US" altLang="zh-CN" dirty="0" smtClean="0"/>
              <a:t>CAP</a:t>
            </a:r>
            <a:r>
              <a:rPr lang="zh-CN" altLang="en-US" dirty="0" smtClean="0"/>
              <a:t>的</a:t>
            </a:r>
            <a:r>
              <a:rPr lang="en-US" altLang="zh-CN" dirty="0" smtClean="0"/>
              <a:t>,</a:t>
            </a:r>
            <a:r>
              <a:rPr lang="zh-CN" altLang="en-US" dirty="0" smtClean="0"/>
              <a:t>而且理论上</a:t>
            </a:r>
            <a:r>
              <a:rPr lang="en-US" altLang="zh-CN" dirty="0" smtClean="0"/>
              <a:t>CAP</a:t>
            </a:r>
            <a:r>
              <a:rPr lang="zh-CN" altLang="en-US" dirty="0" smtClean="0"/>
              <a:t>只能同时满足两个。</a:t>
            </a:r>
            <a:r>
              <a:rPr lang="en-US" altLang="zh-CN" dirty="0" smtClean="0"/>
              <a:t>CA,CP,AP</a:t>
            </a:r>
            <a:r>
              <a:rPr lang="zh-CN" altLang="en-US" dirty="0" smtClean="0"/>
              <a:t>只能选其一。 </a:t>
            </a:r>
            <a:endParaRPr lang="zh-CN" altLang="en-US" dirty="0" smtClean="0"/>
          </a:p>
          <a:p>
            <a:r>
              <a:rPr lang="zh-CN" altLang="en-US" dirty="0" smtClean="0"/>
              <a:t>按照以上分析来看</a:t>
            </a:r>
            <a:r>
              <a:rPr lang="en-US" altLang="zh-CN" dirty="0" smtClean="0"/>
              <a:t>,</a:t>
            </a:r>
            <a:r>
              <a:rPr lang="zh-CN" altLang="en-US" dirty="0" smtClean="0"/>
              <a:t>我们的期望是否无解？ </a:t>
            </a:r>
            <a:endParaRPr lang="zh-CN" altLang="en-US" dirty="0" smtClean="0"/>
          </a:p>
          <a:p>
            <a:r>
              <a:rPr lang="zh-CN" altLang="en-US" dirty="0" smtClean="0"/>
              <a:t>当然不是</a:t>
            </a:r>
            <a:r>
              <a:rPr lang="en-US" altLang="zh-CN" dirty="0" smtClean="0"/>
              <a:t>,</a:t>
            </a:r>
            <a:r>
              <a:rPr lang="zh-CN" altLang="en-US" dirty="0" smtClean="0"/>
              <a:t>这里有个误区大家一定要注意。</a:t>
            </a:r>
            <a:r>
              <a:rPr lang="en-US" altLang="zh-CN" dirty="0" smtClean="0"/>
              <a:t>CAP</a:t>
            </a:r>
            <a:r>
              <a:rPr lang="zh-CN" altLang="en-US" dirty="0" smtClean="0"/>
              <a:t>的作者</a:t>
            </a:r>
            <a:r>
              <a:rPr lang="en-US" altLang="zh-CN" sz="1200" kern="1200" dirty="0" smtClean="0">
                <a:solidFill>
                  <a:schemeClr val="tx1"/>
                </a:solidFill>
                <a:effectLst/>
                <a:latin typeface="+mn-lt"/>
                <a:ea typeface="+mn-ea"/>
                <a:cs typeface="+mn-cs"/>
              </a:rPr>
              <a:t>Eric Brewer</a:t>
            </a:r>
            <a:r>
              <a:rPr lang="zh-CN" altLang="en-US" dirty="0" smtClean="0"/>
              <a:t>也明确说明了理论指的是分布式算法或者是某个子系统不能同时满足这三个点。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回过头我们在咱在电商业务的角度去解读一下</a:t>
            </a:r>
            <a:r>
              <a:rPr lang="en-US" altLang="zh-CN" dirty="0" smtClean="0"/>
              <a:t>CAP. </a:t>
            </a:r>
            <a:endParaRPr lang="en-US" altLang="zh-CN" dirty="0" smtClean="0"/>
          </a:p>
          <a:p>
            <a:r>
              <a:rPr lang="zh-CN" altLang="en-US" dirty="0" smtClean="0"/>
              <a:t>电商的一致性</a:t>
            </a:r>
            <a:r>
              <a:rPr lang="en-US" altLang="zh-CN" dirty="0" smtClean="0"/>
              <a:t>(C): </a:t>
            </a:r>
            <a:endParaRPr lang="en-US" altLang="zh-CN" dirty="0" smtClean="0"/>
          </a:p>
          <a:p>
            <a:r>
              <a:rPr lang="en-US" altLang="zh-CN" dirty="0" smtClean="0"/>
              <a:t>    </a:t>
            </a:r>
            <a:r>
              <a:rPr lang="zh-CN" altLang="en-US" dirty="0" smtClean="0"/>
              <a:t>这里的一致性与</a:t>
            </a:r>
            <a:r>
              <a:rPr lang="en-US" altLang="zh-CN" dirty="0" smtClean="0"/>
              <a:t>ACID</a:t>
            </a:r>
            <a:r>
              <a:rPr lang="zh-CN" altLang="en-US" dirty="0" smtClean="0"/>
              <a:t>的一致性是不同的理解，数据要求的是不出现与事实不符合的其他状态</a:t>
            </a:r>
            <a:r>
              <a:rPr lang="en-US" altLang="zh-CN" dirty="0" smtClean="0"/>
              <a:t>,</a:t>
            </a:r>
            <a:r>
              <a:rPr lang="zh-CN" altLang="en-US" dirty="0" smtClean="0"/>
              <a:t>也就是强一致性。但是在这里我们可以理解为最终一致性</a:t>
            </a:r>
            <a:r>
              <a:rPr lang="en-US" altLang="zh-CN" dirty="0" smtClean="0"/>
              <a:t>,</a:t>
            </a:r>
            <a:r>
              <a:rPr lang="zh-CN" altLang="en-US" dirty="0" smtClean="0"/>
              <a:t>也就是我们可以容忍短时间的各机房节点间数据不一致。</a:t>
            </a:r>
            <a:br>
              <a:rPr lang="zh-CN" altLang="en-US" dirty="0" smtClean="0"/>
            </a:br>
            <a:endParaRPr lang="zh-CN" altLang="en-US" dirty="0" smtClean="0"/>
          </a:p>
          <a:p>
            <a:r>
              <a:rPr lang="zh-CN" altLang="en-US" dirty="0" smtClean="0"/>
              <a:t>电商的可用性</a:t>
            </a:r>
            <a:r>
              <a:rPr lang="en-US" altLang="zh-CN" dirty="0" smtClean="0"/>
              <a:t>(A): </a:t>
            </a:r>
            <a:endParaRPr lang="en-US" altLang="zh-CN" dirty="0" smtClean="0"/>
          </a:p>
          <a:p>
            <a:r>
              <a:rPr lang="en-US" altLang="zh-CN" dirty="0" smtClean="0"/>
              <a:t>     </a:t>
            </a:r>
            <a:r>
              <a:rPr lang="zh-CN" altLang="en-US" dirty="0" smtClean="0"/>
              <a:t>通常人们对可用性的理解就是</a:t>
            </a:r>
            <a:r>
              <a:rPr lang="en-US" altLang="zh-CN" dirty="0" smtClean="0"/>
              <a:t>SLA 99.99%,</a:t>
            </a:r>
            <a:r>
              <a:rPr lang="zh-CN" altLang="en-US" dirty="0" smtClean="0"/>
              <a:t>也就是可用时间与总服务时间的比例。其实对于一个大型系统来说</a:t>
            </a:r>
            <a:r>
              <a:rPr lang="en-US" altLang="zh-CN" dirty="0" smtClean="0"/>
              <a:t>,</a:t>
            </a:r>
            <a:r>
              <a:rPr lang="zh-CN" altLang="en-US" dirty="0" smtClean="0"/>
              <a:t>还有部分可用的概念</a:t>
            </a:r>
            <a:r>
              <a:rPr lang="en-US" altLang="zh-CN" dirty="0" smtClean="0"/>
              <a:t>,</a:t>
            </a:r>
            <a:r>
              <a:rPr lang="zh-CN" altLang="en-US" dirty="0" smtClean="0"/>
              <a:t>也就是一部分功能可用</a:t>
            </a:r>
            <a:r>
              <a:rPr lang="en-US" altLang="zh-CN" dirty="0" smtClean="0"/>
              <a:t>,</a:t>
            </a:r>
            <a:r>
              <a:rPr lang="zh-CN" altLang="en-US" dirty="0" smtClean="0"/>
              <a:t>一部分功能不可用。或者一部分用户可用</a:t>
            </a:r>
            <a:r>
              <a:rPr lang="en-US" altLang="zh-CN" dirty="0" smtClean="0"/>
              <a:t>,</a:t>
            </a:r>
            <a:r>
              <a:rPr lang="zh-CN" altLang="en-US" dirty="0" smtClean="0"/>
              <a:t>一部分用户不可用。</a:t>
            </a:r>
            <a:br>
              <a:rPr lang="zh-CN" altLang="en-US" dirty="0" smtClean="0"/>
            </a:br>
            <a:endParaRPr lang="zh-CN" altLang="en-US" dirty="0" smtClean="0"/>
          </a:p>
          <a:p>
            <a:r>
              <a:rPr lang="zh-CN" altLang="en-US" dirty="0" smtClean="0"/>
              <a:t>电商的分区容忍性</a:t>
            </a:r>
            <a:r>
              <a:rPr lang="en-US" altLang="zh-CN" dirty="0" smtClean="0"/>
              <a:t>(P):</a:t>
            </a:r>
            <a:endParaRPr lang="en-US" altLang="zh-CN" dirty="0" smtClean="0"/>
          </a:p>
          <a:p>
            <a:r>
              <a:rPr lang="en-US" altLang="zh-CN" dirty="0" smtClean="0"/>
              <a:t>    </a:t>
            </a:r>
            <a:r>
              <a:rPr lang="zh-CN" altLang="en-US" dirty="0" smtClean="0"/>
              <a:t>最常见的问题</a:t>
            </a:r>
            <a:r>
              <a:rPr lang="en-US" altLang="zh-CN" dirty="0" smtClean="0"/>
              <a:t>,</a:t>
            </a:r>
            <a:r>
              <a:rPr lang="zh-CN" altLang="en-US" dirty="0" smtClean="0"/>
              <a:t>就是多活机房中某个机房的光纤被挖断了</a:t>
            </a:r>
            <a:r>
              <a:rPr lang="en-US" altLang="zh-CN" dirty="0" smtClean="0"/>
              <a:t>,</a:t>
            </a:r>
            <a:r>
              <a:rPr lang="zh-CN" altLang="en-US" dirty="0" smtClean="0"/>
              <a:t>出现了分区问题。分区问题有两个解决方案。通常来说出现分区的情况特别少，而且我们还可以通过多条物理线路的方式去规避分区问题。而且还可以通过牺牲部分可用性来容忍分区。比如我们可以容忍部分用户不可用，或者部分功能不可用。</a:t>
            </a:r>
            <a:br>
              <a:rPr lang="zh-CN" altLang="en-US" dirty="0" smtClean="0"/>
            </a:br>
            <a:endParaRPr lang="zh-CN" altLang="en-US" dirty="0" smtClean="0"/>
          </a:p>
          <a:p>
            <a:r>
              <a:rPr lang="zh-CN" altLang="en-US" dirty="0" smtClean="0"/>
              <a:t>其实按照我们现有的理解</a:t>
            </a:r>
            <a:r>
              <a:rPr lang="en-US" altLang="zh-CN" dirty="0" smtClean="0"/>
              <a:t>,CAP</a:t>
            </a:r>
            <a:r>
              <a:rPr lang="zh-CN" altLang="en-US" dirty="0" smtClean="0"/>
              <a:t>理论已经进化成了</a:t>
            </a:r>
            <a:r>
              <a:rPr lang="en-US" altLang="zh-CN" dirty="0" smtClean="0"/>
              <a:t>BASE</a:t>
            </a:r>
            <a:r>
              <a:rPr lang="zh-CN" altLang="en-US" dirty="0" smtClean="0"/>
              <a:t>理论</a:t>
            </a:r>
            <a:r>
              <a:rPr lang="en-US" altLang="zh-CN" dirty="0" smtClean="0"/>
              <a:t>(</a:t>
            </a:r>
            <a:r>
              <a:rPr lang="zh-CN" altLang="en-US" dirty="0" smtClean="0"/>
              <a:t>基本可用</a:t>
            </a:r>
            <a:r>
              <a:rPr lang="en-US" altLang="zh-CN" dirty="0" smtClean="0"/>
              <a:t>,</a:t>
            </a:r>
            <a:r>
              <a:rPr lang="zh-CN" altLang="en-US" dirty="0" smtClean="0"/>
              <a:t>软状态</a:t>
            </a:r>
            <a:r>
              <a:rPr lang="en-US" altLang="zh-CN" dirty="0" smtClean="0"/>
              <a:t>,</a:t>
            </a:r>
            <a:r>
              <a:rPr lang="zh-CN" altLang="en-US" dirty="0" smtClean="0"/>
              <a:t>最终一致性</a:t>
            </a:r>
            <a:r>
              <a:rPr lang="en-US" altLang="zh-CN" dirty="0" smtClean="0"/>
              <a:t>)</a:t>
            </a:r>
            <a:r>
              <a:rPr lang="zh-CN" altLang="en-US" dirty="0" smtClean="0"/>
              <a:t>。</a:t>
            </a:r>
            <a:endParaRPr lang="zh-CN" altLang="en-US" dirty="0" smtClean="0"/>
          </a:p>
          <a:p>
            <a:endParaRPr lang="zh-CN" altLang="en-US" dirty="0" smtClean="0"/>
          </a:p>
          <a:p>
            <a:r>
              <a:rPr lang="zh-CN" altLang="en-US" dirty="0" smtClean="0"/>
              <a:t>有了以上理论基础，咱可以开始物理建模了，来设计我们的多活多中心架构。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一个理想的双活架构图</a:t>
            </a:r>
            <a:endParaRPr kumimoji="1" lang="en-US" altLang="zh-CN" dirty="0" smtClean="0"/>
          </a:p>
          <a:p>
            <a:r>
              <a:rPr kumimoji="1" lang="zh-CN" altLang="en-US" dirty="0" smtClean="0"/>
              <a:t>但是这个图有一些问题。</a:t>
            </a:r>
            <a:endParaRPr kumimoji="1" lang="en-US" altLang="zh-CN" dirty="0" smtClean="0"/>
          </a:p>
          <a:p>
            <a:r>
              <a:rPr kumimoji="1" lang="en-US" altLang="zh-CN" dirty="0" smtClean="0"/>
              <a:t>0</a:t>
            </a:r>
            <a:r>
              <a:rPr kumimoji="1" lang="zh-CN" altLang="en-US" dirty="0" smtClean="0"/>
              <a:t>、首先需要单元化</a:t>
            </a:r>
            <a:r>
              <a:rPr kumimoji="1" lang="en-US" altLang="zh-CN" dirty="0" smtClean="0"/>
              <a:t>,</a:t>
            </a:r>
            <a:r>
              <a:rPr kumimoji="1" lang="zh-CN" altLang="en-US" dirty="0" smtClean="0"/>
              <a:t>刚才已经提过</a:t>
            </a:r>
            <a:r>
              <a:rPr kumimoji="1" lang="en-US" altLang="zh-CN" dirty="0" smtClean="0"/>
              <a:t>,</a:t>
            </a:r>
            <a:r>
              <a:rPr kumimoji="1" lang="zh-CN" altLang="en-US" dirty="0" smtClean="0"/>
              <a:t>我们已用户维度单元化，单元化以后</a:t>
            </a:r>
            <a:r>
              <a:rPr kumimoji="1" lang="en-US" altLang="zh-CN" dirty="0" smtClean="0"/>
              <a:t>,</a:t>
            </a:r>
            <a:r>
              <a:rPr kumimoji="1" lang="zh-CN" altLang="en-US" dirty="0" smtClean="0"/>
              <a:t>用户是和机房绑定的。</a:t>
            </a:r>
            <a:endParaRPr kumimoji="1" lang="en-US" altLang="zh-CN" dirty="0" smtClean="0"/>
          </a:p>
          <a:p>
            <a:r>
              <a:rPr kumimoji="1" lang="en-US" altLang="zh-CN" dirty="0" smtClean="0"/>
              <a:t>1</a:t>
            </a:r>
            <a:r>
              <a:rPr kumimoji="1" lang="zh-CN" altLang="en-US" dirty="0" smtClean="0"/>
              <a:t>、用户在进入网站之前</a:t>
            </a:r>
            <a:r>
              <a:rPr kumimoji="1" lang="en-US" altLang="zh-CN" dirty="0" smtClean="0"/>
              <a:t>,</a:t>
            </a:r>
            <a:r>
              <a:rPr kumimoji="1" lang="zh-CN" altLang="en-US" dirty="0" smtClean="0"/>
              <a:t>也就是</a:t>
            </a:r>
            <a:r>
              <a:rPr kumimoji="1" lang="en-US" altLang="zh-CN" dirty="0" smtClean="0"/>
              <a:t>DNS</a:t>
            </a:r>
            <a:r>
              <a:rPr kumimoji="1" lang="zh-CN" altLang="en-US" dirty="0" smtClean="0"/>
              <a:t>解析开始到进入服务器之前，你是很难</a:t>
            </a:r>
            <a:r>
              <a:rPr kumimoji="1" lang="en-US" altLang="zh-CN" dirty="0" smtClean="0"/>
              <a:t>100%</a:t>
            </a:r>
            <a:r>
              <a:rPr kumimoji="1" lang="zh-CN" altLang="en-US" dirty="0" smtClean="0"/>
              <a:t>控制所有用户的访问路径。也就是让用户按照我们的单元化规则进入正确的机房</a:t>
            </a:r>
            <a:r>
              <a:rPr kumimoji="1" lang="en-US" altLang="zh-CN" dirty="0" smtClean="0"/>
              <a:t>,</a:t>
            </a:r>
            <a:r>
              <a:rPr kumimoji="1" lang="zh-CN" altLang="en-US" dirty="0" smtClean="0"/>
              <a:t>为了解决这个问题</a:t>
            </a:r>
            <a:r>
              <a:rPr kumimoji="1" lang="en-US" altLang="zh-CN" dirty="0" smtClean="0"/>
              <a:t>,</a:t>
            </a:r>
            <a:r>
              <a:rPr kumimoji="1" lang="zh-CN" altLang="en-US" dirty="0" smtClean="0"/>
              <a:t>我们需要增加两个路由组件。一个是前端路由组件</a:t>
            </a:r>
            <a:r>
              <a:rPr kumimoji="1" lang="en-US" altLang="zh-CN" dirty="0" smtClean="0"/>
              <a:t>,</a:t>
            </a:r>
            <a:r>
              <a:rPr kumimoji="1" lang="zh-CN" altLang="en-US" dirty="0" smtClean="0"/>
              <a:t>一个是数据路由组件。</a:t>
            </a:r>
            <a:endParaRPr kumimoji="1" lang="en-US" altLang="zh-CN" dirty="0" smtClean="0"/>
          </a:p>
          <a:p>
            <a:r>
              <a:rPr kumimoji="1" lang="en-US" altLang="zh-CN" dirty="0" smtClean="0"/>
              <a:t>2</a:t>
            </a:r>
            <a:r>
              <a:rPr kumimoji="1" lang="zh-CN" altLang="en-US" dirty="0" smtClean="0"/>
              <a:t>、如何同一份代码能够在两个机房跑起来</a:t>
            </a:r>
            <a:r>
              <a:rPr kumimoji="1" lang="en-US" altLang="zh-CN" dirty="0" smtClean="0"/>
              <a:t>,</a:t>
            </a:r>
            <a:r>
              <a:rPr kumimoji="1" lang="zh-CN" altLang="en-US" dirty="0" smtClean="0"/>
              <a:t>这个就需要依赖于我们的配置管理系统</a:t>
            </a:r>
            <a:r>
              <a:rPr kumimoji="1" lang="en-US" altLang="zh-CN" dirty="0" smtClean="0"/>
              <a:t>,</a:t>
            </a:r>
            <a:r>
              <a:rPr kumimoji="1" lang="zh-CN" altLang="en-US" dirty="0" smtClean="0"/>
              <a:t>根据不同机器生成不同的配置文件。</a:t>
            </a:r>
            <a:endParaRPr kumimoji="1" lang="en-US" altLang="zh-CN" dirty="0" smtClean="0"/>
          </a:p>
          <a:p>
            <a:r>
              <a:rPr kumimoji="1" lang="en-US" altLang="zh-CN" dirty="0" smtClean="0"/>
              <a:t>3</a:t>
            </a:r>
            <a:r>
              <a:rPr kumimoji="1" lang="zh-CN" altLang="en-US" dirty="0" smtClean="0"/>
              <a:t>、为了尽量规避两个机房数据同步的时候产生数据冲突，那么我们数据的主键需要使用全局发号器。</a:t>
            </a:r>
            <a:endParaRPr kumimoji="1" lang="en-US" altLang="zh-CN" dirty="0" smtClean="0"/>
          </a:p>
          <a:p>
            <a:r>
              <a:rPr kumimoji="1" lang="en-US" altLang="zh-CN" dirty="0" smtClean="0"/>
              <a:t>4</a:t>
            </a:r>
            <a:r>
              <a:rPr kumimoji="1" lang="zh-CN" altLang="en-US" dirty="0" smtClean="0"/>
              <a:t>、最后也是最重要的组件</a:t>
            </a:r>
            <a:r>
              <a:rPr kumimoji="1" lang="en-US" altLang="zh-CN" dirty="0" smtClean="0"/>
              <a:t>,</a:t>
            </a:r>
            <a:r>
              <a:rPr kumimoji="1" lang="zh-CN" altLang="en-US" dirty="0" smtClean="0"/>
              <a:t>就是数据同步的组件</a:t>
            </a:r>
            <a:r>
              <a:rPr kumimoji="1" lang="en-US" altLang="zh-CN" dirty="0" smtClean="0"/>
              <a:t>.</a:t>
            </a:r>
            <a:endParaRPr kumimoji="1" lang="en-US" altLang="zh-CN" dirty="0" smtClean="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8ED37A-D08C-4750-B0A5-AC6B40FD38C5}"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D896C0-E572-43BF-94C4-3B39203AC6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0.xml"/><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tiff"/><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57584" y="2281990"/>
            <a:ext cx="3777107" cy="1384995"/>
          </a:xfrm>
          <a:prstGeom prst="rect">
            <a:avLst/>
          </a:prstGeom>
          <a:noFill/>
        </p:spPr>
        <p:txBody>
          <a:bodyPr wrap="square" rtlCol="0">
            <a:spAutoFit/>
          </a:bodyPr>
          <a:lstStyle/>
          <a:p>
            <a:r>
              <a:rPr lang="zh-CN" altLang="en-US" sz="2800" dirty="0" smtClean="0">
                <a:solidFill>
                  <a:srgbClr val="002060"/>
                </a:solidFill>
              </a:rPr>
              <a:t>聚美优品双活架构实践</a:t>
            </a:r>
            <a:endParaRPr lang="en-US" altLang="zh-CN" sz="2800" dirty="0" smtClean="0">
              <a:solidFill>
                <a:srgbClr val="002060"/>
              </a:solidFill>
            </a:endParaRPr>
          </a:p>
          <a:p>
            <a:endParaRPr lang="en-US" altLang="zh-CN" sz="2800" dirty="0">
              <a:solidFill>
                <a:srgbClr val="002060"/>
              </a:solidFill>
            </a:endParaRPr>
          </a:p>
          <a:p>
            <a:pPr algn="r"/>
            <a:r>
              <a:rPr lang="en-US" altLang="zh-CN" sz="2800" dirty="0" smtClean="0">
                <a:solidFill>
                  <a:srgbClr val="002060"/>
                </a:solidFill>
              </a:rPr>
              <a:t>  </a:t>
            </a:r>
            <a:r>
              <a:rPr lang="zh-CN" altLang="en-US" sz="2800" dirty="0" smtClean="0">
                <a:solidFill>
                  <a:srgbClr val="002060"/>
                </a:solidFill>
              </a:rPr>
              <a:t>冯浩</a:t>
            </a:r>
            <a:endParaRPr lang="zh-CN" altLang="en-US" sz="2800"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理想双活架构</a:t>
            </a:r>
            <a:endParaRPr lang="en-US" altLang="zh-CN" sz="4000" dirty="0">
              <a:latin typeface="+mn-ea"/>
            </a:endParaRPr>
          </a:p>
        </p:txBody>
      </p:sp>
      <p:pic>
        <p:nvPicPr>
          <p:cNvPr id="8" name="图片 7"/>
          <p:cNvPicPr>
            <a:picLocks noChangeAspect="1"/>
          </p:cNvPicPr>
          <p:nvPr/>
        </p:nvPicPr>
        <p:blipFill>
          <a:blip r:embed="rId2"/>
          <a:stretch>
            <a:fillRect/>
          </a:stretch>
        </p:blipFill>
        <p:spPr>
          <a:xfrm>
            <a:off x="1060450" y="1989667"/>
            <a:ext cx="7023099" cy="4470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a:t>
            </a:r>
            <a:endParaRPr lang="en-US" altLang="zh-CN" sz="4000" dirty="0">
              <a:latin typeface="+mn-ea"/>
            </a:endParaRPr>
          </a:p>
        </p:txBody>
      </p:sp>
      <p:sp>
        <p:nvSpPr>
          <p:cNvPr id="3" name="副标题 2"/>
          <p:cNvSpPr>
            <a:spLocks noGrp="1"/>
          </p:cNvSpPr>
          <p:nvPr>
            <p:ph type="subTitle" idx="1"/>
          </p:nvPr>
        </p:nvSpPr>
        <p:spPr>
          <a:xfrm>
            <a:off x="1143000" y="1989667"/>
            <a:ext cx="6858000" cy="4292600"/>
          </a:xfrm>
        </p:spPr>
        <p:txBody>
          <a:bodyPr/>
          <a:lstStyle/>
          <a:p>
            <a:pPr algn="l"/>
            <a:r>
              <a:rPr lang="zh-CN" altLang="en-US" dirty="0" smtClean="0"/>
              <a:t>用户单元化设计</a:t>
            </a:r>
            <a:endParaRPr lang="en-US" altLang="zh-CN" dirty="0" smtClean="0"/>
          </a:p>
          <a:p>
            <a:pPr algn="l"/>
            <a:endParaRPr lang="en-US" altLang="zh-CN" dirty="0" smtClean="0"/>
          </a:p>
          <a:p>
            <a:pPr algn="l"/>
            <a:r>
              <a:rPr lang="zh-CN" altLang="en-US" dirty="0" smtClean="0"/>
              <a:t>一、聚美现状</a:t>
            </a:r>
            <a:endParaRPr lang="en-US" altLang="zh-CN" dirty="0" smtClean="0"/>
          </a:p>
          <a:p>
            <a:pPr algn="l"/>
            <a:r>
              <a:rPr lang="en-US" altLang="zh-CN" dirty="0" err="1" smtClean="0"/>
              <a:t>Sharding</a:t>
            </a:r>
            <a:r>
              <a:rPr lang="zh-CN" altLang="en-US" dirty="0" smtClean="0"/>
              <a:t>规则</a:t>
            </a:r>
            <a:r>
              <a:rPr lang="en-US" altLang="zh-CN" dirty="0" smtClean="0"/>
              <a:t>:</a:t>
            </a:r>
            <a:endParaRPr lang="en-US" altLang="zh-CN" dirty="0" smtClean="0"/>
          </a:p>
          <a:p>
            <a:pPr algn="l"/>
            <a:r>
              <a:rPr lang="zh-CN" altLang="en-US" dirty="0" smtClean="0"/>
              <a:t>用户</a:t>
            </a:r>
            <a:r>
              <a:rPr lang="en-US" altLang="zh-CN" smtClean="0"/>
              <a:t>Id</a:t>
            </a:r>
            <a:r>
              <a:rPr lang="zh-CN" altLang="en-US" smtClean="0"/>
              <a:t>最后三位</a:t>
            </a:r>
            <a:r>
              <a:rPr lang="en-US" altLang="zh-CN" dirty="0" smtClean="0"/>
              <a:t>%128</a:t>
            </a:r>
            <a:r>
              <a:rPr lang="zh-CN" altLang="en-US" dirty="0" smtClean="0"/>
              <a:t> </a:t>
            </a:r>
            <a:r>
              <a:rPr lang="en-US" altLang="zh-CN" dirty="0" smtClean="0"/>
              <a:t>=</a:t>
            </a:r>
            <a:r>
              <a:rPr lang="zh-CN" altLang="en-US" dirty="0" smtClean="0"/>
              <a:t> </a:t>
            </a:r>
            <a:r>
              <a:rPr lang="en-US" altLang="zh-CN" dirty="0" err="1" smtClean="0"/>
              <a:t>table_xxx</a:t>
            </a:r>
            <a:endParaRPr lang="en-US" altLang="zh-CN" dirty="0" smtClean="0"/>
          </a:p>
          <a:p>
            <a:pPr algn="l"/>
            <a:endParaRPr lang="en-US" altLang="zh-CN" dirty="0" smtClean="0"/>
          </a:p>
          <a:p>
            <a:pPr algn="l"/>
            <a:r>
              <a:rPr lang="zh-CN" altLang="en-US" dirty="0" smtClean="0"/>
              <a:t>二、单元化的粒度控制</a:t>
            </a:r>
            <a:endParaRPr lang="en-US" altLang="zh-CN" dirty="0" smtClean="0"/>
          </a:p>
          <a:p>
            <a:pPr algn="l"/>
            <a:r>
              <a:rPr lang="en-US" altLang="zh-CN" dirty="0" smtClean="0"/>
              <a:t>id</a:t>
            </a:r>
            <a:r>
              <a:rPr lang="zh-CN" altLang="en-US" dirty="0" smtClean="0"/>
              <a:t>级别？</a:t>
            </a:r>
            <a:endParaRPr lang="en-US" altLang="zh-CN" dirty="0" smtClean="0"/>
          </a:p>
          <a:p>
            <a:pPr algn="l"/>
            <a:r>
              <a:rPr lang="en-US" altLang="zh-CN" dirty="0" smtClean="0"/>
              <a:t>table</a:t>
            </a:r>
            <a:r>
              <a:rPr lang="zh-CN" altLang="en-US" dirty="0" smtClean="0"/>
              <a:t>界别？</a:t>
            </a:r>
            <a:endParaRPr lang="en-US" altLang="zh-CN" dirty="0" smtClean="0"/>
          </a:p>
          <a:p>
            <a:pPr algn="l"/>
            <a:r>
              <a:rPr lang="en-US" altLang="zh-CN" dirty="0" err="1" smtClean="0"/>
              <a:t>db</a:t>
            </a:r>
            <a:r>
              <a:rPr lang="zh-CN" altLang="en-US" dirty="0" smtClean="0"/>
              <a:t>级别？</a:t>
            </a:r>
            <a:endParaRPr lang="en-US" altLang="zh-CN" dirty="0" smtClean="0"/>
          </a:p>
        </p:txBody>
      </p:sp>
      <p:pic>
        <p:nvPicPr>
          <p:cNvPr id="5" name="图片 4"/>
          <p:cNvPicPr>
            <a:picLocks noChangeAspect="1"/>
          </p:cNvPicPr>
          <p:nvPr/>
        </p:nvPicPr>
        <p:blipFill>
          <a:blip r:embed="rId2"/>
          <a:stretch>
            <a:fillRect/>
          </a:stretch>
        </p:blipFill>
        <p:spPr>
          <a:xfrm>
            <a:off x="5267778" y="2230665"/>
            <a:ext cx="2070100" cy="34417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a:t>
            </a:r>
            <a:endParaRPr lang="en-US" altLang="zh-CN" sz="4000" dirty="0">
              <a:latin typeface="+mn-ea"/>
            </a:endParaRPr>
          </a:p>
        </p:txBody>
      </p:sp>
      <p:sp>
        <p:nvSpPr>
          <p:cNvPr id="3" name="副标题 2"/>
          <p:cNvSpPr>
            <a:spLocks noGrp="1"/>
          </p:cNvSpPr>
          <p:nvPr>
            <p:ph type="subTitle" idx="1"/>
          </p:nvPr>
        </p:nvSpPr>
        <p:spPr>
          <a:xfrm>
            <a:off x="1143000" y="1989667"/>
            <a:ext cx="6858000" cy="4292600"/>
          </a:xfrm>
        </p:spPr>
        <p:txBody>
          <a:bodyPr/>
          <a:lstStyle/>
          <a:p>
            <a:pPr algn="l"/>
            <a:r>
              <a:rPr lang="zh-CN" altLang="en-US" dirty="0" smtClean="0"/>
              <a:t>前端路由模块设计</a:t>
            </a:r>
            <a:endParaRPr lang="en-US" altLang="zh-CN" dirty="0"/>
          </a:p>
        </p:txBody>
      </p:sp>
      <p:pic>
        <p:nvPicPr>
          <p:cNvPr id="4" name="图片 3"/>
          <p:cNvPicPr>
            <a:picLocks noChangeAspect="1"/>
          </p:cNvPicPr>
          <p:nvPr/>
        </p:nvPicPr>
        <p:blipFill>
          <a:blip r:embed="rId2"/>
          <a:stretch>
            <a:fillRect/>
          </a:stretch>
        </p:blipFill>
        <p:spPr>
          <a:xfrm>
            <a:off x="1143000" y="2454963"/>
            <a:ext cx="7292623" cy="403013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a:t>
            </a:r>
            <a:endParaRPr lang="en-US" altLang="zh-CN" sz="4000" dirty="0">
              <a:latin typeface="+mn-ea"/>
            </a:endParaRPr>
          </a:p>
        </p:txBody>
      </p:sp>
      <p:sp>
        <p:nvSpPr>
          <p:cNvPr id="3" name="副标题 2"/>
          <p:cNvSpPr>
            <a:spLocks noGrp="1"/>
          </p:cNvSpPr>
          <p:nvPr>
            <p:ph type="subTitle" idx="1"/>
          </p:nvPr>
        </p:nvSpPr>
        <p:spPr>
          <a:xfrm>
            <a:off x="1143000" y="1989667"/>
            <a:ext cx="6858000" cy="4292600"/>
          </a:xfrm>
        </p:spPr>
        <p:txBody>
          <a:bodyPr/>
          <a:lstStyle/>
          <a:p>
            <a:pPr algn="l"/>
            <a:r>
              <a:rPr lang="zh-CN" altLang="en-US" dirty="0" smtClean="0"/>
              <a:t>数据路由模块设计</a:t>
            </a:r>
            <a:endParaRPr lang="en-US" altLang="zh-CN" dirty="0"/>
          </a:p>
        </p:txBody>
      </p:sp>
      <p:pic>
        <p:nvPicPr>
          <p:cNvPr id="6" name="图片 5"/>
          <p:cNvPicPr>
            <a:picLocks noChangeAspect="1"/>
          </p:cNvPicPr>
          <p:nvPr/>
        </p:nvPicPr>
        <p:blipFill>
          <a:blip r:embed="rId2"/>
          <a:stretch>
            <a:fillRect/>
          </a:stretch>
        </p:blipFill>
        <p:spPr>
          <a:xfrm>
            <a:off x="1143000" y="2334986"/>
            <a:ext cx="6858000" cy="440871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a:t>
            </a:r>
            <a:endParaRPr lang="en-US" altLang="zh-CN" sz="4000" dirty="0">
              <a:latin typeface="+mn-ea"/>
            </a:endParaRPr>
          </a:p>
        </p:txBody>
      </p:sp>
      <p:sp>
        <p:nvSpPr>
          <p:cNvPr id="3" name="副标题 2"/>
          <p:cNvSpPr>
            <a:spLocks noGrp="1"/>
          </p:cNvSpPr>
          <p:nvPr>
            <p:ph type="subTitle" idx="1"/>
          </p:nvPr>
        </p:nvSpPr>
        <p:spPr>
          <a:xfrm>
            <a:off x="1143000" y="2252133"/>
            <a:ext cx="6858000" cy="4030134"/>
          </a:xfrm>
        </p:spPr>
        <p:txBody>
          <a:bodyPr/>
          <a:lstStyle/>
          <a:p>
            <a:pPr algn="l"/>
            <a:r>
              <a:rPr lang="zh-CN" altLang="en-US" dirty="0" smtClean="0"/>
              <a:t>数据同步设计</a:t>
            </a:r>
            <a:endParaRPr lang="en-US" altLang="zh-CN" dirty="0" smtClean="0"/>
          </a:p>
          <a:p>
            <a:pPr algn="l"/>
            <a:endParaRPr lang="en-US" altLang="zh-CN" dirty="0"/>
          </a:p>
          <a:p>
            <a:pPr algn="l"/>
            <a:r>
              <a:rPr lang="en-US" altLang="zh-CN" dirty="0" err="1" smtClean="0"/>
              <a:t>Percona</a:t>
            </a:r>
            <a:r>
              <a:rPr lang="zh-CN" altLang="en-US" dirty="0" smtClean="0"/>
              <a:t> </a:t>
            </a:r>
            <a:r>
              <a:rPr lang="en-US" altLang="zh-CN" dirty="0" err="1" smtClean="0"/>
              <a:t>Xtradb</a:t>
            </a:r>
            <a:r>
              <a:rPr lang="zh-CN" altLang="en-US" dirty="0" smtClean="0"/>
              <a:t> </a:t>
            </a:r>
            <a:r>
              <a:rPr lang="en-US" altLang="zh-CN" dirty="0" smtClean="0"/>
              <a:t>Cluster</a:t>
            </a:r>
            <a:endParaRPr lang="en-US" altLang="zh-CN" dirty="0" smtClean="0"/>
          </a:p>
          <a:p>
            <a:pPr algn="l"/>
            <a:r>
              <a:rPr lang="en-US" altLang="zh-CN" dirty="0" smtClean="0"/>
              <a:t>MySQL</a:t>
            </a:r>
            <a:r>
              <a:rPr lang="zh-CN" altLang="en-US" dirty="0" smtClean="0"/>
              <a:t>主主复制</a:t>
            </a:r>
            <a:endParaRPr lang="en-US" altLang="zh-CN" dirty="0" smtClean="0"/>
          </a:p>
          <a:p>
            <a:pPr algn="l"/>
            <a:r>
              <a:rPr lang="en-US" altLang="zh-CN" dirty="0" smtClean="0"/>
              <a:t>Otter</a:t>
            </a: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a:t>分区后遗症</a:t>
            </a:r>
            <a:r>
              <a:rPr lang="en-US" altLang="zh-CN" sz="4000" dirty="0"/>
              <a:t>-</a:t>
            </a:r>
            <a:r>
              <a:rPr lang="zh-CN" altLang="en-US" sz="4000" dirty="0"/>
              <a:t>数据</a:t>
            </a:r>
            <a:r>
              <a:rPr lang="zh-CN" altLang="en-US" sz="4000" dirty="0" smtClean="0"/>
              <a:t>合并</a:t>
            </a:r>
            <a:endParaRPr lang="en-US" altLang="zh-CN" sz="4000" dirty="0">
              <a:latin typeface="+mn-ea"/>
            </a:endParaRPr>
          </a:p>
        </p:txBody>
      </p:sp>
      <p:pic>
        <p:nvPicPr>
          <p:cNvPr id="4" name="图片 3"/>
          <p:cNvPicPr>
            <a:picLocks noChangeAspect="1"/>
          </p:cNvPicPr>
          <p:nvPr/>
        </p:nvPicPr>
        <p:blipFill>
          <a:blip r:embed="rId2"/>
          <a:stretch>
            <a:fillRect/>
          </a:stretch>
        </p:blipFill>
        <p:spPr>
          <a:xfrm>
            <a:off x="1069236" y="1989667"/>
            <a:ext cx="7005528" cy="4571778"/>
          </a:xfrm>
          <a:prstGeom prst="rect">
            <a:avLst/>
          </a:prstGeom>
        </p:spPr>
      </p:pic>
      <p:graphicFrame>
        <p:nvGraphicFramePr>
          <p:cNvPr id="5" name="表格 4"/>
          <p:cNvGraphicFramePr>
            <a:graphicFrameLocks noGrp="1"/>
          </p:cNvGraphicFramePr>
          <p:nvPr/>
        </p:nvGraphicFramePr>
        <p:xfrm>
          <a:off x="353568"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未支付</a:t>
                      </a:r>
                      <a:endParaRPr lang="zh-CN" altLang="en-US" dirty="0"/>
                    </a:p>
                  </a:txBody>
                  <a:tcPr/>
                </a:tc>
                <a:tc>
                  <a:txBody>
                    <a:bodyPr/>
                    <a:lstStyle/>
                    <a:p>
                      <a:r>
                        <a:rPr lang="en-US" altLang="zh-CN" dirty="0" smtClean="0"/>
                        <a:t>10:21</a:t>
                      </a:r>
                      <a:endParaRPr lang="zh-CN" altLang="en-US" dirty="0"/>
                    </a:p>
                  </a:txBody>
                  <a:tcPr/>
                </a:tc>
              </a:tr>
            </a:tbl>
          </a:graphicData>
        </a:graphic>
      </p:graphicFrame>
      <p:graphicFrame>
        <p:nvGraphicFramePr>
          <p:cNvPr id="7" name="表格 6"/>
          <p:cNvGraphicFramePr>
            <a:graphicFrameLocks noGrp="1"/>
          </p:cNvGraphicFramePr>
          <p:nvPr/>
        </p:nvGraphicFramePr>
        <p:xfrm>
          <a:off x="4775605"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未支付</a:t>
                      </a:r>
                      <a:endParaRPr lang="zh-CN" altLang="en-US" dirty="0"/>
                    </a:p>
                  </a:txBody>
                  <a:tcPr/>
                </a:tc>
                <a:tc>
                  <a:txBody>
                    <a:bodyPr/>
                    <a:lstStyle/>
                    <a:p>
                      <a:r>
                        <a:rPr lang="en-US" altLang="zh-CN" dirty="0" smtClean="0"/>
                        <a:t>10:21</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a:t>分区后遗症</a:t>
            </a:r>
            <a:r>
              <a:rPr lang="en-US" altLang="zh-CN" sz="4000" dirty="0"/>
              <a:t>-</a:t>
            </a:r>
            <a:r>
              <a:rPr lang="zh-CN" altLang="en-US" sz="4000" dirty="0"/>
              <a:t>数据</a:t>
            </a:r>
            <a:r>
              <a:rPr lang="zh-CN" altLang="en-US" sz="4000" dirty="0" smtClean="0"/>
              <a:t>合并</a:t>
            </a:r>
            <a:endParaRPr lang="en-US" altLang="zh-CN" sz="4000" dirty="0">
              <a:latin typeface="+mn-ea"/>
            </a:endParaRPr>
          </a:p>
        </p:txBody>
      </p:sp>
      <p:pic>
        <p:nvPicPr>
          <p:cNvPr id="4" name="图片 3"/>
          <p:cNvPicPr>
            <a:picLocks noChangeAspect="1"/>
          </p:cNvPicPr>
          <p:nvPr/>
        </p:nvPicPr>
        <p:blipFill>
          <a:blip r:embed="rId2"/>
          <a:stretch>
            <a:fillRect/>
          </a:stretch>
        </p:blipFill>
        <p:spPr>
          <a:xfrm>
            <a:off x="1069236" y="1989667"/>
            <a:ext cx="7005528" cy="4571778"/>
          </a:xfrm>
          <a:prstGeom prst="rect">
            <a:avLst/>
          </a:prstGeom>
        </p:spPr>
      </p:pic>
      <p:graphicFrame>
        <p:nvGraphicFramePr>
          <p:cNvPr id="5" name="表格 4"/>
          <p:cNvGraphicFramePr>
            <a:graphicFrameLocks noGrp="1"/>
          </p:cNvGraphicFramePr>
          <p:nvPr/>
        </p:nvGraphicFramePr>
        <p:xfrm>
          <a:off x="353568"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未支付</a:t>
                      </a:r>
                      <a:endParaRPr lang="zh-CN" altLang="en-US" dirty="0"/>
                    </a:p>
                  </a:txBody>
                  <a:tcPr/>
                </a:tc>
                <a:tc>
                  <a:txBody>
                    <a:bodyPr/>
                    <a:lstStyle/>
                    <a:p>
                      <a:r>
                        <a:rPr lang="en-US" altLang="zh-CN" dirty="0" smtClean="0"/>
                        <a:t>10:21</a:t>
                      </a:r>
                      <a:endParaRPr lang="zh-CN" altLang="en-US" dirty="0"/>
                    </a:p>
                  </a:txBody>
                  <a:tcPr/>
                </a:tc>
              </a:tr>
            </a:tbl>
          </a:graphicData>
        </a:graphic>
      </p:graphicFrame>
      <p:graphicFrame>
        <p:nvGraphicFramePr>
          <p:cNvPr id="7" name="表格 6"/>
          <p:cNvGraphicFramePr>
            <a:graphicFrameLocks noGrp="1"/>
          </p:cNvGraphicFramePr>
          <p:nvPr/>
        </p:nvGraphicFramePr>
        <p:xfrm>
          <a:off x="4775605"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未支付</a:t>
                      </a:r>
                      <a:endParaRPr lang="zh-CN" altLang="en-US" dirty="0"/>
                    </a:p>
                  </a:txBody>
                  <a:tcPr/>
                </a:tc>
                <a:tc>
                  <a:txBody>
                    <a:bodyPr/>
                    <a:lstStyle/>
                    <a:p>
                      <a:r>
                        <a:rPr lang="en-US" altLang="zh-CN" dirty="0" smtClean="0"/>
                        <a:t>10:21</a:t>
                      </a:r>
                      <a:endParaRPr lang="zh-CN" altLang="en-US" dirty="0"/>
                    </a:p>
                  </a:txBody>
                  <a:tcPr/>
                </a:tc>
              </a:tr>
            </a:tbl>
          </a:graphicData>
        </a:graphic>
      </p:graphicFrame>
      <p:pic>
        <p:nvPicPr>
          <p:cNvPr id="6" name="图片 5"/>
          <p:cNvPicPr>
            <a:picLocks noChangeAspect="1"/>
          </p:cNvPicPr>
          <p:nvPr/>
        </p:nvPicPr>
        <p:blipFill>
          <a:blip r:embed="rId3"/>
          <a:stretch>
            <a:fillRect/>
          </a:stretch>
        </p:blipFill>
        <p:spPr>
          <a:xfrm>
            <a:off x="1653287" y="3365750"/>
            <a:ext cx="2406650" cy="2311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143000" y="1996510"/>
            <a:ext cx="7125711" cy="4525433"/>
          </a:xfrm>
          <a:prstGeom prst="rect">
            <a:avLst/>
          </a:prstGeom>
        </p:spPr>
      </p:pic>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a:t>分区后遗症</a:t>
            </a:r>
            <a:r>
              <a:rPr lang="en-US" altLang="zh-CN" sz="4000" dirty="0"/>
              <a:t>-</a:t>
            </a:r>
            <a:r>
              <a:rPr lang="zh-CN" altLang="en-US" sz="4000" dirty="0"/>
              <a:t>数据</a:t>
            </a:r>
            <a:r>
              <a:rPr lang="zh-CN" altLang="en-US" sz="4000" dirty="0" smtClean="0"/>
              <a:t>合并</a:t>
            </a:r>
            <a:endParaRPr lang="en-US" altLang="zh-CN" sz="4000" dirty="0">
              <a:latin typeface="+mn-ea"/>
            </a:endParaRPr>
          </a:p>
        </p:txBody>
      </p:sp>
      <p:graphicFrame>
        <p:nvGraphicFramePr>
          <p:cNvPr id="5" name="表格 4"/>
          <p:cNvGraphicFramePr>
            <a:graphicFrameLocks noGrp="1"/>
          </p:cNvGraphicFramePr>
          <p:nvPr/>
        </p:nvGraphicFramePr>
        <p:xfrm>
          <a:off x="353568"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未支付</a:t>
                      </a:r>
                      <a:endParaRPr lang="zh-CN" altLang="en-US" dirty="0"/>
                    </a:p>
                  </a:txBody>
                  <a:tcPr/>
                </a:tc>
                <a:tc>
                  <a:txBody>
                    <a:bodyPr/>
                    <a:lstStyle/>
                    <a:p>
                      <a:r>
                        <a:rPr lang="en-US" altLang="zh-CN" dirty="0" smtClean="0"/>
                        <a:t>10:21</a:t>
                      </a:r>
                      <a:endParaRPr lang="zh-CN" altLang="en-US" dirty="0"/>
                    </a:p>
                  </a:txBody>
                  <a:tcPr/>
                </a:tc>
              </a:tr>
            </a:tbl>
          </a:graphicData>
        </a:graphic>
      </p:graphicFrame>
      <p:graphicFrame>
        <p:nvGraphicFramePr>
          <p:cNvPr id="7" name="表格 6"/>
          <p:cNvGraphicFramePr>
            <a:graphicFrameLocks noGrp="1"/>
          </p:cNvGraphicFramePr>
          <p:nvPr/>
        </p:nvGraphicFramePr>
        <p:xfrm>
          <a:off x="4775605"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已支付</a:t>
                      </a:r>
                      <a:endParaRPr lang="zh-CN" altLang="en-US" dirty="0"/>
                    </a:p>
                  </a:txBody>
                  <a:tcPr/>
                </a:tc>
                <a:tc>
                  <a:txBody>
                    <a:bodyPr/>
                    <a:lstStyle/>
                    <a:p>
                      <a:r>
                        <a:rPr lang="en-US" altLang="zh-CN" dirty="0" smtClean="0"/>
                        <a:t>10:30</a:t>
                      </a:r>
                      <a:endParaRPr lang="zh-CN" altLang="en-US" dirty="0"/>
                    </a:p>
                  </a:txBody>
                  <a:tcPr/>
                </a:tc>
              </a:tr>
            </a:tbl>
          </a:graphicData>
        </a:graphic>
      </p:graphicFrame>
      <p:pic>
        <p:nvPicPr>
          <p:cNvPr id="3" name="图片 2"/>
          <p:cNvPicPr>
            <a:picLocks noChangeAspect="1"/>
          </p:cNvPicPr>
          <p:nvPr/>
        </p:nvPicPr>
        <p:blipFill>
          <a:blip r:embed="rId3"/>
          <a:stretch>
            <a:fillRect/>
          </a:stretch>
        </p:blipFill>
        <p:spPr>
          <a:xfrm>
            <a:off x="1653287" y="3504898"/>
            <a:ext cx="2406650" cy="2311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a:t>分区后遗症</a:t>
            </a:r>
            <a:r>
              <a:rPr lang="en-US" altLang="zh-CN" sz="4000" dirty="0"/>
              <a:t>-</a:t>
            </a:r>
            <a:r>
              <a:rPr lang="zh-CN" altLang="en-US" sz="4000" dirty="0"/>
              <a:t>数据</a:t>
            </a:r>
            <a:r>
              <a:rPr lang="zh-CN" altLang="en-US" sz="4000" dirty="0" smtClean="0"/>
              <a:t>合并</a:t>
            </a:r>
            <a:endParaRPr lang="en-US" altLang="zh-CN" sz="4000" dirty="0">
              <a:latin typeface="+mn-ea"/>
            </a:endParaRPr>
          </a:p>
        </p:txBody>
      </p:sp>
      <p:pic>
        <p:nvPicPr>
          <p:cNvPr id="4" name="图片 3"/>
          <p:cNvPicPr>
            <a:picLocks noChangeAspect="1"/>
          </p:cNvPicPr>
          <p:nvPr/>
        </p:nvPicPr>
        <p:blipFill>
          <a:blip r:embed="rId2"/>
          <a:stretch>
            <a:fillRect/>
          </a:stretch>
        </p:blipFill>
        <p:spPr>
          <a:xfrm>
            <a:off x="1069236" y="1989667"/>
            <a:ext cx="7005528" cy="4571778"/>
          </a:xfrm>
          <a:prstGeom prst="rect">
            <a:avLst/>
          </a:prstGeom>
        </p:spPr>
      </p:pic>
      <p:graphicFrame>
        <p:nvGraphicFramePr>
          <p:cNvPr id="5" name="表格 4"/>
          <p:cNvGraphicFramePr>
            <a:graphicFrameLocks noGrp="1"/>
          </p:cNvGraphicFramePr>
          <p:nvPr/>
        </p:nvGraphicFramePr>
        <p:xfrm>
          <a:off x="353568"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未支付</a:t>
                      </a:r>
                      <a:endParaRPr lang="zh-CN" altLang="en-US" dirty="0"/>
                    </a:p>
                  </a:txBody>
                  <a:tcPr/>
                </a:tc>
                <a:tc>
                  <a:txBody>
                    <a:bodyPr/>
                    <a:lstStyle/>
                    <a:p>
                      <a:r>
                        <a:rPr lang="en-US" altLang="zh-CN" dirty="0" smtClean="0"/>
                        <a:t>10:21</a:t>
                      </a:r>
                      <a:endParaRPr lang="zh-CN" altLang="en-US" dirty="0"/>
                    </a:p>
                  </a:txBody>
                  <a:tcPr/>
                </a:tc>
              </a:tr>
            </a:tbl>
          </a:graphicData>
        </a:graphic>
      </p:graphicFrame>
      <p:graphicFrame>
        <p:nvGraphicFramePr>
          <p:cNvPr id="7" name="表格 6"/>
          <p:cNvGraphicFramePr>
            <a:graphicFrameLocks noGrp="1"/>
          </p:cNvGraphicFramePr>
          <p:nvPr/>
        </p:nvGraphicFramePr>
        <p:xfrm>
          <a:off x="4775605"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已支付</a:t>
                      </a:r>
                      <a:endParaRPr lang="zh-CN" altLang="en-US" dirty="0"/>
                    </a:p>
                  </a:txBody>
                  <a:tcPr/>
                </a:tc>
                <a:tc>
                  <a:txBody>
                    <a:bodyPr/>
                    <a:lstStyle/>
                    <a:p>
                      <a:r>
                        <a:rPr lang="en-US" altLang="zh-CN" dirty="0" smtClean="0"/>
                        <a:t>10:30</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架构落地的思考</a:t>
            </a:r>
            <a:endParaRPr lang="en-US" altLang="zh-CN" sz="4000" dirty="0">
              <a:latin typeface="+mn-ea"/>
            </a:endParaRPr>
          </a:p>
        </p:txBody>
      </p:sp>
      <p:sp>
        <p:nvSpPr>
          <p:cNvPr id="3" name="副标题 2"/>
          <p:cNvSpPr>
            <a:spLocks noGrp="1"/>
          </p:cNvSpPr>
          <p:nvPr>
            <p:ph type="subTitle" idx="1"/>
          </p:nvPr>
        </p:nvSpPr>
        <p:spPr>
          <a:xfrm>
            <a:off x="1143000" y="2252133"/>
            <a:ext cx="6858000" cy="4030134"/>
          </a:xfrm>
        </p:spPr>
        <p:txBody>
          <a:bodyPr/>
          <a:lstStyle/>
          <a:p>
            <a:pPr algn="l"/>
            <a:r>
              <a:rPr lang="zh-CN" altLang="en-US" dirty="0" smtClean="0"/>
              <a:t>架构落地前先想好这几个问题</a:t>
            </a:r>
            <a:endParaRPr lang="en-US" altLang="zh-CN" dirty="0" smtClean="0"/>
          </a:p>
          <a:p>
            <a:pPr algn="l"/>
            <a:r>
              <a:rPr lang="en-US" altLang="zh-CN" dirty="0"/>
              <a:t>1</a:t>
            </a:r>
            <a:r>
              <a:rPr lang="zh-CN" altLang="en-US" dirty="0" smtClean="0"/>
              <a:t>、</a:t>
            </a:r>
            <a:r>
              <a:rPr lang="zh-CN" altLang="en-US" dirty="0"/>
              <a:t>是否所有的业务都必须</a:t>
            </a:r>
            <a:r>
              <a:rPr lang="zh-CN" altLang="en-US" dirty="0" smtClean="0"/>
              <a:t>要双活</a:t>
            </a:r>
            <a:r>
              <a:rPr lang="zh-CN" altLang="en-US" dirty="0"/>
              <a:t>？ </a:t>
            </a:r>
            <a:endParaRPr lang="zh-CN" altLang="en-US" dirty="0"/>
          </a:p>
          <a:p>
            <a:pPr algn="l"/>
            <a:r>
              <a:rPr lang="en-US" altLang="zh-CN" dirty="0" smtClean="0"/>
              <a:t>2</a:t>
            </a:r>
            <a:r>
              <a:rPr lang="zh-CN" altLang="en-US" dirty="0" smtClean="0"/>
              <a:t>、对业务的入侵程度？ </a:t>
            </a:r>
            <a:endParaRPr lang="en-US" altLang="zh-CN" dirty="0" smtClean="0"/>
          </a:p>
          <a:p>
            <a:pPr algn="l"/>
            <a:r>
              <a:rPr lang="en-US" altLang="zh-CN" dirty="0" smtClean="0"/>
              <a:t>3</a:t>
            </a:r>
            <a:r>
              <a:rPr lang="zh-CN" altLang="en-US" dirty="0" smtClean="0"/>
              <a:t>、双活架构</a:t>
            </a:r>
            <a:r>
              <a:rPr lang="zh-CN" altLang="en-US" dirty="0"/>
              <a:t>上线以后</a:t>
            </a:r>
            <a:r>
              <a:rPr lang="en-US" altLang="zh-CN" dirty="0"/>
              <a:t>,</a:t>
            </a:r>
            <a:r>
              <a:rPr lang="zh-CN" altLang="en-US" dirty="0"/>
              <a:t>数据的</a:t>
            </a:r>
            <a:r>
              <a:rPr lang="zh-CN" altLang="en-US" dirty="0" smtClean="0"/>
              <a:t>安全性</a:t>
            </a:r>
            <a:r>
              <a:rPr lang="en-US" altLang="zh-CN" dirty="0" smtClean="0"/>
              <a:t>(</a:t>
            </a:r>
            <a:r>
              <a:rPr lang="zh-CN" altLang="en-US" dirty="0" smtClean="0"/>
              <a:t>正确性</a:t>
            </a:r>
            <a:r>
              <a:rPr lang="en-US" altLang="zh-CN" dirty="0" smtClean="0"/>
              <a:t>)</a:t>
            </a:r>
            <a:r>
              <a:rPr lang="zh-CN" altLang="en-US" dirty="0" smtClean="0"/>
              <a:t>如何</a:t>
            </a:r>
            <a:r>
              <a:rPr lang="zh-CN" altLang="en-US" dirty="0"/>
              <a:t>保证 </a:t>
            </a:r>
            <a:r>
              <a:rPr lang="zh-CN" altLang="en-US" dirty="0" smtClean="0"/>
              <a:t>？</a:t>
            </a:r>
            <a:endParaRPr lang="zh-CN" altLang="en-US" dirty="0"/>
          </a:p>
          <a:p>
            <a:pPr algn="l"/>
            <a:r>
              <a:rPr lang="en-US" altLang="zh-CN" dirty="0"/>
              <a:t>4</a:t>
            </a:r>
            <a:r>
              <a:rPr lang="zh-CN" altLang="en-US" dirty="0" smtClean="0"/>
              <a:t>、双活架构</a:t>
            </a:r>
            <a:r>
              <a:rPr lang="zh-CN" altLang="en-US" dirty="0"/>
              <a:t>上线</a:t>
            </a:r>
            <a:r>
              <a:rPr lang="zh-CN" altLang="en-US" dirty="0" smtClean="0"/>
              <a:t>以后维护</a:t>
            </a:r>
            <a:r>
              <a:rPr lang="zh-CN" altLang="en-US" dirty="0"/>
              <a:t>成本是否可控 </a:t>
            </a:r>
            <a:r>
              <a:rPr lang="zh-CN" altLang="en-US" dirty="0" smtClean="0"/>
              <a:t>？</a:t>
            </a:r>
            <a:endParaRPr lang="en-US" altLang="zh-CN" dirty="0" smtClean="0"/>
          </a:p>
          <a:p>
            <a:pPr algn="l"/>
            <a:r>
              <a:rPr lang="en-US" altLang="zh-CN" dirty="0" smtClean="0"/>
              <a:t>5</a:t>
            </a:r>
            <a:r>
              <a:rPr lang="zh-CN" altLang="en-US" dirty="0" smtClean="0"/>
              <a:t>、接入双活的成本是否可控？</a:t>
            </a:r>
            <a:endParaRPr lang="zh-CN" altLang="en-US" dirty="0"/>
          </a:p>
          <a:p>
            <a:pPr algn="l"/>
            <a:r>
              <a:rPr lang="en-US" altLang="zh-CN" dirty="0" smtClean="0"/>
              <a:t>6</a:t>
            </a:r>
            <a:r>
              <a:rPr lang="zh-CN" altLang="en-US" dirty="0" smtClean="0"/>
              <a:t>、</a:t>
            </a:r>
            <a:r>
              <a:rPr lang="zh-CN" altLang="en-US" dirty="0"/>
              <a:t>性能是否会存在瓶颈 </a:t>
            </a:r>
            <a:r>
              <a:rPr lang="zh-CN" altLang="en-US" dirty="0" smtClean="0"/>
              <a:t>？</a:t>
            </a:r>
            <a:endParaRPr lang="zh-CN" altLang="en-US" dirty="0"/>
          </a:p>
          <a:p>
            <a:pPr algn="l"/>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1121304"/>
          </a:xfrm>
        </p:spPr>
        <p:txBody>
          <a:bodyPr/>
          <a:lstStyle/>
          <a:p>
            <a:pPr algn="l"/>
            <a:r>
              <a:rPr lang="zh-CN" altLang="en-US" dirty="0" smtClean="0"/>
              <a:t>个人简介</a:t>
            </a:r>
            <a:endParaRPr lang="zh-CN" altLang="en-US" dirty="0"/>
          </a:p>
        </p:txBody>
      </p:sp>
      <p:sp>
        <p:nvSpPr>
          <p:cNvPr id="3" name="副标题 2"/>
          <p:cNvSpPr>
            <a:spLocks noGrp="1"/>
          </p:cNvSpPr>
          <p:nvPr>
            <p:ph type="subTitle" idx="1"/>
          </p:nvPr>
        </p:nvSpPr>
        <p:spPr>
          <a:xfrm>
            <a:off x="1143000" y="2539999"/>
            <a:ext cx="6858000" cy="2435413"/>
          </a:xfrm>
        </p:spPr>
        <p:txBody>
          <a:bodyPr/>
          <a:lstStyle/>
          <a:p>
            <a:pPr algn="l"/>
            <a:endParaRPr lang="en-US" altLang="zh-CN" dirty="0" smtClean="0"/>
          </a:p>
          <a:p>
            <a:pPr algn="l"/>
            <a:endParaRPr lang="en-US" altLang="zh-CN" dirty="0"/>
          </a:p>
          <a:p>
            <a:pPr algn="l"/>
            <a:r>
              <a:rPr lang="en-US" altLang="zh-CN" dirty="0" smtClean="0"/>
              <a:t>	</a:t>
            </a:r>
            <a:r>
              <a:rPr lang="zh-CN" altLang="en-US" dirty="0" smtClean="0"/>
              <a:t>冯浩</a:t>
            </a:r>
            <a:endParaRPr lang="zh-CN" altLang="en-US" dirty="0"/>
          </a:p>
          <a:p>
            <a:pPr algn="l"/>
            <a:r>
              <a:rPr lang="en-US" altLang="zh-CN" dirty="0" smtClean="0"/>
              <a:t>	</a:t>
            </a:r>
            <a:r>
              <a:rPr lang="zh-CN" altLang="en-US" dirty="0" smtClean="0"/>
              <a:t>多年互联网和电商工作经验</a:t>
            </a:r>
            <a:r>
              <a:rPr lang="en-US" altLang="zh-CN" dirty="0" smtClean="0"/>
              <a:t>,,</a:t>
            </a:r>
            <a:r>
              <a:rPr lang="zh-CN" altLang="en-US" dirty="0" smtClean="0"/>
              <a:t>现任</a:t>
            </a:r>
            <a:r>
              <a:rPr lang="zh-CN" altLang="en-US" dirty="0"/>
              <a:t>聚美优品高级数据架构师</a:t>
            </a:r>
            <a:r>
              <a:rPr lang="en-US" altLang="zh-CN" dirty="0"/>
              <a:t>,</a:t>
            </a:r>
            <a:r>
              <a:rPr lang="zh-CN" altLang="en-US" dirty="0"/>
              <a:t>主要负责大数据团队和</a:t>
            </a:r>
            <a:r>
              <a:rPr lang="en-US" altLang="zh-CN" dirty="0"/>
              <a:t>DBA</a:t>
            </a:r>
            <a:r>
              <a:rPr lang="zh-CN" altLang="en-US" dirty="0"/>
              <a:t>团队。关注应用系统数据存储架构</a:t>
            </a:r>
            <a:r>
              <a:rPr lang="en-US" altLang="zh-CN" dirty="0"/>
              <a:t>,</a:t>
            </a:r>
            <a:r>
              <a:rPr lang="zh-CN" altLang="en-US" dirty="0"/>
              <a:t>大数据</a:t>
            </a:r>
            <a:r>
              <a:rPr lang="zh-CN" altLang="en-US" dirty="0" smtClean="0"/>
              <a:t>平台架构</a:t>
            </a:r>
            <a:r>
              <a:rPr lang="en-US" altLang="zh-CN" dirty="0"/>
              <a:t>,RDBMS,NOSQL,</a:t>
            </a:r>
            <a:r>
              <a:rPr lang="zh-CN" altLang="en-US" dirty="0"/>
              <a:t>分布式</a:t>
            </a:r>
            <a:r>
              <a:rPr lang="zh-CN" altLang="en-US" dirty="0" smtClean="0"/>
              <a:t>数据库。 </a:t>
            </a:r>
            <a:endParaRPr lang="en-US" altLang="zh-CN" dirty="0" smtClean="0"/>
          </a:p>
          <a:p>
            <a:pPr algn="l"/>
            <a:r>
              <a:rPr lang="en-US" altLang="zh-CN" dirty="0"/>
              <a:t>	</a:t>
            </a:r>
            <a:r>
              <a:rPr lang="zh-CN" altLang="en-US" dirty="0" smtClean="0"/>
              <a:t>知名社区</a:t>
            </a:r>
            <a:r>
              <a:rPr lang="en-US" altLang="zh-CN" dirty="0" smtClean="0"/>
              <a:t> ACMUG</a:t>
            </a:r>
            <a:r>
              <a:rPr lang="zh-CN" altLang="en-US" dirty="0" smtClean="0"/>
              <a:t>成都</a:t>
            </a:r>
            <a:r>
              <a:rPr lang="zh-CN" altLang="en-US" dirty="0"/>
              <a:t>分会主席。</a:t>
            </a:r>
            <a:endParaRPr lang="zh-CN" altLang="en-US" dirty="0"/>
          </a:p>
          <a:p>
            <a:pPr algn="l"/>
            <a:endParaRPr lang="zh-CN" altLang="en-US" dirty="0"/>
          </a:p>
        </p:txBody>
      </p:sp>
      <p:sp>
        <p:nvSpPr>
          <p:cNvPr id="5" name="文本框 4"/>
          <p:cNvSpPr txBox="1"/>
          <p:nvPr/>
        </p:nvSpPr>
        <p:spPr>
          <a:xfrm>
            <a:off x="4757199" y="5782235"/>
            <a:ext cx="1777603" cy="369332"/>
          </a:xfrm>
          <a:prstGeom prst="rect">
            <a:avLst/>
          </a:prstGeom>
          <a:noFill/>
        </p:spPr>
        <p:txBody>
          <a:bodyPr wrap="none" rtlCol="0">
            <a:spAutoFit/>
          </a:bodyPr>
          <a:lstStyle/>
          <a:p>
            <a:r>
              <a:rPr kumimoji="1" lang="zh-CN" altLang="en-US" dirty="0" smtClean="0"/>
              <a:t>微博：</a:t>
            </a:r>
            <a:r>
              <a:rPr kumimoji="1" lang="en-US" altLang="zh-CN" dirty="0" smtClean="0"/>
              <a:t>@ISADBA</a:t>
            </a:r>
            <a:endParaRPr kumimoji="1"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950" y="4754880"/>
            <a:ext cx="1791050" cy="210312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320506" y="5124092"/>
            <a:ext cx="4556812" cy="1127760"/>
          </a:xfrm>
          <a:prstGeom prst="rect">
            <a:avLst/>
          </a:prstGeom>
          <a:noFill/>
        </p:spPr>
        <p:txBody>
          <a:bodyPr wrap="square" rtlCol="0">
            <a:spAutoFit/>
          </a:bodyPr>
          <a:lstStyle/>
          <a:p>
            <a:r>
              <a:rPr lang="zh-CN" altLang="en-US" sz="3600" b="1" dirty="0" smtClean="0">
                <a:solidFill>
                  <a:schemeClr val="bg1">
                    <a:lumMod val="50000"/>
                  </a:schemeClr>
                </a:solidFill>
              </a:rPr>
              <a:t>演讲完毕，谢谢大家！</a:t>
            </a:r>
            <a:endParaRPr lang="en-US" altLang="zh-CN" sz="3600" b="1" dirty="0" smtClean="0">
              <a:solidFill>
                <a:schemeClr val="bg1">
                  <a:lumMod val="50000"/>
                </a:schemeClr>
              </a:solidFill>
            </a:endParaRPr>
          </a:p>
          <a:p>
            <a:pPr algn="ctr">
              <a:lnSpc>
                <a:spcPct val="200000"/>
              </a:lnSpc>
            </a:pPr>
            <a:r>
              <a:rPr lang="en-US" altLang="zh-CN" sz="1600" b="1" dirty="0">
                <a:solidFill>
                  <a:schemeClr val="bg1">
                    <a:lumMod val="50000"/>
                  </a:schemeClr>
                </a:solidFill>
              </a:rPr>
              <a:t>http://www.zhognshengdai.com/</a:t>
            </a:r>
            <a:endParaRPr lang="zh-CN" altLang="en-US" sz="1600" b="1" dirty="0">
              <a:solidFill>
                <a:schemeClr val="bg1">
                  <a:lumMod val="50000"/>
                </a:schemeClr>
              </a:solidFill>
            </a:endParaRPr>
          </a:p>
        </p:txBody>
      </p:sp>
      <p:pic>
        <p:nvPicPr>
          <p:cNvPr id="6" name="图片 5" descr="E:\MyDocuments\个人设计\FT\二维码\zhongshengdai erweima.pngzhongshengdai erweima"/>
          <p:cNvPicPr>
            <a:picLocks noChangeAspect="1"/>
          </p:cNvPicPr>
          <p:nvPr/>
        </p:nvPicPr>
        <p:blipFill>
          <a:blip r:embed="rId2"/>
          <a:srcRect/>
          <a:stretch>
            <a:fillRect/>
          </a:stretch>
        </p:blipFill>
        <p:spPr>
          <a:xfrm>
            <a:off x="4492730" y="2525509"/>
            <a:ext cx="1733550" cy="1733910"/>
          </a:xfrm>
          <a:prstGeom prst="rect">
            <a:avLst/>
          </a:prstGeom>
        </p:spPr>
      </p:pic>
      <p:pic>
        <p:nvPicPr>
          <p:cNvPr id="3" name="图片 2"/>
          <p:cNvPicPr>
            <a:picLocks noChangeAspect="1"/>
          </p:cNvPicPr>
          <p:nvPr/>
        </p:nvPicPr>
        <p:blipFill>
          <a:blip r:embed="rId3"/>
          <a:stretch>
            <a:fillRect/>
          </a:stretch>
        </p:blipFill>
        <p:spPr>
          <a:xfrm>
            <a:off x="2668904" y="2030506"/>
            <a:ext cx="1824021" cy="222891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1634692"/>
          </a:xfrm>
        </p:spPr>
        <p:txBody>
          <a:bodyPr anchor="ctr"/>
          <a:lstStyle/>
          <a:p>
            <a:pPr algn="l"/>
            <a:r>
              <a:rPr lang="zh-CN" altLang="en-US" dirty="0" smtClean="0"/>
              <a:t>大纲</a:t>
            </a:r>
            <a:endParaRPr lang="zh-CN" altLang="en-US" dirty="0"/>
          </a:p>
        </p:txBody>
      </p:sp>
      <p:sp>
        <p:nvSpPr>
          <p:cNvPr id="3" name="副标题 2"/>
          <p:cNvSpPr>
            <a:spLocks noGrp="1"/>
          </p:cNvSpPr>
          <p:nvPr>
            <p:ph type="subTitle" idx="1"/>
          </p:nvPr>
        </p:nvSpPr>
        <p:spPr>
          <a:xfrm>
            <a:off x="1143000" y="2757055"/>
            <a:ext cx="6858000" cy="3214254"/>
          </a:xfrm>
        </p:spPr>
        <p:txBody>
          <a:bodyPr>
            <a:normAutofit/>
          </a:bodyPr>
          <a:lstStyle/>
          <a:p>
            <a:pPr marL="342900" indent="-342900" algn="l">
              <a:buFont typeface="Wingdings" panose="05000000000000000000" pitchFamily="2" charset="2"/>
              <a:buChar char="Ø"/>
            </a:pPr>
            <a:r>
              <a:rPr lang="zh-CN" altLang="en-US" sz="2400" dirty="0" smtClean="0">
                <a:latin typeface="+mn-ea"/>
              </a:rPr>
              <a:t>双活</a:t>
            </a:r>
            <a:r>
              <a:rPr lang="zh-CN" altLang="en-US" sz="2400" dirty="0">
                <a:latin typeface="+mn-ea"/>
              </a:rPr>
              <a:t>的</a:t>
            </a:r>
            <a:r>
              <a:rPr lang="zh-CN" altLang="en-US" sz="2400" dirty="0" smtClean="0">
                <a:latin typeface="+mn-ea"/>
              </a:rPr>
              <a:t>价值</a:t>
            </a:r>
            <a:endParaRPr lang="en-US" altLang="zh-CN" sz="2400" dirty="0" smtClean="0">
              <a:latin typeface="+mn-ea"/>
            </a:endParaRPr>
          </a:p>
          <a:p>
            <a:pPr marL="342900" indent="-342900" algn="l">
              <a:buFont typeface="Wingdings" panose="05000000000000000000" pitchFamily="2" charset="2"/>
              <a:buChar char="Ø"/>
            </a:pPr>
            <a:r>
              <a:rPr lang="zh-CN" altLang="en-US" sz="2400" dirty="0" smtClean="0">
                <a:latin typeface="+mn-ea"/>
              </a:rPr>
              <a:t>双活</a:t>
            </a:r>
            <a:r>
              <a:rPr lang="zh-CN" altLang="en-US" sz="2400" dirty="0">
                <a:latin typeface="+mn-ea"/>
              </a:rPr>
              <a:t>理论</a:t>
            </a:r>
            <a:r>
              <a:rPr lang="zh-CN" altLang="en-US" sz="2400" dirty="0" smtClean="0">
                <a:latin typeface="+mn-ea"/>
              </a:rPr>
              <a:t>模型</a:t>
            </a:r>
            <a:endParaRPr lang="en-US" altLang="zh-CN" sz="2400" dirty="0" smtClean="0">
              <a:latin typeface="+mn-ea"/>
            </a:endParaRPr>
          </a:p>
          <a:p>
            <a:pPr marL="342900" indent="-342900" algn="l">
              <a:buFont typeface="Wingdings" panose="05000000000000000000" pitchFamily="2" charset="2"/>
              <a:buChar char="Ø"/>
            </a:pPr>
            <a:r>
              <a:rPr lang="zh-CN" altLang="en-US" sz="2400" dirty="0" smtClean="0">
                <a:latin typeface="+mn-ea"/>
              </a:rPr>
              <a:t>理想双活架构</a:t>
            </a:r>
            <a:endParaRPr lang="en-US" altLang="zh-CN" sz="2400" dirty="0" smtClean="0">
              <a:latin typeface="+mn-ea"/>
            </a:endParaRPr>
          </a:p>
          <a:p>
            <a:pPr marL="342900" indent="-342900" algn="l">
              <a:buFont typeface="Wingdings" panose="05000000000000000000" pitchFamily="2" charset="2"/>
              <a:buChar char="Ø"/>
            </a:pPr>
            <a:r>
              <a:rPr lang="zh-CN" altLang="en-US" sz="2400" dirty="0" smtClean="0">
                <a:latin typeface="+mn-ea"/>
              </a:rPr>
              <a:t>架</a:t>
            </a:r>
            <a:r>
              <a:rPr lang="zh-CN" altLang="en-US" sz="2400" dirty="0">
                <a:latin typeface="+mn-ea"/>
              </a:rPr>
              <a:t>构落地</a:t>
            </a:r>
            <a:endParaRPr lang="zh-CN" altLang="en-US" sz="2400" dirty="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a:latin typeface="+mn-ea"/>
              </a:rPr>
              <a:t>双活的价值</a:t>
            </a:r>
            <a:endParaRPr lang="en-US" altLang="zh-CN" sz="4000" dirty="0">
              <a:latin typeface="+mn-ea"/>
            </a:endParaRPr>
          </a:p>
        </p:txBody>
      </p:sp>
      <p:sp>
        <p:nvSpPr>
          <p:cNvPr id="3" name="副标题 2"/>
          <p:cNvSpPr>
            <a:spLocks noGrp="1"/>
          </p:cNvSpPr>
          <p:nvPr>
            <p:ph type="subTitle" idx="1"/>
          </p:nvPr>
        </p:nvSpPr>
        <p:spPr>
          <a:xfrm>
            <a:off x="1143000" y="2252133"/>
            <a:ext cx="6858000" cy="4030134"/>
          </a:xfrm>
        </p:spPr>
        <p:txBody>
          <a:bodyPr/>
          <a:lstStyle/>
          <a:p>
            <a:pPr algn="l"/>
            <a:r>
              <a:rPr lang="zh-CN" altLang="en-US" dirty="0" smtClean="0"/>
              <a:t>所谓的双活也就是分布式双活数据中心。</a:t>
            </a:r>
            <a:endParaRPr lang="zh-CN" altLang="en-US" dirty="0" smtClean="0"/>
          </a:p>
          <a:p>
            <a:pPr algn="l"/>
            <a:r>
              <a:rPr lang="zh-CN" altLang="en-US" dirty="0" smtClean="0"/>
              <a:t>其核心的价值就是提供了机房级别的高可用</a:t>
            </a:r>
            <a:r>
              <a:rPr lang="en-US" altLang="zh-CN" dirty="0" smtClean="0"/>
              <a:t>,</a:t>
            </a:r>
            <a:r>
              <a:rPr lang="zh-CN" altLang="en-US" dirty="0" smtClean="0"/>
              <a:t>灾备</a:t>
            </a:r>
            <a:r>
              <a:rPr lang="en-US" altLang="zh-CN" dirty="0" smtClean="0"/>
              <a:t>,</a:t>
            </a:r>
            <a:r>
              <a:rPr lang="zh-CN" altLang="en-US" dirty="0" smtClean="0"/>
              <a:t>以及弹性。</a:t>
            </a:r>
            <a:endParaRPr lang="en-US" altLang="zh-CN" dirty="0" smtClean="0"/>
          </a:p>
          <a:p>
            <a:pPr algn="l"/>
            <a:endParaRPr lang="en-US" altLang="zh-CN" dirty="0"/>
          </a:p>
          <a:p>
            <a:pPr algn="l"/>
            <a:endParaRPr lang="en-US" altLang="zh-CN" dirty="0" smtClean="0"/>
          </a:p>
        </p:txBody>
      </p:sp>
      <p:sp>
        <p:nvSpPr>
          <p:cNvPr id="4" name="椭圆 3"/>
          <p:cNvSpPr/>
          <p:nvPr/>
        </p:nvSpPr>
        <p:spPr>
          <a:xfrm>
            <a:off x="1951265" y="3807278"/>
            <a:ext cx="1265464" cy="11756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smtClean="0"/>
              <a:t>高可用</a:t>
            </a:r>
            <a:endParaRPr kumimoji="1" lang="zh-CN" altLang="en-US"/>
          </a:p>
        </p:txBody>
      </p:sp>
      <p:sp>
        <p:nvSpPr>
          <p:cNvPr id="5" name="椭圆 4"/>
          <p:cNvSpPr/>
          <p:nvPr/>
        </p:nvSpPr>
        <p:spPr>
          <a:xfrm>
            <a:off x="3739242" y="4686300"/>
            <a:ext cx="1338943" cy="130628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zh-CN" altLang="en-US" dirty="0" smtClean="0"/>
              <a:t>弹性</a:t>
            </a:r>
            <a:endParaRPr kumimoji="1" lang="zh-CN" altLang="en-US" dirty="0"/>
          </a:p>
        </p:txBody>
      </p:sp>
      <p:sp>
        <p:nvSpPr>
          <p:cNvPr id="6" name="椭圆 5"/>
          <p:cNvSpPr/>
          <p:nvPr/>
        </p:nvSpPr>
        <p:spPr>
          <a:xfrm>
            <a:off x="5290457" y="3156857"/>
            <a:ext cx="1306285" cy="130084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dirty="0" smtClean="0"/>
              <a:t>灾备</a:t>
            </a:r>
            <a:endParaRPr kumimoji="1"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理论基础</a:t>
            </a:r>
            <a:endParaRPr lang="en-US" altLang="zh-CN" sz="4000" dirty="0">
              <a:latin typeface="+mn-ea"/>
            </a:endParaRPr>
          </a:p>
        </p:txBody>
      </p:sp>
      <p:sp>
        <p:nvSpPr>
          <p:cNvPr id="3" name="副标题 2"/>
          <p:cNvSpPr>
            <a:spLocks noGrp="1"/>
          </p:cNvSpPr>
          <p:nvPr>
            <p:ph type="subTitle" idx="1"/>
          </p:nvPr>
        </p:nvSpPr>
        <p:spPr>
          <a:xfrm>
            <a:off x="1143000" y="1989667"/>
            <a:ext cx="6858000" cy="4381153"/>
          </a:xfrm>
        </p:spPr>
        <p:txBody>
          <a:bodyPr>
            <a:normAutofit/>
          </a:bodyPr>
          <a:lstStyle/>
          <a:p>
            <a:pPr algn="l"/>
            <a:r>
              <a:rPr lang="zh-CN" altLang="en-US" b="1" dirty="0" smtClean="0"/>
              <a:t>主备模式</a:t>
            </a:r>
            <a:endParaRPr lang="en-US" altLang="zh-CN" b="1" dirty="0" smtClean="0"/>
          </a:p>
          <a:p>
            <a:pPr algn="l"/>
            <a:r>
              <a:rPr lang="zh-CN" altLang="en-US" dirty="0" smtClean="0"/>
              <a:t> 优点：架构简单</a:t>
            </a:r>
            <a:r>
              <a:rPr lang="en-US" altLang="zh-CN" dirty="0" smtClean="0"/>
              <a:t>,</a:t>
            </a:r>
            <a:r>
              <a:rPr lang="zh-CN" altLang="en-US" dirty="0" smtClean="0"/>
              <a:t>支持机房级别高可用</a:t>
            </a:r>
            <a:endParaRPr lang="en-US" altLang="zh-CN" dirty="0"/>
          </a:p>
          <a:p>
            <a:pPr algn="l"/>
            <a:r>
              <a:rPr lang="zh-CN" altLang="en-US" dirty="0" smtClean="0"/>
              <a:t> 缺点：读写都是冷切换</a:t>
            </a:r>
            <a:r>
              <a:rPr lang="en-US" altLang="zh-CN" dirty="0" smtClean="0"/>
              <a:t>,</a:t>
            </a:r>
            <a:r>
              <a:rPr lang="zh-CN" altLang="en-US" dirty="0" smtClean="0"/>
              <a:t>存在风险</a:t>
            </a:r>
            <a:r>
              <a:rPr lang="en-US" altLang="zh-CN" dirty="0" smtClean="0"/>
              <a:t>.</a:t>
            </a:r>
            <a:r>
              <a:rPr lang="zh-CN" altLang="en-US" dirty="0" smtClean="0"/>
              <a:t>资源使用率低</a:t>
            </a:r>
            <a:endParaRPr lang="en-US" altLang="zh-CN" dirty="0" smtClean="0"/>
          </a:p>
          <a:p>
            <a:pPr algn="l"/>
            <a:endParaRPr lang="en-US" altLang="zh-CN" dirty="0" smtClean="0"/>
          </a:p>
          <a:p>
            <a:pPr algn="l"/>
            <a:r>
              <a:rPr lang="zh-CN" altLang="en-US" b="1" dirty="0" smtClean="0"/>
              <a:t>多活单中心模式</a:t>
            </a:r>
            <a:endParaRPr lang="en-US" altLang="zh-CN" b="1" dirty="0" smtClean="0"/>
          </a:p>
          <a:p>
            <a:pPr algn="l"/>
            <a:r>
              <a:rPr lang="zh-CN" altLang="en-US" dirty="0" smtClean="0"/>
              <a:t>优点</a:t>
            </a:r>
            <a:r>
              <a:rPr lang="en-US" altLang="zh-CN" dirty="0" smtClean="0"/>
              <a:t>:</a:t>
            </a:r>
            <a:r>
              <a:rPr lang="zh-CN" altLang="en-US" dirty="0" smtClean="0"/>
              <a:t>架构简单</a:t>
            </a:r>
            <a:r>
              <a:rPr lang="en-US" altLang="zh-CN" dirty="0" smtClean="0"/>
              <a:t>,</a:t>
            </a:r>
            <a:r>
              <a:rPr lang="zh-CN" altLang="en-US" dirty="0" smtClean="0"/>
              <a:t>支持机房级别高可用</a:t>
            </a:r>
            <a:r>
              <a:rPr lang="en-US" altLang="zh-CN" dirty="0" smtClean="0"/>
              <a:t>,</a:t>
            </a:r>
            <a:r>
              <a:rPr lang="zh-CN" altLang="en-US" dirty="0" smtClean="0"/>
              <a:t>支持读能力扩展</a:t>
            </a:r>
            <a:endParaRPr lang="en-US" altLang="zh-CN" dirty="0" smtClean="0"/>
          </a:p>
          <a:p>
            <a:pPr algn="l"/>
            <a:r>
              <a:rPr lang="zh-CN" altLang="en-US" dirty="0" smtClean="0"/>
              <a:t>缺点</a:t>
            </a:r>
            <a:r>
              <a:rPr lang="en-US" altLang="zh-CN" dirty="0" smtClean="0"/>
              <a:t>:</a:t>
            </a:r>
            <a:r>
              <a:rPr lang="zh-CN" altLang="en-US" dirty="0"/>
              <a:t>写入是冷切换</a:t>
            </a:r>
            <a:r>
              <a:rPr lang="en-US" altLang="zh-CN" dirty="0"/>
              <a:t>,</a:t>
            </a:r>
            <a:r>
              <a:rPr lang="zh-CN" altLang="en-US" dirty="0"/>
              <a:t>存在风险</a:t>
            </a:r>
            <a:r>
              <a:rPr lang="en-US" altLang="zh-CN" dirty="0"/>
              <a:t>.</a:t>
            </a:r>
            <a:r>
              <a:rPr lang="zh-CN" altLang="en-US" dirty="0"/>
              <a:t>资源使用率不高</a:t>
            </a:r>
            <a:endParaRPr lang="en-US" altLang="zh-CN" dirty="0"/>
          </a:p>
          <a:p>
            <a:pPr algn="l"/>
            <a:endParaRPr lang="en-US" altLang="zh-CN" dirty="0" smtClean="0"/>
          </a:p>
          <a:p>
            <a:pPr algn="l"/>
            <a:r>
              <a:rPr lang="zh-CN" altLang="en-US" b="1" dirty="0" smtClean="0"/>
              <a:t>多活多中心模式</a:t>
            </a:r>
            <a:endParaRPr lang="en-US" altLang="zh-CN" b="1" dirty="0" smtClean="0"/>
          </a:p>
          <a:p>
            <a:pPr algn="l"/>
            <a:r>
              <a:rPr lang="zh-CN" altLang="en-US" dirty="0" smtClean="0"/>
              <a:t>优点：支持机房级别高可用</a:t>
            </a:r>
            <a:r>
              <a:rPr lang="en-US" altLang="zh-CN" dirty="0" smtClean="0"/>
              <a:t>,</a:t>
            </a:r>
            <a:r>
              <a:rPr lang="zh-CN" altLang="en-US" dirty="0" smtClean="0"/>
              <a:t>每个机房都能独立提供相关服务</a:t>
            </a:r>
            <a:r>
              <a:rPr lang="en-US" altLang="zh-CN" dirty="0" smtClean="0"/>
              <a:t>,</a:t>
            </a:r>
            <a:r>
              <a:rPr lang="zh-CN" altLang="en-US" dirty="0" smtClean="0"/>
              <a:t>资源利用率高</a:t>
            </a:r>
            <a:endParaRPr lang="en-US" altLang="zh-CN" dirty="0" smtClean="0"/>
          </a:p>
          <a:p>
            <a:pPr algn="l"/>
            <a:r>
              <a:rPr lang="zh-CN" altLang="en-US" dirty="0" smtClean="0"/>
              <a:t>缺点：架构实现复杂度高</a:t>
            </a:r>
            <a:r>
              <a:rPr lang="en-US" altLang="zh-CN" dirty="0" smtClean="0"/>
              <a:t>,</a:t>
            </a:r>
            <a:r>
              <a:rPr lang="zh-CN" altLang="en-US" dirty="0" smtClean="0"/>
              <a:t>维护成本高</a:t>
            </a:r>
            <a:r>
              <a:rPr lang="en-US"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理论基础</a:t>
            </a:r>
            <a:endParaRPr lang="en-US" altLang="zh-CN" sz="4000" dirty="0">
              <a:latin typeface="+mn-ea"/>
            </a:endParaRPr>
          </a:p>
        </p:txBody>
      </p:sp>
      <p:sp>
        <p:nvSpPr>
          <p:cNvPr id="3" name="副标题 2"/>
          <p:cNvSpPr>
            <a:spLocks noGrp="1"/>
          </p:cNvSpPr>
          <p:nvPr>
            <p:ph type="subTitle" idx="1"/>
          </p:nvPr>
        </p:nvSpPr>
        <p:spPr>
          <a:xfrm>
            <a:off x="1143000" y="2252133"/>
            <a:ext cx="6858000" cy="4030134"/>
          </a:xfrm>
        </p:spPr>
        <p:txBody>
          <a:bodyPr/>
          <a:lstStyle/>
          <a:p>
            <a:pPr algn="l"/>
            <a:r>
              <a:rPr lang="zh-CN" altLang="en-US" dirty="0" smtClean="0"/>
              <a:t>单元化</a:t>
            </a:r>
            <a:endParaRPr lang="en-US" altLang="zh-CN" dirty="0" smtClean="0"/>
          </a:p>
          <a:p>
            <a:pPr algn="l"/>
            <a:endParaRPr lang="en-US" altLang="zh-CN" dirty="0"/>
          </a:p>
          <a:p>
            <a:pPr algn="l"/>
            <a:r>
              <a:rPr lang="zh-CN" altLang="en-US" dirty="0" smtClean="0"/>
              <a:t>按用户维度单元化</a:t>
            </a:r>
            <a:endParaRPr lang="en-US" altLang="zh-CN" dirty="0" smtClean="0"/>
          </a:p>
          <a:p>
            <a:pPr algn="l"/>
            <a:r>
              <a:rPr lang="zh-CN" altLang="en-US" dirty="0" smtClean="0"/>
              <a:t>按功能维度单元化</a:t>
            </a:r>
            <a:endParaRPr lang="en-US" altLang="zh-CN" dirty="0" smtClean="0"/>
          </a:p>
          <a:p>
            <a:pPr algn="l"/>
            <a:r>
              <a:rPr lang="zh-CN" altLang="en-US" dirty="0" smtClean="0"/>
              <a:t>按混合维度单元化</a:t>
            </a:r>
            <a:r>
              <a:rPr lang="en-US" altLang="zh-CN" dirty="0" smtClean="0"/>
              <a:t>(</a:t>
            </a:r>
            <a:r>
              <a:rPr lang="zh-CN" altLang="en-US" dirty="0" smtClean="0"/>
              <a:t>用户与功能的混合单元化</a:t>
            </a:r>
            <a:r>
              <a:rPr lang="en-US" altLang="zh-CN" dirty="0" smtClean="0"/>
              <a:t>)</a:t>
            </a:r>
            <a:endParaRPr lang="en-US" altLang="zh-CN" dirty="0"/>
          </a:p>
          <a:p>
            <a:pPr algn="l"/>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理论基础</a:t>
            </a:r>
            <a:endParaRPr lang="en-US" altLang="zh-CN" sz="4000" dirty="0">
              <a:latin typeface="+mn-ea"/>
            </a:endParaRPr>
          </a:p>
        </p:txBody>
      </p:sp>
      <p:sp>
        <p:nvSpPr>
          <p:cNvPr id="3" name="副标题 2"/>
          <p:cNvSpPr>
            <a:spLocks noGrp="1"/>
          </p:cNvSpPr>
          <p:nvPr>
            <p:ph type="subTitle" idx="1"/>
          </p:nvPr>
        </p:nvSpPr>
        <p:spPr>
          <a:xfrm>
            <a:off x="1143000" y="2239347"/>
            <a:ext cx="6858000" cy="4042920"/>
          </a:xfrm>
        </p:spPr>
        <p:txBody>
          <a:bodyPr/>
          <a:lstStyle/>
          <a:p>
            <a:pPr algn="l"/>
            <a:r>
              <a:rPr lang="zh-CN" altLang="en-US" dirty="0" smtClean="0"/>
              <a:t>分布式</a:t>
            </a:r>
            <a:r>
              <a:rPr lang="en-US" altLang="zh-CN" dirty="0" smtClean="0"/>
              <a:t>CAP</a:t>
            </a:r>
            <a:r>
              <a:rPr lang="zh-CN" altLang="en-US" dirty="0" smtClean="0"/>
              <a:t>理论</a:t>
            </a:r>
            <a:endParaRPr lang="en-US" altLang="zh-CN" dirty="0" smtClean="0"/>
          </a:p>
          <a:p>
            <a:pPr algn="l"/>
            <a:endParaRPr lang="en-US" altLang="zh-CN" dirty="0"/>
          </a:p>
          <a:p>
            <a:pPr algn="l"/>
            <a:endParaRPr lang="en-US" altLang="zh-CN" dirty="0" smtClean="0"/>
          </a:p>
        </p:txBody>
      </p:sp>
      <p:pic>
        <p:nvPicPr>
          <p:cNvPr id="4" name="图片 3"/>
          <p:cNvPicPr>
            <a:picLocks noChangeAspect="1"/>
          </p:cNvPicPr>
          <p:nvPr/>
        </p:nvPicPr>
        <p:blipFill>
          <a:blip r:embed="rId2"/>
          <a:stretch>
            <a:fillRect/>
          </a:stretch>
        </p:blipFill>
        <p:spPr>
          <a:xfrm>
            <a:off x="2032343" y="2531878"/>
            <a:ext cx="4760343" cy="400006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理论基础</a:t>
            </a:r>
            <a:endParaRPr lang="en-US" altLang="zh-CN" sz="4000" dirty="0">
              <a:latin typeface="+mn-ea"/>
            </a:endParaRPr>
          </a:p>
        </p:txBody>
      </p:sp>
      <p:sp>
        <p:nvSpPr>
          <p:cNvPr id="3" name="副标题 2"/>
          <p:cNvSpPr>
            <a:spLocks noGrp="1"/>
          </p:cNvSpPr>
          <p:nvPr>
            <p:ph type="subTitle" idx="1"/>
          </p:nvPr>
        </p:nvSpPr>
        <p:spPr>
          <a:xfrm>
            <a:off x="1143000" y="2146041"/>
            <a:ext cx="6858000" cy="4136226"/>
          </a:xfrm>
        </p:spPr>
        <p:txBody>
          <a:bodyPr/>
          <a:lstStyle/>
          <a:p>
            <a:pPr algn="l"/>
            <a:r>
              <a:rPr lang="zh-CN" altLang="en-US" dirty="0" smtClean="0"/>
              <a:t>电商解读解读</a:t>
            </a:r>
            <a:r>
              <a:rPr lang="en-US" altLang="zh-CN" dirty="0" smtClean="0"/>
              <a:t>CAP(BASE</a:t>
            </a:r>
            <a:r>
              <a:rPr lang="zh-CN" altLang="en-US" dirty="0" smtClean="0"/>
              <a:t>原理</a:t>
            </a:r>
            <a:r>
              <a:rPr lang="en-US" altLang="zh-CN" dirty="0" smtClean="0"/>
              <a:t>)</a:t>
            </a:r>
            <a:endParaRPr lang="en-US" altLang="zh-CN" dirty="0" smtClean="0"/>
          </a:p>
          <a:p>
            <a:pPr algn="l"/>
            <a:endParaRPr lang="en-US" altLang="zh-CN" dirty="0" smtClean="0"/>
          </a:p>
          <a:p>
            <a:pPr algn="l"/>
            <a:r>
              <a:rPr lang="en-US" altLang="zh-CN" dirty="0" smtClean="0"/>
              <a:t>BA(Basic</a:t>
            </a:r>
            <a:r>
              <a:rPr lang="zh-CN" altLang="en-US" dirty="0" smtClean="0"/>
              <a:t> </a:t>
            </a:r>
            <a:r>
              <a:rPr lang="en-US" altLang="zh-CN" dirty="0" smtClean="0"/>
              <a:t>Availability)</a:t>
            </a:r>
            <a:r>
              <a:rPr lang="zh-CN" altLang="en-US" dirty="0" smtClean="0"/>
              <a:t> 基本可用</a:t>
            </a:r>
            <a:endParaRPr lang="en-US" altLang="zh-CN" dirty="0" smtClean="0"/>
          </a:p>
          <a:p>
            <a:pPr algn="l"/>
            <a:endParaRPr lang="en-US" altLang="zh-CN" dirty="0" smtClean="0"/>
          </a:p>
          <a:p>
            <a:pPr algn="l"/>
            <a:r>
              <a:rPr lang="en-US" altLang="zh-CN" dirty="0" smtClean="0"/>
              <a:t>S</a:t>
            </a:r>
            <a:r>
              <a:rPr lang="zh-CN" altLang="en-US" dirty="0" smtClean="0"/>
              <a:t> </a:t>
            </a:r>
            <a:r>
              <a:rPr lang="en-US" altLang="zh-CN" dirty="0" smtClean="0"/>
              <a:t>(Soft</a:t>
            </a:r>
            <a:r>
              <a:rPr lang="zh-CN" altLang="en-US" dirty="0" smtClean="0"/>
              <a:t> </a:t>
            </a:r>
            <a:r>
              <a:rPr lang="en-US" altLang="zh-CN" dirty="0" smtClean="0"/>
              <a:t>state)</a:t>
            </a:r>
            <a:r>
              <a:rPr lang="zh-CN" altLang="en-US" dirty="0" smtClean="0"/>
              <a:t> 软状态</a:t>
            </a:r>
            <a:endParaRPr lang="en-US" altLang="zh-CN" dirty="0" smtClean="0"/>
          </a:p>
          <a:p>
            <a:pPr algn="l"/>
            <a:endParaRPr lang="en-US" altLang="zh-CN" dirty="0" smtClean="0"/>
          </a:p>
          <a:p>
            <a:pPr algn="l"/>
            <a:r>
              <a:rPr lang="en-US" altLang="zh-CN" dirty="0" smtClean="0"/>
              <a:t>E(Eventual</a:t>
            </a:r>
            <a:r>
              <a:rPr lang="zh-CN" altLang="en-US" dirty="0" smtClean="0"/>
              <a:t> </a:t>
            </a:r>
            <a:r>
              <a:rPr lang="en-US" altLang="zh-CN" dirty="0" err="1" smtClean="0"/>
              <a:t>consisitency</a:t>
            </a:r>
            <a:r>
              <a:rPr lang="en-US" altLang="zh-CN" dirty="0" smtClean="0"/>
              <a:t>)</a:t>
            </a:r>
            <a:r>
              <a:rPr lang="zh-CN" altLang="en-US" dirty="0" smtClean="0"/>
              <a:t> 最终一致性</a:t>
            </a:r>
            <a:endParaRPr lang="en-US" altLang="zh-CN" dirty="0"/>
          </a:p>
          <a:p>
            <a:pPr algn="l"/>
            <a:endParaRPr lang="en-US" altLang="zh-CN" dirty="0" smtClean="0"/>
          </a:p>
          <a:p>
            <a:pPr algn="l"/>
            <a:endParaRPr lang="en-US" altLang="zh-CN" dirty="0" smtClean="0"/>
          </a:p>
        </p:txBody>
      </p:sp>
      <p:cxnSp>
        <p:nvCxnSpPr>
          <p:cNvPr id="7" name="直线连接符 6"/>
          <p:cNvCxnSpPr/>
          <p:nvPr/>
        </p:nvCxnSpPr>
        <p:spPr>
          <a:xfrm>
            <a:off x="6531429" y="2146041"/>
            <a:ext cx="0" cy="1530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5330641" y="3676261"/>
            <a:ext cx="1200788" cy="10661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6531429" y="3676261"/>
            <a:ext cx="1200788" cy="10661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饼形 18"/>
          <p:cNvSpPr/>
          <p:nvPr/>
        </p:nvSpPr>
        <p:spPr>
          <a:xfrm rot="7929109">
            <a:off x="4914373" y="2295085"/>
            <a:ext cx="3116425" cy="3097763"/>
          </a:xfrm>
          <a:prstGeom prst="pie">
            <a:avLst>
              <a:gd name="adj1" fmla="val 1674919"/>
              <a:gd name="adj2" fmla="val 8320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endParaRPr>
          </a:p>
          <a:p>
            <a:pPr algn="ctr"/>
            <a:endParaRPr kumimoji="1" lang="en-US" altLang="zh-CN" dirty="0" smtClean="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smtClean="0">
              <a:solidFill>
                <a:schemeClr val="tx1"/>
              </a:solidFill>
            </a:endParaRPr>
          </a:p>
          <a:p>
            <a:pPr algn="ctr"/>
            <a:endParaRPr kumimoji="1" lang="en-US" altLang="zh-CN" dirty="0">
              <a:solidFill>
                <a:schemeClr val="tx1"/>
              </a:solidFill>
            </a:endParaRPr>
          </a:p>
          <a:p>
            <a:pPr algn="ctr"/>
            <a:endParaRPr kumimoji="1" lang="en-US" altLang="zh-CN" dirty="0" smtClean="0">
              <a:solidFill>
                <a:schemeClr val="tx1"/>
              </a:solidFill>
            </a:endParaRPr>
          </a:p>
          <a:p>
            <a:pPr algn="ctr"/>
            <a:r>
              <a:rPr kumimoji="1" lang="en-US" altLang="zh-CN" dirty="0" smtClean="0">
                <a:solidFill>
                  <a:schemeClr val="tx1"/>
                </a:solidFill>
              </a:rPr>
              <a:t>Soft</a:t>
            </a:r>
            <a:r>
              <a:rPr kumimoji="1" lang="zh-CN" altLang="en-US" dirty="0" smtClean="0">
                <a:solidFill>
                  <a:schemeClr val="tx1"/>
                </a:solidFill>
              </a:rPr>
              <a:t> </a:t>
            </a:r>
            <a:r>
              <a:rPr kumimoji="1" lang="en-US" altLang="zh-CN" dirty="0" smtClean="0">
                <a:solidFill>
                  <a:schemeClr val="tx1"/>
                </a:solidFill>
              </a:rPr>
              <a:t>state</a:t>
            </a:r>
            <a:endParaRPr kumimoji="1" lang="zh-CN" altLang="en-US" dirty="0">
              <a:solidFill>
                <a:schemeClr val="tx1"/>
              </a:solidFill>
            </a:endParaRPr>
          </a:p>
        </p:txBody>
      </p:sp>
      <p:sp>
        <p:nvSpPr>
          <p:cNvPr id="20" name="饼形 19"/>
          <p:cNvSpPr/>
          <p:nvPr/>
        </p:nvSpPr>
        <p:spPr>
          <a:xfrm rot="162466">
            <a:off x="4932662" y="2360774"/>
            <a:ext cx="3116425" cy="3097763"/>
          </a:xfrm>
          <a:prstGeom prst="pie">
            <a:avLst>
              <a:gd name="adj1" fmla="val 979230"/>
              <a:gd name="adj2" fmla="val 9451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smtClean="0">
              <a:solidFill>
                <a:schemeClr val="tx1"/>
              </a:solidFill>
            </a:endParaRPr>
          </a:p>
          <a:p>
            <a:pPr algn="ctr"/>
            <a:endParaRPr kumimoji="1" lang="en-US" altLang="zh-CN" dirty="0">
              <a:solidFill>
                <a:schemeClr val="tx1"/>
              </a:solidFill>
            </a:endParaRPr>
          </a:p>
          <a:p>
            <a:pPr algn="ctr"/>
            <a:endParaRPr kumimoji="1" lang="en-US" altLang="zh-CN" dirty="0" smtClean="0">
              <a:solidFill>
                <a:schemeClr val="tx1"/>
              </a:solidFill>
            </a:endParaRPr>
          </a:p>
          <a:p>
            <a:pPr algn="ctr"/>
            <a:endParaRPr kumimoji="1" lang="en-US" altLang="zh-CN" dirty="0">
              <a:solidFill>
                <a:schemeClr val="tx1"/>
              </a:solidFill>
            </a:endParaRPr>
          </a:p>
          <a:p>
            <a:pPr algn="ctr"/>
            <a:endParaRPr kumimoji="1" lang="en-US" altLang="zh-CN" dirty="0" smtClean="0">
              <a:solidFill>
                <a:schemeClr val="tx1"/>
              </a:solidFill>
            </a:endParaRPr>
          </a:p>
          <a:p>
            <a:pPr algn="ctr"/>
            <a:r>
              <a:rPr kumimoji="1" lang="en-US" altLang="zh-CN" dirty="0">
                <a:solidFill>
                  <a:schemeClr val="tx1"/>
                </a:solidFill>
              </a:rPr>
              <a:t>Eventual</a:t>
            </a:r>
            <a:r>
              <a:rPr kumimoji="1" lang="zh-CN" altLang="en-US" dirty="0">
                <a:solidFill>
                  <a:schemeClr val="tx1"/>
                </a:solidFill>
              </a:rPr>
              <a:t> </a:t>
            </a:r>
            <a:r>
              <a:rPr kumimoji="1" lang="en-US" altLang="zh-CN" dirty="0">
                <a:solidFill>
                  <a:schemeClr val="tx1"/>
                </a:solidFill>
              </a:rPr>
              <a:t>consistency</a:t>
            </a:r>
            <a:endParaRPr kumimoji="1" lang="zh-CN" altLang="en-US" dirty="0">
              <a:solidFill>
                <a:schemeClr val="tx1"/>
              </a:solidFill>
            </a:endParaRPr>
          </a:p>
          <a:p>
            <a:pPr algn="ctr"/>
            <a:endParaRPr kumimoji="1" lang="zh-CN" altLang="en-US" dirty="0">
              <a:solidFill>
                <a:schemeClr val="tx1"/>
              </a:solidFill>
            </a:endParaRPr>
          </a:p>
        </p:txBody>
      </p:sp>
      <p:sp>
        <p:nvSpPr>
          <p:cNvPr id="21" name="饼形 20"/>
          <p:cNvSpPr/>
          <p:nvPr/>
        </p:nvSpPr>
        <p:spPr>
          <a:xfrm rot="14097948">
            <a:off x="4973216" y="2295087"/>
            <a:ext cx="3116425" cy="3097763"/>
          </a:xfrm>
          <a:prstGeom prst="pie">
            <a:avLst>
              <a:gd name="adj1" fmla="val 2139107"/>
              <a:gd name="adj2" fmla="val 8691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smtClean="0">
              <a:solidFill>
                <a:schemeClr val="tx1"/>
              </a:solidFill>
            </a:endParaRPr>
          </a:p>
          <a:p>
            <a:pPr algn="ctr"/>
            <a:endParaRPr kumimoji="1" lang="en-US" altLang="zh-CN" dirty="0">
              <a:solidFill>
                <a:schemeClr val="tx1"/>
              </a:solidFill>
            </a:endParaRPr>
          </a:p>
          <a:p>
            <a:pPr algn="ctr"/>
            <a:endParaRPr kumimoji="1" lang="en-US" altLang="zh-CN" dirty="0" smtClean="0">
              <a:solidFill>
                <a:schemeClr val="tx1"/>
              </a:solidFill>
            </a:endParaRPr>
          </a:p>
          <a:p>
            <a:pPr algn="ctr"/>
            <a:endParaRPr kumimoji="1" lang="en-US" altLang="zh-CN" dirty="0">
              <a:solidFill>
                <a:schemeClr val="tx1"/>
              </a:solidFill>
            </a:endParaRPr>
          </a:p>
          <a:p>
            <a:pPr algn="ctr"/>
            <a:endParaRPr kumimoji="1" lang="en-US" altLang="zh-CN" dirty="0" smtClean="0">
              <a:solidFill>
                <a:schemeClr val="tx1"/>
              </a:solidFill>
            </a:endParaRPr>
          </a:p>
          <a:p>
            <a:pPr algn="ctr"/>
            <a:endParaRPr kumimoji="1" lang="en-US" altLang="zh-CN" dirty="0">
              <a:solidFill>
                <a:schemeClr val="tx1"/>
              </a:solidFill>
            </a:endParaRPr>
          </a:p>
          <a:p>
            <a:pPr algn="ctr"/>
            <a:r>
              <a:rPr kumimoji="1" lang="en-US" altLang="zh-CN" dirty="0" smtClean="0">
                <a:solidFill>
                  <a:schemeClr val="tx1"/>
                </a:solidFill>
              </a:rPr>
              <a:t>Basic</a:t>
            </a:r>
            <a:r>
              <a:rPr kumimoji="1" lang="zh-CN" altLang="en-US" dirty="0" smtClean="0">
                <a:solidFill>
                  <a:schemeClr val="tx1"/>
                </a:solidFill>
              </a:rPr>
              <a:t> </a:t>
            </a:r>
            <a:r>
              <a:rPr kumimoji="1" lang="en-US" altLang="zh-CN" dirty="0" smtClean="0">
                <a:solidFill>
                  <a:schemeClr val="tx1"/>
                </a:solidFill>
              </a:rPr>
              <a:t>Availability</a:t>
            </a:r>
            <a:endParaRPr kumimoji="1" lang="en-US" altLang="zh-CN" dirty="0" smtClean="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理想双活架构</a:t>
            </a:r>
            <a:endParaRPr lang="en-US" altLang="zh-CN" sz="4000" dirty="0">
              <a:latin typeface="+mn-ea"/>
            </a:endParaRPr>
          </a:p>
        </p:txBody>
      </p:sp>
      <p:sp>
        <p:nvSpPr>
          <p:cNvPr id="3" name="副标题 2"/>
          <p:cNvSpPr>
            <a:spLocks noGrp="1"/>
          </p:cNvSpPr>
          <p:nvPr>
            <p:ph type="subTitle" idx="1"/>
          </p:nvPr>
        </p:nvSpPr>
        <p:spPr>
          <a:xfrm>
            <a:off x="1143000" y="3098042"/>
            <a:ext cx="2009633" cy="928048"/>
          </a:xfrm>
        </p:spPr>
        <p:txBody>
          <a:bodyPr/>
          <a:lstStyle/>
          <a:p>
            <a:pPr algn="l"/>
            <a:endParaRPr lang="en-US" altLang="zh-CN" dirty="0" smtClean="0"/>
          </a:p>
        </p:txBody>
      </p:sp>
      <p:pic>
        <p:nvPicPr>
          <p:cNvPr id="5" name="图片 4"/>
          <p:cNvPicPr>
            <a:picLocks noChangeAspect="1"/>
          </p:cNvPicPr>
          <p:nvPr/>
        </p:nvPicPr>
        <p:blipFill>
          <a:blip r:embed="rId2"/>
          <a:stretch>
            <a:fillRect/>
          </a:stretch>
        </p:blipFill>
        <p:spPr>
          <a:xfrm>
            <a:off x="1069236" y="1989667"/>
            <a:ext cx="7005528" cy="457177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1331</Words>
  <Application>WPS 演示</Application>
  <PresentationFormat>全屏显示(4:3)</PresentationFormat>
  <Paragraphs>280</Paragraphs>
  <Slides>20</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Calibri</vt:lpstr>
      <vt:lpstr>微软雅黑</vt:lpstr>
      <vt:lpstr>Calibri Light</vt:lpstr>
      <vt:lpstr>等线</vt:lpstr>
      <vt:lpstr>Office 主题</vt:lpstr>
      <vt:lpstr>PowerPoint 演示文稿</vt:lpstr>
      <vt:lpstr>个人简介</vt:lpstr>
      <vt:lpstr>大纲</vt:lpstr>
      <vt:lpstr>双活的价值</vt:lpstr>
      <vt:lpstr>理论基础</vt:lpstr>
      <vt:lpstr>理论基础</vt:lpstr>
      <vt:lpstr>理论基础</vt:lpstr>
      <vt:lpstr>理论基础</vt:lpstr>
      <vt:lpstr>理想双活架构</vt:lpstr>
      <vt:lpstr>理想双活架构</vt:lpstr>
      <vt:lpstr>架构落地</vt:lpstr>
      <vt:lpstr>架构落地</vt:lpstr>
      <vt:lpstr>架构落地</vt:lpstr>
      <vt:lpstr>架构落地</vt:lpstr>
      <vt:lpstr>分区后遗症-数据合并</vt:lpstr>
      <vt:lpstr>分区后遗症-数据合并</vt:lpstr>
      <vt:lpstr>分区后遗症-数据合并</vt:lpstr>
      <vt:lpstr>分区后遗症-数据合并</vt:lpstr>
      <vt:lpstr>架构落地的思考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SD</dc:creator>
  <cp:lastModifiedBy>Administrator</cp:lastModifiedBy>
  <cp:revision>273</cp:revision>
  <dcterms:created xsi:type="dcterms:W3CDTF">2017-01-09T01:41:00Z</dcterms:created>
  <dcterms:modified xsi:type="dcterms:W3CDTF">2017-03-16T11:37:01Z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