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7"/>
  </p:notesMasterIdLst>
  <p:sldIdLst>
    <p:sldId id="256" r:id="rId5"/>
    <p:sldId id="280" r:id="rId6"/>
    <p:sldId id="281" r:id="rId7"/>
    <p:sldId id="282" r:id="rId8"/>
    <p:sldId id="283" r:id="rId9"/>
    <p:sldId id="284" r:id="rId10"/>
    <p:sldId id="290" r:id="rId11"/>
    <p:sldId id="289" r:id="rId12"/>
    <p:sldId id="288" r:id="rId13"/>
    <p:sldId id="287" r:id="rId14"/>
    <p:sldId id="279" r:id="rId15"/>
    <p:sldId id="277" r:id="rId16"/>
  </p:sldIdLst>
  <p:sldSz cx="9144000" cy="6858000" type="screen4x3"/>
  <p:notesSz cx="6858000" cy="9144000"/>
  <p:embeddedFontLst>
    <p:embeddedFont>
      <p:font typeface="Roboto Light" panose="020000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beth Tello" initials="LT" lastIdx="1" clrIdx="0">
    <p:extLst>
      <p:ext uri="{19B8F6BF-5375-455C-9EA6-DF929625EA0E}">
        <p15:presenceInfo xmlns:p15="http://schemas.microsoft.com/office/powerpoint/2012/main" userId="Lilibeth Te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E947D6-DF4B-4741-AA7C-B4CA6F938F26}">
  <a:tblStyle styleId="{B3E947D6-DF4B-4741-AA7C-B4CA6F938F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 Kamal" userId="936c59d6-c643-4b64-a0ea-7d7ac2faed09" providerId="ADAL" clId="{4EA65756-DA71-4A0E-9D4F-EA8E96246943}"/>
    <pc:docChg chg="undo custSel addSld delSld modSld">
      <pc:chgData name="Usman Kamal" userId="936c59d6-c643-4b64-a0ea-7d7ac2faed09" providerId="ADAL" clId="{4EA65756-DA71-4A0E-9D4F-EA8E96246943}" dt="2025-03-08T11:52:09.615" v="545" actId="20577"/>
      <pc:docMkLst>
        <pc:docMk/>
      </pc:docMkLst>
      <pc:sldChg chg="modSp mod">
        <pc:chgData name="Usman Kamal" userId="936c59d6-c643-4b64-a0ea-7d7ac2faed09" providerId="ADAL" clId="{4EA65756-DA71-4A0E-9D4F-EA8E96246943}" dt="2025-03-08T11:52:09.615" v="545" actId="20577"/>
        <pc:sldMkLst>
          <pc:docMk/>
          <pc:sldMk cId="0" sldId="256"/>
        </pc:sldMkLst>
        <pc:spChg chg="mod">
          <ac:chgData name="Usman Kamal" userId="936c59d6-c643-4b64-a0ea-7d7ac2faed09" providerId="ADAL" clId="{4EA65756-DA71-4A0E-9D4F-EA8E96246943}" dt="2025-03-08T11:52:09.615" v="545" actId="20577"/>
          <ac:spMkLst>
            <pc:docMk/>
            <pc:sldMk cId="0" sldId="256"/>
            <ac:spMk id="2" creationId="{9DCB902E-0A47-4EA0-92B6-AAF7EA89461C}"/>
          </ac:spMkLst>
        </pc:spChg>
        <pc:spChg chg="mod">
          <ac:chgData name="Usman Kamal" userId="936c59d6-c643-4b64-a0ea-7d7ac2faed09" providerId="ADAL" clId="{4EA65756-DA71-4A0E-9D4F-EA8E96246943}" dt="2025-03-08T11:22:22.112" v="29" actId="20577"/>
          <ac:spMkLst>
            <pc:docMk/>
            <pc:sldMk cId="0" sldId="256"/>
            <ac:spMk id="10" creationId="{EC78E8F4-9294-2565-3E25-38FF3C4A7F18}"/>
          </ac:spMkLst>
        </pc:spChg>
      </pc:sldChg>
      <pc:sldChg chg="modSp mod">
        <pc:chgData name="Usman Kamal" userId="936c59d6-c643-4b64-a0ea-7d7ac2faed09" providerId="ADAL" clId="{4EA65756-DA71-4A0E-9D4F-EA8E96246943}" dt="2025-03-08T11:50:14.067" v="533" actId="20577"/>
        <pc:sldMkLst>
          <pc:docMk/>
          <pc:sldMk cId="0" sldId="279"/>
        </pc:sldMkLst>
        <pc:spChg chg="mod">
          <ac:chgData name="Usman Kamal" userId="936c59d6-c643-4b64-a0ea-7d7ac2faed09" providerId="ADAL" clId="{4EA65756-DA71-4A0E-9D4F-EA8E96246943}" dt="2025-03-08T11:50:14.067" v="533" actId="20577"/>
          <ac:spMkLst>
            <pc:docMk/>
            <pc:sldMk cId="0" sldId="279"/>
            <ac:spMk id="319" creationId="{00000000-0000-0000-0000-000000000000}"/>
          </ac:spMkLst>
        </pc:spChg>
      </pc:sldChg>
      <pc:sldChg chg="modSp mod">
        <pc:chgData name="Usman Kamal" userId="936c59d6-c643-4b64-a0ea-7d7ac2faed09" providerId="ADAL" clId="{4EA65756-DA71-4A0E-9D4F-EA8E96246943}" dt="2025-03-08T11:49:20.826" v="527" actId="113"/>
        <pc:sldMkLst>
          <pc:docMk/>
          <pc:sldMk cId="76640425" sldId="280"/>
        </pc:sldMkLst>
        <pc:spChg chg="mod">
          <ac:chgData name="Usman Kamal" userId="936c59d6-c643-4b64-a0ea-7d7ac2faed09" providerId="ADAL" clId="{4EA65756-DA71-4A0E-9D4F-EA8E96246943}" dt="2025-03-08T11:25:03.839" v="30"/>
          <ac:spMkLst>
            <pc:docMk/>
            <pc:sldMk cId="76640425" sldId="280"/>
            <ac:spMk id="93" creationId="{365850D6-46A7-1630-09CA-F46F3802A51C}"/>
          </ac:spMkLst>
        </pc:spChg>
        <pc:spChg chg="mod">
          <ac:chgData name="Usman Kamal" userId="936c59d6-c643-4b64-a0ea-7d7ac2faed09" providerId="ADAL" clId="{4EA65756-DA71-4A0E-9D4F-EA8E96246943}" dt="2025-03-08T11:49:20.826" v="527" actId="113"/>
          <ac:spMkLst>
            <pc:docMk/>
            <pc:sldMk cId="76640425" sldId="280"/>
            <ac:spMk id="95" creationId="{79D9F9FA-F80D-A66C-7160-1F976A685BFE}"/>
          </ac:spMkLst>
        </pc:spChg>
      </pc:sldChg>
      <pc:sldChg chg="modSp mod">
        <pc:chgData name="Usman Kamal" userId="936c59d6-c643-4b64-a0ea-7d7ac2faed09" providerId="ADAL" clId="{4EA65756-DA71-4A0E-9D4F-EA8E96246943}" dt="2025-03-08T11:29:23.733" v="117" actId="113"/>
        <pc:sldMkLst>
          <pc:docMk/>
          <pc:sldMk cId="2520030491" sldId="281"/>
        </pc:sldMkLst>
        <pc:spChg chg="mod">
          <ac:chgData name="Usman Kamal" userId="936c59d6-c643-4b64-a0ea-7d7ac2faed09" providerId="ADAL" clId="{4EA65756-DA71-4A0E-9D4F-EA8E96246943}" dt="2025-03-08T11:26:51.447" v="49"/>
          <ac:spMkLst>
            <pc:docMk/>
            <pc:sldMk cId="2520030491" sldId="281"/>
            <ac:spMk id="93" creationId="{FFAAA25B-6C06-30F0-2F1C-FD0D5D5ED668}"/>
          </ac:spMkLst>
        </pc:spChg>
        <pc:spChg chg="mod">
          <ac:chgData name="Usman Kamal" userId="936c59d6-c643-4b64-a0ea-7d7ac2faed09" providerId="ADAL" clId="{4EA65756-DA71-4A0E-9D4F-EA8E96246943}" dt="2025-03-08T11:29:23.733" v="117" actId="113"/>
          <ac:spMkLst>
            <pc:docMk/>
            <pc:sldMk cId="2520030491" sldId="281"/>
            <ac:spMk id="95" creationId="{8764C550-4FAF-9CEE-FA37-EB7A916E50D8}"/>
          </ac:spMkLst>
        </pc:spChg>
        <pc:cxnChg chg="mod">
          <ac:chgData name="Usman Kamal" userId="936c59d6-c643-4b64-a0ea-7d7ac2faed09" providerId="ADAL" clId="{4EA65756-DA71-4A0E-9D4F-EA8E96246943}" dt="2025-03-08T11:27:02.502" v="81" actId="1038"/>
          <ac:cxnSpMkLst>
            <pc:docMk/>
            <pc:sldMk cId="2520030491" sldId="281"/>
            <ac:cxnSpMk id="94" creationId="{5B8CE236-8725-A74E-1C13-BEEDF5E6BB31}"/>
          </ac:cxnSpMkLst>
        </pc:cxnChg>
      </pc:sldChg>
      <pc:sldChg chg="modSp mod">
        <pc:chgData name="Usman Kamal" userId="936c59d6-c643-4b64-a0ea-7d7ac2faed09" providerId="ADAL" clId="{4EA65756-DA71-4A0E-9D4F-EA8E96246943}" dt="2025-03-08T11:30:14.272" v="133" actId="113"/>
        <pc:sldMkLst>
          <pc:docMk/>
          <pc:sldMk cId="958108927" sldId="282"/>
        </pc:sldMkLst>
        <pc:spChg chg="mod">
          <ac:chgData name="Usman Kamal" userId="936c59d6-c643-4b64-a0ea-7d7ac2faed09" providerId="ADAL" clId="{4EA65756-DA71-4A0E-9D4F-EA8E96246943}" dt="2025-03-08T11:29:34.527" v="118"/>
          <ac:spMkLst>
            <pc:docMk/>
            <pc:sldMk cId="958108927" sldId="282"/>
            <ac:spMk id="93" creationId="{23F8AC66-8F6A-6D29-E335-5B84BE39D660}"/>
          </ac:spMkLst>
        </pc:spChg>
        <pc:spChg chg="mod">
          <ac:chgData name="Usman Kamal" userId="936c59d6-c643-4b64-a0ea-7d7ac2faed09" providerId="ADAL" clId="{4EA65756-DA71-4A0E-9D4F-EA8E96246943}" dt="2025-03-08T11:30:14.272" v="133" actId="113"/>
          <ac:spMkLst>
            <pc:docMk/>
            <pc:sldMk cId="958108927" sldId="282"/>
            <ac:spMk id="95" creationId="{06B34350-A57F-64FD-B9FA-A1151A4C0F14}"/>
          </ac:spMkLst>
        </pc:spChg>
      </pc:sldChg>
      <pc:sldChg chg="modSp mod">
        <pc:chgData name="Usman Kamal" userId="936c59d6-c643-4b64-a0ea-7d7ac2faed09" providerId="ADAL" clId="{4EA65756-DA71-4A0E-9D4F-EA8E96246943}" dt="2025-03-08T11:32:09.559" v="220" actId="20577"/>
        <pc:sldMkLst>
          <pc:docMk/>
          <pc:sldMk cId="132324613" sldId="283"/>
        </pc:sldMkLst>
        <pc:spChg chg="mod">
          <ac:chgData name="Usman Kamal" userId="936c59d6-c643-4b64-a0ea-7d7ac2faed09" providerId="ADAL" clId="{4EA65756-DA71-4A0E-9D4F-EA8E96246943}" dt="2025-03-08T11:30:33.115" v="134"/>
          <ac:spMkLst>
            <pc:docMk/>
            <pc:sldMk cId="132324613" sldId="283"/>
            <ac:spMk id="93" creationId="{04D30CCE-89C6-3BB5-4872-8A7AF9B08F2B}"/>
          </ac:spMkLst>
        </pc:spChg>
        <pc:spChg chg="mod">
          <ac:chgData name="Usman Kamal" userId="936c59d6-c643-4b64-a0ea-7d7ac2faed09" providerId="ADAL" clId="{4EA65756-DA71-4A0E-9D4F-EA8E96246943}" dt="2025-03-08T11:32:09.559" v="220" actId="20577"/>
          <ac:spMkLst>
            <pc:docMk/>
            <pc:sldMk cId="132324613" sldId="283"/>
            <ac:spMk id="95" creationId="{83A4BA60-007F-6625-0F90-153AC2CFAC06}"/>
          </ac:spMkLst>
        </pc:spChg>
        <pc:cxnChg chg="mod">
          <ac:chgData name="Usman Kamal" userId="936c59d6-c643-4b64-a0ea-7d7ac2faed09" providerId="ADAL" clId="{4EA65756-DA71-4A0E-9D4F-EA8E96246943}" dt="2025-03-08T11:30:46.443" v="194" actId="1038"/>
          <ac:cxnSpMkLst>
            <pc:docMk/>
            <pc:sldMk cId="132324613" sldId="283"/>
            <ac:cxnSpMk id="94" creationId="{1740375F-AD20-5CE5-4D63-CBF5DC28D404}"/>
          </ac:cxnSpMkLst>
        </pc:cxnChg>
      </pc:sldChg>
      <pc:sldChg chg="addSp modSp mod">
        <pc:chgData name="Usman Kamal" userId="936c59d6-c643-4b64-a0ea-7d7ac2faed09" providerId="ADAL" clId="{4EA65756-DA71-4A0E-9D4F-EA8E96246943}" dt="2025-03-08T11:36:06.304" v="294" actId="14100"/>
        <pc:sldMkLst>
          <pc:docMk/>
          <pc:sldMk cId="476932371" sldId="284"/>
        </pc:sldMkLst>
        <pc:spChg chg="add mod">
          <ac:chgData name="Usman Kamal" userId="936c59d6-c643-4b64-a0ea-7d7ac2faed09" providerId="ADAL" clId="{4EA65756-DA71-4A0E-9D4F-EA8E96246943}" dt="2025-03-08T11:33:23.531" v="237" actId="571"/>
          <ac:spMkLst>
            <pc:docMk/>
            <pc:sldMk cId="476932371" sldId="284"/>
            <ac:spMk id="2" creationId="{2272F854-8095-02C0-6212-B68A930E26CB}"/>
          </ac:spMkLst>
        </pc:spChg>
        <pc:spChg chg="mod">
          <ac:chgData name="Usman Kamal" userId="936c59d6-c643-4b64-a0ea-7d7ac2faed09" providerId="ADAL" clId="{4EA65756-DA71-4A0E-9D4F-EA8E96246943}" dt="2025-03-08T11:34:06.480" v="247"/>
          <ac:spMkLst>
            <pc:docMk/>
            <pc:sldMk cId="476932371" sldId="284"/>
            <ac:spMk id="93" creationId="{77738411-E67F-A8FB-8871-772AAEAB3EA3}"/>
          </ac:spMkLst>
        </pc:spChg>
        <pc:spChg chg="mod">
          <ac:chgData name="Usman Kamal" userId="936c59d6-c643-4b64-a0ea-7d7ac2faed09" providerId="ADAL" clId="{4EA65756-DA71-4A0E-9D4F-EA8E96246943}" dt="2025-03-08T11:35:55.334" v="290" actId="14100"/>
          <ac:spMkLst>
            <pc:docMk/>
            <pc:sldMk cId="476932371" sldId="284"/>
            <ac:spMk id="95" creationId="{2B6914B1-6BB6-4C19-C344-045FF1BFBC8B}"/>
          </ac:spMkLst>
        </pc:spChg>
        <pc:picChg chg="add mod">
          <ac:chgData name="Usman Kamal" userId="936c59d6-c643-4b64-a0ea-7d7ac2faed09" providerId="ADAL" clId="{4EA65756-DA71-4A0E-9D4F-EA8E96246943}" dt="2025-03-08T11:36:06.304" v="294" actId="14100"/>
          <ac:picMkLst>
            <pc:docMk/>
            <pc:sldMk cId="476932371" sldId="284"/>
            <ac:picMk id="4" creationId="{39698514-1811-B358-72E1-A3F8598ED2F9}"/>
          </ac:picMkLst>
        </pc:picChg>
        <pc:cxnChg chg="mod">
          <ac:chgData name="Usman Kamal" userId="936c59d6-c643-4b64-a0ea-7d7ac2faed09" providerId="ADAL" clId="{4EA65756-DA71-4A0E-9D4F-EA8E96246943}" dt="2025-03-08T11:34:13.878" v="279" actId="1036"/>
          <ac:cxnSpMkLst>
            <pc:docMk/>
            <pc:sldMk cId="476932371" sldId="284"/>
            <ac:cxnSpMk id="94" creationId="{C99818FC-0339-57AD-CDE5-25EDF3BE69BF}"/>
          </ac:cxnSpMkLst>
        </pc:cxnChg>
      </pc:sldChg>
      <pc:sldChg chg="modSp mod">
        <pc:chgData name="Usman Kamal" userId="936c59d6-c643-4b64-a0ea-7d7ac2faed09" providerId="ADAL" clId="{4EA65756-DA71-4A0E-9D4F-EA8E96246943}" dt="2025-03-08T11:47:46.645" v="503" actId="20577"/>
        <pc:sldMkLst>
          <pc:docMk/>
          <pc:sldMk cId="1107408201" sldId="287"/>
        </pc:sldMkLst>
        <pc:spChg chg="mod">
          <ac:chgData name="Usman Kamal" userId="936c59d6-c643-4b64-a0ea-7d7ac2faed09" providerId="ADAL" clId="{4EA65756-DA71-4A0E-9D4F-EA8E96246943}" dt="2025-03-08T11:47:46.645" v="503" actId="20577"/>
          <ac:spMkLst>
            <pc:docMk/>
            <pc:sldMk cId="1107408201" sldId="287"/>
            <ac:spMk id="319" creationId="{351F9FB9-666E-FF37-7312-F4E89121970A}"/>
          </ac:spMkLst>
        </pc:spChg>
      </pc:sldChg>
      <pc:sldChg chg="modSp add mod">
        <pc:chgData name="Usman Kamal" userId="936c59d6-c643-4b64-a0ea-7d7ac2faed09" providerId="ADAL" clId="{4EA65756-DA71-4A0E-9D4F-EA8E96246943}" dt="2025-03-08T11:48:10.072" v="506" actId="20577"/>
        <pc:sldMkLst>
          <pc:docMk/>
          <pc:sldMk cId="4048422685" sldId="288"/>
        </pc:sldMkLst>
        <pc:spChg chg="mod">
          <ac:chgData name="Usman Kamal" userId="936c59d6-c643-4b64-a0ea-7d7ac2faed09" providerId="ADAL" clId="{4EA65756-DA71-4A0E-9D4F-EA8E96246943}" dt="2025-03-08T11:41:13.735" v="337"/>
          <ac:spMkLst>
            <pc:docMk/>
            <pc:sldMk cId="4048422685" sldId="288"/>
            <ac:spMk id="93" creationId="{34937012-EE57-69B3-9ECC-10BCA1DA5C04}"/>
          </ac:spMkLst>
        </pc:spChg>
        <pc:spChg chg="mod">
          <ac:chgData name="Usman Kamal" userId="936c59d6-c643-4b64-a0ea-7d7ac2faed09" providerId="ADAL" clId="{4EA65756-DA71-4A0E-9D4F-EA8E96246943}" dt="2025-03-08T11:48:10.072" v="506" actId="20577"/>
          <ac:spMkLst>
            <pc:docMk/>
            <pc:sldMk cId="4048422685" sldId="288"/>
            <ac:spMk id="95" creationId="{AC737B32-1B83-2BD9-3762-BA432602470C}"/>
          </ac:spMkLst>
        </pc:spChg>
      </pc:sldChg>
      <pc:sldChg chg="modSp add mod">
        <pc:chgData name="Usman Kamal" userId="936c59d6-c643-4b64-a0ea-7d7ac2faed09" providerId="ADAL" clId="{4EA65756-DA71-4A0E-9D4F-EA8E96246943}" dt="2025-03-08T11:45:03.029" v="465" actId="20577"/>
        <pc:sldMkLst>
          <pc:docMk/>
          <pc:sldMk cId="2714344495" sldId="289"/>
        </pc:sldMkLst>
        <pc:spChg chg="mod">
          <ac:chgData name="Usman Kamal" userId="936c59d6-c643-4b64-a0ea-7d7ac2faed09" providerId="ADAL" clId="{4EA65756-DA71-4A0E-9D4F-EA8E96246943}" dt="2025-03-08T11:38:58.189" v="310"/>
          <ac:spMkLst>
            <pc:docMk/>
            <pc:sldMk cId="2714344495" sldId="289"/>
            <ac:spMk id="93" creationId="{2AF72254-61FB-AC0F-B550-0AA1CE2DCD52}"/>
          </ac:spMkLst>
        </pc:spChg>
        <pc:spChg chg="mod">
          <ac:chgData name="Usman Kamal" userId="936c59d6-c643-4b64-a0ea-7d7ac2faed09" providerId="ADAL" clId="{4EA65756-DA71-4A0E-9D4F-EA8E96246943}" dt="2025-03-08T11:45:03.029" v="465" actId="20577"/>
          <ac:spMkLst>
            <pc:docMk/>
            <pc:sldMk cId="2714344495" sldId="289"/>
            <ac:spMk id="95" creationId="{40D0A9D7-029E-39D1-8F53-FE13746C3B82}"/>
          </ac:spMkLst>
        </pc:spChg>
      </pc:sldChg>
      <pc:sldChg chg="addSp modSp add mod">
        <pc:chgData name="Usman Kamal" userId="936c59d6-c643-4b64-a0ea-7d7ac2faed09" providerId="ADAL" clId="{4EA65756-DA71-4A0E-9D4F-EA8E96246943}" dt="2025-03-08T11:38:36.774" v="309" actId="14100"/>
        <pc:sldMkLst>
          <pc:docMk/>
          <pc:sldMk cId="2493576735" sldId="290"/>
        </pc:sldMkLst>
        <pc:spChg chg="mod">
          <ac:chgData name="Usman Kamal" userId="936c59d6-c643-4b64-a0ea-7d7ac2faed09" providerId="ADAL" clId="{4EA65756-DA71-4A0E-9D4F-EA8E96246943}" dt="2025-03-08T11:36:24.793" v="295"/>
          <ac:spMkLst>
            <pc:docMk/>
            <pc:sldMk cId="2493576735" sldId="290"/>
            <ac:spMk id="93" creationId="{5F13D38A-969A-A4B2-78FC-2C7935DA780A}"/>
          </ac:spMkLst>
        </pc:spChg>
        <pc:spChg chg="mod">
          <ac:chgData name="Usman Kamal" userId="936c59d6-c643-4b64-a0ea-7d7ac2faed09" providerId="ADAL" clId="{4EA65756-DA71-4A0E-9D4F-EA8E96246943}" dt="2025-03-08T11:38:25.368" v="304" actId="5793"/>
          <ac:spMkLst>
            <pc:docMk/>
            <pc:sldMk cId="2493576735" sldId="290"/>
            <ac:spMk id="95" creationId="{D10D78B5-71F6-65E8-BD98-B07831C9F426}"/>
          </ac:spMkLst>
        </pc:spChg>
        <pc:picChg chg="add mod">
          <ac:chgData name="Usman Kamal" userId="936c59d6-c643-4b64-a0ea-7d7ac2faed09" providerId="ADAL" clId="{4EA65756-DA71-4A0E-9D4F-EA8E96246943}" dt="2025-03-08T11:38:36.774" v="309" actId="14100"/>
          <ac:picMkLst>
            <pc:docMk/>
            <pc:sldMk cId="2493576735" sldId="290"/>
            <ac:picMk id="3" creationId="{0ADF854A-ED28-415B-6F45-D5994C38617B}"/>
          </ac:picMkLst>
        </pc:picChg>
      </pc:sldChg>
      <pc:sldChg chg="add del">
        <pc:chgData name="Usman Kamal" userId="936c59d6-c643-4b64-a0ea-7d7ac2faed09" providerId="ADAL" clId="{4EA65756-DA71-4A0E-9D4F-EA8E96246943}" dt="2025-03-08T11:32:45.967" v="225" actId="2890"/>
        <pc:sldMkLst>
          <pc:docMk/>
          <pc:sldMk cId="394930858" sldId="291"/>
        </pc:sldMkLst>
      </pc:sldChg>
      <pc:sldChg chg="add del">
        <pc:chgData name="Usman Kamal" userId="936c59d6-c643-4b64-a0ea-7d7ac2faed09" providerId="ADAL" clId="{4EA65756-DA71-4A0E-9D4F-EA8E96246943}" dt="2025-03-08T11:42:40.607" v="355" actId="2696"/>
        <pc:sldMkLst>
          <pc:docMk/>
          <pc:sldMk cId="811586456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>
          <a:extLst>
            <a:ext uri="{FF2B5EF4-FFF2-40B4-BE49-F238E27FC236}">
              <a16:creationId xmlns:a16="http://schemas.microsoft.com/office/drawing/2014/main" id="{E971AF17-E50B-A3DB-2BE3-75B6248B9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a6104d7c5_1_184:notes">
            <a:extLst>
              <a:ext uri="{FF2B5EF4-FFF2-40B4-BE49-F238E27FC236}">
                <a16:creationId xmlns:a16="http://schemas.microsoft.com/office/drawing/2014/main" id="{A70D8ED2-6F99-3D38-66BA-8306F36203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a6104d7c5_1_184:notes">
            <a:extLst>
              <a:ext uri="{FF2B5EF4-FFF2-40B4-BE49-F238E27FC236}">
                <a16:creationId xmlns:a16="http://schemas.microsoft.com/office/drawing/2014/main" id="{1E04500E-C16F-CB32-B29D-FEE1DE852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3820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4a6104d7c5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4a6104d7c5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4a6104d7c5_1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4a6104d7c5_1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D11E70DE-F83E-1A68-7C2E-D2E8645B9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a28996d_0_8:notes">
            <a:extLst>
              <a:ext uri="{FF2B5EF4-FFF2-40B4-BE49-F238E27FC236}">
                <a16:creationId xmlns:a16="http://schemas.microsoft.com/office/drawing/2014/main" id="{633CC40C-DA61-2A8E-5152-58870A01E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a28996d_0_8:notes">
            <a:extLst>
              <a:ext uri="{FF2B5EF4-FFF2-40B4-BE49-F238E27FC236}">
                <a16:creationId xmlns:a16="http://schemas.microsoft.com/office/drawing/2014/main" id="{22A8B439-0EF2-8212-23AB-FD091C7102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271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7768D18-012D-EDFB-DA0D-4F1BE1AB5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a28996d_0_8:notes">
            <a:extLst>
              <a:ext uri="{FF2B5EF4-FFF2-40B4-BE49-F238E27FC236}">
                <a16:creationId xmlns:a16="http://schemas.microsoft.com/office/drawing/2014/main" id="{C7BA951E-0937-D3B9-BAB3-E8121FA163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a28996d_0_8:notes">
            <a:extLst>
              <a:ext uri="{FF2B5EF4-FFF2-40B4-BE49-F238E27FC236}">
                <a16:creationId xmlns:a16="http://schemas.microsoft.com/office/drawing/2014/main" id="{61A03562-88C7-4D9B-01CB-AB7CB40795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3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DDBCA120-6EF7-962D-13AA-90BD177E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a28996d_0_8:notes">
            <a:extLst>
              <a:ext uri="{FF2B5EF4-FFF2-40B4-BE49-F238E27FC236}">
                <a16:creationId xmlns:a16="http://schemas.microsoft.com/office/drawing/2014/main" id="{40B65B1B-1DA0-7A2D-40FF-031A17D36E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a28996d_0_8:notes">
            <a:extLst>
              <a:ext uri="{FF2B5EF4-FFF2-40B4-BE49-F238E27FC236}">
                <a16:creationId xmlns:a16="http://schemas.microsoft.com/office/drawing/2014/main" id="{723C411A-9DF2-0A90-FCB8-B23D63CE91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4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FBF4045-8FB5-CBA4-3157-C2A0B0B9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a28996d_0_8:notes">
            <a:extLst>
              <a:ext uri="{FF2B5EF4-FFF2-40B4-BE49-F238E27FC236}">
                <a16:creationId xmlns:a16="http://schemas.microsoft.com/office/drawing/2014/main" id="{F835194C-6C6E-EB73-B899-140F25706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a28996d_0_8:notes">
            <a:extLst>
              <a:ext uri="{FF2B5EF4-FFF2-40B4-BE49-F238E27FC236}">
                <a16:creationId xmlns:a16="http://schemas.microsoft.com/office/drawing/2014/main" id="{10F61462-471C-75BD-426D-9BED9E771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646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2C10D91-636D-DD71-2747-379F4084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a28996d_0_8:notes">
            <a:extLst>
              <a:ext uri="{FF2B5EF4-FFF2-40B4-BE49-F238E27FC236}">
                <a16:creationId xmlns:a16="http://schemas.microsoft.com/office/drawing/2014/main" id="{D11416D3-5E5C-62D8-C876-30408C9A4B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a28996d_0_8:notes">
            <a:extLst>
              <a:ext uri="{FF2B5EF4-FFF2-40B4-BE49-F238E27FC236}">
                <a16:creationId xmlns:a16="http://schemas.microsoft.com/office/drawing/2014/main" id="{60755AEE-E652-346F-881B-23FDDAEDB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84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F2A44B9F-B700-EA2C-FDAD-753C95919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a28996d_0_8:notes">
            <a:extLst>
              <a:ext uri="{FF2B5EF4-FFF2-40B4-BE49-F238E27FC236}">
                <a16:creationId xmlns:a16="http://schemas.microsoft.com/office/drawing/2014/main" id="{E6C4C9FC-EBE0-7B6E-0B60-44FDCD26AD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a28996d_0_8:notes">
            <a:extLst>
              <a:ext uri="{FF2B5EF4-FFF2-40B4-BE49-F238E27FC236}">
                <a16:creationId xmlns:a16="http://schemas.microsoft.com/office/drawing/2014/main" id="{6F97EBC3-E2EB-70A0-5C91-59FAFB341F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04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EC16B963-F846-BC09-B5E1-B39CA0572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a28996d_0_8:notes">
            <a:extLst>
              <a:ext uri="{FF2B5EF4-FFF2-40B4-BE49-F238E27FC236}">
                <a16:creationId xmlns:a16="http://schemas.microsoft.com/office/drawing/2014/main" id="{BC245E88-732D-02A5-1F12-07982EA889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a28996d_0_8:notes">
            <a:extLst>
              <a:ext uri="{FF2B5EF4-FFF2-40B4-BE49-F238E27FC236}">
                <a16:creationId xmlns:a16="http://schemas.microsoft.com/office/drawing/2014/main" id="{8BAE65A9-F7BF-E564-B793-83607A9DDB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8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6ACC8439-4751-5781-FB97-0D986C7A5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65a28996d_0_8:notes">
            <a:extLst>
              <a:ext uri="{FF2B5EF4-FFF2-40B4-BE49-F238E27FC236}">
                <a16:creationId xmlns:a16="http://schemas.microsoft.com/office/drawing/2014/main" id="{111B0D33-7C81-9589-1D11-D6F164A05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465a28996d_0_8:notes">
            <a:extLst>
              <a:ext uri="{FF2B5EF4-FFF2-40B4-BE49-F238E27FC236}">
                <a16:creationId xmlns:a16="http://schemas.microsoft.com/office/drawing/2014/main" id="{7C45505C-09EC-D8A1-22E7-2744E3C021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168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BB76C-3030-62B3-AB40-841529349C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435350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ACCESS-ARMPENSIONS | Classification: PUBLIC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s://github.com/YinkaKamal/BusinessAnalytics_Capston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hyperlink" Target="https://hbr.org/" TargetMode="External"/><Relationship Id="rId4" Type="http://schemas.openxmlformats.org/officeDocument/2006/relationships/hyperlink" Target="https://www.kaggle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inkaKamal/BusinessAnalytics_Capstone/blob/main/cleaned_hospital_readmissions.cs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YinkaKamal/BusinessAnalytics_Capstone/blob/main/Milestone1_Patient_Readmission.ipynb?short_path=367b22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7354" y="534986"/>
            <a:ext cx="1789909" cy="715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7800" y="1555749"/>
            <a:ext cx="2967964" cy="53022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840782" y="501801"/>
            <a:ext cx="2884773" cy="5662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/>
            <a:endParaRPr lang="en-US" dirty="0"/>
          </a:p>
          <a:p>
            <a:pPr marL="0" indent="0" algn="l"/>
            <a:endParaRPr lang="en" sz="2400" dirty="0">
              <a:solidFill>
                <a:srgbClr val="000000"/>
              </a:solidFill>
              <a:latin typeface="Roboto Light"/>
              <a:ea typeface="Roboto Light"/>
              <a:cs typeface="Roboto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902E-0A47-4EA0-92B6-AAF7EA89461C}"/>
              </a:ext>
            </a:extLst>
          </p:cNvPr>
          <p:cNvSpPr txBox="1"/>
          <p:nvPr/>
        </p:nvSpPr>
        <p:spPr>
          <a:xfrm>
            <a:off x="3044952" y="1382777"/>
            <a:ext cx="6025896" cy="21236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4400" b="1" dirty="0">
                <a:latin typeface="Roboto Light"/>
                <a:ea typeface="Roboto Light"/>
              </a:rPr>
              <a:t>Milstone 1 Assignment: </a:t>
            </a:r>
            <a:r>
              <a:rPr lang="en-GB" sz="4400" dirty="0">
                <a:latin typeface="Roboto Light"/>
                <a:ea typeface="Roboto Light"/>
              </a:rPr>
              <a:t> Business Analytics Project-Ready Dataset</a:t>
            </a:r>
            <a:endParaRPr lang="en" sz="4400" dirty="0">
              <a:latin typeface="Roboto Light"/>
              <a:ea typeface="Roboto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BFCEE1-AC62-FEA4-8C96-84C309619D3F}"/>
              </a:ext>
            </a:extLst>
          </p:cNvPr>
          <p:cNvSpPr txBox="1"/>
          <p:nvPr/>
        </p:nvSpPr>
        <p:spPr>
          <a:xfrm>
            <a:off x="3675888" y="5727088"/>
            <a:ext cx="5080758" cy="86177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500" b="1" dirty="0">
                <a:latin typeface="Roboto Light"/>
                <a:ea typeface="Roboto Light"/>
              </a:rPr>
              <a:t>Name:   Kamal Usman Oyeyinka</a:t>
            </a:r>
          </a:p>
          <a:p>
            <a:r>
              <a:rPr lang="en" sz="2500" b="1" dirty="0">
                <a:latin typeface="Roboto Light"/>
                <a:ea typeface="Roboto Light"/>
              </a:rPr>
              <a:t>Learner ID:  153860</a:t>
            </a:r>
            <a:endParaRPr lang="en" sz="2500" dirty="0">
              <a:latin typeface="Roboto Light"/>
              <a:ea typeface="Roboto Ligh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8E8F4-9294-2565-3E25-38FF3C4A7F18}"/>
              </a:ext>
            </a:extLst>
          </p:cNvPr>
          <p:cNvSpPr txBox="1"/>
          <p:nvPr/>
        </p:nvSpPr>
        <p:spPr>
          <a:xfrm>
            <a:off x="2377440" y="434495"/>
            <a:ext cx="6379206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latin typeface="Roboto Light"/>
                <a:ea typeface="Roboto Light"/>
              </a:rPr>
              <a:t>BAN6800: Business Analytics Capstone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>
          <a:extLst>
            <a:ext uri="{FF2B5EF4-FFF2-40B4-BE49-F238E27FC236}">
              <a16:creationId xmlns:a16="http://schemas.microsoft.com/office/drawing/2014/main" id="{0FDD6A57-B893-03A1-7189-70A86057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>
            <a:extLst>
              <a:ext uri="{FF2B5EF4-FFF2-40B4-BE49-F238E27FC236}">
                <a16:creationId xmlns:a16="http://schemas.microsoft.com/office/drawing/2014/main" id="{351F9FB9-666E-FF37-7312-F4E89121970A}"/>
              </a:ext>
            </a:extLst>
          </p:cNvPr>
          <p:cNvSpPr txBox="1"/>
          <p:nvPr/>
        </p:nvSpPr>
        <p:spPr>
          <a:xfrm>
            <a:off x="1315763" y="1080654"/>
            <a:ext cx="7167462" cy="4802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en-GB" sz="2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Summary</a:t>
            </a:r>
            <a:r>
              <a:rPr lang="en-GB" sz="2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Dataset is cleaned, structured, and ready for predictive analysis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endParaRPr lang="en-GB" sz="2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en-GB" sz="2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References for dataset and code</a:t>
            </a:r>
            <a:r>
              <a:rPr lang="en-GB" sz="2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Kaggle dataset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repository for code and dataset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en-GB" sz="2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link for full project documentation: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</a:pPr>
            <a:r>
              <a:rPr lang="en-GB" sz="2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https://github.com/YinkaKamal/BusinessAnalytics_Capstone</a:t>
            </a:r>
            <a:r>
              <a:rPr lang="en-GB" sz="20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  </a:t>
            </a:r>
          </a:p>
        </p:txBody>
      </p:sp>
      <p:sp>
        <p:nvSpPr>
          <p:cNvPr id="320" name="Google Shape;320;p36">
            <a:extLst>
              <a:ext uri="{FF2B5EF4-FFF2-40B4-BE49-F238E27FC236}">
                <a16:creationId xmlns:a16="http://schemas.microsoft.com/office/drawing/2014/main" id="{9BDD2F83-A799-497F-BF33-099ABEA46120}"/>
              </a:ext>
            </a:extLst>
          </p:cNvPr>
          <p:cNvSpPr txBox="1"/>
          <p:nvPr/>
        </p:nvSpPr>
        <p:spPr>
          <a:xfrm>
            <a:off x="1315763" y="0"/>
            <a:ext cx="6292778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Conclusion</a:t>
            </a:r>
            <a:endParaRPr sz="4000" b="1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21" name="Google Shape;321;p36">
            <a:extLst>
              <a:ext uri="{FF2B5EF4-FFF2-40B4-BE49-F238E27FC236}">
                <a16:creationId xmlns:a16="http://schemas.microsoft.com/office/drawing/2014/main" id="{544B26FE-72B7-8142-F764-81DC0B8E066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7408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6"/>
          <p:cNvSpPr txBox="1"/>
          <p:nvPr/>
        </p:nvSpPr>
        <p:spPr>
          <a:xfrm>
            <a:off x="1609025" y="883710"/>
            <a:ext cx="6990030" cy="499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Kaggle. (2024). Hospital readmission dataset. Retrieved from </a:t>
            </a:r>
            <a:r>
              <a:rPr lang="en-US" sz="16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https://www.kaggle.com</a:t>
            </a:r>
            <a:endParaRPr lang="en-US" sz="16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McKinney, W. (2017). Python for data analysis: Data wrangling with Pandas, NumPy, and </a:t>
            </a:r>
            <a:r>
              <a:rPr lang="en-US" sz="1600" dirty="0" err="1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Jupyter</a:t>
            </a:r>
            <a:r>
              <a:rPr lang="en-US" sz="16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. O'Reilly Media.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Kuhn, M., &amp; Johnson, K. (2019). Feature engineering and selection: A practical approach for predictive models. CRC Press.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Anderson, J., &amp; Gupta, R. (2022). Machine learning applications in healthcare. Springer.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Porter, M. (2021). Reducing hospital readmissions: A data-driven approach. Harvard Business Review. Retrieved from </a:t>
            </a:r>
            <a:r>
              <a:rPr lang="en-US" sz="16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https://hbr.org</a:t>
            </a:r>
            <a:endParaRPr lang="en-US" sz="16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0" name="Google Shape;320;p36"/>
          <p:cNvSpPr txBox="1"/>
          <p:nvPr/>
        </p:nvSpPr>
        <p:spPr>
          <a:xfrm>
            <a:off x="1445072" y="73891"/>
            <a:ext cx="6292778" cy="72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References</a:t>
            </a:r>
            <a:endParaRPr sz="4000" b="1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21" name="Google Shape;321;p3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 txBox="1"/>
          <p:nvPr/>
        </p:nvSpPr>
        <p:spPr>
          <a:xfrm>
            <a:off x="272372" y="1644879"/>
            <a:ext cx="4043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Thank you!</a:t>
            </a:r>
            <a:endParaRPr sz="5400" dirty="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07" name="Google Shape;307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F9C84116-9425-BDFF-24FA-54255DD36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>
            <a:extLst>
              <a:ext uri="{FF2B5EF4-FFF2-40B4-BE49-F238E27FC236}">
                <a16:creationId xmlns:a16="http://schemas.microsoft.com/office/drawing/2014/main" id="{8AC84FB3-6802-1C51-6F65-728464A592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365850D6-46A7-1630-09CA-F46F3802A5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50" y="118874"/>
            <a:ext cx="6864299" cy="7254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4000" b="1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Project Overview</a:t>
            </a:r>
          </a:p>
        </p:txBody>
      </p:sp>
      <p:cxnSp>
        <p:nvCxnSpPr>
          <p:cNvPr id="94" name="Google Shape;94;p17">
            <a:extLst>
              <a:ext uri="{FF2B5EF4-FFF2-40B4-BE49-F238E27FC236}">
                <a16:creationId xmlns:a16="http://schemas.microsoft.com/office/drawing/2014/main" id="{9AE44347-7558-64B8-0AC2-BFFC64A435CA}"/>
              </a:ext>
            </a:extLst>
          </p:cNvPr>
          <p:cNvCxnSpPr/>
          <p:nvPr/>
        </p:nvCxnSpPr>
        <p:spPr>
          <a:xfrm>
            <a:off x="-66675" y="780811"/>
            <a:ext cx="6864300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5" name="Google Shape;95;p17">
            <a:extLst>
              <a:ext uri="{FF2B5EF4-FFF2-40B4-BE49-F238E27FC236}">
                <a16:creationId xmlns:a16="http://schemas.microsoft.com/office/drawing/2014/main" id="{79D9F9FA-F80D-A66C-7160-1F976A685BFE}"/>
              </a:ext>
            </a:extLst>
          </p:cNvPr>
          <p:cNvSpPr txBox="1"/>
          <p:nvPr/>
        </p:nvSpPr>
        <p:spPr>
          <a:xfrm>
            <a:off x="449525" y="1649975"/>
            <a:ext cx="8171400" cy="49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Business Problem: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High readmission rates in patients result in high health costs and low quality of care.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Objective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Application of machine learning for the purpose of predicting readmission risk and increasing healthcare efficiency.</a:t>
            </a:r>
          </a:p>
          <a:p>
            <a:pPr>
              <a:buClr>
                <a:srgbClr val="FFFF00"/>
              </a:buClr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endParaRPr lang="en-US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7664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40D65902-D75D-DE3F-946D-DEAA0822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>
            <a:extLst>
              <a:ext uri="{FF2B5EF4-FFF2-40B4-BE49-F238E27FC236}">
                <a16:creationId xmlns:a16="http://schemas.microsoft.com/office/drawing/2014/main" id="{7170D9B6-F6A4-8412-CA52-0C63FCE9CD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FFAAA25B-6C06-30F0-2F1C-FD0D5D5ED6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50" y="118874"/>
            <a:ext cx="7544200" cy="7254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Data Sources &amp; Collection Methods</a:t>
            </a:r>
            <a:endParaRPr lang="en-PH" sz="4000" b="1" dirty="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4" name="Google Shape;94;p17">
            <a:extLst>
              <a:ext uri="{FF2B5EF4-FFF2-40B4-BE49-F238E27FC236}">
                <a16:creationId xmlns:a16="http://schemas.microsoft.com/office/drawing/2014/main" id="{5B8CE236-8725-A74E-1C13-BEEDF5E6BB31}"/>
              </a:ext>
            </a:extLst>
          </p:cNvPr>
          <p:cNvCxnSpPr>
            <a:cxnSpLocks/>
          </p:cNvCxnSpPr>
          <p:nvPr/>
        </p:nvCxnSpPr>
        <p:spPr>
          <a:xfrm>
            <a:off x="44157" y="1436591"/>
            <a:ext cx="7692771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5" name="Google Shape;95;p17">
            <a:extLst>
              <a:ext uri="{FF2B5EF4-FFF2-40B4-BE49-F238E27FC236}">
                <a16:creationId xmlns:a16="http://schemas.microsoft.com/office/drawing/2014/main" id="{8764C550-4FAF-9CEE-FA37-EB7A916E50D8}"/>
              </a:ext>
            </a:extLst>
          </p:cNvPr>
          <p:cNvSpPr txBox="1"/>
          <p:nvPr/>
        </p:nvSpPr>
        <p:spPr>
          <a:xfrm>
            <a:off x="449525" y="1649975"/>
            <a:ext cx="8171400" cy="49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Data Source: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Kaggle dataset on hospital readmissions</a:t>
            </a:r>
          </a:p>
          <a:p>
            <a:pPr>
              <a:buClr>
                <a:srgbClr val="FFFF00"/>
              </a:buClr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r>
              <a:rPr lang="en-US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Data Type: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Patient visit details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Medical history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Lab results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Medications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Readmission status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Collection Method: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Downloaded structured dataset from Kaggle</a:t>
            </a:r>
            <a:endParaRPr lang="en-US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52003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D938A6C9-4B3B-1C7B-3067-9DB4A294D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>
            <a:extLst>
              <a:ext uri="{FF2B5EF4-FFF2-40B4-BE49-F238E27FC236}">
                <a16:creationId xmlns:a16="http://schemas.microsoft.com/office/drawing/2014/main" id="{81459F2F-C484-C911-BDD3-5A6EE58E00E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23F8AC66-8F6A-6D29-E335-5B84BE39D6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50" y="118874"/>
            <a:ext cx="7544200" cy="7254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Data Cleaning Process</a:t>
            </a:r>
            <a:endParaRPr lang="en-PH" sz="4000" b="1" dirty="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4" name="Google Shape;94;p17">
            <a:extLst>
              <a:ext uri="{FF2B5EF4-FFF2-40B4-BE49-F238E27FC236}">
                <a16:creationId xmlns:a16="http://schemas.microsoft.com/office/drawing/2014/main" id="{3D1FCFBE-BC36-4D43-D87D-FF376CD0B10D}"/>
              </a:ext>
            </a:extLst>
          </p:cNvPr>
          <p:cNvCxnSpPr>
            <a:cxnSpLocks/>
          </p:cNvCxnSpPr>
          <p:nvPr/>
        </p:nvCxnSpPr>
        <p:spPr>
          <a:xfrm>
            <a:off x="-66675" y="780811"/>
            <a:ext cx="7692771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5" name="Google Shape;95;p17">
            <a:extLst>
              <a:ext uri="{FF2B5EF4-FFF2-40B4-BE49-F238E27FC236}">
                <a16:creationId xmlns:a16="http://schemas.microsoft.com/office/drawing/2014/main" id="{06B34350-A57F-64FD-B9FA-A1151A4C0F14}"/>
              </a:ext>
            </a:extLst>
          </p:cNvPr>
          <p:cNvSpPr txBox="1"/>
          <p:nvPr/>
        </p:nvSpPr>
        <p:spPr>
          <a:xfrm>
            <a:off x="449525" y="1649975"/>
            <a:ext cx="8171400" cy="49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00"/>
              </a:buClr>
            </a:pPr>
            <a:r>
              <a:rPr lang="en-US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Steps Taken:</a:t>
            </a:r>
          </a:p>
          <a:p>
            <a:pPr>
              <a:buClr>
                <a:srgbClr val="FFFF00"/>
              </a:buClr>
            </a:pPr>
            <a:endParaRPr lang="en-US" sz="2000" b="1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Removed duplicates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Handled missing values (numerical → median, categorical → mode)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Standardized categorical values (one-hot encoding for gender, admission type)</a:t>
            </a:r>
          </a:p>
        </p:txBody>
      </p:sp>
    </p:spTree>
    <p:extLst>
      <p:ext uri="{BB962C8B-B14F-4D97-AF65-F5344CB8AC3E}">
        <p14:creationId xmlns:p14="http://schemas.microsoft.com/office/powerpoint/2010/main" val="95810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CEFB7EB2-5D03-A514-8CC6-BE18E9C72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>
            <a:extLst>
              <a:ext uri="{FF2B5EF4-FFF2-40B4-BE49-F238E27FC236}">
                <a16:creationId xmlns:a16="http://schemas.microsoft.com/office/drawing/2014/main" id="{D3429C73-6E5C-7207-0A71-697AFEE761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04D30CCE-89C6-3BB5-4872-8A7AF9B08F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50" y="118874"/>
            <a:ext cx="7544200" cy="7254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Feature Engineering &amp; Data Transformation</a:t>
            </a:r>
            <a:endParaRPr lang="en-PH" sz="4000" b="1" dirty="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4" name="Google Shape;94;p17">
            <a:extLst>
              <a:ext uri="{FF2B5EF4-FFF2-40B4-BE49-F238E27FC236}">
                <a16:creationId xmlns:a16="http://schemas.microsoft.com/office/drawing/2014/main" id="{1740375F-AD20-5CE5-4D63-CBF5DC28D404}"/>
              </a:ext>
            </a:extLst>
          </p:cNvPr>
          <p:cNvCxnSpPr>
            <a:cxnSpLocks/>
          </p:cNvCxnSpPr>
          <p:nvPr/>
        </p:nvCxnSpPr>
        <p:spPr>
          <a:xfrm>
            <a:off x="90337" y="1408877"/>
            <a:ext cx="7692771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5" name="Google Shape;95;p17">
            <a:extLst>
              <a:ext uri="{FF2B5EF4-FFF2-40B4-BE49-F238E27FC236}">
                <a16:creationId xmlns:a16="http://schemas.microsoft.com/office/drawing/2014/main" id="{83A4BA60-007F-6625-0F90-153AC2CFAC06}"/>
              </a:ext>
            </a:extLst>
          </p:cNvPr>
          <p:cNvSpPr txBox="1"/>
          <p:nvPr/>
        </p:nvSpPr>
        <p:spPr>
          <a:xfrm>
            <a:off x="449525" y="1847273"/>
            <a:ext cx="8171400" cy="4743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New Features Created: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total_visits</a:t>
            </a: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 = outpatient + emergency + inpatient visits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Converted 'age' from categorical to numerical format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Normalization Applied: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MinMaxScaler</a:t>
            </a: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 applied to Age &amp; Hospital Stay Duration</a:t>
            </a:r>
            <a:endParaRPr lang="en-US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3232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56B53023-A634-0EE5-22D5-A9FBFC93E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>
            <a:extLst>
              <a:ext uri="{FF2B5EF4-FFF2-40B4-BE49-F238E27FC236}">
                <a16:creationId xmlns:a16="http://schemas.microsoft.com/office/drawing/2014/main" id="{19ACA39E-A2C3-56B8-C353-D90D4F7A47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77738411-E67F-A8FB-8871-772AAEAB3E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50" y="118874"/>
            <a:ext cx="7544200" cy="7254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Exploratory Data Analysis (EDA) - Readmission Distribution</a:t>
            </a:r>
            <a:endParaRPr lang="en-PH" sz="4000" b="1" dirty="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4" name="Google Shape;94;p17">
            <a:extLst>
              <a:ext uri="{FF2B5EF4-FFF2-40B4-BE49-F238E27FC236}">
                <a16:creationId xmlns:a16="http://schemas.microsoft.com/office/drawing/2014/main" id="{C99818FC-0339-57AD-CDE5-25EDF3BE69BF}"/>
              </a:ext>
            </a:extLst>
          </p:cNvPr>
          <p:cNvCxnSpPr>
            <a:cxnSpLocks/>
          </p:cNvCxnSpPr>
          <p:nvPr/>
        </p:nvCxnSpPr>
        <p:spPr>
          <a:xfrm>
            <a:off x="34921" y="1501246"/>
            <a:ext cx="7692771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5" name="Google Shape;95;p17">
            <a:extLst>
              <a:ext uri="{FF2B5EF4-FFF2-40B4-BE49-F238E27FC236}">
                <a16:creationId xmlns:a16="http://schemas.microsoft.com/office/drawing/2014/main" id="{2B6914B1-6BB6-4C19-C344-045FF1BFBC8B}"/>
              </a:ext>
            </a:extLst>
          </p:cNvPr>
          <p:cNvSpPr txBox="1"/>
          <p:nvPr/>
        </p:nvSpPr>
        <p:spPr>
          <a:xfrm>
            <a:off x="449525" y="1681019"/>
            <a:ext cx="8171400" cy="490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Analysis: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Bar chart showing the proportion of readmitted vs. non-readmitted patients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Key trends from the dataset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endParaRPr lang="en-US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698514-1811-B358-72E1-A3F8598ED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5" y="3241964"/>
            <a:ext cx="787278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32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4EDD97D1-F20D-96E8-850D-715E313D8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>
            <a:extLst>
              <a:ext uri="{FF2B5EF4-FFF2-40B4-BE49-F238E27FC236}">
                <a16:creationId xmlns:a16="http://schemas.microsoft.com/office/drawing/2014/main" id="{CF64D51F-3BAC-3876-7794-63111C4E2A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5F13D38A-969A-A4B2-78FC-2C7935DA7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50" y="118874"/>
            <a:ext cx="7544200" cy="7254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EDA - Correlation Analysis</a:t>
            </a:r>
            <a:endParaRPr lang="en-PH" sz="4000" b="1" dirty="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4" name="Google Shape;94;p17">
            <a:extLst>
              <a:ext uri="{FF2B5EF4-FFF2-40B4-BE49-F238E27FC236}">
                <a16:creationId xmlns:a16="http://schemas.microsoft.com/office/drawing/2014/main" id="{65739C43-7B72-301F-6005-D4C5805A4D55}"/>
              </a:ext>
            </a:extLst>
          </p:cNvPr>
          <p:cNvCxnSpPr>
            <a:cxnSpLocks/>
          </p:cNvCxnSpPr>
          <p:nvPr/>
        </p:nvCxnSpPr>
        <p:spPr>
          <a:xfrm>
            <a:off x="-66675" y="780811"/>
            <a:ext cx="7692771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5" name="Google Shape;95;p17">
            <a:extLst>
              <a:ext uri="{FF2B5EF4-FFF2-40B4-BE49-F238E27FC236}">
                <a16:creationId xmlns:a16="http://schemas.microsoft.com/office/drawing/2014/main" id="{D10D78B5-71F6-65E8-BD98-B07831C9F426}"/>
              </a:ext>
            </a:extLst>
          </p:cNvPr>
          <p:cNvSpPr txBox="1"/>
          <p:nvPr/>
        </p:nvSpPr>
        <p:spPr>
          <a:xfrm>
            <a:off x="449525" y="945333"/>
            <a:ext cx="8171400" cy="5645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Analysis: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Heatmap of feature correlations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Identified key predictors of patient readmission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endParaRPr lang="en-US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F854A-ED28-415B-6F45-D5994C386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74" y="2087418"/>
            <a:ext cx="7937435" cy="46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7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4AD6AF3D-4BBC-6100-AA93-92BFA2550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>
            <a:extLst>
              <a:ext uri="{FF2B5EF4-FFF2-40B4-BE49-F238E27FC236}">
                <a16:creationId xmlns:a16="http://schemas.microsoft.com/office/drawing/2014/main" id="{9552199F-205B-FD5B-167C-C28937D556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2AF72254-61FB-AC0F-B550-0AA1CE2DCD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50" y="118874"/>
            <a:ext cx="7544200" cy="7254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Final Cleaned Dataset</a:t>
            </a:r>
            <a:endParaRPr lang="en-PH" sz="4000" b="1" dirty="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4" name="Google Shape;94;p17">
            <a:extLst>
              <a:ext uri="{FF2B5EF4-FFF2-40B4-BE49-F238E27FC236}">
                <a16:creationId xmlns:a16="http://schemas.microsoft.com/office/drawing/2014/main" id="{0789133E-51FA-B28D-0A23-40F666E5E82A}"/>
              </a:ext>
            </a:extLst>
          </p:cNvPr>
          <p:cNvCxnSpPr>
            <a:cxnSpLocks/>
          </p:cNvCxnSpPr>
          <p:nvPr/>
        </p:nvCxnSpPr>
        <p:spPr>
          <a:xfrm>
            <a:off x="-66675" y="780811"/>
            <a:ext cx="7692771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5" name="Google Shape;95;p17">
            <a:extLst>
              <a:ext uri="{FF2B5EF4-FFF2-40B4-BE49-F238E27FC236}">
                <a16:creationId xmlns:a16="http://schemas.microsoft.com/office/drawing/2014/main" id="{40D0A9D7-029E-39D1-8F53-FE13746C3B82}"/>
              </a:ext>
            </a:extLst>
          </p:cNvPr>
          <p:cNvSpPr txBox="1"/>
          <p:nvPr/>
        </p:nvSpPr>
        <p:spPr>
          <a:xfrm>
            <a:off x="449525" y="1865745"/>
            <a:ext cx="8171400" cy="472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Dataset Storage: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Cleaned and ready for analysis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Uploaded to GitHub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GitHub link for the dataset:</a:t>
            </a:r>
          </a:p>
          <a:p>
            <a:pPr>
              <a:buClr>
                <a:srgbClr val="FFFF00"/>
              </a:buClr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  <a:hlinkClick r:id="rId4"/>
              </a:rPr>
              <a:t>https://github.com/YinkaKamal/BusinessAnalytics_Capstone/blob/main/cleaned_hospital_readmissions.csv</a:t>
            </a: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  </a:t>
            </a:r>
            <a:b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</a:br>
            <a:endParaRPr lang="en-US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71434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91">
          <a:extLst>
            <a:ext uri="{FF2B5EF4-FFF2-40B4-BE49-F238E27FC236}">
              <a16:creationId xmlns:a16="http://schemas.microsoft.com/office/drawing/2014/main" id="{DB89A96F-7B9B-7278-AA24-FC6757A9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>
            <a:extLst>
              <a:ext uri="{FF2B5EF4-FFF2-40B4-BE49-F238E27FC236}">
                <a16:creationId xmlns:a16="http://schemas.microsoft.com/office/drawing/2014/main" id="{A3046054-7FAF-1619-3B99-6CF440013F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7850" y="219875"/>
            <a:ext cx="1212499" cy="5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34937012-EE57-69B3-9ECC-10BCA1DA5C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3650" y="118874"/>
            <a:ext cx="7544200" cy="7254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dirty="0" err="1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Jupyter</a:t>
            </a:r>
            <a:r>
              <a:rPr lang="en-GB" sz="4000" b="1" dirty="0">
                <a:solidFill>
                  <a:srgbClr val="FFFF00"/>
                </a:solidFill>
                <a:latin typeface="Roboto Light"/>
                <a:ea typeface="Roboto Light"/>
                <a:cs typeface="Roboto Light"/>
                <a:sym typeface="Roboto Light"/>
              </a:rPr>
              <a:t> Notebook for EDA</a:t>
            </a:r>
            <a:endParaRPr lang="en-PH" sz="4000" b="1" dirty="0">
              <a:solidFill>
                <a:srgbClr val="FFFF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94" name="Google Shape;94;p17">
            <a:extLst>
              <a:ext uri="{FF2B5EF4-FFF2-40B4-BE49-F238E27FC236}">
                <a16:creationId xmlns:a16="http://schemas.microsoft.com/office/drawing/2014/main" id="{ABD5295F-8B70-FA17-E6DC-F56E9599098E}"/>
              </a:ext>
            </a:extLst>
          </p:cNvPr>
          <p:cNvCxnSpPr>
            <a:cxnSpLocks/>
          </p:cNvCxnSpPr>
          <p:nvPr/>
        </p:nvCxnSpPr>
        <p:spPr>
          <a:xfrm>
            <a:off x="-66675" y="780811"/>
            <a:ext cx="7692771" cy="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round/>
            <a:headEnd type="none" w="sm" len="sm"/>
            <a:tailEnd type="oval" w="med" len="med"/>
          </a:ln>
        </p:spPr>
      </p:cxnSp>
      <p:sp>
        <p:nvSpPr>
          <p:cNvPr id="95" name="Google Shape;95;p17">
            <a:extLst>
              <a:ext uri="{FF2B5EF4-FFF2-40B4-BE49-F238E27FC236}">
                <a16:creationId xmlns:a16="http://schemas.microsoft.com/office/drawing/2014/main" id="{AC737B32-1B83-2BD9-3762-BA432602470C}"/>
              </a:ext>
            </a:extLst>
          </p:cNvPr>
          <p:cNvSpPr txBox="1"/>
          <p:nvPr/>
        </p:nvSpPr>
        <p:spPr>
          <a:xfrm>
            <a:off x="449525" y="1874519"/>
            <a:ext cx="8171400" cy="471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Python Notebook: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Contains all preprocessing and EDA steps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Uploaded to GitHub</a:t>
            </a: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 marL="342900" indent="-342900">
              <a:buClr>
                <a:srgbClr val="FFFF00"/>
              </a:buClr>
              <a:buFont typeface="Arial" panose="020B0604020202020204" pitchFamily="34" charset="0"/>
              <a:buChar char="•"/>
            </a:pPr>
            <a:endParaRPr lang="en-GB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r>
              <a:rPr lang="en-GB" sz="2000" b="1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GitHub link for the Python Notebook:</a:t>
            </a:r>
            <a:b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</a:b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  <a:hlinkClick r:id="rId4"/>
              </a:rPr>
              <a:t>https://github.com/YinkaKamal/BusinessAnalytics_Capstone/blob/main/Milestone1_Patient_Readmission.ipynb?short_path=367b226</a:t>
            </a:r>
            <a:r>
              <a:rPr lang="en-GB" sz="2000" dirty="0">
                <a:solidFill>
                  <a:schemeClr val="bg1"/>
                </a:solidFill>
                <a:latin typeface="Roboto Light"/>
                <a:ea typeface="Roboto Light"/>
                <a:cs typeface="Roboto Light"/>
              </a:rPr>
              <a:t>  </a:t>
            </a:r>
            <a:endParaRPr lang="en-US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  <a:p>
            <a:pPr>
              <a:buClr>
                <a:srgbClr val="FFFF00"/>
              </a:buClr>
            </a:pPr>
            <a:endParaRPr lang="en-US" sz="2000" dirty="0">
              <a:solidFill>
                <a:schemeClr val="bg1"/>
              </a:solidFill>
              <a:latin typeface="Roboto Light"/>
              <a:ea typeface="Roboto Light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4048422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0b393114-a947-43d2-8624-2907cb92b6da" xsi:nil="true"/>
    <SharedWithUsers xmlns="653c743a-35fa-43aa-aa42-1b1eb0efaa4c">
      <UserInfo>
        <DisplayName>Tari Diete-Spiff</DisplayName>
        <AccountId>40</AccountId>
        <AccountType/>
      </UserInfo>
      <UserInfo>
        <DisplayName>Joan Ilagan</DisplayName>
        <AccountId>51</AccountId>
        <AccountType/>
      </UserInfo>
      <UserInfo>
        <DisplayName>Joe Cappa</DisplayName>
        <AccountId>48</AccountId>
        <AccountType/>
      </UserInfo>
      <UserInfo>
        <DisplayName>Robin Johnston</DisplayName>
        <AccountId>25</AccountId>
        <AccountType/>
      </UserInfo>
      <UserInfo>
        <DisplayName>Julie Thompson</DisplayName>
        <AccountId>2069</AccountId>
        <AccountType/>
      </UserInfo>
      <UserInfo>
        <DisplayName>Patricia Caceres</DisplayName>
        <AccountId>3276</AccountId>
        <AccountType/>
      </UserInfo>
      <UserInfo>
        <DisplayName>Damilola Subair</DisplayName>
        <AccountId>11173</AccountId>
        <AccountType/>
      </UserInfo>
      <UserInfo>
        <DisplayName>Michael Rodriguez</DisplayName>
        <AccountId>6731</AccountId>
        <AccountType/>
      </UserInfo>
    </SharedWithUsers>
    <Date_x0020_ xmlns="0b393114-a947-43d2-8624-2907cb92b6da" xsi:nil="true"/>
    <EvaPharma xmlns="0b393114-a947-43d2-8624-2907cb92b6da" xsi:nil="true"/>
    <Thumbnail xmlns="0b393114-a947-43d2-8624-2907cb92b6da">
      <Url xsi:nil="true"/>
      <Description xsi:nil="true"/>
    </Thumbnail>
    <axpe xmlns="0b393114-a947-43d2-8624-2907cb92b6da"/>
    <CompletionStatus xmlns="0b393114-a947-43d2-8624-2907cb92b6da">true</CompletionStatus>
    <e9ui xmlns="0b393114-a947-43d2-8624-2907cb92b6da" xsi:nil="true"/>
    <Completed xmlns="0b393114-a947-43d2-8624-2907cb92b6da">NO</Completed>
    <_x0077_bs3 xmlns="0b393114-a947-43d2-8624-2907cb92b6da">
      <UserInfo>
        <DisplayName/>
        <AccountId xsi:nil="true"/>
        <AccountType/>
      </UserInfo>
    </_x0077_bs3>
    <Working_x0020_Status xmlns="0b393114-a947-43d2-8624-2907cb92b6da">WIP</Working_x0020_Status>
    <Working_x0020_Group xmlns="0b393114-a947-43d2-8624-2907cb92b6da" xsi:nil="true"/>
    <Tags xmlns="0b393114-a947-43d2-8624-2907cb92b6da" xsi:nil="true"/>
    <TaxCatchAll xmlns="653c743a-35fa-43aa-aa42-1b1eb0efaa4c" xsi:nil="true"/>
    <lcf76f155ced4ddcb4097134ff3c332f xmlns="0b393114-a947-43d2-8624-2907cb92b6da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1B9F3730CB5E4CAF06D896673D033E" ma:contentTypeVersion="29" ma:contentTypeDescription="Create a new document." ma:contentTypeScope="" ma:versionID="a0db10396f97873c4f0626a389fcfce4">
  <xsd:schema xmlns:xsd="http://www.w3.org/2001/XMLSchema" xmlns:xs="http://www.w3.org/2001/XMLSchema" xmlns:p="http://schemas.microsoft.com/office/2006/metadata/properties" xmlns:ns2="0b393114-a947-43d2-8624-2907cb92b6da" xmlns:ns3="653c743a-35fa-43aa-aa42-1b1eb0efaa4c" targetNamespace="http://schemas.microsoft.com/office/2006/metadata/properties" ma:root="true" ma:fieldsID="2d1f62b4d5bd01a9e6b9d000c2ed2dd3" ns2:_="" ns3:_="">
    <xsd:import namespace="0b393114-a947-43d2-8624-2907cb92b6da"/>
    <xsd:import namespace="653c743a-35fa-43aa-aa42-1b1eb0efaa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_Flow_SignoffStatus" minOccurs="0"/>
                <xsd:element ref="ns3:SharedWithUsers" minOccurs="0"/>
                <xsd:element ref="ns3:SharedWithDetails" minOccurs="0"/>
                <xsd:element ref="ns2:MediaServiceLocation" minOccurs="0"/>
                <xsd:element ref="ns2:Date_x0020_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EvaPharma" minOccurs="0"/>
                <xsd:element ref="ns2:Thumbnail" minOccurs="0"/>
                <xsd:element ref="ns2:axpe"/>
                <xsd:element ref="ns2:Completed"/>
                <xsd:element ref="ns2:CompletionStatus" minOccurs="0"/>
                <xsd:element ref="ns2:e9ui" minOccurs="0"/>
                <xsd:element ref="ns2:_x0077_bs3" minOccurs="0"/>
                <xsd:element ref="ns2:Working_x0020_Group" minOccurs="0"/>
                <xsd:element ref="ns2:Working_x0020_Status" minOccurs="0"/>
                <xsd:element ref="ns2:MediaLengthInSeconds" minOccurs="0"/>
                <xsd:element ref="ns2:Tag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93114-a947-43d2-8624-2907cb92b6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description="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Flow_SignoffStatus" ma:index="13" nillable="true" ma:displayName="Sign-off status" ma:internalName="_x0024_Resources_x003a_core_x002c_Signoff_Status_x003b_">
      <xsd:simpleType>
        <xsd:restriction base="dms:Text"/>
      </xsd:simpleType>
    </xsd:element>
    <xsd:element name="MediaServiceLocation" ma:index="16" nillable="true" ma:displayName="Location" ma:description="" ma:internalName="MediaServiceLocation" ma:readOnly="true">
      <xsd:simpleType>
        <xsd:restriction base="dms:Text"/>
      </xsd:simpleType>
    </xsd:element>
    <xsd:element name="Date_x0020_" ma:index="17" nillable="true" ma:displayName="Due Date" ma:format="DateTime" ma:internalName="Date_x0020_">
      <xsd:simpleType>
        <xsd:restriction base="dms:DateTim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EvaPharma" ma:index="22" nillable="true" ma:displayName="Eva Pharma" ma:format="Dropdown" ma:internalName="EvaPharma">
      <xsd:simpleType>
        <xsd:restriction base="dms:Text">
          <xsd:maxLength value="255"/>
        </xsd:restriction>
      </xsd:simpleType>
    </xsd:element>
    <xsd:element name="Thumbnail" ma:index="23" nillable="true" ma:displayName="Thumbnail" ma:format="Image" ma:internalName="Thumbnai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axpe" ma:index="24" ma:displayName="Assignees" ma:default="Completed and Uploaded" ma:format="Dropdown" ma:internalName="axpe">
      <xsd:simpleType>
        <xsd:restriction base="dms:Note">
          <xsd:maxLength value="255"/>
        </xsd:restriction>
      </xsd:simpleType>
    </xsd:element>
    <xsd:element name="Completed" ma:index="25" ma:displayName="Status" ma:default="NO" ma:format="Dropdown" ma:internalName="Completed">
      <xsd:simpleType>
        <xsd:union memberTypes="dms:Text">
          <xsd:simpleType>
            <xsd:restriction base="dms:Choice">
              <xsd:enumeration value="WIP"/>
              <xsd:enumeration value="NO"/>
              <xsd:enumeration value="YES"/>
              <xsd:enumeration value="No Action"/>
              <xsd:enumeration value="Completed"/>
              <xsd:enumeration value="Incomplete"/>
              <xsd:enumeration value="Template"/>
            </xsd:restriction>
          </xsd:simpleType>
        </xsd:union>
      </xsd:simpleType>
    </xsd:element>
    <xsd:element name="CompletionStatus" ma:index="26" nillable="true" ma:displayName="Completion Status" ma:default="1" ma:format="Dropdown" ma:internalName="CompletionStatus">
      <xsd:simpleType>
        <xsd:restriction base="dms:Boolean"/>
      </xsd:simpleType>
    </xsd:element>
    <xsd:element name="e9ui" ma:index="27" nillable="true" ma:displayName="Date and time" ma:internalName="e9ui">
      <xsd:simpleType>
        <xsd:restriction base="dms:DateTime"/>
      </xsd:simpleType>
    </xsd:element>
    <xsd:element name="_x0077_bs3" ma:index="28" nillable="true" ma:displayName="Person or Group" ma:list="UserInfo" ma:internalName="_x0077_bs3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Working_x0020_Group" ma:index="29" nillable="true" ma:displayName="Working Group" ma:internalName="Working_x0020_Group">
      <xsd:simpleType>
        <xsd:restriction base="dms:Note">
          <xsd:maxLength value="255"/>
        </xsd:restriction>
      </xsd:simpleType>
    </xsd:element>
    <xsd:element name="Working_x0020_Status" ma:index="30" nillable="true" ma:displayName="Working Status" ma:default="WIP" ma:format="Dropdown" ma:internalName="Working_x0020_Status">
      <xsd:simpleType>
        <xsd:restriction base="dms:Choice">
          <xsd:enumeration value="WIP"/>
          <xsd:enumeration value="Awaiting Feedback"/>
          <xsd:enumeration value="Completed"/>
        </xsd:restriction>
      </xsd:simpleType>
    </xsd:element>
    <xsd:element name="MediaLengthInSeconds" ma:index="31" nillable="true" ma:displayName="Length (seconds)" ma:internalName="MediaLengthInSeconds" ma:readOnly="true">
      <xsd:simpleType>
        <xsd:restriction base="dms:Unknown"/>
      </xsd:simpleType>
    </xsd:element>
    <xsd:element name="Tags" ma:index="32" nillable="true" ma:displayName="Details" ma:format="Dropdown" ma:internalName="Tags">
      <xsd:simpleType>
        <xsd:restriction base="dms:Text">
          <xsd:maxLength value="255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a24853b0-4b0c-4ec2-a197-8d07c248d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c743a-35fa-43aa-aa42-1b1eb0efaa4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35" nillable="true" ma:displayName="Taxonomy Catch All Column" ma:hidden="true" ma:list="{6d7cb5f3-fee3-4071-a02c-1cf07f98f287}" ma:internalName="TaxCatchAll" ma:showField="CatchAllData" ma:web="653c743a-35fa-43aa-aa42-1b1eb0efaa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7C01DA-1702-46CF-B630-42E784941709}">
  <ds:schemaRefs>
    <ds:schemaRef ds:uri="http://schemas.microsoft.com/office/2006/metadata/properties"/>
    <ds:schemaRef ds:uri="http://www.w3.org/XML/1998/namespace"/>
    <ds:schemaRef ds:uri="http://purl.org/dc/terms/"/>
    <ds:schemaRef ds:uri="0b393114-a947-43d2-8624-2907cb92b6da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53c743a-35fa-43aa-aa42-1b1eb0efaa4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2FBD9BE-E99B-4802-8BE4-E2DDBD3127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3B380E-DF1E-4257-9AA1-F29FE311D2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393114-a947-43d2-8624-2907cb92b6da"/>
    <ds:schemaRef ds:uri="653c743a-35fa-43aa-aa42-1b1eb0efaa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470</Words>
  <Application>Microsoft Office PowerPoint</Application>
  <PresentationFormat>On-screen Show (4:3)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Roboto Light</vt:lpstr>
      <vt:lpstr>Simple Light</vt:lpstr>
      <vt:lpstr>PowerPoint Presentation</vt:lpstr>
      <vt:lpstr>Project Overview</vt:lpstr>
      <vt:lpstr>Data Sources &amp; Collection Methods</vt:lpstr>
      <vt:lpstr>Data Cleaning Process</vt:lpstr>
      <vt:lpstr>Feature Engineering &amp; Data Transformation</vt:lpstr>
      <vt:lpstr>Exploratory Data Analysis (EDA) - Readmission Distribution</vt:lpstr>
      <vt:lpstr>EDA - Correlation Analysis</vt:lpstr>
      <vt:lpstr>Final Cleaned Dataset</vt:lpstr>
      <vt:lpstr>Jupyter Notebook for EDA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Kamal</dc:creator>
  <cp:lastModifiedBy>Usman Kamal</cp:lastModifiedBy>
  <cp:revision>123</cp:revision>
  <dcterms:modified xsi:type="dcterms:W3CDTF">2025-03-08T11:52:12Z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0x010100151B9F3730CB5E4CAF06D896673D033E</vt:lpwstr>
  </property>
  <property fmtid="{D5CDD505-2E9C-101B-9397-08002B2CF9AE}" pid="3" name="AuthorIds_UIVersion_1536">
    <vt:lpwstr>53</vt:lpwstr>
  </property>
  <property fmtid="{D5CDD505-2E9C-101B-9397-08002B2CF9AE}" pid="4" name="AuthorIds_UIVersion_2560">
    <vt:lpwstr>17</vt:lpwstr>
  </property>
  <property fmtid="{D5CDD505-2E9C-101B-9397-08002B2CF9AE}" pid="5" name="AuthorIds_UIVersion_3072">
    <vt:lpwstr>17</vt:lpwstr>
  </property>
  <property fmtid="{D5CDD505-2E9C-101B-9397-08002B2CF9AE}" pid="6" name="MSIP_Label_0432a94e-2344-47da-a01f-aeb4631fe51e_Enabled">
    <vt:lpwstr>true</vt:lpwstr>
  </property>
  <property fmtid="{D5CDD505-2E9C-101B-9397-08002B2CF9AE}" pid="7" name="MSIP_Label_0432a94e-2344-47da-a01f-aeb4631fe51e_SetDate">
    <vt:lpwstr>2025-03-08T11:16:19Z</vt:lpwstr>
  </property>
  <property fmtid="{D5CDD505-2E9C-101B-9397-08002B2CF9AE}" pid="8" name="MSIP_Label_0432a94e-2344-47da-a01f-aeb4631fe51e_Method">
    <vt:lpwstr>Standard</vt:lpwstr>
  </property>
  <property fmtid="{D5CDD505-2E9C-101B-9397-08002B2CF9AE}" pid="9" name="MSIP_Label_0432a94e-2344-47da-a01f-aeb4631fe51e_Name">
    <vt:lpwstr>Public Use</vt:lpwstr>
  </property>
  <property fmtid="{D5CDD505-2E9C-101B-9397-08002B2CF9AE}" pid="10" name="MSIP_Label_0432a94e-2344-47da-a01f-aeb4631fe51e_SiteId">
    <vt:lpwstr>140d4ebb-ff6e-44df-a058-7911988e317e</vt:lpwstr>
  </property>
  <property fmtid="{D5CDD505-2E9C-101B-9397-08002B2CF9AE}" pid="11" name="MSIP_Label_0432a94e-2344-47da-a01f-aeb4631fe51e_ActionId">
    <vt:lpwstr>5a304e67-bddf-40c7-9d0d-8055c476176b</vt:lpwstr>
  </property>
  <property fmtid="{D5CDD505-2E9C-101B-9397-08002B2CF9AE}" pid="12" name="MSIP_Label_0432a94e-2344-47da-a01f-aeb4631fe51e_ContentBits">
    <vt:lpwstr>1</vt:lpwstr>
  </property>
  <property fmtid="{D5CDD505-2E9C-101B-9397-08002B2CF9AE}" pid="13" name="MSIP_Label_0432a94e-2344-47da-a01f-aeb4631fe51e_Tag">
    <vt:lpwstr>10, 3, 0, 1</vt:lpwstr>
  </property>
  <property fmtid="{D5CDD505-2E9C-101B-9397-08002B2CF9AE}" pid="14" name="ClassificationContentMarkingHeaderLocations">
    <vt:lpwstr>Simple Light:3</vt:lpwstr>
  </property>
  <property fmtid="{D5CDD505-2E9C-101B-9397-08002B2CF9AE}" pid="15" name="ClassificationContentMarkingHeaderText">
    <vt:lpwstr>ACCESS-ARMPENSIONS | Classification: PUBLIC</vt:lpwstr>
  </property>
</Properties>
</file>