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457"/>
  </p:normalViewPr>
  <p:slideViewPr>
    <p:cSldViewPr snapToGrid="0" snapToObjects="1">
      <p:cViewPr varScale="1">
        <p:scale>
          <a:sx n="84" d="100"/>
          <a:sy n="84" d="100"/>
        </p:scale>
        <p:origin x="16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F8EC21-4D72-AA41-87A6-6031FCC43F06}" type="datetimeFigureOut">
              <a:rPr lang="en-US" smtClean="0"/>
              <a:t>12/5/18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37520-B0DD-D446-9D53-673B0E65A0AD}" type="slidenum">
              <a:rPr lang="en-US" smtClean="0"/>
              <a:t>‹#›</a:t>
            </a:fld>
            <a:endParaRPr lang="en-US"/>
          </a:p>
        </p:txBody>
      </p:sp>
    </p:spTree>
    <p:extLst>
      <p:ext uri="{BB962C8B-B14F-4D97-AF65-F5344CB8AC3E}">
        <p14:creationId xmlns:p14="http://schemas.microsoft.com/office/powerpoint/2010/main" val="3069305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s.com/en_gb/insights/analytics/what-is-artificial-intelligence.html"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sas.com/en_gb/insights/big-data/what-is-big-data.html" TargetMode="External"/><Relationship Id="rId4" Type="http://schemas.openxmlformats.org/officeDocument/2006/relationships/hyperlink" Target="https://www.sas.com/en_gb/insights/analytics/machine-learning.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37520-B0DD-D446-9D53-673B0E65A0AD}" type="slidenum">
              <a:rPr lang="en-US" smtClean="0"/>
              <a:t>2</a:t>
            </a:fld>
            <a:endParaRPr lang="en-US"/>
          </a:p>
        </p:txBody>
      </p:sp>
    </p:spTree>
    <p:extLst>
      <p:ext uri="{BB962C8B-B14F-4D97-AF65-F5344CB8AC3E}">
        <p14:creationId xmlns:p14="http://schemas.microsoft.com/office/powerpoint/2010/main" val="321871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process of digging through data to discover hidden connections and predict future trends has a long history. Sometimes referred to as "knowledge discovery in databases," the term "data mining" wasn’t coined until the 1990s. But its foundation comprises three intertwined scientific disciplines: statistics (the numeric study of data relationships), </a:t>
            </a:r>
            <a:r>
              <a:rPr lang="en-GB" sz="1200" b="0" i="0" u="none" strike="noStrike" kern="1200" dirty="0">
                <a:solidFill>
                  <a:schemeClr val="tx1"/>
                </a:solidFill>
                <a:effectLst/>
                <a:latin typeface="+mn-lt"/>
                <a:ea typeface="+mn-ea"/>
                <a:cs typeface="+mn-cs"/>
                <a:hlinkClick r:id="rId3"/>
              </a:rPr>
              <a:t>artificial intelligence</a:t>
            </a:r>
            <a:r>
              <a:rPr lang="en-GB" sz="1200" b="0" i="0" kern="1200" dirty="0">
                <a:solidFill>
                  <a:schemeClr val="tx1"/>
                </a:solidFill>
                <a:effectLst/>
                <a:latin typeface="+mn-lt"/>
                <a:ea typeface="+mn-ea"/>
                <a:cs typeface="+mn-cs"/>
              </a:rPr>
              <a:t> (human-like intelligence displayed by software and/or machines) and </a:t>
            </a:r>
            <a:r>
              <a:rPr lang="en-GB" sz="1200" b="0" i="0" u="none" strike="noStrike" kern="1200" dirty="0">
                <a:solidFill>
                  <a:schemeClr val="tx1"/>
                </a:solidFill>
                <a:effectLst/>
                <a:latin typeface="+mn-lt"/>
                <a:ea typeface="+mn-ea"/>
                <a:cs typeface="+mn-cs"/>
                <a:hlinkClick r:id="rId4" tooltip="machine learning"/>
              </a:rPr>
              <a:t>machine learning</a:t>
            </a:r>
            <a:r>
              <a:rPr lang="en-GB" sz="1200" b="0" i="0" kern="1200" dirty="0">
                <a:solidFill>
                  <a:schemeClr val="tx1"/>
                </a:solidFill>
                <a:effectLst/>
                <a:latin typeface="+mn-lt"/>
                <a:ea typeface="+mn-ea"/>
                <a:cs typeface="+mn-cs"/>
              </a:rPr>
              <a:t> (algorithms that can learn from data to make predictions). What was old is new again, as data mining technology keeps evolving to keep pace with the limitless potential of </a:t>
            </a:r>
            <a:r>
              <a:rPr lang="en-GB" sz="1200" b="0" i="0" u="none" strike="noStrike" kern="1200" dirty="0">
                <a:solidFill>
                  <a:schemeClr val="tx1"/>
                </a:solidFill>
                <a:effectLst/>
                <a:latin typeface="+mn-lt"/>
                <a:ea typeface="+mn-ea"/>
                <a:cs typeface="+mn-cs"/>
                <a:hlinkClick r:id="rId5"/>
              </a:rPr>
              <a:t>big data</a:t>
            </a:r>
            <a:r>
              <a:rPr lang="en-GB" sz="1200" b="0" i="0" kern="1200" dirty="0">
                <a:solidFill>
                  <a:schemeClr val="tx1"/>
                </a:solidFill>
                <a:effectLst/>
                <a:latin typeface="+mn-lt"/>
                <a:ea typeface="+mn-ea"/>
                <a:cs typeface="+mn-cs"/>
              </a:rPr>
              <a:t> and affordable computing power.</a:t>
            </a:r>
          </a:p>
          <a:p>
            <a:br>
              <a:rPr lang="en-GB" dirty="0"/>
            </a:br>
            <a:r>
              <a:rPr lang="en-GB" sz="1200" b="0" i="0" kern="1200" dirty="0">
                <a:solidFill>
                  <a:schemeClr val="tx1"/>
                </a:solidFill>
                <a:effectLst/>
                <a:latin typeface="+mn-lt"/>
                <a:ea typeface="+mn-ea"/>
                <a:cs typeface="+mn-cs"/>
              </a:rPr>
              <a:t>Over the last decade, advances in processing power and speed have enabled us to move beyond manual, tedious and time-consuming practices to quick, easy and automated data analysis. The more complex the data sets collected, the more potential there is to uncover relevant insights. Retailers, banks, manufacturers, telecommunications providers and insurers, among others, are using data mining to discover relationships among everything from pricing, promotions and demographics to how the economy, risk, competition and social media are affecting their business models</a:t>
            </a:r>
            <a:endParaRPr lang="en-US" dirty="0"/>
          </a:p>
        </p:txBody>
      </p:sp>
      <p:sp>
        <p:nvSpPr>
          <p:cNvPr id="4" name="Slide Number Placeholder 3"/>
          <p:cNvSpPr>
            <a:spLocks noGrp="1"/>
          </p:cNvSpPr>
          <p:nvPr>
            <p:ph type="sldNum" sz="quarter" idx="5"/>
          </p:nvPr>
        </p:nvSpPr>
        <p:spPr/>
        <p:txBody>
          <a:bodyPr/>
          <a:lstStyle/>
          <a:p>
            <a:fld id="{DEB37520-B0DD-D446-9D53-673B0E65A0AD}" type="slidenum">
              <a:rPr lang="en-US" smtClean="0"/>
              <a:t>3</a:t>
            </a:fld>
            <a:endParaRPr lang="en-US"/>
          </a:p>
        </p:txBody>
      </p:sp>
    </p:spTree>
    <p:extLst>
      <p:ext uri="{BB962C8B-B14F-4D97-AF65-F5344CB8AC3E}">
        <p14:creationId xmlns:p14="http://schemas.microsoft.com/office/powerpoint/2010/main" val="36533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FA66-78B0-E14B-BFB4-7EFF1428D2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E411F0-376A-F94A-9EF9-F80C45160D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AB35E7-DB9C-5945-A0CB-8F7BABB47890}"/>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FEE50D6C-A58C-C041-B4B7-49A7F0B8FB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8A23B-BD7F-2C46-BA64-2B8DB7EA4A80}"/>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4284728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E5DE9-0935-694E-9AD8-05313B1D5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D07592-3ACB-ED41-9322-56B118C8F1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0BBEB2-4514-1141-8843-060860F42CEC}"/>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810DFE09-810E-0447-A4FE-D08366188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73D3A-68CB-4F4E-AD8E-D6C4ABF4C169}"/>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216235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B55E6-C905-6C47-A3B9-423E16523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B8B122-4E09-9D48-94A5-56D1DCDF9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17F82-9771-DF41-88D2-5DEE0EDBC602}"/>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EDA85BDF-C8B9-C14E-B6DC-76596B4F6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36507-1E77-9E45-9FDB-F0A2506FF0EF}"/>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20660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3717-9926-C345-81E7-7EEBCBC3FD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6367B-BAFC-1C4C-B85D-4C93D48266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18267-6C1B-8840-932D-465CF59FC47C}"/>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82C0FA35-968B-4241-B90E-8FD9D09D3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94466-55A6-D546-98C8-7E09726690BA}"/>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201472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F9-2FFE-E44C-9D52-55DAA2F5AA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D7500-CA9A-5145-ADFF-2ADC368BB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3F8882-CB32-514B-B12F-5196992EB1BA}"/>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95928EC4-C1F4-5544-B915-967AB8C9A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E0C08-90FA-9046-A3DC-E42268F66AA9}"/>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333569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8A39-E63E-1A42-B3B6-4E894FD50F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3C29F-2939-144F-8A9A-E671E8BC97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8D44A1-E648-5745-B359-3A1E0D2E7F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92DB8A-14F4-C041-AF7A-A47885B58411}"/>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6" name="Footer Placeholder 5">
            <a:extLst>
              <a:ext uri="{FF2B5EF4-FFF2-40B4-BE49-F238E27FC236}">
                <a16:creationId xmlns:a16="http://schemas.microsoft.com/office/drawing/2014/main" id="{F1ED0973-FCF0-654F-8EB1-37EAA59C1E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79C85-8286-7F4E-8CAD-442EDD8BF15C}"/>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985457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362E-0FEC-BA4F-B3F6-4F3CF3CFC1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FF9E2D-20FA-D243-8176-3914D80A5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3163B0A-659B-054B-A9A9-B58465D9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9F5452-F044-744E-BCD4-53A5F8B63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45F1882-6A59-DF4E-A32C-C60A43E7ED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4C8E72-3438-A744-A044-46630B1A008C}"/>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8" name="Footer Placeholder 7">
            <a:extLst>
              <a:ext uri="{FF2B5EF4-FFF2-40B4-BE49-F238E27FC236}">
                <a16:creationId xmlns:a16="http://schemas.microsoft.com/office/drawing/2014/main" id="{BC2BC077-CA6A-8E43-9816-EC7E4EF48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17D1D-5F57-424A-AA43-4173779D12E4}"/>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40986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F2E4-0BF3-E24D-AE07-8CE5A7FE73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65C0C6-49D7-FD4B-80F1-2D2303C474C9}"/>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4" name="Footer Placeholder 3">
            <a:extLst>
              <a:ext uri="{FF2B5EF4-FFF2-40B4-BE49-F238E27FC236}">
                <a16:creationId xmlns:a16="http://schemas.microsoft.com/office/drawing/2014/main" id="{E64EA513-E913-254D-9462-F2CF4EDD6B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38984A-FCBC-F349-B7F0-5DA5012F2DEB}"/>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80375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AE2A3-4E27-CC4F-A324-E132412D2298}"/>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3" name="Footer Placeholder 2">
            <a:extLst>
              <a:ext uri="{FF2B5EF4-FFF2-40B4-BE49-F238E27FC236}">
                <a16:creationId xmlns:a16="http://schemas.microsoft.com/office/drawing/2014/main" id="{57F91034-B472-AF44-A748-273D1465BB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0AAF2B-008E-C24C-A3AF-C3DCE3CF226D}"/>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33374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7DBB-C203-A44E-A8D3-570B6204D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429BFA-BFB1-1846-B342-B9E4F4B6D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21E5A-09FD-CA4C-862F-5E46C7ABE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8E97AD-4FAB-534C-8940-44554D549AFE}"/>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6" name="Footer Placeholder 5">
            <a:extLst>
              <a:ext uri="{FF2B5EF4-FFF2-40B4-BE49-F238E27FC236}">
                <a16:creationId xmlns:a16="http://schemas.microsoft.com/office/drawing/2014/main" id="{B257D1B0-A2DB-9B40-9F3F-85B52974D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28FCBE-9AC9-0D45-97FC-F86D01F3EB14}"/>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44992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DEE4-8546-C04C-BD17-14D575C6F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786E7A-F976-CD4E-AA70-C221AC30F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532634-F7CC-B34D-A707-932FDA6E1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92E070-31DD-F841-B73F-825E9AE38C80}"/>
              </a:ext>
            </a:extLst>
          </p:cNvPr>
          <p:cNvSpPr>
            <a:spLocks noGrp="1"/>
          </p:cNvSpPr>
          <p:nvPr>
            <p:ph type="dt" sz="half" idx="10"/>
          </p:nvPr>
        </p:nvSpPr>
        <p:spPr/>
        <p:txBody>
          <a:bodyPr/>
          <a:lstStyle/>
          <a:p>
            <a:fld id="{B4BC709E-B61B-C248-9861-0CC7C1CE1664}" type="datetimeFigureOut">
              <a:rPr lang="en-US" smtClean="0"/>
              <a:t>12/5/18</a:t>
            </a:fld>
            <a:endParaRPr lang="en-US"/>
          </a:p>
        </p:txBody>
      </p:sp>
      <p:sp>
        <p:nvSpPr>
          <p:cNvPr id="6" name="Footer Placeholder 5">
            <a:extLst>
              <a:ext uri="{FF2B5EF4-FFF2-40B4-BE49-F238E27FC236}">
                <a16:creationId xmlns:a16="http://schemas.microsoft.com/office/drawing/2014/main" id="{8B69661D-63C5-1E44-A421-5E6CA6045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96CAA-C5F6-514E-ADCC-A633B982BD31}"/>
              </a:ext>
            </a:extLst>
          </p:cNvPr>
          <p:cNvSpPr>
            <a:spLocks noGrp="1"/>
          </p:cNvSpPr>
          <p:nvPr>
            <p:ph type="sldNum" sz="quarter" idx="12"/>
          </p:nvPr>
        </p:nvSpPr>
        <p:spPr/>
        <p:txBody>
          <a:bodyPr/>
          <a:lstStyle/>
          <a:p>
            <a:fld id="{3EEF4617-BAF2-F941-A151-9B006909B694}" type="slidenum">
              <a:rPr lang="en-US" smtClean="0"/>
              <a:t>‹#›</a:t>
            </a:fld>
            <a:endParaRPr lang="en-US"/>
          </a:p>
        </p:txBody>
      </p:sp>
    </p:spTree>
    <p:extLst>
      <p:ext uri="{BB962C8B-B14F-4D97-AF65-F5344CB8AC3E}">
        <p14:creationId xmlns:p14="http://schemas.microsoft.com/office/powerpoint/2010/main" val="10406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80B96C-95F0-C241-AF0B-1E2E4B393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B03083-0463-1448-8826-FF8EEC3679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7586-D825-A343-A810-4391B26DF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C709E-B61B-C248-9861-0CC7C1CE1664}" type="datetimeFigureOut">
              <a:rPr lang="en-US" smtClean="0"/>
              <a:t>12/5/18</a:t>
            </a:fld>
            <a:endParaRPr lang="en-US"/>
          </a:p>
        </p:txBody>
      </p:sp>
      <p:sp>
        <p:nvSpPr>
          <p:cNvPr id="5" name="Footer Placeholder 4">
            <a:extLst>
              <a:ext uri="{FF2B5EF4-FFF2-40B4-BE49-F238E27FC236}">
                <a16:creationId xmlns:a16="http://schemas.microsoft.com/office/drawing/2014/main" id="{CFAD5804-1BBA-8C41-A1E6-7389DD0FA0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11224-780D-714E-BD70-82D5642B08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EF4617-BAF2-F941-A151-9B006909B694}" type="slidenum">
              <a:rPr lang="en-US" smtClean="0"/>
              <a:t>‹#›</a:t>
            </a:fld>
            <a:endParaRPr lang="en-US"/>
          </a:p>
        </p:txBody>
      </p:sp>
    </p:spTree>
    <p:extLst>
      <p:ext uri="{BB962C8B-B14F-4D97-AF65-F5344CB8AC3E}">
        <p14:creationId xmlns:p14="http://schemas.microsoft.com/office/powerpoint/2010/main" val="414746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CFF7E-5F3F-534E-A475-9F289BA28E27}"/>
              </a:ext>
            </a:extLst>
          </p:cNvPr>
          <p:cNvSpPr>
            <a:spLocks noGrp="1"/>
          </p:cNvSpPr>
          <p:nvPr>
            <p:ph type="ctrTitle"/>
          </p:nvPr>
        </p:nvSpPr>
        <p:spPr/>
        <p:txBody>
          <a:bodyPr/>
          <a:lstStyle/>
          <a:p>
            <a:r>
              <a:rPr lang="en-US" dirty="0"/>
              <a:t>Data Mining</a:t>
            </a:r>
          </a:p>
        </p:txBody>
      </p:sp>
      <p:sp>
        <p:nvSpPr>
          <p:cNvPr id="3" name="Subtitle 2">
            <a:extLst>
              <a:ext uri="{FF2B5EF4-FFF2-40B4-BE49-F238E27FC236}">
                <a16:creationId xmlns:a16="http://schemas.microsoft.com/office/drawing/2014/main" id="{D2142C57-D2DA-834A-BA50-F82DC30C12D7}"/>
              </a:ext>
            </a:extLst>
          </p:cNvPr>
          <p:cNvSpPr>
            <a:spLocks noGrp="1"/>
          </p:cNvSpPr>
          <p:nvPr>
            <p:ph type="subTitle" idx="1"/>
          </p:nvPr>
        </p:nvSpPr>
        <p:spPr/>
        <p:txBody>
          <a:bodyPr/>
          <a:lstStyle/>
          <a:p>
            <a:r>
              <a:rPr lang="en-US" dirty="0"/>
              <a:t>By Yinka Merit</a:t>
            </a:r>
          </a:p>
        </p:txBody>
      </p:sp>
    </p:spTree>
    <p:extLst>
      <p:ext uri="{BB962C8B-B14F-4D97-AF65-F5344CB8AC3E}">
        <p14:creationId xmlns:p14="http://schemas.microsoft.com/office/powerpoint/2010/main" val="214486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89DB-308E-5B40-860D-6E1E40D16D2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2A43C66E-2CA1-D147-BAA8-074529050077}"/>
              </a:ext>
            </a:extLst>
          </p:cNvPr>
          <p:cNvSpPr>
            <a:spLocks noGrp="1"/>
          </p:cNvSpPr>
          <p:nvPr>
            <p:ph idx="1"/>
          </p:nvPr>
        </p:nvSpPr>
        <p:spPr/>
        <p:txBody>
          <a:bodyPr/>
          <a:lstStyle/>
          <a:p>
            <a:r>
              <a:rPr lang="en-US" dirty="0"/>
              <a:t>What is Data Mining?</a:t>
            </a:r>
          </a:p>
          <a:p>
            <a:r>
              <a:rPr lang="en-US" dirty="0"/>
              <a:t>How does it work</a:t>
            </a:r>
          </a:p>
          <a:p>
            <a:r>
              <a:rPr lang="en-US" dirty="0"/>
              <a:t>Why is it important</a:t>
            </a:r>
          </a:p>
          <a:p>
            <a:r>
              <a:rPr lang="en-US" dirty="0"/>
              <a:t>Some applications</a:t>
            </a:r>
          </a:p>
          <a:p>
            <a:r>
              <a:rPr lang="en-US" dirty="0"/>
              <a:t>Summary</a:t>
            </a:r>
          </a:p>
          <a:p>
            <a:r>
              <a:rPr lang="en-US" dirty="0"/>
              <a:t>Questions</a:t>
            </a:r>
          </a:p>
          <a:p>
            <a:pPr marL="0" indent="0">
              <a:buNone/>
            </a:pPr>
            <a:endParaRPr lang="en-US" dirty="0"/>
          </a:p>
        </p:txBody>
      </p:sp>
    </p:spTree>
    <p:extLst>
      <p:ext uri="{BB962C8B-B14F-4D97-AF65-F5344CB8AC3E}">
        <p14:creationId xmlns:p14="http://schemas.microsoft.com/office/powerpoint/2010/main" val="193176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4127C-B4B6-414C-BEE9-8B3FDBB0D0E1}"/>
              </a:ext>
            </a:extLst>
          </p:cNvPr>
          <p:cNvSpPr>
            <a:spLocks noGrp="1"/>
          </p:cNvSpPr>
          <p:nvPr>
            <p:ph type="title"/>
          </p:nvPr>
        </p:nvSpPr>
        <p:spPr/>
        <p:txBody>
          <a:bodyPr/>
          <a:lstStyle/>
          <a:p>
            <a:r>
              <a:rPr lang="en-US" dirty="0"/>
              <a:t>What is Data mining</a:t>
            </a:r>
          </a:p>
        </p:txBody>
      </p:sp>
      <p:sp>
        <p:nvSpPr>
          <p:cNvPr id="3" name="Content Placeholder 2">
            <a:extLst>
              <a:ext uri="{FF2B5EF4-FFF2-40B4-BE49-F238E27FC236}">
                <a16:creationId xmlns:a16="http://schemas.microsoft.com/office/drawing/2014/main" id="{01DDBF99-0299-FE47-9040-D4AA9D788CE1}"/>
              </a:ext>
            </a:extLst>
          </p:cNvPr>
          <p:cNvSpPr>
            <a:spLocks noGrp="1"/>
          </p:cNvSpPr>
          <p:nvPr>
            <p:ph idx="1"/>
          </p:nvPr>
        </p:nvSpPr>
        <p:spPr/>
        <p:txBody>
          <a:bodyPr/>
          <a:lstStyle/>
          <a:p>
            <a:r>
              <a:rPr lang="en-GB" dirty="0"/>
              <a:t>Data mining is the process of finding anomalies, patterns and correlations within large data sets to predict outcomes.</a:t>
            </a:r>
          </a:p>
          <a:p>
            <a:pPr marL="0" indent="0">
              <a:buNone/>
            </a:pPr>
            <a:endParaRPr lang="en-GB" dirty="0"/>
          </a:p>
          <a:p>
            <a:endParaRPr lang="en-US" dirty="0"/>
          </a:p>
          <a:p>
            <a:endParaRPr lang="en-US" dirty="0"/>
          </a:p>
        </p:txBody>
      </p:sp>
    </p:spTree>
    <p:extLst>
      <p:ext uri="{BB962C8B-B14F-4D97-AF65-F5344CB8AC3E}">
        <p14:creationId xmlns:p14="http://schemas.microsoft.com/office/powerpoint/2010/main" val="2101303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C4C4-EAEE-A34B-8981-4FA5ADE05655}"/>
              </a:ext>
            </a:extLst>
          </p:cNvPr>
          <p:cNvSpPr>
            <a:spLocks noGrp="1"/>
          </p:cNvSpPr>
          <p:nvPr>
            <p:ph type="title"/>
          </p:nvPr>
        </p:nvSpPr>
        <p:spPr/>
        <p:txBody>
          <a:bodyPr>
            <a:normAutofit/>
          </a:bodyPr>
          <a:lstStyle/>
          <a:p>
            <a:r>
              <a:rPr lang="en-US" dirty="0"/>
              <a:t>How does it work</a:t>
            </a:r>
          </a:p>
        </p:txBody>
      </p:sp>
      <p:sp>
        <p:nvSpPr>
          <p:cNvPr id="3" name="Content Placeholder 2">
            <a:extLst>
              <a:ext uri="{FF2B5EF4-FFF2-40B4-BE49-F238E27FC236}">
                <a16:creationId xmlns:a16="http://schemas.microsoft.com/office/drawing/2014/main" id="{334A7F5C-2B3A-8A46-9F3E-3B402BC4731B}"/>
              </a:ext>
            </a:extLst>
          </p:cNvPr>
          <p:cNvSpPr>
            <a:spLocks noGrp="1"/>
          </p:cNvSpPr>
          <p:nvPr>
            <p:ph idx="1"/>
          </p:nvPr>
        </p:nvSpPr>
        <p:spPr/>
        <p:txBody>
          <a:bodyPr/>
          <a:lstStyle/>
          <a:p>
            <a:r>
              <a:rPr lang="en-GB" dirty="0"/>
              <a:t>Represents a variety of methods or techniques </a:t>
            </a:r>
          </a:p>
          <a:p>
            <a:r>
              <a:rPr lang="en-GB" b="1" dirty="0"/>
              <a:t>Descriptive </a:t>
            </a:r>
            <a:r>
              <a:rPr lang="en-GB" b="1" dirty="0" err="1"/>
              <a:t>Modeling</a:t>
            </a:r>
            <a:r>
              <a:rPr lang="en-GB" dirty="0"/>
              <a:t>:</a:t>
            </a:r>
          </a:p>
          <a:p>
            <a:r>
              <a:rPr lang="en-GB" b="1" dirty="0"/>
              <a:t>Predictive </a:t>
            </a:r>
            <a:r>
              <a:rPr lang="en-GB" b="1" dirty="0" err="1"/>
              <a:t>Modeling</a:t>
            </a:r>
            <a:r>
              <a:rPr lang="en-GB" dirty="0"/>
              <a:t>:</a:t>
            </a:r>
          </a:p>
          <a:p>
            <a:r>
              <a:rPr lang="en-GB" dirty="0"/>
              <a:t>Prescriptive modelling:</a:t>
            </a:r>
          </a:p>
          <a:p>
            <a:endParaRPr lang="en-GB" dirty="0"/>
          </a:p>
          <a:p>
            <a:endParaRPr lang="en-US" dirty="0"/>
          </a:p>
        </p:txBody>
      </p:sp>
    </p:spTree>
    <p:extLst>
      <p:ext uri="{BB962C8B-B14F-4D97-AF65-F5344CB8AC3E}">
        <p14:creationId xmlns:p14="http://schemas.microsoft.com/office/powerpoint/2010/main" val="3710785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1235-B331-234E-A4E7-9957599F0794}"/>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EAE1F5E5-52F0-684F-BD28-00A8FAD7DC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190488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1DAE-E796-D241-AFAA-FF777C2A279E}"/>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2B8E8255-D98D-5E45-88D1-E45B542FF5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0745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AACD-07C4-DD42-A18A-A272334E169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9DAC51F-9903-D641-AFD7-8DA517160C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9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6428-456B-7447-A62A-BB6DC92BE0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EDD36C-7D01-FA43-9FDC-56E84956C2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63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125</Words>
  <Application>Microsoft Macintosh PowerPoint</Application>
  <PresentationFormat>Widescreen</PresentationFormat>
  <Paragraphs>24</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 Mining</vt:lpstr>
      <vt:lpstr>Outline</vt:lpstr>
      <vt:lpstr>What is Data mining</vt:lpstr>
      <vt:lpstr>How does it work</vt:lpstr>
      <vt:lpstr>Why is it important</vt:lpstr>
      <vt:lpstr>Applications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Analysis</dc:title>
  <dc:creator>Yinka Merit</dc:creator>
  <cp:lastModifiedBy>Yinka Merit</cp:lastModifiedBy>
  <cp:revision>8</cp:revision>
  <dcterms:created xsi:type="dcterms:W3CDTF">2018-12-05T09:45:49Z</dcterms:created>
  <dcterms:modified xsi:type="dcterms:W3CDTF">2018-12-05T21:25:48Z</dcterms:modified>
</cp:coreProperties>
</file>